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4"/>
  </p:notesMasterIdLst>
  <p:sldIdLst>
    <p:sldId id="264" r:id="rId5"/>
    <p:sldId id="277" r:id="rId6"/>
    <p:sldId id="282" r:id="rId7"/>
    <p:sldId id="319" r:id="rId8"/>
    <p:sldId id="354" r:id="rId9"/>
    <p:sldId id="323" r:id="rId10"/>
    <p:sldId id="337" r:id="rId11"/>
    <p:sldId id="326" r:id="rId12"/>
    <p:sldId id="338" r:id="rId13"/>
    <p:sldId id="313" r:id="rId14"/>
    <p:sldId id="356" r:id="rId15"/>
    <p:sldId id="361" r:id="rId16"/>
    <p:sldId id="360" r:id="rId17"/>
    <p:sldId id="317" r:id="rId18"/>
    <p:sldId id="340" r:id="rId19"/>
    <p:sldId id="295" r:id="rId20"/>
    <p:sldId id="296" r:id="rId21"/>
    <p:sldId id="297" r:id="rId22"/>
    <p:sldId id="357" r:id="rId23"/>
    <p:sldId id="298" r:id="rId24"/>
    <p:sldId id="299" r:id="rId25"/>
    <p:sldId id="339" r:id="rId26"/>
    <p:sldId id="349" r:id="rId27"/>
    <p:sldId id="351" r:id="rId28"/>
    <p:sldId id="358" r:id="rId29"/>
    <p:sldId id="359" r:id="rId30"/>
    <p:sldId id="362" r:id="rId31"/>
    <p:sldId id="301" r:id="rId32"/>
    <p:sldId id="312" r:id="rId3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FE85C1-C62F-F60E-391E-E8841BDE3E72}" name="Jeffrey Orgera" initials="JO" userId="S::jorgera@sdccd.edu::84fd1ff5-5b01-4200-96b0-b341dc2127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9097"/>
    <a:srgbClr val="5F3689"/>
    <a:srgbClr val="31A9E0"/>
    <a:srgbClr val="0054A3"/>
    <a:srgbClr val="BF1E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161" autoAdjust="0"/>
    <p:restoredTop sz="96301" autoAdjust="0"/>
  </p:normalViewPr>
  <p:slideViewPr>
    <p:cSldViewPr snapToGrid="0">
      <p:cViewPr varScale="1">
        <p:scale>
          <a:sx n="154" d="100"/>
          <a:sy n="154" d="100"/>
        </p:scale>
        <p:origin x="312" y="2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B9D427-F0A1-034E-B0B1-F8A7486E2F8F}" type="datetimeFigureOut">
              <a:rPr lang="en-US" smtClean="0"/>
              <a:t>10/6/26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516015-6419-F144-A88D-968FE89E8C5B}" type="slidenum">
              <a:rPr lang="en-US" smtClean="0"/>
              <a:t>‹#›</a:t>
            </a:fld>
            <a:endParaRPr lang="en-US"/>
          </a:p>
        </p:txBody>
      </p:sp>
    </p:spTree>
    <p:extLst>
      <p:ext uri="{BB962C8B-B14F-4D97-AF65-F5344CB8AC3E}">
        <p14:creationId xmlns:p14="http://schemas.microsoft.com/office/powerpoint/2010/main" val="421345466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499EB-98ED-6FC4-EFA2-9B1E612A1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F4C984-738D-429D-FBE3-821BFED8EF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3AE9FA-4136-9778-54B6-12815ED700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96040D-8361-B8D8-575B-D620D9ADEC35}"/>
              </a:ext>
            </a:extLst>
          </p:cNvPr>
          <p:cNvSpPr>
            <a:spLocks noGrp="1"/>
          </p:cNvSpPr>
          <p:nvPr>
            <p:ph type="sldNum" sz="quarter" idx="5"/>
          </p:nvPr>
        </p:nvSpPr>
        <p:spPr/>
        <p:txBody>
          <a:bodyPr/>
          <a:lstStyle/>
          <a:p>
            <a:fld id="{C4516015-6419-F144-A88D-968FE89E8C5B}" type="slidenum">
              <a:rPr lang="en-US" smtClean="0"/>
              <a:t>1</a:t>
            </a:fld>
            <a:endParaRPr lang="en-US"/>
          </a:p>
        </p:txBody>
      </p:sp>
    </p:spTree>
    <p:extLst>
      <p:ext uri="{BB962C8B-B14F-4D97-AF65-F5344CB8AC3E}">
        <p14:creationId xmlns:p14="http://schemas.microsoft.com/office/powerpoint/2010/main" val="180810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516015-6419-F144-A88D-968FE89E8C5B}" type="slidenum">
              <a:rPr lang="en-US" smtClean="0"/>
              <a:t>2</a:t>
            </a:fld>
            <a:endParaRPr lang="en-US"/>
          </a:p>
        </p:txBody>
      </p:sp>
    </p:spTree>
    <p:extLst>
      <p:ext uri="{BB962C8B-B14F-4D97-AF65-F5344CB8AC3E}">
        <p14:creationId xmlns:p14="http://schemas.microsoft.com/office/powerpoint/2010/main" val="3322268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516015-6419-F144-A88D-968FE89E8C5B}" type="slidenum">
              <a:rPr lang="en-US" smtClean="0"/>
              <a:t>3</a:t>
            </a:fld>
            <a:endParaRPr lang="en-US"/>
          </a:p>
        </p:txBody>
      </p:sp>
    </p:spTree>
    <p:extLst>
      <p:ext uri="{BB962C8B-B14F-4D97-AF65-F5344CB8AC3E}">
        <p14:creationId xmlns:p14="http://schemas.microsoft.com/office/powerpoint/2010/main" val="1614307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A39C-1517-E88F-A0E5-2072ED266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1468AB-B96A-1C93-4AF4-09330C1146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AA16CD-8B86-4635-85BF-CCDA4D6D5B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17B1BF-6FD3-EB28-90E9-7F15F05B89DE}"/>
              </a:ext>
            </a:extLst>
          </p:cNvPr>
          <p:cNvSpPr>
            <a:spLocks noGrp="1"/>
          </p:cNvSpPr>
          <p:nvPr>
            <p:ph type="sldNum" sz="quarter" idx="5"/>
          </p:nvPr>
        </p:nvSpPr>
        <p:spPr/>
        <p:txBody>
          <a:bodyPr/>
          <a:lstStyle/>
          <a:p>
            <a:fld id="{C4516015-6419-F144-A88D-968FE89E8C5B}" type="slidenum">
              <a:rPr lang="en-US" smtClean="0"/>
              <a:t>4</a:t>
            </a:fld>
            <a:endParaRPr lang="en-US"/>
          </a:p>
        </p:txBody>
      </p:sp>
    </p:spTree>
    <p:extLst>
      <p:ext uri="{BB962C8B-B14F-4D97-AF65-F5344CB8AC3E}">
        <p14:creationId xmlns:p14="http://schemas.microsoft.com/office/powerpoint/2010/main" val="749920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6895F-BBDB-E44D-11D1-5AFFA59E9A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E5F42-ECED-6F3D-5771-8467DCB3B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FF6EE-6DDA-39B6-5894-58A577CD76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6C8647-BA1E-D86E-F592-A3E8E2848EF9}"/>
              </a:ext>
            </a:extLst>
          </p:cNvPr>
          <p:cNvSpPr>
            <a:spLocks noGrp="1"/>
          </p:cNvSpPr>
          <p:nvPr>
            <p:ph type="sldNum" sz="quarter" idx="5"/>
          </p:nvPr>
        </p:nvSpPr>
        <p:spPr/>
        <p:txBody>
          <a:bodyPr/>
          <a:lstStyle/>
          <a:p>
            <a:fld id="{C4516015-6419-F144-A88D-968FE89E8C5B}" type="slidenum">
              <a:rPr lang="en-US" smtClean="0"/>
              <a:t>5</a:t>
            </a:fld>
            <a:endParaRPr lang="en-US"/>
          </a:p>
        </p:txBody>
      </p:sp>
    </p:spTree>
    <p:extLst>
      <p:ext uri="{BB962C8B-B14F-4D97-AF65-F5344CB8AC3E}">
        <p14:creationId xmlns:p14="http://schemas.microsoft.com/office/powerpoint/2010/main" val="2497049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98422-C96B-96F6-7B20-CB29E25DB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AB8A8-5CB6-64C0-4119-DE8A9BE3CF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DCBAD-EE06-749A-9A80-09017504AF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4A738C-A3E3-A525-38BF-F750BEFDA718}"/>
              </a:ext>
            </a:extLst>
          </p:cNvPr>
          <p:cNvSpPr>
            <a:spLocks noGrp="1"/>
          </p:cNvSpPr>
          <p:nvPr>
            <p:ph type="sldNum" sz="quarter" idx="5"/>
          </p:nvPr>
        </p:nvSpPr>
        <p:spPr/>
        <p:txBody>
          <a:bodyPr/>
          <a:lstStyle/>
          <a:p>
            <a:fld id="{C4516015-6419-F144-A88D-968FE89E8C5B}" type="slidenum">
              <a:rPr lang="en-US" smtClean="0"/>
              <a:t>6</a:t>
            </a:fld>
            <a:endParaRPr lang="en-US"/>
          </a:p>
        </p:txBody>
      </p:sp>
    </p:spTree>
    <p:extLst>
      <p:ext uri="{BB962C8B-B14F-4D97-AF65-F5344CB8AC3E}">
        <p14:creationId xmlns:p14="http://schemas.microsoft.com/office/powerpoint/2010/main" val="2870270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67508-9DDA-F0AD-313E-81C79F24B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8FD947-9460-5EA1-570D-022A733232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BC191-020B-3139-9129-74EE26A17B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DEFC92-920C-FA94-3759-F8645457965F}"/>
              </a:ext>
            </a:extLst>
          </p:cNvPr>
          <p:cNvSpPr>
            <a:spLocks noGrp="1"/>
          </p:cNvSpPr>
          <p:nvPr>
            <p:ph type="sldNum" sz="quarter" idx="5"/>
          </p:nvPr>
        </p:nvSpPr>
        <p:spPr/>
        <p:txBody>
          <a:bodyPr/>
          <a:lstStyle/>
          <a:p>
            <a:fld id="{C4516015-6419-F144-A88D-968FE89E8C5B}" type="slidenum">
              <a:rPr lang="en-US" smtClean="0"/>
              <a:t>7</a:t>
            </a:fld>
            <a:endParaRPr lang="en-US"/>
          </a:p>
        </p:txBody>
      </p:sp>
    </p:spTree>
    <p:extLst>
      <p:ext uri="{BB962C8B-B14F-4D97-AF65-F5344CB8AC3E}">
        <p14:creationId xmlns:p14="http://schemas.microsoft.com/office/powerpoint/2010/main" val="2979293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15B9-CA9A-D712-9F05-53157E0B35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8C42E-30E7-F19B-2637-55EA195E76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D3DFF-7793-747B-D011-42BCAD2803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AA6530-759F-A6D5-30D9-23CE89CA319B}"/>
              </a:ext>
            </a:extLst>
          </p:cNvPr>
          <p:cNvSpPr>
            <a:spLocks noGrp="1"/>
          </p:cNvSpPr>
          <p:nvPr>
            <p:ph type="sldNum" sz="quarter" idx="5"/>
          </p:nvPr>
        </p:nvSpPr>
        <p:spPr/>
        <p:txBody>
          <a:bodyPr/>
          <a:lstStyle/>
          <a:p>
            <a:fld id="{C4516015-6419-F144-A88D-968FE89E8C5B}" type="slidenum">
              <a:rPr lang="en-US" smtClean="0"/>
              <a:t>8</a:t>
            </a:fld>
            <a:endParaRPr lang="en-US"/>
          </a:p>
        </p:txBody>
      </p:sp>
    </p:spTree>
    <p:extLst>
      <p:ext uri="{BB962C8B-B14F-4D97-AF65-F5344CB8AC3E}">
        <p14:creationId xmlns:p14="http://schemas.microsoft.com/office/powerpoint/2010/main" val="3197292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97C04-C165-302F-265E-7B676703FB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F44F0-2889-A23C-572A-F5DFE92C14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9157AB-05C8-C475-9B85-BBC0233CED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AA38F-069D-22F0-E8DB-17C388920900}"/>
              </a:ext>
            </a:extLst>
          </p:cNvPr>
          <p:cNvSpPr>
            <a:spLocks noGrp="1"/>
          </p:cNvSpPr>
          <p:nvPr>
            <p:ph type="sldNum" sz="quarter" idx="5"/>
          </p:nvPr>
        </p:nvSpPr>
        <p:spPr/>
        <p:txBody>
          <a:bodyPr/>
          <a:lstStyle/>
          <a:p>
            <a:fld id="{C4516015-6419-F144-A88D-968FE89E8C5B}" type="slidenum">
              <a:rPr lang="en-US" smtClean="0"/>
              <a:t>9</a:t>
            </a:fld>
            <a:endParaRPr lang="en-US"/>
          </a:p>
        </p:txBody>
      </p:sp>
    </p:spTree>
    <p:extLst>
      <p:ext uri="{BB962C8B-B14F-4D97-AF65-F5344CB8AC3E}">
        <p14:creationId xmlns:p14="http://schemas.microsoft.com/office/powerpoint/2010/main" val="98692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BD760-5729-1883-29F2-683FC3E94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4045A-8AD3-D582-C624-94F93300E0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677A37-C891-CD55-F85B-C76ABE3DF0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6DD6C4-670C-CCAF-9F33-F5C23B1A314E}"/>
              </a:ext>
            </a:extLst>
          </p:cNvPr>
          <p:cNvSpPr>
            <a:spLocks noGrp="1"/>
          </p:cNvSpPr>
          <p:nvPr>
            <p:ph type="sldNum" sz="quarter" idx="5"/>
          </p:nvPr>
        </p:nvSpPr>
        <p:spPr/>
        <p:txBody>
          <a:bodyPr/>
          <a:lstStyle/>
          <a:p>
            <a:fld id="{C4516015-6419-F144-A88D-968FE89E8C5B}" type="slidenum">
              <a:rPr lang="en-US" smtClean="0"/>
              <a:t>10</a:t>
            </a:fld>
            <a:endParaRPr lang="en-US"/>
          </a:p>
        </p:txBody>
      </p:sp>
    </p:spTree>
    <p:extLst>
      <p:ext uri="{BB962C8B-B14F-4D97-AF65-F5344CB8AC3E}">
        <p14:creationId xmlns:p14="http://schemas.microsoft.com/office/powerpoint/2010/main" val="4199985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5E24A-07B0-BF39-824D-6C8E346795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6B8FD-10E7-E78F-9E4F-4F1EE21EC8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F1FBDC-43B0-8BE6-8318-F341D7C34C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838ACC-11B5-82C4-2769-FA65C00907EB}"/>
              </a:ext>
            </a:extLst>
          </p:cNvPr>
          <p:cNvSpPr>
            <a:spLocks noGrp="1"/>
          </p:cNvSpPr>
          <p:nvPr>
            <p:ph type="sldNum" sz="quarter" idx="5"/>
          </p:nvPr>
        </p:nvSpPr>
        <p:spPr/>
        <p:txBody>
          <a:bodyPr/>
          <a:lstStyle/>
          <a:p>
            <a:fld id="{C4516015-6419-F144-A88D-968FE89E8C5B}" type="slidenum">
              <a:rPr lang="en-US" smtClean="0"/>
              <a:t>11</a:t>
            </a:fld>
            <a:endParaRPr lang="en-US"/>
          </a:p>
        </p:txBody>
      </p:sp>
    </p:spTree>
    <p:extLst>
      <p:ext uri="{BB962C8B-B14F-4D97-AF65-F5344CB8AC3E}">
        <p14:creationId xmlns:p14="http://schemas.microsoft.com/office/powerpoint/2010/main" val="2536465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DA5AC-6348-870B-E6DF-4D7323A69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B82EDB-24FA-54CE-0AA2-D78372828E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872665-64FE-B77A-4DD9-50F449F44B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9DBEED-9782-C896-6BD3-5A02F44FAECC}"/>
              </a:ext>
            </a:extLst>
          </p:cNvPr>
          <p:cNvSpPr>
            <a:spLocks noGrp="1"/>
          </p:cNvSpPr>
          <p:nvPr>
            <p:ph type="sldNum" sz="quarter" idx="5"/>
          </p:nvPr>
        </p:nvSpPr>
        <p:spPr/>
        <p:txBody>
          <a:bodyPr/>
          <a:lstStyle/>
          <a:p>
            <a:fld id="{C4516015-6419-F144-A88D-968FE89E8C5B}" type="slidenum">
              <a:rPr lang="en-US" smtClean="0"/>
              <a:t>12</a:t>
            </a:fld>
            <a:endParaRPr lang="en-US"/>
          </a:p>
        </p:txBody>
      </p:sp>
    </p:spTree>
    <p:extLst>
      <p:ext uri="{BB962C8B-B14F-4D97-AF65-F5344CB8AC3E}">
        <p14:creationId xmlns:p14="http://schemas.microsoft.com/office/powerpoint/2010/main" val="1499359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DFA30-DB25-F221-2FD6-B373510B86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EB89F4-25DB-4A7E-6278-3B6A87C176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12540C-9972-23BB-2378-9EEAF1113F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AADE29-610F-1FBE-8AD6-05A7ABCD18AF}"/>
              </a:ext>
            </a:extLst>
          </p:cNvPr>
          <p:cNvSpPr>
            <a:spLocks noGrp="1"/>
          </p:cNvSpPr>
          <p:nvPr>
            <p:ph type="sldNum" sz="quarter" idx="5"/>
          </p:nvPr>
        </p:nvSpPr>
        <p:spPr/>
        <p:txBody>
          <a:bodyPr/>
          <a:lstStyle/>
          <a:p>
            <a:fld id="{C4516015-6419-F144-A88D-968FE89E8C5B}" type="slidenum">
              <a:rPr lang="en-US" smtClean="0"/>
              <a:t>13</a:t>
            </a:fld>
            <a:endParaRPr lang="en-US"/>
          </a:p>
        </p:txBody>
      </p:sp>
    </p:spTree>
    <p:extLst>
      <p:ext uri="{BB962C8B-B14F-4D97-AF65-F5344CB8AC3E}">
        <p14:creationId xmlns:p14="http://schemas.microsoft.com/office/powerpoint/2010/main" val="2940889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43FDB-25D9-4ECF-1E78-5575E2FB6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EF206-227C-ACAC-E01D-A730FCD47A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35492-3ADD-8B1B-AAE6-792EB289EA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336A40-3CB8-798E-AF9A-B766C266CA28}"/>
              </a:ext>
            </a:extLst>
          </p:cNvPr>
          <p:cNvSpPr>
            <a:spLocks noGrp="1"/>
          </p:cNvSpPr>
          <p:nvPr>
            <p:ph type="sldNum" sz="quarter" idx="5"/>
          </p:nvPr>
        </p:nvSpPr>
        <p:spPr/>
        <p:txBody>
          <a:bodyPr/>
          <a:lstStyle/>
          <a:p>
            <a:fld id="{C4516015-6419-F144-A88D-968FE89E8C5B}" type="slidenum">
              <a:rPr lang="en-US" smtClean="0"/>
              <a:t>14</a:t>
            </a:fld>
            <a:endParaRPr lang="en-US"/>
          </a:p>
        </p:txBody>
      </p:sp>
    </p:spTree>
    <p:extLst>
      <p:ext uri="{BB962C8B-B14F-4D97-AF65-F5344CB8AC3E}">
        <p14:creationId xmlns:p14="http://schemas.microsoft.com/office/powerpoint/2010/main" val="3163383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2785C-4D33-D009-933D-F40811FF6B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41B4EC-6C74-6EF2-A483-DA5D37A095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C32099-1E76-674B-725A-63556773AA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DD2733-9B66-7BFB-5063-A9877B58D788}"/>
              </a:ext>
            </a:extLst>
          </p:cNvPr>
          <p:cNvSpPr>
            <a:spLocks noGrp="1"/>
          </p:cNvSpPr>
          <p:nvPr>
            <p:ph type="sldNum" sz="quarter" idx="5"/>
          </p:nvPr>
        </p:nvSpPr>
        <p:spPr/>
        <p:txBody>
          <a:bodyPr/>
          <a:lstStyle/>
          <a:p>
            <a:fld id="{C4516015-6419-F144-A88D-968FE89E8C5B}" type="slidenum">
              <a:rPr lang="en-US" smtClean="0"/>
              <a:t>15</a:t>
            </a:fld>
            <a:endParaRPr lang="en-US"/>
          </a:p>
        </p:txBody>
      </p:sp>
    </p:spTree>
    <p:extLst>
      <p:ext uri="{BB962C8B-B14F-4D97-AF65-F5344CB8AC3E}">
        <p14:creationId xmlns:p14="http://schemas.microsoft.com/office/powerpoint/2010/main" val="943553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32A30-7DCD-B1E1-E216-BBED5DD33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E508D-5E4D-3920-4BBC-F6DF62F5AD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FDDD3-5FBB-E0CC-04CB-7D9CE1A4DB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B0FF8E-ED2A-8573-29D3-A6E4F4B8A407}"/>
              </a:ext>
            </a:extLst>
          </p:cNvPr>
          <p:cNvSpPr>
            <a:spLocks noGrp="1"/>
          </p:cNvSpPr>
          <p:nvPr>
            <p:ph type="sldNum" sz="quarter" idx="5"/>
          </p:nvPr>
        </p:nvSpPr>
        <p:spPr/>
        <p:txBody>
          <a:bodyPr/>
          <a:lstStyle/>
          <a:p>
            <a:fld id="{C4516015-6419-F144-A88D-968FE89E8C5B}" type="slidenum">
              <a:rPr lang="en-US" smtClean="0"/>
              <a:t>16</a:t>
            </a:fld>
            <a:endParaRPr lang="en-US"/>
          </a:p>
        </p:txBody>
      </p:sp>
    </p:spTree>
    <p:extLst>
      <p:ext uri="{BB962C8B-B14F-4D97-AF65-F5344CB8AC3E}">
        <p14:creationId xmlns:p14="http://schemas.microsoft.com/office/powerpoint/2010/main" val="3351532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9B88A-2DF5-34F7-9EEF-4DA85F3045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5A413-46A6-2DF2-6360-ABF93A57D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4DA21B-53E6-E715-2928-14822D8460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7E3C57-2F34-2B3E-C874-E4721CC4505C}"/>
              </a:ext>
            </a:extLst>
          </p:cNvPr>
          <p:cNvSpPr>
            <a:spLocks noGrp="1"/>
          </p:cNvSpPr>
          <p:nvPr>
            <p:ph type="sldNum" sz="quarter" idx="5"/>
          </p:nvPr>
        </p:nvSpPr>
        <p:spPr/>
        <p:txBody>
          <a:bodyPr/>
          <a:lstStyle/>
          <a:p>
            <a:fld id="{C4516015-6419-F144-A88D-968FE89E8C5B}" type="slidenum">
              <a:rPr lang="en-US" smtClean="0"/>
              <a:t>17</a:t>
            </a:fld>
            <a:endParaRPr lang="en-US"/>
          </a:p>
        </p:txBody>
      </p:sp>
    </p:spTree>
    <p:extLst>
      <p:ext uri="{BB962C8B-B14F-4D97-AF65-F5344CB8AC3E}">
        <p14:creationId xmlns:p14="http://schemas.microsoft.com/office/powerpoint/2010/main" val="2352066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CA18D-FBFD-99E7-77E8-49B876CCD2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19EB71-6D85-6D57-1B7F-163F052726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742ECA-6762-2193-55FD-F275041058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E8ED28-4EA5-0E83-7051-0A15C8DCC6EB}"/>
              </a:ext>
            </a:extLst>
          </p:cNvPr>
          <p:cNvSpPr>
            <a:spLocks noGrp="1"/>
          </p:cNvSpPr>
          <p:nvPr>
            <p:ph type="sldNum" sz="quarter" idx="5"/>
          </p:nvPr>
        </p:nvSpPr>
        <p:spPr/>
        <p:txBody>
          <a:bodyPr/>
          <a:lstStyle/>
          <a:p>
            <a:fld id="{C4516015-6419-F144-A88D-968FE89E8C5B}" type="slidenum">
              <a:rPr lang="en-US" smtClean="0"/>
              <a:t>18</a:t>
            </a:fld>
            <a:endParaRPr lang="en-US"/>
          </a:p>
        </p:txBody>
      </p:sp>
    </p:spTree>
    <p:extLst>
      <p:ext uri="{BB962C8B-B14F-4D97-AF65-F5344CB8AC3E}">
        <p14:creationId xmlns:p14="http://schemas.microsoft.com/office/powerpoint/2010/main" val="648744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42963-9363-6781-8E7F-05643FA22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75883-4AE6-9E01-35C2-0229C5C11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8581ED-4A96-E5D0-E9E5-797A1A6EEC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CD73AA-E4B7-A028-7DC8-FC0C7587A26B}"/>
              </a:ext>
            </a:extLst>
          </p:cNvPr>
          <p:cNvSpPr>
            <a:spLocks noGrp="1"/>
          </p:cNvSpPr>
          <p:nvPr>
            <p:ph type="sldNum" sz="quarter" idx="5"/>
          </p:nvPr>
        </p:nvSpPr>
        <p:spPr/>
        <p:txBody>
          <a:bodyPr/>
          <a:lstStyle/>
          <a:p>
            <a:fld id="{C4516015-6419-F144-A88D-968FE89E8C5B}" type="slidenum">
              <a:rPr lang="en-US" smtClean="0"/>
              <a:t>19</a:t>
            </a:fld>
            <a:endParaRPr lang="en-US"/>
          </a:p>
        </p:txBody>
      </p:sp>
    </p:spTree>
    <p:extLst>
      <p:ext uri="{BB962C8B-B14F-4D97-AF65-F5344CB8AC3E}">
        <p14:creationId xmlns:p14="http://schemas.microsoft.com/office/powerpoint/2010/main" val="712366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DF778-807B-3BA7-71C8-08229DC59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A6349-0671-5BE8-D9DF-6AC78BC9EB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DC9A5A-2243-EE7B-3F19-6CB8A6F9D2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96610B-20DB-12B4-692F-9623504E1E97}"/>
              </a:ext>
            </a:extLst>
          </p:cNvPr>
          <p:cNvSpPr>
            <a:spLocks noGrp="1"/>
          </p:cNvSpPr>
          <p:nvPr>
            <p:ph type="sldNum" sz="quarter" idx="5"/>
          </p:nvPr>
        </p:nvSpPr>
        <p:spPr/>
        <p:txBody>
          <a:bodyPr/>
          <a:lstStyle/>
          <a:p>
            <a:fld id="{C4516015-6419-F144-A88D-968FE89E8C5B}" type="slidenum">
              <a:rPr lang="en-US" smtClean="0"/>
              <a:t>20</a:t>
            </a:fld>
            <a:endParaRPr lang="en-US"/>
          </a:p>
        </p:txBody>
      </p:sp>
    </p:spTree>
    <p:extLst>
      <p:ext uri="{BB962C8B-B14F-4D97-AF65-F5344CB8AC3E}">
        <p14:creationId xmlns:p14="http://schemas.microsoft.com/office/powerpoint/2010/main" val="3742154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1995F-F199-2477-FDD1-A18CF86A9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E43D7-BA40-C1BF-B9BA-D8EE9CF48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CAF1D5-4671-BB92-336B-129B9FAE25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E8D267-1D97-4BF1-F7F9-20FC964F0A56}"/>
              </a:ext>
            </a:extLst>
          </p:cNvPr>
          <p:cNvSpPr>
            <a:spLocks noGrp="1"/>
          </p:cNvSpPr>
          <p:nvPr>
            <p:ph type="sldNum" sz="quarter" idx="5"/>
          </p:nvPr>
        </p:nvSpPr>
        <p:spPr/>
        <p:txBody>
          <a:bodyPr/>
          <a:lstStyle/>
          <a:p>
            <a:fld id="{C4516015-6419-F144-A88D-968FE89E8C5B}" type="slidenum">
              <a:rPr lang="en-US" smtClean="0"/>
              <a:t>21</a:t>
            </a:fld>
            <a:endParaRPr lang="en-US"/>
          </a:p>
        </p:txBody>
      </p:sp>
    </p:spTree>
    <p:extLst>
      <p:ext uri="{BB962C8B-B14F-4D97-AF65-F5344CB8AC3E}">
        <p14:creationId xmlns:p14="http://schemas.microsoft.com/office/powerpoint/2010/main" val="1077360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AE86B-1860-73B9-A91A-95E564BEE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F76BC-9850-7646-0945-832C44FCCA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E5C124-C050-BBFF-0E8F-D01475EE92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1693BF-3A8D-D54D-00FF-46090B8EDD7C}"/>
              </a:ext>
            </a:extLst>
          </p:cNvPr>
          <p:cNvSpPr>
            <a:spLocks noGrp="1"/>
          </p:cNvSpPr>
          <p:nvPr>
            <p:ph type="sldNum" sz="quarter" idx="5"/>
          </p:nvPr>
        </p:nvSpPr>
        <p:spPr/>
        <p:txBody>
          <a:bodyPr/>
          <a:lstStyle/>
          <a:p>
            <a:fld id="{C4516015-6419-F144-A88D-968FE89E8C5B}" type="slidenum">
              <a:rPr lang="en-US" smtClean="0"/>
              <a:t>22</a:t>
            </a:fld>
            <a:endParaRPr lang="en-US"/>
          </a:p>
        </p:txBody>
      </p:sp>
    </p:spTree>
    <p:extLst>
      <p:ext uri="{BB962C8B-B14F-4D97-AF65-F5344CB8AC3E}">
        <p14:creationId xmlns:p14="http://schemas.microsoft.com/office/powerpoint/2010/main" val="2978218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E3D80-083B-AF66-3C8C-23CDC4D06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7DB7C-EE86-4155-67AB-D5CBF35A5C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A747E3-61FC-0088-B217-9321719D5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87CB89-C785-61C1-E1A6-FB5DDAC8F510}"/>
              </a:ext>
            </a:extLst>
          </p:cNvPr>
          <p:cNvSpPr>
            <a:spLocks noGrp="1"/>
          </p:cNvSpPr>
          <p:nvPr>
            <p:ph type="sldNum" sz="quarter" idx="5"/>
          </p:nvPr>
        </p:nvSpPr>
        <p:spPr/>
        <p:txBody>
          <a:bodyPr/>
          <a:lstStyle/>
          <a:p>
            <a:fld id="{C4516015-6419-F144-A88D-968FE89E8C5B}" type="slidenum">
              <a:rPr lang="en-US" smtClean="0"/>
              <a:t>23</a:t>
            </a:fld>
            <a:endParaRPr lang="en-US"/>
          </a:p>
        </p:txBody>
      </p:sp>
    </p:spTree>
    <p:extLst>
      <p:ext uri="{BB962C8B-B14F-4D97-AF65-F5344CB8AC3E}">
        <p14:creationId xmlns:p14="http://schemas.microsoft.com/office/powerpoint/2010/main" val="26718165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EFEF0-38EF-91B1-D373-CE01BC7FE7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D33B46-CB96-CCC6-562B-A6EC08C6CB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E3972B-AEB2-9D1F-012A-5830AF9BBF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FF99DF-4B7F-3685-87DF-46B0C67F1936}"/>
              </a:ext>
            </a:extLst>
          </p:cNvPr>
          <p:cNvSpPr>
            <a:spLocks noGrp="1"/>
          </p:cNvSpPr>
          <p:nvPr>
            <p:ph type="sldNum" sz="quarter" idx="5"/>
          </p:nvPr>
        </p:nvSpPr>
        <p:spPr/>
        <p:txBody>
          <a:bodyPr/>
          <a:lstStyle/>
          <a:p>
            <a:fld id="{C4516015-6419-F144-A88D-968FE89E8C5B}" type="slidenum">
              <a:rPr lang="en-US" smtClean="0"/>
              <a:t>24</a:t>
            </a:fld>
            <a:endParaRPr lang="en-US"/>
          </a:p>
        </p:txBody>
      </p:sp>
    </p:spTree>
    <p:extLst>
      <p:ext uri="{BB962C8B-B14F-4D97-AF65-F5344CB8AC3E}">
        <p14:creationId xmlns:p14="http://schemas.microsoft.com/office/powerpoint/2010/main" val="2041625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6BDD5-70BD-9579-9177-1090B7322E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334830-BF43-AB2F-3B3A-A31BD3531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757EB-796F-A4BF-B393-C16FDDF839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787BC0-BE3A-10B7-B600-4951E2AC905D}"/>
              </a:ext>
            </a:extLst>
          </p:cNvPr>
          <p:cNvSpPr>
            <a:spLocks noGrp="1"/>
          </p:cNvSpPr>
          <p:nvPr>
            <p:ph type="sldNum" sz="quarter" idx="5"/>
          </p:nvPr>
        </p:nvSpPr>
        <p:spPr/>
        <p:txBody>
          <a:bodyPr/>
          <a:lstStyle/>
          <a:p>
            <a:fld id="{C4516015-6419-F144-A88D-968FE89E8C5B}" type="slidenum">
              <a:rPr lang="en-US" smtClean="0"/>
              <a:t>25</a:t>
            </a:fld>
            <a:endParaRPr lang="en-US"/>
          </a:p>
        </p:txBody>
      </p:sp>
    </p:spTree>
    <p:extLst>
      <p:ext uri="{BB962C8B-B14F-4D97-AF65-F5344CB8AC3E}">
        <p14:creationId xmlns:p14="http://schemas.microsoft.com/office/powerpoint/2010/main" val="1361179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D9CA8-7E14-3347-0C36-D9ED291927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70D58-0327-4625-390F-DEA17CCE7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F381BB-4D4B-19CB-760F-251B8C1BF9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D08161-D4A7-34BB-4878-09AAA57EA31E}"/>
              </a:ext>
            </a:extLst>
          </p:cNvPr>
          <p:cNvSpPr>
            <a:spLocks noGrp="1"/>
          </p:cNvSpPr>
          <p:nvPr>
            <p:ph type="sldNum" sz="quarter" idx="5"/>
          </p:nvPr>
        </p:nvSpPr>
        <p:spPr/>
        <p:txBody>
          <a:bodyPr/>
          <a:lstStyle/>
          <a:p>
            <a:fld id="{C4516015-6419-F144-A88D-968FE89E8C5B}" type="slidenum">
              <a:rPr lang="en-US" smtClean="0"/>
              <a:t>26</a:t>
            </a:fld>
            <a:endParaRPr lang="en-US"/>
          </a:p>
        </p:txBody>
      </p:sp>
    </p:spTree>
    <p:extLst>
      <p:ext uri="{BB962C8B-B14F-4D97-AF65-F5344CB8AC3E}">
        <p14:creationId xmlns:p14="http://schemas.microsoft.com/office/powerpoint/2010/main" val="2417421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ECFB8-EAFE-C718-A08B-08EC491298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056AA-C33C-AC4C-A92C-05E567FA99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2C6BF-2F73-692B-D3C3-D3846C9AEC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7AFCED-7407-D705-3869-2ABCA96A90DD}"/>
              </a:ext>
            </a:extLst>
          </p:cNvPr>
          <p:cNvSpPr>
            <a:spLocks noGrp="1"/>
          </p:cNvSpPr>
          <p:nvPr>
            <p:ph type="sldNum" sz="quarter" idx="5"/>
          </p:nvPr>
        </p:nvSpPr>
        <p:spPr/>
        <p:txBody>
          <a:bodyPr/>
          <a:lstStyle/>
          <a:p>
            <a:fld id="{C4516015-6419-F144-A88D-968FE89E8C5B}" type="slidenum">
              <a:rPr lang="en-US" smtClean="0"/>
              <a:t>27</a:t>
            </a:fld>
            <a:endParaRPr lang="en-US"/>
          </a:p>
        </p:txBody>
      </p:sp>
    </p:spTree>
    <p:extLst>
      <p:ext uri="{BB962C8B-B14F-4D97-AF65-F5344CB8AC3E}">
        <p14:creationId xmlns:p14="http://schemas.microsoft.com/office/powerpoint/2010/main" val="188112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D57DE-9BF6-E3B3-EC3A-8D7CB3A96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10C4CE-9C78-4A8E-0ADA-923DAB83AC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425D70-F26B-3B85-A5F2-76663F85AA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B8A50C-EB2C-0BB0-728C-2200FB2AF9A1}"/>
              </a:ext>
            </a:extLst>
          </p:cNvPr>
          <p:cNvSpPr>
            <a:spLocks noGrp="1"/>
          </p:cNvSpPr>
          <p:nvPr>
            <p:ph type="sldNum" sz="quarter" idx="5"/>
          </p:nvPr>
        </p:nvSpPr>
        <p:spPr/>
        <p:txBody>
          <a:bodyPr/>
          <a:lstStyle/>
          <a:p>
            <a:fld id="{C4516015-6419-F144-A88D-968FE89E8C5B}" type="slidenum">
              <a:rPr lang="en-US" smtClean="0"/>
              <a:t>28</a:t>
            </a:fld>
            <a:endParaRPr lang="en-US"/>
          </a:p>
        </p:txBody>
      </p:sp>
    </p:spTree>
    <p:extLst>
      <p:ext uri="{BB962C8B-B14F-4D97-AF65-F5344CB8AC3E}">
        <p14:creationId xmlns:p14="http://schemas.microsoft.com/office/powerpoint/2010/main" val="1261478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8B274-6FB5-F1E2-15E7-3FE29DD26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F1710-254B-58A0-30D4-28B6AE019C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5DFCE5-B077-B18A-C60A-783F9D1479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80B469-D9CB-30B8-831C-10B130CD97A8}"/>
              </a:ext>
            </a:extLst>
          </p:cNvPr>
          <p:cNvSpPr>
            <a:spLocks noGrp="1"/>
          </p:cNvSpPr>
          <p:nvPr>
            <p:ph type="sldNum" sz="quarter" idx="5"/>
          </p:nvPr>
        </p:nvSpPr>
        <p:spPr/>
        <p:txBody>
          <a:bodyPr/>
          <a:lstStyle/>
          <a:p>
            <a:fld id="{C4516015-6419-F144-A88D-968FE89E8C5B}" type="slidenum">
              <a:rPr lang="en-US" smtClean="0"/>
              <a:t>29</a:t>
            </a:fld>
            <a:endParaRPr lang="en-US"/>
          </a:p>
        </p:txBody>
      </p:sp>
    </p:spTree>
    <p:extLst>
      <p:ext uri="{BB962C8B-B14F-4D97-AF65-F5344CB8AC3E}">
        <p14:creationId xmlns:p14="http://schemas.microsoft.com/office/powerpoint/2010/main" val="3076045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C6550E-7154-D142-90B3-5ECA230AEB57}"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2977760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C6550E-7154-D142-90B3-5ECA230AEB57}"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3142292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C6550E-7154-D142-90B3-5ECA230AEB57}"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4071216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C6550E-7154-D142-90B3-5ECA230AEB57}"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53540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C6550E-7154-D142-90B3-5ECA230AEB57}" type="datetimeFigureOut">
              <a:rPr lang="en-US" smtClean="0"/>
              <a:t>10/6/26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3133838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C6550E-7154-D142-90B3-5ECA230AEB57}" type="datetimeFigureOut">
              <a:rPr lang="en-US" smtClean="0"/>
              <a:t>10/6/26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235554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C6550E-7154-D142-90B3-5ECA230AEB57}" type="datetimeFigureOut">
              <a:rPr lang="en-US" smtClean="0"/>
              <a:t>10/6/26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2546501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6C6550E-7154-D142-90B3-5ECA230AEB57}"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3490254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6C6550E-7154-D142-90B3-5ECA230AEB57}"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1788031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C6550E-7154-D142-90B3-5ECA230AEB57}"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875528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C6550E-7154-D142-90B3-5ECA230AEB57}"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579393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66C6550E-7154-D142-90B3-5ECA230AEB57}" type="datetimeFigureOut">
              <a:rPr lang="en-US" smtClean="0"/>
              <a:t>10/6/26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553443EE-E091-3D49-99C4-AB5450C7C63E}" type="slidenum">
              <a:rPr lang="en-US" smtClean="0"/>
              <a:t>‹#›</a:t>
            </a:fld>
            <a:endParaRPr lang="en-US"/>
          </a:p>
        </p:txBody>
      </p:sp>
    </p:spTree>
    <p:extLst>
      <p:ext uri="{BB962C8B-B14F-4D97-AF65-F5344CB8AC3E}">
        <p14:creationId xmlns:p14="http://schemas.microsoft.com/office/powerpoint/2010/main" val="1285164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hyperlink" Target="mailto:rgomez001@sdccd.edu" TargetMode="External"/><Relationship Id="rId7"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1.tiff"/><Relationship Id="rId5" Type="http://schemas.openxmlformats.org/officeDocument/2006/relationships/hyperlink" Target="https://sdmiramar.edu/governance/committees/academic-senate" TargetMode="External"/><Relationship Id="rId4" Type="http://schemas.openxmlformats.org/officeDocument/2006/relationships/hyperlink" Target="mailto:jbartolo@sdccd.edu"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sdmiramar.edu/sites/default/files/2021-05/ascodeofconduct.pdf" TargetMode="External"/><Relationship Id="rId3" Type="http://schemas.openxmlformats.org/officeDocument/2006/relationships/image" Target="../media/image3.svg"/><Relationship Id="rId7" Type="http://schemas.openxmlformats.org/officeDocument/2006/relationships/hyperlink" Target="https://sdmiramar.edu/sites/default/files/2026-10/asen-a261006_digital_draft.pdf"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sdmiramar.edu/sites/default/files/2024-02/draft-asen-m240220.pdf" TargetMode="External"/><Relationship Id="rId5" Type="http://schemas.openxmlformats.org/officeDocument/2006/relationships/hyperlink" Target="https://sdmiramar.edu/sites/default/files/2026-04/as_meeting_cal_26-27.pdf" TargetMode="External"/><Relationship Id="rId4" Type="http://schemas.openxmlformats.org/officeDocument/2006/relationships/hyperlink" Target="https://sdmiramar.edu/sites/default/files/2026-10/asen-m260915draft.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inlander.com/spokane/a-poem-to-acknowledge-that-the-land-itself-along-with-the-people-whose-language-culture-and-religion-were-born-of-it-is-rarely-acknowledg/Content?oid=22469536&amp;fbclid=IwAR1HUaEe653EVlm0rlzGz3G_hxJGszN4xPhuXvd0adqpJlPyPsFl2JCaeCU" TargetMode="External"/><Relationship Id="rId5" Type="http://schemas.openxmlformats.org/officeDocument/2006/relationships/hyperlink" Target="https://sdmiramar.edu/services/lead/landacknowledgment" TargetMode="Externa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8" Type="http://schemas.openxmlformats.org/officeDocument/2006/relationships/hyperlink" Target="https://sdccd-edu.community.diligentoneplatform.com/document/5e148fa3-be0e-4bf2-84ad-92acd1c68db4" TargetMode="External"/><Relationship Id="rId3" Type="http://schemas.openxmlformats.org/officeDocument/2006/relationships/hyperlink" Target="Documents%20to%20Upload/SDMC%20Strategic%20Goals%20and%20Directions%202027-2034%20(Updated%20Draft%2004.27.26).docx" TargetMode="External"/><Relationship Id="rId7" Type="http://schemas.openxmlformats.org/officeDocument/2006/relationships/hyperlink" Target="https://sdccd-edu.community.diligentoneplatform.com/document/ce031bf3-fa6b-49ad-8b9c-450c76d6b753"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sdccd-edu.community.diligentoneplatform.com/document/4858a2e3-74be-4347-bb7e-398a3b0d61da" TargetMode="External"/><Relationship Id="rId5" Type="http://schemas.openxmlformats.org/officeDocument/2006/relationships/image" Target="../media/image5.jp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https://docs.google.com/document/d/1pf5eD5jTOtTDbCzGol1ePMqVMYRDaefO1fGVspuTewU/edit?usp=sharing" TargetMode="Externa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8" Type="http://schemas.openxmlformats.org/officeDocument/2006/relationships/hyperlink" Target="https://sdccd0.sharepoint.com/:b:/s/PoliciesandProceduresCommittee/IQAP432rzUm8QZreqrEFdCrKAZobC6QYRdUXtaH04zn6nZU?e=2CMiQ0" TargetMode="External"/><Relationship Id="rId3" Type="http://schemas.openxmlformats.org/officeDocument/2006/relationships/image" Target="../media/image3.svg"/><Relationship Id="rId7" Type="http://schemas.openxmlformats.org/officeDocument/2006/relationships/hyperlink" Target="https://sdccd0.sharepoint.com/:b:/s/PoliciesandProceduresCommittee/IQCVZFKsrjm2TrWVt5C4GG-jAUYBcMPh0XpTvMbSJF3nbwQ?e=a0KtLN"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sdccd0.sharepoint.com/:b:/s/PoliciesandProceduresCommittee/IQANlIcJV4c1RoPqu8OOThq5ARWbf-d8a5f8Sgw1lufMaas?e=0bMn6M" TargetMode="External"/><Relationship Id="rId5" Type="http://schemas.openxmlformats.org/officeDocument/2006/relationships/hyperlink" Target="https://sdccd0.sharepoint.com/:w:/s/PoliciesandProceduresCommittee/IQDGjxiA5baGRbiqWb_FJ7TkAcCUDmjujgIyyJLhK2B5in4?e=wRZKQV" TargetMode="External"/><Relationship Id="rId4" Type="http://schemas.openxmlformats.org/officeDocument/2006/relationships/image" Target="../media/image5.jpg"/><Relationship Id="rId9" Type="http://schemas.openxmlformats.org/officeDocument/2006/relationships/hyperlink" Target="https://sdccd0.sharepoint.com/:b:/s/CRCChair/IQBa60bccA2AS6uufeHd0vkEAZTv9xeLob_4z9rP7nFixqY?e=4bjr4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6.emf"/><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8" Type="http://schemas.openxmlformats.org/officeDocument/2006/relationships/hyperlink" Target="https://sdmiramar.edu/sites/default/files/2026-10/2026.09.25_asccc-2026_fall_area_resolutions_packet.pdf" TargetMode="External"/><Relationship Id="rId3" Type="http://schemas.openxmlformats.org/officeDocument/2006/relationships/image" Target="../media/image3.svg"/><Relationship Id="rId7" Type="http://schemas.openxmlformats.org/officeDocument/2006/relationships/hyperlink" Target="https://asccc.org/plenary-sessions"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asccc.org/events/2026-fall-plenary-session" TargetMode="External"/><Relationship Id="rId5" Type="http://schemas.openxmlformats.org/officeDocument/2006/relationships/hyperlink" Target="https://asccc.org/resolutions-process" TargetMode="External"/><Relationship Id="rId4" Type="http://schemas.openxmlformats.org/officeDocument/2006/relationships/image" Target="../media/image5.jpg"/></Relationships>
</file>

<file path=ppt/slides/_rels/slide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5.jpg"/></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5.jpg"/><Relationship Id="rId4" Type="http://schemas.openxmlformats.org/officeDocument/2006/relationships/hyperlink" Target="https://events.zoom.us/ev/ApjRNR0NuwzxeJIyIZXXRm2LP-vBKf0d2M1G0YIRFmpxcbXx92y0~AitULHStBfke3kpI8gWy7C8CXUSy_F9AKNRv6aWL9PpL2dyo8WWCleayrJMjDz5oxe86Iwu5ACgFllWy5ppdpBVrpQ?utm_campaign=51648881-AI%20Engage%20Fall%20Summit%202026&amp;utm_medium=email&amp;_hsenc=p2ANqtz--Sbj1r0w7JM7D4crRF5APcWmI_w38REqxp_GiVGQbjS8bB9zoQs-tRyvS3_SFaCOKTjklQBENYNfXqVDd2CR188j61tg&amp;_hsmi=436099797&amp;utm_content=436099797&amp;utm_source=hs_emai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5.jpg"/><Relationship Id="rId4" Type="http://schemas.openxmlformats.org/officeDocument/2006/relationships/hyperlink" Target="https://www.sandiego.edu/admission-and-aid/undergraduate/transfer/constance-carroll-scholarship.php"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hyperlink" Target="https://miramarainetworkpilot2026.my.canva.site/" TargetMode="External"/><Relationship Id="rId4" Type="http://schemas.openxmlformats.org/officeDocument/2006/relationships/image" Target="../media/image5.jpg"/></Relationships>
</file>

<file path=ppt/slides/_rels/slide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5.jpg"/></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hyperlink" Target="https://forms.office.com/r/idcxfNTdz1"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3.svg"/><Relationship Id="rId5" Type="http://schemas.openxmlformats.org/officeDocument/2006/relationships/hyperlink" Target="mailto:jbartolo@sdccd.edu" TargetMode="External"/><Relationship Id="rId4" Type="http://schemas.openxmlformats.org/officeDocument/2006/relationships/hyperlink" Target="mailto:rgomez001@sdccd.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5D861-D0AB-9C9B-60CF-0A32A4F6DDD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BF99C17-B728-05E1-7BAE-B8E130FC4F1E}"/>
              </a:ext>
            </a:extLst>
          </p:cNvPr>
          <p:cNvSpPr>
            <a:spLocks noGrp="1" noRot="1" noMove="1" noResize="1" noEditPoints="1" noAdjustHandles="1" noChangeArrowheads="1" noChangeShapeType="1"/>
          </p:cNvSpPr>
          <p:nvPr/>
        </p:nvSpPr>
        <p:spPr>
          <a:xfrm>
            <a:off x="2892054" y="0"/>
            <a:ext cx="6251945" cy="514350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1E9097"/>
              </a:solidFill>
            </a:endParaRPr>
          </a:p>
        </p:txBody>
      </p:sp>
      <p:sp>
        <p:nvSpPr>
          <p:cNvPr id="14" name="Title 13">
            <a:extLst>
              <a:ext uri="{FF2B5EF4-FFF2-40B4-BE49-F238E27FC236}">
                <a16:creationId xmlns:a16="http://schemas.microsoft.com/office/drawing/2014/main" id="{D9A7B85F-327C-A80E-B6A2-FC2D2A2DF015}"/>
              </a:ext>
            </a:extLst>
          </p:cNvPr>
          <p:cNvSpPr>
            <a:spLocks noGrp="1"/>
          </p:cNvSpPr>
          <p:nvPr>
            <p:ph type="title"/>
          </p:nvPr>
        </p:nvSpPr>
        <p:spPr>
          <a:xfrm>
            <a:off x="3267372" y="416881"/>
            <a:ext cx="5501310" cy="1475195"/>
          </a:xfrm>
        </p:spPr>
        <p:txBody>
          <a:bodyPr anchor="t">
            <a:normAutofit/>
          </a:bodyPr>
          <a:lstStyle/>
          <a:p>
            <a:pPr algn="ctr"/>
            <a:r>
              <a:rPr lang="en-US" sz="4400" b="1" dirty="0">
                <a:solidFill>
                  <a:schemeClr val="bg1"/>
                </a:solidFill>
                <a:latin typeface="Arial" panose="020B0604020202020204" pitchFamily="34" charset="0"/>
                <a:cs typeface="Arial" panose="020B0604020202020204" pitchFamily="34" charset="0"/>
              </a:rPr>
              <a:t>Academic Senate Meeting </a:t>
            </a:r>
          </a:p>
        </p:txBody>
      </p:sp>
      <p:sp>
        <p:nvSpPr>
          <p:cNvPr id="21" name="Title 13">
            <a:extLst>
              <a:ext uri="{FF2B5EF4-FFF2-40B4-BE49-F238E27FC236}">
                <a16:creationId xmlns:a16="http://schemas.microsoft.com/office/drawing/2014/main" id="{F86B969F-531D-B4CA-CF38-AD209C4A13C8}"/>
              </a:ext>
            </a:extLst>
          </p:cNvPr>
          <p:cNvSpPr txBox="1">
            <a:spLocks/>
          </p:cNvSpPr>
          <p:nvPr/>
        </p:nvSpPr>
        <p:spPr>
          <a:xfrm>
            <a:off x="3267371" y="1997200"/>
            <a:ext cx="5501310" cy="1359349"/>
          </a:xfrm>
          <a:prstGeom prst="rect">
            <a:avLst/>
          </a:prstGeom>
        </p:spPr>
        <p:txBody>
          <a:bodyPr vert="horz" lIns="91440" tIns="45720" rIns="91440" bIns="45720" rtlCol="0" anchor="t">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spcBef>
                <a:spcPts val="0"/>
              </a:spcBef>
            </a:pPr>
            <a:r>
              <a:rPr lang="en-US" sz="2000" b="1" dirty="0">
                <a:solidFill>
                  <a:schemeClr val="bg1"/>
                </a:solidFill>
                <a:latin typeface="Arial" panose="020B0604020202020204" pitchFamily="34" charset="0"/>
                <a:cs typeface="Arial" panose="020B0604020202020204" pitchFamily="34" charset="0"/>
              </a:rPr>
              <a:t>October 6</a:t>
            </a:r>
            <a:r>
              <a:rPr lang="en-US" sz="2000" b="1" baseline="30000" dirty="0">
                <a:solidFill>
                  <a:schemeClr val="bg1"/>
                </a:solidFill>
                <a:latin typeface="Arial" panose="020B0604020202020204" pitchFamily="34" charset="0"/>
                <a:cs typeface="Arial" panose="020B0604020202020204" pitchFamily="34" charset="0"/>
              </a:rPr>
              <a:t>th</a:t>
            </a:r>
            <a:r>
              <a:rPr lang="en-US" sz="2000" b="1" dirty="0">
                <a:solidFill>
                  <a:schemeClr val="bg1"/>
                </a:solidFill>
                <a:latin typeface="Arial" panose="020B0604020202020204" pitchFamily="34" charset="0"/>
                <a:cs typeface="Arial" panose="020B0604020202020204" pitchFamily="34" charset="0"/>
              </a:rPr>
              <a:t>, 2026 | 26-27 Academic Year</a:t>
            </a:r>
          </a:p>
          <a:p>
            <a:pPr>
              <a:spcBef>
                <a:spcPts val="0"/>
              </a:spcBef>
            </a:pPr>
            <a:endParaRPr lang="en-US" sz="1400" dirty="0">
              <a:solidFill>
                <a:schemeClr val="bg1"/>
              </a:solidFill>
              <a:latin typeface="Arial" panose="020B0604020202020204" pitchFamily="34" charset="0"/>
              <a:cs typeface="Arial" panose="020B0604020202020204" pitchFamily="34" charset="0"/>
            </a:endParaRPr>
          </a:p>
          <a:p>
            <a:pPr>
              <a:spcBef>
                <a:spcPts val="0"/>
              </a:spcBef>
            </a:pPr>
            <a:endParaRPr lang="en-US" sz="1400" dirty="0">
              <a:solidFill>
                <a:schemeClr val="bg1"/>
              </a:solidFill>
              <a:latin typeface="Arial" panose="020B0604020202020204" pitchFamily="34" charset="0"/>
              <a:cs typeface="Arial" panose="020B0604020202020204" pitchFamily="34" charset="0"/>
            </a:endParaRPr>
          </a:p>
          <a:p>
            <a:pPr>
              <a:spcBef>
                <a:spcPts val="0"/>
              </a:spcBef>
            </a:pPr>
            <a:r>
              <a:rPr lang="en-US" sz="2000" b="1" i="1" dirty="0">
                <a:solidFill>
                  <a:schemeClr val="bg1"/>
                </a:solidFill>
                <a:latin typeface="Arial" panose="020B0604020202020204" pitchFamily="34" charset="0"/>
                <a:cs typeface="Arial" panose="020B0604020202020204" pitchFamily="34" charset="0"/>
              </a:rPr>
              <a:t>Cultivating Community:</a:t>
            </a:r>
          </a:p>
          <a:p>
            <a:pPr>
              <a:spcBef>
                <a:spcPts val="0"/>
              </a:spcBef>
            </a:pPr>
            <a:r>
              <a:rPr lang="en-US" sz="2000" b="1" i="1" dirty="0">
                <a:solidFill>
                  <a:schemeClr val="bg1"/>
                </a:solidFill>
                <a:latin typeface="Arial" panose="020B0604020202020204" pitchFamily="34" charset="0"/>
                <a:cs typeface="Arial" panose="020B0604020202020204" pitchFamily="34" charset="0"/>
              </a:rPr>
              <a:t>Making the invisible visible</a:t>
            </a:r>
          </a:p>
        </p:txBody>
      </p:sp>
      <p:sp>
        <p:nvSpPr>
          <p:cNvPr id="6" name="TextBox 5">
            <a:extLst>
              <a:ext uri="{FF2B5EF4-FFF2-40B4-BE49-F238E27FC236}">
                <a16:creationId xmlns:a16="http://schemas.microsoft.com/office/drawing/2014/main" id="{F885D719-2ABD-C176-91EC-9A1866F10704}"/>
              </a:ext>
            </a:extLst>
          </p:cNvPr>
          <p:cNvSpPr txBox="1"/>
          <p:nvPr/>
        </p:nvSpPr>
        <p:spPr>
          <a:xfrm>
            <a:off x="302174" y="4521439"/>
            <a:ext cx="2240865" cy="276999"/>
          </a:xfrm>
          <a:prstGeom prst="rect">
            <a:avLst/>
          </a:prstGeom>
          <a:noFill/>
        </p:spPr>
        <p:txBody>
          <a:bodyPr wrap="square">
            <a:spAutoFit/>
          </a:bodyPr>
          <a:lstStyle/>
          <a:p>
            <a:pPr algn="ctr"/>
            <a:r>
              <a:rPr lang="en-US" sz="1200" dirty="0">
                <a:latin typeface="Arial" panose="020B0604020202020204" pitchFamily="34" charset="0"/>
                <a:cs typeface="Arial" panose="020B0604020202020204" pitchFamily="34" charset="0"/>
              </a:rPr>
              <a:t>(QR Code for A.S. Webpage)</a:t>
            </a:r>
          </a:p>
        </p:txBody>
      </p:sp>
      <p:sp>
        <p:nvSpPr>
          <p:cNvPr id="8" name="TextBox 7">
            <a:extLst>
              <a:ext uri="{FF2B5EF4-FFF2-40B4-BE49-F238E27FC236}">
                <a16:creationId xmlns:a16="http://schemas.microsoft.com/office/drawing/2014/main" id="{CF73C7FA-BD20-D55C-AE6F-FFDC7E6D1532}"/>
              </a:ext>
            </a:extLst>
          </p:cNvPr>
          <p:cNvSpPr txBox="1"/>
          <p:nvPr/>
        </p:nvSpPr>
        <p:spPr>
          <a:xfrm>
            <a:off x="3267372" y="4659940"/>
            <a:ext cx="5574454" cy="276999"/>
          </a:xfrm>
          <a:prstGeom prst="rect">
            <a:avLst/>
          </a:prstGeom>
          <a:noFill/>
        </p:spPr>
        <p:txBody>
          <a:bodyPr wrap="square">
            <a:spAutoFit/>
          </a:bodyPr>
          <a:lstStyle/>
          <a:p>
            <a:pPr>
              <a:spcBef>
                <a:spcPts val="0"/>
              </a:spcBef>
            </a:pPr>
            <a:r>
              <a:rPr lang="en-US" sz="1200" dirty="0">
                <a:solidFill>
                  <a:schemeClr val="bg1"/>
                </a:solidFill>
                <a:latin typeface="Arial" panose="020B0604020202020204" pitchFamily="34" charset="0"/>
                <a:cs typeface="Arial" panose="020B0604020202020204" pitchFamily="34" charset="0"/>
              </a:rPr>
              <a:t>Attending for Flex credit? Email </a:t>
            </a:r>
            <a:r>
              <a:rPr lang="en-US" sz="12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rgomez001@sdccd.edu</a:t>
            </a:r>
            <a:r>
              <a:rPr lang="en-US" sz="1200" dirty="0">
                <a:solidFill>
                  <a:schemeClr val="bg1"/>
                </a:solidFill>
                <a:latin typeface="Arial" panose="020B0604020202020204" pitchFamily="34" charset="0"/>
                <a:cs typeface="Arial" panose="020B0604020202020204" pitchFamily="34" charset="0"/>
              </a:rPr>
              <a:t> or </a:t>
            </a:r>
            <a:r>
              <a:rPr lang="en-US" sz="1200"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jbartolo@sdccd.edu</a:t>
            </a:r>
            <a:endParaRPr lang="en-US" sz="1200" dirty="0">
              <a:solidFill>
                <a:schemeClr val="bg1"/>
              </a:solidFill>
              <a:latin typeface="Arial" panose="020B0604020202020204" pitchFamily="34" charset="0"/>
              <a:cs typeface="Arial" panose="020B0604020202020204" pitchFamily="34" charset="0"/>
            </a:endParaRPr>
          </a:p>
        </p:txBody>
      </p:sp>
      <p:pic>
        <p:nvPicPr>
          <p:cNvPr id="10" name="Picture 9">
            <a:hlinkClick r:id="rId5"/>
            <a:extLst>
              <a:ext uri="{FF2B5EF4-FFF2-40B4-BE49-F238E27FC236}">
                <a16:creationId xmlns:a16="http://schemas.microsoft.com/office/drawing/2014/main" id="{13B1247A-C110-E027-5E93-F45ED1247713}"/>
              </a:ext>
            </a:extLst>
          </p:cNvPr>
          <p:cNvPicPr>
            <a:picLocks noChangeAspect="1"/>
          </p:cNvPicPr>
          <p:nvPr/>
        </p:nvPicPr>
        <p:blipFill>
          <a:blip r:embed="rId6"/>
          <a:stretch>
            <a:fillRect/>
          </a:stretch>
        </p:blipFill>
        <p:spPr>
          <a:xfrm>
            <a:off x="330642" y="2187218"/>
            <a:ext cx="2183931" cy="2219734"/>
          </a:xfrm>
          <a:prstGeom prst="rect">
            <a:avLst/>
          </a:prstGeom>
        </p:spPr>
      </p:pic>
      <p:pic>
        <p:nvPicPr>
          <p:cNvPr id="11" name="Picture 10" descr="A close-up of a logo&#10;&#10;AI-generated content may be incorrect.">
            <a:extLst>
              <a:ext uri="{FF2B5EF4-FFF2-40B4-BE49-F238E27FC236}">
                <a16:creationId xmlns:a16="http://schemas.microsoft.com/office/drawing/2014/main" id="{DFF20AC4-3832-6F1E-F05D-06CFA219A500}"/>
              </a:ext>
            </a:extLst>
          </p:cNvPr>
          <p:cNvPicPr>
            <a:picLocks noChangeAspect="1"/>
          </p:cNvPicPr>
          <p:nvPr/>
        </p:nvPicPr>
        <p:blipFill>
          <a:blip r:embed="rId7"/>
          <a:srcRect b="31433"/>
          <a:stretch>
            <a:fillRect/>
          </a:stretch>
        </p:blipFill>
        <p:spPr>
          <a:xfrm>
            <a:off x="234936" y="453211"/>
            <a:ext cx="2375339" cy="1402533"/>
          </a:xfrm>
          <a:prstGeom prst="rect">
            <a:avLst/>
          </a:prstGeom>
        </p:spPr>
      </p:pic>
      <p:pic>
        <p:nvPicPr>
          <p:cNvPr id="3" name="Graphic 2">
            <a:extLst>
              <a:ext uri="{FF2B5EF4-FFF2-40B4-BE49-F238E27FC236}">
                <a16:creationId xmlns:a16="http://schemas.microsoft.com/office/drawing/2014/main" id="{482766EA-06C7-C8B2-E361-79D16DD08EF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5347265" y="-5469253"/>
            <a:ext cx="22176688" cy="21072277"/>
          </a:xfrm>
          <a:prstGeom prst="rect">
            <a:avLst/>
          </a:prstGeom>
        </p:spPr>
      </p:pic>
      <p:sp>
        <p:nvSpPr>
          <p:cNvPr id="7" name="TextBox 6">
            <a:extLst>
              <a:ext uri="{FF2B5EF4-FFF2-40B4-BE49-F238E27FC236}">
                <a16:creationId xmlns:a16="http://schemas.microsoft.com/office/drawing/2014/main" id="{02D0B1AB-15FD-FFC8-E141-DE402EE4E388}"/>
              </a:ext>
            </a:extLst>
          </p:cNvPr>
          <p:cNvSpPr txBox="1"/>
          <p:nvPr/>
        </p:nvSpPr>
        <p:spPr>
          <a:xfrm>
            <a:off x="3267371" y="3816152"/>
            <a:ext cx="5501310" cy="738664"/>
          </a:xfrm>
          <a:prstGeom prst="rect">
            <a:avLst/>
          </a:prstGeom>
          <a:noFill/>
        </p:spPr>
        <p:txBody>
          <a:bodyPr wrap="square">
            <a:spAutoFit/>
          </a:bodyPr>
          <a:lstStyle/>
          <a:p>
            <a:pPr algn="ctr"/>
            <a:r>
              <a:rPr lang="en-US" sz="1600" i="1" dirty="0">
                <a:solidFill>
                  <a:schemeClr val="bg1"/>
                </a:solidFill>
                <a:latin typeface="Arial" panose="020B0604020202020204" pitchFamily="34" charset="0"/>
                <a:cs typeface="Arial" panose="020B0604020202020204" pitchFamily="34" charset="0"/>
              </a:rPr>
              <a:t>Remember to sign in using today’s log! (See Amy Alsup!)</a:t>
            </a:r>
          </a:p>
          <a:p>
            <a:pPr algn="ctr"/>
            <a:endParaRPr lang="en-US" sz="1000" i="1" dirty="0">
              <a:solidFill>
                <a:schemeClr val="bg1"/>
              </a:solidFill>
              <a:latin typeface="Arial" panose="020B0604020202020204" pitchFamily="34" charset="0"/>
              <a:cs typeface="Arial" panose="020B0604020202020204" pitchFamily="34" charset="0"/>
            </a:endParaRPr>
          </a:p>
          <a:p>
            <a:pPr algn="ctr"/>
            <a:r>
              <a:rPr lang="en-US" sz="1600" b="1" i="1" dirty="0">
                <a:solidFill>
                  <a:schemeClr val="bg1"/>
                </a:solidFill>
                <a:latin typeface="Arial" panose="020B0604020202020204" pitchFamily="34" charset="0"/>
                <a:cs typeface="Arial" panose="020B0604020202020204" pitchFamily="34" charset="0"/>
              </a:rPr>
              <a:t>Quorum Required: (23/43)</a:t>
            </a:r>
            <a:r>
              <a:rPr lang="en-US" sz="1600" i="1" dirty="0">
                <a:solidFill>
                  <a:schemeClr val="bg1"/>
                </a:solidFill>
                <a:latin typeface="Arial" panose="020B0604020202020204" pitchFamily="34" charset="0"/>
                <a:cs typeface="Arial" panose="020B0604020202020204" pitchFamily="34" charset="0"/>
              </a:rPr>
              <a:t> to get started officially!</a:t>
            </a:r>
          </a:p>
        </p:txBody>
      </p:sp>
    </p:spTree>
    <p:extLst>
      <p:ext uri="{BB962C8B-B14F-4D97-AF65-F5344CB8AC3E}">
        <p14:creationId xmlns:p14="http://schemas.microsoft.com/office/powerpoint/2010/main" val="348294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2EBC1C-A1B7-60A8-619D-638A22F271DF}"/>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D4D61CAA-2AF9-0708-B82F-AE75E3478C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85402" y="0"/>
            <a:ext cx="22176688" cy="21072277"/>
          </a:xfrm>
          <a:prstGeom prst="rect">
            <a:avLst/>
          </a:prstGeom>
        </p:spPr>
      </p:pic>
      <p:sp>
        <p:nvSpPr>
          <p:cNvPr id="5" name="Title 4">
            <a:extLst>
              <a:ext uri="{FF2B5EF4-FFF2-40B4-BE49-F238E27FC236}">
                <a16:creationId xmlns:a16="http://schemas.microsoft.com/office/drawing/2014/main" id="{D2E3D18E-FC6C-3F47-36E7-5784F5A30B63}"/>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2. Agenda Overview</a:t>
            </a:r>
          </a:p>
        </p:txBody>
      </p:sp>
      <p:sp>
        <p:nvSpPr>
          <p:cNvPr id="6" name="Content Placeholder 5">
            <a:extLst>
              <a:ext uri="{FF2B5EF4-FFF2-40B4-BE49-F238E27FC236}">
                <a16:creationId xmlns:a16="http://schemas.microsoft.com/office/drawing/2014/main" id="{873C7D1D-6291-9496-E110-C2D5FB56E75B}"/>
              </a:ext>
            </a:extLst>
          </p:cNvPr>
          <p:cNvSpPr>
            <a:spLocks noGrp="1"/>
          </p:cNvSpPr>
          <p:nvPr>
            <p:ph sz="half" idx="1"/>
          </p:nvPr>
        </p:nvSpPr>
        <p:spPr>
          <a:xfrm>
            <a:off x="312517" y="1176951"/>
            <a:ext cx="8518965" cy="3659464"/>
          </a:xfrm>
        </p:spPr>
        <p:txBody>
          <a:bodyPr numCol="2">
            <a:noAutofit/>
          </a:bodyPr>
          <a:lstStyle/>
          <a:p>
            <a:pPr marL="514350" lvl="0" indent="-514350">
              <a:spcBef>
                <a:spcPts val="0"/>
              </a:spcBef>
              <a:buFont typeface="+mj-lt"/>
              <a:buAutoNum type="arabicPeriod"/>
            </a:pPr>
            <a:r>
              <a:rPr lang="en-US" sz="1600" b="1" dirty="0">
                <a:latin typeface="Arial" panose="020B0604020202020204" pitchFamily="34" charset="0"/>
                <a:cs typeface="Arial" panose="020B0604020202020204" pitchFamily="34" charset="0"/>
              </a:rPr>
              <a:t>Call to Order</a:t>
            </a:r>
          </a:p>
          <a:p>
            <a:pPr marL="514350" lvl="0" indent="-514350">
              <a:spcBef>
                <a:spcPts val="0"/>
              </a:spcBef>
              <a:buFont typeface="+mj-lt"/>
              <a:buAutoNum type="arabicPeriod"/>
            </a:pPr>
            <a:r>
              <a:rPr lang="en-US" sz="1600" b="1" dirty="0">
                <a:latin typeface="Arial" panose="020B0604020202020204" pitchFamily="34" charset="0"/>
                <a:cs typeface="Arial" panose="020B0604020202020204" pitchFamily="34" charset="0"/>
              </a:rPr>
              <a:t>Approval of Agenda</a:t>
            </a:r>
            <a:r>
              <a:rPr lang="en-US" sz="1600"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&amp; Consent Calendar</a:t>
            </a:r>
          </a:p>
          <a:p>
            <a:pPr marL="880110" lvl="1" indent="-514350">
              <a:spcBef>
                <a:spcPts val="0"/>
              </a:spcBef>
              <a:buFont typeface="+mj-lt"/>
              <a:buAutoNum type="alphaLcPeriod"/>
            </a:pPr>
            <a:r>
              <a:rPr lang="en-US" sz="1400" dirty="0">
                <a:solidFill>
                  <a:srgbClr val="006E79"/>
                </a:solidFill>
                <a:latin typeface="Arial" panose="020B0604020202020204" pitchFamily="34" charset="0"/>
                <a:cs typeface="Arial" panose="020B0604020202020204" pitchFamily="34" charset="0"/>
                <a:hlinkClick r:id="rId4"/>
              </a:rPr>
              <a:t>DRAFT Minutes 091526</a:t>
            </a:r>
            <a:endParaRPr lang="en-US" sz="1400" dirty="0">
              <a:solidFill>
                <a:srgbClr val="006E79"/>
              </a:solidFill>
              <a:latin typeface="Arial" panose="020B0604020202020204" pitchFamily="34" charset="0"/>
              <a:cs typeface="Arial" panose="020B0604020202020204" pitchFamily="34" charset="0"/>
            </a:endParaRPr>
          </a:p>
          <a:p>
            <a:pPr marL="880110" lvl="1" indent="-514350">
              <a:spcBef>
                <a:spcPts val="0"/>
              </a:spcBef>
              <a:buFont typeface="+mj-lt"/>
              <a:buAutoNum type="alphaLcPeriod"/>
            </a:pPr>
            <a:r>
              <a:rPr lang="en-US" sz="1400" dirty="0">
                <a:solidFill>
                  <a:srgbClr val="006E79"/>
                </a:solidFill>
                <a:latin typeface="Arial" panose="020B0604020202020204" pitchFamily="34" charset="0"/>
                <a:cs typeface="Arial" panose="020B0604020202020204" pitchFamily="34" charset="0"/>
                <a:hlinkClick r:id="rId5"/>
              </a:rPr>
              <a:t>2026-27 Academic Senate Meetings Calendar</a:t>
            </a:r>
            <a:endParaRPr lang="en-US" sz="1400" dirty="0">
              <a:latin typeface="Arial" panose="020B0604020202020204" pitchFamily="34" charset="0"/>
              <a:cs typeface="Arial" panose="020B0604020202020204" pitchFamily="34" charset="0"/>
              <a:hlinkClick r:id="rId6"/>
            </a:endParaRPr>
          </a:p>
          <a:p>
            <a:pPr marL="514350" lvl="0" indent="-514350">
              <a:spcBef>
                <a:spcPts val="0"/>
              </a:spcBef>
              <a:buFont typeface="+mj-lt"/>
              <a:buAutoNum type="arabicPeriod"/>
            </a:pPr>
            <a:r>
              <a:rPr lang="en-US" sz="1600" b="1" dirty="0">
                <a:latin typeface="Arial" panose="020B0604020202020204" pitchFamily="34" charset="0"/>
                <a:cs typeface="Arial" panose="020B0604020202020204" pitchFamily="34" charset="0"/>
              </a:rPr>
              <a:t>Land Acknowledgement </a:t>
            </a:r>
            <a:r>
              <a:rPr lang="en-US" sz="1600" dirty="0">
                <a:latin typeface="Arial" panose="020B0604020202020204" pitchFamily="34" charset="0"/>
                <a:cs typeface="Arial" panose="020B0604020202020204" pitchFamily="34" charset="0"/>
              </a:rPr>
              <a:t>(Updated)</a:t>
            </a:r>
          </a:p>
          <a:p>
            <a:pPr marL="514350" lvl="0" indent="-514350">
              <a:spcBef>
                <a:spcPts val="0"/>
              </a:spcBef>
              <a:buFont typeface="+mj-lt"/>
              <a:buAutoNum type="arabicPeriod"/>
            </a:pPr>
            <a:r>
              <a:rPr lang="en-US" sz="1600" b="1" dirty="0">
                <a:latin typeface="Arial" panose="020B0604020202020204" pitchFamily="34" charset="0"/>
                <a:cs typeface="Arial" panose="020B0604020202020204" pitchFamily="34" charset="0"/>
              </a:rPr>
              <a:t>Public Comments</a:t>
            </a:r>
          </a:p>
          <a:p>
            <a:pPr marL="514350" lvl="0" indent="-514350">
              <a:spcBef>
                <a:spcPts val="0"/>
              </a:spcBef>
              <a:buFont typeface="+mj-lt"/>
              <a:buAutoNum type="arabicPeriod"/>
            </a:pPr>
            <a:r>
              <a:rPr lang="en-US" sz="1600" b="1" dirty="0">
                <a:latin typeface="Arial" panose="020B0604020202020204" pitchFamily="34" charset="0"/>
                <a:cs typeface="Arial" panose="020B0604020202020204" pitchFamily="34" charset="0"/>
              </a:rPr>
              <a:t>Presentations</a:t>
            </a:r>
          </a:p>
          <a:p>
            <a:pPr marL="857250" lvl="1" indent="-514350">
              <a:spcBef>
                <a:spcPts val="0"/>
              </a:spcBef>
              <a:buFont typeface="+mj-lt"/>
              <a:buAutoNum type="alphaLcPeriod"/>
            </a:pPr>
            <a:r>
              <a:rPr lang="en-US" sz="1300" dirty="0">
                <a:latin typeface="Arial" panose="020B0604020202020204" pitchFamily="34" charset="0"/>
                <a:cs typeface="Arial" panose="020B0604020202020204" pitchFamily="34" charset="0"/>
              </a:rPr>
              <a:t>Measure HH Presentation (25 mins)</a:t>
            </a:r>
          </a:p>
          <a:p>
            <a:pPr marL="514350" indent="-514350">
              <a:spcBef>
                <a:spcPts val="0"/>
              </a:spcBef>
              <a:buFont typeface="+mj-lt"/>
              <a:buAutoNum type="arabicPeriod"/>
            </a:pPr>
            <a:r>
              <a:rPr lang="en-US" sz="1600" b="1" dirty="0">
                <a:latin typeface="Arial" panose="020B0604020202020204" pitchFamily="34" charset="0"/>
                <a:cs typeface="Arial" panose="020B0604020202020204" pitchFamily="34" charset="0"/>
              </a:rPr>
              <a:t>Action Items</a:t>
            </a:r>
          </a:p>
          <a:p>
            <a:pPr marL="857250" lvl="1" indent="-514350">
              <a:spcBef>
                <a:spcPts val="0"/>
              </a:spcBef>
              <a:buFont typeface="+mj-lt"/>
              <a:buAutoNum type="alphaLcPeriod"/>
            </a:pPr>
            <a:r>
              <a:rPr lang="en-US" sz="1300" dirty="0">
                <a:latin typeface="Arial" panose="020B0604020202020204" pitchFamily="34" charset="0"/>
                <a:cs typeface="Arial" panose="020B0604020202020204" pitchFamily="34" charset="0"/>
              </a:rPr>
              <a:t>Second Read: Resolution on Agentic AI: Affirming Faculty Purview and Human Oversight…</a:t>
            </a:r>
          </a:p>
          <a:p>
            <a:pPr marL="514350" indent="-514350">
              <a:spcBef>
                <a:spcPts val="0"/>
              </a:spcBef>
              <a:buFont typeface="+mj-lt"/>
              <a:buAutoNum type="arabicPeriod"/>
            </a:pPr>
            <a:r>
              <a:rPr lang="en-US" sz="1600" b="1" dirty="0">
                <a:latin typeface="Arial" panose="020B0604020202020204" pitchFamily="34" charset="0"/>
                <a:cs typeface="Arial" panose="020B0604020202020204" pitchFamily="34" charset="0"/>
              </a:rPr>
              <a:t>Discussion Items</a:t>
            </a:r>
            <a:endParaRPr lang="en-US" sz="1600" dirty="0">
              <a:latin typeface="Arial" panose="020B0604020202020204" pitchFamily="34" charset="0"/>
              <a:ea typeface="Tahoma" panose="020B0604030504040204" pitchFamily="34" charset="0"/>
              <a:cs typeface="Arial" panose="020B0604020202020204" pitchFamily="34" charset="0"/>
            </a:endParaRPr>
          </a:p>
          <a:p>
            <a:pPr marL="628650" lvl="1" indent="-263525">
              <a:spcBef>
                <a:spcPts val="0"/>
              </a:spcBef>
              <a:buFont typeface="+mj-lt"/>
              <a:buAutoNum type="alphaLcPeriod"/>
            </a:pPr>
            <a:r>
              <a:rPr lang="en-US" sz="1300" dirty="0">
                <a:latin typeface="Arial" panose="020B0604020202020204" pitchFamily="34" charset="0"/>
                <a:ea typeface="Tahoma" panose="020B0604030504040204" pitchFamily="34" charset="0"/>
                <a:cs typeface="Arial" panose="020B0604020202020204" pitchFamily="34" charset="0"/>
              </a:rPr>
              <a:t>First Read: AP 4235 – Credit for Prior Learning</a:t>
            </a:r>
          </a:p>
          <a:p>
            <a:pPr marL="628650" lvl="1" indent="-263525">
              <a:spcBef>
                <a:spcPts val="0"/>
              </a:spcBef>
              <a:buFont typeface="+mj-lt"/>
              <a:buAutoNum type="alphaLcPeriod"/>
            </a:pPr>
            <a:r>
              <a:rPr lang="en-US" sz="1300" dirty="0">
                <a:latin typeface="Arial" panose="020B0604020202020204" pitchFamily="34" charset="0"/>
                <a:ea typeface="Tahoma" panose="020B0604030504040204" pitchFamily="34" charset="0"/>
                <a:cs typeface="Arial" panose="020B0604020202020204" pitchFamily="34" charset="0"/>
              </a:rPr>
              <a:t>First Read: Resolution to Support Proposal for Title 5 Change (Expansion and Clarification of Ethnic Studies)</a:t>
            </a:r>
          </a:p>
          <a:p>
            <a:pPr marL="628650" lvl="1" indent="-263525">
              <a:spcBef>
                <a:spcPts val="0"/>
              </a:spcBef>
              <a:buFont typeface="+mj-lt"/>
              <a:buAutoNum type="alphaLcPeriod"/>
            </a:pPr>
            <a:r>
              <a:rPr lang="en-US" sz="1300" dirty="0">
                <a:latin typeface="Arial" panose="020B0604020202020204" pitchFamily="34" charset="0"/>
                <a:ea typeface="Tahoma" panose="020B0604030504040204" pitchFamily="34" charset="0"/>
                <a:cs typeface="Arial" panose="020B0604020202020204" pitchFamily="34" charset="0"/>
              </a:rPr>
              <a:t>First Read: Resolution to Foster a Positive Campus Climate</a:t>
            </a:r>
          </a:p>
          <a:p>
            <a:pPr marL="628650" lvl="1" indent="-263525">
              <a:spcBef>
                <a:spcPts val="0"/>
              </a:spcBef>
              <a:buFont typeface="+mj-lt"/>
              <a:buAutoNum type="alphaLcPeriod"/>
            </a:pPr>
            <a:r>
              <a:rPr lang="en-US" sz="1300" dirty="0">
                <a:latin typeface="Arial" panose="020B0604020202020204" pitchFamily="34" charset="0"/>
                <a:ea typeface="Tahoma" panose="020B0604030504040204" pitchFamily="34" charset="0"/>
                <a:cs typeface="Arial" panose="020B0604020202020204" pitchFamily="34" charset="0"/>
              </a:rPr>
              <a:t>First Read: Student Success Framework (PIER)</a:t>
            </a:r>
          </a:p>
          <a:p>
            <a:pPr marL="628650" lvl="1" indent="-263525">
              <a:spcBef>
                <a:spcPts val="0"/>
              </a:spcBef>
              <a:buFont typeface="+mj-lt"/>
              <a:buAutoNum type="alphaLcPeriod"/>
            </a:pPr>
            <a:r>
              <a:rPr lang="en-US" sz="1300" dirty="0">
                <a:latin typeface="Arial" panose="020B0604020202020204" pitchFamily="34" charset="0"/>
                <a:ea typeface="Tahoma" panose="020B0604030504040204" pitchFamily="34" charset="0"/>
                <a:cs typeface="Arial" panose="020B0604020202020204" pitchFamily="34" charset="0"/>
              </a:rPr>
              <a:t>Campus Culture, Free Speech &amp; Safety</a:t>
            </a:r>
            <a:endParaRPr lang="en-US" sz="1400" dirty="0">
              <a:latin typeface="Arial" panose="020B0604020202020204" pitchFamily="34" charset="0"/>
              <a:ea typeface="Tahoma" panose="020B0604030504040204" pitchFamily="34" charset="0"/>
              <a:cs typeface="Arial" panose="020B0604020202020204" pitchFamily="34" charset="0"/>
            </a:endParaRPr>
          </a:p>
          <a:p>
            <a:pPr marL="514350" indent="-514350">
              <a:spcBef>
                <a:spcPts val="0"/>
              </a:spcBef>
              <a:buFont typeface="+mj-lt"/>
              <a:buAutoNum type="arabicPeriod" startAt="7"/>
            </a:pPr>
            <a:r>
              <a:rPr lang="en-US" sz="1600" b="1" dirty="0">
                <a:latin typeface="Arial" panose="020B0604020202020204" pitchFamily="34" charset="0"/>
                <a:cs typeface="Arial" panose="020B0604020202020204" pitchFamily="34" charset="0"/>
              </a:rPr>
              <a:t>Reports:</a:t>
            </a:r>
          </a:p>
          <a:p>
            <a:pPr marL="577850" lvl="1" indent="-396875">
              <a:spcBef>
                <a:spcPts val="0"/>
              </a:spcBef>
              <a:buFont typeface="+mj-lt"/>
              <a:buAutoNum type="alphaLcPeriod"/>
            </a:pPr>
            <a:r>
              <a:rPr lang="en-US" sz="1300" dirty="0">
                <a:latin typeface="Arial" panose="020B0604020202020204" pitchFamily="34" charset="0"/>
                <a:cs typeface="Arial" panose="020B0604020202020204" pitchFamily="34" charset="0"/>
              </a:rPr>
              <a:t>Committee Reports</a:t>
            </a:r>
            <a:endParaRPr lang="en-US" sz="1300" strike="sngStrike" dirty="0">
              <a:latin typeface="Arial" panose="020B0604020202020204" pitchFamily="34" charset="0"/>
              <a:cs typeface="Arial" panose="020B0604020202020204" pitchFamily="34" charset="0"/>
            </a:endParaRPr>
          </a:p>
          <a:p>
            <a:pPr marL="577850" lvl="1" indent="-396875">
              <a:spcBef>
                <a:spcPts val="0"/>
              </a:spcBef>
              <a:buFont typeface="+mj-lt"/>
              <a:buAutoNum type="alphaLcPeriod"/>
            </a:pPr>
            <a:r>
              <a:rPr lang="en-US" sz="1300" dirty="0">
                <a:latin typeface="Arial" panose="020B0604020202020204" pitchFamily="34" charset="0"/>
                <a:cs typeface="Arial" panose="020B0604020202020204" pitchFamily="34" charset="0"/>
              </a:rPr>
              <a:t>Special Reports</a:t>
            </a:r>
          </a:p>
          <a:p>
            <a:pPr marL="577850" lvl="1" indent="-396875">
              <a:spcBef>
                <a:spcPts val="0"/>
              </a:spcBef>
              <a:buFont typeface="+mj-lt"/>
              <a:buAutoNum type="alphaLcPeriod"/>
            </a:pPr>
            <a:r>
              <a:rPr lang="en-US" sz="1300" dirty="0">
                <a:latin typeface="Arial" panose="020B0604020202020204" pitchFamily="34" charset="0"/>
                <a:cs typeface="Arial" panose="020B0604020202020204" pitchFamily="34" charset="0"/>
              </a:rPr>
              <a:t>Executive Committee Reports</a:t>
            </a:r>
          </a:p>
          <a:p>
            <a:pPr marL="514350" lvl="0" indent="-514350">
              <a:spcBef>
                <a:spcPts val="0"/>
              </a:spcBef>
              <a:buFont typeface="+mj-lt"/>
              <a:buAutoNum type="arabicPeriod" startAt="7"/>
            </a:pPr>
            <a:r>
              <a:rPr lang="en-US" sz="1600" b="1" dirty="0">
                <a:latin typeface="Arial" panose="020B0604020202020204" pitchFamily="34" charset="0"/>
                <a:cs typeface="Arial" panose="020B0604020202020204" pitchFamily="34" charset="0"/>
              </a:rPr>
              <a:t>Announcements</a:t>
            </a:r>
          </a:p>
          <a:p>
            <a:pPr marL="514350" lvl="0" indent="-503238">
              <a:spcBef>
                <a:spcPts val="0"/>
              </a:spcBef>
              <a:buFont typeface="+mj-lt"/>
              <a:buAutoNum type="arabicPeriod" startAt="7"/>
            </a:pPr>
            <a:r>
              <a:rPr lang="en-US" sz="1600" b="1" dirty="0">
                <a:latin typeface="Arial" panose="020B0604020202020204" pitchFamily="34" charset="0"/>
                <a:cs typeface="Arial" panose="020B0604020202020204" pitchFamily="34" charset="0"/>
              </a:rPr>
              <a:t>Adjournment</a:t>
            </a:r>
          </a:p>
        </p:txBody>
      </p:sp>
      <p:sp>
        <p:nvSpPr>
          <p:cNvPr id="7" name="TextBox 6">
            <a:extLst>
              <a:ext uri="{FF2B5EF4-FFF2-40B4-BE49-F238E27FC236}">
                <a16:creationId xmlns:a16="http://schemas.microsoft.com/office/drawing/2014/main" id="{BBC54568-5857-1B80-63DE-392BA4166582}"/>
              </a:ext>
            </a:extLst>
          </p:cNvPr>
          <p:cNvSpPr txBox="1"/>
          <p:nvPr/>
        </p:nvSpPr>
        <p:spPr>
          <a:xfrm>
            <a:off x="5714999" y="4394839"/>
            <a:ext cx="3116483" cy="523220"/>
          </a:xfrm>
          <a:prstGeom prst="rect">
            <a:avLst/>
          </a:prstGeom>
          <a:noFill/>
          <a:ln>
            <a:noFill/>
          </a:ln>
        </p:spPr>
        <p:txBody>
          <a:bodyPr wrap="square">
            <a:spAutoFit/>
          </a:bodyPr>
          <a:lstStyle/>
          <a:p>
            <a:pPr marL="920750" indent="-920750" algn="r">
              <a:buClr>
                <a:srgbClr val="20557B"/>
              </a:buClr>
            </a:pPr>
            <a:r>
              <a:rPr lang="en-US" sz="1400" b="1" spc="-5" dirty="0">
                <a:solidFill>
                  <a:srgbClr val="000000"/>
                </a:solidFill>
                <a:effectLst/>
                <a:latin typeface="Arial" panose="020B0604020202020204" pitchFamily="34" charset="0"/>
                <a:ea typeface="Arial" panose="020B0604020202020204" pitchFamily="34" charset="0"/>
                <a:cs typeface="Arial" panose="020B0604020202020204" pitchFamily="34" charset="0"/>
                <a:hlinkClick r:id="rId7"/>
              </a:rPr>
              <a:t>A.S. Agenda for </a:t>
            </a:r>
            <a:r>
              <a:rPr lang="en-US" sz="1400" b="1" spc="-5" dirty="0">
                <a:solidFill>
                  <a:srgbClr val="000000"/>
                </a:solidFill>
                <a:latin typeface="Arial" panose="020B0604020202020204" pitchFamily="34" charset="0"/>
                <a:ea typeface="Arial" panose="020B0604020202020204" pitchFamily="34" charset="0"/>
                <a:cs typeface="Arial" panose="020B0604020202020204" pitchFamily="34" charset="0"/>
                <a:hlinkClick r:id="rId7"/>
              </a:rPr>
              <a:t>10</a:t>
            </a:r>
            <a:r>
              <a:rPr lang="en-US" sz="1400" b="1" spc="-5" dirty="0">
                <a:solidFill>
                  <a:srgbClr val="000000"/>
                </a:solidFill>
                <a:effectLst/>
                <a:latin typeface="Arial" panose="020B0604020202020204" pitchFamily="34" charset="0"/>
                <a:ea typeface="Arial" panose="020B0604020202020204" pitchFamily="34" charset="0"/>
                <a:cs typeface="Arial" panose="020B0604020202020204" pitchFamily="34" charset="0"/>
                <a:hlinkClick r:id="rId7"/>
              </a:rPr>
              <a:t>/06/26</a:t>
            </a:r>
            <a:endParaRPr lang="en-US" sz="1400" b="1" spc="-5" dirty="0">
              <a:solidFill>
                <a:srgbClr val="000000"/>
              </a:solidFill>
              <a:latin typeface="Arial" panose="020B0604020202020204" pitchFamily="34" charset="0"/>
              <a:ea typeface="Arial" panose="020B0604020202020204" pitchFamily="34" charset="0"/>
              <a:cs typeface="Arial" panose="020B0604020202020204" pitchFamily="34" charset="0"/>
            </a:endParaRPr>
          </a:p>
          <a:p>
            <a:pPr marL="920750" indent="-920750" algn="r">
              <a:buClr>
                <a:srgbClr val="20557B"/>
              </a:buClr>
            </a:pPr>
            <a:r>
              <a:rPr lang="en-US" sz="1400" b="1" i="0" u="none" strike="noStrike" dirty="0">
                <a:solidFill>
                  <a:srgbClr val="006E79"/>
                </a:solidFill>
                <a:effectLst/>
                <a:latin typeface="Arial" panose="020B0604020202020204" pitchFamily="34" charset="0"/>
                <a:cs typeface="Arial" panose="020B0604020202020204" pitchFamily="34" charset="0"/>
                <a:hlinkClick r:id="rId8"/>
              </a:rPr>
              <a:t> AS Code of Conduct</a:t>
            </a:r>
            <a:endParaRPr lang="en-US" sz="1400" b="1" i="0" u="none" strike="noStrike" dirty="0">
              <a:solidFill>
                <a:srgbClr val="2C2E3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956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9545F-670E-8255-B96C-B1CD7DD0C5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DD2E84C-EF2A-6135-407F-06FBDED8BC0C}"/>
              </a:ext>
            </a:extLst>
          </p:cNvPr>
          <p:cNvSpPr/>
          <p:nvPr/>
        </p:nvSpPr>
        <p:spPr>
          <a:xfrm>
            <a:off x="-1" y="0"/>
            <a:ext cx="9144001" cy="988776"/>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75EBDB20-8BD6-5C8C-2BE1-E445C885DE8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603363" y="0"/>
            <a:ext cx="22176688" cy="21072277"/>
          </a:xfrm>
          <a:prstGeom prst="rect">
            <a:avLst/>
          </a:prstGeom>
        </p:spPr>
      </p:pic>
      <p:sp>
        <p:nvSpPr>
          <p:cNvPr id="5" name="Title 4">
            <a:extLst>
              <a:ext uri="{FF2B5EF4-FFF2-40B4-BE49-F238E27FC236}">
                <a16:creationId xmlns:a16="http://schemas.microsoft.com/office/drawing/2014/main" id="{E9FF6C1E-EB4F-726E-2ABB-932C59D1C85B}"/>
              </a:ext>
            </a:extLst>
          </p:cNvPr>
          <p:cNvSpPr>
            <a:spLocks noGrp="1"/>
          </p:cNvSpPr>
          <p:nvPr>
            <p:ph type="title"/>
          </p:nvPr>
        </p:nvSpPr>
        <p:spPr>
          <a:xfrm>
            <a:off x="288195" y="0"/>
            <a:ext cx="8227155"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3. Land Acknowledgement</a:t>
            </a:r>
          </a:p>
        </p:txBody>
      </p:sp>
      <p:sp>
        <p:nvSpPr>
          <p:cNvPr id="10" name="Rectangle 9">
            <a:extLst>
              <a:ext uri="{FF2B5EF4-FFF2-40B4-BE49-F238E27FC236}">
                <a16:creationId xmlns:a16="http://schemas.microsoft.com/office/drawing/2014/main" id="{1916B6D5-AC0C-3382-8E9B-B1F82D84EDC2}"/>
              </a:ext>
            </a:extLst>
          </p:cNvPr>
          <p:cNvSpPr/>
          <p:nvPr/>
        </p:nvSpPr>
        <p:spPr>
          <a:xfrm>
            <a:off x="0" y="994172"/>
            <a:ext cx="6349416" cy="4149329"/>
          </a:xfrm>
          <a:prstGeom prst="rect">
            <a:avLst/>
          </a:prstGeom>
          <a:solidFill>
            <a:schemeClr val="accent4">
              <a:lumMod val="40000"/>
              <a:lumOff val="6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11" name="TextBox 10">
            <a:extLst>
              <a:ext uri="{FF2B5EF4-FFF2-40B4-BE49-F238E27FC236}">
                <a16:creationId xmlns:a16="http://schemas.microsoft.com/office/drawing/2014/main" id="{4394DE47-F7E9-4D68-BE3E-684EBA487B31}"/>
              </a:ext>
            </a:extLst>
          </p:cNvPr>
          <p:cNvSpPr txBox="1"/>
          <p:nvPr/>
        </p:nvSpPr>
        <p:spPr>
          <a:xfrm>
            <a:off x="248059" y="1093670"/>
            <a:ext cx="5853299" cy="3939540"/>
          </a:xfrm>
          <a:prstGeom prst="rect">
            <a:avLst/>
          </a:prstGeom>
          <a:noFill/>
          <a:ln>
            <a:solidFill>
              <a:schemeClr val="bg2"/>
            </a:solidFill>
          </a:ln>
        </p:spPr>
        <p:txBody>
          <a:bodyPr wrap="square" rtlCol="0">
            <a:spAutoFit/>
          </a:bodyPr>
          <a:lstStyle/>
          <a:p>
            <a:pPr algn="ctr"/>
            <a:r>
              <a:rPr lang="en-US" sz="1500" i="1" dirty="0">
                <a:highlight>
                  <a:srgbClr val="FFFF00"/>
                </a:highlight>
                <a:latin typeface="Arial" panose="020B0604020202020204" pitchFamily="34" charset="0"/>
                <a:cs typeface="Arial" panose="020B0604020202020204" pitchFamily="34" charset="0"/>
              </a:rPr>
              <a:t>We recognize that San Diego Miramar College sits on the ancestral homeland of the Kumeyaay, Luiseño, Cupeño, and Cahuilla tribes, who have lived in this area for well over 10,000 years, and we honor their past, present, and future connection to this land and its inherent connection to their identity.</a:t>
            </a:r>
            <a:endParaRPr lang="en-US" sz="1500" i="1" dirty="0">
              <a:latin typeface="Arial" panose="020B0604020202020204" pitchFamily="34" charset="0"/>
              <a:cs typeface="Arial" panose="020B0604020202020204" pitchFamily="34" charset="0"/>
            </a:endParaRPr>
          </a:p>
          <a:p>
            <a:pPr algn="ctr"/>
            <a:endParaRPr lang="en-US" sz="1000" dirty="0">
              <a:latin typeface="Arial" panose="020B0604020202020204" pitchFamily="34" charset="0"/>
              <a:cs typeface="Arial" panose="020B0604020202020204" pitchFamily="34" charset="0"/>
            </a:endParaRPr>
          </a:p>
          <a:p>
            <a:pPr algn="ctr"/>
            <a:r>
              <a:rPr lang="en-US" sz="1500" i="1" dirty="0">
                <a:latin typeface="Arial" panose="020B0604020202020204" pitchFamily="34" charset="0"/>
                <a:cs typeface="Arial" panose="020B0604020202020204" pitchFamily="34" charset="0"/>
              </a:rPr>
              <a:t>We acknowledge our occupation of unceded Kumeyaay land and the violent systemic injustices this has continuously perpetuated for Native peoples of this region. We pay respect to the Indigenous people of San Diego County - past, present, and future - and honor their continuing presence in their homeland and their spiritual beliefs that land does not belong to people; people belong to land.</a:t>
            </a:r>
          </a:p>
          <a:p>
            <a:pPr algn="ctr"/>
            <a:endParaRPr lang="en-US" sz="1000" dirty="0">
              <a:latin typeface="Arial" panose="020B0604020202020204" pitchFamily="34" charset="0"/>
              <a:cs typeface="Arial" panose="020B0604020202020204" pitchFamily="34" charset="0"/>
            </a:endParaRPr>
          </a:p>
          <a:p>
            <a:pPr algn="ctr"/>
            <a:r>
              <a:rPr lang="en-US" sz="1500" i="1" dirty="0">
                <a:latin typeface="Arial" panose="020B0604020202020204" pitchFamily="34" charset="0"/>
                <a:cs typeface="Arial" panose="020B0604020202020204" pitchFamily="34" charset="0"/>
              </a:rPr>
              <a:t>We also acknowledge that this is merely the beginning, and there is far more work to be done in an attempt to heal all of the injustices and inequities that still exist today and throughout their entire historical diaspora. We commit to moving forward together.</a:t>
            </a:r>
            <a:endParaRPr lang="en-US" sz="15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3FC14B44-9EE5-6436-BC72-C674D4D68615}"/>
              </a:ext>
            </a:extLst>
          </p:cNvPr>
          <p:cNvPicPr>
            <a:picLocks noChangeAspect="1"/>
          </p:cNvPicPr>
          <p:nvPr/>
        </p:nvPicPr>
        <p:blipFill>
          <a:blip r:embed="rId4"/>
          <a:srcRect l="65212" t="2597" r="3527" b="22618"/>
          <a:stretch>
            <a:fillRect/>
          </a:stretch>
        </p:blipFill>
        <p:spPr>
          <a:xfrm>
            <a:off x="6349416" y="988777"/>
            <a:ext cx="2817732" cy="3165947"/>
          </a:xfrm>
          <a:prstGeom prst="rect">
            <a:avLst/>
          </a:prstGeom>
        </p:spPr>
      </p:pic>
      <p:sp>
        <p:nvSpPr>
          <p:cNvPr id="13" name="TextBox 12">
            <a:extLst>
              <a:ext uri="{FF2B5EF4-FFF2-40B4-BE49-F238E27FC236}">
                <a16:creationId xmlns:a16="http://schemas.microsoft.com/office/drawing/2014/main" id="{A2B20695-BF63-9594-59DC-D2FDC42DCDE8}"/>
              </a:ext>
            </a:extLst>
          </p:cNvPr>
          <p:cNvSpPr txBox="1"/>
          <p:nvPr/>
        </p:nvSpPr>
        <p:spPr>
          <a:xfrm>
            <a:off x="6518420" y="4224619"/>
            <a:ext cx="2479724" cy="830997"/>
          </a:xfrm>
          <a:prstGeom prst="rect">
            <a:avLst/>
          </a:prstGeom>
          <a:noFill/>
          <a:ln>
            <a:solidFill>
              <a:schemeClr val="bg2"/>
            </a:solidFill>
          </a:ln>
        </p:spPr>
        <p:txBody>
          <a:bodyPr wrap="square" rtlCol="0">
            <a:spAutoFit/>
          </a:bodyPr>
          <a:lstStyle/>
          <a:p>
            <a:pPr marL="120650" algn="ctr"/>
            <a:r>
              <a:rPr lang="en-US" sz="1200" i="1" dirty="0"/>
              <a:t>Resources: </a:t>
            </a:r>
            <a:r>
              <a:rPr lang="en-US" sz="1200" i="1" dirty="0">
                <a:hlinkClick r:id="rId5"/>
              </a:rPr>
              <a:t>“Making a land acknowledgment meaningful”</a:t>
            </a:r>
            <a:r>
              <a:rPr lang="en-US" sz="1200" i="1" dirty="0"/>
              <a:t>; </a:t>
            </a:r>
            <a:r>
              <a:rPr lang="en-US" sz="1200" i="1" dirty="0">
                <a:hlinkClick r:id="rId6"/>
              </a:rPr>
              <a:t>A call for more powerful land acknowledgements</a:t>
            </a:r>
            <a:endParaRPr lang="en-US" sz="1200" dirty="0"/>
          </a:p>
        </p:txBody>
      </p:sp>
    </p:spTree>
    <p:extLst>
      <p:ext uri="{BB962C8B-B14F-4D97-AF65-F5344CB8AC3E}">
        <p14:creationId xmlns:p14="http://schemas.microsoft.com/office/powerpoint/2010/main" val="2046766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B3B5A-5651-21EA-9A17-AF2F4D66D192}"/>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F6808763-2F33-1C58-D607-DF6142B112DB}"/>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EFA04773-11ED-EAEE-0F01-C16EFC84F4AC}"/>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A7E9CE9B-4925-4271-E2AF-A40598C3C5B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ECCE3C39-53D9-7ED8-B506-8509655A5765}"/>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68E04044-C796-764E-55E3-0E7C7DEAC36F}"/>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4. 	Public Comments (10 mins)</a:t>
            </a:r>
          </a:p>
          <a:p>
            <a:r>
              <a:rPr lang="en-US" sz="1500" i="1" dirty="0">
                <a:solidFill>
                  <a:schemeClr val="bg1"/>
                </a:solidFill>
                <a:latin typeface="Arial" panose="020B0604020202020204" pitchFamily="34" charset="0"/>
                <a:cs typeface="Arial" panose="020B0604020202020204" pitchFamily="34" charset="0"/>
              </a:rPr>
              <a:t>	(2 mins; limited to 10+1 items NOT on the agenda; time may not be yielded)</a:t>
            </a:r>
          </a:p>
        </p:txBody>
      </p:sp>
    </p:spTree>
    <p:extLst>
      <p:ext uri="{BB962C8B-B14F-4D97-AF65-F5344CB8AC3E}">
        <p14:creationId xmlns:p14="http://schemas.microsoft.com/office/powerpoint/2010/main" val="3524805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16095-0AEE-81E7-2A50-4D567E8E2E46}"/>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542FDEFC-0C9D-7F0E-D4E4-41E3A7F6E230}"/>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0E261111-593A-C4C5-BD16-B740F5073AF8}"/>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59C08F6D-518B-B57D-14C7-53D57EA36E0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D3B44B50-0725-7FE8-B4C9-C99F30E016C2}"/>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C8DF8217-7795-8226-8868-1FDC6AB25932}"/>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5. 	Presentations</a:t>
            </a:r>
          </a:p>
          <a:p>
            <a:r>
              <a:rPr lang="en-US" sz="1500" i="1" dirty="0">
                <a:solidFill>
                  <a:schemeClr val="bg1"/>
                </a:solidFill>
                <a:latin typeface="Arial" panose="020B0604020202020204" pitchFamily="34" charset="0"/>
                <a:cs typeface="Arial" panose="020B0604020202020204" pitchFamily="34" charset="0"/>
              </a:rPr>
              <a:t>	(scheduled prior to senate business)</a:t>
            </a:r>
          </a:p>
        </p:txBody>
      </p:sp>
    </p:spTree>
    <p:extLst>
      <p:ext uri="{BB962C8B-B14F-4D97-AF65-F5344CB8AC3E}">
        <p14:creationId xmlns:p14="http://schemas.microsoft.com/office/powerpoint/2010/main" val="670629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48FCF-32E1-5A15-F4E4-2EE04BF526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F5FD4DF-CFF7-47B9-8921-95BE5697696C}"/>
              </a:ext>
            </a:extLst>
          </p:cNvPr>
          <p:cNvSpPr>
            <a:spLocks noGrp="1" noRot="1" noMove="1" noResize="1" noEditPoints="1" noAdjustHandles="1" noChangeArrowheads="1" noChangeShapeType="1"/>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hlinkClick r:id="rId3"/>
            <a:extLst>
              <a:ext uri="{FF2B5EF4-FFF2-40B4-BE49-F238E27FC236}">
                <a16:creationId xmlns:a16="http://schemas.microsoft.com/office/drawing/2014/main" id="{922EA38B-DC5E-95A4-D08F-479587EBEF5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48386" y="0"/>
            <a:ext cx="22176688" cy="21072277"/>
          </a:xfrm>
          <a:prstGeom prst="rect">
            <a:avLst/>
          </a:prstGeom>
        </p:spPr>
      </p:pic>
      <p:pic>
        <p:nvPicPr>
          <p:cNvPr id="3" name="Picture 2" descr="A close up of a logo&#10;&#10;AI-generated content may be incorrect.">
            <a:extLst>
              <a:ext uri="{FF2B5EF4-FFF2-40B4-BE49-F238E27FC236}">
                <a16:creationId xmlns:a16="http://schemas.microsoft.com/office/drawing/2014/main" id="{86B510DB-98E8-66F6-0AFA-7C8BEEC0A70F}"/>
              </a:ext>
            </a:extLst>
          </p:cNvPr>
          <p:cNvPicPr>
            <a:picLocks noChangeAspect="1"/>
          </p:cNvPicPr>
          <p:nvPr/>
        </p:nvPicPr>
        <p:blipFill>
          <a:blip r:embed="rId5"/>
          <a:stretch>
            <a:fillRect/>
          </a:stretch>
        </p:blipFill>
        <p:spPr>
          <a:xfrm>
            <a:off x="6656240" y="4429030"/>
            <a:ext cx="2175243" cy="440626"/>
          </a:xfrm>
          <a:prstGeom prst="rect">
            <a:avLst/>
          </a:prstGeom>
        </p:spPr>
      </p:pic>
      <p:sp>
        <p:nvSpPr>
          <p:cNvPr id="6" name="Title 4">
            <a:extLst>
              <a:ext uri="{FF2B5EF4-FFF2-40B4-BE49-F238E27FC236}">
                <a16:creationId xmlns:a16="http://schemas.microsoft.com/office/drawing/2014/main" id="{C85E9062-998C-D6F8-DDBA-C4F8858F6EF0}"/>
              </a:ext>
            </a:extLst>
          </p:cNvPr>
          <p:cNvSpPr txBox="1">
            <a:spLocks/>
          </p:cNvSpPr>
          <p:nvPr/>
        </p:nvSpPr>
        <p:spPr>
          <a:xfrm>
            <a:off x="312516" y="0"/>
            <a:ext cx="8202833"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3200" dirty="0">
                <a:solidFill>
                  <a:schemeClr val="bg1"/>
                </a:solidFill>
                <a:latin typeface="Arial" panose="020B0604020202020204" pitchFamily="34" charset="0"/>
                <a:cs typeface="Arial" panose="020B0604020202020204" pitchFamily="34" charset="0"/>
              </a:rPr>
              <a:t>5.1 Presentation (25 mins w/ Q&amp;A)</a:t>
            </a:r>
          </a:p>
        </p:txBody>
      </p:sp>
      <p:sp>
        <p:nvSpPr>
          <p:cNvPr id="12" name="Content Placeholder 5">
            <a:extLst>
              <a:ext uri="{FF2B5EF4-FFF2-40B4-BE49-F238E27FC236}">
                <a16:creationId xmlns:a16="http://schemas.microsoft.com/office/drawing/2014/main" id="{425B2107-B79F-A768-7398-8DCA51EE4DCE}"/>
              </a:ext>
            </a:extLst>
          </p:cNvPr>
          <p:cNvSpPr>
            <a:spLocks noGrp="1"/>
          </p:cNvSpPr>
          <p:nvPr>
            <p:ph sz="half" idx="1"/>
          </p:nvPr>
        </p:nvSpPr>
        <p:spPr>
          <a:xfrm>
            <a:off x="312514" y="1072468"/>
            <a:ext cx="8425183" cy="2904329"/>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5.1	Measure HH Quarterly Senate Updates</a:t>
            </a:r>
          </a:p>
          <a:p>
            <a:pPr marL="0" indent="0">
              <a:buNone/>
            </a:pPr>
            <a:r>
              <a:rPr lang="en-US" sz="1800" dirty="0">
                <a:latin typeface="Arial" panose="020B0604020202020204" pitchFamily="34" charset="0"/>
                <a:cs typeface="Arial" panose="020B0604020202020204" pitchFamily="34" charset="0"/>
              </a:rPr>
              <a:t>	(guest presenter)</a:t>
            </a:r>
          </a:p>
          <a:p>
            <a:pPr marL="0" indent="0">
              <a:buNone/>
            </a:pPr>
            <a:endParaRPr lang="en-US" sz="1500" dirty="0">
              <a:latin typeface="Arial" panose="020B0604020202020204" pitchFamily="34" charset="0"/>
              <a:cs typeface="Arial" panose="020B0604020202020204" pitchFamily="34" charset="0"/>
            </a:endParaRPr>
          </a:p>
          <a:p>
            <a:pPr marL="685800" lvl="2" indent="0">
              <a:buNone/>
            </a:pPr>
            <a:endParaRPr lang="en-US" sz="1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E418D95-7954-EE58-5879-F95F2B653D6A}"/>
              </a:ext>
            </a:extLst>
          </p:cNvPr>
          <p:cNvSpPr txBox="1"/>
          <p:nvPr/>
        </p:nvSpPr>
        <p:spPr>
          <a:xfrm>
            <a:off x="560637" y="2036950"/>
            <a:ext cx="7954712" cy="938719"/>
          </a:xfrm>
          <a:prstGeom prst="rect">
            <a:avLst/>
          </a:prstGeom>
          <a:noFill/>
        </p:spPr>
        <p:txBody>
          <a:bodyPr wrap="square">
            <a:spAutoFit/>
          </a:bodyPr>
          <a:lstStyle/>
          <a:p>
            <a:pPr marL="285750" indent="-285750">
              <a:buFont typeface="Arial" panose="020B0604020202020204" pitchFamily="34" charset="0"/>
              <a:buChar char="•"/>
            </a:pPr>
            <a:r>
              <a:rPr lang="en-US" sz="1100" dirty="0">
                <a:solidFill>
                  <a:srgbClr val="000000"/>
                </a:solidFill>
                <a:latin typeface="Arial" panose="020B0604020202020204" pitchFamily="34" charset="0"/>
                <a:cs typeface="Arial" panose="020B0604020202020204" pitchFamily="34" charset="0"/>
              </a:rPr>
              <a:t>O</a:t>
            </a:r>
            <a:r>
              <a:rPr lang="en-US" sz="1100" b="0" i="0" dirty="0">
                <a:solidFill>
                  <a:srgbClr val="000000"/>
                </a:solidFill>
                <a:effectLst/>
                <a:latin typeface="Arial" panose="020B0604020202020204" pitchFamily="34" charset="0"/>
                <a:cs typeface="Arial" panose="020B0604020202020204" pitchFamily="34" charset="0"/>
              </a:rPr>
              <a:t>ngoing efforts to strengthen communication and transparency regarding districtwide initiatives and projects related to Measure HH activities</a:t>
            </a:r>
          </a:p>
          <a:p>
            <a:pPr marL="285750" indent="-285750">
              <a:buFont typeface="Arial" panose="020B0604020202020204" pitchFamily="34" charset="0"/>
              <a:buChar char="•"/>
            </a:pPr>
            <a:endParaRPr lang="en-US" sz="1100" b="0" i="0" dirty="0">
              <a:solidFill>
                <a:srgbClr val="000000"/>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100" b="0" i="0" dirty="0">
                <a:solidFill>
                  <a:srgbClr val="000000"/>
                </a:solidFill>
                <a:effectLst/>
                <a:latin typeface="Arial" panose="020B0604020202020204" pitchFamily="34" charset="0"/>
                <a:cs typeface="Arial" panose="020B0604020202020204" pitchFamily="34" charset="0"/>
              </a:rPr>
              <a:t>Requesting </a:t>
            </a:r>
            <a:r>
              <a:rPr lang="en-US" sz="1100" dirty="0">
                <a:latin typeface="Arial" panose="020B0604020202020204" pitchFamily="34" charset="0"/>
                <a:cs typeface="Arial" panose="020B0604020202020204" pitchFamily="34" charset="0"/>
              </a:rPr>
              <a:t>to be included on each Senate agenda every quarter. These </a:t>
            </a:r>
            <a:r>
              <a:rPr lang="en-US" sz="1100" b="1" dirty="0">
                <a:latin typeface="Arial" panose="020B0604020202020204" pitchFamily="34" charset="0"/>
                <a:cs typeface="Arial" panose="020B0604020202020204" pitchFamily="34" charset="0"/>
              </a:rPr>
              <a:t>in-person </a:t>
            </a:r>
            <a:r>
              <a:rPr lang="en-US" sz="1100" dirty="0">
                <a:latin typeface="Arial" panose="020B0604020202020204" pitchFamily="34" charset="0"/>
                <a:cs typeface="Arial" panose="020B0604020202020204" pitchFamily="34" charset="0"/>
              </a:rPr>
              <a:t>presentations, to give updates, answer questions, and discuss current and upcoming initiatives.</a:t>
            </a:r>
          </a:p>
        </p:txBody>
      </p:sp>
      <p:sp>
        <p:nvSpPr>
          <p:cNvPr id="7" name="TextBox 6">
            <a:extLst>
              <a:ext uri="{FF2B5EF4-FFF2-40B4-BE49-F238E27FC236}">
                <a16:creationId xmlns:a16="http://schemas.microsoft.com/office/drawing/2014/main" id="{548E1904-FF94-011C-9FAF-966B168EACBD}"/>
              </a:ext>
            </a:extLst>
          </p:cNvPr>
          <p:cNvSpPr txBox="1"/>
          <p:nvPr/>
        </p:nvSpPr>
        <p:spPr>
          <a:xfrm>
            <a:off x="560637" y="3238630"/>
            <a:ext cx="7954711" cy="1107996"/>
          </a:xfrm>
          <a:prstGeom prst="rect">
            <a:avLst/>
          </a:prstGeom>
          <a:noFill/>
        </p:spPr>
        <p:txBody>
          <a:bodyPr wrap="square">
            <a:spAutoFit/>
          </a:bodyPr>
          <a:lstStyle/>
          <a:p>
            <a:pPr marL="285750" indent="-285750" fontAlgn="base">
              <a:buFont typeface="Arial" panose="020B0604020202020204" pitchFamily="34" charset="0"/>
              <a:buChar char="•"/>
            </a:pPr>
            <a:r>
              <a:rPr lang="en-US" sz="1100" dirty="0">
                <a:latin typeface="Arial" panose="020B0604020202020204" pitchFamily="34" charset="0"/>
                <a:cs typeface="Arial" panose="020B0604020202020204" pitchFamily="34" charset="0"/>
              </a:rPr>
              <a:t>Review of Measure HH Project updates prepared by Operations, Enterprise Services, and Facilities during the period of March 31 to April 27, 2026.</a:t>
            </a:r>
          </a:p>
          <a:p>
            <a:pPr fontAlgn="base"/>
            <a:endParaRPr lang="en-US" sz="1100" dirty="0">
              <a:latin typeface="Arial" panose="020B0604020202020204" pitchFamily="34" charset="0"/>
              <a:cs typeface="Arial" panose="020B0604020202020204" pitchFamily="34" charset="0"/>
            </a:endParaRPr>
          </a:p>
          <a:p>
            <a:pPr lvl="2" fontAlgn="base"/>
            <a:r>
              <a:rPr lang="en-US" sz="1100" u="sng" dirty="0">
                <a:latin typeface="Arial" panose="020B0604020202020204" pitchFamily="34" charset="0"/>
                <a:cs typeface="Arial" panose="020B0604020202020204" pitchFamily="34" charset="0"/>
                <a:hlinkClick r:id="rId6" tooltip="https://sdccd-edu.community.diligentoneplatform.com/document/4858a2e3-74be-4347-bb7e-398a3b0d61da"/>
              </a:rPr>
              <a:t>Cover_Memo_HH Updates_051426.docx</a:t>
            </a:r>
            <a:endParaRPr lang="en-US" sz="1100" dirty="0">
              <a:latin typeface="Arial" panose="020B0604020202020204" pitchFamily="34" charset="0"/>
              <a:cs typeface="Arial" panose="020B0604020202020204" pitchFamily="34" charset="0"/>
            </a:endParaRPr>
          </a:p>
          <a:p>
            <a:pPr lvl="2" fontAlgn="base"/>
            <a:r>
              <a:rPr lang="en-US" sz="1100" u="sng" dirty="0">
                <a:latin typeface="Arial" panose="020B0604020202020204" pitchFamily="34" charset="0"/>
                <a:cs typeface="Arial" panose="020B0604020202020204" pitchFamily="34" charset="0"/>
                <a:hlinkClick r:id="rId7" tooltip="https://sdccd-edu.community.diligentoneplatform.com/document/ce031bf3-fa6b-49ad-8b9c-450c76d6b753"/>
              </a:rPr>
              <a:t>May_Project_Update_FINAL.docx</a:t>
            </a:r>
            <a:endParaRPr lang="en-US" sz="1100" dirty="0">
              <a:latin typeface="Arial" panose="020B0604020202020204" pitchFamily="34" charset="0"/>
              <a:cs typeface="Arial" panose="020B0604020202020204" pitchFamily="34" charset="0"/>
            </a:endParaRPr>
          </a:p>
          <a:p>
            <a:pPr lvl="2" fontAlgn="base"/>
            <a:r>
              <a:rPr lang="en-US" sz="1100" u="sng" dirty="0">
                <a:latin typeface="Arial" panose="020B0604020202020204" pitchFamily="34" charset="0"/>
                <a:cs typeface="Arial" panose="020B0604020202020204" pitchFamily="34" charset="0"/>
                <a:hlinkClick r:id="rId8" tooltip="https://sdccd-edu.community.diligentoneplatform.com/document/5e148fa3-be0e-4bf2-84ad-92acd1c68db4"/>
              </a:rPr>
              <a:t>May_Project_Update_FINAL.pptx</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824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AED30-00D7-E628-CADE-04D095624566}"/>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FC85E7A9-F9B6-9517-89CB-83BD6C48F511}"/>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FB930797-6685-7636-8A80-74FC209F7662}"/>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9DA03607-D081-2687-4958-CAE67B1F83D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88E118AF-E6F4-ACE5-DE14-FE132BD8F67E}"/>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8F01C240-80D3-5404-FF2D-977C81A9B82A}"/>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6. 	Action Items (Second Reads)</a:t>
            </a:r>
          </a:p>
        </p:txBody>
      </p:sp>
    </p:spTree>
    <p:extLst>
      <p:ext uri="{BB962C8B-B14F-4D97-AF65-F5344CB8AC3E}">
        <p14:creationId xmlns:p14="http://schemas.microsoft.com/office/powerpoint/2010/main" val="3592975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C2C7D-24B1-B869-8097-5ED5C733E64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1F68955-6250-C632-1DC1-84B74FC214D5}"/>
              </a:ext>
            </a:extLst>
          </p:cNvPr>
          <p:cNvSpPr/>
          <p:nvPr/>
        </p:nvSpPr>
        <p:spPr>
          <a:xfrm>
            <a:off x="-1" y="0"/>
            <a:ext cx="9144001"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4BF3B9AA-F5B7-A14F-7C26-0D6C29BD154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019546" y="0"/>
            <a:ext cx="22176688" cy="21072277"/>
          </a:xfrm>
          <a:prstGeom prst="rect">
            <a:avLst/>
          </a:prstGeom>
        </p:spPr>
      </p:pic>
      <p:sp>
        <p:nvSpPr>
          <p:cNvPr id="5" name="Title 4">
            <a:extLst>
              <a:ext uri="{FF2B5EF4-FFF2-40B4-BE49-F238E27FC236}">
                <a16:creationId xmlns:a16="http://schemas.microsoft.com/office/drawing/2014/main" id="{9253E6ED-F3A6-A284-CBEF-1BFE2F6D2101}"/>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6.1 Discussion Items (First Reads)</a:t>
            </a:r>
          </a:p>
        </p:txBody>
      </p:sp>
      <p:sp>
        <p:nvSpPr>
          <p:cNvPr id="6" name="Content Placeholder 5">
            <a:extLst>
              <a:ext uri="{FF2B5EF4-FFF2-40B4-BE49-F238E27FC236}">
                <a16:creationId xmlns:a16="http://schemas.microsoft.com/office/drawing/2014/main" id="{525DB18C-A64D-B0FB-E31D-8F4984E2B625}"/>
              </a:ext>
            </a:extLst>
          </p:cNvPr>
          <p:cNvSpPr>
            <a:spLocks noGrp="1"/>
          </p:cNvSpPr>
          <p:nvPr>
            <p:ph sz="half" idx="1"/>
          </p:nvPr>
        </p:nvSpPr>
        <p:spPr>
          <a:xfrm>
            <a:off x="312517" y="1077362"/>
            <a:ext cx="8518965" cy="1384995"/>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6.1	Resolution on Agentic AI: Affirming Faculty Purview 	and Human Oversight In the Use of Generative and 	Agentic AI</a:t>
            </a:r>
          </a:p>
          <a:p>
            <a:pPr marL="0" indent="0">
              <a:buNone/>
            </a:pP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(Rodrigo Gomez)</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0E179D56-26F4-9972-3A17-BC783AC254FC}"/>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4" name="TextBox 3">
            <a:extLst>
              <a:ext uri="{FF2B5EF4-FFF2-40B4-BE49-F238E27FC236}">
                <a16:creationId xmlns:a16="http://schemas.microsoft.com/office/drawing/2014/main" id="{6626FB30-2956-96FD-CB53-85954A846219}"/>
              </a:ext>
            </a:extLst>
          </p:cNvPr>
          <p:cNvSpPr txBox="1"/>
          <p:nvPr/>
        </p:nvSpPr>
        <p:spPr>
          <a:xfrm>
            <a:off x="832037" y="2681144"/>
            <a:ext cx="7479924" cy="938719"/>
          </a:xfrm>
          <a:prstGeom prst="rect">
            <a:avLst/>
          </a:prstGeom>
          <a:noFill/>
        </p:spPr>
        <p:txBody>
          <a:bodyPr wrap="square">
            <a:spAutoFit/>
          </a:bodyPr>
          <a:lstStyle/>
          <a:p>
            <a:r>
              <a:rPr lang="en-US" sz="1100" b="1" dirty="0">
                <a:latin typeface="Arial" panose="020B0604020202020204" pitchFamily="34" charset="0"/>
                <a:cs typeface="Arial" panose="020B0604020202020204" pitchFamily="34" charset="0"/>
              </a:rPr>
              <a:t>Third Reading:</a:t>
            </a:r>
            <a:r>
              <a:rPr lang="en-US" sz="1100" dirty="0">
                <a:latin typeface="Arial" panose="020B0604020202020204" pitchFamily="34" charset="0"/>
                <a:cs typeface="Arial" panose="020B0604020202020204" pitchFamily="34" charset="0"/>
              </a:rPr>
              <a:t> no new edits have been made to the draft. We can vote on it as-is; or spend some time editing the wording now prior to a vote. </a:t>
            </a:r>
          </a:p>
          <a:p>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I recall a focus on the word “materially” so I’ve highlighted that here, but you should go though and comment– and perhaps delay this until the next meeting. Comment directly using this link to </a:t>
            </a:r>
            <a:r>
              <a:rPr lang="en-US" sz="1100" dirty="0">
                <a:latin typeface="Arial" panose="020B0604020202020204" pitchFamily="34" charset="0"/>
                <a:cs typeface="Arial" panose="020B0604020202020204" pitchFamily="34" charset="0"/>
                <a:hlinkClick r:id="rId5"/>
              </a:rPr>
              <a:t>Draft Resolution on AI</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0469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EFA96-7760-228C-7AE0-D1831702810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FD56768E-8BAA-DECD-227E-2A48AACD3950}"/>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7BF874D4-E828-4088-7432-0AC15FCB0AF9}"/>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4A0FA287-CE35-11E9-D0C4-EE35BDBF9E6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77A89752-A923-6A4E-F126-EC323C9484AF}"/>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CC625C31-A36E-F3EA-31F3-1735DC939F2A}"/>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7. 	Discussion Items (First Reads)</a:t>
            </a:r>
          </a:p>
        </p:txBody>
      </p:sp>
    </p:spTree>
    <p:extLst>
      <p:ext uri="{BB962C8B-B14F-4D97-AF65-F5344CB8AC3E}">
        <p14:creationId xmlns:p14="http://schemas.microsoft.com/office/powerpoint/2010/main" val="15064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E8453-03F8-3ED1-4ADF-2506A348CF4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527C4EC-5B02-4E5C-ED98-E8EF4B0608E0}"/>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1E3D8B0B-1585-99A5-491F-0E75B5B4644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814829" y="0"/>
            <a:ext cx="22176688" cy="21072277"/>
          </a:xfrm>
          <a:prstGeom prst="rect">
            <a:avLst/>
          </a:prstGeom>
        </p:spPr>
      </p:pic>
      <p:sp>
        <p:nvSpPr>
          <p:cNvPr id="5" name="Title 4">
            <a:extLst>
              <a:ext uri="{FF2B5EF4-FFF2-40B4-BE49-F238E27FC236}">
                <a16:creationId xmlns:a16="http://schemas.microsoft.com/office/drawing/2014/main" id="{96EDA644-0EFD-8FA5-E0E2-8DF9481794C5}"/>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7.1 Discussion Items (First Reads)</a:t>
            </a:r>
          </a:p>
        </p:txBody>
      </p:sp>
      <p:sp>
        <p:nvSpPr>
          <p:cNvPr id="6" name="Content Placeholder 5">
            <a:extLst>
              <a:ext uri="{FF2B5EF4-FFF2-40B4-BE49-F238E27FC236}">
                <a16:creationId xmlns:a16="http://schemas.microsoft.com/office/drawing/2014/main" id="{C653B807-9868-5F61-BC50-383DC97C143E}"/>
              </a:ext>
            </a:extLst>
          </p:cNvPr>
          <p:cNvSpPr>
            <a:spLocks noGrp="1"/>
          </p:cNvSpPr>
          <p:nvPr>
            <p:ph sz="half" idx="1"/>
          </p:nvPr>
        </p:nvSpPr>
        <p:spPr>
          <a:xfrm>
            <a:off x="312517" y="1077362"/>
            <a:ext cx="8518965" cy="3792294"/>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7.1	First Read: AP 4235 – Credit for Prior Learning</a:t>
            </a:r>
          </a:p>
          <a:p>
            <a:pPr marL="0" indent="0">
              <a:buNone/>
            </a:pPr>
            <a:r>
              <a:rPr lang="en-US" sz="1800" dirty="0">
                <a:latin typeface="Arial" panose="020B0604020202020204" pitchFamily="34" charset="0"/>
                <a:cs typeface="Arial" panose="020B0604020202020204" pitchFamily="34" charset="0"/>
              </a:rPr>
              <a:t>	(Veronica Hartmann)</a:t>
            </a:r>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	</a:t>
            </a:r>
          </a:p>
        </p:txBody>
      </p:sp>
      <p:pic>
        <p:nvPicPr>
          <p:cNvPr id="3" name="Picture 2" descr="A close up of a logo&#10;&#10;AI-generated content may be incorrect.">
            <a:extLst>
              <a:ext uri="{FF2B5EF4-FFF2-40B4-BE49-F238E27FC236}">
                <a16:creationId xmlns:a16="http://schemas.microsoft.com/office/drawing/2014/main" id="{A038430E-FC8C-CDA8-D7A2-4AAB0DE414FA}"/>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4" name="TextBox 3">
            <a:extLst>
              <a:ext uri="{FF2B5EF4-FFF2-40B4-BE49-F238E27FC236}">
                <a16:creationId xmlns:a16="http://schemas.microsoft.com/office/drawing/2014/main" id="{FF01BA79-18A8-55B7-1D78-EC85A7951980}"/>
              </a:ext>
            </a:extLst>
          </p:cNvPr>
          <p:cNvSpPr txBox="1"/>
          <p:nvPr/>
        </p:nvSpPr>
        <p:spPr>
          <a:xfrm>
            <a:off x="312516" y="2065568"/>
            <a:ext cx="4055836" cy="1077218"/>
          </a:xfrm>
          <a:prstGeom prst="rect">
            <a:avLst/>
          </a:prstGeom>
          <a:noFill/>
        </p:spPr>
        <p:txBody>
          <a:bodyPr wrap="square" lIns="91440" tIns="45720" rIns="91440" bIns="45720" rtlCol="0" anchor="t">
            <a:spAutoFit/>
          </a:bodyPr>
          <a:lstStyle/>
          <a:p>
            <a:pPr marL="285750" lvl="0" indent="-285750" fontAlgn="base">
              <a:buFont typeface="Arial" panose="020B0604020202020204" pitchFamily="34" charset="0"/>
              <a:buChar char="•"/>
            </a:pPr>
            <a:r>
              <a:rPr lang="en-US" sz="1600" dirty="0"/>
              <a:t>AP 4235 Credit for Prior Learning (</a:t>
            </a:r>
            <a:r>
              <a:rPr lang="en-US" sz="1600" dirty="0">
                <a:hlinkClick r:id="rId5"/>
              </a:rPr>
              <a:t>Link</a:t>
            </a:r>
            <a:r>
              <a:rPr lang="en-US" sz="1600" dirty="0"/>
              <a:t>)	</a:t>
            </a:r>
          </a:p>
          <a:p>
            <a:pPr marL="742950" lvl="1" indent="-285750" fontAlgn="base">
              <a:buFont typeface="Arial" panose="020B0604020202020204" pitchFamily="34" charset="0"/>
              <a:buChar char="•"/>
            </a:pPr>
            <a:r>
              <a:rPr lang="en-US" sz="1600" dirty="0"/>
              <a:t>Education Code 78093.1 (</a:t>
            </a:r>
            <a:r>
              <a:rPr lang="en-US" sz="1600" dirty="0">
                <a:hlinkClick r:id="rId6"/>
              </a:rPr>
              <a:t>Link</a:t>
            </a:r>
            <a:r>
              <a:rPr lang="en-US" sz="1600" dirty="0"/>
              <a:t>)</a:t>
            </a:r>
          </a:p>
          <a:p>
            <a:pPr marL="742950" lvl="1" indent="-285750" fontAlgn="base">
              <a:buFont typeface="Arial" panose="020B0604020202020204" pitchFamily="34" charset="0"/>
              <a:buChar char="•"/>
            </a:pPr>
            <a:r>
              <a:rPr lang="en-US" sz="1600" dirty="0"/>
              <a:t>Education Code 78093.2 (</a:t>
            </a:r>
            <a:r>
              <a:rPr lang="en-US" sz="1600" dirty="0">
                <a:hlinkClick r:id="rId7"/>
              </a:rPr>
              <a:t>Link</a:t>
            </a:r>
            <a:r>
              <a:rPr lang="en-US" sz="1600" dirty="0"/>
              <a:t>)</a:t>
            </a:r>
          </a:p>
          <a:p>
            <a:pPr marL="742950" lvl="1" indent="-285750" fontAlgn="base">
              <a:buFont typeface="Arial" panose="020B0604020202020204" pitchFamily="34" charset="0"/>
              <a:buChar char="•"/>
            </a:pPr>
            <a:r>
              <a:rPr lang="en-US" sz="1600" dirty="0"/>
              <a:t>Title 5 55050 (</a:t>
            </a:r>
            <a:r>
              <a:rPr lang="en-US" sz="1600" dirty="0">
                <a:hlinkClick r:id="rId8"/>
              </a:rPr>
              <a:t>Link</a:t>
            </a:r>
            <a:r>
              <a:rPr lang="en-US" sz="1600" dirty="0"/>
              <a:t>)</a:t>
            </a:r>
          </a:p>
        </p:txBody>
      </p:sp>
      <p:sp>
        <p:nvSpPr>
          <p:cNvPr id="7" name="TextBox 6">
            <a:extLst>
              <a:ext uri="{FF2B5EF4-FFF2-40B4-BE49-F238E27FC236}">
                <a16:creationId xmlns:a16="http://schemas.microsoft.com/office/drawing/2014/main" id="{28AEDAFE-D161-2D8F-4171-D38C74391F67}"/>
              </a:ext>
            </a:extLst>
          </p:cNvPr>
          <p:cNvSpPr txBox="1"/>
          <p:nvPr/>
        </p:nvSpPr>
        <p:spPr>
          <a:xfrm>
            <a:off x="4424675" y="1988624"/>
            <a:ext cx="4463130" cy="2308324"/>
          </a:xfrm>
          <a:prstGeom prst="rect">
            <a:avLst/>
          </a:prstGeom>
          <a:noFill/>
        </p:spPr>
        <p:txBody>
          <a:bodyPr wrap="square" lIns="91440" tIns="45720" rIns="91440" bIns="45720" rtlCol="0" anchor="t">
            <a:spAutoFit/>
          </a:bodyPr>
          <a:lstStyle/>
          <a:p>
            <a:pPr lvl="0" fontAlgn="base"/>
            <a:r>
              <a:rPr lang="en-US" sz="1600" b="1" i="1" dirty="0"/>
              <a:t>New Language: </a:t>
            </a:r>
          </a:p>
          <a:p>
            <a:pPr lvl="0" fontAlgn="base"/>
            <a:r>
              <a:rPr lang="en-US" sz="1600" dirty="0"/>
              <a:t>Credit acquired by Credit for Prior Learning </a:t>
            </a:r>
            <a:r>
              <a:rPr lang="en-US" sz="1600" strike="sngStrike" dirty="0"/>
              <a:t>shall not </a:t>
            </a:r>
            <a:r>
              <a:rPr lang="en-US" sz="1600" dirty="0"/>
              <a:t>may  be counted in determining residency requirements for any degree or certificate; </a:t>
            </a:r>
          </a:p>
          <a:p>
            <a:pPr lvl="0" fontAlgn="base"/>
            <a:endParaRPr lang="en-US" sz="1600" dirty="0"/>
          </a:p>
          <a:p>
            <a:pPr fontAlgn="base"/>
            <a:r>
              <a:rPr lang="en-US" sz="1600" b="1" i="1" dirty="0"/>
              <a:t>Discussion: </a:t>
            </a:r>
          </a:p>
          <a:p>
            <a:pPr fontAlgn="base"/>
            <a:r>
              <a:rPr lang="en-US" sz="1600" dirty="0"/>
              <a:t>Credit for Prior Learning may be counted in determining residency requirements for any degree or certificate </a:t>
            </a:r>
            <a:r>
              <a:rPr lang="en-US" sz="1600" dirty="0">
                <a:hlinkClick r:id="" action="ppaction://noaction">
                  <a:extLst>
                    <a:ext uri="{A12FA001-AC4F-418D-AE19-62706E023703}">
                      <ahyp:hlinkClr xmlns:ahyp="http://schemas.microsoft.com/office/drawing/2018/hyperlinkcolor" val="tx"/>
                    </a:ext>
                  </a:extLst>
                </a:hlinkClick>
              </a:rPr>
              <a:t>(</a:t>
            </a:r>
            <a:r>
              <a:rPr lang="en-US" sz="1600" dirty="0">
                <a:hlinkClick r:id="rId9">
                  <a:extLst>
                    <a:ext uri="{A12FA001-AC4F-418D-AE19-62706E023703}">
                      <ahyp:hlinkClr xmlns:ahyp="http://schemas.microsoft.com/office/drawing/2018/hyperlinkcolor" val="tx"/>
                    </a:ext>
                  </a:extLst>
                </a:hlinkClick>
              </a:rPr>
              <a:t>link</a:t>
            </a:r>
            <a:r>
              <a:rPr lang="en-US" sz="1600" dirty="0">
                <a:hlinkClick r:id="" action="ppaction://noaction">
                  <a:extLst>
                    <a:ext uri="{A12FA001-AC4F-418D-AE19-62706E023703}">
                      <ahyp:hlinkClr xmlns:ahyp="http://schemas.microsoft.com/office/drawing/2018/hyperlinkcolor" val="tx"/>
                    </a:ext>
                  </a:extLst>
                </a:hlinkClick>
              </a:rPr>
              <a:t>) </a:t>
            </a:r>
            <a:endParaRPr lang="en-US" sz="1600" dirty="0"/>
          </a:p>
        </p:txBody>
      </p:sp>
    </p:spTree>
    <p:extLst>
      <p:ext uri="{BB962C8B-B14F-4D97-AF65-F5344CB8AC3E}">
        <p14:creationId xmlns:p14="http://schemas.microsoft.com/office/powerpoint/2010/main" val="1540347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15698-7846-486B-9423-1E5CC964A69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BD1E8DE-417D-3D57-4C49-D3E320DB54EC}"/>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CD3CA86A-6CAD-5ADC-C14D-A843B0C1406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212052" y="0"/>
            <a:ext cx="22176688" cy="21072277"/>
          </a:xfrm>
          <a:prstGeom prst="rect">
            <a:avLst/>
          </a:prstGeom>
        </p:spPr>
      </p:pic>
      <p:sp>
        <p:nvSpPr>
          <p:cNvPr id="5" name="Title 4">
            <a:extLst>
              <a:ext uri="{FF2B5EF4-FFF2-40B4-BE49-F238E27FC236}">
                <a16:creationId xmlns:a16="http://schemas.microsoft.com/office/drawing/2014/main" id="{2CA0806A-50DD-2614-7354-933A65E2E2BD}"/>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7.2 Discussion Items (First Reads)</a:t>
            </a:r>
          </a:p>
        </p:txBody>
      </p:sp>
      <p:sp>
        <p:nvSpPr>
          <p:cNvPr id="6" name="Content Placeholder 5">
            <a:extLst>
              <a:ext uri="{FF2B5EF4-FFF2-40B4-BE49-F238E27FC236}">
                <a16:creationId xmlns:a16="http://schemas.microsoft.com/office/drawing/2014/main" id="{E75082B4-3429-8B22-C66F-EE5FB645B441}"/>
              </a:ext>
            </a:extLst>
          </p:cNvPr>
          <p:cNvSpPr>
            <a:spLocks noGrp="1"/>
          </p:cNvSpPr>
          <p:nvPr>
            <p:ph sz="half" idx="1"/>
          </p:nvPr>
        </p:nvSpPr>
        <p:spPr>
          <a:xfrm>
            <a:off x="312517" y="1077362"/>
            <a:ext cx="8518966" cy="887916"/>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7.2	</a:t>
            </a:r>
            <a:r>
              <a:rPr lang="en-US" sz="2400" b="1" dirty="0"/>
              <a:t>First Read: Resolution to Support Proposal for Title 5 	Change (Expansion and Clarification of Ethnic Studies)</a:t>
            </a:r>
            <a:endParaRPr lang="en-US" sz="2200" b="1" dirty="0">
              <a:latin typeface="Arial" panose="020B0604020202020204" pitchFamily="34" charset="0"/>
              <a:cs typeface="Arial" panose="020B0604020202020204" pitchFamily="34" charset="0"/>
            </a:endParaRPr>
          </a:p>
          <a:p>
            <a:pPr marL="0" indent="0">
              <a:buNone/>
            </a:pP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(Mara Palma-Sanft)</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CBFF2D49-EB88-7B3E-C340-6DBE44D3992D}"/>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1659984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B9032-4CBB-5B06-90CD-6DDFE3CAECB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BF26836-0B9E-12E7-2CE9-D216902560E9}"/>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4F1E7BFD-D470-FAA6-2905-F33CA10CCE8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212052" y="0"/>
            <a:ext cx="22176688" cy="21072277"/>
          </a:xfrm>
          <a:prstGeom prst="rect">
            <a:avLst/>
          </a:prstGeom>
        </p:spPr>
      </p:pic>
      <p:sp>
        <p:nvSpPr>
          <p:cNvPr id="5" name="Title 4">
            <a:extLst>
              <a:ext uri="{FF2B5EF4-FFF2-40B4-BE49-F238E27FC236}">
                <a16:creationId xmlns:a16="http://schemas.microsoft.com/office/drawing/2014/main" id="{4CFEDBD3-8474-7B37-B255-1547BBDE0601}"/>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7.3 Discussion Items (First Reads)</a:t>
            </a:r>
          </a:p>
        </p:txBody>
      </p:sp>
      <p:sp>
        <p:nvSpPr>
          <p:cNvPr id="6" name="Content Placeholder 5">
            <a:extLst>
              <a:ext uri="{FF2B5EF4-FFF2-40B4-BE49-F238E27FC236}">
                <a16:creationId xmlns:a16="http://schemas.microsoft.com/office/drawing/2014/main" id="{B9F95E88-CBEF-F275-3958-03B680481F6A}"/>
              </a:ext>
            </a:extLst>
          </p:cNvPr>
          <p:cNvSpPr>
            <a:spLocks noGrp="1"/>
          </p:cNvSpPr>
          <p:nvPr>
            <p:ph sz="half" idx="1"/>
          </p:nvPr>
        </p:nvSpPr>
        <p:spPr>
          <a:xfrm>
            <a:off x="312517" y="1077362"/>
            <a:ext cx="8518966" cy="887916"/>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7.3	</a:t>
            </a:r>
            <a:r>
              <a:rPr lang="en-US" sz="2400" b="1" dirty="0"/>
              <a:t>First Read: Resolution to Foster a Positive Campus 	Climate</a:t>
            </a:r>
            <a:endParaRPr lang="en-US" sz="2200" b="1" dirty="0">
              <a:latin typeface="Arial" panose="020B0604020202020204" pitchFamily="34" charset="0"/>
              <a:cs typeface="Arial" panose="020B0604020202020204" pitchFamily="34" charset="0"/>
            </a:endParaRPr>
          </a:p>
          <a:p>
            <a:pPr marL="0" indent="0">
              <a:buNone/>
            </a:pP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(Amy Alsup)</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BE0ECE0E-2EC2-3516-9820-2E4ADD2EF478}"/>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1719941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62A37-DF8D-5E91-714C-AE47C319F84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F3F0D0D-1020-1B9D-4EA4-078D64984176}"/>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A2E5D04E-AD32-9176-E8F6-0DA6B15FB78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212052" y="0"/>
            <a:ext cx="22176688" cy="21072277"/>
          </a:xfrm>
          <a:prstGeom prst="rect">
            <a:avLst/>
          </a:prstGeom>
        </p:spPr>
      </p:pic>
      <p:sp>
        <p:nvSpPr>
          <p:cNvPr id="5" name="Title 4">
            <a:extLst>
              <a:ext uri="{FF2B5EF4-FFF2-40B4-BE49-F238E27FC236}">
                <a16:creationId xmlns:a16="http://schemas.microsoft.com/office/drawing/2014/main" id="{2B739471-F8EE-4A25-E6EA-2969466D5BD1}"/>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7.4 Discussion Items (First Reads)</a:t>
            </a:r>
          </a:p>
        </p:txBody>
      </p:sp>
      <p:sp>
        <p:nvSpPr>
          <p:cNvPr id="6" name="Content Placeholder 5">
            <a:extLst>
              <a:ext uri="{FF2B5EF4-FFF2-40B4-BE49-F238E27FC236}">
                <a16:creationId xmlns:a16="http://schemas.microsoft.com/office/drawing/2014/main" id="{7ED5847C-57FC-1994-EF28-C7D5E4CBEB3F}"/>
              </a:ext>
            </a:extLst>
          </p:cNvPr>
          <p:cNvSpPr>
            <a:spLocks noGrp="1"/>
          </p:cNvSpPr>
          <p:nvPr>
            <p:ph sz="half" idx="1"/>
          </p:nvPr>
        </p:nvSpPr>
        <p:spPr>
          <a:xfrm>
            <a:off x="312517" y="1077362"/>
            <a:ext cx="8518966" cy="887916"/>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7.4	</a:t>
            </a:r>
            <a:r>
              <a:rPr lang="en-US" sz="2400" b="1" dirty="0"/>
              <a:t>First Read: Student Success Framework (PIER)</a:t>
            </a:r>
            <a:endParaRPr lang="en-US" sz="2200" b="1" dirty="0">
              <a:latin typeface="Arial" panose="020B0604020202020204" pitchFamily="34" charset="0"/>
              <a:cs typeface="Arial" panose="020B0604020202020204" pitchFamily="34" charset="0"/>
            </a:endParaRPr>
          </a:p>
          <a:p>
            <a:pPr marL="0" indent="0">
              <a:buNone/>
            </a:pP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(David Wilhelm)</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ED1ABD20-87C6-1A91-700F-3D3424164A03}"/>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960848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66691-EB15-40E5-D12C-2F1D90992E2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ADAD56E-0FC8-1D89-457E-35DD1EFE3E7D}"/>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78D44CC8-ACAE-4152-96FA-4375C80F8C0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212052" y="0"/>
            <a:ext cx="22176688" cy="21072277"/>
          </a:xfrm>
          <a:prstGeom prst="rect">
            <a:avLst/>
          </a:prstGeom>
        </p:spPr>
      </p:pic>
      <p:sp>
        <p:nvSpPr>
          <p:cNvPr id="5" name="Title 4">
            <a:extLst>
              <a:ext uri="{FF2B5EF4-FFF2-40B4-BE49-F238E27FC236}">
                <a16:creationId xmlns:a16="http://schemas.microsoft.com/office/drawing/2014/main" id="{431E53AE-515D-0C7E-8F3D-238B4D0C5B86}"/>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7.5 Discussion Items (First Reads)</a:t>
            </a:r>
          </a:p>
        </p:txBody>
      </p:sp>
      <p:sp>
        <p:nvSpPr>
          <p:cNvPr id="6" name="Content Placeholder 5">
            <a:extLst>
              <a:ext uri="{FF2B5EF4-FFF2-40B4-BE49-F238E27FC236}">
                <a16:creationId xmlns:a16="http://schemas.microsoft.com/office/drawing/2014/main" id="{1E49056E-05BF-31A8-6486-11B25920693C}"/>
              </a:ext>
            </a:extLst>
          </p:cNvPr>
          <p:cNvSpPr>
            <a:spLocks noGrp="1"/>
          </p:cNvSpPr>
          <p:nvPr>
            <p:ph sz="half" idx="1"/>
          </p:nvPr>
        </p:nvSpPr>
        <p:spPr>
          <a:xfrm>
            <a:off x="312518" y="1077362"/>
            <a:ext cx="6227682" cy="887916"/>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7.5	</a:t>
            </a:r>
            <a:r>
              <a:rPr lang="en-US" sz="2400" b="1" dirty="0"/>
              <a:t>Campus Culture, Free Speech &amp; Safety</a:t>
            </a:r>
            <a:endParaRPr lang="en-US" sz="2200" b="1" dirty="0">
              <a:latin typeface="Arial" panose="020B0604020202020204" pitchFamily="34" charset="0"/>
              <a:cs typeface="Arial" panose="020B0604020202020204" pitchFamily="34" charset="0"/>
            </a:endParaRPr>
          </a:p>
          <a:p>
            <a:pPr marL="0" indent="0">
              <a:buNone/>
            </a:pP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(Rodrigo Gomez)</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2A61FDE5-E81C-099E-7551-A47FC17D980E}"/>
              </a:ext>
            </a:extLst>
          </p:cNvPr>
          <p:cNvPicPr>
            <a:picLocks noChangeAspect="1"/>
          </p:cNvPicPr>
          <p:nvPr/>
        </p:nvPicPr>
        <p:blipFill>
          <a:blip r:embed="rId4"/>
          <a:stretch>
            <a:fillRect/>
          </a:stretch>
        </p:blipFill>
        <p:spPr>
          <a:xfrm>
            <a:off x="6656240" y="4429030"/>
            <a:ext cx="2175243" cy="440626"/>
          </a:xfrm>
          <a:prstGeom prst="rect">
            <a:avLst/>
          </a:prstGeom>
        </p:spPr>
      </p:pic>
      <p:pic>
        <p:nvPicPr>
          <p:cNvPr id="13" name="Picture 12">
            <a:extLst>
              <a:ext uri="{FF2B5EF4-FFF2-40B4-BE49-F238E27FC236}">
                <a16:creationId xmlns:a16="http://schemas.microsoft.com/office/drawing/2014/main" id="{2A7B5020-20EE-C1E2-D367-E5A0B2B8FD37}"/>
              </a:ext>
            </a:extLst>
          </p:cNvPr>
          <p:cNvPicPr>
            <a:picLocks noChangeAspect="1"/>
          </p:cNvPicPr>
          <p:nvPr/>
        </p:nvPicPr>
        <p:blipFill>
          <a:blip r:embed="rId5"/>
          <a:srcRect l="10130" t="18777" r="4074" b="3067"/>
          <a:stretch>
            <a:fillRect/>
          </a:stretch>
        </p:blipFill>
        <p:spPr>
          <a:xfrm>
            <a:off x="6656240" y="1205372"/>
            <a:ext cx="2318104" cy="2732756"/>
          </a:xfrm>
          <a:prstGeom prst="rect">
            <a:avLst/>
          </a:prstGeom>
          <a:ln>
            <a:solidFill>
              <a:schemeClr val="tx1"/>
            </a:solidFill>
          </a:ln>
        </p:spPr>
      </p:pic>
      <p:sp>
        <p:nvSpPr>
          <p:cNvPr id="11" name="TextBox 10">
            <a:extLst>
              <a:ext uri="{FF2B5EF4-FFF2-40B4-BE49-F238E27FC236}">
                <a16:creationId xmlns:a16="http://schemas.microsoft.com/office/drawing/2014/main" id="{06CD54B7-1102-6DE8-F934-6A5D86FEFDB4}"/>
              </a:ext>
            </a:extLst>
          </p:cNvPr>
          <p:cNvSpPr txBox="1"/>
          <p:nvPr/>
        </p:nvSpPr>
        <p:spPr>
          <a:xfrm>
            <a:off x="468006" y="1965278"/>
            <a:ext cx="6072194" cy="669414"/>
          </a:xfrm>
          <a:prstGeom prst="rect">
            <a:avLst/>
          </a:prstGeom>
          <a:noFill/>
        </p:spPr>
        <p:txBody>
          <a:bodyPr wrap="square">
            <a:spAutoFit/>
          </a:bodyPr>
          <a:lstStyle/>
          <a:p>
            <a:pPr fontAlgn="t">
              <a:lnSpc>
                <a:spcPts val="1500"/>
              </a:lnSpc>
              <a:buNone/>
            </a:pPr>
            <a:r>
              <a:rPr lang="en-US" sz="1100" dirty="0">
                <a:latin typeface="Arial" panose="020B0604020202020204" pitchFamily="34" charset="0"/>
                <a:cs typeface="Arial" panose="020B0604020202020204" pitchFamily="34" charset="0"/>
              </a:rPr>
              <a:t>Chancellor Smith has made campus culture one of his primary agenda items. He was at Miramar last week (during our exec meeting) and spoke towards it, if anyone was there and would like to share what they heard on the subject. </a:t>
            </a:r>
            <a:endParaRPr lang="en-US" sz="1100" b="0" i="0" dirty="0">
              <a:effectLst/>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F66AABE4-998C-95FA-13BB-1E50CD71CB99}"/>
              </a:ext>
            </a:extLst>
          </p:cNvPr>
          <p:cNvSpPr txBox="1"/>
          <p:nvPr/>
        </p:nvSpPr>
        <p:spPr>
          <a:xfrm>
            <a:off x="468006" y="2728503"/>
            <a:ext cx="6072194" cy="1246495"/>
          </a:xfrm>
          <a:prstGeom prst="rect">
            <a:avLst/>
          </a:prstGeom>
          <a:noFill/>
        </p:spPr>
        <p:txBody>
          <a:bodyPr wrap="square">
            <a:spAutoFit/>
          </a:bodyPr>
          <a:lstStyle/>
          <a:p>
            <a:pPr fontAlgn="t">
              <a:lnSpc>
                <a:spcPts val="1500"/>
              </a:lnSpc>
              <a:buNone/>
            </a:pPr>
            <a:r>
              <a:rPr lang="en-US" sz="1100" dirty="0">
                <a:latin typeface="Arial" panose="020B0604020202020204" pitchFamily="34" charset="0"/>
                <a:cs typeface="Arial" panose="020B0604020202020204" pitchFamily="34" charset="0"/>
              </a:rPr>
              <a:t>A week ago, you heard about</a:t>
            </a:r>
            <a:r>
              <a:rPr lang="en-US" sz="1100" b="0" i="0" dirty="0">
                <a:effectLst/>
                <a:latin typeface="Arial" panose="020B0604020202020204" pitchFamily="34" charset="0"/>
                <a:cs typeface="Arial" panose="020B0604020202020204" pitchFamily="34" charset="0"/>
              </a:rPr>
              <a:t> the incidents at City with ICE on Campus.  Faculty and students at City College have concerns regarding:</a:t>
            </a:r>
          </a:p>
          <a:p>
            <a:pPr fontAlgn="t">
              <a:lnSpc>
                <a:spcPts val="1500"/>
              </a:lnSpc>
              <a:buFont typeface="Arial" panose="020B0604020202020204" pitchFamily="34" charset="0"/>
              <a:buChar char="•"/>
            </a:pPr>
            <a:r>
              <a:rPr lang="en-US" sz="1100" b="0" i="0" dirty="0">
                <a:effectLst/>
                <a:latin typeface="Arial" panose="020B0604020202020204" pitchFamily="34" charset="0"/>
                <a:cs typeface="Arial" panose="020B0604020202020204" pitchFamily="34" charset="0"/>
              </a:rPr>
              <a:t>Student feelings of safety and belonging.</a:t>
            </a:r>
          </a:p>
          <a:p>
            <a:pPr fontAlgn="t">
              <a:lnSpc>
                <a:spcPts val="1500"/>
              </a:lnSpc>
              <a:buFont typeface="Arial" panose="020B0604020202020204" pitchFamily="34" charset="0"/>
              <a:buChar char="•"/>
            </a:pPr>
            <a:r>
              <a:rPr lang="en-US" sz="1100" b="0" i="0" dirty="0">
                <a:effectLst/>
                <a:latin typeface="Arial" panose="020B0604020202020204" pitchFamily="34" charset="0"/>
                <a:cs typeface="Arial" panose="020B0604020202020204" pitchFamily="34" charset="0"/>
              </a:rPr>
              <a:t>Awareness of district procedures related to immigration enforcement.</a:t>
            </a:r>
          </a:p>
          <a:p>
            <a:pPr fontAlgn="t">
              <a:lnSpc>
                <a:spcPts val="1500"/>
              </a:lnSpc>
              <a:buFont typeface="Arial" panose="020B0604020202020204" pitchFamily="34" charset="0"/>
              <a:buChar char="•"/>
            </a:pPr>
            <a:r>
              <a:rPr lang="en-US" sz="1100" b="0" i="0" dirty="0">
                <a:effectLst/>
                <a:latin typeface="Arial" panose="020B0604020202020204" pitchFamily="34" charset="0"/>
                <a:cs typeface="Arial" panose="020B0604020202020204" pitchFamily="34" charset="0"/>
              </a:rPr>
              <a:t>Communication and training related to campus response protocols.</a:t>
            </a:r>
          </a:p>
          <a:p>
            <a:pPr fontAlgn="t">
              <a:lnSpc>
                <a:spcPts val="1500"/>
              </a:lnSpc>
              <a:buFont typeface="Arial" panose="020B0604020202020204" pitchFamily="34" charset="0"/>
              <a:buChar char="•"/>
            </a:pPr>
            <a:r>
              <a:rPr lang="en-US" sz="1100" b="0" i="0" dirty="0">
                <a:effectLst/>
                <a:latin typeface="Arial" panose="020B0604020202020204" pitchFamily="34" charset="0"/>
                <a:cs typeface="Arial" panose="020B0604020202020204" pitchFamily="34" charset="0"/>
              </a:rPr>
              <a:t>Access to counseling, legal aid, and student support services.</a:t>
            </a:r>
          </a:p>
        </p:txBody>
      </p:sp>
      <p:sp>
        <p:nvSpPr>
          <p:cNvPr id="4" name="TextBox 3">
            <a:extLst>
              <a:ext uri="{FF2B5EF4-FFF2-40B4-BE49-F238E27FC236}">
                <a16:creationId xmlns:a16="http://schemas.microsoft.com/office/drawing/2014/main" id="{101125DC-39F6-47F1-600B-91CF2F64BAFA}"/>
              </a:ext>
            </a:extLst>
          </p:cNvPr>
          <p:cNvSpPr txBox="1"/>
          <p:nvPr/>
        </p:nvSpPr>
        <p:spPr>
          <a:xfrm>
            <a:off x="468006" y="4066138"/>
            <a:ext cx="6072194" cy="669414"/>
          </a:xfrm>
          <a:prstGeom prst="rect">
            <a:avLst/>
          </a:prstGeom>
          <a:noFill/>
        </p:spPr>
        <p:txBody>
          <a:bodyPr wrap="square">
            <a:spAutoFit/>
          </a:bodyPr>
          <a:lstStyle/>
          <a:p>
            <a:pPr fontAlgn="t">
              <a:lnSpc>
                <a:spcPts val="1500"/>
              </a:lnSpc>
              <a:buNone/>
            </a:pPr>
            <a:r>
              <a:rPr lang="en-US" sz="1100" dirty="0">
                <a:latin typeface="Arial" panose="020B0604020202020204" pitchFamily="34" charset="0"/>
                <a:cs typeface="Arial" panose="020B0604020202020204" pitchFamily="34" charset="0"/>
              </a:rPr>
              <a:t>And, in that climate, I was shocked to learn that Miramar now has a “Turning Point USA” Student Club. And there have already been at least a few reported incidents of students feeling that Miramar is becoming an unsafe campus. There’s growing interest to take this to the board.  </a:t>
            </a:r>
            <a:endParaRPr lang="en-US" sz="1100" b="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6239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DD9E2-405E-22C8-C8AD-2CA0712F4796}"/>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8C68B6FA-B01B-F38F-11B6-FD29813ED75D}"/>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6CF99270-10B3-2648-C4EB-8A0F0E76C445}"/>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22B65163-3D97-AE6F-22DB-6CF04085ACD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29509013-15B4-9320-0E59-2F5E426B68AD}"/>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99556B63-119B-DF68-E116-DC5A4ED16DED}"/>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8. Reports</a:t>
            </a:r>
          </a:p>
          <a:p>
            <a:r>
              <a:rPr lang="en-US" sz="1600" dirty="0">
                <a:solidFill>
                  <a:schemeClr val="bg1"/>
                </a:solidFill>
                <a:latin typeface="Arial" panose="020B0604020202020204" pitchFamily="34" charset="0"/>
                <a:cs typeface="Arial" panose="020B0604020202020204" pitchFamily="34" charset="0"/>
              </a:rPr>
              <a:t>	</a:t>
            </a:r>
            <a:r>
              <a:rPr lang="en-US" sz="1600" i="1" dirty="0">
                <a:solidFill>
                  <a:schemeClr val="bg1"/>
                </a:solidFill>
                <a:latin typeface="Arial" panose="020B0604020202020204" pitchFamily="34" charset="0"/>
                <a:cs typeface="Arial" panose="020B0604020202020204" pitchFamily="34" charset="0"/>
              </a:rPr>
              <a:t>(8.1 Committee | 8.2 Special | 8.3 Executive Committee)</a:t>
            </a:r>
          </a:p>
        </p:txBody>
      </p:sp>
    </p:spTree>
    <p:extLst>
      <p:ext uri="{BB962C8B-B14F-4D97-AF65-F5344CB8AC3E}">
        <p14:creationId xmlns:p14="http://schemas.microsoft.com/office/powerpoint/2010/main" val="1372943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00326-2575-1A66-D7B3-85D62C456B1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A257924-ADD5-CD0C-680B-9E2B6C0D64ED}"/>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2A9A8AF5-E358-2C4A-A2C3-32EBC902075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516344" y="0"/>
            <a:ext cx="22176688" cy="21072277"/>
          </a:xfrm>
          <a:prstGeom prst="rect">
            <a:avLst/>
          </a:prstGeom>
        </p:spPr>
      </p:pic>
      <p:sp>
        <p:nvSpPr>
          <p:cNvPr id="5" name="Title 4">
            <a:extLst>
              <a:ext uri="{FF2B5EF4-FFF2-40B4-BE49-F238E27FC236}">
                <a16:creationId xmlns:a16="http://schemas.microsoft.com/office/drawing/2014/main" id="{BAA69418-4BC8-378D-AC68-8A02F91EB35B}"/>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
        <p:nvSpPr>
          <p:cNvPr id="6" name="Content Placeholder 5">
            <a:extLst>
              <a:ext uri="{FF2B5EF4-FFF2-40B4-BE49-F238E27FC236}">
                <a16:creationId xmlns:a16="http://schemas.microsoft.com/office/drawing/2014/main" id="{E0D50498-C374-44C6-BE18-B72B1578629B}"/>
              </a:ext>
            </a:extLst>
          </p:cNvPr>
          <p:cNvSpPr>
            <a:spLocks noGrp="1"/>
          </p:cNvSpPr>
          <p:nvPr>
            <p:ph sz="half" idx="1"/>
          </p:nvPr>
        </p:nvSpPr>
        <p:spPr>
          <a:xfrm>
            <a:off x="312517" y="1101234"/>
            <a:ext cx="8518965" cy="3327796"/>
          </a:xfrm>
        </p:spPr>
        <p:txBody>
          <a:bodyPr numCol="1">
            <a:noAutofit/>
          </a:bodyPr>
          <a:lstStyle/>
          <a:p>
            <a:pPr marL="0" indent="0">
              <a:buNone/>
            </a:pPr>
            <a:r>
              <a:rPr lang="en-US" sz="2400" b="1" dirty="0">
                <a:latin typeface="Arial" panose="020B0604020202020204" pitchFamily="34" charset="0"/>
                <a:cs typeface="Arial" panose="020B0604020202020204" pitchFamily="34" charset="0"/>
              </a:rPr>
              <a:t>8.1	Committee Reports</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66BEC51B-05A7-04C7-9289-A4C63490119A}"/>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3037704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970CE-E89E-27C7-2D2C-F2EB87FB85F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3238A27-7CB7-745D-6FB8-99103A4C6143}"/>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7E1086E3-636F-F646-0EDA-D6A5A90BFC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79591" y="0"/>
            <a:ext cx="22176688" cy="21072277"/>
          </a:xfrm>
          <a:prstGeom prst="rect">
            <a:avLst/>
          </a:prstGeom>
        </p:spPr>
      </p:pic>
      <p:sp>
        <p:nvSpPr>
          <p:cNvPr id="5" name="Title 4">
            <a:extLst>
              <a:ext uri="{FF2B5EF4-FFF2-40B4-BE49-F238E27FC236}">
                <a16:creationId xmlns:a16="http://schemas.microsoft.com/office/drawing/2014/main" id="{1158027D-1757-D982-74E1-0208F0614AF8}"/>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
        <p:nvSpPr>
          <p:cNvPr id="6" name="Content Placeholder 5">
            <a:extLst>
              <a:ext uri="{FF2B5EF4-FFF2-40B4-BE49-F238E27FC236}">
                <a16:creationId xmlns:a16="http://schemas.microsoft.com/office/drawing/2014/main" id="{CEC0002D-18BF-8977-026D-305C5C149168}"/>
              </a:ext>
            </a:extLst>
          </p:cNvPr>
          <p:cNvSpPr>
            <a:spLocks noGrp="1"/>
          </p:cNvSpPr>
          <p:nvPr>
            <p:ph sz="half" idx="1"/>
          </p:nvPr>
        </p:nvSpPr>
        <p:spPr>
          <a:xfrm>
            <a:off x="312517" y="1101234"/>
            <a:ext cx="8518965" cy="3327796"/>
          </a:xfrm>
        </p:spPr>
        <p:txBody>
          <a:bodyPr numCol="1">
            <a:noAutofit/>
          </a:bodyPr>
          <a:lstStyle/>
          <a:p>
            <a:pPr marL="0" indent="0">
              <a:buNone/>
            </a:pPr>
            <a:r>
              <a:rPr lang="en-US" sz="2400" b="1" dirty="0">
                <a:latin typeface="Arial" panose="020B0604020202020204" pitchFamily="34" charset="0"/>
                <a:cs typeface="Arial" panose="020B0604020202020204" pitchFamily="34" charset="0"/>
              </a:rPr>
              <a:t>8.2	Special Reports</a:t>
            </a:r>
            <a:endParaRPr lang="en-US" sz="18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67EE52AD-7706-3848-9378-85669E6AC058}"/>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3933510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86B79-B437-8A88-FE0B-8615099C2A9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278D8AD-3AC7-E62D-FF1E-A45AA67124E0}"/>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F7BCAD27-2ED9-48DD-A171-19F44CEBB16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504772" y="0"/>
            <a:ext cx="22176688" cy="21072277"/>
          </a:xfrm>
          <a:prstGeom prst="rect">
            <a:avLst/>
          </a:prstGeom>
        </p:spPr>
      </p:pic>
      <p:sp>
        <p:nvSpPr>
          <p:cNvPr id="5" name="Title 4">
            <a:extLst>
              <a:ext uri="{FF2B5EF4-FFF2-40B4-BE49-F238E27FC236}">
                <a16:creationId xmlns:a16="http://schemas.microsoft.com/office/drawing/2014/main" id="{6886CB4D-DA89-3594-B34F-2ABD936EF262}"/>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
        <p:nvSpPr>
          <p:cNvPr id="6" name="Content Placeholder 5">
            <a:extLst>
              <a:ext uri="{FF2B5EF4-FFF2-40B4-BE49-F238E27FC236}">
                <a16:creationId xmlns:a16="http://schemas.microsoft.com/office/drawing/2014/main" id="{E66D6A21-0F0B-0B70-4BD4-61FBCFB0E594}"/>
              </a:ext>
            </a:extLst>
          </p:cNvPr>
          <p:cNvSpPr>
            <a:spLocks noGrp="1"/>
          </p:cNvSpPr>
          <p:nvPr>
            <p:ph sz="half" idx="1"/>
          </p:nvPr>
        </p:nvSpPr>
        <p:spPr>
          <a:xfrm>
            <a:off x="312518" y="1101234"/>
            <a:ext cx="8518965" cy="500803"/>
          </a:xfrm>
        </p:spPr>
        <p:txBody>
          <a:bodyPr numCol="1">
            <a:noAutofit/>
          </a:bodyPr>
          <a:lstStyle/>
          <a:p>
            <a:pPr marL="0" indent="0">
              <a:buNone/>
            </a:pPr>
            <a:r>
              <a:rPr lang="en-US" sz="2400" b="1" dirty="0">
                <a:latin typeface="Arial" panose="020B0604020202020204" pitchFamily="34" charset="0"/>
                <a:cs typeface="Arial" panose="020B0604020202020204" pitchFamily="34" charset="0"/>
              </a:rPr>
              <a:t>8.3.1	   President’s Report</a:t>
            </a:r>
          </a:p>
        </p:txBody>
      </p:sp>
      <p:pic>
        <p:nvPicPr>
          <p:cNvPr id="3" name="Picture 2" descr="A close up of a logo&#10;&#10;AI-generated content may be incorrect.">
            <a:extLst>
              <a:ext uri="{FF2B5EF4-FFF2-40B4-BE49-F238E27FC236}">
                <a16:creationId xmlns:a16="http://schemas.microsoft.com/office/drawing/2014/main" id="{86123C03-3A40-6AC4-2C4B-321AE1F0E483}"/>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4" name="TextBox 3">
            <a:extLst>
              <a:ext uri="{FF2B5EF4-FFF2-40B4-BE49-F238E27FC236}">
                <a16:creationId xmlns:a16="http://schemas.microsoft.com/office/drawing/2014/main" id="{2FDBA913-1104-DA5C-F214-64DE96846BE9}"/>
              </a:ext>
            </a:extLst>
          </p:cNvPr>
          <p:cNvSpPr txBox="1"/>
          <p:nvPr/>
        </p:nvSpPr>
        <p:spPr>
          <a:xfrm>
            <a:off x="461059" y="1602037"/>
            <a:ext cx="8221882" cy="646331"/>
          </a:xfrm>
          <a:prstGeom prst="rect">
            <a:avLst/>
          </a:prstGeom>
          <a:noFill/>
        </p:spPr>
        <p:txBody>
          <a:bodyPr wrap="square">
            <a:spAutoFit/>
          </a:bodyPr>
          <a:lstStyle/>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I met with Chancellor Smith in N-206 to share our thoughts on the qualities, characteristics, and leadership attributes that are believed to be important for the next President of Miramar College | </a:t>
            </a:r>
            <a:r>
              <a:rPr lang="en-US" sz="1200" b="1" dirty="0">
                <a:latin typeface="Arial" panose="020B0604020202020204" pitchFamily="34" charset="0"/>
                <a:cs typeface="Arial" panose="020B0604020202020204" pitchFamily="34" charset="0"/>
              </a:rPr>
              <a:t>Friday, October 2</a:t>
            </a:r>
            <a:r>
              <a:rPr lang="en-US" sz="1200" b="1" baseline="30000" dirty="0">
                <a:latin typeface="Arial" panose="020B0604020202020204" pitchFamily="34" charset="0"/>
                <a:cs typeface="Arial" panose="020B0604020202020204" pitchFamily="34" charset="0"/>
              </a:rPr>
              <a:t>nd</a:t>
            </a:r>
            <a:r>
              <a:rPr lang="en-US" sz="1200" b="1" dirty="0">
                <a:latin typeface="Arial" panose="020B0604020202020204" pitchFamily="34" charset="0"/>
                <a:cs typeface="Arial" panose="020B0604020202020204" pitchFamily="34" charset="0"/>
              </a:rPr>
              <a:t> 4:00 – 5:00 pm. </a:t>
            </a:r>
          </a:p>
        </p:txBody>
      </p:sp>
      <p:sp>
        <p:nvSpPr>
          <p:cNvPr id="13" name="TextBox 12">
            <a:extLst>
              <a:ext uri="{FF2B5EF4-FFF2-40B4-BE49-F238E27FC236}">
                <a16:creationId xmlns:a16="http://schemas.microsoft.com/office/drawing/2014/main" id="{F960597C-699B-CA19-1E28-E13448C5B449}"/>
              </a:ext>
            </a:extLst>
          </p:cNvPr>
          <p:cNvSpPr txBox="1"/>
          <p:nvPr/>
        </p:nvSpPr>
        <p:spPr>
          <a:xfrm>
            <a:off x="461059" y="2390004"/>
            <a:ext cx="8221882" cy="646331"/>
          </a:xfrm>
          <a:prstGeom prst="rect">
            <a:avLst/>
          </a:prstGeom>
          <a:noFill/>
        </p:spPr>
        <p:txBody>
          <a:bodyPr wrap="square">
            <a:spAutoFit/>
          </a:bodyPr>
          <a:lstStyle/>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He was as shocked as I was to hear that Miramar does, in fact, have a TPUSA Student Club on our campus. He had confidently denied that such a club existed here a few days prior. And it has major implications for his own conversations on campus culture. </a:t>
            </a:r>
          </a:p>
        </p:txBody>
      </p:sp>
      <p:sp>
        <p:nvSpPr>
          <p:cNvPr id="7" name="TextBox 6">
            <a:extLst>
              <a:ext uri="{FF2B5EF4-FFF2-40B4-BE49-F238E27FC236}">
                <a16:creationId xmlns:a16="http://schemas.microsoft.com/office/drawing/2014/main" id="{9F4D0C7F-F43B-3A17-3388-0A07264C054D}"/>
              </a:ext>
            </a:extLst>
          </p:cNvPr>
          <p:cNvSpPr txBox="1"/>
          <p:nvPr/>
        </p:nvSpPr>
        <p:spPr>
          <a:xfrm>
            <a:off x="461059" y="3174834"/>
            <a:ext cx="8221882" cy="830997"/>
          </a:xfrm>
          <a:prstGeom prst="rect">
            <a:avLst/>
          </a:prstGeom>
          <a:noFill/>
        </p:spPr>
        <p:txBody>
          <a:bodyPr wrap="square">
            <a:spAutoFit/>
          </a:bodyPr>
          <a:lstStyle/>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Notes from College Council: </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The Miramar AI Network had it’s first meeting. This is an interdisciplinary space where folks can learn more about AI. Session 1 covered the basics. Session 2 will cover ethical concerns and frameworks for engaging with AI more critically in the classroom. </a:t>
            </a:r>
          </a:p>
        </p:txBody>
      </p:sp>
    </p:spTree>
    <p:extLst>
      <p:ext uri="{BB962C8B-B14F-4D97-AF65-F5344CB8AC3E}">
        <p14:creationId xmlns:p14="http://schemas.microsoft.com/office/powerpoint/2010/main" val="2488656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B2DAB-A106-EE59-B0C3-7AFA1D84E99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770C0BB-FD7F-5886-0A1D-69C6AD0E9C8E}"/>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3D08AA87-087D-5D84-A7CA-E901A766E93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212052" y="0"/>
            <a:ext cx="22176688" cy="21072277"/>
          </a:xfrm>
          <a:prstGeom prst="rect">
            <a:avLst/>
          </a:prstGeom>
        </p:spPr>
      </p:pic>
      <p:sp>
        <p:nvSpPr>
          <p:cNvPr id="6" name="Content Placeholder 5">
            <a:extLst>
              <a:ext uri="{FF2B5EF4-FFF2-40B4-BE49-F238E27FC236}">
                <a16:creationId xmlns:a16="http://schemas.microsoft.com/office/drawing/2014/main" id="{D539B5D6-77F4-C50E-1B41-9AD9FA182480}"/>
              </a:ext>
            </a:extLst>
          </p:cNvPr>
          <p:cNvSpPr>
            <a:spLocks noGrp="1"/>
          </p:cNvSpPr>
          <p:nvPr>
            <p:ph sz="half" idx="1"/>
          </p:nvPr>
        </p:nvSpPr>
        <p:spPr>
          <a:xfrm>
            <a:off x="312517" y="1077362"/>
            <a:ext cx="8518966" cy="887916"/>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8.3.1	</a:t>
            </a:r>
            <a:r>
              <a:rPr lang="en-US" sz="2400" b="1" dirty="0"/>
              <a:t>President’s Report</a:t>
            </a:r>
            <a:endParaRPr lang="en-US" sz="1800"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5ED0E2A2-5912-DFFA-8912-E19415FA09D4}"/>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10" name="TextBox 9">
            <a:extLst>
              <a:ext uri="{FF2B5EF4-FFF2-40B4-BE49-F238E27FC236}">
                <a16:creationId xmlns:a16="http://schemas.microsoft.com/office/drawing/2014/main" id="{4542A2C2-B32A-C357-DC87-BA9398B78613}"/>
              </a:ext>
            </a:extLst>
          </p:cNvPr>
          <p:cNvSpPr txBox="1"/>
          <p:nvPr/>
        </p:nvSpPr>
        <p:spPr>
          <a:xfrm>
            <a:off x="532014" y="1887124"/>
            <a:ext cx="3466407" cy="2400657"/>
          </a:xfrm>
          <a:prstGeom prst="rect">
            <a:avLst/>
          </a:prstGeom>
          <a:noFill/>
        </p:spPr>
        <p:txBody>
          <a:bodyPr wrap="square">
            <a:spAutoFit/>
          </a:bodyPr>
          <a:lstStyle/>
          <a:p>
            <a:pPr fontAlgn="t">
              <a:lnSpc>
                <a:spcPts val="1500"/>
              </a:lnSpc>
              <a:buNone/>
            </a:pPr>
            <a:r>
              <a:rPr lang="en-US" sz="1200" b="1" i="0" dirty="0">
                <a:effectLst/>
                <a:latin typeface="Arial" panose="020B0604020202020204" pitchFamily="34" charset="0"/>
                <a:cs typeface="Arial" panose="020B0604020202020204" pitchFamily="34" charset="0"/>
              </a:rPr>
              <a:t>Region D Meeting</a:t>
            </a:r>
            <a:endParaRPr lang="en-US" sz="1200" b="0" i="0" dirty="0">
              <a:effectLst/>
              <a:latin typeface="Arial" panose="020B0604020202020204" pitchFamily="34" charset="0"/>
              <a:cs typeface="Arial" panose="020B0604020202020204" pitchFamily="34" charset="0"/>
            </a:endParaRPr>
          </a:p>
          <a:p>
            <a:pPr fontAlgn="t">
              <a:lnSpc>
                <a:spcPts val="1500"/>
              </a:lnSpc>
            </a:pPr>
            <a:endParaRPr lang="en-US" sz="1050" b="0" i="0" dirty="0">
              <a:effectLst/>
              <a:latin typeface="Arial" panose="020B0604020202020204" pitchFamily="34" charset="0"/>
              <a:cs typeface="Arial" panose="020B0604020202020204" pitchFamily="34" charset="0"/>
            </a:endParaRPr>
          </a:p>
          <a:p>
            <a:pPr fontAlgn="t">
              <a:lnSpc>
                <a:spcPts val="1500"/>
              </a:lnSpc>
            </a:pPr>
            <a:r>
              <a:rPr lang="en-US" sz="1100" b="0" i="0" dirty="0">
                <a:effectLst/>
                <a:latin typeface="Arial" panose="020B0604020202020204" pitchFamily="34" charset="0"/>
                <a:cs typeface="Arial" panose="020B0604020202020204" pitchFamily="34" charset="0"/>
              </a:rPr>
              <a:t>Region D Area Meeting: </a:t>
            </a:r>
            <a:r>
              <a:rPr lang="en-US" sz="1100" b="1" i="0" dirty="0">
                <a:effectLst/>
                <a:latin typeface="Arial" panose="020B0604020202020204" pitchFamily="34" charset="0"/>
                <a:cs typeface="Arial" panose="020B0604020202020204" pitchFamily="34" charset="0"/>
              </a:rPr>
              <a:t>Friday, October 9, 2026</a:t>
            </a:r>
            <a:r>
              <a:rPr lang="en-US" sz="1100" b="0" i="0" dirty="0">
                <a:effectLst/>
                <a:latin typeface="Arial" panose="020B0604020202020204" pitchFamily="34" charset="0"/>
                <a:cs typeface="Arial" panose="020B0604020202020204" pitchFamily="34" charset="0"/>
              </a:rPr>
              <a:t>. This is where area resolutions are discussed and feedback is gathered. </a:t>
            </a:r>
            <a:r>
              <a:rPr lang="en-US" sz="1100" b="0" i="0" u="none" strike="noStrike" dirty="0">
                <a:solidFill>
                  <a:srgbClr val="464FEB"/>
                </a:solidFill>
                <a:effectLst/>
                <a:latin typeface="Arial" panose="020B0604020202020204" pitchFamily="34" charset="0"/>
                <a:cs typeface="Arial" panose="020B0604020202020204" pitchFamily="34" charset="0"/>
                <a:hlinkClick r:id="rId5"/>
              </a:rPr>
              <a:t>[asccc.org]</a:t>
            </a:r>
            <a:endParaRPr lang="en-US" sz="1100" b="0" i="0" dirty="0">
              <a:effectLst/>
              <a:latin typeface="Arial" panose="020B0604020202020204" pitchFamily="34" charset="0"/>
              <a:cs typeface="Arial" panose="020B0604020202020204" pitchFamily="34" charset="0"/>
            </a:endParaRPr>
          </a:p>
          <a:p>
            <a:pPr fontAlgn="t">
              <a:lnSpc>
                <a:spcPts val="1500"/>
              </a:lnSpc>
              <a:buNone/>
            </a:pPr>
            <a:endParaRPr lang="en-US" sz="1050" b="1" i="0" dirty="0">
              <a:effectLst/>
              <a:latin typeface="Arial" panose="020B0604020202020204" pitchFamily="34" charset="0"/>
              <a:cs typeface="Arial" panose="020B0604020202020204" pitchFamily="34" charset="0"/>
            </a:endParaRPr>
          </a:p>
          <a:p>
            <a:pPr fontAlgn="t">
              <a:lnSpc>
                <a:spcPts val="1500"/>
              </a:lnSpc>
              <a:buNone/>
            </a:pPr>
            <a:r>
              <a:rPr lang="en-US" sz="1200" b="1" i="0" dirty="0">
                <a:effectLst/>
                <a:latin typeface="Arial" panose="020B0604020202020204" pitchFamily="34" charset="0"/>
                <a:cs typeface="Arial" panose="020B0604020202020204" pitchFamily="34" charset="0"/>
              </a:rPr>
              <a:t>Fall Plenary Session</a:t>
            </a:r>
          </a:p>
          <a:p>
            <a:pPr fontAlgn="t">
              <a:lnSpc>
                <a:spcPts val="1500"/>
              </a:lnSpc>
              <a:buNone/>
            </a:pPr>
            <a:endParaRPr lang="en-US" sz="1050" b="0" i="0" dirty="0">
              <a:effectLst/>
              <a:latin typeface="Arial" panose="020B0604020202020204" pitchFamily="34" charset="0"/>
              <a:cs typeface="Arial" panose="020B0604020202020204" pitchFamily="34" charset="0"/>
            </a:endParaRPr>
          </a:p>
          <a:p>
            <a:pPr fontAlgn="t">
              <a:lnSpc>
                <a:spcPts val="1500"/>
              </a:lnSpc>
            </a:pPr>
            <a:r>
              <a:rPr lang="en-US" sz="1100" b="1" i="0" dirty="0">
                <a:effectLst/>
                <a:latin typeface="Arial" panose="020B0604020202020204" pitchFamily="34" charset="0"/>
                <a:cs typeface="Arial" panose="020B0604020202020204" pitchFamily="34" charset="0"/>
              </a:rPr>
              <a:t>November 5-7, 2026</a:t>
            </a:r>
            <a:endParaRPr lang="en-US" sz="1100" b="0" i="0" dirty="0">
              <a:effectLst/>
              <a:latin typeface="Arial" panose="020B0604020202020204" pitchFamily="34" charset="0"/>
              <a:cs typeface="Arial" panose="020B0604020202020204" pitchFamily="34" charset="0"/>
            </a:endParaRPr>
          </a:p>
          <a:p>
            <a:pPr fontAlgn="t">
              <a:lnSpc>
                <a:spcPts val="1500"/>
              </a:lnSpc>
              <a:buFont typeface="Arial" panose="020B0604020202020204" pitchFamily="34" charset="0"/>
              <a:buChar char="•"/>
            </a:pPr>
            <a:r>
              <a:rPr lang="en-US" sz="1100" b="0" i="0" dirty="0">
                <a:effectLst/>
                <a:latin typeface="Arial" panose="020B0604020202020204" pitchFamily="34" charset="0"/>
                <a:cs typeface="Arial" panose="020B0604020202020204" pitchFamily="34" charset="0"/>
              </a:rPr>
              <a:t>Redwood City (hybrid voting available on Saturday). </a:t>
            </a:r>
            <a:r>
              <a:rPr lang="en-US" sz="1100" b="0" i="0" u="none" strike="noStrike" dirty="0">
                <a:solidFill>
                  <a:srgbClr val="464FEB"/>
                </a:solidFill>
                <a:effectLst/>
                <a:latin typeface="Arial" panose="020B0604020202020204" pitchFamily="34" charset="0"/>
                <a:cs typeface="Arial" panose="020B0604020202020204" pitchFamily="34" charset="0"/>
                <a:hlinkClick r:id="rId6"/>
              </a:rPr>
              <a:t>[asccc.org]</a:t>
            </a:r>
            <a:r>
              <a:rPr lang="en-US" sz="1100" b="0" i="0" dirty="0">
                <a:effectLst/>
                <a:latin typeface="Arial" panose="020B0604020202020204" pitchFamily="34" charset="0"/>
                <a:cs typeface="Arial" panose="020B0604020202020204" pitchFamily="34" charset="0"/>
              </a:rPr>
              <a:t>, </a:t>
            </a:r>
            <a:r>
              <a:rPr lang="en-US" sz="1100" b="0" i="0" u="none" strike="noStrike" dirty="0">
                <a:solidFill>
                  <a:srgbClr val="464FEB"/>
                </a:solidFill>
                <a:effectLst/>
                <a:latin typeface="Arial" panose="020B0604020202020204" pitchFamily="34" charset="0"/>
                <a:cs typeface="Arial" panose="020B0604020202020204" pitchFamily="34" charset="0"/>
                <a:hlinkClick r:id="rId7"/>
              </a:rPr>
              <a:t>[asccc.org]</a:t>
            </a:r>
            <a:endParaRPr lang="en-US" sz="1100" b="0" i="0" dirty="0">
              <a:effectLst/>
              <a:latin typeface="Arial" panose="020B0604020202020204" pitchFamily="34" charset="0"/>
              <a:cs typeface="Arial" panose="020B0604020202020204" pitchFamily="34" charset="0"/>
            </a:endParaRPr>
          </a:p>
          <a:p>
            <a:pPr fontAlgn="t">
              <a:lnSpc>
                <a:spcPts val="1500"/>
              </a:lnSpc>
              <a:buNone/>
            </a:pPr>
            <a:endParaRPr lang="en-US" sz="1050" b="1" i="0" dirty="0">
              <a:effectLst/>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41824F01-3CB9-D4FF-070E-CC0DAC96EB68}"/>
              </a:ext>
            </a:extLst>
          </p:cNvPr>
          <p:cNvSpPr txBox="1"/>
          <p:nvPr/>
        </p:nvSpPr>
        <p:spPr>
          <a:xfrm>
            <a:off x="4355870" y="1862118"/>
            <a:ext cx="4475614" cy="1823576"/>
          </a:xfrm>
          <a:prstGeom prst="rect">
            <a:avLst/>
          </a:prstGeom>
          <a:noFill/>
        </p:spPr>
        <p:txBody>
          <a:bodyPr wrap="square">
            <a:spAutoFit/>
          </a:bodyPr>
          <a:lstStyle/>
          <a:p>
            <a:pPr fontAlgn="t">
              <a:lnSpc>
                <a:spcPts val="1500"/>
              </a:lnSpc>
              <a:buNone/>
            </a:pPr>
            <a:r>
              <a:rPr lang="en-US" sz="1200" b="1" i="0" dirty="0">
                <a:effectLst/>
                <a:latin typeface="Arial" panose="020B0604020202020204" pitchFamily="34" charset="0"/>
                <a:cs typeface="Arial" panose="020B0604020202020204" pitchFamily="34" charset="0"/>
              </a:rPr>
              <a:t>When Resolutions Become Available</a:t>
            </a:r>
          </a:p>
          <a:p>
            <a:pPr fontAlgn="t">
              <a:lnSpc>
                <a:spcPts val="1500"/>
              </a:lnSpc>
              <a:buNone/>
            </a:pPr>
            <a:endParaRPr lang="en-US" sz="1050" b="0" i="0" dirty="0">
              <a:effectLst/>
              <a:latin typeface="Arial" panose="020B0604020202020204" pitchFamily="34" charset="0"/>
              <a:cs typeface="Arial" panose="020B0604020202020204" pitchFamily="34" charset="0"/>
            </a:endParaRPr>
          </a:p>
          <a:p>
            <a:pPr fontAlgn="t">
              <a:lnSpc>
                <a:spcPts val="1500"/>
              </a:lnSpc>
            </a:pPr>
            <a:r>
              <a:rPr lang="en-US" sz="1100" b="1" i="0" dirty="0">
                <a:effectLst/>
                <a:latin typeface="Arial" panose="020B0604020202020204" pitchFamily="34" charset="0"/>
                <a:cs typeface="Arial" panose="020B0604020202020204" pitchFamily="34" charset="0"/>
              </a:rPr>
              <a:t>September 25, 2026:</a:t>
            </a:r>
            <a:r>
              <a:rPr lang="en-US" sz="1100" b="0" i="0" dirty="0">
                <a:effectLst/>
                <a:latin typeface="Arial" panose="020B0604020202020204" pitchFamily="34" charset="0"/>
                <a:cs typeface="Arial" panose="020B0604020202020204" pitchFamily="34" charset="0"/>
              </a:rPr>
              <a:t> Pre-Area Meeting packet </a:t>
            </a:r>
            <a:r>
              <a:rPr lang="en-US" sz="1100" b="0" i="0" dirty="0">
                <a:effectLst/>
                <a:latin typeface="Arial" panose="020B0604020202020204" pitchFamily="34" charset="0"/>
                <a:cs typeface="Arial" panose="020B0604020202020204" pitchFamily="34" charset="0"/>
                <a:hlinkClick r:id="rId8"/>
              </a:rPr>
              <a:t>available on website</a:t>
            </a:r>
            <a:endParaRPr lang="en-US" sz="1100" b="0" i="0" dirty="0">
              <a:effectLst/>
              <a:latin typeface="Arial" panose="020B0604020202020204" pitchFamily="34" charset="0"/>
              <a:cs typeface="Arial" panose="020B0604020202020204" pitchFamily="34" charset="0"/>
            </a:endParaRPr>
          </a:p>
          <a:p>
            <a:pPr fontAlgn="t">
              <a:lnSpc>
                <a:spcPts val="1500"/>
              </a:lnSpc>
            </a:pPr>
            <a:endParaRPr lang="en-US" sz="1050" b="0" i="0" dirty="0">
              <a:effectLst/>
              <a:latin typeface="Arial" panose="020B0604020202020204" pitchFamily="34" charset="0"/>
              <a:cs typeface="Arial" panose="020B0604020202020204" pitchFamily="34" charset="0"/>
            </a:endParaRPr>
          </a:p>
          <a:p>
            <a:pPr fontAlgn="t">
              <a:lnSpc>
                <a:spcPts val="1500"/>
              </a:lnSpc>
            </a:pPr>
            <a:r>
              <a:rPr lang="en-US" sz="1100" b="1" i="0" dirty="0">
                <a:effectLst/>
                <a:latin typeface="Arial" panose="020B0604020202020204" pitchFamily="34" charset="0"/>
                <a:cs typeface="Arial" panose="020B0604020202020204" pitchFamily="34" charset="0"/>
              </a:rPr>
              <a:t>October 16, 2026:</a:t>
            </a:r>
            <a:r>
              <a:rPr lang="en-US" sz="1100" b="0" i="0" dirty="0">
                <a:effectLst/>
                <a:latin typeface="Arial" panose="020B0604020202020204" pitchFamily="34" charset="0"/>
                <a:cs typeface="Arial" panose="020B0604020202020204" pitchFamily="34" charset="0"/>
              </a:rPr>
              <a:t> Area Meeting packet will be distributed following Region D discussions. </a:t>
            </a:r>
            <a:r>
              <a:rPr lang="en-US" sz="1100" b="0" i="0" u="none" strike="noStrike" dirty="0">
                <a:solidFill>
                  <a:srgbClr val="464FEB"/>
                </a:solidFill>
                <a:effectLst/>
                <a:latin typeface="Arial" panose="020B0604020202020204" pitchFamily="34" charset="0"/>
                <a:cs typeface="Arial" panose="020B0604020202020204" pitchFamily="34" charset="0"/>
                <a:hlinkClick r:id="rId5"/>
              </a:rPr>
              <a:t>[asccc.org]</a:t>
            </a:r>
            <a:endParaRPr lang="en-US" sz="1100" b="0" i="0" u="none" strike="noStrike" dirty="0">
              <a:solidFill>
                <a:srgbClr val="464FEB"/>
              </a:solidFill>
              <a:effectLst/>
              <a:latin typeface="Arial" panose="020B0604020202020204" pitchFamily="34" charset="0"/>
              <a:cs typeface="Arial" panose="020B0604020202020204" pitchFamily="34" charset="0"/>
            </a:endParaRPr>
          </a:p>
          <a:p>
            <a:pPr fontAlgn="t">
              <a:lnSpc>
                <a:spcPts val="1500"/>
              </a:lnSpc>
            </a:pPr>
            <a:endParaRPr lang="en-US" sz="1050" b="0" i="0" dirty="0">
              <a:effectLst/>
              <a:latin typeface="Arial" panose="020B0604020202020204" pitchFamily="34" charset="0"/>
              <a:cs typeface="Arial" panose="020B0604020202020204" pitchFamily="34" charset="0"/>
            </a:endParaRPr>
          </a:p>
          <a:p>
            <a:pPr fontAlgn="t">
              <a:lnSpc>
                <a:spcPts val="1500"/>
              </a:lnSpc>
            </a:pPr>
            <a:r>
              <a:rPr lang="en-US" sz="1100" b="1" i="0" dirty="0">
                <a:effectLst/>
                <a:latin typeface="Arial" panose="020B0604020202020204" pitchFamily="34" charset="0"/>
                <a:cs typeface="Arial" panose="020B0604020202020204" pitchFamily="34" charset="0"/>
              </a:rPr>
              <a:t>October 29, 2026:</a:t>
            </a:r>
            <a:r>
              <a:rPr lang="en-US" sz="1100" b="0" i="0" dirty="0">
                <a:effectLst/>
                <a:latin typeface="Arial" panose="020B0604020202020204" pitchFamily="34" charset="0"/>
                <a:cs typeface="Arial" panose="020B0604020202020204" pitchFamily="34" charset="0"/>
              </a:rPr>
              <a:t> Pre-Plenary packet distributed. This is generally the final major packet for delegate review before voting.</a:t>
            </a:r>
          </a:p>
        </p:txBody>
      </p:sp>
      <p:sp>
        <p:nvSpPr>
          <p:cNvPr id="8" name="Title 4">
            <a:extLst>
              <a:ext uri="{FF2B5EF4-FFF2-40B4-BE49-F238E27FC236}">
                <a16:creationId xmlns:a16="http://schemas.microsoft.com/office/drawing/2014/main" id="{33C54A8C-0E92-25F7-498F-463533143971}"/>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Tree>
    <p:extLst>
      <p:ext uri="{BB962C8B-B14F-4D97-AF65-F5344CB8AC3E}">
        <p14:creationId xmlns:p14="http://schemas.microsoft.com/office/powerpoint/2010/main" val="2249372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2A229-D974-A9C9-3C9B-F100C6405F5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7488432-B48A-A27C-94D2-C08E1E0297EF}"/>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95EA004F-D9AB-F5CC-9ABD-9C9391F0A2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38959" y="0"/>
            <a:ext cx="22176688" cy="21072277"/>
          </a:xfrm>
          <a:prstGeom prst="rect">
            <a:avLst/>
          </a:prstGeom>
        </p:spPr>
      </p:pic>
      <p:sp>
        <p:nvSpPr>
          <p:cNvPr id="5" name="Title 4">
            <a:extLst>
              <a:ext uri="{FF2B5EF4-FFF2-40B4-BE49-F238E27FC236}">
                <a16:creationId xmlns:a16="http://schemas.microsoft.com/office/drawing/2014/main" id="{BEE72522-3F9D-DE84-53BC-AB6D99EE0CBE}"/>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
        <p:nvSpPr>
          <p:cNvPr id="6" name="Content Placeholder 5">
            <a:extLst>
              <a:ext uri="{FF2B5EF4-FFF2-40B4-BE49-F238E27FC236}">
                <a16:creationId xmlns:a16="http://schemas.microsoft.com/office/drawing/2014/main" id="{09D5E4DB-0B1F-AEDF-FB06-138229A5E33F}"/>
              </a:ext>
            </a:extLst>
          </p:cNvPr>
          <p:cNvSpPr>
            <a:spLocks noGrp="1"/>
          </p:cNvSpPr>
          <p:nvPr>
            <p:ph sz="half" idx="1"/>
          </p:nvPr>
        </p:nvSpPr>
        <p:spPr>
          <a:xfrm>
            <a:off x="324090" y="1101234"/>
            <a:ext cx="8518965" cy="3327796"/>
          </a:xfrm>
        </p:spPr>
        <p:txBody>
          <a:bodyPr numCol="1">
            <a:noAutofit/>
          </a:bodyPr>
          <a:lstStyle/>
          <a:p>
            <a:pPr marL="0" indent="0">
              <a:buNone/>
            </a:pPr>
            <a:r>
              <a:rPr lang="en-US" sz="2400" b="1" dirty="0">
                <a:latin typeface="Arial" panose="020B0604020202020204" pitchFamily="34" charset="0"/>
                <a:cs typeface="Arial" panose="020B0604020202020204" pitchFamily="34" charset="0"/>
              </a:rPr>
              <a:t>8.3.2 – 8</a:t>
            </a:r>
          </a:p>
          <a:p>
            <a:pPr marL="826135" lvl="1" indent="-460375">
              <a:lnSpc>
                <a:spcPct val="100000"/>
              </a:lnSpc>
              <a:spcBef>
                <a:spcPts val="0"/>
              </a:spcBef>
              <a:spcAft>
                <a:spcPts val="800"/>
              </a:spcAft>
              <a:buNone/>
            </a:pPr>
            <a:endParaRPr lang="en-US" sz="2000" dirty="0">
              <a:latin typeface="Arial" panose="020B0604020202020204" pitchFamily="34" charset="0"/>
              <a:ea typeface="ＭＳ Ｐゴシック" pitchFamily="34" charset="-128"/>
              <a:cs typeface="Arial" panose="020B0604020202020204" pitchFamily="34" charset="0"/>
            </a:endParaRPr>
          </a:p>
          <a:p>
            <a:pPr marL="826135" lvl="1" indent="-460375">
              <a:lnSpc>
                <a:spcPct val="100000"/>
              </a:lnSpc>
              <a:spcBef>
                <a:spcPts val="0"/>
              </a:spcBef>
              <a:spcAft>
                <a:spcPts val="800"/>
              </a:spcAft>
              <a:buNone/>
            </a:pPr>
            <a:r>
              <a:rPr lang="en-US" sz="2000" dirty="0">
                <a:latin typeface="Arial" panose="020B0604020202020204" pitchFamily="34" charset="0"/>
                <a:cs typeface="Arial" panose="020B0604020202020204" pitchFamily="34" charset="0"/>
              </a:rPr>
              <a:t>Vice President – Olivia Flores </a:t>
            </a:r>
            <a:endParaRPr lang="en-US" sz="2000" dirty="0">
              <a:latin typeface="Arial" panose="020B0604020202020204" pitchFamily="34" charset="0"/>
              <a:ea typeface="ＭＳ Ｐゴシック" pitchFamily="34" charset="-128"/>
              <a:cs typeface="Arial" panose="020B0604020202020204" pitchFamily="34" charset="0"/>
            </a:endParaRPr>
          </a:p>
          <a:p>
            <a:pPr marL="826135" lvl="1" indent="-460375">
              <a:lnSpc>
                <a:spcPct val="100000"/>
              </a:lnSpc>
              <a:spcBef>
                <a:spcPts val="0"/>
              </a:spcBef>
              <a:spcAft>
                <a:spcPts val="800"/>
              </a:spcAft>
              <a:buNone/>
            </a:pPr>
            <a:r>
              <a:rPr lang="en-US" sz="2000" dirty="0">
                <a:latin typeface="Arial" panose="020B0604020202020204" pitchFamily="34" charset="0"/>
                <a:ea typeface="ＭＳ Ｐゴシック" pitchFamily="34" charset="-128"/>
                <a:cs typeface="Arial" panose="020B0604020202020204" pitchFamily="34" charset="0"/>
              </a:rPr>
              <a:t>Secretary – Amy Alsup</a:t>
            </a:r>
          </a:p>
          <a:p>
            <a:pPr marL="826135" lvl="1" indent="-460375">
              <a:lnSpc>
                <a:spcPct val="100000"/>
              </a:lnSpc>
              <a:spcBef>
                <a:spcPts val="0"/>
              </a:spcBef>
              <a:spcAft>
                <a:spcPts val="800"/>
              </a:spcAft>
              <a:buNone/>
            </a:pPr>
            <a:r>
              <a:rPr lang="en-US" sz="2000" dirty="0">
                <a:latin typeface="Arial" panose="020B0604020202020204" pitchFamily="34" charset="0"/>
                <a:ea typeface="ＭＳ Ｐゴシック" pitchFamily="34" charset="-128"/>
                <a:cs typeface="Arial" panose="020B0604020202020204" pitchFamily="34" charset="0"/>
              </a:rPr>
              <a:t>Treasurer – Melissa Wolfson </a:t>
            </a:r>
            <a:r>
              <a:rPr lang="en-US" sz="2000" i="1" dirty="0">
                <a:latin typeface="Arial" panose="020B0604020202020204" pitchFamily="34" charset="0"/>
                <a:ea typeface="ＭＳ Ｐゴシック" pitchFamily="34" charset="-128"/>
                <a:cs typeface="Arial" panose="020B0604020202020204" pitchFamily="34" charset="0"/>
              </a:rPr>
              <a:t>(please see the following slide)</a:t>
            </a:r>
          </a:p>
          <a:p>
            <a:pPr marL="826135" lvl="1" indent="-460375">
              <a:lnSpc>
                <a:spcPct val="100000"/>
              </a:lnSpc>
              <a:spcBef>
                <a:spcPts val="0"/>
              </a:spcBef>
              <a:spcAft>
                <a:spcPts val="800"/>
              </a:spcAft>
              <a:buNone/>
            </a:pPr>
            <a:r>
              <a:rPr lang="en-US" sz="2000" dirty="0">
                <a:latin typeface="Arial" panose="020B0604020202020204" pitchFamily="34" charset="0"/>
                <a:ea typeface="ＭＳ Ｐゴシック" pitchFamily="34" charset="-128"/>
                <a:cs typeface="Arial" panose="020B0604020202020204" pitchFamily="34" charset="0"/>
              </a:rPr>
              <a:t>Contract Member-at-Large – David Mehlhoff</a:t>
            </a:r>
          </a:p>
          <a:p>
            <a:pPr marL="826135" lvl="1" indent="-460375">
              <a:lnSpc>
                <a:spcPct val="100000"/>
              </a:lnSpc>
              <a:spcBef>
                <a:spcPts val="0"/>
              </a:spcBef>
              <a:spcAft>
                <a:spcPts val="800"/>
              </a:spcAft>
              <a:buNone/>
            </a:pPr>
            <a:r>
              <a:rPr lang="en-US" sz="2000" dirty="0">
                <a:latin typeface="Arial" panose="020B0604020202020204" pitchFamily="34" charset="0"/>
                <a:ea typeface="ＭＳ Ｐゴシック" pitchFamily="34" charset="-128"/>
                <a:cs typeface="Arial" panose="020B0604020202020204" pitchFamily="34" charset="0"/>
              </a:rPr>
              <a:t>Contingent Faculty Member-at-Large – Desi Klaar</a:t>
            </a:r>
          </a:p>
          <a:p>
            <a:pPr marL="826135" lvl="1" indent="-460375">
              <a:lnSpc>
                <a:spcPct val="100000"/>
              </a:lnSpc>
              <a:spcBef>
                <a:spcPts val="0"/>
              </a:spcBef>
              <a:spcAft>
                <a:spcPts val="800"/>
              </a:spcAft>
              <a:buNone/>
            </a:pPr>
            <a:r>
              <a:rPr lang="en-US" sz="2000" dirty="0">
                <a:latin typeface="Arial" panose="020B0604020202020204" pitchFamily="34" charset="0"/>
                <a:ea typeface="ＭＳ Ｐゴシック" pitchFamily="34" charset="-128"/>
                <a:cs typeface="Arial" panose="020B0604020202020204" pitchFamily="34" charset="0"/>
              </a:rPr>
              <a:t>Chair of Chairs – Mary </a:t>
            </a:r>
            <a:r>
              <a:rPr lang="en-US" sz="2000" dirty="0" err="1">
                <a:latin typeface="Arial" panose="020B0604020202020204" pitchFamily="34" charset="0"/>
                <a:ea typeface="ＭＳ Ｐゴシック" pitchFamily="34" charset="-128"/>
                <a:cs typeface="Arial" panose="020B0604020202020204" pitchFamily="34" charset="0"/>
              </a:rPr>
              <a:t>Kjartanson</a:t>
            </a:r>
            <a:endParaRPr lang="en-US" sz="2000" dirty="0">
              <a:latin typeface="Arial" panose="020B0604020202020204" pitchFamily="34" charset="0"/>
              <a:ea typeface="ＭＳ Ｐゴシック" pitchFamily="34" charset="-128"/>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361DF3D0-52AB-9720-FF4C-269F0BA0ADD9}"/>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3125296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A0C81-DCD6-80E2-2AD6-C57832D72B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09C5A52-4F6D-548E-424A-D174A125B64E}"/>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586D8E06-F2F2-4354-4549-1F23D5E501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26927" y="0"/>
            <a:ext cx="22176688" cy="21072277"/>
          </a:xfrm>
          <a:prstGeom prst="rect">
            <a:avLst/>
          </a:prstGeom>
        </p:spPr>
      </p:pic>
      <p:sp>
        <p:nvSpPr>
          <p:cNvPr id="5" name="Title 4">
            <a:extLst>
              <a:ext uri="{FF2B5EF4-FFF2-40B4-BE49-F238E27FC236}">
                <a16:creationId xmlns:a16="http://schemas.microsoft.com/office/drawing/2014/main" id="{6CCE98BA-000E-994C-288F-BDD381155631}"/>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
        <p:nvSpPr>
          <p:cNvPr id="6" name="Content Placeholder 5">
            <a:extLst>
              <a:ext uri="{FF2B5EF4-FFF2-40B4-BE49-F238E27FC236}">
                <a16:creationId xmlns:a16="http://schemas.microsoft.com/office/drawing/2014/main" id="{C46CCD2F-5B08-5ABD-C831-0E66D097CBCA}"/>
              </a:ext>
            </a:extLst>
          </p:cNvPr>
          <p:cNvSpPr>
            <a:spLocks noGrp="1"/>
          </p:cNvSpPr>
          <p:nvPr>
            <p:ph sz="half" idx="1"/>
          </p:nvPr>
        </p:nvSpPr>
        <p:spPr>
          <a:xfrm>
            <a:off x="312518" y="1101234"/>
            <a:ext cx="8518965" cy="3327796"/>
          </a:xfrm>
        </p:spPr>
        <p:txBody>
          <a:bodyPr numCol="1">
            <a:noAutofit/>
          </a:bodyPr>
          <a:lstStyle/>
          <a:p>
            <a:pPr marL="0" indent="0">
              <a:buNone/>
            </a:pPr>
            <a:r>
              <a:rPr lang="en-US" sz="2400" b="1" dirty="0">
                <a:latin typeface="Arial" panose="020B0604020202020204" pitchFamily="34" charset="0"/>
                <a:cs typeface="Arial" panose="020B0604020202020204" pitchFamily="34" charset="0"/>
              </a:rPr>
              <a:t>8.3.4: Treasurer (Melissa Wolfson)</a:t>
            </a:r>
            <a:endParaRPr lang="en-US" sz="1500" b="1" dirty="0">
              <a:latin typeface="Arial" panose="020B0604020202020204" pitchFamily="34" charset="0"/>
              <a:cs typeface="Arial" panose="020B0604020202020204" pitchFamily="34" charset="0"/>
            </a:endParaRPr>
          </a:p>
          <a:p>
            <a:pPr marL="0" indent="0">
              <a:buNone/>
            </a:pPr>
            <a:endParaRPr lang="en-US" sz="1800" b="1" dirty="0">
              <a:latin typeface="Arial" panose="020B0604020202020204" pitchFamily="34" charset="0"/>
              <a:cs typeface="Arial" panose="020B0604020202020204" pitchFamily="34" charset="0"/>
            </a:endParaRPr>
          </a:p>
          <a:p>
            <a:pPr marL="342900" indent="-342900">
              <a:buFont typeface="+mj-lt"/>
              <a:buAutoNum type="arabicPeriod"/>
            </a:pPr>
            <a:r>
              <a:rPr lang="en-US" sz="1400" dirty="0">
                <a:latin typeface="Arial" panose="020B0604020202020204" pitchFamily="34" charset="0"/>
                <a:cs typeface="Arial" panose="020B0604020202020204" pitchFamily="34" charset="0"/>
              </a:rPr>
              <a:t>Account Balance $700.00</a:t>
            </a: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a:p>
            <a:pPr marL="342900" indent="-342900">
              <a:buFont typeface="+mj-lt"/>
              <a:buAutoNum type="arabicPeriod"/>
            </a:pPr>
            <a:r>
              <a:rPr lang="en-US" sz="1400" dirty="0">
                <a:latin typeface="Arial" panose="020B0604020202020204" pitchFamily="34" charset="0"/>
                <a:cs typeface="Arial" panose="020B0604020202020204" pitchFamily="34" charset="0"/>
              </a:rPr>
              <a:t>Academic Senate Dues / Voluntary Payroll Deduction</a:t>
            </a:r>
          </a:p>
          <a:p>
            <a:pPr lvl="1"/>
            <a:r>
              <a:rPr lang="en-US" sz="1400" dirty="0">
                <a:latin typeface="Arial" panose="020B0604020202020204" pitchFamily="34" charset="0"/>
                <a:cs typeface="Arial" panose="020B0604020202020204" pitchFamily="34" charset="0"/>
              </a:rPr>
              <a:t>Please consider enrolling in auto-payroll deduction for a nominal amount per check. Contributions of $2.00 per check make a difference to our students in funding our scholarships and other necessary needs. </a:t>
            </a:r>
          </a:p>
        </p:txBody>
      </p:sp>
      <p:pic>
        <p:nvPicPr>
          <p:cNvPr id="3" name="Picture 2" descr="A close up of a logo&#10;&#10;AI-generated content may be incorrect.">
            <a:extLst>
              <a:ext uri="{FF2B5EF4-FFF2-40B4-BE49-F238E27FC236}">
                <a16:creationId xmlns:a16="http://schemas.microsoft.com/office/drawing/2014/main" id="{029E7D82-1BB8-9231-DDEF-0B79FBAD2D5C}"/>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2800118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CCC64-6A38-62BD-2924-56E4A6DAEFC8}"/>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ACAAC54-0803-49A2-CCB6-068362A2C937}"/>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1214EC76-474E-AA63-3C6D-70820AC95347}"/>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AE4FD68D-0720-9C69-F8A8-561C989601AE}"/>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31EF96F1-8473-DCA6-5ED0-9E40DEEEC934}"/>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B516F00A-F3A0-4DE7-CA9F-9E473713D751}"/>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9. Announcements</a:t>
            </a:r>
            <a:endParaRPr lang="en-US" sz="3600" dirty="0">
              <a:solidFill>
                <a:schemeClr val="bg1"/>
              </a:solidFill>
              <a:latin typeface="Arial" panose="020B0604020202020204" pitchFamily="34" charset="0"/>
              <a:cs typeface="Arial" panose="020B0604020202020204" pitchFamily="34" charset="0"/>
            </a:endParaRPr>
          </a:p>
          <a:p>
            <a:r>
              <a:rPr lang="en-US" sz="1600" i="1" dirty="0">
                <a:solidFill>
                  <a:schemeClr val="bg1"/>
                </a:solidFill>
                <a:latin typeface="Arial" panose="020B0604020202020204" pitchFamily="34" charset="0"/>
                <a:cs typeface="Arial" panose="020B0604020202020204" pitchFamily="34" charset="0"/>
              </a:rPr>
              <a:t>	(</a:t>
            </a:r>
            <a:r>
              <a:rPr lang="en-US" sz="1600" b="1" i="1" dirty="0">
                <a:solidFill>
                  <a:schemeClr val="bg1"/>
                </a:solidFill>
                <a:latin typeface="Arial" panose="020B0604020202020204" pitchFamily="34" charset="0"/>
                <a:cs typeface="Arial" panose="020B0604020202020204" pitchFamily="34" charset="0"/>
              </a:rPr>
              <a:t>1 min. time limit each</a:t>
            </a:r>
            <a:r>
              <a:rPr lang="en-US" sz="1600" i="1" dirty="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20433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6D604-12D5-7CEA-9F57-69B6EAAF349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B43DDC-F56E-5BDA-CCE8-AAD89BEF9F67}"/>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D5D64316-5313-233D-6C62-9DC064EBF8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A680FD18-A532-3027-411B-C250B128D2FA}"/>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9. Announcements (1 min)</a:t>
            </a:r>
          </a:p>
        </p:txBody>
      </p:sp>
      <p:sp>
        <p:nvSpPr>
          <p:cNvPr id="6" name="Content Placeholder 5">
            <a:extLst>
              <a:ext uri="{FF2B5EF4-FFF2-40B4-BE49-F238E27FC236}">
                <a16:creationId xmlns:a16="http://schemas.microsoft.com/office/drawing/2014/main" id="{066A21D9-CCCA-3343-A255-8A3DD4E88591}"/>
              </a:ext>
            </a:extLst>
          </p:cNvPr>
          <p:cNvSpPr>
            <a:spLocks noGrp="1"/>
          </p:cNvSpPr>
          <p:nvPr>
            <p:ph sz="half" idx="1"/>
          </p:nvPr>
        </p:nvSpPr>
        <p:spPr>
          <a:xfrm>
            <a:off x="4213781" y="994172"/>
            <a:ext cx="4614086" cy="3138081"/>
          </a:xfrm>
        </p:spPr>
        <p:txBody>
          <a:bodyPr numCol="1">
            <a:noAutofit/>
          </a:bodyPr>
          <a:lstStyle/>
          <a:p>
            <a:pPr marL="0" indent="0">
              <a:buNone/>
            </a:pPr>
            <a:endParaRPr lang="en-US" sz="1500" dirty="0">
              <a:latin typeface="Arial" panose="020B0604020202020204" pitchFamily="34" charset="0"/>
              <a:cs typeface="Arial" panose="020B0604020202020204" pitchFamily="34" charset="0"/>
            </a:endParaRPr>
          </a:p>
          <a:p>
            <a:pPr marL="0" indent="0">
              <a:buNone/>
            </a:pPr>
            <a:r>
              <a:rPr lang="en-US" sz="1500" dirty="0">
                <a:latin typeface="Arial" panose="020B0604020202020204" pitchFamily="34" charset="0"/>
                <a:cs typeface="Arial" panose="020B0604020202020204" pitchFamily="34" charset="0"/>
              </a:rPr>
              <a:t>Office of Environmental, Health &amp; Safety (OEHS) is kicking off their Fall 2026 Safety Training Series, continuing: </a:t>
            </a:r>
          </a:p>
          <a:p>
            <a:pPr marL="0" indent="0">
              <a:buNone/>
            </a:pPr>
            <a:r>
              <a:rPr lang="en-US" sz="1500" dirty="0">
                <a:latin typeface="Arial" panose="020B0604020202020204" pitchFamily="34" charset="0"/>
                <a:cs typeface="Arial" panose="020B0604020202020204" pitchFamily="34" charset="0"/>
              </a:rPr>
              <a:t> </a:t>
            </a:r>
          </a:p>
          <a:p>
            <a:pPr marL="0" indent="0">
              <a:buNone/>
            </a:pPr>
            <a:r>
              <a:rPr lang="en-US" sz="1500" b="1" dirty="0">
                <a:latin typeface="Arial" panose="020B0604020202020204" pitchFamily="34" charset="0"/>
                <a:cs typeface="Arial" panose="020B0604020202020204" pitchFamily="34" charset="0"/>
              </a:rPr>
              <a:t>October 2</a:t>
            </a:r>
            <a:r>
              <a:rPr lang="en-US" sz="1500" b="1" baseline="30000" dirty="0">
                <a:latin typeface="Arial" panose="020B0604020202020204" pitchFamily="34" charset="0"/>
                <a:cs typeface="Arial" panose="020B0604020202020204" pitchFamily="34" charset="0"/>
              </a:rPr>
              <a:t>nd</a:t>
            </a:r>
            <a:r>
              <a:rPr lang="en-US" sz="1500" b="1" dirty="0">
                <a:latin typeface="Arial" panose="020B0604020202020204" pitchFamily="34" charset="0"/>
                <a:cs typeface="Arial" panose="020B0604020202020204" pitchFamily="34" charset="0"/>
              </a:rPr>
              <a:t> October 16</a:t>
            </a:r>
            <a:r>
              <a:rPr lang="en-US" sz="1500" b="1" baseline="30000" dirty="0">
                <a:latin typeface="Arial" panose="020B0604020202020204" pitchFamily="34" charset="0"/>
                <a:cs typeface="Arial" panose="020B0604020202020204" pitchFamily="34" charset="0"/>
              </a:rPr>
              <a:t>th</a:t>
            </a:r>
            <a:r>
              <a:rPr lang="en-US" sz="1500" b="1" dirty="0">
                <a:latin typeface="Arial" panose="020B0604020202020204" pitchFamily="34" charset="0"/>
                <a:cs typeface="Arial" panose="020B0604020202020204" pitchFamily="34" charset="0"/>
              </a:rPr>
              <a:t> &amp; November 6</a:t>
            </a:r>
            <a:r>
              <a:rPr lang="en-US" sz="1500" b="1" baseline="30000" dirty="0">
                <a:latin typeface="Arial" panose="020B0604020202020204" pitchFamily="34" charset="0"/>
                <a:cs typeface="Arial" panose="020B0604020202020204" pitchFamily="34" charset="0"/>
              </a:rPr>
              <a:t>th</a:t>
            </a:r>
            <a:r>
              <a:rPr lang="en-US" sz="1500" b="1" dirty="0">
                <a:latin typeface="Arial" panose="020B0604020202020204" pitchFamily="34" charset="0"/>
                <a:cs typeface="Arial" panose="020B0604020202020204" pitchFamily="34" charset="0"/>
              </a:rPr>
              <a:t> </a:t>
            </a:r>
            <a:endParaRPr lang="en-US" sz="15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E44EFF33-35D9-C8AC-F9B1-2F9C54C7DE37}"/>
              </a:ext>
            </a:extLst>
          </p:cNvPr>
          <p:cNvPicPr>
            <a:picLocks noChangeAspect="1"/>
          </p:cNvPicPr>
          <p:nvPr/>
        </p:nvPicPr>
        <p:blipFill>
          <a:blip r:embed="rId4"/>
          <a:stretch>
            <a:fillRect/>
          </a:stretch>
        </p:blipFill>
        <p:spPr>
          <a:xfrm>
            <a:off x="6656240" y="4429030"/>
            <a:ext cx="2175243" cy="440626"/>
          </a:xfrm>
          <a:prstGeom prst="rect">
            <a:avLst/>
          </a:prstGeom>
        </p:spPr>
      </p:pic>
      <p:pic>
        <p:nvPicPr>
          <p:cNvPr id="4" name="Picture 3">
            <a:extLst>
              <a:ext uri="{FF2B5EF4-FFF2-40B4-BE49-F238E27FC236}">
                <a16:creationId xmlns:a16="http://schemas.microsoft.com/office/drawing/2014/main" id="{C80CA3FC-22B5-3090-BB89-5F121FD039E8}"/>
              </a:ext>
            </a:extLst>
          </p:cNvPr>
          <p:cNvPicPr>
            <a:picLocks noChangeAspect="1"/>
          </p:cNvPicPr>
          <p:nvPr/>
        </p:nvPicPr>
        <p:blipFill>
          <a:blip r:embed="rId5"/>
          <a:srcRect b="84575"/>
          <a:stretch>
            <a:fillRect/>
          </a:stretch>
        </p:blipFill>
        <p:spPr>
          <a:xfrm>
            <a:off x="594287" y="1223864"/>
            <a:ext cx="3337724" cy="656679"/>
          </a:xfrm>
          <a:prstGeom prst="rect">
            <a:avLst/>
          </a:prstGeom>
          <a:ln>
            <a:solidFill>
              <a:schemeClr val="accent1"/>
            </a:solidFill>
          </a:ln>
        </p:spPr>
      </p:pic>
      <p:pic>
        <p:nvPicPr>
          <p:cNvPr id="7" name="Picture 6">
            <a:extLst>
              <a:ext uri="{FF2B5EF4-FFF2-40B4-BE49-F238E27FC236}">
                <a16:creationId xmlns:a16="http://schemas.microsoft.com/office/drawing/2014/main" id="{75239966-CD0F-D7DD-7FED-A34613126D4E}"/>
              </a:ext>
            </a:extLst>
          </p:cNvPr>
          <p:cNvPicPr>
            <a:picLocks noChangeAspect="1"/>
          </p:cNvPicPr>
          <p:nvPr/>
        </p:nvPicPr>
        <p:blipFill>
          <a:blip r:embed="rId5"/>
          <a:srcRect t="47107"/>
          <a:stretch>
            <a:fillRect/>
          </a:stretch>
        </p:blipFill>
        <p:spPr>
          <a:xfrm>
            <a:off x="594287" y="1880543"/>
            <a:ext cx="3337724" cy="2251710"/>
          </a:xfrm>
          <a:prstGeom prst="rect">
            <a:avLst/>
          </a:prstGeom>
          <a:ln>
            <a:solidFill>
              <a:schemeClr val="accent1"/>
            </a:solidFill>
          </a:ln>
        </p:spPr>
      </p:pic>
    </p:spTree>
    <p:extLst>
      <p:ext uri="{BB962C8B-B14F-4D97-AF65-F5344CB8AC3E}">
        <p14:creationId xmlns:p14="http://schemas.microsoft.com/office/powerpoint/2010/main" val="3128337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6C86E-DE58-EA4E-E73F-F4C8DF15459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72457C6-AD56-1D54-8F55-2520D2489D84}"/>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5FD60563-A3CF-48FD-2E68-8B5A04FFD2D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C4A33745-C907-6943-476D-B24A88A8F12D}"/>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Announcements (1 min)</a:t>
            </a:r>
          </a:p>
        </p:txBody>
      </p:sp>
      <p:sp>
        <p:nvSpPr>
          <p:cNvPr id="6" name="Content Placeholder 5">
            <a:extLst>
              <a:ext uri="{FF2B5EF4-FFF2-40B4-BE49-F238E27FC236}">
                <a16:creationId xmlns:a16="http://schemas.microsoft.com/office/drawing/2014/main" id="{D207594B-4C50-7F7A-5E89-59FDCC173920}"/>
              </a:ext>
            </a:extLst>
          </p:cNvPr>
          <p:cNvSpPr>
            <a:spLocks noGrp="1"/>
          </p:cNvSpPr>
          <p:nvPr>
            <p:ph sz="half" idx="1"/>
          </p:nvPr>
        </p:nvSpPr>
        <p:spPr>
          <a:xfrm>
            <a:off x="4751110" y="1167897"/>
            <a:ext cx="3953051" cy="3701759"/>
          </a:xfrm>
        </p:spPr>
        <p:txBody>
          <a:bodyPr numCol="1">
            <a:noAutofit/>
          </a:bodyPr>
          <a:lstStyle/>
          <a:p>
            <a:pPr marL="0" indent="0">
              <a:buNone/>
            </a:pPr>
            <a:r>
              <a:rPr lang="en-US" sz="1500" dirty="0">
                <a:hlinkClick r:id="rId4"/>
              </a:rPr>
              <a:t>AI Engage Summit Registration</a:t>
            </a:r>
            <a:endParaRPr lang="en-US" sz="1500" dirty="0"/>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1400" dirty="0">
                <a:latin typeface="Arial" panose="020B0604020202020204" pitchFamily="34" charset="0"/>
                <a:cs typeface="Arial" panose="020B0604020202020204" pitchFamily="34" charset="0"/>
              </a:rPr>
              <a:t>“</a:t>
            </a:r>
            <a:r>
              <a:rPr lang="en-US" sz="1400" dirty="0"/>
              <a:t>Higher ed’s next chapter is already taking shape. Join us </a:t>
            </a:r>
            <a:r>
              <a:rPr lang="en-US" sz="1400" b="1" dirty="0"/>
              <a:t>October 13–14 </a:t>
            </a:r>
            <a:r>
              <a:rPr lang="en-US" sz="1400" dirty="0"/>
              <a:t>for bold ideas and practical strategies to help your institution stay ahead by recognizing student needs earlier, equipping staff to act sooner, and using AI to reduce repetitive work.”</a:t>
            </a:r>
          </a:p>
        </p:txBody>
      </p:sp>
      <p:pic>
        <p:nvPicPr>
          <p:cNvPr id="3" name="Picture 2" descr="A close up of a logo&#10;&#10;AI-generated content may be incorrect.">
            <a:extLst>
              <a:ext uri="{FF2B5EF4-FFF2-40B4-BE49-F238E27FC236}">
                <a16:creationId xmlns:a16="http://schemas.microsoft.com/office/drawing/2014/main" id="{9999CC8A-E301-9BF8-DBDD-3F8FB53AABDD}"/>
              </a:ext>
            </a:extLst>
          </p:cNvPr>
          <p:cNvPicPr>
            <a:picLocks noChangeAspect="1"/>
          </p:cNvPicPr>
          <p:nvPr/>
        </p:nvPicPr>
        <p:blipFill>
          <a:blip r:embed="rId5"/>
          <a:stretch>
            <a:fillRect/>
          </a:stretch>
        </p:blipFill>
        <p:spPr>
          <a:xfrm>
            <a:off x="6656240" y="4429030"/>
            <a:ext cx="2175243" cy="440626"/>
          </a:xfrm>
          <a:prstGeom prst="rect">
            <a:avLst/>
          </a:prstGeom>
        </p:spPr>
      </p:pic>
      <p:pic>
        <p:nvPicPr>
          <p:cNvPr id="7" name="Picture 6" descr="AI Engage Fall Summit Online Event Graphic">
            <a:extLst>
              <a:ext uri="{FF2B5EF4-FFF2-40B4-BE49-F238E27FC236}">
                <a16:creationId xmlns:a16="http://schemas.microsoft.com/office/drawing/2014/main" id="{9E13FE6B-4538-BC5C-0009-D4FE3FA1A84C}"/>
              </a:ext>
            </a:extLst>
          </p:cNvPr>
          <p:cNvPicPr>
            <a:picLocks noChangeAspect="1"/>
          </p:cNvPicPr>
          <p:nvPr/>
        </p:nvPicPr>
        <p:blipFill>
          <a:blip r:embed="rId6"/>
          <a:srcRect b="10419"/>
          <a:stretch>
            <a:fillRect/>
          </a:stretch>
        </p:blipFill>
        <p:spPr>
          <a:xfrm>
            <a:off x="312517" y="1167896"/>
            <a:ext cx="4264181" cy="2148689"/>
          </a:xfrm>
          <a:prstGeom prst="rect">
            <a:avLst/>
          </a:prstGeom>
        </p:spPr>
      </p:pic>
      <p:sp>
        <p:nvSpPr>
          <p:cNvPr id="8" name="TextBox 7">
            <a:extLst>
              <a:ext uri="{FF2B5EF4-FFF2-40B4-BE49-F238E27FC236}">
                <a16:creationId xmlns:a16="http://schemas.microsoft.com/office/drawing/2014/main" id="{5B84BA8D-1ED1-6943-243D-A5E0DB7936DA}"/>
              </a:ext>
            </a:extLst>
          </p:cNvPr>
          <p:cNvSpPr txBox="1"/>
          <p:nvPr/>
        </p:nvSpPr>
        <p:spPr>
          <a:xfrm>
            <a:off x="320449" y="3490311"/>
            <a:ext cx="8526247" cy="938719"/>
          </a:xfrm>
          <a:prstGeom prst="rect">
            <a:avLst/>
          </a:prstGeom>
          <a:noFill/>
        </p:spPr>
        <p:txBody>
          <a:bodyPr wrap="square">
            <a:spAutoFit/>
          </a:bodyPr>
          <a:lstStyle/>
          <a:p>
            <a:pPr marL="285750" indent="-285750" algn="l">
              <a:buFont typeface="Arial" panose="020B0604020202020204" pitchFamily="34" charset="0"/>
              <a:buChar char="•"/>
            </a:pPr>
            <a:r>
              <a:rPr lang="en-US" sz="1100" b="1" i="0" dirty="0">
                <a:solidFill>
                  <a:srgbClr val="000000"/>
                </a:solidFill>
                <a:effectLst/>
                <a:latin typeface="Arial" panose="020B0604020202020204" pitchFamily="34" charset="0"/>
                <a:cs typeface="Arial" panose="020B0604020202020204" pitchFamily="34" charset="0"/>
              </a:rPr>
              <a:t>Day 1: Student Success</a:t>
            </a:r>
            <a:r>
              <a:rPr lang="en-US" sz="1100" dirty="0">
                <a:solidFill>
                  <a:srgbClr val="000000"/>
                </a:solidFill>
                <a:latin typeface="Arial" panose="020B0604020202020204" pitchFamily="34" charset="0"/>
                <a:cs typeface="Arial" panose="020B0604020202020204" pitchFamily="34" charset="0"/>
              </a:rPr>
              <a:t>: </a:t>
            </a:r>
            <a:r>
              <a:rPr lang="en-US" sz="1100" b="0" i="0" dirty="0">
                <a:solidFill>
                  <a:srgbClr val="000000"/>
                </a:solidFill>
                <a:effectLst/>
                <a:latin typeface="Arial" panose="020B0604020202020204" pitchFamily="34" charset="0"/>
                <a:cs typeface="Arial" panose="020B0604020202020204" pitchFamily="34" charset="0"/>
              </a:rPr>
              <a:t>Explore how institutions can anticipate student needs and deliver more connected, proactive support throughout the student journey.</a:t>
            </a:r>
          </a:p>
          <a:p>
            <a:pPr marL="285750" indent="-285750" algn="l">
              <a:buFont typeface="Arial" panose="020B0604020202020204" pitchFamily="34" charset="0"/>
              <a:buChar char="•"/>
            </a:pPr>
            <a:endParaRPr lang="en-US" sz="1100" b="0" i="0" dirty="0">
              <a:solidFill>
                <a:srgbClr val="000000"/>
              </a:solidFill>
              <a:effectLs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US" sz="1100" b="1" i="0" dirty="0">
                <a:solidFill>
                  <a:srgbClr val="000000"/>
                </a:solidFill>
                <a:effectLst/>
                <a:latin typeface="Arial" panose="020B0604020202020204" pitchFamily="34" charset="0"/>
                <a:cs typeface="Arial" panose="020B0604020202020204" pitchFamily="34" charset="0"/>
              </a:rPr>
              <a:t>Day 2: Workforce and Continuing Education</a:t>
            </a:r>
            <a:r>
              <a:rPr lang="en-US" sz="1100" dirty="0">
                <a:solidFill>
                  <a:srgbClr val="000000"/>
                </a:solidFill>
                <a:latin typeface="Arial" panose="020B0604020202020204" pitchFamily="34" charset="0"/>
                <a:cs typeface="Arial" panose="020B0604020202020204" pitchFamily="34" charset="0"/>
              </a:rPr>
              <a:t>: </a:t>
            </a:r>
            <a:r>
              <a:rPr lang="en-US" sz="1100" b="0" i="0" dirty="0">
                <a:solidFill>
                  <a:srgbClr val="000000"/>
                </a:solidFill>
                <a:effectLst/>
                <a:latin typeface="Arial" panose="020B0604020202020204" pitchFamily="34" charset="0"/>
                <a:cs typeface="Arial" panose="020B0604020202020204" pitchFamily="34" charset="0"/>
              </a:rPr>
              <a:t>Discover how institutions can build flexible learning pathways that meet the evolving needs of adult learners and today’s workforce.</a:t>
            </a:r>
          </a:p>
        </p:txBody>
      </p:sp>
    </p:spTree>
    <p:extLst>
      <p:ext uri="{BB962C8B-B14F-4D97-AF65-F5344CB8AC3E}">
        <p14:creationId xmlns:p14="http://schemas.microsoft.com/office/powerpoint/2010/main" val="2629513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7D7C-0C24-F2A6-E97C-958CD6D674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3B3BA17-3927-DE39-26B9-DEFD8EB4A8C3}"/>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B2628882-86A3-84D6-4EC6-BCDC6EF76D5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F2EE1E45-E744-FEF3-537C-84C367D48851}"/>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Announcements (1 min)</a:t>
            </a:r>
          </a:p>
        </p:txBody>
      </p:sp>
      <p:sp>
        <p:nvSpPr>
          <p:cNvPr id="6" name="Content Placeholder 5">
            <a:extLst>
              <a:ext uri="{FF2B5EF4-FFF2-40B4-BE49-F238E27FC236}">
                <a16:creationId xmlns:a16="http://schemas.microsoft.com/office/drawing/2014/main" id="{75ED5DD6-6187-B385-7E6B-309962955F61}"/>
              </a:ext>
            </a:extLst>
          </p:cNvPr>
          <p:cNvSpPr>
            <a:spLocks noGrp="1"/>
          </p:cNvSpPr>
          <p:nvPr>
            <p:ph sz="half" idx="1"/>
          </p:nvPr>
        </p:nvSpPr>
        <p:spPr>
          <a:xfrm>
            <a:off x="4572000" y="1167897"/>
            <a:ext cx="4291046" cy="3701759"/>
          </a:xfrm>
        </p:spPr>
        <p:txBody>
          <a:bodyPr numCol="1">
            <a:noAutofit/>
          </a:bodyPr>
          <a:lstStyle/>
          <a:p>
            <a:pPr marL="0" indent="0" algn="ctr">
              <a:buNone/>
            </a:pPr>
            <a:r>
              <a:rPr lang="en-US" sz="1500" dirty="0">
                <a:latin typeface="Arial" panose="020B0604020202020204" pitchFamily="34" charset="0"/>
                <a:cs typeface="Arial" panose="020B0604020202020204" pitchFamily="34" charset="0"/>
                <a:hlinkClick r:id="rId4"/>
              </a:rPr>
              <a:t>Constance Carroll Trailblazer Scholarship Award</a:t>
            </a:r>
            <a:endParaRPr lang="en-US" sz="15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a:p>
            <a:pPr marL="0" indent="0" algn="ctr">
              <a:buNone/>
            </a:pPr>
            <a:r>
              <a:rPr lang="en-US" sz="1600" dirty="0">
                <a:latin typeface="Arial" panose="020B0604020202020204" pitchFamily="34" charset="0"/>
                <a:cs typeface="Arial" panose="020B0604020202020204" pitchFamily="34" charset="0"/>
              </a:rPr>
              <a:t>TEN FULL-TUITION </a:t>
            </a:r>
          </a:p>
          <a:p>
            <a:pPr marL="0" indent="0" algn="ctr">
              <a:buNone/>
            </a:pPr>
            <a:r>
              <a:rPr lang="en-US" sz="1600" dirty="0">
                <a:latin typeface="Arial" panose="020B0604020202020204" pitchFamily="34" charset="0"/>
                <a:cs typeface="Arial" panose="020B0604020202020204" pitchFamily="34" charset="0"/>
              </a:rPr>
              <a:t>SCHOLARSHIPS to USD!</a:t>
            </a:r>
            <a:endParaRPr lang="en-US" sz="12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Spring Deadline: November 1, 2026</a:t>
            </a:r>
          </a:p>
          <a:p>
            <a:r>
              <a:rPr lang="en-US" sz="1200" dirty="0">
                <a:latin typeface="Arial" panose="020B0604020202020204" pitchFamily="34" charset="0"/>
                <a:cs typeface="Arial" panose="020B0604020202020204" pitchFamily="34" charset="0"/>
              </a:rPr>
              <a:t>Fall Deadline: April 17, 2027</a:t>
            </a:r>
          </a:p>
          <a:p>
            <a:r>
              <a:rPr lang="en-US" sz="1200" dirty="0">
                <a:latin typeface="Arial" panose="020B0604020202020204" pitchFamily="34" charset="0"/>
                <a:cs typeface="Arial" panose="020B0604020202020204" pitchFamily="34" charset="0"/>
              </a:rPr>
              <a:t>Final Deadline (space permitting): June 15, 2027</a:t>
            </a:r>
          </a:p>
        </p:txBody>
      </p:sp>
      <p:pic>
        <p:nvPicPr>
          <p:cNvPr id="3" name="Picture 2" descr="A close up of a logo&#10;&#10;AI-generated content may be incorrect.">
            <a:extLst>
              <a:ext uri="{FF2B5EF4-FFF2-40B4-BE49-F238E27FC236}">
                <a16:creationId xmlns:a16="http://schemas.microsoft.com/office/drawing/2014/main" id="{68FADFC7-6DE7-7B7D-9C53-1E43CA995F3B}"/>
              </a:ext>
            </a:extLst>
          </p:cNvPr>
          <p:cNvPicPr>
            <a:picLocks noChangeAspect="1"/>
          </p:cNvPicPr>
          <p:nvPr/>
        </p:nvPicPr>
        <p:blipFill>
          <a:blip r:embed="rId5"/>
          <a:stretch>
            <a:fillRect/>
          </a:stretch>
        </p:blipFill>
        <p:spPr>
          <a:xfrm>
            <a:off x="6656240" y="4429030"/>
            <a:ext cx="2175243" cy="440626"/>
          </a:xfrm>
          <a:prstGeom prst="rect">
            <a:avLst/>
          </a:prstGeom>
        </p:spPr>
      </p:pic>
      <p:pic>
        <p:nvPicPr>
          <p:cNvPr id="10" name="Picture 9">
            <a:extLst>
              <a:ext uri="{FF2B5EF4-FFF2-40B4-BE49-F238E27FC236}">
                <a16:creationId xmlns:a16="http://schemas.microsoft.com/office/drawing/2014/main" id="{0D458086-CF51-8B5A-3104-6F79C976F378}"/>
              </a:ext>
            </a:extLst>
          </p:cNvPr>
          <p:cNvPicPr>
            <a:picLocks noChangeAspect="1"/>
          </p:cNvPicPr>
          <p:nvPr/>
        </p:nvPicPr>
        <p:blipFill>
          <a:blip r:embed="rId6"/>
          <a:srcRect l="2431" t="3815" r="2929"/>
          <a:stretch>
            <a:fillRect/>
          </a:stretch>
        </p:blipFill>
        <p:spPr>
          <a:xfrm>
            <a:off x="352921" y="1167897"/>
            <a:ext cx="4061012" cy="2649925"/>
          </a:xfrm>
          <a:prstGeom prst="rect">
            <a:avLst/>
          </a:prstGeom>
        </p:spPr>
      </p:pic>
    </p:spTree>
    <p:extLst>
      <p:ext uri="{BB962C8B-B14F-4D97-AF65-F5344CB8AC3E}">
        <p14:creationId xmlns:p14="http://schemas.microsoft.com/office/powerpoint/2010/main" val="435541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798E5-BB3E-1D58-8361-0D8A9167B89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59509F0-D1C5-6767-53C4-5C48332DB679}"/>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B97E8368-A371-1EAF-9FF1-0CE765A64CA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78670400-EB92-3C1B-B04E-5C539B210ABA}"/>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Announcements (1 min)</a:t>
            </a:r>
          </a:p>
        </p:txBody>
      </p:sp>
      <p:pic>
        <p:nvPicPr>
          <p:cNvPr id="3" name="Picture 2" descr="A close up of a logo&#10;&#10;AI-generated content may be incorrect.">
            <a:extLst>
              <a:ext uri="{FF2B5EF4-FFF2-40B4-BE49-F238E27FC236}">
                <a16:creationId xmlns:a16="http://schemas.microsoft.com/office/drawing/2014/main" id="{E1E8B384-7C9C-9AD5-D972-0D19C0EC654A}"/>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extBox 6">
            <a:extLst>
              <a:ext uri="{FF2B5EF4-FFF2-40B4-BE49-F238E27FC236}">
                <a16:creationId xmlns:a16="http://schemas.microsoft.com/office/drawing/2014/main" id="{7BD5C95C-A942-96DA-C42F-BFE6802E6747}"/>
              </a:ext>
            </a:extLst>
          </p:cNvPr>
          <p:cNvSpPr txBox="1"/>
          <p:nvPr/>
        </p:nvSpPr>
        <p:spPr>
          <a:xfrm>
            <a:off x="4054800" y="1232922"/>
            <a:ext cx="4760482" cy="2677656"/>
          </a:xfrm>
          <a:prstGeom prst="rect">
            <a:avLst/>
          </a:prstGeom>
          <a:noFill/>
        </p:spPr>
        <p:txBody>
          <a:bodyPr wrap="square">
            <a:spAutoFit/>
          </a:bodyPr>
          <a:lstStyle/>
          <a:p>
            <a:r>
              <a:rPr lang="en-US" sz="1400" dirty="0"/>
              <a:t>The Miramar AI Network, or </a:t>
            </a:r>
            <a:r>
              <a:rPr lang="en-US" sz="1400" b="1" dirty="0"/>
              <a:t>MAIN</a:t>
            </a:r>
            <a:r>
              <a:rPr lang="en-US" sz="1400" dirty="0"/>
              <a:t>, is launching this semester as a campuswide space for faculty and classified professionals interested in developing AI literacy and exploring responsible applications of AI in our work. </a:t>
            </a:r>
          </a:p>
          <a:p>
            <a:endParaRPr lang="en-US" sz="1400" dirty="0"/>
          </a:p>
          <a:p>
            <a:r>
              <a:rPr lang="en-US" sz="1400" dirty="0"/>
              <a:t>Our next session is </a:t>
            </a:r>
            <a:r>
              <a:rPr lang="en-US" sz="1400" b="1" dirty="0"/>
              <a:t>October 20</a:t>
            </a:r>
            <a:r>
              <a:rPr lang="en-US" sz="1400" dirty="0"/>
              <a:t>, with additional sessions and MAIN Studio opportunities throughout the year. I’ll circulate information about participation, and I especially encourage senators to share it with your areas.</a:t>
            </a:r>
          </a:p>
          <a:p>
            <a:endParaRPr lang="en-US" sz="1400" dirty="0"/>
          </a:p>
          <a:p>
            <a:r>
              <a:rPr lang="en-US" sz="1400" dirty="0"/>
              <a:t>Landing Page: </a:t>
            </a:r>
            <a:r>
              <a:rPr lang="en-US" sz="1400" dirty="0">
                <a:hlinkClick r:id="rId5"/>
              </a:rPr>
              <a:t>https://miramarainetworkpilot2026.my.canva.site/</a:t>
            </a:r>
            <a:endParaRPr lang="en-US" sz="1400" dirty="0"/>
          </a:p>
        </p:txBody>
      </p:sp>
      <p:pic>
        <p:nvPicPr>
          <p:cNvPr id="14" name="Picture 13">
            <a:extLst>
              <a:ext uri="{FF2B5EF4-FFF2-40B4-BE49-F238E27FC236}">
                <a16:creationId xmlns:a16="http://schemas.microsoft.com/office/drawing/2014/main" id="{D2683E4A-1183-1DE6-7441-3A9423C5BCD6}"/>
              </a:ext>
            </a:extLst>
          </p:cNvPr>
          <p:cNvPicPr>
            <a:picLocks noChangeAspect="1"/>
          </p:cNvPicPr>
          <p:nvPr/>
        </p:nvPicPr>
        <p:blipFill>
          <a:blip r:embed="rId6"/>
          <a:stretch>
            <a:fillRect/>
          </a:stretch>
        </p:blipFill>
        <p:spPr>
          <a:xfrm>
            <a:off x="368065" y="828687"/>
            <a:ext cx="3334870" cy="4314813"/>
          </a:xfrm>
          <a:prstGeom prst="rect">
            <a:avLst/>
          </a:prstGeom>
          <a:ln>
            <a:solidFill>
              <a:schemeClr val="tx1"/>
            </a:solidFill>
          </a:ln>
        </p:spPr>
      </p:pic>
    </p:spTree>
    <p:extLst>
      <p:ext uri="{BB962C8B-B14F-4D97-AF65-F5344CB8AC3E}">
        <p14:creationId xmlns:p14="http://schemas.microsoft.com/office/powerpoint/2010/main" val="2788017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27145-F748-D963-8C42-68416D1DFB2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CE1303B-3832-A029-FCD7-CBFEE62F6672}"/>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D0891DE3-C49F-1E00-AA5E-5918BBD4D0B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D46108AE-CC25-13EB-1B7F-A2E559196C65}"/>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Announcements (1 min)</a:t>
            </a:r>
          </a:p>
        </p:txBody>
      </p:sp>
      <p:pic>
        <p:nvPicPr>
          <p:cNvPr id="3" name="Picture 2" descr="A close up of a logo&#10;&#10;AI-generated content may be incorrect.">
            <a:extLst>
              <a:ext uri="{FF2B5EF4-FFF2-40B4-BE49-F238E27FC236}">
                <a16:creationId xmlns:a16="http://schemas.microsoft.com/office/drawing/2014/main" id="{5824B1B2-0594-958A-8389-723B3F8E63BC}"/>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extBox 6">
            <a:extLst>
              <a:ext uri="{FF2B5EF4-FFF2-40B4-BE49-F238E27FC236}">
                <a16:creationId xmlns:a16="http://schemas.microsoft.com/office/drawing/2014/main" id="{3D67268E-611D-455D-1400-BA0A1A894D2D}"/>
              </a:ext>
            </a:extLst>
          </p:cNvPr>
          <p:cNvSpPr txBox="1"/>
          <p:nvPr/>
        </p:nvSpPr>
        <p:spPr>
          <a:xfrm>
            <a:off x="4054800" y="1232922"/>
            <a:ext cx="4760482" cy="307777"/>
          </a:xfrm>
          <a:prstGeom prst="rect">
            <a:avLst/>
          </a:prstGeom>
          <a:noFill/>
        </p:spPr>
        <p:txBody>
          <a:bodyPr wrap="square">
            <a:spAutoFit/>
          </a:bodyPr>
          <a:lstStyle/>
          <a:p>
            <a:r>
              <a:rPr lang="en-US" sz="1400" dirty="0"/>
              <a:t>Please share these upcoming opportunities on Campus!</a:t>
            </a:r>
          </a:p>
        </p:txBody>
      </p:sp>
      <p:pic>
        <p:nvPicPr>
          <p:cNvPr id="4" name="Picture 3">
            <a:extLst>
              <a:ext uri="{FF2B5EF4-FFF2-40B4-BE49-F238E27FC236}">
                <a16:creationId xmlns:a16="http://schemas.microsoft.com/office/drawing/2014/main" id="{767ACF78-0C6C-13EC-2A1A-366447BA2811}"/>
              </a:ext>
            </a:extLst>
          </p:cNvPr>
          <p:cNvPicPr>
            <a:picLocks noChangeAspect="1"/>
          </p:cNvPicPr>
          <p:nvPr/>
        </p:nvPicPr>
        <p:blipFill>
          <a:blip r:embed="rId5"/>
          <a:stretch>
            <a:fillRect/>
          </a:stretch>
        </p:blipFill>
        <p:spPr>
          <a:xfrm>
            <a:off x="368064" y="860131"/>
            <a:ext cx="3426695" cy="4283369"/>
          </a:xfrm>
          <a:prstGeom prst="rect">
            <a:avLst/>
          </a:prstGeom>
          <a:ln>
            <a:solidFill>
              <a:schemeClr val="accent1"/>
            </a:solidFill>
          </a:ln>
        </p:spPr>
      </p:pic>
    </p:spTree>
    <p:extLst>
      <p:ext uri="{BB962C8B-B14F-4D97-AF65-F5344CB8AC3E}">
        <p14:creationId xmlns:p14="http://schemas.microsoft.com/office/powerpoint/2010/main" val="601850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174B5-8338-2A4C-7BF3-B5B677F1E6F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148DEEF-84E8-6C71-3972-2EC59516F110}"/>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3DE292ED-81D9-41B8-C597-6874FE8F2D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07909" y="0"/>
            <a:ext cx="22176688" cy="21072277"/>
          </a:xfrm>
          <a:prstGeom prst="rect">
            <a:avLst/>
          </a:prstGeom>
        </p:spPr>
      </p:pic>
      <p:sp>
        <p:nvSpPr>
          <p:cNvPr id="5" name="Title 4">
            <a:extLst>
              <a:ext uri="{FF2B5EF4-FFF2-40B4-BE49-F238E27FC236}">
                <a16:creationId xmlns:a16="http://schemas.microsoft.com/office/drawing/2014/main" id="{182EA2A3-F8DA-7B9B-140C-1BB775BA90B1}"/>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9. Adjournment</a:t>
            </a:r>
          </a:p>
        </p:txBody>
      </p:sp>
      <p:sp>
        <p:nvSpPr>
          <p:cNvPr id="6" name="Content Placeholder 5">
            <a:extLst>
              <a:ext uri="{FF2B5EF4-FFF2-40B4-BE49-F238E27FC236}">
                <a16:creationId xmlns:a16="http://schemas.microsoft.com/office/drawing/2014/main" id="{E7B9C001-6C88-4A73-AE39-4009A71FDA53}"/>
              </a:ext>
            </a:extLst>
          </p:cNvPr>
          <p:cNvSpPr>
            <a:spLocks noGrp="1"/>
          </p:cNvSpPr>
          <p:nvPr>
            <p:ph sz="half" idx="1"/>
          </p:nvPr>
        </p:nvSpPr>
        <p:spPr>
          <a:xfrm>
            <a:off x="312517" y="1541860"/>
            <a:ext cx="8518965" cy="2321928"/>
          </a:xfrm>
        </p:spPr>
        <p:txBody>
          <a:bodyPr numCol="1">
            <a:noAutofit/>
          </a:bodyPr>
          <a:lstStyle/>
          <a:p>
            <a:pPr marL="0" indent="0" algn="ctr">
              <a:buNone/>
            </a:pPr>
            <a:br>
              <a:rPr lang="en-US" sz="20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If the calendar was approved earlier,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the first meeting of the 2025-26 SDMC Academic Senate is:</a:t>
            </a:r>
            <a:br>
              <a:rPr lang="en-US" sz="1800" dirty="0">
                <a:latin typeface="Arial" panose="020B0604020202020204" pitchFamily="34" charset="0"/>
                <a:cs typeface="Arial" panose="020B0604020202020204" pitchFamily="34" charset="0"/>
              </a:rPr>
            </a:br>
            <a:r>
              <a:rPr lang="en-US" sz="1800" b="1" spc="-5" dirty="0">
                <a:latin typeface="Arial" panose="020B0604020202020204" pitchFamily="34" charset="0"/>
                <a:ea typeface="Tahoma" panose="020B0604030504040204" pitchFamily="34" charset="0"/>
                <a:cs typeface="Arial" panose="020B0604020202020204" pitchFamily="34" charset="0"/>
              </a:rPr>
              <a:t>Tuesday, October 20</a:t>
            </a:r>
            <a:r>
              <a:rPr lang="en-US" sz="1800" b="1" spc="-5" baseline="30000" dirty="0">
                <a:latin typeface="Arial" panose="020B0604020202020204" pitchFamily="34" charset="0"/>
                <a:ea typeface="Tahoma" panose="020B0604030504040204" pitchFamily="34" charset="0"/>
                <a:cs typeface="Arial" panose="020B0604020202020204" pitchFamily="34" charset="0"/>
              </a:rPr>
              <a:t>th</a:t>
            </a:r>
            <a:r>
              <a:rPr lang="en-US" sz="1800" b="1" spc="-5" dirty="0">
                <a:latin typeface="Arial" panose="020B0604020202020204" pitchFamily="34" charset="0"/>
                <a:ea typeface="Tahoma" panose="020B0604030504040204" pitchFamily="34" charset="0"/>
                <a:cs typeface="Arial" panose="020B0604020202020204" pitchFamily="34" charset="0"/>
              </a:rPr>
              <a:t>, 2026 </a:t>
            </a:r>
            <a:r>
              <a:rPr lang="en-US" sz="1800" spc="-5" dirty="0">
                <a:latin typeface="Arial" panose="020B0604020202020204" pitchFamily="34" charset="0"/>
                <a:ea typeface="Tahoma" panose="020B0604030504040204" pitchFamily="34" charset="0"/>
                <a:cs typeface="Arial" panose="020B0604020202020204" pitchFamily="34" charset="0"/>
              </a:rPr>
              <a:t>from 3:30-5:00 pm in L-301.</a:t>
            </a:r>
            <a:br>
              <a:rPr lang="en-US" sz="1800" dirty="0">
                <a:highlight>
                  <a:srgbClr val="FFFF00"/>
                </a:highlight>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Remember that, as of Spring 2026, we’ll be moving to fully in person Senate meetings. Hence, we will be retiring the</a:t>
            </a:r>
            <a:r>
              <a:rPr lang="en-US" sz="1800" i="1" dirty="0">
                <a:latin typeface="Arial" panose="020B0604020202020204" pitchFamily="34" charset="0"/>
                <a:cs typeface="Arial" panose="020B0604020202020204" pitchFamily="34" charset="0"/>
              </a:rPr>
              <a:t> </a:t>
            </a:r>
            <a:r>
              <a:rPr lang="en-US" sz="1800" i="1" dirty="0">
                <a:latin typeface="Arial" panose="020B0604020202020204" pitchFamily="34" charset="0"/>
                <a:cs typeface="Arial" panose="020B0604020202020204" pitchFamily="34" charset="0"/>
                <a:hlinkClick r:id="rId4"/>
              </a:rPr>
              <a:t>A.S. Senator Remote Attendance Form</a:t>
            </a:r>
            <a:endParaRPr lang="en-US" sz="20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4A742F5F-69AA-5BA0-D510-605D1C466212}"/>
              </a:ext>
            </a:extLst>
          </p:cNvPr>
          <p:cNvPicPr>
            <a:picLocks noChangeAspect="1"/>
          </p:cNvPicPr>
          <p:nvPr/>
        </p:nvPicPr>
        <p:blipFill>
          <a:blip r:embed="rId5"/>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3126466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137B9-4FEC-A1B9-DE63-5B504D1E9DF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0D3262F-E75D-1473-0A66-FBB592CD4EB7}"/>
              </a:ext>
            </a:extLst>
          </p:cNvPr>
          <p:cNvSpPr/>
          <p:nvPr/>
        </p:nvSpPr>
        <p:spPr>
          <a:xfrm>
            <a:off x="1" y="2409568"/>
            <a:ext cx="9144000" cy="273393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1E9097"/>
              </a:solidFill>
            </a:endParaRPr>
          </a:p>
        </p:txBody>
      </p:sp>
      <p:pic>
        <p:nvPicPr>
          <p:cNvPr id="7" name="Picture 6" descr="A close-up of a logo&#10;&#10;AI-generated content may be incorrect.">
            <a:extLst>
              <a:ext uri="{FF2B5EF4-FFF2-40B4-BE49-F238E27FC236}">
                <a16:creationId xmlns:a16="http://schemas.microsoft.com/office/drawing/2014/main" id="{BD3BF07D-81B4-BD37-ECA6-5B2220535E5D}"/>
              </a:ext>
            </a:extLst>
          </p:cNvPr>
          <p:cNvPicPr>
            <a:picLocks noChangeAspect="1"/>
          </p:cNvPicPr>
          <p:nvPr/>
        </p:nvPicPr>
        <p:blipFill>
          <a:blip r:embed="rId3"/>
          <a:srcRect b="31433"/>
          <a:stretch>
            <a:fillRect/>
          </a:stretch>
        </p:blipFill>
        <p:spPr>
          <a:xfrm>
            <a:off x="568411" y="450559"/>
            <a:ext cx="2655817" cy="1568143"/>
          </a:xfrm>
          <a:prstGeom prst="rect">
            <a:avLst/>
          </a:prstGeom>
        </p:spPr>
      </p:pic>
      <p:sp>
        <p:nvSpPr>
          <p:cNvPr id="12" name="TextBox 11">
            <a:extLst>
              <a:ext uri="{FF2B5EF4-FFF2-40B4-BE49-F238E27FC236}">
                <a16:creationId xmlns:a16="http://schemas.microsoft.com/office/drawing/2014/main" id="{BC0047D1-556E-020B-8EC2-ADFA39992E9E}"/>
              </a:ext>
            </a:extLst>
          </p:cNvPr>
          <p:cNvSpPr txBox="1"/>
          <p:nvPr/>
        </p:nvSpPr>
        <p:spPr>
          <a:xfrm>
            <a:off x="4232366" y="796054"/>
            <a:ext cx="4343223"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Thanks for your hard work for Miramar College!</a:t>
            </a:r>
            <a:endParaRPr lang="en-US" sz="2800" dirty="0"/>
          </a:p>
        </p:txBody>
      </p:sp>
      <p:sp>
        <p:nvSpPr>
          <p:cNvPr id="5" name="Title 13">
            <a:extLst>
              <a:ext uri="{FF2B5EF4-FFF2-40B4-BE49-F238E27FC236}">
                <a16:creationId xmlns:a16="http://schemas.microsoft.com/office/drawing/2014/main" id="{2B49A4BB-CF5D-FB22-F1F9-0F31BACFAB2F}"/>
              </a:ext>
            </a:extLst>
          </p:cNvPr>
          <p:cNvSpPr txBox="1">
            <a:spLocks/>
          </p:cNvSpPr>
          <p:nvPr/>
        </p:nvSpPr>
        <p:spPr>
          <a:xfrm>
            <a:off x="1194887" y="2571750"/>
            <a:ext cx="6754226" cy="1792223"/>
          </a:xfrm>
          <a:prstGeom prst="rect">
            <a:avLst/>
          </a:prstGeom>
        </p:spPr>
        <p:txBody>
          <a:bodyPr vert="horz" lIns="91440" tIns="45720" rIns="91440" bIns="45720" rtlCol="0" anchor="ctr">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spcBef>
                <a:spcPts val="0"/>
              </a:spcBef>
            </a:pPr>
            <a:r>
              <a:rPr lang="en-US" sz="2800" b="1" dirty="0">
                <a:solidFill>
                  <a:schemeClr val="bg1"/>
                </a:solidFill>
                <a:latin typeface="Arial" panose="020B0604020202020204" pitchFamily="34" charset="0"/>
                <a:cs typeface="Arial" panose="020B0604020202020204" pitchFamily="34" charset="0"/>
              </a:rPr>
              <a:t>If you have any questions, please reach out via email!</a:t>
            </a:r>
          </a:p>
          <a:p>
            <a:pPr>
              <a:spcBef>
                <a:spcPts val="0"/>
              </a:spcBef>
            </a:pPr>
            <a:endParaRPr lang="en-US" sz="2400" b="1" i="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127BC68-EFCB-3D5F-DD4B-0BCEF95F1112}"/>
              </a:ext>
            </a:extLst>
          </p:cNvPr>
          <p:cNvSpPr txBox="1"/>
          <p:nvPr/>
        </p:nvSpPr>
        <p:spPr>
          <a:xfrm>
            <a:off x="1194886" y="4061239"/>
            <a:ext cx="6754227" cy="461665"/>
          </a:xfrm>
          <a:prstGeom prst="rect">
            <a:avLst/>
          </a:prstGeom>
          <a:noFill/>
        </p:spPr>
        <p:txBody>
          <a:bodyPr wrap="square">
            <a:spAutoFit/>
          </a:bodyPr>
          <a:lstStyle/>
          <a:p>
            <a:pPr algn="ctr">
              <a:spcBef>
                <a:spcPts val="0"/>
              </a:spcBef>
            </a:pPr>
            <a:r>
              <a:rPr lang="en-US" sz="2400"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rgomez001@sdccd.edu</a:t>
            </a:r>
            <a:r>
              <a:rPr lang="en-US" sz="2400" dirty="0">
                <a:solidFill>
                  <a:schemeClr val="bg1"/>
                </a:solidFill>
                <a:latin typeface="Arial" panose="020B0604020202020204" pitchFamily="34" charset="0"/>
                <a:cs typeface="Arial" panose="020B0604020202020204" pitchFamily="34" charset="0"/>
              </a:rPr>
              <a:t> or </a:t>
            </a:r>
            <a:r>
              <a:rPr lang="en-US" sz="2400" dirty="0">
                <a:solidFill>
                  <a:schemeClr val="bg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jbartolo@sdccd.edu</a:t>
            </a:r>
            <a:endParaRPr lang="en-US" sz="2400" dirty="0">
              <a:solidFill>
                <a:schemeClr val="bg1"/>
              </a:solidFill>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D57F2314-DBB7-E05C-7A88-D3AAB3A5ABDD}"/>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6516344" y="-4646794"/>
            <a:ext cx="22176688" cy="21072277"/>
          </a:xfrm>
          <a:prstGeom prst="rect">
            <a:avLst/>
          </a:prstGeom>
        </p:spPr>
      </p:pic>
    </p:spTree>
    <p:extLst>
      <p:ext uri="{BB962C8B-B14F-4D97-AF65-F5344CB8AC3E}">
        <p14:creationId xmlns:p14="http://schemas.microsoft.com/office/powerpoint/2010/main" val="32953307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c7884b-8bfc-4a3c-906f-cb8dfda6fa1a">
      <Terms xmlns="http://schemas.microsoft.com/office/infopath/2007/PartnerControls"/>
    </lcf76f155ced4ddcb4097134ff3c332f>
    <TaxCatchAll xmlns="12f8004a-37c5-4b4e-89be-f91908b4532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D550624CA50E43A8BC77CB037BBA7B" ma:contentTypeVersion="10" ma:contentTypeDescription="Create a new document." ma:contentTypeScope="" ma:versionID="b0c91adde4be8833b7548ff9b770ae66">
  <xsd:schema xmlns:xsd="http://www.w3.org/2001/XMLSchema" xmlns:xs="http://www.w3.org/2001/XMLSchema" xmlns:p="http://schemas.microsoft.com/office/2006/metadata/properties" xmlns:ns2="9dc7884b-8bfc-4a3c-906f-cb8dfda6fa1a" xmlns:ns3="12f8004a-37c5-4b4e-89be-f91908b45322" targetNamespace="http://schemas.microsoft.com/office/2006/metadata/properties" ma:root="true" ma:fieldsID="aaf733ec79036f773dbc63d4ab81121a" ns2:_="" ns3:_="">
    <xsd:import namespace="9dc7884b-8bfc-4a3c-906f-cb8dfda6fa1a"/>
    <xsd:import namespace="12f8004a-37c5-4b4e-89be-f91908b453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c7884b-8bfc-4a3c-906f-cb8dfda6fa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623f574-7200-4a29-981e-196d7702f32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f8004a-37c5-4b4e-89be-f91908b4532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6c769e-987e-4e51-9d6e-405396af9f64}" ma:internalName="TaxCatchAll" ma:showField="CatchAllData" ma:web="12f8004a-37c5-4b4e-89be-f91908b453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40A1B4-4074-45B6-821C-97300AA1E345}">
  <ds:schemaRefs>
    <ds:schemaRef ds:uri="http://schemas.microsoft.com/sharepoint/v3/contenttype/forms"/>
  </ds:schemaRefs>
</ds:datastoreItem>
</file>

<file path=customXml/itemProps2.xml><?xml version="1.0" encoding="utf-8"?>
<ds:datastoreItem xmlns:ds="http://schemas.openxmlformats.org/officeDocument/2006/customXml" ds:itemID="{81D7C6D2-F2E8-4521-A6E8-2CFEFE2540DE}">
  <ds:schemaRefs>
    <ds:schemaRef ds:uri="http://schemas.microsoft.com/office/2006/metadata/properties"/>
    <ds:schemaRef ds:uri="http://schemas.microsoft.com/office/infopath/2007/PartnerControls"/>
    <ds:schemaRef ds:uri="9dc7884b-8bfc-4a3c-906f-cb8dfda6fa1a"/>
    <ds:schemaRef ds:uri="12f8004a-37c5-4b4e-89be-f91908b45322"/>
  </ds:schemaRefs>
</ds:datastoreItem>
</file>

<file path=customXml/itemProps3.xml><?xml version="1.0" encoding="utf-8"?>
<ds:datastoreItem xmlns:ds="http://schemas.openxmlformats.org/officeDocument/2006/customXml" ds:itemID="{7578D42A-50C4-4386-81A9-CC31C6895F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c7884b-8bfc-4a3c-906f-cb8dfda6fa1a"/>
    <ds:schemaRef ds:uri="12f8004a-37c5-4b4e-89be-f91908b453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13028</TotalTime>
  <Words>1909</Words>
  <Application>Microsoft Macintosh PowerPoint</Application>
  <PresentationFormat>On-screen Show (16:9)</PresentationFormat>
  <Paragraphs>216</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Aptos</vt:lpstr>
      <vt:lpstr>Aptos Display</vt:lpstr>
      <vt:lpstr>Arial</vt:lpstr>
      <vt:lpstr>Office Theme</vt:lpstr>
      <vt:lpstr>Academic Senate Meeting </vt:lpstr>
      <vt:lpstr>2. Agenda Overview</vt:lpstr>
      <vt:lpstr>3. Land Acknowledgement</vt:lpstr>
      <vt:lpstr> </vt:lpstr>
      <vt:lpstr> </vt:lpstr>
      <vt:lpstr>PowerPoint Presentation</vt:lpstr>
      <vt:lpstr> </vt:lpstr>
      <vt:lpstr>6.1 Discussion Items (First Reads)</vt:lpstr>
      <vt:lpstr> </vt:lpstr>
      <vt:lpstr>7.1 Discussion Items (First Reads)</vt:lpstr>
      <vt:lpstr>7.2 Discussion Items (First Reads)</vt:lpstr>
      <vt:lpstr>7.3 Discussion Items (First Reads)</vt:lpstr>
      <vt:lpstr>7.4 Discussion Items (First Reads)</vt:lpstr>
      <vt:lpstr>7.5 Discussion Items (First Reads)</vt:lpstr>
      <vt:lpstr> </vt:lpstr>
      <vt:lpstr>8. Reports</vt:lpstr>
      <vt:lpstr>8. Reports</vt:lpstr>
      <vt:lpstr>8. Reports</vt:lpstr>
      <vt:lpstr>8. Reports</vt:lpstr>
      <vt:lpstr>8. Reports</vt:lpstr>
      <vt:lpstr>8. Reports</vt:lpstr>
      <vt:lpstr> </vt:lpstr>
      <vt:lpstr>9. Announcements (1 min)</vt:lpstr>
      <vt:lpstr>8. Announcements (1 min)</vt:lpstr>
      <vt:lpstr>8. Announcements (1 min)</vt:lpstr>
      <vt:lpstr>8. Announcements (1 min)</vt:lpstr>
      <vt:lpstr>8. Announcements (1 min)</vt:lpstr>
      <vt:lpstr>9. Adjournment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Lauren Cowe (SPD)</dc:creator>
  <cp:lastModifiedBy>Rodrigo Gomez</cp:lastModifiedBy>
  <cp:revision>47</cp:revision>
  <dcterms:created xsi:type="dcterms:W3CDTF">2024-08-27T14:16:21Z</dcterms:created>
  <dcterms:modified xsi:type="dcterms:W3CDTF">2026-10-06T21:34:18Z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0x01010003D550624CA50E43A8BC77CB037BBA7B</vt:lpwstr>
  </property>
  <property fmtid="{D5CDD505-2E9C-101B-9397-08002B2CF9AE}" pid="3" name="MediaServiceImageTags">
    <vt:lpwstr/>
  </property>
</Properties>
</file>