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78" r:id="rId3"/>
    <p:sldId id="298" r:id="rId4"/>
    <p:sldId id="314" r:id="rId5"/>
    <p:sldId id="304" r:id="rId6"/>
    <p:sldId id="305" r:id="rId7"/>
    <p:sldId id="306" r:id="rId8"/>
    <p:sldId id="307" r:id="rId9"/>
    <p:sldId id="313" r:id="rId10"/>
    <p:sldId id="299" r:id="rId11"/>
    <p:sldId id="310" r:id="rId12"/>
    <p:sldId id="302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0000FF"/>
    <a:srgbClr val="800000"/>
    <a:srgbClr val="996600"/>
    <a:srgbClr val="993300"/>
    <a:srgbClr val="006666"/>
    <a:srgbClr val="339933"/>
    <a:srgbClr val="CC0066"/>
    <a:srgbClr val="0000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56" autoAdjust="0"/>
    <p:restoredTop sz="94660"/>
  </p:normalViewPr>
  <p:slideViewPr>
    <p:cSldViewPr snapToGrid="0" showGuides="1">
      <p:cViewPr varScale="1">
        <p:scale>
          <a:sx n="133" d="100"/>
          <a:sy n="133" d="100"/>
        </p:scale>
        <p:origin x="156" y="144"/>
      </p:cViewPr>
      <p:guideLst>
        <p:guide orient="horz" pos="218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04EE9-598B-4B81-8C63-0BA589530D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681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A43C5-AC13-47C0-ACFD-BF94EC13EC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152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4BB08-E11E-4124-A5CC-E6DD2317AE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3442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08C88-6303-42F7-B97B-94B1E3A5AC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6249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A9F-3829-49E6-ADAD-B4955AE980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96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B3827-E03D-4883-915F-3A735939B0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008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A03DB-E958-4323-BBAF-68A0E0803E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27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1A048-E07E-4CB9-B562-BC20C182FA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639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CF086-A9B8-4415-B6DF-B9909A23D9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44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72CFB-82E0-4083-BB56-F142825A7B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825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5B3CB-8F87-4993-856A-2956CF8823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1234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019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C5EE4CD-EE84-4B95-AC08-AFD325EB96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90085" y="0"/>
            <a:ext cx="79529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A50021"/>
                </a:solidFill>
                <a:latin typeface="Calibri" panose="020F0502020204030204" pitchFamily="34" charset="0"/>
              </a:rPr>
              <a:t>Electrical Conduction System of the Heart</a:t>
            </a:r>
          </a:p>
        </p:txBody>
      </p:sp>
      <p:pic>
        <p:nvPicPr>
          <p:cNvPr id="58370" name="Picture 2" descr="Image result for electrical conduction system of the he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6331"/>
            <a:ext cx="5299943" cy="407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99943" y="1689401"/>
            <a:ext cx="366515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50021"/>
                </a:solidFill>
                <a:latin typeface="Calibri" panose="020F0502020204030204" pitchFamily="34" charset="0"/>
              </a:rPr>
              <a:t>There are 5 main components (with location) of this conduction system:</a:t>
            </a:r>
          </a:p>
          <a:p>
            <a:endParaRPr lang="en-US" sz="1600" b="1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endParaRPr lang="en-US" sz="1600" b="1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000099"/>
                </a:solidFill>
                <a:latin typeface="Calibri" panose="020F0502020204030204" pitchFamily="34" charset="0"/>
              </a:rPr>
              <a:t>1)</a:t>
            </a:r>
            <a:r>
              <a:rPr lang="en-US" sz="1600" dirty="0">
                <a:solidFill>
                  <a:srgbClr val="000099"/>
                </a:solidFill>
                <a:latin typeface="Calibri" panose="020F0502020204030204" pitchFamily="34" charset="0"/>
              </a:rPr>
              <a:t> </a:t>
            </a:r>
            <a:r>
              <a:rPr lang="en-US" sz="1600" u="sng" dirty="0">
                <a:solidFill>
                  <a:srgbClr val="000099"/>
                </a:solidFill>
                <a:latin typeface="Calibri" panose="020F0502020204030204" pitchFamily="34" charset="0"/>
              </a:rPr>
              <a:t>Sinoatrial (SA) node 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</a:rPr>
              <a:t>     Sup. Post. R atrium </a:t>
            </a:r>
          </a:p>
          <a:p>
            <a:endParaRPr lang="en-US" sz="1600" b="1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000099"/>
                </a:solidFill>
                <a:latin typeface="Calibri" panose="020F0502020204030204" pitchFamily="34" charset="0"/>
              </a:rPr>
              <a:t>2)</a:t>
            </a:r>
            <a:r>
              <a:rPr lang="en-US" sz="1600" dirty="0">
                <a:solidFill>
                  <a:srgbClr val="000099"/>
                </a:solidFill>
                <a:latin typeface="Calibri" panose="020F0502020204030204" pitchFamily="34" charset="0"/>
              </a:rPr>
              <a:t> </a:t>
            </a:r>
            <a:r>
              <a:rPr lang="en-US" sz="1600" u="sng" dirty="0">
                <a:solidFill>
                  <a:srgbClr val="000099"/>
                </a:solidFill>
                <a:latin typeface="Calibri" panose="020F0502020204030204" pitchFamily="34" charset="0"/>
              </a:rPr>
              <a:t>Atrioventricular (AV) node </a:t>
            </a:r>
          </a:p>
          <a:p>
            <a:r>
              <a:rPr lang="en-US" sz="1600" b="1" dirty="0">
                <a:solidFill>
                  <a:srgbClr val="000099"/>
                </a:solidFill>
                <a:latin typeface="Calibri" panose="020F0502020204030204" pitchFamily="34" charset="0"/>
              </a:rPr>
              <a:t>    </a:t>
            </a:r>
            <a:r>
              <a:rPr lang="en-US" sz="1600" dirty="0">
                <a:solidFill>
                  <a:srgbClr val="C00000"/>
                </a:solidFill>
                <a:latin typeface="Calibri" panose="020F0502020204030204" pitchFamily="34" charset="0"/>
              </a:rPr>
              <a:t>Inf. R atrium </a:t>
            </a:r>
          </a:p>
          <a:p>
            <a:endParaRPr lang="en-US" sz="1600" b="1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000099"/>
                </a:solidFill>
                <a:latin typeface="Calibri" panose="020F0502020204030204" pitchFamily="34" charset="0"/>
              </a:rPr>
              <a:t>3)</a:t>
            </a:r>
            <a:r>
              <a:rPr lang="en-US" sz="1600" dirty="0">
                <a:solidFill>
                  <a:srgbClr val="000099"/>
                </a:solidFill>
                <a:latin typeface="Calibri" panose="020F0502020204030204" pitchFamily="34" charset="0"/>
              </a:rPr>
              <a:t> </a:t>
            </a:r>
            <a:r>
              <a:rPr lang="en-US" sz="1600" u="sng" dirty="0">
                <a:solidFill>
                  <a:srgbClr val="000099"/>
                </a:solidFill>
                <a:latin typeface="Calibri" panose="020F0502020204030204" pitchFamily="34" charset="0"/>
              </a:rPr>
              <a:t>AV Bundle (of His) </a:t>
            </a:r>
          </a:p>
          <a:p>
            <a:r>
              <a:rPr lang="en-US" sz="1600" b="1" dirty="0">
                <a:solidFill>
                  <a:srgbClr val="000099"/>
                </a:solidFill>
                <a:latin typeface="Calibri" panose="020F0502020204030204" pitchFamily="34" charset="0"/>
              </a:rPr>
              <a:t>    </a:t>
            </a:r>
            <a:r>
              <a:rPr lang="en-US" sz="1600" dirty="0">
                <a:solidFill>
                  <a:srgbClr val="C00000"/>
                </a:solidFill>
                <a:latin typeface="Calibri" panose="020F0502020204030204" pitchFamily="34" charset="0"/>
              </a:rPr>
              <a:t>Sup. I.V. septum </a:t>
            </a:r>
          </a:p>
          <a:p>
            <a:endParaRPr lang="en-US" sz="1600" b="1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r>
              <a:rPr lang="en-US" sz="1600" b="1" dirty="0">
                <a:solidFill>
                  <a:srgbClr val="000099"/>
                </a:solidFill>
                <a:latin typeface="Calibri" panose="020F0502020204030204" pitchFamily="34" charset="0"/>
              </a:rPr>
              <a:t>4)</a:t>
            </a:r>
            <a:r>
              <a:rPr lang="en-US" sz="1600" dirty="0">
                <a:solidFill>
                  <a:srgbClr val="000099"/>
                </a:solidFill>
                <a:latin typeface="Calibri" panose="020F0502020204030204" pitchFamily="34" charset="0"/>
              </a:rPr>
              <a:t> </a:t>
            </a:r>
            <a:r>
              <a:rPr lang="en-US" sz="1600" u="sng" dirty="0">
                <a:solidFill>
                  <a:srgbClr val="000099"/>
                </a:solidFill>
                <a:latin typeface="Calibri" panose="020F0502020204030204" pitchFamily="34" charset="0"/>
              </a:rPr>
              <a:t>Left and Right bundle branches </a:t>
            </a:r>
          </a:p>
          <a:p>
            <a:r>
              <a:rPr lang="en-US" sz="1600" b="1" dirty="0">
                <a:solidFill>
                  <a:srgbClr val="000099"/>
                </a:solidFill>
                <a:latin typeface="Calibri" panose="020F0502020204030204" pitchFamily="34" charset="0"/>
              </a:rPr>
              <a:t>   </a:t>
            </a:r>
            <a:r>
              <a:rPr lang="en-US" sz="1600" dirty="0">
                <a:solidFill>
                  <a:srgbClr val="C00000"/>
                </a:solidFill>
                <a:latin typeface="Calibri" panose="020F0502020204030204" pitchFamily="34" charset="0"/>
              </a:rPr>
              <a:t>L and R I.V. septum </a:t>
            </a:r>
          </a:p>
          <a:p>
            <a:r>
              <a:rPr lang="en-US" sz="1600" b="1" dirty="0">
                <a:solidFill>
                  <a:srgbClr val="000099"/>
                </a:solidFill>
                <a:latin typeface="Calibri" panose="020F0502020204030204" pitchFamily="34" charset="0"/>
              </a:rPr>
              <a:t>   </a:t>
            </a:r>
          </a:p>
          <a:p>
            <a:r>
              <a:rPr lang="en-US" sz="1600" b="1" dirty="0">
                <a:solidFill>
                  <a:srgbClr val="000099"/>
                </a:solidFill>
                <a:latin typeface="Calibri" panose="020F0502020204030204" pitchFamily="34" charset="0"/>
              </a:rPr>
              <a:t>5)</a:t>
            </a:r>
            <a:r>
              <a:rPr lang="en-US" sz="1600" dirty="0">
                <a:solidFill>
                  <a:srgbClr val="000099"/>
                </a:solidFill>
                <a:latin typeface="Calibri" panose="020F0502020204030204" pitchFamily="34" charset="0"/>
              </a:rPr>
              <a:t> </a:t>
            </a:r>
            <a:r>
              <a:rPr lang="en-US" sz="1600" u="sng" dirty="0">
                <a:solidFill>
                  <a:srgbClr val="000099"/>
                </a:solidFill>
                <a:latin typeface="Calibri" panose="020F0502020204030204" pitchFamily="34" charset="0"/>
              </a:rPr>
              <a:t>Purkinje fibers </a:t>
            </a:r>
          </a:p>
          <a:p>
            <a:r>
              <a:rPr lang="en-US" sz="1600" dirty="0">
                <a:solidFill>
                  <a:srgbClr val="000099"/>
                </a:solidFill>
                <a:latin typeface="Calibri" panose="020F0502020204030204" pitchFamily="34" charset="0"/>
              </a:rPr>
              <a:t>    </a:t>
            </a:r>
            <a:r>
              <a:rPr lang="en-US" sz="1600" dirty="0">
                <a:solidFill>
                  <a:srgbClr val="C00000"/>
                </a:solidFill>
                <a:latin typeface="Calibri" panose="020F0502020204030204" pitchFamily="34" charset="0"/>
              </a:rPr>
              <a:t>L and R ventricles </a:t>
            </a:r>
          </a:p>
          <a:p>
            <a:endParaRPr lang="en-US" sz="1600" u="sng" dirty="0">
              <a:solidFill>
                <a:srgbClr val="00009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981057"/>
              </p:ext>
            </p:extLst>
          </p:nvPr>
        </p:nvGraphicFramePr>
        <p:xfrm>
          <a:off x="278246" y="5072063"/>
          <a:ext cx="4214241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7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effectLst/>
                          <a:latin typeface="Calibri" panose="020F0502020204030204" pitchFamily="34" charset="0"/>
                        </a:rPr>
                        <a:t>Electrical Conduction Region</a:t>
                      </a:r>
                      <a:endParaRPr lang="en-US" sz="1400" b="1" dirty="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effectLst/>
                          <a:latin typeface="Calibri" panose="020F0502020204030204" pitchFamily="34" charset="0"/>
                        </a:rPr>
                        <a:t>Spontaneous Rate of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66"/>
                          </a:solidFill>
                          <a:effectLst/>
                          <a:latin typeface="Calibri" panose="020F0502020204030204" pitchFamily="34" charset="0"/>
                        </a:rPr>
                        <a:t>Action Potentials/min</a:t>
                      </a:r>
                      <a:endParaRPr lang="en-US" sz="1400" b="1" dirty="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SA Node (</a:t>
                      </a:r>
                      <a:r>
                        <a:rPr lang="en-US" sz="1400" dirty="0">
                          <a:solidFill>
                            <a:srgbClr val="A50021"/>
                          </a:solidFill>
                          <a:effectLst/>
                          <a:latin typeface="Calibri" panose="020F0502020204030204" pitchFamily="34" charset="0"/>
                        </a:rPr>
                        <a:t>sets the pace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70 - 80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AV Node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--------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AV Bundle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40 - 60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</a:rPr>
                        <a:t>R and L Bundle Branches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--------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</a:rPr>
                        <a:t>Purkinje Fibers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20 - 40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200785" y="819532"/>
            <a:ext cx="3185833" cy="256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</a:t>
            </a: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internodal pathway </a:t>
            </a:r>
            <a:r>
              <a:rPr lang="en-US" sz="10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94643" y="1155409"/>
            <a:ext cx="3453688" cy="256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interatrial band </a:t>
            </a:r>
            <a:r>
              <a:rPr lang="en-US" sz="10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(Bachmann’s bundle)</a:t>
            </a:r>
            <a:endParaRPr lang="en-U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75311" y="1412402"/>
            <a:ext cx="3642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1562938" y="2266634"/>
            <a:ext cx="3561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278246" y="4572153"/>
            <a:ext cx="4482888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Sinus rhythm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the normal contractile pattern of the heart.</a:t>
            </a:r>
          </a:p>
        </p:txBody>
      </p:sp>
    </p:spTree>
    <p:extLst>
      <p:ext uri="{BB962C8B-B14F-4D97-AF65-F5344CB8AC3E}">
        <p14:creationId xmlns:p14="http://schemas.microsoft.com/office/powerpoint/2010/main" val="4110646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2082661" y="169863"/>
            <a:ext cx="49786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 err="1">
                <a:latin typeface="Calibri" panose="020F0502020204030204" pitchFamily="34" charset="0"/>
              </a:rPr>
              <a:t>E</a:t>
            </a:r>
            <a:r>
              <a:rPr lang="en-US" altLang="en-US" sz="3600" dirty="0" err="1">
                <a:latin typeface="Calibri" panose="020F0502020204030204" pitchFamily="34" charset="0"/>
              </a:rPr>
              <a:t>lectro</a:t>
            </a:r>
            <a:r>
              <a:rPr lang="en-US" altLang="en-US" sz="3600" b="1" dirty="0" err="1">
                <a:latin typeface="Calibri" panose="020F0502020204030204" pitchFamily="34" charset="0"/>
              </a:rPr>
              <a:t>C</a:t>
            </a:r>
            <a:r>
              <a:rPr lang="en-US" altLang="en-US" sz="3600" dirty="0" err="1">
                <a:latin typeface="Calibri" panose="020F0502020204030204" pitchFamily="34" charset="0"/>
              </a:rPr>
              <a:t>ardio</a:t>
            </a:r>
            <a:r>
              <a:rPr lang="en-US" altLang="en-US" sz="3600" b="1" dirty="0" err="1">
                <a:latin typeface="Calibri" panose="020F0502020204030204" pitchFamily="34" charset="0"/>
              </a:rPr>
              <a:t>G</a:t>
            </a:r>
            <a:r>
              <a:rPr lang="en-US" altLang="en-US" sz="3600" dirty="0" err="1">
                <a:latin typeface="Calibri" panose="020F0502020204030204" pitchFamily="34" charset="0"/>
              </a:rPr>
              <a:t>ram</a:t>
            </a:r>
            <a:r>
              <a:rPr lang="en-US" altLang="en-US" sz="3600" dirty="0">
                <a:latin typeface="Calibri" panose="020F0502020204030204" pitchFamily="34" charset="0"/>
              </a:rPr>
              <a:t> (ECG)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73" b="1"/>
          <a:stretch>
            <a:fillRect/>
          </a:stretch>
        </p:blipFill>
        <p:spPr>
          <a:xfrm>
            <a:off x="1068854" y="1094400"/>
            <a:ext cx="7016991" cy="2878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F27204-E19D-0EE7-B05C-A9AFC2A723E4}"/>
              </a:ext>
            </a:extLst>
          </p:cNvPr>
          <p:cNvSpPr txBox="1"/>
          <p:nvPr/>
        </p:nvSpPr>
        <p:spPr>
          <a:xfrm>
            <a:off x="842273" y="4426400"/>
            <a:ext cx="7459445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 Wave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Atrial depolarization (electrical signal to contract).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 Interval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AV nodal delay (to allow ventricles to fill before they contract). 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QRS Complex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Ventricular depolarization (electrical signal to contract).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 Wave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Ventricular repolarization (signal to relax).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C1200-D586-2199-A679-044EA8325BA6}"/>
              </a:ext>
            </a:extLst>
          </p:cNvPr>
          <p:cNvSpPr/>
          <p:nvPr/>
        </p:nvSpPr>
        <p:spPr>
          <a:xfrm>
            <a:off x="1684800" y="1087200"/>
            <a:ext cx="58248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6947" y="192400"/>
            <a:ext cx="8686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lab we compared ECG traces, using the Normal ECG trace as a guide to identify the abnormal component on </a:t>
            </a:r>
            <a:r>
              <a:rPr lang="en-US" sz="16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these ECG traces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b) 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suggest what they might indicate: </a:t>
            </a:r>
            <a:endParaRPr lang="en-US" sz="1600" dirty="0">
              <a:effectLst/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70" y="1151912"/>
            <a:ext cx="3913632" cy="23865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802" y="4059420"/>
            <a:ext cx="3881628" cy="24359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362" y="1206230"/>
            <a:ext cx="3982212" cy="23134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"/>
          <a:stretch/>
        </p:blipFill>
        <p:spPr>
          <a:xfrm>
            <a:off x="519946" y="3740835"/>
            <a:ext cx="3722870" cy="273158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88127" y="1126976"/>
            <a:ext cx="17166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Normal ECG trace</a:t>
            </a:r>
            <a:endParaRPr lang="en-US" sz="1600" dirty="0">
              <a:solidFill>
                <a:srgbClr val="FF0000"/>
              </a:solidFill>
              <a:effectLst/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2189" y="1193082"/>
            <a:ext cx="3950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endParaRPr lang="en-US" sz="1600" b="1" dirty="0">
              <a:solidFill>
                <a:srgbClr val="FF0000"/>
              </a:solidFill>
              <a:effectLst/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76909" y="3817719"/>
            <a:ext cx="3950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endParaRPr lang="en-US" sz="1600" b="1" dirty="0">
              <a:solidFill>
                <a:srgbClr val="FF0000"/>
              </a:solidFill>
              <a:effectLst/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1437" y="4077573"/>
            <a:ext cx="3950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endParaRPr lang="en-US" sz="1600" b="1" dirty="0">
              <a:solidFill>
                <a:srgbClr val="FF0000"/>
              </a:solidFill>
              <a:effectLst/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074418" y="2609566"/>
            <a:ext cx="701963" cy="57370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56509" y="1651480"/>
            <a:ext cx="1089566" cy="1813863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250527" y="2558411"/>
            <a:ext cx="902250" cy="624858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7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5AE3F0-D961-A692-22F2-1FEA79807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81" y="4176633"/>
            <a:ext cx="2206943" cy="1676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A561E6-F71B-3B9D-0458-FF6B9687B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599" y="1101043"/>
            <a:ext cx="1408298" cy="14326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FDF803-B15A-E70D-8112-3C08BA5BD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613" y="764595"/>
            <a:ext cx="2414225" cy="14265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84C8EA-27F2-C7E1-71E4-C71305E4C9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7469" y="4600039"/>
            <a:ext cx="2414225" cy="16094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5DDE02-784A-D949-CB92-34164FDF87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7417" y="2686880"/>
            <a:ext cx="2243522" cy="1524132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E3BB632A-55F1-1B1B-0DB3-F5942665E5B3}"/>
              </a:ext>
            </a:extLst>
          </p:cNvPr>
          <p:cNvSpPr/>
          <p:nvPr/>
        </p:nvSpPr>
        <p:spPr>
          <a:xfrm>
            <a:off x="795511" y="2442964"/>
            <a:ext cx="626533" cy="3480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71F66DF-8F04-5146-A217-F67BE397F150}"/>
              </a:ext>
            </a:extLst>
          </p:cNvPr>
          <p:cNvSpPr/>
          <p:nvPr/>
        </p:nvSpPr>
        <p:spPr>
          <a:xfrm rot="20510801">
            <a:off x="1972378" y="2479879"/>
            <a:ext cx="626533" cy="3480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9C00344-FF7D-B775-F96A-A934FABB00CC}"/>
              </a:ext>
            </a:extLst>
          </p:cNvPr>
          <p:cNvSpPr/>
          <p:nvPr/>
        </p:nvSpPr>
        <p:spPr>
          <a:xfrm>
            <a:off x="3942100" y="505838"/>
            <a:ext cx="626533" cy="3480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1B5224D-4145-9547-40F3-BA8A0843C436}"/>
              </a:ext>
            </a:extLst>
          </p:cNvPr>
          <p:cNvSpPr/>
          <p:nvPr/>
        </p:nvSpPr>
        <p:spPr>
          <a:xfrm rot="19399565">
            <a:off x="4995366" y="673085"/>
            <a:ext cx="626533" cy="37169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7BE7339-F52B-7EB1-6996-D3BC5AEF85AF}"/>
              </a:ext>
            </a:extLst>
          </p:cNvPr>
          <p:cNvSpPr/>
          <p:nvPr/>
        </p:nvSpPr>
        <p:spPr>
          <a:xfrm>
            <a:off x="7890785" y="2584529"/>
            <a:ext cx="856448" cy="4094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F40A2D2-77BC-A72A-91A8-A1D206AEC968}"/>
              </a:ext>
            </a:extLst>
          </p:cNvPr>
          <p:cNvSpPr/>
          <p:nvPr/>
        </p:nvSpPr>
        <p:spPr>
          <a:xfrm rot="16200000">
            <a:off x="8356316" y="3115184"/>
            <a:ext cx="626533" cy="3480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AE4AB73-40D0-6143-96D8-C473992477A1}"/>
              </a:ext>
            </a:extLst>
          </p:cNvPr>
          <p:cNvSpPr/>
          <p:nvPr/>
        </p:nvSpPr>
        <p:spPr>
          <a:xfrm rot="17729965">
            <a:off x="3595759" y="4903398"/>
            <a:ext cx="626533" cy="3783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3F11593-4B49-5B3B-2827-32C30E27845E}"/>
              </a:ext>
            </a:extLst>
          </p:cNvPr>
          <p:cNvSpPr/>
          <p:nvPr/>
        </p:nvSpPr>
        <p:spPr>
          <a:xfrm>
            <a:off x="731218" y="5618029"/>
            <a:ext cx="626533" cy="3480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C0E347F-9496-61AA-7242-84EB0AB44243}"/>
              </a:ext>
            </a:extLst>
          </p:cNvPr>
          <p:cNvSpPr/>
          <p:nvPr/>
        </p:nvSpPr>
        <p:spPr>
          <a:xfrm>
            <a:off x="1925098" y="5618028"/>
            <a:ext cx="1371967" cy="3480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E6A4056-BB76-8FA9-84DF-F23187379077}"/>
              </a:ext>
            </a:extLst>
          </p:cNvPr>
          <p:cNvSpPr/>
          <p:nvPr/>
        </p:nvSpPr>
        <p:spPr>
          <a:xfrm>
            <a:off x="5767667" y="4505950"/>
            <a:ext cx="626533" cy="3480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FE337D-C8A7-DBC2-66CB-A6F3A27DBDD0}"/>
              </a:ext>
            </a:extLst>
          </p:cNvPr>
          <p:cNvSpPr txBox="1"/>
          <p:nvPr/>
        </p:nvSpPr>
        <p:spPr>
          <a:xfrm>
            <a:off x="1066145" y="2666178"/>
            <a:ext cx="1371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Heart in Diastole</a:t>
            </a:r>
          </a:p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(‘Late’ Diastole)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873971-79E2-C7CE-FBBD-980C99286634}"/>
              </a:ext>
            </a:extLst>
          </p:cNvPr>
          <p:cNvSpPr txBox="1"/>
          <p:nvPr/>
        </p:nvSpPr>
        <p:spPr>
          <a:xfrm>
            <a:off x="4059001" y="2331561"/>
            <a:ext cx="1371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Atrial Systole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EEEE11-5383-AC54-9E55-4742AE164851}"/>
              </a:ext>
            </a:extLst>
          </p:cNvPr>
          <p:cNvSpPr txBox="1"/>
          <p:nvPr/>
        </p:nvSpPr>
        <p:spPr>
          <a:xfrm>
            <a:off x="787278" y="5924056"/>
            <a:ext cx="1598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Ventricular Diastole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978677-5AB5-54DE-3A59-9978411C1FA9}"/>
              </a:ext>
            </a:extLst>
          </p:cNvPr>
          <p:cNvSpPr txBox="1"/>
          <p:nvPr/>
        </p:nvSpPr>
        <p:spPr>
          <a:xfrm>
            <a:off x="6555899" y="4304896"/>
            <a:ext cx="1598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Ventricular Systole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89A8CD-D5D8-34BE-AF88-6ECA502A7EAC}"/>
              </a:ext>
            </a:extLst>
          </p:cNvPr>
          <p:cNvSpPr txBox="1"/>
          <p:nvPr/>
        </p:nvSpPr>
        <p:spPr>
          <a:xfrm>
            <a:off x="3933633" y="6303611"/>
            <a:ext cx="1598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Ventricular Systole 2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7A175AEE-AA03-4063-1026-EAD90E670A05}"/>
              </a:ext>
            </a:extLst>
          </p:cNvPr>
          <p:cNvSpPr/>
          <p:nvPr/>
        </p:nvSpPr>
        <p:spPr>
          <a:xfrm rot="21363464">
            <a:off x="2795737" y="1658793"/>
            <a:ext cx="759160" cy="24553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3A640106-68F9-1F6F-213F-4674152B8602}"/>
              </a:ext>
            </a:extLst>
          </p:cNvPr>
          <p:cNvSpPr/>
          <p:nvPr/>
        </p:nvSpPr>
        <p:spPr>
          <a:xfrm rot="2070516">
            <a:off x="6021355" y="2247904"/>
            <a:ext cx="759160" cy="24553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82933A42-A795-E925-CE32-95296DECF5E0}"/>
              </a:ext>
            </a:extLst>
          </p:cNvPr>
          <p:cNvSpPr/>
          <p:nvPr/>
        </p:nvSpPr>
        <p:spPr>
          <a:xfrm rot="8460733">
            <a:off x="6476214" y="5034583"/>
            <a:ext cx="759160" cy="24553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D93EA686-8364-ED15-10D8-46A6FACA8627}"/>
              </a:ext>
            </a:extLst>
          </p:cNvPr>
          <p:cNvSpPr/>
          <p:nvPr/>
        </p:nvSpPr>
        <p:spPr>
          <a:xfrm rot="10800000">
            <a:off x="3007924" y="5404780"/>
            <a:ext cx="759160" cy="24553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697BB525-8932-5244-04E0-649A1FEE0D1D}"/>
              </a:ext>
            </a:extLst>
          </p:cNvPr>
          <p:cNvSpPr/>
          <p:nvPr/>
        </p:nvSpPr>
        <p:spPr>
          <a:xfrm rot="16200000">
            <a:off x="1247877" y="3361076"/>
            <a:ext cx="759160" cy="24553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E18075-3027-EAF6-E52F-B919DD4DC8E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6496" t="14862" r="2759" b="49676"/>
          <a:stretch>
            <a:fillRect/>
          </a:stretch>
        </p:blipFill>
        <p:spPr>
          <a:xfrm>
            <a:off x="2195457" y="963424"/>
            <a:ext cx="983672" cy="50590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1DC0780-D16E-20F9-D485-8C25E4F18532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1581348" y="1216376"/>
            <a:ext cx="614109" cy="47099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BE92440-AE88-135A-7915-377B4F997DB0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1699400" y="1216376"/>
            <a:ext cx="496057" cy="75700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66BA22E-727C-9A4E-8F85-AD791BB6C6EA}"/>
              </a:ext>
            </a:extLst>
          </p:cNvPr>
          <p:cNvSpPr txBox="1"/>
          <p:nvPr/>
        </p:nvSpPr>
        <p:spPr>
          <a:xfrm>
            <a:off x="670421" y="2626021"/>
            <a:ext cx="49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①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41853D-B708-9F65-8880-13A3FB79C5B2}"/>
              </a:ext>
            </a:extLst>
          </p:cNvPr>
          <p:cNvSpPr txBox="1"/>
          <p:nvPr/>
        </p:nvSpPr>
        <p:spPr>
          <a:xfrm>
            <a:off x="465836" y="5878791"/>
            <a:ext cx="490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⑤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F1D3B7-CD51-97CF-5E6B-232B3E45A5D3}"/>
              </a:ext>
            </a:extLst>
          </p:cNvPr>
          <p:cNvSpPr txBox="1"/>
          <p:nvPr/>
        </p:nvSpPr>
        <p:spPr>
          <a:xfrm>
            <a:off x="3811911" y="2289594"/>
            <a:ext cx="60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②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B969234-6834-DFF9-0D8A-038837588F76}"/>
              </a:ext>
            </a:extLst>
          </p:cNvPr>
          <p:cNvSpPr txBox="1"/>
          <p:nvPr/>
        </p:nvSpPr>
        <p:spPr>
          <a:xfrm>
            <a:off x="6099577" y="4266355"/>
            <a:ext cx="55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③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5AA46B-91C7-7B71-ACC3-40038113D46F}"/>
              </a:ext>
            </a:extLst>
          </p:cNvPr>
          <p:cNvSpPr txBox="1"/>
          <p:nvPr/>
        </p:nvSpPr>
        <p:spPr>
          <a:xfrm>
            <a:off x="3567047" y="6256923"/>
            <a:ext cx="5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④</a:t>
            </a:r>
            <a:endParaRPr lang="en-US" dirty="0"/>
          </a:p>
        </p:txBody>
      </p:sp>
      <p:sp>
        <p:nvSpPr>
          <p:cNvPr id="37" name="Text Box 3">
            <a:extLst>
              <a:ext uri="{FF2B5EF4-FFF2-40B4-BE49-F238E27FC236}">
                <a16:creationId xmlns:a16="http://schemas.microsoft.com/office/drawing/2014/main" id="{0A6ACF42-5F12-7934-0BB2-147124D71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0089" y="33234"/>
            <a:ext cx="46370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996600"/>
                </a:solidFill>
                <a:latin typeface="Calibri" panose="020F0502020204030204" pitchFamily="34" charset="0"/>
              </a:rPr>
              <a:t>The Cardiac Cycle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83CCA7-537F-67DA-C2A6-6AB5C61AA2F3}"/>
              </a:ext>
            </a:extLst>
          </p:cNvPr>
          <p:cNvSpPr/>
          <p:nvPr/>
        </p:nvSpPr>
        <p:spPr>
          <a:xfrm>
            <a:off x="195039" y="180654"/>
            <a:ext cx="14496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Diastole</a:t>
            </a:r>
            <a:r>
              <a:rPr lang="en-US" sz="140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800" dirty="0">
              <a:solidFill>
                <a:srgbClr val="00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Systole</a:t>
            </a:r>
            <a:endParaRPr lang="en-US" sz="1400" dirty="0">
              <a:solidFill>
                <a:srgbClr val="0000FF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42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68089" y="1366900"/>
            <a:ext cx="868330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AutoNum type="arabicPeriod"/>
            </a:pPr>
            <a:r>
              <a:rPr lang="en-US" altLang="en-US" b="1" u="sng" dirty="0">
                <a:solidFill>
                  <a:srgbClr val="0000FF"/>
                </a:solidFill>
                <a:latin typeface="Calibri" panose="020F0502020204030204" pitchFamily="34" charset="0"/>
              </a:rPr>
              <a:t>Late Diastole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: Heart in Diastole, “Heart at rest” all chambers are relaxed and ventricles are filling with blood. 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(passive filling of both ventricles, ~ </a:t>
            </a:r>
            <a:r>
              <a:rPr lang="en-US" altLang="en-US" sz="3000" b="1" dirty="0">
                <a:solidFill>
                  <a:srgbClr val="000000"/>
                </a:solidFill>
                <a:latin typeface="Calibri" panose="020F0502020204030204" pitchFamily="34" charset="0"/>
              </a:rPr>
              <a:t>80%</a:t>
            </a:r>
            <a:r>
              <a:rPr lang="en-US" alt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 full)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41287" y="3676149"/>
            <a:ext cx="8829675" cy="127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2. </a:t>
            </a:r>
            <a:r>
              <a:rPr lang="en-US" altLang="en-US" b="1" u="sng" dirty="0">
                <a:solidFill>
                  <a:srgbClr val="0000FF"/>
                </a:solidFill>
                <a:latin typeface="Calibri" panose="020F0502020204030204" pitchFamily="34" charset="0"/>
              </a:rPr>
              <a:t>Atrial Systole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: Atria contract, adds the last </a:t>
            </a:r>
            <a:r>
              <a:rPr lang="en-US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20%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of blood to the ventricles (‘top off’ of ventricles).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882650" y="207963"/>
            <a:ext cx="73469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00000"/>
                </a:solidFill>
                <a:latin typeface="Calibri" panose="020F0502020204030204" pitchFamily="34" charset="0"/>
              </a:rPr>
              <a:t>The Cardiac Cycle: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00000"/>
                </a:solidFill>
                <a:latin typeface="Calibri" panose="020F0502020204030204" pitchFamily="34" charset="0"/>
              </a:rPr>
              <a:t>Mechanical Events of the Heart 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01662" y="5448402"/>
            <a:ext cx="794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End Diastolic Volume (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EDV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) = Maximum ventricular volume</a:t>
            </a: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35904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59586" y="89587"/>
            <a:ext cx="8659812" cy="287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3. </a:t>
            </a:r>
            <a:r>
              <a:rPr lang="en-US" altLang="en-US" b="1" u="sng" dirty="0">
                <a:solidFill>
                  <a:srgbClr val="0000FF"/>
                </a:solidFill>
                <a:latin typeface="Calibri" panose="020F0502020204030204" pitchFamily="34" charset="0"/>
              </a:rPr>
              <a:t>Ventricular Systole </a:t>
            </a:r>
            <a:r>
              <a:rPr lang="en-US" altLang="en-US" u="sng" dirty="0">
                <a:solidFill>
                  <a:srgbClr val="000000"/>
                </a:solidFill>
                <a:latin typeface="Calibri" panose="020F0502020204030204" pitchFamily="34" charset="0"/>
              </a:rPr>
              <a:t>(part 1)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Ventricular contraction begins - 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Pressure (P).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Closure of AV valves = 1</a:t>
            </a:r>
            <a:r>
              <a:rPr lang="en-US" altLang="en-US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st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heart sound ("</a:t>
            </a:r>
            <a:r>
              <a:rPr lang="en-US" alt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lub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"). </a:t>
            </a:r>
          </a:p>
          <a:p>
            <a:pPr algn="ctr" eaLnBrk="1" hangingPunct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(now </a:t>
            </a:r>
            <a:r>
              <a:rPr lang="en-US" altLang="en-US" sz="2800" u="sng" dirty="0">
                <a:solidFill>
                  <a:srgbClr val="000000"/>
                </a:solidFill>
                <a:latin typeface="Calibri" panose="020F0502020204030204" pitchFamily="34" charset="0"/>
              </a:rPr>
              <a:t>all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heart valves are closed)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587690" y="3429000"/>
            <a:ext cx="596862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en-US" sz="3000" b="1" i="1" dirty="0">
                <a:solidFill>
                  <a:srgbClr val="000000"/>
                </a:solidFill>
                <a:latin typeface="Calibri" panose="020F0502020204030204" pitchFamily="34" charset="0"/>
              </a:rPr>
              <a:t>Ventricles are S</a:t>
            </a:r>
            <a:r>
              <a:rPr lang="en-US" altLang="en-US" sz="3000" b="1" dirty="0">
                <a:solidFill>
                  <a:srgbClr val="000000"/>
                </a:solidFill>
                <a:latin typeface="Calibri" panose="020F0502020204030204" pitchFamily="34" charset="0"/>
              </a:rPr>
              <a:t>ealed Compartments</a:t>
            </a:r>
            <a:endParaRPr lang="en-US" altLang="en-US" sz="1000" b="1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68479" y="4346762"/>
            <a:ext cx="820704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i="1" dirty="0">
                <a:solidFill>
                  <a:srgbClr val="800000"/>
                </a:solidFill>
                <a:latin typeface="Calibri" panose="020F0502020204030204" pitchFamily="34" charset="0"/>
              </a:rPr>
              <a:t>= Isovolumetric ventricular contraction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(when pressure builds as volume stays the same)</a:t>
            </a:r>
          </a:p>
        </p:txBody>
      </p:sp>
    </p:spTree>
    <p:extLst>
      <p:ext uri="{BB962C8B-B14F-4D97-AF65-F5344CB8AC3E}">
        <p14:creationId xmlns:p14="http://schemas.microsoft.com/office/powerpoint/2010/main" val="181463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  <p:bldP spid="276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46050" y="129419"/>
            <a:ext cx="8883650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4. </a:t>
            </a:r>
            <a:r>
              <a:rPr lang="en-US" altLang="en-US" b="1" u="sng" dirty="0">
                <a:solidFill>
                  <a:srgbClr val="0000FF"/>
                </a:solidFill>
                <a:latin typeface="Calibri" panose="020F0502020204030204" pitchFamily="34" charset="0"/>
              </a:rPr>
              <a:t>Ventricular Systole </a:t>
            </a:r>
            <a:r>
              <a:rPr lang="en-US" altLang="en-US" u="sng" dirty="0">
                <a:solidFill>
                  <a:srgbClr val="000000"/>
                </a:solidFill>
                <a:latin typeface="Calibri" panose="020F0502020204030204" pitchFamily="34" charset="0"/>
              </a:rPr>
              <a:t>(part 2)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  Ejection phase: 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P 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pushes open semilunar valves, blood forced out into the artery leaving ventricle.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898525" y="2607600"/>
            <a:ext cx="74414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800000"/>
                </a:solidFill>
                <a:latin typeface="Calibri" panose="020F0502020204030204" pitchFamily="34" charset="0"/>
              </a:rPr>
              <a:t>Pulmonary Semilunar =&gt; </a:t>
            </a:r>
            <a:r>
              <a:rPr lang="en-US" altLang="en-US" sz="2400" b="1" dirty="0">
                <a:solidFill>
                  <a:srgbClr val="800000"/>
                </a:solidFill>
                <a:latin typeface="Calibri" panose="020F0502020204030204" pitchFamily="34" charset="0"/>
              </a:rPr>
              <a:t>25</a:t>
            </a:r>
            <a:r>
              <a:rPr lang="en-US" altLang="en-US" sz="2400" dirty="0">
                <a:solidFill>
                  <a:srgbClr val="800000"/>
                </a:solidFill>
                <a:latin typeface="Calibri" panose="020F0502020204030204" pitchFamily="34" charset="0"/>
              </a:rPr>
              <a:t> mmHg (min pressure to open)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908050" y="3379125"/>
            <a:ext cx="7089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800000"/>
                </a:solidFill>
                <a:latin typeface="Calibri" panose="020F0502020204030204" pitchFamily="34" charset="0"/>
              </a:rPr>
              <a:t>Aortic Semilunar =&gt; </a:t>
            </a:r>
            <a:r>
              <a:rPr lang="en-US" altLang="en-US" sz="2400" b="1" dirty="0">
                <a:solidFill>
                  <a:srgbClr val="800000"/>
                </a:solidFill>
                <a:latin typeface="Calibri" panose="020F0502020204030204" pitchFamily="34" charset="0"/>
              </a:rPr>
              <a:t>80</a:t>
            </a:r>
            <a:r>
              <a:rPr lang="en-US" altLang="en-US" sz="2400" dirty="0">
                <a:solidFill>
                  <a:srgbClr val="800000"/>
                </a:solidFill>
                <a:latin typeface="Calibri" panose="020F0502020204030204" pitchFamily="34" charset="0"/>
              </a:rPr>
              <a:t> mmHg (min pressure to open)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429037" y="4241938"/>
            <a:ext cx="80975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End Systolic Volume (</a:t>
            </a:r>
            <a:r>
              <a:rPr lang="en-US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ESV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) = volume remaining 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				     heart after ejection (~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½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r>
              <a:rPr lang="en-US" alt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*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1577975" y="5632073"/>
            <a:ext cx="5006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Stroke Volume = EDV -  ESV  (ml/beat)</a:t>
            </a:r>
          </a:p>
        </p:txBody>
      </p:sp>
    </p:spTree>
    <p:extLst>
      <p:ext uri="{BB962C8B-B14F-4D97-AF65-F5344CB8AC3E}">
        <p14:creationId xmlns:p14="http://schemas.microsoft.com/office/powerpoint/2010/main" val="43252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6" grpId="0"/>
      <p:bldP spid="28677" grpId="0"/>
      <p:bldP spid="286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43669" y="159875"/>
            <a:ext cx="8850312" cy="275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5. </a:t>
            </a:r>
            <a:r>
              <a:rPr lang="en-US" altLang="en-US" b="1" u="sng" dirty="0">
                <a:solidFill>
                  <a:srgbClr val="0000FF"/>
                </a:solidFill>
                <a:latin typeface="Calibri" panose="020F0502020204030204" pitchFamily="34" charset="0"/>
              </a:rPr>
              <a:t>Ventricular Diastole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</a:p>
          <a:p>
            <a:pPr eaLnBrk="1" hangingPunct="1">
              <a:lnSpc>
                <a:spcPct val="125000"/>
              </a:lnSpc>
              <a:spcBef>
                <a:spcPct val="25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	Relaxation of ventricles, artery back flow slams  semilunar valves shut = 2</a:t>
            </a:r>
            <a:r>
              <a:rPr lang="en-US" altLang="en-US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nd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heart sound ("dup").</a:t>
            </a:r>
            <a:endParaRPr lang="en-US" alt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eaLnBrk="1" hangingPunct="1">
              <a:lnSpc>
                <a:spcPct val="125000"/>
              </a:lnSpc>
              <a:spcBef>
                <a:spcPct val="25000"/>
              </a:spcBef>
              <a:buNone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(now </a:t>
            </a:r>
            <a:r>
              <a:rPr lang="en-US" altLang="en-US" sz="2800" u="sng" dirty="0">
                <a:solidFill>
                  <a:srgbClr val="000000"/>
                </a:solidFill>
                <a:latin typeface="Calibri" panose="020F0502020204030204" pitchFamily="34" charset="0"/>
              </a:rPr>
              <a:t>all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heart valves are closed) 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563949" y="5342722"/>
            <a:ext cx="800975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Finally, the AV valves open again and refilling starts –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back to the start of cardiac cycle.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90734" y="3053369"/>
            <a:ext cx="7356181" cy="662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5000"/>
              </a:lnSpc>
              <a:spcBef>
                <a:spcPct val="0"/>
              </a:spcBef>
              <a:buNone/>
            </a:pPr>
            <a:r>
              <a:rPr lang="en-US" altLang="en-US" b="1" i="1" dirty="0">
                <a:solidFill>
                  <a:srgbClr val="000000"/>
                </a:solidFill>
                <a:latin typeface="Calibri" panose="020F0502020204030204" pitchFamily="34" charset="0"/>
              </a:rPr>
              <a:t>Ventricles are S</a:t>
            </a:r>
            <a:r>
              <a:rPr lang="en-US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ealed Compartments again</a:t>
            </a:r>
            <a:endParaRPr lang="en-US" altLang="en-US" sz="1050" b="1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33413" y="3857625"/>
            <a:ext cx="79533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i="1" dirty="0">
                <a:solidFill>
                  <a:srgbClr val="800000"/>
                </a:solidFill>
                <a:latin typeface="Calibri" panose="020F0502020204030204" pitchFamily="34" charset="0"/>
              </a:rPr>
              <a:t>= Isovolumetric ventricular relaxation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(when pressure decreases as volume stays the same)</a:t>
            </a:r>
          </a:p>
        </p:txBody>
      </p:sp>
    </p:spTree>
    <p:extLst>
      <p:ext uri="{BB962C8B-B14F-4D97-AF65-F5344CB8AC3E}">
        <p14:creationId xmlns:p14="http://schemas.microsoft.com/office/powerpoint/2010/main" val="84288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0" grpId="0"/>
      <p:bldP spid="297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63982-BDC2-B3A5-6CBA-E26236EEA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24146D-4DB3-52D9-22F5-EC0E43CF45C9}"/>
              </a:ext>
            </a:extLst>
          </p:cNvPr>
          <p:cNvSpPr/>
          <p:nvPr/>
        </p:nvSpPr>
        <p:spPr>
          <a:xfrm>
            <a:off x="281671" y="2092411"/>
            <a:ext cx="85887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>
                <a:latin typeface="Calibri" panose="020F0502020204030204" pitchFamily="34" charset="0"/>
              </a:rPr>
              <a:t>C.O.</a:t>
            </a:r>
            <a:r>
              <a:rPr lang="en-US" sz="2000" dirty="0">
                <a:latin typeface="Calibri" panose="020F0502020204030204" pitchFamily="34" charset="0"/>
              </a:rPr>
              <a:t> meets metabolic needs, i.e., is </a:t>
            </a:r>
            <a:r>
              <a:rPr lang="en-US" sz="2000" b="1" dirty="0">
                <a:solidFill>
                  <a:srgbClr val="800000"/>
                </a:solidFill>
                <a:latin typeface="Calibri" panose="020F0502020204030204" pitchFamily="34" charset="0"/>
              </a:rPr>
              <a:t>proportional to the tissues</a:t>
            </a:r>
            <a:r>
              <a:rPr lang="en-US" sz="2000" dirty="0">
                <a:latin typeface="Calibri" panose="020F0502020204030204" pitchFamily="34" charset="0"/>
              </a:rPr>
              <a:t> need for oxygen (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O</a:t>
            </a:r>
            <a:r>
              <a:rPr lang="en-US" sz="2000" b="1" baseline="-250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US" sz="2000" dirty="0">
                <a:latin typeface="Calibri" panose="020F0502020204030204" pitchFamily="34" charset="0"/>
              </a:rPr>
              <a:t>) and </a:t>
            </a:r>
            <a:r>
              <a:rPr lang="en-US" sz="2000" b="1" dirty="0">
                <a:latin typeface="Calibri" panose="020F0502020204030204" pitchFamily="34" charset="0"/>
              </a:rPr>
              <a:t>nutrients</a:t>
            </a:r>
            <a:r>
              <a:rPr lang="en-US" sz="2000" dirty="0">
                <a:latin typeface="Calibri" panose="020F0502020204030204" pitchFamily="34" charset="0"/>
              </a:rPr>
              <a:t>, and removal of carbon dioxide (</a:t>
            </a:r>
            <a:r>
              <a:rPr lang="en-US" sz="2000" b="1" dirty="0">
                <a:solidFill>
                  <a:srgbClr val="0000FF"/>
                </a:solidFill>
                <a:latin typeface="Calibri" panose="020F0502020204030204" pitchFamily="34" charset="0"/>
              </a:rPr>
              <a:t>CO</a:t>
            </a:r>
            <a:r>
              <a:rPr lang="en-US" sz="2000" b="1" baseline="-25000" dirty="0">
                <a:solidFill>
                  <a:srgbClr val="0000FF"/>
                </a:solidFill>
                <a:latin typeface="Calibri" panose="020F0502020204030204" pitchFamily="34" charset="0"/>
              </a:rPr>
              <a:t>2</a:t>
            </a:r>
            <a:r>
              <a:rPr lang="en-US" sz="2000" dirty="0">
                <a:latin typeface="Calibri" panose="020F0502020204030204" pitchFamily="34" charset="0"/>
              </a:rPr>
              <a:t>) and </a:t>
            </a:r>
            <a:r>
              <a:rPr lang="en-US" sz="2000" b="1" dirty="0">
                <a:latin typeface="Calibri" panose="020F0502020204030204" pitchFamily="34" charset="0"/>
              </a:rPr>
              <a:t>waste</a:t>
            </a:r>
            <a:r>
              <a:rPr lang="en-US" sz="2000" dirty="0">
                <a:latin typeface="Calibri" panose="020F050202020403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>
                <a:latin typeface="Calibri" panose="020F0502020204030204" pitchFamily="34" charset="0"/>
              </a:rPr>
              <a:t>C.O.</a:t>
            </a:r>
            <a:r>
              <a:rPr lang="en-US" sz="2000" dirty="0">
                <a:latin typeface="Calibri" panose="020F0502020204030204" pitchFamily="34" charset="0"/>
              </a:rPr>
              <a:t> changes with changes in body position.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</a:rPr>
              <a:t>e.g., lying down (recumbent) to upright -&gt; HR and SV increase. </a:t>
            </a:r>
            <a:endParaRPr lang="en-US" dirty="0">
              <a:latin typeface="Calibri" panose="020F0502020204030204" pitchFamily="34" charset="0"/>
            </a:endParaRPr>
          </a:p>
          <a:p>
            <a:pPr lvl="1"/>
            <a:r>
              <a:rPr lang="en-US" sz="2000" dirty="0">
                <a:latin typeface="Calibri" panose="020F0502020204030204" pitchFamily="34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Calibri" panose="020F0502020204030204" pitchFamily="34" charset="0"/>
              </a:rPr>
              <a:t>At rest healthy adult </a:t>
            </a:r>
            <a:r>
              <a:rPr lang="en-US" sz="2000" b="1" dirty="0">
                <a:latin typeface="Calibri" panose="020F0502020204030204" pitchFamily="34" charset="0"/>
              </a:rPr>
              <a:t>C.O.</a:t>
            </a:r>
            <a:r>
              <a:rPr lang="en-US" sz="2000" dirty="0">
                <a:latin typeface="Calibri" panose="020F0502020204030204" pitchFamily="34" charset="0"/>
              </a:rPr>
              <a:t> is about </a:t>
            </a:r>
            <a:r>
              <a:rPr lang="en-US" sz="2000" b="1" u="sng" dirty="0">
                <a:latin typeface="Calibri" panose="020F0502020204030204" pitchFamily="34" charset="0"/>
              </a:rPr>
              <a:t>5 L/min</a:t>
            </a:r>
            <a:r>
              <a:rPr lang="en-US" sz="2000" dirty="0">
                <a:latin typeface="Calibri" panose="020F0502020204030204" pitchFamily="34" charset="0"/>
              </a:rPr>
              <a:t>.</a:t>
            </a:r>
            <a:endParaRPr lang="en-US" sz="2000" b="1" u="sng" dirty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>
                <a:latin typeface="Calibri" panose="020F0502020204030204" pitchFamily="34" charset="0"/>
              </a:rPr>
              <a:t>C.O.</a:t>
            </a:r>
            <a:r>
              <a:rPr lang="en-US" sz="2000" dirty="0">
                <a:latin typeface="Calibri" panose="020F0502020204030204" pitchFamily="34" charset="0"/>
              </a:rPr>
              <a:t> can increase 50-100% by anxiety/excitement, even to </a:t>
            </a:r>
            <a:r>
              <a:rPr lang="en-US" sz="2000" b="1" dirty="0">
                <a:latin typeface="Calibri" panose="020F0502020204030204" pitchFamily="34" charset="0"/>
              </a:rPr>
              <a:t>500%</a:t>
            </a:r>
            <a:r>
              <a:rPr lang="en-US" sz="2000" dirty="0">
                <a:latin typeface="Calibri" panose="020F0502020204030204" pitchFamily="34" charset="0"/>
              </a:rPr>
              <a:t> by </a:t>
            </a:r>
            <a:r>
              <a:rPr lang="en-US" sz="2000" b="1" dirty="0">
                <a:solidFill>
                  <a:srgbClr val="993300"/>
                </a:solidFill>
                <a:latin typeface="Calibri" panose="020F0502020204030204" pitchFamily="34" charset="0"/>
              </a:rPr>
              <a:t>exercise</a:t>
            </a:r>
            <a:r>
              <a:rPr lang="en-US" sz="2000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E3C98-FD18-8C41-94F1-1808C6DD0DF4}"/>
              </a:ext>
            </a:extLst>
          </p:cNvPr>
          <p:cNvSpPr/>
          <p:nvPr/>
        </p:nvSpPr>
        <p:spPr>
          <a:xfrm>
            <a:off x="195943" y="268145"/>
            <a:ext cx="87521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</a:rPr>
              <a:t>Cardiac Output </a:t>
            </a:r>
          </a:p>
          <a:p>
            <a:endParaRPr lang="en-US" sz="1000" dirty="0">
              <a:latin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</a:rPr>
              <a:t>Cardiac Output (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C.O.</a:t>
            </a:r>
            <a:r>
              <a:rPr lang="en-US" sz="2000" dirty="0">
                <a:latin typeface="Calibri" panose="020F0502020204030204" pitchFamily="34" charset="0"/>
              </a:rPr>
              <a:t>) = volume of blood ejected by ventricles per unit time.</a:t>
            </a:r>
          </a:p>
          <a:p>
            <a:r>
              <a:rPr lang="en-US" sz="2000" dirty="0">
                <a:latin typeface="Calibri" panose="020F0502020204030204" pitchFamily="34" charset="0"/>
              </a:rPr>
              <a:t>Expressed as </a:t>
            </a:r>
            <a:r>
              <a:rPr lang="en-US" sz="2000" b="1" i="1" dirty="0">
                <a:latin typeface="Calibri" panose="020F0502020204030204" pitchFamily="34" charset="0"/>
              </a:rPr>
              <a:t>minute volume</a:t>
            </a:r>
            <a:r>
              <a:rPr lang="en-US" sz="2000" dirty="0">
                <a:latin typeface="Calibri" panose="020F0502020204030204" pitchFamily="34" charset="0"/>
              </a:rPr>
              <a:t>, (liters or ml of blood per minute (</a:t>
            </a:r>
            <a:r>
              <a:rPr lang="en-US" sz="2000" b="1" dirty="0">
                <a:latin typeface="Calibri" panose="020F0502020204030204" pitchFamily="34" charset="0"/>
              </a:rPr>
              <a:t>L/min </a:t>
            </a:r>
            <a:r>
              <a:rPr lang="en-US" sz="2000" dirty="0">
                <a:latin typeface="Calibri" panose="020F0502020204030204" pitchFamily="34" charset="0"/>
              </a:rPr>
              <a:t>or</a:t>
            </a:r>
            <a:r>
              <a:rPr lang="en-US" sz="2000" b="1" dirty="0">
                <a:latin typeface="Calibri" panose="020F0502020204030204" pitchFamily="34" charset="0"/>
              </a:rPr>
              <a:t> ml/min</a:t>
            </a:r>
            <a:r>
              <a:rPr lang="en-US" sz="2000" dirty="0">
                <a:latin typeface="Calibri" panose="020F050202020403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7601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1656405" y="85881"/>
            <a:ext cx="58311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Calibri" panose="020F0502020204030204" pitchFamily="34" charset="0"/>
              </a:rPr>
              <a:t>Calculating Cardiac Output</a:t>
            </a:r>
            <a:endParaRPr lang="en-US" altLang="en-US" b="1" dirty="0">
              <a:solidFill>
                <a:srgbClr val="993300"/>
              </a:solidFill>
              <a:latin typeface="Calibri" panose="020F0502020204030204" pitchFamily="34" charset="0"/>
            </a:endParaRPr>
          </a:p>
        </p:txBody>
      </p:sp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3194153" y="1091392"/>
            <a:ext cx="1377149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Heart Rate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993300"/>
                </a:solidFill>
                <a:latin typeface="Calibri" panose="020F0502020204030204" pitchFamily="34" charset="0"/>
              </a:rPr>
              <a:t>(beats/min)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64767" y="2652915"/>
            <a:ext cx="800814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b="1" u="sng" dirty="0">
                <a:solidFill>
                  <a:srgbClr val="993300"/>
                </a:solidFill>
                <a:latin typeface="Calibri" panose="020F0502020204030204" pitchFamily="34" charset="0"/>
              </a:rPr>
              <a:t>Example Calculations</a:t>
            </a:r>
            <a:r>
              <a:rPr lang="en-US" altLang="en-US" sz="2200" dirty="0">
                <a:solidFill>
                  <a:srgbClr val="993300"/>
                </a:solidFill>
                <a:latin typeface="Calibri" panose="020F0502020204030204" pitchFamily="34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993300"/>
                </a:solidFill>
                <a:latin typeface="Calibri" panose="020F0502020204030204" pitchFamily="34" charset="0"/>
              </a:rPr>
              <a:t>Below are values for at rest and during exercise. Let’s calculate the C.O., including units, showing all work!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552708" y="3760911"/>
            <a:ext cx="21421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Calibri" panose="020F0502020204030204" pitchFamily="34" charset="0"/>
              </a:rPr>
              <a:t>1) </a:t>
            </a:r>
            <a:r>
              <a:rPr lang="en-US" altLang="en-US" sz="2000" b="1" u="sng" dirty="0">
                <a:latin typeface="Calibri" panose="020F0502020204030204" pitchFamily="34" charset="0"/>
              </a:rPr>
              <a:t>At Rest</a:t>
            </a:r>
            <a:r>
              <a:rPr lang="en-US" altLang="en-US" sz="2000" dirty="0">
                <a:latin typeface="Calibri" panose="020F050202020403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alibri" panose="020F0502020204030204" pitchFamily="34" charset="0"/>
              </a:rPr>
              <a:t>HR = 72</a:t>
            </a:r>
            <a:endParaRPr lang="en-US" altLang="en-US" sz="2000" dirty="0">
              <a:solidFill>
                <a:srgbClr val="9933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alibri" panose="020F0502020204030204" pitchFamily="34" charset="0"/>
              </a:rPr>
              <a:t>EDV = 135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alibri" panose="020F0502020204030204" pitchFamily="34" charset="0"/>
              </a:rPr>
              <a:t>ESV = 65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800910" y="3760910"/>
            <a:ext cx="21421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Calibri" panose="020F0502020204030204" pitchFamily="34" charset="0"/>
              </a:rPr>
              <a:t>2) </a:t>
            </a:r>
            <a:r>
              <a:rPr lang="en-US" altLang="en-US" sz="2000" b="1" u="sng" dirty="0">
                <a:latin typeface="Calibri" panose="020F0502020204030204" pitchFamily="34" charset="0"/>
              </a:rPr>
              <a:t>During Exercise</a:t>
            </a:r>
            <a:r>
              <a:rPr lang="en-US" altLang="en-US" sz="2000" dirty="0">
                <a:latin typeface="Calibri" panose="020F050202020403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alibri" panose="020F0502020204030204" pitchFamily="34" charset="0"/>
              </a:rPr>
              <a:t>HR = 121</a:t>
            </a:r>
            <a:endParaRPr lang="en-US" altLang="en-US" sz="2000" dirty="0">
              <a:solidFill>
                <a:srgbClr val="9933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alibri" panose="020F0502020204030204" pitchFamily="34" charset="0"/>
              </a:rPr>
              <a:t>EDV = 178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alibri" panose="020F0502020204030204" pitchFamily="34" charset="0"/>
              </a:rPr>
              <a:t>ESV = 42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99329-7C8F-D417-17EF-089B8ECC80F8}"/>
              </a:ext>
            </a:extLst>
          </p:cNvPr>
          <p:cNvSpPr txBox="1"/>
          <p:nvPr/>
        </p:nvSpPr>
        <p:spPr>
          <a:xfrm>
            <a:off x="3059072" y="3268468"/>
            <a:ext cx="1609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b="1" dirty="0">
                <a:solidFill>
                  <a:srgbClr val="993300"/>
                </a:solidFill>
                <a:latin typeface="Calibri" panose="020F0502020204030204" pitchFamily="34" charset="0"/>
              </a:rPr>
              <a:t>*SV= EDV-ESV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C7583F-1317-8E40-DAB8-6F84BB57013F}"/>
              </a:ext>
            </a:extLst>
          </p:cNvPr>
          <p:cNvSpPr txBox="1"/>
          <p:nvPr/>
        </p:nvSpPr>
        <p:spPr>
          <a:xfrm>
            <a:off x="5950820" y="1101744"/>
            <a:ext cx="1693068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6666"/>
                </a:solidFill>
                <a:latin typeface="Calibri" panose="020F0502020204030204" pitchFamily="34" charset="0"/>
              </a:rPr>
              <a:t>Stroke Volume</a:t>
            </a:r>
            <a:r>
              <a:rPr lang="en-US" altLang="en-US" sz="2800" dirty="0">
                <a:solidFill>
                  <a:srgbClr val="993300"/>
                </a:solidFill>
                <a:latin typeface="Calibri" panose="020F050202020403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993300"/>
                </a:solidFill>
                <a:latin typeface="Calibri" panose="020F0502020204030204" pitchFamily="34" charset="0"/>
              </a:rPr>
              <a:t>(volume/beat)</a:t>
            </a:r>
          </a:p>
        </p:txBody>
      </p:sp>
      <p:sp>
        <p:nvSpPr>
          <p:cNvPr id="11" name="Multiplication Sign 10">
            <a:extLst>
              <a:ext uri="{FF2B5EF4-FFF2-40B4-BE49-F238E27FC236}">
                <a16:creationId xmlns:a16="http://schemas.microsoft.com/office/drawing/2014/main" id="{17EBCA2C-1750-A4B0-B5D5-3E5884CE651F}"/>
              </a:ext>
            </a:extLst>
          </p:cNvPr>
          <p:cNvSpPr/>
          <p:nvPr/>
        </p:nvSpPr>
        <p:spPr>
          <a:xfrm>
            <a:off x="5043694" y="1288750"/>
            <a:ext cx="525066" cy="646331"/>
          </a:xfrm>
          <a:prstGeom prst="mathMultiply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qual Sign Icons - Free SVG &amp; PNG Equal ...">
            <a:extLst>
              <a:ext uri="{FF2B5EF4-FFF2-40B4-BE49-F238E27FC236}">
                <a16:creationId xmlns:a16="http://schemas.microsoft.com/office/drawing/2014/main" id="{22E52551-133D-0965-A71E-592447E72F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8500" y1="59000" x2="70000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73" t="23677" r="20294" b="22467"/>
          <a:stretch>
            <a:fillRect/>
          </a:stretch>
        </p:blipFill>
        <p:spPr bwMode="auto">
          <a:xfrm>
            <a:off x="2155543" y="1146927"/>
            <a:ext cx="615604" cy="55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43B95B-A9C0-3E33-9520-0C4B4AA0EC64}"/>
              </a:ext>
            </a:extLst>
          </p:cNvPr>
          <p:cNvSpPr txBox="1"/>
          <p:nvPr/>
        </p:nvSpPr>
        <p:spPr>
          <a:xfrm>
            <a:off x="509165" y="1098528"/>
            <a:ext cx="916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C.O.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8670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5051" y="103755"/>
            <a:ext cx="820645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Cardiac Output is Modified by </a:t>
            </a:r>
            <a:r>
              <a:rPr lang="en-US" sz="2800" b="1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6263" marR="0" lvl="0" indent="-174625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activity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decreases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heart rate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contraction.</a:t>
            </a:r>
          </a:p>
          <a:p>
            <a:pPr marL="576263" marR="0" lvl="0" indent="-174625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Sym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activity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increases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heart rate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contraction. </a:t>
            </a:r>
            <a:endParaRPr lang="en-US" sz="2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Calibri" panose="020F0502020204030204" pitchFamily="34" charset="0"/>
              </a:rPr>
              <a:t> 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91A2F8-8B19-DA2F-E2DD-8252D500D7C5}"/>
              </a:ext>
            </a:extLst>
          </p:cNvPr>
          <p:cNvSpPr/>
          <p:nvPr/>
        </p:nvSpPr>
        <p:spPr>
          <a:xfrm>
            <a:off x="438014" y="2129447"/>
            <a:ext cx="832438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Length-Tension or </a:t>
            </a:r>
            <a:r>
              <a:rPr lang="en-US" sz="2000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Stretch-Force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Relationships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indent="173038" algn="just">
              <a:spcBef>
                <a:spcPts val="0"/>
              </a:spcBef>
              <a:spcAft>
                <a:spcPts val="0"/>
              </a:spcAft>
              <a:tabLst>
                <a:tab pos="230188" algn="l"/>
              </a:tabLst>
            </a:pP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When cardiac muscle </a:t>
            </a:r>
            <a:r>
              <a:rPr lang="en-US" sz="16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sarcomere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stretches, it goes to optimal length to generates more force. 	Force is </a:t>
            </a:r>
            <a:r>
              <a:rPr lang="en-US" sz="16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stroke volume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(SV), so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greater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force = greater volume of blood ejected. </a:t>
            </a: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9C4637-4C1D-1D0B-C943-01AEF7344644}"/>
              </a:ext>
            </a:extLst>
          </p:cNvPr>
          <p:cNvSpPr/>
          <p:nvPr/>
        </p:nvSpPr>
        <p:spPr>
          <a:xfrm>
            <a:off x="432775" y="3262009"/>
            <a:ext cx="784094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Venous Return =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Blood returning to the heart, </a:t>
            </a:r>
            <a:r>
              <a:rPr lang="en-US" sz="200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Preload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Venous return determines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EDV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this is related stroke volume (SV)!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Preload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another way of expressing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EDV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greater the EDV = Greater preload = Greater SV. 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Note: Decreased EDV = Decreases preload = Decreases SV.</a:t>
            </a:r>
            <a:endParaRPr lang="en-US" i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54A69F-EA71-6604-9888-F7A20E26AA9D}"/>
              </a:ext>
            </a:extLst>
          </p:cNvPr>
          <p:cNvSpPr txBox="1"/>
          <p:nvPr/>
        </p:nvSpPr>
        <p:spPr>
          <a:xfrm>
            <a:off x="437206" y="4930924"/>
            <a:ext cx="849629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Afterload</a:t>
            </a:r>
            <a:r>
              <a:rPr lang="en-US" sz="200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the force ventricles must overcome to pump blood </a:t>
            </a:r>
            <a:r>
              <a:rPr lang="en-US" b="1" dirty="0">
                <a:solidFill>
                  <a:srgbClr val="006666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against resistance in the vascular system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Any increased in peripheral resistance requires a greater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afterload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force open the semilunar valves and pump the blood into the arteries. 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b="1" dirty="0">
              <a:solidFill>
                <a:srgbClr val="8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b="1" dirty="0">
                <a:solidFill>
                  <a:srgbClr val="8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afterload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b="1" dirty="0">
                <a:solidFill>
                  <a:srgbClr val="8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this</a:t>
            </a:r>
            <a:r>
              <a:rPr lang="en-US" b="1" dirty="0">
                <a:solidFill>
                  <a:srgbClr val="8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decreases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SV; if 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afterload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decreased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this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increases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SV.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639266-528A-3691-F0DB-E2F8E966FA42}"/>
              </a:ext>
            </a:extLst>
          </p:cNvPr>
          <p:cNvSpPr txBox="1"/>
          <p:nvPr/>
        </p:nvSpPr>
        <p:spPr>
          <a:xfrm>
            <a:off x="138989" y="946629"/>
            <a:ext cx="907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A2F299-DC2C-819D-2B24-6635E42C5DA6}"/>
              </a:ext>
            </a:extLst>
          </p:cNvPr>
          <p:cNvSpPr txBox="1"/>
          <p:nvPr/>
        </p:nvSpPr>
        <p:spPr>
          <a:xfrm>
            <a:off x="2022768" y="1565693"/>
            <a:ext cx="50840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6666"/>
                </a:solidFill>
                <a:latin typeface="Calibri" panose="020F0502020204030204" pitchFamily="34" charset="0"/>
              </a:rPr>
              <a:t>Multiple Factors Influence Stroke Vole (SV)</a:t>
            </a:r>
            <a:r>
              <a:rPr lang="en-US" b="1" dirty="0">
                <a:latin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938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104" y="2687311"/>
            <a:ext cx="1963264" cy="395133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347256" y="11268"/>
            <a:ext cx="645420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 u="sng" dirty="0">
                <a:solidFill>
                  <a:srgbClr val="3399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Summary of Impacts on Cardiac Output</a:t>
            </a:r>
            <a:endParaRPr lang="en-US" sz="3000" u="sng" dirty="0">
              <a:solidFill>
                <a:srgbClr val="339933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9A54BD-7716-D9A9-EBF0-B96628BCA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49" t="9124" r="23257" b="6887"/>
          <a:stretch>
            <a:fillRect/>
          </a:stretch>
        </p:blipFill>
        <p:spPr>
          <a:xfrm>
            <a:off x="5401299" y="3670861"/>
            <a:ext cx="2700000" cy="288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49B72D6-AFF4-8ABA-7F1B-2066B1948A46}"/>
              </a:ext>
            </a:extLst>
          </p:cNvPr>
          <p:cNvSpPr txBox="1"/>
          <p:nvPr/>
        </p:nvSpPr>
        <p:spPr>
          <a:xfrm>
            <a:off x="152056" y="876391"/>
            <a:ext cx="3878619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6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Several factors Influence Venous Return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7388" lvl="2" indent="-28575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‘Skeletal Muscle Pump’.</a:t>
            </a:r>
            <a:endParaRPr lang="en-US" sz="1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7388" lvl="2" indent="-28575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sz="1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7388" lvl="2" indent="-28575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‘Respiratory Pump’. </a:t>
            </a:r>
            <a:endParaRPr lang="en-US" sz="1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7388" lvl="2" indent="-28575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14400" algn="l"/>
              </a:tabLst>
            </a:pPr>
            <a:endParaRPr lang="en-US" sz="1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7388" lvl="2" indent="-28575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US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Sympathetic Activity. </a:t>
            </a:r>
            <a:endParaRPr lang="en-US" sz="1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D5AE989-C0EA-9FD5-7C47-F77645BF31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004" y="1063287"/>
            <a:ext cx="949747" cy="14639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4DAC615-E9B5-8E35-D835-03CD1BEC53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 t="4510" r="4839" b="5262"/>
          <a:stretch>
            <a:fillRect/>
          </a:stretch>
        </p:blipFill>
        <p:spPr>
          <a:xfrm rot="5400000">
            <a:off x="5969862" y="1197175"/>
            <a:ext cx="1562873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0600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3583</TotalTime>
  <Words>1021</Words>
  <Application>Microsoft Office PowerPoint</Application>
  <PresentationFormat>On-screen Show (4:3)</PresentationFormat>
  <Paragraphs>143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Symbol</vt:lpstr>
      <vt:lpstr>Times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Miramar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</dc:creator>
  <cp:lastModifiedBy>Marie Mc Mahon</cp:lastModifiedBy>
  <cp:revision>222</cp:revision>
  <dcterms:created xsi:type="dcterms:W3CDTF">2006-07-13T05:35:07Z</dcterms:created>
  <dcterms:modified xsi:type="dcterms:W3CDTF">2026-10-20T04:05:08Z</dcterms:modified>
</cp:coreProperties>
</file>