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8"/>
  </p:notesMasterIdLst>
  <p:sldIdLst>
    <p:sldId id="264" r:id="rId5"/>
    <p:sldId id="277" r:id="rId6"/>
    <p:sldId id="282" r:id="rId7"/>
    <p:sldId id="319" r:id="rId8"/>
    <p:sldId id="354" r:id="rId9"/>
    <p:sldId id="323" r:id="rId10"/>
    <p:sldId id="337" r:id="rId11"/>
    <p:sldId id="355" r:id="rId12"/>
    <p:sldId id="326" r:id="rId13"/>
    <p:sldId id="338" r:id="rId14"/>
    <p:sldId id="313" r:id="rId15"/>
    <p:sldId id="287" r:id="rId16"/>
    <p:sldId id="283" r:id="rId17"/>
    <p:sldId id="346" r:id="rId18"/>
    <p:sldId id="317" r:id="rId19"/>
    <p:sldId id="356" r:id="rId20"/>
    <p:sldId id="357" r:id="rId21"/>
    <p:sldId id="340" r:id="rId22"/>
    <p:sldId id="295" r:id="rId23"/>
    <p:sldId id="296" r:id="rId24"/>
    <p:sldId id="297" r:id="rId25"/>
    <p:sldId id="298" r:id="rId26"/>
    <p:sldId id="299" r:id="rId27"/>
    <p:sldId id="339" r:id="rId28"/>
    <p:sldId id="349" r:id="rId29"/>
    <p:sldId id="350" r:id="rId30"/>
    <p:sldId id="353" r:id="rId31"/>
    <p:sldId id="345" r:id="rId32"/>
    <p:sldId id="351" r:id="rId33"/>
    <p:sldId id="358" r:id="rId34"/>
    <p:sldId id="359" r:id="rId35"/>
    <p:sldId id="301" r:id="rId36"/>
    <p:sldId id="312" r:id="rId37"/>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FE85C1-C62F-F60E-391E-E8841BDE3E72}" name="Jeffrey Orgera" initials="JO" userId="S::jorgera@sdccd.edu::84fd1ff5-5b01-4200-96b0-b341dc21276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9097"/>
    <a:srgbClr val="5F3689"/>
    <a:srgbClr val="31A9E0"/>
    <a:srgbClr val="0054A3"/>
    <a:srgbClr val="BF1E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116" autoAdjust="0"/>
    <p:restoredTop sz="96301" autoAdjust="0"/>
  </p:normalViewPr>
  <p:slideViewPr>
    <p:cSldViewPr snapToGrid="0">
      <p:cViewPr>
        <p:scale>
          <a:sx n="143" d="100"/>
          <a:sy n="143" d="100"/>
        </p:scale>
        <p:origin x="552" y="62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B9D427-F0A1-034E-B0B1-F8A7486E2F8F}" type="datetimeFigureOut">
              <a:rPr lang="en-US" smtClean="0"/>
              <a:t>9/15/26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516015-6419-F144-A88D-968FE89E8C5B}" type="slidenum">
              <a:rPr lang="en-US" smtClean="0"/>
              <a:t>‹#›</a:t>
            </a:fld>
            <a:endParaRPr lang="en-US"/>
          </a:p>
        </p:txBody>
      </p:sp>
    </p:spTree>
    <p:extLst>
      <p:ext uri="{BB962C8B-B14F-4D97-AF65-F5344CB8AC3E}">
        <p14:creationId xmlns:p14="http://schemas.microsoft.com/office/powerpoint/2010/main" val="421345466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499EB-98ED-6FC4-EFA2-9B1E612A12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F4C984-738D-429D-FBE3-821BFED8EF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3AE9FA-4136-9778-54B6-12815ED700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996040D-8361-B8D8-575B-D620D9ADEC35}"/>
              </a:ext>
            </a:extLst>
          </p:cNvPr>
          <p:cNvSpPr>
            <a:spLocks noGrp="1"/>
          </p:cNvSpPr>
          <p:nvPr>
            <p:ph type="sldNum" sz="quarter" idx="5"/>
          </p:nvPr>
        </p:nvSpPr>
        <p:spPr/>
        <p:txBody>
          <a:bodyPr/>
          <a:lstStyle/>
          <a:p>
            <a:fld id="{C4516015-6419-F144-A88D-968FE89E8C5B}" type="slidenum">
              <a:rPr lang="en-US" smtClean="0"/>
              <a:t>1</a:t>
            </a:fld>
            <a:endParaRPr lang="en-US"/>
          </a:p>
        </p:txBody>
      </p:sp>
    </p:spTree>
    <p:extLst>
      <p:ext uri="{BB962C8B-B14F-4D97-AF65-F5344CB8AC3E}">
        <p14:creationId xmlns:p14="http://schemas.microsoft.com/office/powerpoint/2010/main" val="1808101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516015-6419-F144-A88D-968FE89E8C5B}" type="slidenum">
              <a:rPr lang="en-US" smtClean="0"/>
              <a:t>2</a:t>
            </a:fld>
            <a:endParaRPr lang="en-US"/>
          </a:p>
        </p:txBody>
      </p:sp>
    </p:spTree>
    <p:extLst>
      <p:ext uri="{BB962C8B-B14F-4D97-AF65-F5344CB8AC3E}">
        <p14:creationId xmlns:p14="http://schemas.microsoft.com/office/powerpoint/2010/main" val="332226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4516015-6419-F144-A88D-968FE89E8C5B}" type="slidenum">
              <a:rPr lang="en-US" smtClean="0"/>
              <a:t>3</a:t>
            </a:fld>
            <a:endParaRPr lang="en-US"/>
          </a:p>
        </p:txBody>
      </p:sp>
    </p:spTree>
    <p:extLst>
      <p:ext uri="{BB962C8B-B14F-4D97-AF65-F5344CB8AC3E}">
        <p14:creationId xmlns:p14="http://schemas.microsoft.com/office/powerpoint/2010/main" val="1614307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AA39C-1517-E88F-A0E5-2072ED266B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468AB-B96A-1C93-4AF4-09330C1146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AA16CD-8B86-4635-85BF-CCDA4D6D5B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917B1BF-6FD3-EB28-90E9-7F15F05B89DE}"/>
              </a:ext>
            </a:extLst>
          </p:cNvPr>
          <p:cNvSpPr>
            <a:spLocks noGrp="1"/>
          </p:cNvSpPr>
          <p:nvPr>
            <p:ph type="sldNum" sz="quarter" idx="5"/>
          </p:nvPr>
        </p:nvSpPr>
        <p:spPr/>
        <p:txBody>
          <a:bodyPr/>
          <a:lstStyle/>
          <a:p>
            <a:fld id="{C4516015-6419-F144-A88D-968FE89E8C5B}" type="slidenum">
              <a:rPr lang="en-US" smtClean="0"/>
              <a:t>4</a:t>
            </a:fld>
            <a:endParaRPr lang="en-US"/>
          </a:p>
        </p:txBody>
      </p:sp>
    </p:spTree>
    <p:extLst>
      <p:ext uri="{BB962C8B-B14F-4D97-AF65-F5344CB8AC3E}">
        <p14:creationId xmlns:p14="http://schemas.microsoft.com/office/powerpoint/2010/main" val="749920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6895F-BBDB-E44D-11D1-5AFFA59E9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E5F42-ECED-6F3D-5771-8467DCB3B5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FF6EE-6DDA-39B6-5894-58A577CD76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6C8647-BA1E-D86E-F592-A3E8E2848EF9}"/>
              </a:ext>
            </a:extLst>
          </p:cNvPr>
          <p:cNvSpPr>
            <a:spLocks noGrp="1"/>
          </p:cNvSpPr>
          <p:nvPr>
            <p:ph type="sldNum" sz="quarter" idx="5"/>
          </p:nvPr>
        </p:nvSpPr>
        <p:spPr/>
        <p:txBody>
          <a:bodyPr/>
          <a:lstStyle/>
          <a:p>
            <a:fld id="{C4516015-6419-F144-A88D-968FE89E8C5B}" type="slidenum">
              <a:rPr lang="en-US" smtClean="0"/>
              <a:t>5</a:t>
            </a:fld>
            <a:endParaRPr lang="en-US"/>
          </a:p>
        </p:txBody>
      </p:sp>
    </p:spTree>
    <p:extLst>
      <p:ext uri="{BB962C8B-B14F-4D97-AF65-F5344CB8AC3E}">
        <p14:creationId xmlns:p14="http://schemas.microsoft.com/office/powerpoint/2010/main" val="24970491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098422-C96B-96F6-7B20-CB29E25DB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5AB8A8-5CB6-64C0-4119-DE8A9BE3CF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DCBAD-EE06-749A-9A80-09017504AF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94A738C-A3E3-A525-38BF-F750BEFDA718}"/>
              </a:ext>
            </a:extLst>
          </p:cNvPr>
          <p:cNvSpPr>
            <a:spLocks noGrp="1"/>
          </p:cNvSpPr>
          <p:nvPr>
            <p:ph type="sldNum" sz="quarter" idx="5"/>
          </p:nvPr>
        </p:nvSpPr>
        <p:spPr/>
        <p:txBody>
          <a:bodyPr/>
          <a:lstStyle/>
          <a:p>
            <a:fld id="{C4516015-6419-F144-A88D-968FE89E8C5B}" type="slidenum">
              <a:rPr lang="en-US" smtClean="0"/>
              <a:t>6</a:t>
            </a:fld>
            <a:endParaRPr lang="en-US"/>
          </a:p>
        </p:txBody>
      </p:sp>
    </p:spTree>
    <p:extLst>
      <p:ext uri="{BB962C8B-B14F-4D97-AF65-F5344CB8AC3E}">
        <p14:creationId xmlns:p14="http://schemas.microsoft.com/office/powerpoint/2010/main" val="2870270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67508-9DDA-F0AD-313E-81C79F24B8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8FD947-9460-5EA1-570D-022A733232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2BC191-020B-3139-9129-74EE26A17BA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DEFC92-920C-FA94-3759-F8645457965F}"/>
              </a:ext>
            </a:extLst>
          </p:cNvPr>
          <p:cNvSpPr>
            <a:spLocks noGrp="1"/>
          </p:cNvSpPr>
          <p:nvPr>
            <p:ph type="sldNum" sz="quarter" idx="5"/>
          </p:nvPr>
        </p:nvSpPr>
        <p:spPr/>
        <p:txBody>
          <a:bodyPr/>
          <a:lstStyle/>
          <a:p>
            <a:fld id="{C4516015-6419-F144-A88D-968FE89E8C5B}" type="slidenum">
              <a:rPr lang="en-US" smtClean="0"/>
              <a:t>7</a:t>
            </a:fld>
            <a:endParaRPr lang="en-US"/>
          </a:p>
        </p:txBody>
      </p:sp>
    </p:spTree>
    <p:extLst>
      <p:ext uri="{BB962C8B-B14F-4D97-AF65-F5344CB8AC3E}">
        <p14:creationId xmlns:p14="http://schemas.microsoft.com/office/powerpoint/2010/main" val="2979293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4E474-A025-DBCE-D891-9362624C9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4A4CD0-A5D6-6502-6E86-E0FB1BCB01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9E3F2D-72F9-B5F4-68FA-4F223D428D9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ACE00B-81B2-A969-F73F-A9D82D574578}"/>
              </a:ext>
            </a:extLst>
          </p:cNvPr>
          <p:cNvSpPr>
            <a:spLocks noGrp="1"/>
          </p:cNvSpPr>
          <p:nvPr>
            <p:ph type="sldNum" sz="quarter" idx="5"/>
          </p:nvPr>
        </p:nvSpPr>
        <p:spPr/>
        <p:txBody>
          <a:bodyPr/>
          <a:lstStyle/>
          <a:p>
            <a:fld id="{C4516015-6419-F144-A88D-968FE89E8C5B}" type="slidenum">
              <a:rPr lang="en-US" smtClean="0"/>
              <a:t>8</a:t>
            </a:fld>
            <a:endParaRPr lang="en-US"/>
          </a:p>
        </p:txBody>
      </p:sp>
    </p:spTree>
    <p:extLst>
      <p:ext uri="{BB962C8B-B14F-4D97-AF65-F5344CB8AC3E}">
        <p14:creationId xmlns:p14="http://schemas.microsoft.com/office/powerpoint/2010/main" val="18474098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15B9-CA9A-D712-9F05-53157E0B35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D8C42E-30E7-F19B-2637-55EA195E76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FD3DFF-7793-747B-D011-42BCAD2803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AA6530-759F-A6D5-30D9-23CE89CA319B}"/>
              </a:ext>
            </a:extLst>
          </p:cNvPr>
          <p:cNvSpPr>
            <a:spLocks noGrp="1"/>
          </p:cNvSpPr>
          <p:nvPr>
            <p:ph type="sldNum" sz="quarter" idx="5"/>
          </p:nvPr>
        </p:nvSpPr>
        <p:spPr/>
        <p:txBody>
          <a:bodyPr/>
          <a:lstStyle/>
          <a:p>
            <a:fld id="{C4516015-6419-F144-A88D-968FE89E8C5B}" type="slidenum">
              <a:rPr lang="en-US" smtClean="0"/>
              <a:t>9</a:t>
            </a:fld>
            <a:endParaRPr lang="en-US"/>
          </a:p>
        </p:txBody>
      </p:sp>
    </p:spTree>
    <p:extLst>
      <p:ext uri="{BB962C8B-B14F-4D97-AF65-F5344CB8AC3E}">
        <p14:creationId xmlns:p14="http://schemas.microsoft.com/office/powerpoint/2010/main" val="31972925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97C04-C165-302F-265E-7B676703FB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8F44F0-2889-A23C-572A-F5DFE92C14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9157AB-05C8-C475-9B85-BBC0233CED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AA38F-069D-22F0-E8DB-17C388920900}"/>
              </a:ext>
            </a:extLst>
          </p:cNvPr>
          <p:cNvSpPr>
            <a:spLocks noGrp="1"/>
          </p:cNvSpPr>
          <p:nvPr>
            <p:ph type="sldNum" sz="quarter" idx="5"/>
          </p:nvPr>
        </p:nvSpPr>
        <p:spPr/>
        <p:txBody>
          <a:bodyPr/>
          <a:lstStyle/>
          <a:p>
            <a:fld id="{C4516015-6419-F144-A88D-968FE89E8C5B}" type="slidenum">
              <a:rPr lang="en-US" smtClean="0"/>
              <a:t>10</a:t>
            </a:fld>
            <a:endParaRPr lang="en-US"/>
          </a:p>
        </p:txBody>
      </p:sp>
    </p:spTree>
    <p:extLst>
      <p:ext uri="{BB962C8B-B14F-4D97-AF65-F5344CB8AC3E}">
        <p14:creationId xmlns:p14="http://schemas.microsoft.com/office/powerpoint/2010/main" val="986925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BD760-5729-1883-29F2-683FC3E94D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84045A-8AD3-D582-C624-94F93300E0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677A37-C891-CD55-F85B-C76ABE3DF05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6DD6C4-670C-CCAF-9F33-F5C23B1A314E}"/>
              </a:ext>
            </a:extLst>
          </p:cNvPr>
          <p:cNvSpPr>
            <a:spLocks noGrp="1"/>
          </p:cNvSpPr>
          <p:nvPr>
            <p:ph type="sldNum" sz="quarter" idx="5"/>
          </p:nvPr>
        </p:nvSpPr>
        <p:spPr/>
        <p:txBody>
          <a:bodyPr/>
          <a:lstStyle/>
          <a:p>
            <a:fld id="{C4516015-6419-F144-A88D-968FE89E8C5B}" type="slidenum">
              <a:rPr lang="en-US" smtClean="0"/>
              <a:t>11</a:t>
            </a:fld>
            <a:endParaRPr lang="en-US"/>
          </a:p>
        </p:txBody>
      </p:sp>
    </p:spTree>
    <p:extLst>
      <p:ext uri="{BB962C8B-B14F-4D97-AF65-F5344CB8AC3E}">
        <p14:creationId xmlns:p14="http://schemas.microsoft.com/office/powerpoint/2010/main" val="41999858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807C8-5439-21CA-6BCD-9426AB8AC0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808320-9BE4-71A7-7928-2E05FD56D7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E7DC11-78B7-A4A6-61D4-4774C54EF2F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78AC601-011B-3670-8EBD-C65395882753}"/>
              </a:ext>
            </a:extLst>
          </p:cNvPr>
          <p:cNvSpPr>
            <a:spLocks noGrp="1"/>
          </p:cNvSpPr>
          <p:nvPr>
            <p:ph type="sldNum" sz="quarter" idx="5"/>
          </p:nvPr>
        </p:nvSpPr>
        <p:spPr/>
        <p:txBody>
          <a:bodyPr/>
          <a:lstStyle/>
          <a:p>
            <a:fld id="{C4516015-6419-F144-A88D-968FE89E8C5B}" type="slidenum">
              <a:rPr lang="en-US" smtClean="0"/>
              <a:t>12</a:t>
            </a:fld>
            <a:endParaRPr lang="en-US"/>
          </a:p>
        </p:txBody>
      </p:sp>
    </p:spTree>
    <p:extLst>
      <p:ext uri="{BB962C8B-B14F-4D97-AF65-F5344CB8AC3E}">
        <p14:creationId xmlns:p14="http://schemas.microsoft.com/office/powerpoint/2010/main" val="336486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4516015-6419-F144-A88D-968FE89E8C5B}" type="slidenum">
              <a:rPr lang="en-US" smtClean="0"/>
              <a:t>13</a:t>
            </a:fld>
            <a:endParaRPr lang="en-US"/>
          </a:p>
        </p:txBody>
      </p:sp>
    </p:spTree>
    <p:extLst>
      <p:ext uri="{BB962C8B-B14F-4D97-AF65-F5344CB8AC3E}">
        <p14:creationId xmlns:p14="http://schemas.microsoft.com/office/powerpoint/2010/main" val="41360627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C3F21-793A-6F58-5C86-B58408954E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0E7A5-DDA7-F70E-0452-365F4B0DFB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334601-5049-2FA4-FD17-D34D5B50DB4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4569506-F485-337C-5344-8C8360C34A25}"/>
              </a:ext>
            </a:extLst>
          </p:cNvPr>
          <p:cNvSpPr>
            <a:spLocks noGrp="1"/>
          </p:cNvSpPr>
          <p:nvPr>
            <p:ph type="sldNum" sz="quarter" idx="5"/>
          </p:nvPr>
        </p:nvSpPr>
        <p:spPr/>
        <p:txBody>
          <a:bodyPr/>
          <a:lstStyle/>
          <a:p>
            <a:fld id="{C4516015-6419-F144-A88D-968FE89E8C5B}" type="slidenum">
              <a:rPr lang="en-US" smtClean="0"/>
              <a:t>14</a:t>
            </a:fld>
            <a:endParaRPr lang="en-US"/>
          </a:p>
        </p:txBody>
      </p:sp>
    </p:spTree>
    <p:extLst>
      <p:ext uri="{BB962C8B-B14F-4D97-AF65-F5344CB8AC3E}">
        <p14:creationId xmlns:p14="http://schemas.microsoft.com/office/powerpoint/2010/main" val="39457435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43FDB-25D9-4ECF-1E78-5575E2FB68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AEF206-227C-ACAC-E01D-A730FCD47A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035492-3ADD-8B1B-AAE6-792EB289E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E336A40-3CB8-798E-AF9A-B766C266CA28}"/>
              </a:ext>
            </a:extLst>
          </p:cNvPr>
          <p:cNvSpPr>
            <a:spLocks noGrp="1"/>
          </p:cNvSpPr>
          <p:nvPr>
            <p:ph type="sldNum" sz="quarter" idx="5"/>
          </p:nvPr>
        </p:nvSpPr>
        <p:spPr/>
        <p:txBody>
          <a:bodyPr/>
          <a:lstStyle/>
          <a:p>
            <a:fld id="{C4516015-6419-F144-A88D-968FE89E8C5B}" type="slidenum">
              <a:rPr lang="en-US" smtClean="0"/>
              <a:t>15</a:t>
            </a:fld>
            <a:endParaRPr lang="en-US"/>
          </a:p>
        </p:txBody>
      </p:sp>
    </p:spTree>
    <p:extLst>
      <p:ext uri="{BB962C8B-B14F-4D97-AF65-F5344CB8AC3E}">
        <p14:creationId xmlns:p14="http://schemas.microsoft.com/office/powerpoint/2010/main" val="31633833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5E24A-07B0-BF39-824D-6C8E34679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6B8FD-10E7-E78F-9E4F-4F1EE21EC8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F1FBDC-43B0-8BE6-8318-F341D7C34C7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838ACC-11B5-82C4-2769-FA65C00907EB}"/>
              </a:ext>
            </a:extLst>
          </p:cNvPr>
          <p:cNvSpPr>
            <a:spLocks noGrp="1"/>
          </p:cNvSpPr>
          <p:nvPr>
            <p:ph type="sldNum" sz="quarter" idx="5"/>
          </p:nvPr>
        </p:nvSpPr>
        <p:spPr/>
        <p:txBody>
          <a:bodyPr/>
          <a:lstStyle/>
          <a:p>
            <a:fld id="{C4516015-6419-F144-A88D-968FE89E8C5B}" type="slidenum">
              <a:rPr lang="en-US" smtClean="0"/>
              <a:t>16</a:t>
            </a:fld>
            <a:endParaRPr lang="en-US"/>
          </a:p>
        </p:txBody>
      </p:sp>
    </p:spTree>
    <p:extLst>
      <p:ext uri="{BB962C8B-B14F-4D97-AF65-F5344CB8AC3E}">
        <p14:creationId xmlns:p14="http://schemas.microsoft.com/office/powerpoint/2010/main" val="25364658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42963-9363-6781-8E7F-05643FA22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D75883-4AE6-9E01-35C2-0229C5C11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8581ED-4A96-E5D0-E9E5-797A1A6EEC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CD73AA-E4B7-A028-7DC8-FC0C7587A26B}"/>
              </a:ext>
            </a:extLst>
          </p:cNvPr>
          <p:cNvSpPr>
            <a:spLocks noGrp="1"/>
          </p:cNvSpPr>
          <p:nvPr>
            <p:ph type="sldNum" sz="quarter" idx="5"/>
          </p:nvPr>
        </p:nvSpPr>
        <p:spPr/>
        <p:txBody>
          <a:bodyPr/>
          <a:lstStyle/>
          <a:p>
            <a:fld id="{C4516015-6419-F144-A88D-968FE89E8C5B}" type="slidenum">
              <a:rPr lang="en-US" smtClean="0"/>
              <a:t>17</a:t>
            </a:fld>
            <a:endParaRPr lang="en-US"/>
          </a:p>
        </p:txBody>
      </p:sp>
    </p:spTree>
    <p:extLst>
      <p:ext uri="{BB962C8B-B14F-4D97-AF65-F5344CB8AC3E}">
        <p14:creationId xmlns:p14="http://schemas.microsoft.com/office/powerpoint/2010/main" val="7123662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2785C-4D33-D009-933D-F40811FF6B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41B4EC-6C74-6EF2-A483-DA5D37A095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C32099-1E76-674B-725A-63556773AAE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CDD2733-9B66-7BFB-5063-A9877B58D788}"/>
              </a:ext>
            </a:extLst>
          </p:cNvPr>
          <p:cNvSpPr>
            <a:spLocks noGrp="1"/>
          </p:cNvSpPr>
          <p:nvPr>
            <p:ph type="sldNum" sz="quarter" idx="5"/>
          </p:nvPr>
        </p:nvSpPr>
        <p:spPr/>
        <p:txBody>
          <a:bodyPr/>
          <a:lstStyle/>
          <a:p>
            <a:fld id="{C4516015-6419-F144-A88D-968FE89E8C5B}" type="slidenum">
              <a:rPr lang="en-US" smtClean="0"/>
              <a:t>18</a:t>
            </a:fld>
            <a:endParaRPr lang="en-US"/>
          </a:p>
        </p:txBody>
      </p:sp>
    </p:spTree>
    <p:extLst>
      <p:ext uri="{BB962C8B-B14F-4D97-AF65-F5344CB8AC3E}">
        <p14:creationId xmlns:p14="http://schemas.microsoft.com/office/powerpoint/2010/main" val="943553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32A30-7DCD-B1E1-E216-BBED5DD33A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5E508D-5E4D-3920-4BBC-F6DF62F5AD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6FDDD3-5FBB-E0CC-04CB-7D9CE1A4DBF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B0FF8E-ED2A-8573-29D3-A6E4F4B8A407}"/>
              </a:ext>
            </a:extLst>
          </p:cNvPr>
          <p:cNvSpPr>
            <a:spLocks noGrp="1"/>
          </p:cNvSpPr>
          <p:nvPr>
            <p:ph type="sldNum" sz="quarter" idx="5"/>
          </p:nvPr>
        </p:nvSpPr>
        <p:spPr/>
        <p:txBody>
          <a:bodyPr/>
          <a:lstStyle/>
          <a:p>
            <a:fld id="{C4516015-6419-F144-A88D-968FE89E8C5B}" type="slidenum">
              <a:rPr lang="en-US" smtClean="0"/>
              <a:t>19</a:t>
            </a:fld>
            <a:endParaRPr lang="en-US"/>
          </a:p>
        </p:txBody>
      </p:sp>
    </p:spTree>
    <p:extLst>
      <p:ext uri="{BB962C8B-B14F-4D97-AF65-F5344CB8AC3E}">
        <p14:creationId xmlns:p14="http://schemas.microsoft.com/office/powerpoint/2010/main" val="33515327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19B88A-2DF5-34F7-9EEF-4DA85F3045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5A413-46A6-2DF2-6360-ABF93A57DC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4DA21B-53E6-E715-2928-14822D8460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7E3C57-2F34-2B3E-C874-E4721CC4505C}"/>
              </a:ext>
            </a:extLst>
          </p:cNvPr>
          <p:cNvSpPr>
            <a:spLocks noGrp="1"/>
          </p:cNvSpPr>
          <p:nvPr>
            <p:ph type="sldNum" sz="quarter" idx="5"/>
          </p:nvPr>
        </p:nvSpPr>
        <p:spPr/>
        <p:txBody>
          <a:bodyPr/>
          <a:lstStyle/>
          <a:p>
            <a:fld id="{C4516015-6419-F144-A88D-968FE89E8C5B}" type="slidenum">
              <a:rPr lang="en-US" smtClean="0"/>
              <a:t>20</a:t>
            </a:fld>
            <a:endParaRPr lang="en-US"/>
          </a:p>
        </p:txBody>
      </p:sp>
    </p:spTree>
    <p:extLst>
      <p:ext uri="{BB962C8B-B14F-4D97-AF65-F5344CB8AC3E}">
        <p14:creationId xmlns:p14="http://schemas.microsoft.com/office/powerpoint/2010/main" val="23520664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CA18D-FBFD-99E7-77E8-49B876CCD2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19EB71-6D85-6D57-1B7F-163F052726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742ECA-6762-2193-55FD-F2750410589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E8ED28-4EA5-0E83-7051-0A15C8DCC6EB}"/>
              </a:ext>
            </a:extLst>
          </p:cNvPr>
          <p:cNvSpPr>
            <a:spLocks noGrp="1"/>
          </p:cNvSpPr>
          <p:nvPr>
            <p:ph type="sldNum" sz="quarter" idx="5"/>
          </p:nvPr>
        </p:nvSpPr>
        <p:spPr/>
        <p:txBody>
          <a:bodyPr/>
          <a:lstStyle/>
          <a:p>
            <a:fld id="{C4516015-6419-F144-A88D-968FE89E8C5B}" type="slidenum">
              <a:rPr lang="en-US" smtClean="0"/>
              <a:t>21</a:t>
            </a:fld>
            <a:endParaRPr lang="en-US"/>
          </a:p>
        </p:txBody>
      </p:sp>
    </p:spTree>
    <p:extLst>
      <p:ext uri="{BB962C8B-B14F-4D97-AF65-F5344CB8AC3E}">
        <p14:creationId xmlns:p14="http://schemas.microsoft.com/office/powerpoint/2010/main" val="6487447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FDF778-807B-3BA7-71C8-08229DC59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A6349-0671-5BE8-D9DF-6AC78BC9EB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DC9A5A-2243-EE7B-3F19-6CB8A6F9D2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96610B-20DB-12B4-692F-9623504E1E97}"/>
              </a:ext>
            </a:extLst>
          </p:cNvPr>
          <p:cNvSpPr>
            <a:spLocks noGrp="1"/>
          </p:cNvSpPr>
          <p:nvPr>
            <p:ph type="sldNum" sz="quarter" idx="5"/>
          </p:nvPr>
        </p:nvSpPr>
        <p:spPr/>
        <p:txBody>
          <a:bodyPr/>
          <a:lstStyle/>
          <a:p>
            <a:fld id="{C4516015-6419-F144-A88D-968FE89E8C5B}" type="slidenum">
              <a:rPr lang="en-US" smtClean="0"/>
              <a:t>22</a:t>
            </a:fld>
            <a:endParaRPr lang="en-US"/>
          </a:p>
        </p:txBody>
      </p:sp>
    </p:spTree>
    <p:extLst>
      <p:ext uri="{BB962C8B-B14F-4D97-AF65-F5344CB8AC3E}">
        <p14:creationId xmlns:p14="http://schemas.microsoft.com/office/powerpoint/2010/main" val="3742154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1995F-F199-2477-FDD1-A18CF86A9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E43D7-BA40-C1BF-B9BA-D8EE9CF48E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CAF1D5-4671-BB92-336B-129B9FAE250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E8D267-1D97-4BF1-F7F9-20FC964F0A56}"/>
              </a:ext>
            </a:extLst>
          </p:cNvPr>
          <p:cNvSpPr>
            <a:spLocks noGrp="1"/>
          </p:cNvSpPr>
          <p:nvPr>
            <p:ph type="sldNum" sz="quarter" idx="5"/>
          </p:nvPr>
        </p:nvSpPr>
        <p:spPr/>
        <p:txBody>
          <a:bodyPr/>
          <a:lstStyle/>
          <a:p>
            <a:fld id="{C4516015-6419-F144-A88D-968FE89E8C5B}" type="slidenum">
              <a:rPr lang="en-US" smtClean="0"/>
              <a:t>23</a:t>
            </a:fld>
            <a:endParaRPr lang="en-US"/>
          </a:p>
        </p:txBody>
      </p:sp>
    </p:spTree>
    <p:extLst>
      <p:ext uri="{BB962C8B-B14F-4D97-AF65-F5344CB8AC3E}">
        <p14:creationId xmlns:p14="http://schemas.microsoft.com/office/powerpoint/2010/main" val="10773606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AE86B-1860-73B9-A91A-95E564BEE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F76BC-9850-7646-0945-832C44FCCA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5C124-C050-BBFF-0E8F-D01475EE92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1693BF-3A8D-D54D-00FF-46090B8EDD7C}"/>
              </a:ext>
            </a:extLst>
          </p:cNvPr>
          <p:cNvSpPr>
            <a:spLocks noGrp="1"/>
          </p:cNvSpPr>
          <p:nvPr>
            <p:ph type="sldNum" sz="quarter" idx="5"/>
          </p:nvPr>
        </p:nvSpPr>
        <p:spPr/>
        <p:txBody>
          <a:bodyPr/>
          <a:lstStyle/>
          <a:p>
            <a:fld id="{C4516015-6419-F144-A88D-968FE89E8C5B}" type="slidenum">
              <a:rPr lang="en-US" smtClean="0"/>
              <a:t>24</a:t>
            </a:fld>
            <a:endParaRPr lang="en-US"/>
          </a:p>
        </p:txBody>
      </p:sp>
    </p:spTree>
    <p:extLst>
      <p:ext uri="{BB962C8B-B14F-4D97-AF65-F5344CB8AC3E}">
        <p14:creationId xmlns:p14="http://schemas.microsoft.com/office/powerpoint/2010/main" val="29782182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E3D80-083B-AF66-3C8C-23CDC4D06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7DB7C-EE86-4155-67AB-D5CBF35A5C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A747E3-61FC-0088-B217-9321719D5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D87CB89-C785-61C1-E1A6-FB5DDAC8F510}"/>
              </a:ext>
            </a:extLst>
          </p:cNvPr>
          <p:cNvSpPr>
            <a:spLocks noGrp="1"/>
          </p:cNvSpPr>
          <p:nvPr>
            <p:ph type="sldNum" sz="quarter" idx="5"/>
          </p:nvPr>
        </p:nvSpPr>
        <p:spPr/>
        <p:txBody>
          <a:bodyPr/>
          <a:lstStyle/>
          <a:p>
            <a:fld id="{C4516015-6419-F144-A88D-968FE89E8C5B}" type="slidenum">
              <a:rPr lang="en-US" smtClean="0"/>
              <a:t>25</a:t>
            </a:fld>
            <a:endParaRPr lang="en-US"/>
          </a:p>
        </p:txBody>
      </p:sp>
    </p:spTree>
    <p:extLst>
      <p:ext uri="{BB962C8B-B14F-4D97-AF65-F5344CB8AC3E}">
        <p14:creationId xmlns:p14="http://schemas.microsoft.com/office/powerpoint/2010/main" val="26718165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B2862-BBB2-E10F-46AF-B4CB8F450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6E346F-DE0E-9156-A5EF-398E6A473B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3CE16D-55FA-CC44-634D-236AA7E453F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9A161E-22FA-3E29-1209-0C92AD176C91}"/>
              </a:ext>
            </a:extLst>
          </p:cNvPr>
          <p:cNvSpPr>
            <a:spLocks noGrp="1"/>
          </p:cNvSpPr>
          <p:nvPr>
            <p:ph type="sldNum" sz="quarter" idx="5"/>
          </p:nvPr>
        </p:nvSpPr>
        <p:spPr/>
        <p:txBody>
          <a:bodyPr/>
          <a:lstStyle/>
          <a:p>
            <a:fld id="{C4516015-6419-F144-A88D-968FE89E8C5B}" type="slidenum">
              <a:rPr lang="en-US" smtClean="0"/>
              <a:t>26</a:t>
            </a:fld>
            <a:endParaRPr lang="en-US"/>
          </a:p>
        </p:txBody>
      </p:sp>
    </p:spTree>
    <p:extLst>
      <p:ext uri="{BB962C8B-B14F-4D97-AF65-F5344CB8AC3E}">
        <p14:creationId xmlns:p14="http://schemas.microsoft.com/office/powerpoint/2010/main" val="21566777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D6CD47-E14B-F5E1-A81C-C3C9B9E63B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89DF86-8AAC-A44A-882E-E8B513D98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0A35F9-0C8B-3C8A-4700-90DCE3DD24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9C5557-15FE-6900-6593-8FCB0A295776}"/>
              </a:ext>
            </a:extLst>
          </p:cNvPr>
          <p:cNvSpPr>
            <a:spLocks noGrp="1"/>
          </p:cNvSpPr>
          <p:nvPr>
            <p:ph type="sldNum" sz="quarter" idx="5"/>
          </p:nvPr>
        </p:nvSpPr>
        <p:spPr/>
        <p:txBody>
          <a:bodyPr/>
          <a:lstStyle/>
          <a:p>
            <a:fld id="{C4516015-6419-F144-A88D-968FE89E8C5B}" type="slidenum">
              <a:rPr lang="en-US" smtClean="0"/>
              <a:t>27</a:t>
            </a:fld>
            <a:endParaRPr lang="en-US"/>
          </a:p>
        </p:txBody>
      </p:sp>
    </p:spTree>
    <p:extLst>
      <p:ext uri="{BB962C8B-B14F-4D97-AF65-F5344CB8AC3E}">
        <p14:creationId xmlns:p14="http://schemas.microsoft.com/office/powerpoint/2010/main" val="8873405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646BB-7A9D-DDE8-D25C-99D34018D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F7684-0C58-7364-46BE-5EFEC1018F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0689AC-879E-6DD9-CB2E-9606E12A00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85D41A-98D9-F74A-DF3E-A3B1AE774E3A}"/>
              </a:ext>
            </a:extLst>
          </p:cNvPr>
          <p:cNvSpPr>
            <a:spLocks noGrp="1"/>
          </p:cNvSpPr>
          <p:nvPr>
            <p:ph type="sldNum" sz="quarter" idx="5"/>
          </p:nvPr>
        </p:nvSpPr>
        <p:spPr/>
        <p:txBody>
          <a:bodyPr/>
          <a:lstStyle/>
          <a:p>
            <a:fld id="{C4516015-6419-F144-A88D-968FE89E8C5B}" type="slidenum">
              <a:rPr lang="en-US" smtClean="0"/>
              <a:t>28</a:t>
            </a:fld>
            <a:endParaRPr lang="en-US"/>
          </a:p>
        </p:txBody>
      </p:sp>
    </p:spTree>
    <p:extLst>
      <p:ext uri="{BB962C8B-B14F-4D97-AF65-F5344CB8AC3E}">
        <p14:creationId xmlns:p14="http://schemas.microsoft.com/office/powerpoint/2010/main" val="20009714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EFEF0-38EF-91B1-D373-CE01BC7FE7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33B46-CB96-CCC6-562B-A6EC08C6CB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E3972B-AEB2-9D1F-012A-5830AF9BBF9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EFF99DF-4B7F-3685-87DF-46B0C67F1936}"/>
              </a:ext>
            </a:extLst>
          </p:cNvPr>
          <p:cNvSpPr>
            <a:spLocks noGrp="1"/>
          </p:cNvSpPr>
          <p:nvPr>
            <p:ph type="sldNum" sz="quarter" idx="5"/>
          </p:nvPr>
        </p:nvSpPr>
        <p:spPr/>
        <p:txBody>
          <a:bodyPr/>
          <a:lstStyle/>
          <a:p>
            <a:fld id="{C4516015-6419-F144-A88D-968FE89E8C5B}" type="slidenum">
              <a:rPr lang="en-US" smtClean="0"/>
              <a:t>29</a:t>
            </a:fld>
            <a:endParaRPr lang="en-US"/>
          </a:p>
        </p:txBody>
      </p:sp>
    </p:spTree>
    <p:extLst>
      <p:ext uri="{BB962C8B-B14F-4D97-AF65-F5344CB8AC3E}">
        <p14:creationId xmlns:p14="http://schemas.microsoft.com/office/powerpoint/2010/main" val="204162537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6BDD5-70BD-9579-9177-1090B7322E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334830-BF43-AB2F-3B3A-A31BD3531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4757EB-796F-A4BF-B393-C16FDDF839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787BC0-BE3A-10B7-B600-4951E2AC905D}"/>
              </a:ext>
            </a:extLst>
          </p:cNvPr>
          <p:cNvSpPr>
            <a:spLocks noGrp="1"/>
          </p:cNvSpPr>
          <p:nvPr>
            <p:ph type="sldNum" sz="quarter" idx="5"/>
          </p:nvPr>
        </p:nvSpPr>
        <p:spPr/>
        <p:txBody>
          <a:bodyPr/>
          <a:lstStyle/>
          <a:p>
            <a:fld id="{C4516015-6419-F144-A88D-968FE89E8C5B}" type="slidenum">
              <a:rPr lang="en-US" smtClean="0"/>
              <a:t>30</a:t>
            </a:fld>
            <a:endParaRPr lang="en-US"/>
          </a:p>
        </p:txBody>
      </p:sp>
    </p:spTree>
    <p:extLst>
      <p:ext uri="{BB962C8B-B14F-4D97-AF65-F5344CB8AC3E}">
        <p14:creationId xmlns:p14="http://schemas.microsoft.com/office/powerpoint/2010/main" val="1361179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D9CA8-7E14-3347-0C36-D9ED291927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70D58-0327-4625-390F-DEA17CCE7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F381BB-4D4B-19CB-760F-251B8C1BF92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D08161-D4A7-34BB-4878-09AAA57EA31E}"/>
              </a:ext>
            </a:extLst>
          </p:cNvPr>
          <p:cNvSpPr>
            <a:spLocks noGrp="1"/>
          </p:cNvSpPr>
          <p:nvPr>
            <p:ph type="sldNum" sz="quarter" idx="5"/>
          </p:nvPr>
        </p:nvSpPr>
        <p:spPr/>
        <p:txBody>
          <a:bodyPr/>
          <a:lstStyle/>
          <a:p>
            <a:fld id="{C4516015-6419-F144-A88D-968FE89E8C5B}" type="slidenum">
              <a:rPr lang="en-US" smtClean="0"/>
              <a:t>31</a:t>
            </a:fld>
            <a:endParaRPr lang="en-US"/>
          </a:p>
        </p:txBody>
      </p:sp>
    </p:spTree>
    <p:extLst>
      <p:ext uri="{BB962C8B-B14F-4D97-AF65-F5344CB8AC3E}">
        <p14:creationId xmlns:p14="http://schemas.microsoft.com/office/powerpoint/2010/main" val="241742157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3D57DE-9BF6-E3B3-EC3A-8D7CB3A96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10C4CE-9C78-4A8E-0ADA-923DAB83A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425D70-F26B-3B85-A5F2-76663F85AA0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B8A50C-EB2C-0BB0-728C-2200FB2AF9A1}"/>
              </a:ext>
            </a:extLst>
          </p:cNvPr>
          <p:cNvSpPr>
            <a:spLocks noGrp="1"/>
          </p:cNvSpPr>
          <p:nvPr>
            <p:ph type="sldNum" sz="quarter" idx="5"/>
          </p:nvPr>
        </p:nvSpPr>
        <p:spPr/>
        <p:txBody>
          <a:bodyPr/>
          <a:lstStyle/>
          <a:p>
            <a:fld id="{C4516015-6419-F144-A88D-968FE89E8C5B}" type="slidenum">
              <a:rPr lang="en-US" smtClean="0"/>
              <a:t>32</a:t>
            </a:fld>
            <a:endParaRPr lang="en-US"/>
          </a:p>
        </p:txBody>
      </p:sp>
    </p:spTree>
    <p:extLst>
      <p:ext uri="{BB962C8B-B14F-4D97-AF65-F5344CB8AC3E}">
        <p14:creationId xmlns:p14="http://schemas.microsoft.com/office/powerpoint/2010/main" val="126147864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A8B274-6FB5-F1E2-15E7-3FE29DD269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CF1710-254B-58A0-30D4-28B6AE019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5DFCE5-B077-B18A-C60A-783F9D1479F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80B469-D9CB-30B8-831C-10B130CD97A8}"/>
              </a:ext>
            </a:extLst>
          </p:cNvPr>
          <p:cNvSpPr>
            <a:spLocks noGrp="1"/>
          </p:cNvSpPr>
          <p:nvPr>
            <p:ph type="sldNum" sz="quarter" idx="5"/>
          </p:nvPr>
        </p:nvSpPr>
        <p:spPr/>
        <p:txBody>
          <a:bodyPr/>
          <a:lstStyle/>
          <a:p>
            <a:fld id="{C4516015-6419-F144-A88D-968FE89E8C5B}" type="slidenum">
              <a:rPr lang="en-US" smtClean="0"/>
              <a:t>33</a:t>
            </a:fld>
            <a:endParaRPr lang="en-US"/>
          </a:p>
        </p:txBody>
      </p:sp>
    </p:spTree>
    <p:extLst>
      <p:ext uri="{BB962C8B-B14F-4D97-AF65-F5344CB8AC3E}">
        <p14:creationId xmlns:p14="http://schemas.microsoft.com/office/powerpoint/2010/main" val="3076045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6C6550E-7154-D142-90B3-5ECA230AEB57}"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2977760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6550E-7154-D142-90B3-5ECA230AEB57}"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3142292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C6550E-7154-D142-90B3-5ECA230AEB57}"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4071216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6C6550E-7154-D142-90B3-5ECA230AEB57}"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53540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6C6550E-7154-D142-90B3-5ECA230AEB57}" type="datetimeFigureOut">
              <a:rPr lang="en-US" smtClean="0"/>
              <a:t>9/15/26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3133838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6C6550E-7154-D142-90B3-5ECA230AEB57}" type="datetimeFigureOut">
              <a:rPr lang="en-US" smtClean="0"/>
              <a:t>9/15/26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235554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C6550E-7154-D142-90B3-5ECA230AEB57}" type="datetimeFigureOut">
              <a:rPr lang="en-US" smtClean="0"/>
              <a:t>9/15/26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2546501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6C6550E-7154-D142-90B3-5ECA230AEB57}"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3490254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66C6550E-7154-D142-90B3-5ECA230AEB57}" type="datetimeFigureOut">
              <a:rPr lang="en-US" smtClean="0"/>
              <a:t>9/15/26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1788031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6550E-7154-D142-90B3-5ECA230AEB57}"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875528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6C6550E-7154-D142-90B3-5ECA230AEB57}" type="datetimeFigureOut">
              <a:rPr lang="en-US" smtClean="0"/>
              <a:t>9/15/26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3443EE-E091-3D49-99C4-AB5450C7C63E}" type="slidenum">
              <a:rPr lang="en-US" smtClean="0"/>
              <a:t>‹#›</a:t>
            </a:fld>
            <a:endParaRPr lang="en-US"/>
          </a:p>
        </p:txBody>
      </p:sp>
    </p:spTree>
    <p:extLst>
      <p:ext uri="{BB962C8B-B14F-4D97-AF65-F5344CB8AC3E}">
        <p14:creationId xmlns:p14="http://schemas.microsoft.com/office/powerpoint/2010/main" val="5793931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2-Column (Text+Tex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4D7790-C70F-31CF-7DFE-D42E6270B6FA}"/>
              </a:ext>
            </a:extLst>
          </p:cNvPr>
          <p:cNvSpPr>
            <a:spLocks noGrp="1" noRot="1" noMove="1" noResize="1" noEditPoints="1" noAdjustHandles="1" noChangeArrowheads="1" noChangeShapeType="1"/>
          </p:cNvSpPr>
          <p:nvPr/>
        </p:nvSpPr>
        <p:spPr>
          <a:xfrm>
            <a:off x="0" y="0"/>
            <a:ext cx="9144000" cy="1268016"/>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p>
        </p:txBody>
      </p:sp>
      <p:pic>
        <p:nvPicPr>
          <p:cNvPr id="9" name="Graphic 8">
            <a:extLst>
              <a:ext uri="{FF2B5EF4-FFF2-40B4-BE49-F238E27FC236}">
                <a16:creationId xmlns:a16="http://schemas.microsoft.com/office/drawing/2014/main" id="{4838D8EB-E8CF-4618-A78C-1296A08EB1EF}"/>
              </a:ext>
            </a:extLst>
          </p:cNvPr>
          <p:cNvPicPr>
            <a:picLocks noGrp="1" noRot="1" noChangeAspect="1" noMove="1" noResize="1" noEditPoints="1" noAdjustHandles="1" noChangeArrowheads="1" noChangeShapeType="1" noCrop="1"/>
          </p:cNvPicPr>
          <p:nvPr userDrawn="1"/>
        </p:nvPicPr>
        <p:blipFill>
          <a:blip>
            <a:extLst>
              <a:ext uri="{96DAC541-7B7A-43D3-8B79-37D633B846F1}">
                <asvg:svgBlip xmlns:asvg="http://schemas.microsoft.com/office/drawing/2016/SVG/main" r:embed="rId2"/>
              </a:ext>
            </a:extLst>
          </a:blip>
          <a:stretch>
            <a:fillRect/>
          </a:stretch>
        </p:blipFill>
        <p:spPr>
          <a:xfrm>
            <a:off x="-6459194" y="-2206487"/>
            <a:ext cx="22176688" cy="21072277"/>
          </a:xfrm>
          <a:prstGeom prst="rect">
            <a:avLst/>
          </a:prstGeom>
        </p:spPr>
      </p:pic>
      <p:sp>
        <p:nvSpPr>
          <p:cNvPr id="6" name="Title 4">
            <a:extLst>
              <a:ext uri="{FF2B5EF4-FFF2-40B4-BE49-F238E27FC236}">
                <a16:creationId xmlns:a16="http://schemas.microsoft.com/office/drawing/2014/main" id="{39C65101-5ED6-3574-3FE3-46245B4C1C58}"/>
              </a:ext>
            </a:extLst>
          </p:cNvPr>
          <p:cNvSpPr>
            <a:spLocks noGrp="1"/>
          </p:cNvSpPr>
          <p:nvPr>
            <p:ph type="title" hasCustomPrompt="1"/>
          </p:nvPr>
        </p:nvSpPr>
        <p:spPr>
          <a:xfrm>
            <a:off x="628650" y="273844"/>
            <a:ext cx="7886700" cy="994172"/>
          </a:xfrm>
          <a:prstGeom prst="rect">
            <a:avLst/>
          </a:prstGeom>
        </p:spPr>
        <p:txBody>
          <a:bodyPr>
            <a:normAutofit/>
          </a:bodyPr>
          <a:lstStyle/>
          <a:p>
            <a:r>
              <a:rPr lang="en-US" sz="3600">
                <a:solidFill>
                  <a:schemeClr val="bg1"/>
                </a:solidFill>
                <a:latin typeface="Arial" panose="020B0604020202020204" pitchFamily="34" charset="0"/>
                <a:cs typeface="Arial" panose="020B0604020202020204" pitchFamily="34" charset="0"/>
              </a:rPr>
              <a:t>2-Column (textbox + </a:t>
            </a:r>
            <a:r>
              <a:rPr lang="en-US" sz="3600" err="1">
                <a:solidFill>
                  <a:schemeClr val="bg1"/>
                </a:solidFill>
                <a:latin typeface="Arial" panose="020B0604020202020204" pitchFamily="34" charset="0"/>
                <a:cs typeface="Arial" panose="020B0604020202020204" pitchFamily="34" charset="0"/>
              </a:rPr>
              <a:t>texbox</a:t>
            </a:r>
            <a:r>
              <a:rPr lang="en-US" sz="3600">
                <a:solidFill>
                  <a:schemeClr val="bg1"/>
                </a:solidFill>
                <a:latin typeface="Arial" panose="020B0604020202020204" pitchFamily="34" charset="0"/>
                <a:cs typeface="Arial" panose="020B0604020202020204" pitchFamily="34" charset="0"/>
              </a:rPr>
              <a:t>)</a:t>
            </a:r>
          </a:p>
        </p:txBody>
      </p:sp>
      <p:sp>
        <p:nvSpPr>
          <p:cNvPr id="7" name="Content Placeholder 5">
            <a:extLst>
              <a:ext uri="{FF2B5EF4-FFF2-40B4-BE49-F238E27FC236}">
                <a16:creationId xmlns:a16="http://schemas.microsoft.com/office/drawing/2014/main" id="{A60A322A-D0E3-6558-3E1F-B0655DABCA74}"/>
              </a:ext>
            </a:extLst>
          </p:cNvPr>
          <p:cNvSpPr>
            <a:spLocks noGrp="1"/>
          </p:cNvSpPr>
          <p:nvPr>
            <p:ph sz="half" idx="1" hasCustomPrompt="1"/>
          </p:nvPr>
        </p:nvSpPr>
        <p:spPr>
          <a:xfrm>
            <a:off x="628650" y="1541859"/>
            <a:ext cx="3674409" cy="3294555"/>
          </a:xfrm>
          <a:prstGeom prst="rect">
            <a:avLst/>
          </a:prstGeom>
        </p:spPr>
        <p:txBody>
          <a:bodyPr>
            <a:normAutofit lnSpcReduction="10000"/>
          </a:bodyPr>
          <a:lstStyle/>
          <a:p>
            <a:r>
              <a:rPr lang="en-US" sz="1800">
                <a:effectLst/>
                <a:latin typeface="Arial" panose="020B0604020202020204" pitchFamily="34" charset="0"/>
                <a:cs typeface="Arial" panose="020B0604020202020204" pitchFamily="34" charset="0"/>
              </a:rPr>
              <a:t>Click to add text</a:t>
            </a:r>
          </a:p>
        </p:txBody>
      </p:sp>
      <p:sp>
        <p:nvSpPr>
          <p:cNvPr id="10" name="Content Placeholder 5">
            <a:extLst>
              <a:ext uri="{FF2B5EF4-FFF2-40B4-BE49-F238E27FC236}">
                <a16:creationId xmlns:a16="http://schemas.microsoft.com/office/drawing/2014/main" id="{FAFFF586-08C0-741F-068A-23D7CE9C47D0}"/>
              </a:ext>
            </a:extLst>
          </p:cNvPr>
          <p:cNvSpPr>
            <a:spLocks noGrp="1"/>
          </p:cNvSpPr>
          <p:nvPr>
            <p:ph sz="half" idx="10" hasCustomPrompt="1"/>
          </p:nvPr>
        </p:nvSpPr>
        <p:spPr>
          <a:xfrm>
            <a:off x="4840941" y="1541858"/>
            <a:ext cx="3674409" cy="2736571"/>
          </a:xfrm>
          <a:prstGeom prst="rect">
            <a:avLst/>
          </a:prstGeom>
        </p:spPr>
        <p:txBody>
          <a:bodyPr>
            <a:normAutofit lnSpcReduction="10000"/>
          </a:bodyPr>
          <a:lstStyle/>
          <a:p>
            <a:r>
              <a:rPr lang="en-US" sz="1800">
                <a:effectLst/>
                <a:latin typeface="Arial" panose="020B0604020202020204" pitchFamily="34" charset="0"/>
                <a:cs typeface="Arial" panose="020B0604020202020204" pitchFamily="34" charset="0"/>
              </a:rPr>
              <a:t>Click to add text</a:t>
            </a:r>
          </a:p>
        </p:txBody>
      </p:sp>
      <p:pic>
        <p:nvPicPr>
          <p:cNvPr id="11" name="Graphic 7">
            <a:extLst>
              <a:ext uri="{FF2B5EF4-FFF2-40B4-BE49-F238E27FC236}">
                <a16:creationId xmlns:a16="http://schemas.microsoft.com/office/drawing/2014/main" id="{2994B4A6-F27D-4117-80BB-E0C235AC2EA8}"/>
              </a:ext>
            </a:extLst>
          </p:cNvPr>
          <p:cNvPicPr>
            <a:picLocks noGrp="1" noRot="1" noChangeAspect="1" noMove="1" noResize="1" noEditPoints="1" noAdjustHandles="1" noChangeArrowheads="1" noChangeShapeType="1" noCrop="1"/>
          </p:cNvPicPr>
          <p:nvPr userDrawn="1"/>
        </p:nvPicPr>
        <p:blipFill>
          <a:blip r:embed="rId3"/>
          <a:stretch>
            <a:fillRect/>
          </a:stretch>
        </p:blipFill>
        <p:spPr>
          <a:xfrm>
            <a:off x="6857320" y="4448599"/>
            <a:ext cx="1816016" cy="368247"/>
          </a:xfrm>
          <a:prstGeom prst="rect">
            <a:avLst/>
          </a:prstGeom>
        </p:spPr>
      </p:pic>
    </p:spTree>
    <p:extLst>
      <p:ext uri="{BB962C8B-B14F-4D97-AF65-F5344CB8AC3E}">
        <p14:creationId xmlns:p14="http://schemas.microsoft.com/office/powerpoint/2010/main" val="4030541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66C6550E-7154-D142-90B3-5ECA230AEB57}" type="datetimeFigureOut">
              <a:rPr lang="en-US" smtClean="0"/>
              <a:t>9/15/26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553443EE-E091-3D49-99C4-AB5450C7C63E}" type="slidenum">
              <a:rPr lang="en-US" smtClean="0"/>
              <a:t>‹#›</a:t>
            </a:fld>
            <a:endParaRPr lang="en-US"/>
          </a:p>
        </p:txBody>
      </p:sp>
    </p:spTree>
    <p:extLst>
      <p:ext uri="{BB962C8B-B14F-4D97-AF65-F5344CB8AC3E}">
        <p14:creationId xmlns:p14="http://schemas.microsoft.com/office/powerpoint/2010/main" val="12851647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svg"/><Relationship Id="rId3" Type="http://schemas.openxmlformats.org/officeDocument/2006/relationships/hyperlink" Target="mailto:rgomez001@sdccd.edu" TargetMode="External"/><Relationship Id="rId7"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3.tiff"/><Relationship Id="rId5" Type="http://schemas.openxmlformats.org/officeDocument/2006/relationships/hyperlink" Target="https://sdmiramar.edu/governance/committees/academic-senate" TargetMode="External"/><Relationship Id="rId4" Type="http://schemas.openxmlformats.org/officeDocument/2006/relationships/hyperlink" Target="mailto:jbartolo@sdccd.edu"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sdmiramar.edu/sites/default/files/2021-05/ascodeofconduct.pdf" TargetMode="External"/><Relationship Id="rId3" Type="http://schemas.openxmlformats.org/officeDocument/2006/relationships/image" Target="../media/image1.svg"/><Relationship Id="rId7" Type="http://schemas.openxmlformats.org/officeDocument/2006/relationships/hyperlink" Target="https://sdmiramar.edu/sites/default/files/2026-09/asen-a260915_digital_1.pdf"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hyperlink" Target="https://sdmiramar.edu/sites/default/files/2024-02/draft-asen-m240220.pdf" TargetMode="External"/><Relationship Id="rId5" Type="http://schemas.openxmlformats.org/officeDocument/2006/relationships/hyperlink" Target="https://sdmiramar.edu/sites/default/files/2026-04/as_meeting_cal_26-27.pdf" TargetMode="External"/><Relationship Id="rId4" Type="http://schemas.openxmlformats.org/officeDocument/2006/relationships/hyperlink" Target="https://sdmiramar.edu/sites/default/files/2026-09/asen-m260901draft.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hyperlink" Target="https://www.inlander.com/spokane/a-poem-to-acknowledge-that-the-land-itself-along-with-the-people-whose-language-culture-and-religion-were-born-of-it-is-rarely-acknowledg/Content?oid=22469536&amp;fbclid=IwAR1HUaEe653EVlm0rlzGz3G_hxJGszN4xPhuXvd0adqpJlPyPsFl2JCaeCU" TargetMode="External"/><Relationship Id="rId5" Type="http://schemas.openxmlformats.org/officeDocument/2006/relationships/hyperlink" Target="https://sdmiramar.edu/services/lead/landacknowledgment" TargetMode="External"/><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8" Type="http://schemas.openxmlformats.org/officeDocument/2006/relationships/hyperlink" Target="https://sdccd-edu.community.diligentoneplatform.com/document/5e148fa3-be0e-4bf2-84ad-92acd1c68db4" TargetMode="External"/><Relationship Id="rId3" Type="http://schemas.openxmlformats.org/officeDocument/2006/relationships/hyperlink" Target="Documents%20to%20Upload/SDMC%20Strategic%20Goals%20and%20Directions%202027-2034%20(Updated%20Draft%2004.27.26).docx" TargetMode="External"/><Relationship Id="rId7" Type="http://schemas.openxmlformats.org/officeDocument/2006/relationships/hyperlink" Target="https://sdccd-edu.community.diligentoneplatform.com/document/ce031bf3-fa6b-49ad-8b9c-450c76d6b753"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sdccd-edu.community.diligentoneplatform.com/document/4858a2e3-74be-4347-bb7e-398a3b0d61da" TargetMode="External"/><Relationship Id="rId5" Type="http://schemas.openxmlformats.org/officeDocument/2006/relationships/image" Target="../media/image6.jpg"/><Relationship Id="rId4" Type="http://schemas.openxmlformats.org/officeDocument/2006/relationships/image" Target="../media/image1.svg"/></Relationships>
</file>

<file path=ppt/slides/_rels/slide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hyperlink" Target="https://sdccd0.sharepoint.com/:w:/s/PoliciesandProceduresCommittee/IQDGjxiA5baGRbiqWb_FJ7TkAcCUDmjujgIyyJLhK2B5in4?e=wRZKQV" TargetMode="External"/><Relationship Id="rId7" Type="http://schemas.openxmlformats.org/officeDocument/2006/relationships/hyperlink" Target="https://sdccd0.sharepoint.com/:b:/s/CRCChair/IQBa60bccA2AS6uufeHd0vkEAZTv9xeLob_4z9rP7nFixqY?e=4bjr41"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hyperlink" Target="https://sdccd0.sharepoint.com/:b:/s/PoliciesandProceduresCommittee/IQAP432rzUm8QZreqrEFdCrKAZobC6QYRdUXtaH04zn6nZU?e=2CMiQ0" TargetMode="External"/><Relationship Id="rId5" Type="http://schemas.openxmlformats.org/officeDocument/2006/relationships/hyperlink" Target="https://sdccd0.sharepoint.com/:b:/s/PoliciesandProceduresCommittee/IQCVZFKsrjm2TrWVt5C4GG-jAUYBcMPh0XpTvMbSJF3nbwQ?e=a0KtLN" TargetMode="External"/><Relationship Id="rId4" Type="http://schemas.openxmlformats.org/officeDocument/2006/relationships/hyperlink" Target="https://sdccd0.sharepoint.com/:b:/s/PoliciesandProceduresCommittee/IQANlIcJV4c1RoPqu8OOThq5ARWbf-d8a5f8Sgw1lufMaas?e=0bMn6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Documents%20to%20Upload/SDMC%20Strategic%20Goals%20and%20Directions%202027-2034%20(Updated%20Draft%2004.27.26).docx"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1.svg"/></Relationships>
</file>

<file path=ppt/slides/_rels/slide1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8.emf"/><Relationship Id="rId4" Type="http://schemas.openxmlformats.org/officeDocument/2006/relationships/image" Target="../media/image6.jpg"/></Relationships>
</file>

<file path=ppt/slides/_rels/slide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17.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hyperlink" Target="https://asccc.org/plenary-sessions" TargetMode="Externa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hyperlink" Target="https://asccc.org/events/2026-fall-plenary-session" TargetMode="External"/><Relationship Id="rId5" Type="http://schemas.openxmlformats.org/officeDocument/2006/relationships/hyperlink" Target="https://asccc.org/resolutions-process" TargetMode="External"/><Relationship Id="rId4" Type="http://schemas.openxmlformats.org/officeDocument/2006/relationships/image" Target="../media/image6.jpg"/></Relationships>
</file>

<file path=ppt/slides/_rels/slide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8.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2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2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2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2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2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4.xml"/><Relationship Id="rId1" Type="http://schemas.openxmlformats.org/officeDocument/2006/relationships/slideLayout" Target="../slideLayouts/slideLayout8.xml"/><Relationship Id="rId4" Type="http://schemas.openxmlformats.org/officeDocument/2006/relationships/image" Target="../media/image6.jpg"/></Relationships>
</file>

<file path=ppt/slides/_rels/slide2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6.jpg"/></Relationships>
</file>

<file path=ppt/slides/_rels/slide2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6.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6.jpg"/></Relationships>
</file>

<file path=ppt/slides/_rels/slide27.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11.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image" Target="../media/image6.jpg"/><Relationship Id="rId5" Type="http://schemas.openxmlformats.org/officeDocument/2006/relationships/hyperlink" Target="https://sdmiramar.edu/services/lead/equitysummit" TargetMode="External"/><Relationship Id="rId4" Type="http://schemas.openxmlformats.org/officeDocument/2006/relationships/hyperlink" Target="https://bit.ly/2026EquitySummitRegistration"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6.jpg"/><Relationship Id="rId4" Type="http://schemas.openxmlformats.org/officeDocument/2006/relationships/hyperlink" Target="https://www.eventbrite.com/e/data-analytics-digital-innovation-regional-convening-tickets-1992851704093?utm_source=eventbrite&amp;utm_medium=email&amp;utm_campaign=event_reminder&amp;utm_term=eventname"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6.jpg"/><Relationship Id="rId4" Type="http://schemas.openxmlformats.org/officeDocument/2006/relationships/hyperlink" Target="https://events.zoom.us/ev/ApjRNR0NuwzxeJIyIZXXRm2LP-vBKf0d2M1G0YIRFmpxcbXx92y0~AitULHStBfke3kpI8gWy7C8CXUSy_F9AKNRv6aWL9PpL2dyo8WWCleayrJMjDz5oxe86Iwu5ACgFllWy5ppdpBVrpQ?utm_campaign=51648881-AI%20Engage%20Fall%20Summit%202026&amp;utm_medium=email&amp;_hsenc=p2ANqtz--Sbj1r0w7JM7D4crRF5APcWmI_w38REqxp_GiVGQbjS8bB9zoQs-tRyvS3_SFaCOKTjklQBENYNfXqVDd2CR188j61tg&amp;_hsmi=436099797&amp;utm_content=436099797&amp;utm_source=hs_email"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6.jpg"/><Relationship Id="rId4" Type="http://schemas.openxmlformats.org/officeDocument/2006/relationships/hyperlink" Target="https://www.sandiego.edu/admission-and-aid/undergraduate/transfer/constance-carroll-scholarship.php"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hyperlink" Target="https://miramarainetworkpilot2026.my.canva.site/" TargetMode="External"/><Relationship Id="rId4" Type="http://schemas.openxmlformats.org/officeDocument/2006/relationships/image" Target="../media/image6.jpg"/></Relationships>
</file>

<file path=ppt/slides/_rels/slide3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32.xml"/><Relationship Id="rId1" Type="http://schemas.openxmlformats.org/officeDocument/2006/relationships/slideLayout" Target="../slideLayouts/slideLayout4.xml"/><Relationship Id="rId5" Type="http://schemas.openxmlformats.org/officeDocument/2006/relationships/image" Target="../media/image6.jpg"/><Relationship Id="rId4" Type="http://schemas.openxmlformats.org/officeDocument/2006/relationships/hyperlink" Target="https://forms.office.com/r/idcxfNTdz1"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3.xml"/><Relationship Id="rId1" Type="http://schemas.openxmlformats.org/officeDocument/2006/relationships/slideLayout" Target="../slideLayouts/slideLayout8.xml"/><Relationship Id="rId6" Type="http://schemas.openxmlformats.org/officeDocument/2006/relationships/image" Target="../media/image1.svg"/><Relationship Id="rId5" Type="http://schemas.openxmlformats.org/officeDocument/2006/relationships/hyperlink" Target="mailto:jbartolo@sdccd.edu" TargetMode="External"/><Relationship Id="rId4" Type="http://schemas.openxmlformats.org/officeDocument/2006/relationships/hyperlink" Target="mailto:rgomez001@sdccd.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5D861-D0AB-9C9B-60CF-0A32A4F6DD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BF99C17-B728-05E1-7BAE-B8E130FC4F1E}"/>
              </a:ext>
            </a:extLst>
          </p:cNvPr>
          <p:cNvSpPr>
            <a:spLocks noGrp="1" noRot="1" noMove="1" noResize="1" noEditPoints="1" noAdjustHandles="1" noChangeArrowheads="1" noChangeShapeType="1"/>
          </p:cNvSpPr>
          <p:nvPr/>
        </p:nvSpPr>
        <p:spPr>
          <a:xfrm>
            <a:off x="2892054" y="0"/>
            <a:ext cx="6251945" cy="514350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1E9097"/>
              </a:solidFill>
            </a:endParaRPr>
          </a:p>
        </p:txBody>
      </p:sp>
      <p:sp>
        <p:nvSpPr>
          <p:cNvPr id="14" name="Title 13">
            <a:extLst>
              <a:ext uri="{FF2B5EF4-FFF2-40B4-BE49-F238E27FC236}">
                <a16:creationId xmlns:a16="http://schemas.microsoft.com/office/drawing/2014/main" id="{D9A7B85F-327C-A80E-B6A2-FC2D2A2DF015}"/>
              </a:ext>
            </a:extLst>
          </p:cNvPr>
          <p:cNvSpPr>
            <a:spLocks noGrp="1"/>
          </p:cNvSpPr>
          <p:nvPr>
            <p:ph type="title"/>
          </p:nvPr>
        </p:nvSpPr>
        <p:spPr>
          <a:xfrm>
            <a:off x="3267372" y="416881"/>
            <a:ext cx="5501310" cy="1475195"/>
          </a:xfrm>
        </p:spPr>
        <p:txBody>
          <a:bodyPr anchor="t">
            <a:normAutofit/>
          </a:bodyPr>
          <a:lstStyle/>
          <a:p>
            <a:pPr algn="ctr"/>
            <a:r>
              <a:rPr lang="en-US" sz="4400" b="1" dirty="0">
                <a:solidFill>
                  <a:schemeClr val="bg1"/>
                </a:solidFill>
                <a:latin typeface="Arial" panose="020B0604020202020204" pitchFamily="34" charset="0"/>
                <a:cs typeface="Arial" panose="020B0604020202020204" pitchFamily="34" charset="0"/>
              </a:rPr>
              <a:t>Academic Senate Meeting </a:t>
            </a:r>
          </a:p>
        </p:txBody>
      </p:sp>
      <p:sp>
        <p:nvSpPr>
          <p:cNvPr id="21" name="Title 13">
            <a:extLst>
              <a:ext uri="{FF2B5EF4-FFF2-40B4-BE49-F238E27FC236}">
                <a16:creationId xmlns:a16="http://schemas.microsoft.com/office/drawing/2014/main" id="{F86B969F-531D-B4CA-CF38-AD209C4A13C8}"/>
              </a:ext>
            </a:extLst>
          </p:cNvPr>
          <p:cNvSpPr txBox="1">
            <a:spLocks/>
          </p:cNvSpPr>
          <p:nvPr/>
        </p:nvSpPr>
        <p:spPr>
          <a:xfrm>
            <a:off x="3267371" y="1997200"/>
            <a:ext cx="5501310" cy="1359349"/>
          </a:xfrm>
          <a:prstGeom prst="rect">
            <a:avLst/>
          </a:prstGeom>
        </p:spPr>
        <p:txBody>
          <a:bodyPr vert="horz" lIns="91440" tIns="45720" rIns="91440" bIns="45720" rtlCol="0" anchor="t">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spcBef>
                <a:spcPts val="0"/>
              </a:spcBef>
            </a:pPr>
            <a:r>
              <a:rPr lang="en-US" sz="2000" b="1" dirty="0">
                <a:solidFill>
                  <a:schemeClr val="bg1"/>
                </a:solidFill>
                <a:latin typeface="Arial" panose="020B0604020202020204" pitchFamily="34" charset="0"/>
                <a:cs typeface="Arial" panose="020B0604020202020204" pitchFamily="34" charset="0"/>
              </a:rPr>
              <a:t>September 15</a:t>
            </a:r>
            <a:r>
              <a:rPr lang="en-US" sz="2000" b="1" baseline="30000" dirty="0">
                <a:solidFill>
                  <a:schemeClr val="bg1"/>
                </a:solidFill>
                <a:latin typeface="Arial" panose="020B0604020202020204" pitchFamily="34" charset="0"/>
                <a:cs typeface="Arial" panose="020B0604020202020204" pitchFamily="34" charset="0"/>
              </a:rPr>
              <a:t>th</a:t>
            </a:r>
            <a:r>
              <a:rPr lang="en-US" sz="2000" b="1" dirty="0">
                <a:solidFill>
                  <a:schemeClr val="bg1"/>
                </a:solidFill>
                <a:latin typeface="Arial" panose="020B0604020202020204" pitchFamily="34" charset="0"/>
                <a:cs typeface="Arial" panose="020B0604020202020204" pitchFamily="34" charset="0"/>
              </a:rPr>
              <a:t>, 2026 | 26-27 Academic Year</a:t>
            </a:r>
          </a:p>
          <a:p>
            <a:pPr>
              <a:spcBef>
                <a:spcPts val="0"/>
              </a:spcBef>
            </a:pPr>
            <a:endParaRPr lang="en-US" sz="1400" dirty="0">
              <a:solidFill>
                <a:schemeClr val="bg1"/>
              </a:solidFill>
              <a:latin typeface="Arial" panose="020B0604020202020204" pitchFamily="34" charset="0"/>
              <a:cs typeface="Arial" panose="020B0604020202020204" pitchFamily="34" charset="0"/>
            </a:endParaRPr>
          </a:p>
          <a:p>
            <a:pPr>
              <a:spcBef>
                <a:spcPts val="0"/>
              </a:spcBef>
            </a:pPr>
            <a:endParaRPr lang="en-US" sz="1400" dirty="0">
              <a:solidFill>
                <a:schemeClr val="bg1"/>
              </a:solidFill>
              <a:latin typeface="Arial" panose="020B0604020202020204" pitchFamily="34" charset="0"/>
              <a:cs typeface="Arial" panose="020B0604020202020204" pitchFamily="34" charset="0"/>
            </a:endParaRPr>
          </a:p>
          <a:p>
            <a:pPr>
              <a:spcBef>
                <a:spcPts val="0"/>
              </a:spcBef>
            </a:pPr>
            <a:r>
              <a:rPr lang="en-US" sz="2000" b="1" i="1" dirty="0">
                <a:solidFill>
                  <a:schemeClr val="bg1"/>
                </a:solidFill>
                <a:latin typeface="Arial" panose="020B0604020202020204" pitchFamily="34" charset="0"/>
                <a:cs typeface="Arial" panose="020B0604020202020204" pitchFamily="34" charset="0"/>
              </a:rPr>
              <a:t>Cultivating Community:</a:t>
            </a:r>
          </a:p>
          <a:p>
            <a:pPr>
              <a:spcBef>
                <a:spcPts val="0"/>
              </a:spcBef>
            </a:pPr>
            <a:r>
              <a:rPr lang="en-US" sz="2000" b="1" i="1" dirty="0">
                <a:solidFill>
                  <a:schemeClr val="bg1"/>
                </a:solidFill>
                <a:latin typeface="Arial" panose="020B0604020202020204" pitchFamily="34" charset="0"/>
                <a:cs typeface="Arial" panose="020B0604020202020204" pitchFamily="34" charset="0"/>
              </a:rPr>
              <a:t>Making the invisible visible</a:t>
            </a:r>
          </a:p>
        </p:txBody>
      </p:sp>
      <p:sp>
        <p:nvSpPr>
          <p:cNvPr id="6" name="TextBox 5">
            <a:extLst>
              <a:ext uri="{FF2B5EF4-FFF2-40B4-BE49-F238E27FC236}">
                <a16:creationId xmlns:a16="http://schemas.microsoft.com/office/drawing/2014/main" id="{F885D719-2ABD-C176-91EC-9A1866F10704}"/>
              </a:ext>
            </a:extLst>
          </p:cNvPr>
          <p:cNvSpPr txBox="1"/>
          <p:nvPr/>
        </p:nvSpPr>
        <p:spPr>
          <a:xfrm>
            <a:off x="302174" y="4521439"/>
            <a:ext cx="2240865" cy="276999"/>
          </a:xfrm>
          <a:prstGeom prst="rect">
            <a:avLst/>
          </a:prstGeom>
          <a:noFill/>
        </p:spPr>
        <p:txBody>
          <a:bodyPr wrap="square">
            <a:spAutoFit/>
          </a:bodyPr>
          <a:lstStyle/>
          <a:p>
            <a:pPr algn="ctr"/>
            <a:r>
              <a:rPr lang="en-US" sz="1200" dirty="0">
                <a:latin typeface="Arial" panose="020B0604020202020204" pitchFamily="34" charset="0"/>
                <a:cs typeface="Arial" panose="020B0604020202020204" pitchFamily="34" charset="0"/>
              </a:rPr>
              <a:t>(QR Code for A.S. Webpage)</a:t>
            </a:r>
          </a:p>
        </p:txBody>
      </p:sp>
      <p:sp>
        <p:nvSpPr>
          <p:cNvPr id="8" name="TextBox 7">
            <a:extLst>
              <a:ext uri="{FF2B5EF4-FFF2-40B4-BE49-F238E27FC236}">
                <a16:creationId xmlns:a16="http://schemas.microsoft.com/office/drawing/2014/main" id="{CF73C7FA-BD20-D55C-AE6F-FFDC7E6D1532}"/>
              </a:ext>
            </a:extLst>
          </p:cNvPr>
          <p:cNvSpPr txBox="1"/>
          <p:nvPr/>
        </p:nvSpPr>
        <p:spPr>
          <a:xfrm>
            <a:off x="3267372" y="4659940"/>
            <a:ext cx="5574454" cy="276999"/>
          </a:xfrm>
          <a:prstGeom prst="rect">
            <a:avLst/>
          </a:prstGeom>
          <a:noFill/>
        </p:spPr>
        <p:txBody>
          <a:bodyPr wrap="square">
            <a:spAutoFit/>
          </a:bodyPr>
          <a:lstStyle/>
          <a:p>
            <a:pPr>
              <a:spcBef>
                <a:spcPts val="0"/>
              </a:spcBef>
            </a:pPr>
            <a:r>
              <a:rPr lang="en-US" sz="1200" dirty="0">
                <a:solidFill>
                  <a:schemeClr val="bg1"/>
                </a:solidFill>
                <a:latin typeface="Arial" panose="020B0604020202020204" pitchFamily="34" charset="0"/>
                <a:cs typeface="Arial" panose="020B0604020202020204" pitchFamily="34" charset="0"/>
              </a:rPr>
              <a:t>Attending for Flex credit? Email </a:t>
            </a:r>
            <a:r>
              <a:rPr lang="en-US" sz="1200" dirty="0">
                <a:solidFill>
                  <a:schemeClr val="bg1"/>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rgomez001@sdccd.edu</a:t>
            </a:r>
            <a:r>
              <a:rPr lang="en-US" sz="1200" dirty="0">
                <a:solidFill>
                  <a:schemeClr val="bg1"/>
                </a:solidFill>
                <a:latin typeface="Arial" panose="020B0604020202020204" pitchFamily="34" charset="0"/>
                <a:cs typeface="Arial" panose="020B0604020202020204" pitchFamily="34" charset="0"/>
              </a:rPr>
              <a:t> or </a:t>
            </a:r>
            <a:r>
              <a:rPr lang="en-US" sz="12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jbartolo@sdccd.edu</a:t>
            </a:r>
            <a:endParaRPr lang="en-US" sz="1200" dirty="0">
              <a:solidFill>
                <a:schemeClr val="bg1"/>
              </a:solidFill>
              <a:latin typeface="Arial" panose="020B0604020202020204" pitchFamily="34" charset="0"/>
              <a:cs typeface="Arial" panose="020B0604020202020204" pitchFamily="34" charset="0"/>
            </a:endParaRPr>
          </a:p>
        </p:txBody>
      </p:sp>
      <p:pic>
        <p:nvPicPr>
          <p:cNvPr id="10" name="Picture 9">
            <a:hlinkClick r:id="rId5"/>
            <a:extLst>
              <a:ext uri="{FF2B5EF4-FFF2-40B4-BE49-F238E27FC236}">
                <a16:creationId xmlns:a16="http://schemas.microsoft.com/office/drawing/2014/main" id="{13B1247A-C110-E027-5E93-F45ED1247713}"/>
              </a:ext>
            </a:extLst>
          </p:cNvPr>
          <p:cNvPicPr>
            <a:picLocks noChangeAspect="1"/>
          </p:cNvPicPr>
          <p:nvPr/>
        </p:nvPicPr>
        <p:blipFill>
          <a:blip r:embed="rId6"/>
          <a:stretch>
            <a:fillRect/>
          </a:stretch>
        </p:blipFill>
        <p:spPr>
          <a:xfrm>
            <a:off x="330642" y="2187218"/>
            <a:ext cx="2183931" cy="2219734"/>
          </a:xfrm>
          <a:prstGeom prst="rect">
            <a:avLst/>
          </a:prstGeom>
        </p:spPr>
      </p:pic>
      <p:pic>
        <p:nvPicPr>
          <p:cNvPr id="11" name="Picture 10" descr="A close-up of a logo&#10;&#10;AI-generated content may be incorrect.">
            <a:extLst>
              <a:ext uri="{FF2B5EF4-FFF2-40B4-BE49-F238E27FC236}">
                <a16:creationId xmlns:a16="http://schemas.microsoft.com/office/drawing/2014/main" id="{DFF20AC4-3832-6F1E-F05D-06CFA219A500}"/>
              </a:ext>
            </a:extLst>
          </p:cNvPr>
          <p:cNvPicPr>
            <a:picLocks noChangeAspect="1"/>
          </p:cNvPicPr>
          <p:nvPr/>
        </p:nvPicPr>
        <p:blipFill>
          <a:blip r:embed="rId7"/>
          <a:srcRect b="31433"/>
          <a:stretch>
            <a:fillRect/>
          </a:stretch>
        </p:blipFill>
        <p:spPr>
          <a:xfrm>
            <a:off x="234936" y="453211"/>
            <a:ext cx="2375339" cy="1402533"/>
          </a:xfrm>
          <a:prstGeom prst="rect">
            <a:avLst/>
          </a:prstGeom>
        </p:spPr>
      </p:pic>
      <p:pic>
        <p:nvPicPr>
          <p:cNvPr id="3" name="Graphic 2">
            <a:extLst>
              <a:ext uri="{FF2B5EF4-FFF2-40B4-BE49-F238E27FC236}">
                <a16:creationId xmlns:a16="http://schemas.microsoft.com/office/drawing/2014/main" id="{482766EA-06C7-C8B2-E361-79D16DD08EF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8"/>
              </a:ext>
            </a:extLst>
          </a:blip>
          <a:stretch>
            <a:fillRect/>
          </a:stretch>
        </p:blipFill>
        <p:spPr>
          <a:xfrm>
            <a:off x="-5347265" y="-5469253"/>
            <a:ext cx="22176688" cy="21072277"/>
          </a:xfrm>
          <a:prstGeom prst="rect">
            <a:avLst/>
          </a:prstGeom>
        </p:spPr>
      </p:pic>
      <p:sp>
        <p:nvSpPr>
          <p:cNvPr id="7" name="TextBox 6">
            <a:extLst>
              <a:ext uri="{FF2B5EF4-FFF2-40B4-BE49-F238E27FC236}">
                <a16:creationId xmlns:a16="http://schemas.microsoft.com/office/drawing/2014/main" id="{02D0B1AB-15FD-FFC8-E141-DE402EE4E388}"/>
              </a:ext>
            </a:extLst>
          </p:cNvPr>
          <p:cNvSpPr txBox="1"/>
          <p:nvPr/>
        </p:nvSpPr>
        <p:spPr>
          <a:xfrm>
            <a:off x="3267371" y="3816152"/>
            <a:ext cx="5501310" cy="738664"/>
          </a:xfrm>
          <a:prstGeom prst="rect">
            <a:avLst/>
          </a:prstGeom>
          <a:noFill/>
        </p:spPr>
        <p:txBody>
          <a:bodyPr wrap="square">
            <a:spAutoFit/>
          </a:bodyPr>
          <a:lstStyle/>
          <a:p>
            <a:pPr algn="ctr"/>
            <a:r>
              <a:rPr lang="en-US" sz="1600" i="1" dirty="0">
                <a:solidFill>
                  <a:schemeClr val="bg1"/>
                </a:solidFill>
                <a:latin typeface="Arial" panose="020B0604020202020204" pitchFamily="34" charset="0"/>
                <a:cs typeface="Arial" panose="020B0604020202020204" pitchFamily="34" charset="0"/>
              </a:rPr>
              <a:t>Remember to sign in using today’s log! (See Juli!)</a:t>
            </a:r>
          </a:p>
          <a:p>
            <a:pPr algn="ctr"/>
            <a:endParaRPr lang="en-US" sz="1000" i="1" dirty="0">
              <a:solidFill>
                <a:schemeClr val="bg1"/>
              </a:solidFill>
              <a:latin typeface="Arial" panose="020B0604020202020204" pitchFamily="34" charset="0"/>
              <a:cs typeface="Arial" panose="020B0604020202020204" pitchFamily="34" charset="0"/>
            </a:endParaRPr>
          </a:p>
          <a:p>
            <a:pPr algn="ctr"/>
            <a:r>
              <a:rPr lang="en-US" sz="1600" b="1" i="1" dirty="0">
                <a:solidFill>
                  <a:schemeClr val="bg1"/>
                </a:solidFill>
                <a:latin typeface="Arial" panose="020B0604020202020204" pitchFamily="34" charset="0"/>
                <a:cs typeface="Arial" panose="020B0604020202020204" pitchFamily="34" charset="0"/>
              </a:rPr>
              <a:t>Quorum Required: (21/40)</a:t>
            </a:r>
            <a:r>
              <a:rPr lang="en-US" sz="1600" i="1" dirty="0">
                <a:solidFill>
                  <a:schemeClr val="bg1"/>
                </a:solidFill>
                <a:latin typeface="Arial" panose="020B0604020202020204" pitchFamily="34" charset="0"/>
                <a:cs typeface="Arial" panose="020B0604020202020204" pitchFamily="34" charset="0"/>
              </a:rPr>
              <a:t> to get started officially!</a:t>
            </a:r>
          </a:p>
        </p:txBody>
      </p:sp>
    </p:spTree>
    <p:extLst>
      <p:ext uri="{BB962C8B-B14F-4D97-AF65-F5344CB8AC3E}">
        <p14:creationId xmlns:p14="http://schemas.microsoft.com/office/powerpoint/2010/main" val="348294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2EBC1C-A1B7-60A8-619D-638A22F271DF}"/>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D4D61CAA-2AF9-0708-B82F-AE75E3478C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785402" y="0"/>
            <a:ext cx="22176688" cy="21072277"/>
          </a:xfrm>
          <a:prstGeom prst="rect">
            <a:avLst/>
          </a:prstGeom>
        </p:spPr>
      </p:pic>
      <p:sp>
        <p:nvSpPr>
          <p:cNvPr id="5" name="Title 4">
            <a:extLst>
              <a:ext uri="{FF2B5EF4-FFF2-40B4-BE49-F238E27FC236}">
                <a16:creationId xmlns:a16="http://schemas.microsoft.com/office/drawing/2014/main" id="{D2E3D18E-FC6C-3F47-36E7-5784F5A30B63}"/>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2. Agenda Overview</a:t>
            </a:r>
          </a:p>
        </p:txBody>
      </p:sp>
      <p:sp>
        <p:nvSpPr>
          <p:cNvPr id="6" name="Content Placeholder 5">
            <a:extLst>
              <a:ext uri="{FF2B5EF4-FFF2-40B4-BE49-F238E27FC236}">
                <a16:creationId xmlns:a16="http://schemas.microsoft.com/office/drawing/2014/main" id="{873C7D1D-6291-9496-E110-C2D5FB56E75B}"/>
              </a:ext>
            </a:extLst>
          </p:cNvPr>
          <p:cNvSpPr>
            <a:spLocks noGrp="1"/>
          </p:cNvSpPr>
          <p:nvPr>
            <p:ph sz="half" idx="1"/>
          </p:nvPr>
        </p:nvSpPr>
        <p:spPr>
          <a:xfrm>
            <a:off x="312517" y="1176951"/>
            <a:ext cx="8518965" cy="3659464"/>
          </a:xfrm>
        </p:spPr>
        <p:txBody>
          <a:bodyPr numCol="2">
            <a:noAutofit/>
          </a:bodyPr>
          <a:lstStyle/>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Call to Order</a:t>
            </a:r>
          </a:p>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Approval of Agenda</a:t>
            </a:r>
            <a:r>
              <a:rPr lang="en-US" sz="1600" dirty="0">
                <a:latin typeface="Arial" panose="020B0604020202020204" pitchFamily="34" charset="0"/>
                <a:cs typeface="Arial" panose="020B0604020202020204" pitchFamily="34" charset="0"/>
              </a:rPr>
              <a:t> </a:t>
            </a:r>
            <a:r>
              <a:rPr lang="en-US" sz="1600" b="1" dirty="0">
                <a:latin typeface="Arial" panose="020B0604020202020204" pitchFamily="34" charset="0"/>
                <a:cs typeface="Arial" panose="020B0604020202020204" pitchFamily="34" charset="0"/>
              </a:rPr>
              <a:t>&amp; Consent Calendar</a:t>
            </a:r>
          </a:p>
          <a:p>
            <a:pPr marL="880110" lvl="1" indent="-514350">
              <a:spcBef>
                <a:spcPts val="0"/>
              </a:spcBef>
              <a:buFont typeface="+mj-lt"/>
              <a:buAutoNum type="alphaLcPeriod"/>
            </a:pPr>
            <a:r>
              <a:rPr lang="en-US" sz="1400" dirty="0">
                <a:solidFill>
                  <a:srgbClr val="006E79"/>
                </a:solidFill>
                <a:latin typeface="Arial" panose="020B0604020202020204" pitchFamily="34" charset="0"/>
                <a:cs typeface="Arial" panose="020B0604020202020204" pitchFamily="34" charset="0"/>
                <a:hlinkClick r:id="rId4"/>
              </a:rPr>
              <a:t>DRAFT Minutes 090126</a:t>
            </a:r>
            <a:endParaRPr lang="en-US" sz="1400" dirty="0">
              <a:solidFill>
                <a:srgbClr val="006E79"/>
              </a:solidFill>
              <a:latin typeface="Arial" panose="020B0604020202020204" pitchFamily="34" charset="0"/>
              <a:cs typeface="Arial" panose="020B0604020202020204" pitchFamily="34" charset="0"/>
            </a:endParaRPr>
          </a:p>
          <a:p>
            <a:pPr marL="880110" lvl="1" indent="-514350">
              <a:spcBef>
                <a:spcPts val="0"/>
              </a:spcBef>
              <a:buFont typeface="+mj-lt"/>
              <a:buAutoNum type="alphaLcPeriod"/>
            </a:pPr>
            <a:r>
              <a:rPr lang="en-US" sz="1400" dirty="0">
                <a:solidFill>
                  <a:srgbClr val="006E79"/>
                </a:solidFill>
                <a:latin typeface="Arial" panose="020B0604020202020204" pitchFamily="34" charset="0"/>
                <a:cs typeface="Arial" panose="020B0604020202020204" pitchFamily="34" charset="0"/>
                <a:hlinkClick r:id="rId5"/>
              </a:rPr>
              <a:t>2026-27 Academic Senate Meetings Calendar</a:t>
            </a:r>
            <a:endParaRPr lang="en-US" sz="1400" dirty="0">
              <a:latin typeface="Arial" panose="020B0604020202020204" pitchFamily="34" charset="0"/>
              <a:cs typeface="Arial" panose="020B0604020202020204" pitchFamily="34" charset="0"/>
              <a:hlinkClick r:id="rId6"/>
            </a:endParaRPr>
          </a:p>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Land Acknowledgement </a:t>
            </a:r>
            <a:r>
              <a:rPr lang="en-US" sz="1600" dirty="0">
                <a:latin typeface="Arial" panose="020B0604020202020204" pitchFamily="34" charset="0"/>
                <a:cs typeface="Arial" panose="020B0604020202020204" pitchFamily="34" charset="0"/>
              </a:rPr>
              <a:t>(Updated)</a:t>
            </a:r>
          </a:p>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Public Comments</a:t>
            </a:r>
          </a:p>
          <a:p>
            <a:pPr marL="514350" lvl="0" indent="-514350">
              <a:spcBef>
                <a:spcPts val="0"/>
              </a:spcBef>
              <a:buFont typeface="+mj-lt"/>
              <a:buAutoNum type="arabicPeriod"/>
            </a:pPr>
            <a:r>
              <a:rPr lang="en-US" sz="1600" b="1" dirty="0">
                <a:latin typeface="Arial" panose="020B0604020202020204" pitchFamily="34" charset="0"/>
                <a:cs typeface="Arial" panose="020B0604020202020204" pitchFamily="34" charset="0"/>
              </a:rPr>
              <a:t>Presentations</a:t>
            </a:r>
          </a:p>
          <a:p>
            <a:pPr marL="857250" lvl="1" indent="-514350">
              <a:spcBef>
                <a:spcPts val="0"/>
              </a:spcBef>
              <a:buFont typeface="+mj-lt"/>
              <a:buAutoNum type="alphaLcPeriod"/>
            </a:pPr>
            <a:r>
              <a:rPr lang="en-US" sz="1300" dirty="0">
                <a:latin typeface="Arial" panose="020B0604020202020204" pitchFamily="34" charset="0"/>
                <a:cs typeface="Arial" panose="020B0604020202020204" pitchFamily="34" charset="0"/>
              </a:rPr>
              <a:t>Measure HH Presentation </a:t>
            </a:r>
          </a:p>
          <a:p>
            <a:pPr marL="514350" indent="-514350">
              <a:spcBef>
                <a:spcPts val="0"/>
              </a:spcBef>
              <a:buFont typeface="+mj-lt"/>
              <a:buAutoNum type="arabicPeriod"/>
            </a:pPr>
            <a:r>
              <a:rPr lang="en-US" sz="1600" b="1" dirty="0">
                <a:latin typeface="Arial" panose="020B0604020202020204" pitchFamily="34" charset="0"/>
                <a:cs typeface="Arial" panose="020B0604020202020204" pitchFamily="34" charset="0"/>
              </a:rPr>
              <a:t>Action Items</a:t>
            </a:r>
          </a:p>
          <a:p>
            <a:pPr marL="857250" lvl="1" indent="-514350">
              <a:spcBef>
                <a:spcPts val="0"/>
              </a:spcBef>
              <a:buFont typeface="+mj-lt"/>
              <a:buAutoNum type="alphaLcPeriod"/>
            </a:pPr>
            <a:r>
              <a:rPr lang="en-US" sz="1300" dirty="0">
                <a:latin typeface="Arial" panose="020B0604020202020204" pitchFamily="34" charset="0"/>
                <a:cs typeface="Arial" panose="020B0604020202020204" pitchFamily="34" charset="0"/>
              </a:rPr>
              <a:t>Reestablish the At-Large Senator Position</a:t>
            </a:r>
          </a:p>
          <a:p>
            <a:pPr marL="857250" lvl="1" indent="-514350">
              <a:spcBef>
                <a:spcPts val="0"/>
              </a:spcBef>
              <a:buFont typeface="+mj-lt"/>
              <a:buAutoNum type="alphaLcPeriod"/>
            </a:pPr>
            <a:r>
              <a:rPr lang="en-US" sz="1300" dirty="0">
                <a:latin typeface="Arial" panose="020B0604020202020204" pitchFamily="34" charset="0"/>
                <a:cs typeface="Arial" panose="020B0604020202020204" pitchFamily="34" charset="0"/>
              </a:rPr>
              <a:t>Second Read: Resolution on Agentic AI: Affirming Faculty Purview and Human Oversight…</a:t>
            </a:r>
          </a:p>
          <a:p>
            <a:pPr marL="514350" indent="-514350">
              <a:spcBef>
                <a:spcPts val="0"/>
              </a:spcBef>
              <a:buFont typeface="+mj-lt"/>
              <a:buAutoNum type="arabicPeriod"/>
            </a:pPr>
            <a:r>
              <a:rPr lang="en-US" sz="1600" b="1" dirty="0">
                <a:latin typeface="Arial" panose="020B0604020202020204" pitchFamily="34" charset="0"/>
                <a:cs typeface="Arial" panose="020B0604020202020204" pitchFamily="34" charset="0"/>
              </a:rPr>
              <a:t>Discussion Items</a:t>
            </a:r>
            <a:endParaRPr lang="en-US" sz="1600" dirty="0">
              <a:latin typeface="Arial" panose="020B0604020202020204" pitchFamily="34" charset="0"/>
              <a:ea typeface="Tahoma" panose="020B0604030504040204" pitchFamily="34" charset="0"/>
              <a:cs typeface="Arial" panose="020B0604020202020204" pitchFamily="34" charset="0"/>
            </a:endParaRPr>
          </a:p>
          <a:p>
            <a:pPr marL="628650" lvl="1" indent="-263525">
              <a:spcBef>
                <a:spcPts val="0"/>
              </a:spcBef>
              <a:buFont typeface="+mj-lt"/>
              <a:buAutoNum type="alphaLcPeriod"/>
            </a:pPr>
            <a:r>
              <a:rPr lang="en-US" sz="1300" dirty="0">
                <a:latin typeface="Arial" panose="020B0604020202020204" pitchFamily="34" charset="0"/>
                <a:ea typeface="Tahoma" panose="020B0604030504040204" pitchFamily="34" charset="0"/>
                <a:cs typeface="Arial" panose="020B0604020202020204" pitchFamily="34" charset="0"/>
              </a:rPr>
              <a:t>Standing: Curriculum Committee Updates</a:t>
            </a:r>
          </a:p>
          <a:p>
            <a:pPr marL="628650" lvl="1" indent="-263525">
              <a:spcBef>
                <a:spcPts val="0"/>
              </a:spcBef>
              <a:buFont typeface="+mj-lt"/>
              <a:buAutoNum type="alphaLcPeriod"/>
            </a:pPr>
            <a:r>
              <a:rPr lang="en-US" sz="1300" dirty="0">
                <a:latin typeface="Arial" panose="020B0604020202020204" pitchFamily="34" charset="0"/>
                <a:ea typeface="Tahoma" panose="020B0604030504040204" pitchFamily="34" charset="0"/>
                <a:cs typeface="Arial" panose="020B0604020202020204" pitchFamily="34" charset="0"/>
              </a:rPr>
              <a:t>Districtwide Distribution List (DL) Email Access &amp; Communication Issues</a:t>
            </a:r>
          </a:p>
          <a:p>
            <a:pPr marL="628650" lvl="1" indent="-263525">
              <a:spcBef>
                <a:spcPts val="0"/>
              </a:spcBef>
              <a:buFont typeface="+mj-lt"/>
              <a:buAutoNum type="alphaLcPeriod"/>
            </a:pPr>
            <a:r>
              <a:rPr lang="en-US" sz="1300" dirty="0">
                <a:latin typeface="Arial" panose="020B0604020202020204" pitchFamily="34" charset="0"/>
                <a:ea typeface="Tahoma" panose="020B0604030504040204" pitchFamily="34" charset="0"/>
                <a:cs typeface="Arial" panose="020B0604020202020204" pitchFamily="34" charset="0"/>
              </a:rPr>
              <a:t>Campus Culture, Free Speech &amp; Safety</a:t>
            </a:r>
            <a:endParaRPr lang="en-US" sz="1400" dirty="0">
              <a:latin typeface="Arial" panose="020B0604020202020204" pitchFamily="34" charset="0"/>
              <a:ea typeface="Tahoma" panose="020B0604030504040204" pitchFamily="34" charset="0"/>
              <a:cs typeface="Arial" panose="020B0604020202020204" pitchFamily="34" charset="0"/>
            </a:endParaRPr>
          </a:p>
          <a:p>
            <a:pPr marL="514350" indent="-514350">
              <a:spcBef>
                <a:spcPts val="0"/>
              </a:spcBef>
              <a:buFont typeface="+mj-lt"/>
              <a:buAutoNum type="arabicPeriod" startAt="7"/>
            </a:pPr>
            <a:r>
              <a:rPr lang="en-US" sz="1600" b="1" dirty="0">
                <a:latin typeface="Arial" panose="020B0604020202020204" pitchFamily="34" charset="0"/>
                <a:cs typeface="Arial" panose="020B0604020202020204" pitchFamily="34" charset="0"/>
              </a:rPr>
              <a:t>Reports:</a:t>
            </a:r>
          </a:p>
          <a:p>
            <a:pPr marL="577850" lvl="1" indent="-396875">
              <a:spcBef>
                <a:spcPts val="0"/>
              </a:spcBef>
              <a:buFont typeface="+mj-lt"/>
              <a:buAutoNum type="alphaLcPeriod"/>
            </a:pPr>
            <a:r>
              <a:rPr lang="en-US" sz="1300" dirty="0">
                <a:latin typeface="Arial" panose="020B0604020202020204" pitchFamily="34" charset="0"/>
                <a:cs typeface="Arial" panose="020B0604020202020204" pitchFamily="34" charset="0"/>
              </a:rPr>
              <a:t>Committee Reports</a:t>
            </a:r>
            <a:endParaRPr lang="en-US" sz="1300" strike="sngStrike" dirty="0">
              <a:latin typeface="Arial" panose="020B0604020202020204" pitchFamily="34" charset="0"/>
              <a:cs typeface="Arial" panose="020B0604020202020204" pitchFamily="34" charset="0"/>
            </a:endParaRPr>
          </a:p>
          <a:p>
            <a:pPr marL="577850" lvl="1" indent="-396875">
              <a:spcBef>
                <a:spcPts val="0"/>
              </a:spcBef>
              <a:buFont typeface="+mj-lt"/>
              <a:buAutoNum type="alphaLcPeriod"/>
            </a:pPr>
            <a:r>
              <a:rPr lang="en-US" sz="1300" dirty="0">
                <a:latin typeface="Arial" panose="020B0604020202020204" pitchFamily="34" charset="0"/>
                <a:cs typeface="Arial" panose="020B0604020202020204" pitchFamily="34" charset="0"/>
              </a:rPr>
              <a:t>Special Reports</a:t>
            </a:r>
          </a:p>
          <a:p>
            <a:pPr marL="577850" lvl="1" indent="-396875">
              <a:spcBef>
                <a:spcPts val="0"/>
              </a:spcBef>
              <a:buFont typeface="+mj-lt"/>
              <a:buAutoNum type="alphaLcPeriod"/>
            </a:pPr>
            <a:r>
              <a:rPr lang="en-US" sz="1300" dirty="0">
                <a:latin typeface="Arial" panose="020B0604020202020204" pitchFamily="34" charset="0"/>
                <a:cs typeface="Arial" panose="020B0604020202020204" pitchFamily="34" charset="0"/>
              </a:rPr>
              <a:t>Executive Committee Reports</a:t>
            </a:r>
          </a:p>
          <a:p>
            <a:pPr marL="514350" lvl="0" indent="-514350">
              <a:spcBef>
                <a:spcPts val="0"/>
              </a:spcBef>
              <a:buFont typeface="+mj-lt"/>
              <a:buAutoNum type="arabicPeriod" startAt="7"/>
            </a:pPr>
            <a:r>
              <a:rPr lang="en-US" sz="1600" b="1" dirty="0">
                <a:latin typeface="Arial" panose="020B0604020202020204" pitchFamily="34" charset="0"/>
                <a:cs typeface="Arial" panose="020B0604020202020204" pitchFamily="34" charset="0"/>
              </a:rPr>
              <a:t>Announcements</a:t>
            </a:r>
          </a:p>
          <a:p>
            <a:pPr marL="514350" lvl="0" indent="-503238">
              <a:spcBef>
                <a:spcPts val="0"/>
              </a:spcBef>
              <a:buFont typeface="+mj-lt"/>
              <a:buAutoNum type="arabicPeriod" startAt="7"/>
            </a:pPr>
            <a:r>
              <a:rPr lang="en-US" sz="1600" b="1" dirty="0">
                <a:latin typeface="Arial" panose="020B0604020202020204" pitchFamily="34" charset="0"/>
                <a:cs typeface="Arial" panose="020B0604020202020204" pitchFamily="34" charset="0"/>
              </a:rPr>
              <a:t>Adjournment</a:t>
            </a:r>
          </a:p>
        </p:txBody>
      </p:sp>
      <p:sp>
        <p:nvSpPr>
          <p:cNvPr id="7" name="TextBox 6">
            <a:extLst>
              <a:ext uri="{FF2B5EF4-FFF2-40B4-BE49-F238E27FC236}">
                <a16:creationId xmlns:a16="http://schemas.microsoft.com/office/drawing/2014/main" id="{BBC54568-5857-1B80-63DE-392BA4166582}"/>
              </a:ext>
            </a:extLst>
          </p:cNvPr>
          <p:cNvSpPr txBox="1"/>
          <p:nvPr/>
        </p:nvSpPr>
        <p:spPr>
          <a:xfrm>
            <a:off x="5714999" y="4394839"/>
            <a:ext cx="3116483" cy="523220"/>
          </a:xfrm>
          <a:prstGeom prst="rect">
            <a:avLst/>
          </a:prstGeom>
          <a:noFill/>
          <a:ln>
            <a:noFill/>
          </a:ln>
        </p:spPr>
        <p:txBody>
          <a:bodyPr wrap="square">
            <a:spAutoFit/>
          </a:bodyPr>
          <a:lstStyle/>
          <a:p>
            <a:pPr marL="920750" indent="-920750" algn="r">
              <a:buClr>
                <a:srgbClr val="20557B"/>
              </a:buClr>
            </a:pPr>
            <a:r>
              <a:rPr lang="en-US" sz="1400" b="1" spc="-5" dirty="0">
                <a:solidFill>
                  <a:srgbClr val="000000"/>
                </a:solidFill>
                <a:effectLst/>
                <a:latin typeface="Arial" panose="020B0604020202020204" pitchFamily="34" charset="0"/>
                <a:ea typeface="Arial" panose="020B0604020202020204" pitchFamily="34" charset="0"/>
                <a:cs typeface="Arial" panose="020B0604020202020204" pitchFamily="34" charset="0"/>
                <a:hlinkClick r:id="rId7"/>
              </a:rPr>
              <a:t>A.S. Agenda for 9/15/26</a:t>
            </a:r>
            <a:endParaRPr lang="en-US" sz="1400" b="1" spc="-5" dirty="0">
              <a:solidFill>
                <a:srgbClr val="000000"/>
              </a:solidFill>
              <a:latin typeface="Arial" panose="020B0604020202020204" pitchFamily="34" charset="0"/>
              <a:ea typeface="Arial" panose="020B0604020202020204" pitchFamily="34" charset="0"/>
              <a:cs typeface="Arial" panose="020B0604020202020204" pitchFamily="34" charset="0"/>
            </a:endParaRPr>
          </a:p>
          <a:p>
            <a:pPr marL="920750" indent="-920750" algn="r">
              <a:buClr>
                <a:srgbClr val="20557B"/>
              </a:buClr>
            </a:pPr>
            <a:r>
              <a:rPr lang="en-US" sz="1400" b="1" i="0" u="none" strike="noStrike" dirty="0">
                <a:solidFill>
                  <a:srgbClr val="006E79"/>
                </a:solidFill>
                <a:effectLst/>
                <a:latin typeface="Arial" panose="020B0604020202020204" pitchFamily="34" charset="0"/>
                <a:cs typeface="Arial" panose="020B0604020202020204" pitchFamily="34" charset="0"/>
                <a:hlinkClick r:id="rId8"/>
              </a:rPr>
              <a:t> AS Code of Conduct</a:t>
            </a:r>
            <a:endParaRPr lang="en-US" sz="1400" b="1" i="0" u="none" strike="noStrike" dirty="0">
              <a:solidFill>
                <a:srgbClr val="2C2E32"/>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956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9545F-670E-8255-B96C-B1CD7DD0C5B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DD2E84C-EF2A-6135-407F-06FBDED8BC0C}"/>
              </a:ext>
            </a:extLst>
          </p:cNvPr>
          <p:cNvSpPr/>
          <p:nvPr/>
        </p:nvSpPr>
        <p:spPr>
          <a:xfrm>
            <a:off x="-1" y="0"/>
            <a:ext cx="9144001" cy="988776"/>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75EBDB20-8BD6-5C8C-2BE1-E445C885DE8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603363" y="0"/>
            <a:ext cx="22176688" cy="21072277"/>
          </a:xfrm>
          <a:prstGeom prst="rect">
            <a:avLst/>
          </a:prstGeom>
        </p:spPr>
      </p:pic>
      <p:sp>
        <p:nvSpPr>
          <p:cNvPr id="5" name="Title 4">
            <a:extLst>
              <a:ext uri="{FF2B5EF4-FFF2-40B4-BE49-F238E27FC236}">
                <a16:creationId xmlns:a16="http://schemas.microsoft.com/office/drawing/2014/main" id="{E9FF6C1E-EB4F-726E-2ABB-932C59D1C85B}"/>
              </a:ext>
            </a:extLst>
          </p:cNvPr>
          <p:cNvSpPr>
            <a:spLocks noGrp="1"/>
          </p:cNvSpPr>
          <p:nvPr>
            <p:ph type="title"/>
          </p:nvPr>
        </p:nvSpPr>
        <p:spPr>
          <a:xfrm>
            <a:off x="288195" y="0"/>
            <a:ext cx="8227155"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3. Land Acknowledgement</a:t>
            </a:r>
          </a:p>
        </p:txBody>
      </p:sp>
      <p:sp>
        <p:nvSpPr>
          <p:cNvPr id="10" name="Rectangle 9">
            <a:extLst>
              <a:ext uri="{FF2B5EF4-FFF2-40B4-BE49-F238E27FC236}">
                <a16:creationId xmlns:a16="http://schemas.microsoft.com/office/drawing/2014/main" id="{1916B6D5-AC0C-3382-8E9B-B1F82D84EDC2}"/>
              </a:ext>
            </a:extLst>
          </p:cNvPr>
          <p:cNvSpPr/>
          <p:nvPr/>
        </p:nvSpPr>
        <p:spPr>
          <a:xfrm>
            <a:off x="0" y="994172"/>
            <a:ext cx="6349416" cy="4149329"/>
          </a:xfrm>
          <a:prstGeom prst="rect">
            <a:avLst/>
          </a:prstGeom>
          <a:solidFill>
            <a:schemeClr val="accent4">
              <a:lumMod val="40000"/>
              <a:lumOff val="60000"/>
            </a:schemeClr>
          </a:solidFill>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dirty="0"/>
          </a:p>
        </p:txBody>
      </p:sp>
      <p:sp>
        <p:nvSpPr>
          <p:cNvPr id="11" name="TextBox 10">
            <a:extLst>
              <a:ext uri="{FF2B5EF4-FFF2-40B4-BE49-F238E27FC236}">
                <a16:creationId xmlns:a16="http://schemas.microsoft.com/office/drawing/2014/main" id="{4394DE47-F7E9-4D68-BE3E-684EBA487B31}"/>
              </a:ext>
            </a:extLst>
          </p:cNvPr>
          <p:cNvSpPr txBox="1"/>
          <p:nvPr/>
        </p:nvSpPr>
        <p:spPr>
          <a:xfrm>
            <a:off x="248059" y="1093670"/>
            <a:ext cx="5853299" cy="3939540"/>
          </a:xfrm>
          <a:prstGeom prst="rect">
            <a:avLst/>
          </a:prstGeom>
          <a:noFill/>
          <a:ln>
            <a:solidFill>
              <a:schemeClr val="bg2"/>
            </a:solidFill>
          </a:ln>
        </p:spPr>
        <p:txBody>
          <a:bodyPr wrap="square" rtlCol="0">
            <a:spAutoFit/>
          </a:bodyPr>
          <a:lstStyle/>
          <a:p>
            <a:pPr algn="ctr"/>
            <a:r>
              <a:rPr lang="en-US" sz="1500" i="1" dirty="0">
                <a:highlight>
                  <a:srgbClr val="FFFF00"/>
                </a:highlight>
                <a:latin typeface="Arial" panose="020B0604020202020204" pitchFamily="34" charset="0"/>
                <a:cs typeface="Arial" panose="020B0604020202020204" pitchFamily="34" charset="0"/>
              </a:rPr>
              <a:t>We recognize that San Diego Miramar College sits on the ancestral homeland of the Kumeyaay, Luiseño, Cupeño, and Cahuilla tribes, who have lived in this area for well over 10,000 years, and we honor their past, present, and future connection to this land and its inherent connection to their identity.</a:t>
            </a:r>
            <a:endParaRPr lang="en-US" sz="1500" i="1" dirty="0">
              <a:latin typeface="Arial" panose="020B0604020202020204" pitchFamily="34" charset="0"/>
              <a:cs typeface="Arial" panose="020B0604020202020204" pitchFamily="34" charset="0"/>
            </a:endParaRPr>
          </a:p>
          <a:p>
            <a:pPr algn="ctr"/>
            <a:endParaRPr lang="en-US" sz="1000" dirty="0">
              <a:latin typeface="Arial" panose="020B0604020202020204" pitchFamily="34" charset="0"/>
              <a:cs typeface="Arial" panose="020B0604020202020204" pitchFamily="34" charset="0"/>
            </a:endParaRPr>
          </a:p>
          <a:p>
            <a:pPr algn="ctr"/>
            <a:r>
              <a:rPr lang="en-US" sz="1500" i="1" dirty="0">
                <a:latin typeface="Arial" panose="020B0604020202020204" pitchFamily="34" charset="0"/>
                <a:cs typeface="Arial" panose="020B0604020202020204" pitchFamily="34" charset="0"/>
              </a:rPr>
              <a:t>We acknowledge our occupation of unceded Kumeyaay land and the violent systemic injustices this has continuously perpetuated for Native peoples of this region. We pay respect to the Indigenous people of San Diego County - past, present, and future - and honor their continuing presence in their homeland and their spiritual beliefs that land does not belong to people; people belong to land.</a:t>
            </a:r>
          </a:p>
          <a:p>
            <a:pPr algn="ctr"/>
            <a:endParaRPr lang="en-US" sz="1000" dirty="0">
              <a:latin typeface="Arial" panose="020B0604020202020204" pitchFamily="34" charset="0"/>
              <a:cs typeface="Arial" panose="020B0604020202020204" pitchFamily="34" charset="0"/>
            </a:endParaRPr>
          </a:p>
          <a:p>
            <a:pPr algn="ctr"/>
            <a:r>
              <a:rPr lang="en-US" sz="1500" i="1" dirty="0">
                <a:latin typeface="Arial" panose="020B0604020202020204" pitchFamily="34" charset="0"/>
                <a:cs typeface="Arial" panose="020B0604020202020204" pitchFamily="34" charset="0"/>
              </a:rPr>
              <a:t>We also acknowledge that this is merely the beginning, and there is far more work to be done in an attempt to heal all of the injustices and inequities that still exist today and throughout their entire historical diaspora. We commit to moving forward together.</a:t>
            </a:r>
            <a:endParaRPr lang="en-US" sz="1500"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3FC14B44-9EE5-6436-BC72-C674D4D68615}"/>
              </a:ext>
            </a:extLst>
          </p:cNvPr>
          <p:cNvPicPr>
            <a:picLocks noChangeAspect="1"/>
          </p:cNvPicPr>
          <p:nvPr/>
        </p:nvPicPr>
        <p:blipFill>
          <a:blip r:embed="rId4"/>
          <a:srcRect l="65212" t="2597" r="3527" b="22618"/>
          <a:stretch>
            <a:fillRect/>
          </a:stretch>
        </p:blipFill>
        <p:spPr>
          <a:xfrm>
            <a:off x="6349416" y="988777"/>
            <a:ext cx="2817732" cy="3165947"/>
          </a:xfrm>
          <a:prstGeom prst="rect">
            <a:avLst/>
          </a:prstGeom>
        </p:spPr>
      </p:pic>
      <p:sp>
        <p:nvSpPr>
          <p:cNvPr id="13" name="TextBox 12">
            <a:extLst>
              <a:ext uri="{FF2B5EF4-FFF2-40B4-BE49-F238E27FC236}">
                <a16:creationId xmlns:a16="http://schemas.microsoft.com/office/drawing/2014/main" id="{A2B20695-BF63-9594-59DC-D2FDC42DCDE8}"/>
              </a:ext>
            </a:extLst>
          </p:cNvPr>
          <p:cNvSpPr txBox="1"/>
          <p:nvPr/>
        </p:nvSpPr>
        <p:spPr>
          <a:xfrm>
            <a:off x="6518420" y="4224619"/>
            <a:ext cx="2479724" cy="830997"/>
          </a:xfrm>
          <a:prstGeom prst="rect">
            <a:avLst/>
          </a:prstGeom>
          <a:noFill/>
          <a:ln>
            <a:solidFill>
              <a:schemeClr val="bg2"/>
            </a:solidFill>
          </a:ln>
        </p:spPr>
        <p:txBody>
          <a:bodyPr wrap="square" rtlCol="0">
            <a:spAutoFit/>
          </a:bodyPr>
          <a:lstStyle/>
          <a:p>
            <a:pPr marL="120650" algn="ctr"/>
            <a:r>
              <a:rPr lang="en-US" sz="1200" i="1" dirty="0"/>
              <a:t>Resources: </a:t>
            </a:r>
            <a:r>
              <a:rPr lang="en-US" sz="1200" i="1" dirty="0">
                <a:hlinkClick r:id="rId5"/>
              </a:rPr>
              <a:t>“Making a land acknowledgment meaningful”</a:t>
            </a:r>
            <a:r>
              <a:rPr lang="en-US" sz="1200" i="1" dirty="0"/>
              <a:t>; </a:t>
            </a:r>
            <a:r>
              <a:rPr lang="en-US" sz="1200" i="1" dirty="0">
                <a:hlinkClick r:id="rId6"/>
              </a:rPr>
              <a:t>A call for more powerful land acknowledgements</a:t>
            </a:r>
            <a:endParaRPr lang="en-US" sz="1200" dirty="0"/>
          </a:p>
        </p:txBody>
      </p:sp>
    </p:spTree>
    <p:extLst>
      <p:ext uri="{BB962C8B-B14F-4D97-AF65-F5344CB8AC3E}">
        <p14:creationId xmlns:p14="http://schemas.microsoft.com/office/powerpoint/2010/main" val="20467666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B3B5A-5651-21EA-9A17-AF2F4D66D192}"/>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F6808763-2F33-1C58-D607-DF6142B112DB}"/>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EFA04773-11ED-EAEE-0F01-C16EFC84F4AC}"/>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A7E9CE9B-4925-4271-E2AF-A40598C3C5B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ECCE3C39-53D9-7ED8-B506-8509655A5765}"/>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68E04044-C796-764E-55E3-0E7C7DEAC36F}"/>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4. 	Public Comments (10 mins)</a:t>
            </a:r>
          </a:p>
          <a:p>
            <a:r>
              <a:rPr lang="en-US" sz="1500" i="1" dirty="0">
                <a:solidFill>
                  <a:schemeClr val="bg1"/>
                </a:solidFill>
                <a:latin typeface="Arial" panose="020B0604020202020204" pitchFamily="34" charset="0"/>
                <a:cs typeface="Arial" panose="020B0604020202020204" pitchFamily="34" charset="0"/>
              </a:rPr>
              <a:t>	(2 mins; limited to 10+1 items NOT on the agenda; time may not be yielded)</a:t>
            </a:r>
          </a:p>
        </p:txBody>
      </p:sp>
    </p:spTree>
    <p:extLst>
      <p:ext uri="{BB962C8B-B14F-4D97-AF65-F5344CB8AC3E}">
        <p14:creationId xmlns:p14="http://schemas.microsoft.com/office/powerpoint/2010/main" val="3524805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16095-0AEE-81E7-2A50-4D567E8E2E46}"/>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542FDEFC-0C9D-7F0E-D4E4-41E3A7F6E230}"/>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0E261111-593A-C4C5-BD16-B740F5073AF8}"/>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59C08F6D-518B-B57D-14C7-53D57EA36E0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D3B44B50-0725-7FE8-B4C9-C99F30E016C2}"/>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C8DF8217-7795-8226-8868-1FDC6AB25932}"/>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5. 	Presentations</a:t>
            </a:r>
          </a:p>
          <a:p>
            <a:r>
              <a:rPr lang="en-US" sz="1500" i="1" dirty="0">
                <a:solidFill>
                  <a:schemeClr val="bg1"/>
                </a:solidFill>
                <a:latin typeface="Arial" panose="020B0604020202020204" pitchFamily="34" charset="0"/>
                <a:cs typeface="Arial" panose="020B0604020202020204" pitchFamily="34" charset="0"/>
              </a:rPr>
              <a:t>	(scheduled prior to senate business)</a:t>
            </a:r>
          </a:p>
        </p:txBody>
      </p:sp>
    </p:spTree>
    <p:extLst>
      <p:ext uri="{BB962C8B-B14F-4D97-AF65-F5344CB8AC3E}">
        <p14:creationId xmlns:p14="http://schemas.microsoft.com/office/powerpoint/2010/main" val="670629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748FCF-32E1-5A15-F4E4-2EE04BF526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F5FD4DF-CFF7-47B9-8921-95BE5697696C}"/>
              </a:ext>
            </a:extLst>
          </p:cNvPr>
          <p:cNvSpPr>
            <a:spLocks noGrp="1" noRot="1" noMove="1" noResize="1" noEditPoints="1" noAdjustHandles="1" noChangeArrowheads="1" noChangeShapeType="1"/>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hlinkClick r:id="rId3"/>
            <a:extLst>
              <a:ext uri="{FF2B5EF4-FFF2-40B4-BE49-F238E27FC236}">
                <a16:creationId xmlns:a16="http://schemas.microsoft.com/office/drawing/2014/main" id="{922EA38B-DC5E-95A4-D08F-479587EBEF5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48386" y="0"/>
            <a:ext cx="22176688" cy="21072277"/>
          </a:xfrm>
          <a:prstGeom prst="rect">
            <a:avLst/>
          </a:prstGeom>
        </p:spPr>
      </p:pic>
      <p:pic>
        <p:nvPicPr>
          <p:cNvPr id="3" name="Picture 2" descr="A close up of a logo&#10;&#10;AI-generated content may be incorrect.">
            <a:extLst>
              <a:ext uri="{FF2B5EF4-FFF2-40B4-BE49-F238E27FC236}">
                <a16:creationId xmlns:a16="http://schemas.microsoft.com/office/drawing/2014/main" id="{86B510DB-98E8-66F6-0AFA-7C8BEEC0A70F}"/>
              </a:ext>
            </a:extLst>
          </p:cNvPr>
          <p:cNvPicPr>
            <a:picLocks noChangeAspect="1"/>
          </p:cNvPicPr>
          <p:nvPr/>
        </p:nvPicPr>
        <p:blipFill>
          <a:blip r:embed="rId5"/>
          <a:stretch>
            <a:fillRect/>
          </a:stretch>
        </p:blipFill>
        <p:spPr>
          <a:xfrm>
            <a:off x="6656240" y="4429030"/>
            <a:ext cx="2175243" cy="440626"/>
          </a:xfrm>
          <a:prstGeom prst="rect">
            <a:avLst/>
          </a:prstGeom>
        </p:spPr>
      </p:pic>
      <p:sp>
        <p:nvSpPr>
          <p:cNvPr id="6" name="Title 4">
            <a:extLst>
              <a:ext uri="{FF2B5EF4-FFF2-40B4-BE49-F238E27FC236}">
                <a16:creationId xmlns:a16="http://schemas.microsoft.com/office/drawing/2014/main" id="{C85E9062-998C-D6F8-DDBA-C4F8858F6EF0}"/>
              </a:ext>
            </a:extLst>
          </p:cNvPr>
          <p:cNvSpPr txBox="1">
            <a:spLocks/>
          </p:cNvSpPr>
          <p:nvPr/>
        </p:nvSpPr>
        <p:spPr>
          <a:xfrm>
            <a:off x="312516" y="0"/>
            <a:ext cx="8202833"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3200" dirty="0">
                <a:solidFill>
                  <a:schemeClr val="bg1"/>
                </a:solidFill>
                <a:latin typeface="Arial" panose="020B0604020202020204" pitchFamily="34" charset="0"/>
                <a:cs typeface="Arial" panose="020B0604020202020204" pitchFamily="34" charset="0"/>
              </a:rPr>
              <a:t>5.1 Presentation (25 mins w/ Q&amp;A)</a:t>
            </a:r>
          </a:p>
        </p:txBody>
      </p:sp>
      <p:sp>
        <p:nvSpPr>
          <p:cNvPr id="12" name="Content Placeholder 5">
            <a:extLst>
              <a:ext uri="{FF2B5EF4-FFF2-40B4-BE49-F238E27FC236}">
                <a16:creationId xmlns:a16="http://schemas.microsoft.com/office/drawing/2014/main" id="{425B2107-B79F-A768-7398-8DCA51EE4DCE}"/>
              </a:ext>
            </a:extLst>
          </p:cNvPr>
          <p:cNvSpPr>
            <a:spLocks noGrp="1"/>
          </p:cNvSpPr>
          <p:nvPr>
            <p:ph sz="half" idx="1"/>
          </p:nvPr>
        </p:nvSpPr>
        <p:spPr>
          <a:xfrm>
            <a:off x="312514" y="1072468"/>
            <a:ext cx="8425183" cy="2904329"/>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5.1	Measure HH Quarterly Senate Updates</a:t>
            </a:r>
          </a:p>
          <a:p>
            <a:pPr marL="0" indent="0">
              <a:buNone/>
            </a:pPr>
            <a:r>
              <a:rPr lang="en-US" sz="1800" dirty="0">
                <a:latin typeface="Arial" panose="020B0604020202020204" pitchFamily="34" charset="0"/>
                <a:cs typeface="Arial" panose="020B0604020202020204" pitchFamily="34" charset="0"/>
              </a:rPr>
              <a:t>	(guest presenter)</a:t>
            </a:r>
          </a:p>
          <a:p>
            <a:pPr marL="0" indent="0">
              <a:buNone/>
            </a:pPr>
            <a:endParaRPr lang="en-US" sz="1500" dirty="0">
              <a:latin typeface="Arial" panose="020B0604020202020204" pitchFamily="34" charset="0"/>
              <a:cs typeface="Arial" panose="020B0604020202020204" pitchFamily="34" charset="0"/>
            </a:endParaRPr>
          </a:p>
          <a:p>
            <a:pPr marL="685800" lvl="2" indent="0">
              <a:buNone/>
            </a:pPr>
            <a:endParaRPr lang="en-US" sz="16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E418D95-7954-EE58-5879-F95F2B653D6A}"/>
              </a:ext>
            </a:extLst>
          </p:cNvPr>
          <p:cNvSpPr txBox="1"/>
          <p:nvPr/>
        </p:nvSpPr>
        <p:spPr>
          <a:xfrm>
            <a:off x="560637" y="2036950"/>
            <a:ext cx="7954712" cy="938719"/>
          </a:xfrm>
          <a:prstGeom prst="rect">
            <a:avLst/>
          </a:prstGeom>
          <a:noFill/>
        </p:spPr>
        <p:txBody>
          <a:bodyPr wrap="square">
            <a:spAutoFit/>
          </a:bodyPr>
          <a:lstStyle/>
          <a:p>
            <a:pPr marL="285750" indent="-285750">
              <a:buFont typeface="Arial" panose="020B0604020202020204" pitchFamily="34" charset="0"/>
              <a:buChar char="•"/>
            </a:pPr>
            <a:r>
              <a:rPr lang="en-US" sz="1100" dirty="0">
                <a:solidFill>
                  <a:srgbClr val="000000"/>
                </a:solidFill>
                <a:latin typeface="Arial" panose="020B0604020202020204" pitchFamily="34" charset="0"/>
                <a:cs typeface="Arial" panose="020B0604020202020204" pitchFamily="34" charset="0"/>
              </a:rPr>
              <a:t>O</a:t>
            </a:r>
            <a:r>
              <a:rPr lang="en-US" sz="1100" b="0" i="0" dirty="0">
                <a:solidFill>
                  <a:srgbClr val="000000"/>
                </a:solidFill>
                <a:effectLst/>
                <a:latin typeface="Arial" panose="020B0604020202020204" pitchFamily="34" charset="0"/>
                <a:cs typeface="Arial" panose="020B0604020202020204" pitchFamily="34" charset="0"/>
              </a:rPr>
              <a:t>ngoing efforts to strengthen communication and transparency regarding districtwide initiatives and projects related to Measure HH activities</a:t>
            </a:r>
          </a:p>
          <a:p>
            <a:pPr marL="285750" indent="-285750">
              <a:buFont typeface="Arial" panose="020B0604020202020204" pitchFamily="34" charset="0"/>
              <a:buChar char="•"/>
            </a:pPr>
            <a:endParaRPr lang="en-US" sz="1100" b="0" i="0" dirty="0">
              <a:solidFill>
                <a:srgbClr val="000000"/>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100" b="0" i="0" dirty="0">
                <a:solidFill>
                  <a:srgbClr val="000000"/>
                </a:solidFill>
                <a:effectLst/>
                <a:latin typeface="Arial" panose="020B0604020202020204" pitchFamily="34" charset="0"/>
                <a:cs typeface="Arial" panose="020B0604020202020204" pitchFamily="34" charset="0"/>
              </a:rPr>
              <a:t>Requesting </a:t>
            </a:r>
            <a:r>
              <a:rPr lang="en-US" sz="1100" dirty="0">
                <a:latin typeface="Arial" panose="020B0604020202020204" pitchFamily="34" charset="0"/>
                <a:cs typeface="Arial" panose="020B0604020202020204" pitchFamily="34" charset="0"/>
              </a:rPr>
              <a:t>to be included on each Senate agenda every quarter. These </a:t>
            </a:r>
            <a:r>
              <a:rPr lang="en-US" sz="1100" b="1" dirty="0">
                <a:latin typeface="Arial" panose="020B0604020202020204" pitchFamily="34" charset="0"/>
                <a:cs typeface="Arial" panose="020B0604020202020204" pitchFamily="34" charset="0"/>
              </a:rPr>
              <a:t>in-person </a:t>
            </a:r>
            <a:r>
              <a:rPr lang="en-US" sz="1100" dirty="0">
                <a:latin typeface="Arial" panose="020B0604020202020204" pitchFamily="34" charset="0"/>
                <a:cs typeface="Arial" panose="020B0604020202020204" pitchFamily="34" charset="0"/>
              </a:rPr>
              <a:t>presentations, to give updates, answer questions, and discuss current and upcoming initiatives.</a:t>
            </a:r>
          </a:p>
        </p:txBody>
      </p:sp>
      <p:sp>
        <p:nvSpPr>
          <p:cNvPr id="7" name="TextBox 6">
            <a:extLst>
              <a:ext uri="{FF2B5EF4-FFF2-40B4-BE49-F238E27FC236}">
                <a16:creationId xmlns:a16="http://schemas.microsoft.com/office/drawing/2014/main" id="{548E1904-FF94-011C-9FAF-966B168EACBD}"/>
              </a:ext>
            </a:extLst>
          </p:cNvPr>
          <p:cNvSpPr txBox="1"/>
          <p:nvPr/>
        </p:nvSpPr>
        <p:spPr>
          <a:xfrm>
            <a:off x="560637" y="3238630"/>
            <a:ext cx="7954711" cy="1107996"/>
          </a:xfrm>
          <a:prstGeom prst="rect">
            <a:avLst/>
          </a:prstGeom>
          <a:noFill/>
        </p:spPr>
        <p:txBody>
          <a:bodyPr wrap="square">
            <a:spAutoFit/>
          </a:bodyPr>
          <a:lstStyle/>
          <a:p>
            <a:pPr marL="285750" indent="-285750" fontAlgn="base">
              <a:buFont typeface="Arial" panose="020B0604020202020204" pitchFamily="34" charset="0"/>
              <a:buChar char="•"/>
            </a:pPr>
            <a:r>
              <a:rPr lang="en-US" sz="1100" dirty="0">
                <a:latin typeface="Arial" panose="020B0604020202020204" pitchFamily="34" charset="0"/>
                <a:cs typeface="Arial" panose="020B0604020202020204" pitchFamily="34" charset="0"/>
              </a:rPr>
              <a:t>Review of Measure HH Project updates prepared by Operations, Enterprise Services, and Facilities during the period of March 31 to April 27, 2026.</a:t>
            </a:r>
          </a:p>
          <a:p>
            <a:pPr fontAlgn="base"/>
            <a:endParaRPr lang="en-US" sz="1100" dirty="0">
              <a:latin typeface="Arial" panose="020B0604020202020204" pitchFamily="34" charset="0"/>
              <a:cs typeface="Arial" panose="020B0604020202020204" pitchFamily="34" charset="0"/>
            </a:endParaRPr>
          </a:p>
          <a:p>
            <a:pPr lvl="2" fontAlgn="base"/>
            <a:r>
              <a:rPr lang="en-US" sz="1100" u="sng" dirty="0">
                <a:latin typeface="Arial" panose="020B0604020202020204" pitchFamily="34" charset="0"/>
                <a:cs typeface="Arial" panose="020B0604020202020204" pitchFamily="34" charset="0"/>
                <a:hlinkClick r:id="rId6" tooltip="https://sdccd-edu.community.diligentoneplatform.com/document/4858a2e3-74be-4347-bb7e-398a3b0d61da"/>
              </a:rPr>
              <a:t>Cover_Memo_HH Updates_051426.docx</a:t>
            </a:r>
            <a:endParaRPr lang="en-US" sz="1100" dirty="0">
              <a:latin typeface="Arial" panose="020B0604020202020204" pitchFamily="34" charset="0"/>
              <a:cs typeface="Arial" panose="020B0604020202020204" pitchFamily="34" charset="0"/>
            </a:endParaRPr>
          </a:p>
          <a:p>
            <a:pPr lvl="2" fontAlgn="base"/>
            <a:r>
              <a:rPr lang="en-US" sz="1100" u="sng" dirty="0">
                <a:latin typeface="Arial" panose="020B0604020202020204" pitchFamily="34" charset="0"/>
                <a:cs typeface="Arial" panose="020B0604020202020204" pitchFamily="34" charset="0"/>
                <a:hlinkClick r:id="rId7" tooltip="https://sdccd-edu.community.diligentoneplatform.com/document/ce031bf3-fa6b-49ad-8b9c-450c76d6b753"/>
              </a:rPr>
              <a:t>May_Project_Update_FINAL.docx</a:t>
            </a:r>
            <a:endParaRPr lang="en-US" sz="1100" dirty="0">
              <a:latin typeface="Arial" panose="020B0604020202020204" pitchFamily="34" charset="0"/>
              <a:cs typeface="Arial" panose="020B0604020202020204" pitchFamily="34" charset="0"/>
            </a:endParaRPr>
          </a:p>
          <a:p>
            <a:pPr lvl="2" fontAlgn="base"/>
            <a:r>
              <a:rPr lang="en-US" sz="1100" u="sng" dirty="0">
                <a:latin typeface="Arial" panose="020B0604020202020204" pitchFamily="34" charset="0"/>
                <a:cs typeface="Arial" panose="020B0604020202020204" pitchFamily="34" charset="0"/>
                <a:hlinkClick r:id="rId8" tooltip="https://sdccd-edu.community.diligentoneplatform.com/document/5e148fa3-be0e-4bf2-84ad-92acd1c68db4"/>
              </a:rPr>
              <a:t>May_Project_Update_FINAL.pptx</a:t>
            </a:r>
            <a:endParaRPr lang="en-US"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2824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AED30-00D7-E628-CADE-04D095624566}"/>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FC85E7A9-F9B6-9517-89CB-83BD6C48F511}"/>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FB930797-6685-7636-8A80-74FC209F7662}"/>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9DA03607-D081-2687-4958-CAE67B1F83D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88E118AF-E6F4-ACE5-DE14-FE132BD8F67E}"/>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8F01C240-80D3-5404-FF2D-977C81A9B82A}"/>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6. 	Action Items (Second Reads)</a:t>
            </a:r>
          </a:p>
        </p:txBody>
      </p:sp>
    </p:spTree>
    <p:extLst>
      <p:ext uri="{BB962C8B-B14F-4D97-AF65-F5344CB8AC3E}">
        <p14:creationId xmlns:p14="http://schemas.microsoft.com/office/powerpoint/2010/main" val="35929754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FD77F-637B-F620-C1EA-D47AFBA1B50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F97D123-A8E7-7818-8E7A-2C9FD3615CA5}"/>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8D5E57F3-0929-B877-E2B1-871DA33D708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179189" y="0"/>
            <a:ext cx="22176688" cy="21072277"/>
          </a:xfrm>
          <a:prstGeom prst="rect">
            <a:avLst/>
          </a:prstGeom>
        </p:spPr>
      </p:pic>
      <p:sp>
        <p:nvSpPr>
          <p:cNvPr id="5" name="Title 4">
            <a:extLst>
              <a:ext uri="{FF2B5EF4-FFF2-40B4-BE49-F238E27FC236}">
                <a16:creationId xmlns:a16="http://schemas.microsoft.com/office/drawing/2014/main" id="{3BE918B4-3578-6865-D084-D4552A744DDA}"/>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6.1 Action Items (Second Reads)</a:t>
            </a:r>
          </a:p>
        </p:txBody>
      </p:sp>
      <p:sp>
        <p:nvSpPr>
          <p:cNvPr id="6" name="Content Placeholder 5">
            <a:extLst>
              <a:ext uri="{FF2B5EF4-FFF2-40B4-BE49-F238E27FC236}">
                <a16:creationId xmlns:a16="http://schemas.microsoft.com/office/drawing/2014/main" id="{B6571342-6DD7-97E3-CF65-925B4FBDD935}"/>
              </a:ext>
            </a:extLst>
          </p:cNvPr>
          <p:cNvSpPr>
            <a:spLocks noGrp="1"/>
          </p:cNvSpPr>
          <p:nvPr>
            <p:ph sz="half" idx="1"/>
          </p:nvPr>
        </p:nvSpPr>
        <p:spPr>
          <a:xfrm>
            <a:off x="312517" y="1077362"/>
            <a:ext cx="8518965" cy="3792294"/>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6.1	</a:t>
            </a:r>
            <a:r>
              <a:rPr lang="en-US" b="1" dirty="0">
                <a:latin typeface="Arial" panose="020B0604020202020204" pitchFamily="34" charset="0"/>
                <a:cs typeface="Arial" panose="020B0604020202020204" pitchFamily="34" charset="0"/>
              </a:rPr>
              <a:t>Reestablishing the At-Large Senator Position</a:t>
            </a:r>
            <a:r>
              <a:rPr lang="en-US" sz="2400" b="1" dirty="0">
                <a:latin typeface="Arial" panose="020B0604020202020204" pitchFamily="34" charset="0"/>
                <a:cs typeface="Arial" panose="020B0604020202020204" pitchFamily="34" charset="0"/>
              </a:rPr>
              <a:t> </a:t>
            </a:r>
          </a:p>
          <a:p>
            <a:pPr marL="0" indent="0">
              <a:buNone/>
            </a:pPr>
            <a:r>
              <a:rPr lang="en-US" sz="24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(Rodrigo Gomez)</a:t>
            </a:r>
            <a:endParaRPr lang="en-US" sz="18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D38B0788-FFC1-1FA0-5CB9-074F763393AD}"/>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extBox 6">
            <a:extLst>
              <a:ext uri="{FF2B5EF4-FFF2-40B4-BE49-F238E27FC236}">
                <a16:creationId xmlns:a16="http://schemas.microsoft.com/office/drawing/2014/main" id="{EA26D54F-C6EB-7B9D-C296-9521436BC0FC}"/>
              </a:ext>
            </a:extLst>
          </p:cNvPr>
          <p:cNvSpPr txBox="1"/>
          <p:nvPr/>
        </p:nvSpPr>
        <p:spPr>
          <a:xfrm>
            <a:off x="594079" y="2157901"/>
            <a:ext cx="7978987" cy="1631216"/>
          </a:xfrm>
          <a:prstGeom prst="rect">
            <a:avLst/>
          </a:prstGeom>
          <a:noFill/>
        </p:spPr>
        <p:txBody>
          <a:bodyPr wrap="square">
            <a:spAutoFit/>
          </a:bodyPr>
          <a:lstStyle/>
          <a:p>
            <a:pPr marL="285750" indent="-285750" fontAlgn="t">
              <a:lnSpc>
                <a:spcPts val="1500"/>
              </a:lnSpc>
              <a:buFont typeface="Arial" panose="020B0604020202020204" pitchFamily="34" charset="0"/>
              <a:buChar char="•"/>
            </a:pPr>
            <a:r>
              <a:rPr lang="en-US" sz="1100" dirty="0">
                <a:latin typeface="Arial" panose="020B0604020202020204" pitchFamily="34" charset="0"/>
                <a:cs typeface="Arial" panose="020B0604020202020204" pitchFamily="34" charset="0"/>
              </a:rPr>
              <a:t>The </a:t>
            </a:r>
            <a:r>
              <a:rPr lang="en-US" sz="1100" b="1" dirty="0">
                <a:latin typeface="Arial" panose="020B0604020202020204" pitchFamily="34" charset="0"/>
                <a:cs typeface="Arial" panose="020B0604020202020204" pitchFamily="34" charset="0"/>
              </a:rPr>
              <a:t>At-Large Senator </a:t>
            </a:r>
            <a:r>
              <a:rPr lang="en-US" sz="1100" dirty="0">
                <a:latin typeface="Arial" panose="020B0604020202020204" pitchFamily="34" charset="0"/>
                <a:cs typeface="Arial" panose="020B0604020202020204" pitchFamily="34" charset="0"/>
              </a:rPr>
              <a:t>position previously existed at Miramar; reestablishing it would not create an entirely new category of representation.</a:t>
            </a:r>
          </a:p>
          <a:p>
            <a:pPr marL="285750" indent="-285750" fontAlgn="t">
              <a:lnSpc>
                <a:spcPts val="1500"/>
              </a:lnSpc>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285750" indent="-285750" fontAlgn="t">
              <a:lnSpc>
                <a:spcPts val="1500"/>
              </a:lnSpc>
              <a:buFont typeface="Arial" panose="020B0604020202020204" pitchFamily="34" charset="0"/>
              <a:buChar char="•"/>
            </a:pPr>
            <a:r>
              <a:rPr lang="en-US" sz="1100" dirty="0">
                <a:latin typeface="Arial" panose="020B0604020202020204" pitchFamily="34" charset="0"/>
                <a:cs typeface="Arial" panose="020B0604020202020204" pitchFamily="34" charset="0"/>
              </a:rPr>
              <a:t>Furthermore, it would </a:t>
            </a:r>
            <a:r>
              <a:rPr lang="en-US" sz="1100" b="1" dirty="0">
                <a:latin typeface="Arial" panose="020B0604020202020204" pitchFamily="34" charset="0"/>
                <a:cs typeface="Arial" panose="020B0604020202020204" pitchFamily="34" charset="0"/>
              </a:rPr>
              <a:t>address representation gaps </a:t>
            </a:r>
            <a:r>
              <a:rPr lang="en-US" sz="1100" dirty="0">
                <a:latin typeface="Arial" panose="020B0604020202020204" pitchFamily="34" charset="0"/>
                <a:cs typeface="Arial" panose="020B0604020202020204" pitchFamily="34" charset="0"/>
              </a:rPr>
              <a:t>for contract faculty whose positions do not fit neatly within an existing Academic Senate departmental structure, such as positions in areas like Articulation and Career Services.</a:t>
            </a:r>
          </a:p>
          <a:p>
            <a:pPr marL="285750" indent="-285750" fontAlgn="t">
              <a:lnSpc>
                <a:spcPts val="1500"/>
              </a:lnSpc>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285750" indent="-285750" fontAlgn="t">
              <a:lnSpc>
                <a:spcPts val="1500"/>
              </a:lnSpc>
              <a:buFont typeface="Arial" panose="020B0604020202020204" pitchFamily="34" charset="0"/>
              <a:buChar char="•"/>
            </a:pPr>
            <a:r>
              <a:rPr lang="en-US" sz="1100" dirty="0">
                <a:latin typeface="Arial" panose="020B0604020202020204" pitchFamily="34" charset="0"/>
                <a:cs typeface="Arial" panose="020B0604020202020204" pitchFamily="34" charset="0"/>
              </a:rPr>
              <a:t>The proposed model would allow faculty in these currently unrepresented areas to </a:t>
            </a:r>
            <a:r>
              <a:rPr lang="en-US" sz="1100" b="1" dirty="0">
                <a:latin typeface="Arial" panose="020B0604020202020204" pitchFamily="34" charset="0"/>
                <a:cs typeface="Arial" panose="020B0604020202020204" pitchFamily="34" charset="0"/>
              </a:rPr>
              <a:t>elect a senator from among themselves so they have a voice and vote </a:t>
            </a:r>
            <a:r>
              <a:rPr lang="en-US" sz="1100" dirty="0">
                <a:latin typeface="Arial" panose="020B0604020202020204" pitchFamily="34" charset="0"/>
                <a:cs typeface="Arial" panose="020B0604020202020204" pitchFamily="34" charset="0"/>
              </a:rPr>
              <a:t>within Academic Senate.</a:t>
            </a:r>
          </a:p>
        </p:txBody>
      </p:sp>
    </p:spTree>
    <p:extLst>
      <p:ext uri="{BB962C8B-B14F-4D97-AF65-F5344CB8AC3E}">
        <p14:creationId xmlns:p14="http://schemas.microsoft.com/office/powerpoint/2010/main" val="3983497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C2C7D-24B1-B869-8097-5ED5C733E64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11F68955-6250-C632-1DC1-84B74FC214D5}"/>
              </a:ext>
            </a:extLst>
          </p:cNvPr>
          <p:cNvSpPr/>
          <p:nvPr/>
        </p:nvSpPr>
        <p:spPr>
          <a:xfrm>
            <a:off x="-1" y="0"/>
            <a:ext cx="9144001"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4BF3B9AA-F5B7-A14F-7C26-0D6C29BD154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019546" y="0"/>
            <a:ext cx="22176688" cy="21072277"/>
          </a:xfrm>
          <a:prstGeom prst="rect">
            <a:avLst/>
          </a:prstGeom>
        </p:spPr>
      </p:pic>
      <p:sp>
        <p:nvSpPr>
          <p:cNvPr id="5" name="Title 4">
            <a:extLst>
              <a:ext uri="{FF2B5EF4-FFF2-40B4-BE49-F238E27FC236}">
                <a16:creationId xmlns:a16="http://schemas.microsoft.com/office/drawing/2014/main" id="{9253E6ED-F3A6-A284-CBEF-1BFE2F6D2101}"/>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6.2 Discussion Items (First Reads)</a:t>
            </a:r>
          </a:p>
        </p:txBody>
      </p:sp>
      <p:sp>
        <p:nvSpPr>
          <p:cNvPr id="6" name="Content Placeholder 5">
            <a:extLst>
              <a:ext uri="{FF2B5EF4-FFF2-40B4-BE49-F238E27FC236}">
                <a16:creationId xmlns:a16="http://schemas.microsoft.com/office/drawing/2014/main" id="{525DB18C-A64D-B0FB-E31D-8F4984E2B625}"/>
              </a:ext>
            </a:extLst>
          </p:cNvPr>
          <p:cNvSpPr>
            <a:spLocks noGrp="1"/>
          </p:cNvSpPr>
          <p:nvPr>
            <p:ph sz="half" idx="1"/>
          </p:nvPr>
        </p:nvSpPr>
        <p:spPr>
          <a:xfrm>
            <a:off x="312517" y="1077362"/>
            <a:ext cx="8518965" cy="1384995"/>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6.2	Resolution on Agentic AI: Affirming Faculty Purview 	and Human Oversight In the Use of Generative and 	Agentic AI</a:t>
            </a: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(Rodrigo Gomez)</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0E179D56-26F4-9972-3A17-BC783AC254FC}"/>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4" name="TextBox 3">
            <a:extLst>
              <a:ext uri="{FF2B5EF4-FFF2-40B4-BE49-F238E27FC236}">
                <a16:creationId xmlns:a16="http://schemas.microsoft.com/office/drawing/2014/main" id="{6626FB30-2956-96FD-CB53-85954A846219}"/>
              </a:ext>
            </a:extLst>
          </p:cNvPr>
          <p:cNvSpPr txBox="1"/>
          <p:nvPr/>
        </p:nvSpPr>
        <p:spPr>
          <a:xfrm>
            <a:off x="832037" y="2681144"/>
            <a:ext cx="7479924" cy="430887"/>
          </a:xfrm>
          <a:prstGeom prst="rect">
            <a:avLst/>
          </a:prstGeom>
          <a:noFill/>
        </p:spPr>
        <p:txBody>
          <a:bodyPr wrap="square">
            <a:spAutoFit/>
          </a:bodyPr>
          <a:lstStyle/>
          <a:p>
            <a:r>
              <a:rPr lang="en-US" sz="1100" b="1" dirty="0">
                <a:latin typeface="Arial" panose="020B0604020202020204" pitchFamily="34" charset="0"/>
                <a:cs typeface="Arial" panose="020B0604020202020204" pitchFamily="34" charset="0"/>
              </a:rPr>
              <a:t>Second Reading:</a:t>
            </a:r>
            <a:r>
              <a:rPr lang="en-US" sz="1100" dirty="0">
                <a:latin typeface="Arial" panose="020B0604020202020204" pitchFamily="34" charset="0"/>
                <a:cs typeface="Arial" panose="020B0604020202020204" pitchFamily="34" charset="0"/>
              </a:rPr>
              <a:t> Is this boundary clear? What should we </a:t>
            </a:r>
            <a:r>
              <a:rPr lang="en-US" sz="1100" b="1" dirty="0">
                <a:latin typeface="Arial" panose="020B0604020202020204" pitchFamily="34" charset="0"/>
                <a:cs typeface="Arial" panose="020B0604020202020204" pitchFamily="34" charset="0"/>
              </a:rPr>
              <a:t>clarify, narrow, strengthen, or anticipate</a:t>
            </a:r>
            <a:r>
              <a:rPr lang="en-US" sz="1100" dirty="0">
                <a:latin typeface="Arial" panose="020B0604020202020204" pitchFamily="34" charset="0"/>
                <a:cs typeface="Arial" panose="020B0604020202020204" pitchFamily="34" charset="0"/>
              </a:rPr>
              <a:t> as agentic AI evolves?</a:t>
            </a:r>
          </a:p>
        </p:txBody>
      </p:sp>
    </p:spTree>
    <p:extLst>
      <p:ext uri="{BB962C8B-B14F-4D97-AF65-F5344CB8AC3E}">
        <p14:creationId xmlns:p14="http://schemas.microsoft.com/office/powerpoint/2010/main" val="11104690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EFA96-7760-228C-7AE0-D18317028107}"/>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FD56768E-8BAA-DECD-227E-2A48AACD3950}"/>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7BF874D4-E828-4088-7432-0AC15FCB0AF9}"/>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4A0FA287-CE35-11E9-D0C4-EE35BDBF9E6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77A89752-A923-6A4E-F126-EC323C9484AF}"/>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CC625C31-A36E-F3EA-31F3-1735DC939F2A}"/>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7. 	Discussion Items (First Reads)</a:t>
            </a:r>
          </a:p>
        </p:txBody>
      </p:sp>
    </p:spTree>
    <p:extLst>
      <p:ext uri="{BB962C8B-B14F-4D97-AF65-F5344CB8AC3E}">
        <p14:creationId xmlns:p14="http://schemas.microsoft.com/office/powerpoint/2010/main" val="15064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E8453-03F8-3ED1-4ADF-2506A348CF4E}"/>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527C4EC-5B02-4E5C-ED98-E8EF4B0608E0}"/>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1E3D8B0B-1585-99A5-491F-0E75B5B464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97709" y="273844"/>
            <a:ext cx="22176688" cy="21072277"/>
          </a:xfrm>
          <a:prstGeom prst="rect">
            <a:avLst/>
          </a:prstGeom>
        </p:spPr>
      </p:pic>
      <p:sp>
        <p:nvSpPr>
          <p:cNvPr id="5" name="Title 4">
            <a:extLst>
              <a:ext uri="{FF2B5EF4-FFF2-40B4-BE49-F238E27FC236}">
                <a16:creationId xmlns:a16="http://schemas.microsoft.com/office/drawing/2014/main" id="{96EDA644-0EFD-8FA5-E0E2-8DF9481794C5}"/>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7.1 Discussion Items (First Reads)</a:t>
            </a:r>
          </a:p>
        </p:txBody>
      </p:sp>
      <p:sp>
        <p:nvSpPr>
          <p:cNvPr id="6" name="Content Placeholder 5">
            <a:extLst>
              <a:ext uri="{FF2B5EF4-FFF2-40B4-BE49-F238E27FC236}">
                <a16:creationId xmlns:a16="http://schemas.microsoft.com/office/drawing/2014/main" id="{C653B807-9868-5F61-BC50-383DC97C143E}"/>
              </a:ext>
            </a:extLst>
          </p:cNvPr>
          <p:cNvSpPr>
            <a:spLocks noGrp="1"/>
          </p:cNvSpPr>
          <p:nvPr>
            <p:ph sz="half" idx="1"/>
          </p:nvPr>
        </p:nvSpPr>
        <p:spPr>
          <a:xfrm>
            <a:off x="312517" y="1077362"/>
            <a:ext cx="8518965" cy="3792294"/>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7.1	Standing: Curriculum Committee Updates</a:t>
            </a:r>
          </a:p>
          <a:p>
            <a:pPr marL="0" indent="0">
              <a:buNone/>
            </a:pPr>
            <a:r>
              <a:rPr lang="en-US" sz="1800" dirty="0">
                <a:latin typeface="Arial" panose="020B0604020202020204" pitchFamily="34" charset="0"/>
                <a:cs typeface="Arial" panose="020B0604020202020204" pitchFamily="34" charset="0"/>
              </a:rPr>
              <a:t>	(Veronica Hartmann)</a:t>
            </a:r>
          </a:p>
        </p:txBody>
      </p:sp>
      <p:pic>
        <p:nvPicPr>
          <p:cNvPr id="3" name="Picture 2" descr="A close up of a logo&#10;&#10;AI-generated content may be incorrect.">
            <a:extLst>
              <a:ext uri="{FF2B5EF4-FFF2-40B4-BE49-F238E27FC236}">
                <a16:creationId xmlns:a16="http://schemas.microsoft.com/office/drawing/2014/main" id="{A038430E-FC8C-CDA8-D7A2-4AAB0DE414FA}"/>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1540347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CC7B-D97B-B6C5-AFDA-86243160EBC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7BD71855-8F32-7EFB-3595-E80017E3B90B}"/>
              </a:ext>
            </a:extLst>
          </p:cNvPr>
          <p:cNvSpPr/>
          <p:nvPr/>
        </p:nvSpPr>
        <p:spPr>
          <a:xfrm>
            <a:off x="6456878" y="4324472"/>
            <a:ext cx="2512612" cy="8190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AB1CEC8-DA9B-E8CC-A9CD-9599C5AFB668}"/>
              </a:ext>
            </a:extLst>
          </p:cNvPr>
          <p:cNvSpPr/>
          <p:nvPr/>
        </p:nvSpPr>
        <p:spPr>
          <a:xfrm>
            <a:off x="4452449" y="1264084"/>
            <a:ext cx="4691551" cy="387941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2DE074-0B1F-0F64-A3D6-E69D0974B923}"/>
              </a:ext>
            </a:extLst>
          </p:cNvPr>
          <p:cNvSpPr>
            <a:spLocks noGrp="1"/>
          </p:cNvSpPr>
          <p:nvPr>
            <p:ph type="title"/>
          </p:nvPr>
        </p:nvSpPr>
        <p:spPr>
          <a:xfrm>
            <a:off x="-1" y="118843"/>
            <a:ext cx="9144001" cy="994172"/>
          </a:xfrm>
        </p:spPr>
        <p:txBody>
          <a:bodyPr>
            <a:normAutofit/>
          </a:bodyPr>
          <a:lstStyle/>
          <a:p>
            <a:pPr algn="ctr"/>
            <a:r>
              <a:rPr lang="en-US" sz="2800" dirty="0">
                <a:solidFill>
                  <a:schemeClr val="bg1"/>
                </a:solidFill>
                <a:latin typeface="Arial" panose="020B0604020202020204" pitchFamily="34" charset="0"/>
                <a:cs typeface="Arial" panose="020B0604020202020204" pitchFamily="34" charset="0"/>
              </a:rPr>
              <a:t>Discussion: Credit for Prior Learning (CPL)</a:t>
            </a:r>
          </a:p>
        </p:txBody>
      </p:sp>
      <p:sp>
        <p:nvSpPr>
          <p:cNvPr id="5" name="TextBox 4">
            <a:extLst>
              <a:ext uri="{FF2B5EF4-FFF2-40B4-BE49-F238E27FC236}">
                <a16:creationId xmlns:a16="http://schemas.microsoft.com/office/drawing/2014/main" id="{F5C1BF93-A092-2D4F-6BE1-11560A3EE2FA}"/>
              </a:ext>
            </a:extLst>
          </p:cNvPr>
          <p:cNvSpPr txBox="1"/>
          <p:nvPr/>
        </p:nvSpPr>
        <p:spPr>
          <a:xfrm>
            <a:off x="241916" y="1412577"/>
            <a:ext cx="4085596" cy="3554819"/>
          </a:xfrm>
          <a:prstGeom prst="rect">
            <a:avLst/>
          </a:prstGeom>
          <a:noFill/>
        </p:spPr>
        <p:txBody>
          <a:bodyPr wrap="square" lIns="91440" tIns="45720" rIns="91440" bIns="45720" rtlCol="0" anchor="t">
            <a:spAutoFit/>
          </a:bodyPr>
          <a:lstStyle/>
          <a:p>
            <a:pPr lvl="0" fontAlgn="base"/>
            <a:r>
              <a:rPr lang="en-US" sz="1500" dirty="0"/>
              <a:t>Credit for Prior Learning (CPL) is credit awarded for validated college-level skills and knowledge gained outside of a college classroom – it’s a strategy to grant credit for what they already know and can do. </a:t>
            </a:r>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fontAlgn="base"/>
            <a:endParaRPr lang="en-US" dirty="0"/>
          </a:p>
          <a:p>
            <a:pPr lvl="0" fontAlgn="base"/>
            <a:r>
              <a:rPr lang="en-US" sz="1200" dirty="0"/>
              <a:t>Source: Credit for Prior Learning PPT Presentation,</a:t>
            </a:r>
          </a:p>
          <a:p>
            <a:pPr lvl="0" fontAlgn="base"/>
            <a:r>
              <a:rPr lang="en-US" sz="1200" dirty="0" err="1"/>
              <a:t>Mayram</a:t>
            </a:r>
            <a:r>
              <a:rPr lang="en-US" sz="1200" dirty="0"/>
              <a:t> </a:t>
            </a:r>
            <a:r>
              <a:rPr lang="en-US" sz="1200" dirty="0" err="1"/>
              <a:t>Tartoussia</a:t>
            </a:r>
            <a:r>
              <a:rPr lang="en-US" sz="1200" dirty="0"/>
              <a:t>, CPL Coordinator</a:t>
            </a:r>
          </a:p>
        </p:txBody>
      </p:sp>
      <p:pic>
        <p:nvPicPr>
          <p:cNvPr id="4" name="Picture 3">
            <a:extLst>
              <a:ext uri="{FF2B5EF4-FFF2-40B4-BE49-F238E27FC236}">
                <a16:creationId xmlns:a16="http://schemas.microsoft.com/office/drawing/2014/main" id="{A30BEEED-C98E-E107-BECB-257AE089C260}"/>
              </a:ext>
            </a:extLst>
          </p:cNvPr>
          <p:cNvPicPr>
            <a:picLocks noChangeAspect="1"/>
          </p:cNvPicPr>
          <p:nvPr/>
        </p:nvPicPr>
        <p:blipFill>
          <a:blip r:embed="rId3"/>
          <a:stretch>
            <a:fillRect/>
          </a:stretch>
        </p:blipFill>
        <p:spPr>
          <a:xfrm>
            <a:off x="307610" y="3203792"/>
            <a:ext cx="3954208" cy="1000857"/>
          </a:xfrm>
          <a:prstGeom prst="rect">
            <a:avLst/>
          </a:prstGeom>
        </p:spPr>
      </p:pic>
      <p:sp>
        <p:nvSpPr>
          <p:cNvPr id="6" name="TextBox 5">
            <a:extLst>
              <a:ext uri="{FF2B5EF4-FFF2-40B4-BE49-F238E27FC236}">
                <a16:creationId xmlns:a16="http://schemas.microsoft.com/office/drawing/2014/main" id="{8CAD375A-465C-7F95-F2C5-D38CEDCFE579}"/>
              </a:ext>
            </a:extLst>
          </p:cNvPr>
          <p:cNvSpPr txBox="1"/>
          <p:nvPr/>
        </p:nvSpPr>
        <p:spPr>
          <a:xfrm>
            <a:off x="4598194" y="1412577"/>
            <a:ext cx="4400061" cy="2954655"/>
          </a:xfrm>
          <a:prstGeom prst="rect">
            <a:avLst/>
          </a:prstGeom>
          <a:noFill/>
        </p:spPr>
        <p:txBody>
          <a:bodyPr wrap="square" lIns="91440" tIns="45720" rIns="91440" bIns="45720" rtlCol="0" anchor="t">
            <a:spAutoFit/>
          </a:bodyPr>
          <a:lstStyle/>
          <a:p>
            <a:pPr lvl="0" fontAlgn="base"/>
            <a:r>
              <a:rPr lang="en-US" b="1" dirty="0">
                <a:solidFill>
                  <a:schemeClr val="bg1"/>
                </a:solidFill>
              </a:rPr>
              <a:t>AP 4025 </a:t>
            </a:r>
            <a:r>
              <a:rPr lang="en-US" dirty="0">
                <a:solidFill>
                  <a:schemeClr val="bg1"/>
                </a:solidFill>
              </a:rPr>
              <a:t>requires students to complete:</a:t>
            </a:r>
          </a:p>
          <a:p>
            <a:pPr fontAlgn="base"/>
            <a:r>
              <a:rPr lang="en-US" dirty="0">
                <a:solidFill>
                  <a:schemeClr val="bg1"/>
                </a:solidFill>
              </a:rPr>
              <a:t> </a:t>
            </a:r>
            <a:endParaRPr lang="en-US" sz="900" dirty="0">
              <a:solidFill>
                <a:schemeClr val="bg1"/>
              </a:solidFill>
            </a:endParaRPr>
          </a:p>
          <a:p>
            <a:pPr marL="285750" indent="-285750" fontAlgn="base">
              <a:buFont typeface="Arial" panose="020B0604020202020204" pitchFamily="34" charset="0"/>
              <a:buChar char="•"/>
            </a:pPr>
            <a:r>
              <a:rPr lang="en-US" sz="1600" dirty="0">
                <a:solidFill>
                  <a:schemeClr val="bg1"/>
                </a:solidFill>
              </a:rPr>
              <a:t>A minimum of 6 semester units in their major in residence within SDCCD for an associate degree to be awarded. </a:t>
            </a:r>
          </a:p>
          <a:p>
            <a:pPr lvl="0" fontAlgn="base"/>
            <a:endParaRPr lang="en-US" sz="800" dirty="0">
              <a:solidFill>
                <a:schemeClr val="bg1"/>
              </a:solidFill>
            </a:endParaRPr>
          </a:p>
          <a:p>
            <a:pPr lvl="0" fontAlgn="base"/>
            <a:endParaRPr lang="en-US" sz="800" dirty="0">
              <a:solidFill>
                <a:schemeClr val="bg1"/>
              </a:solidFill>
            </a:endParaRPr>
          </a:p>
          <a:p>
            <a:pPr marL="285750" indent="-285750" fontAlgn="base">
              <a:buFont typeface="Arial" panose="020B0604020202020204" pitchFamily="34" charset="0"/>
              <a:buChar char="•"/>
            </a:pPr>
            <a:r>
              <a:rPr lang="en-US" sz="1600" dirty="0">
                <a:solidFill>
                  <a:schemeClr val="bg1"/>
                </a:solidFill>
              </a:rPr>
              <a:t>12 associate degree-applicable semester units in residence within SDCCD. </a:t>
            </a:r>
          </a:p>
          <a:p>
            <a:pPr fontAlgn="base"/>
            <a:r>
              <a:rPr lang="en-US" sz="1600" dirty="0">
                <a:solidFill>
                  <a:schemeClr val="bg1"/>
                </a:solidFill>
              </a:rPr>
              <a:t>	</a:t>
            </a:r>
            <a:r>
              <a:rPr lang="en-US" sz="1600" i="1" dirty="0">
                <a:solidFill>
                  <a:schemeClr val="bg1"/>
                </a:solidFill>
              </a:rPr>
              <a:t>CPL units may now count toward the 	12-unit residency requirement for an 	associate degree.</a:t>
            </a:r>
          </a:p>
        </p:txBody>
      </p:sp>
    </p:spTree>
    <p:extLst>
      <p:ext uri="{BB962C8B-B14F-4D97-AF65-F5344CB8AC3E}">
        <p14:creationId xmlns:p14="http://schemas.microsoft.com/office/powerpoint/2010/main" val="1885713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2F0F2-1CCF-9F5C-760F-DB940775BB3C}"/>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1800513-84D8-37C0-A8B7-EC6C43A7A4CE}"/>
              </a:ext>
            </a:extLst>
          </p:cNvPr>
          <p:cNvSpPr/>
          <p:nvPr/>
        </p:nvSpPr>
        <p:spPr>
          <a:xfrm>
            <a:off x="6456878" y="4324472"/>
            <a:ext cx="2512612" cy="8190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A9F25A-B421-E441-A780-33AA45858A3B}"/>
              </a:ext>
            </a:extLst>
          </p:cNvPr>
          <p:cNvSpPr>
            <a:spLocks noGrp="1"/>
          </p:cNvSpPr>
          <p:nvPr>
            <p:ph type="title"/>
          </p:nvPr>
        </p:nvSpPr>
        <p:spPr>
          <a:xfrm>
            <a:off x="544257" y="118843"/>
            <a:ext cx="7886700" cy="994172"/>
          </a:xfrm>
        </p:spPr>
        <p:txBody>
          <a:bodyPr>
            <a:normAutofit/>
          </a:bodyPr>
          <a:lstStyle/>
          <a:p>
            <a:pPr algn="ctr"/>
            <a:r>
              <a:rPr lang="en-US" sz="3200" dirty="0">
                <a:solidFill>
                  <a:schemeClr val="bg1"/>
                </a:solidFill>
                <a:latin typeface="Arial" panose="020B0604020202020204" pitchFamily="34" charset="0"/>
                <a:cs typeface="Arial" panose="020B0604020202020204" pitchFamily="34" charset="0"/>
              </a:rPr>
              <a:t>AP 4235 – CPL Discussion</a:t>
            </a:r>
          </a:p>
        </p:txBody>
      </p:sp>
      <p:sp>
        <p:nvSpPr>
          <p:cNvPr id="5" name="TextBox 4">
            <a:extLst>
              <a:ext uri="{FF2B5EF4-FFF2-40B4-BE49-F238E27FC236}">
                <a16:creationId xmlns:a16="http://schemas.microsoft.com/office/drawing/2014/main" id="{88F838DE-C8CF-B036-1B32-1758065AD288}"/>
              </a:ext>
            </a:extLst>
          </p:cNvPr>
          <p:cNvSpPr txBox="1"/>
          <p:nvPr/>
        </p:nvSpPr>
        <p:spPr>
          <a:xfrm>
            <a:off x="877917" y="1382042"/>
            <a:ext cx="7388165" cy="3046988"/>
          </a:xfrm>
          <a:prstGeom prst="rect">
            <a:avLst/>
          </a:prstGeom>
          <a:noFill/>
        </p:spPr>
        <p:txBody>
          <a:bodyPr wrap="square" lIns="91440" tIns="45720" rIns="91440" bIns="45720" rtlCol="0" anchor="t">
            <a:spAutoFit/>
          </a:bodyPr>
          <a:lstStyle/>
          <a:p>
            <a:pPr marL="285750" lvl="0" indent="-285750" fontAlgn="base">
              <a:buFont typeface="Arial" panose="020B0604020202020204" pitchFamily="34" charset="0"/>
              <a:buChar char="•"/>
            </a:pPr>
            <a:r>
              <a:rPr lang="en-US" sz="1600" dirty="0"/>
              <a:t>AP 4235 Credit for Prior Learning (</a:t>
            </a:r>
            <a:r>
              <a:rPr lang="en-US" sz="1600" dirty="0">
                <a:hlinkClick r:id="rId3"/>
              </a:rPr>
              <a:t>Link</a:t>
            </a:r>
            <a:r>
              <a:rPr lang="en-US" sz="1600" dirty="0"/>
              <a:t>)	</a:t>
            </a:r>
          </a:p>
          <a:p>
            <a:pPr marL="742950" lvl="1" indent="-285750" fontAlgn="base">
              <a:buFont typeface="Arial" panose="020B0604020202020204" pitchFamily="34" charset="0"/>
              <a:buChar char="•"/>
            </a:pPr>
            <a:r>
              <a:rPr lang="en-US" sz="1600" dirty="0"/>
              <a:t>Education Code 78093.1 (</a:t>
            </a:r>
            <a:r>
              <a:rPr lang="en-US" sz="1600" dirty="0">
                <a:hlinkClick r:id="rId4"/>
              </a:rPr>
              <a:t>Link</a:t>
            </a:r>
            <a:r>
              <a:rPr lang="en-US" sz="1600" dirty="0"/>
              <a:t>)</a:t>
            </a:r>
          </a:p>
          <a:p>
            <a:pPr marL="742950" lvl="1" indent="-285750" fontAlgn="base">
              <a:buFont typeface="Arial" panose="020B0604020202020204" pitchFamily="34" charset="0"/>
              <a:buChar char="•"/>
            </a:pPr>
            <a:r>
              <a:rPr lang="en-US" sz="1600" dirty="0"/>
              <a:t>Education Code 78093.2 (</a:t>
            </a:r>
            <a:r>
              <a:rPr lang="en-US" sz="1600" dirty="0">
                <a:hlinkClick r:id="rId5"/>
              </a:rPr>
              <a:t>Link</a:t>
            </a:r>
            <a:r>
              <a:rPr lang="en-US" sz="1600" dirty="0"/>
              <a:t>)</a:t>
            </a:r>
          </a:p>
          <a:p>
            <a:pPr marL="742950" lvl="1" indent="-285750" fontAlgn="base">
              <a:buFont typeface="Arial" panose="020B0604020202020204" pitchFamily="34" charset="0"/>
              <a:buChar char="•"/>
            </a:pPr>
            <a:r>
              <a:rPr lang="en-US" sz="1600" dirty="0"/>
              <a:t>Title 5 55050 (</a:t>
            </a:r>
            <a:r>
              <a:rPr lang="en-US" sz="1600" dirty="0">
                <a:hlinkClick r:id="rId6"/>
              </a:rPr>
              <a:t>Link</a:t>
            </a:r>
            <a:r>
              <a:rPr lang="en-US" sz="1600" dirty="0"/>
              <a:t>)</a:t>
            </a:r>
          </a:p>
          <a:p>
            <a:pPr lvl="1" fontAlgn="base"/>
            <a:endParaRPr lang="en-US" sz="1600" dirty="0"/>
          </a:p>
          <a:p>
            <a:pPr lvl="0" fontAlgn="base"/>
            <a:r>
              <a:rPr lang="en-US" sz="1600" b="1" i="1" dirty="0"/>
              <a:t>New Language: </a:t>
            </a:r>
          </a:p>
          <a:p>
            <a:pPr lvl="0" fontAlgn="base"/>
            <a:r>
              <a:rPr lang="en-US" sz="1600" dirty="0"/>
              <a:t>Credit acquired by Credit for Prior Learning </a:t>
            </a:r>
            <a:r>
              <a:rPr lang="en-US" sz="1600" strike="sngStrike" dirty="0"/>
              <a:t>shall not </a:t>
            </a:r>
            <a:r>
              <a:rPr lang="en-US" sz="1600" dirty="0"/>
              <a:t>may  be counted in determining residency requirements for any degree or certificate; </a:t>
            </a:r>
          </a:p>
          <a:p>
            <a:pPr lvl="0" fontAlgn="base"/>
            <a:endParaRPr lang="en-US" sz="1600" dirty="0"/>
          </a:p>
          <a:p>
            <a:pPr fontAlgn="base"/>
            <a:r>
              <a:rPr lang="en-US" sz="1600" b="1" i="1" dirty="0"/>
              <a:t>Discussion: </a:t>
            </a:r>
          </a:p>
          <a:p>
            <a:pPr fontAlgn="base"/>
            <a:r>
              <a:rPr lang="en-US" sz="1600" dirty="0"/>
              <a:t>Credit for Prior Learning may be counted in determining residency requirements for any degree or certificate </a:t>
            </a:r>
            <a:r>
              <a:rPr lang="en-US" sz="1600" dirty="0">
                <a:hlinkClick r:id="" action="ppaction://noaction">
                  <a:extLst>
                    <a:ext uri="{A12FA001-AC4F-418D-AE19-62706E023703}">
                      <ahyp:hlinkClr xmlns:ahyp="http://schemas.microsoft.com/office/drawing/2018/hyperlinkcolor" val="tx"/>
                    </a:ext>
                  </a:extLst>
                </a:hlinkClick>
              </a:rPr>
              <a:t>(</a:t>
            </a:r>
            <a:r>
              <a:rPr lang="en-US" sz="1600" dirty="0">
                <a:hlinkClick r:id="rId7">
                  <a:extLst>
                    <a:ext uri="{A12FA001-AC4F-418D-AE19-62706E023703}">
                      <ahyp:hlinkClr xmlns:ahyp="http://schemas.microsoft.com/office/drawing/2018/hyperlinkcolor" val="tx"/>
                    </a:ext>
                  </a:extLst>
                </a:hlinkClick>
              </a:rPr>
              <a:t>link</a:t>
            </a:r>
            <a:r>
              <a:rPr lang="en-US" sz="1600" dirty="0">
                <a:hlinkClick r:id="" action="ppaction://noaction">
                  <a:extLst>
                    <a:ext uri="{A12FA001-AC4F-418D-AE19-62706E023703}">
                      <ahyp:hlinkClr xmlns:ahyp="http://schemas.microsoft.com/office/drawing/2018/hyperlinkcolor" val="tx"/>
                    </a:ext>
                  </a:extLst>
                </a:hlinkClick>
              </a:rPr>
              <a:t>) </a:t>
            </a:r>
            <a:endParaRPr lang="en-US" sz="1600" dirty="0"/>
          </a:p>
        </p:txBody>
      </p:sp>
      <p:pic>
        <p:nvPicPr>
          <p:cNvPr id="3" name="Picture 2" descr="A close up of a logo&#10;&#10;AI-generated content may be incorrect.">
            <a:extLst>
              <a:ext uri="{FF2B5EF4-FFF2-40B4-BE49-F238E27FC236}">
                <a16:creationId xmlns:a16="http://schemas.microsoft.com/office/drawing/2014/main" id="{BE420FBD-3954-BE78-B82F-7FE70293564F}"/>
              </a:ext>
            </a:extLst>
          </p:cNvPr>
          <p:cNvPicPr>
            <a:picLocks noChangeAspect="1"/>
          </p:cNvPicPr>
          <p:nvPr/>
        </p:nvPicPr>
        <p:blipFill>
          <a:blip r:embed="rId8"/>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4218187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614D-941F-EDAC-F621-A1449EA939C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4CA27CF-D79D-587E-9058-528437196C07}"/>
              </a:ext>
            </a:extLst>
          </p:cNvPr>
          <p:cNvSpPr>
            <a:spLocks noGrp="1" noRot="1" noMove="1" noResize="1" noEditPoints="1" noAdjustHandles="1" noChangeArrowheads="1" noChangeShapeType="1"/>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hlinkClick r:id="rId3"/>
            <a:extLst>
              <a:ext uri="{FF2B5EF4-FFF2-40B4-BE49-F238E27FC236}">
                <a16:creationId xmlns:a16="http://schemas.microsoft.com/office/drawing/2014/main" id="{B31F307E-9A0B-C92D-58E2-7454A4D62D6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54264" y="181233"/>
            <a:ext cx="22176688" cy="21072277"/>
          </a:xfrm>
          <a:prstGeom prst="rect">
            <a:avLst/>
          </a:prstGeom>
        </p:spPr>
      </p:pic>
      <p:pic>
        <p:nvPicPr>
          <p:cNvPr id="3" name="Picture 2" descr="A close up of a logo&#10;&#10;AI-generated content may be incorrect.">
            <a:extLst>
              <a:ext uri="{FF2B5EF4-FFF2-40B4-BE49-F238E27FC236}">
                <a16:creationId xmlns:a16="http://schemas.microsoft.com/office/drawing/2014/main" id="{F5450A2F-B8C2-43E8-E600-7FBDAD57C3CF}"/>
              </a:ext>
            </a:extLst>
          </p:cNvPr>
          <p:cNvPicPr>
            <a:picLocks noChangeAspect="1"/>
          </p:cNvPicPr>
          <p:nvPr/>
        </p:nvPicPr>
        <p:blipFill>
          <a:blip r:embed="rId5"/>
          <a:stretch>
            <a:fillRect/>
          </a:stretch>
        </p:blipFill>
        <p:spPr>
          <a:xfrm>
            <a:off x="6656240" y="4429030"/>
            <a:ext cx="2175243" cy="440626"/>
          </a:xfrm>
          <a:prstGeom prst="rect">
            <a:avLst/>
          </a:prstGeom>
        </p:spPr>
      </p:pic>
      <p:sp>
        <p:nvSpPr>
          <p:cNvPr id="6" name="Title 4">
            <a:extLst>
              <a:ext uri="{FF2B5EF4-FFF2-40B4-BE49-F238E27FC236}">
                <a16:creationId xmlns:a16="http://schemas.microsoft.com/office/drawing/2014/main" id="{38BD1CA7-8ACD-D105-E192-7B156A5BCB39}"/>
              </a:ext>
            </a:extLst>
          </p:cNvPr>
          <p:cNvSpPr txBox="1">
            <a:spLocks/>
          </p:cNvSpPr>
          <p:nvPr/>
        </p:nvSpPr>
        <p:spPr>
          <a:xfrm>
            <a:off x="312516" y="0"/>
            <a:ext cx="8202833" cy="994172"/>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3200" dirty="0">
                <a:solidFill>
                  <a:schemeClr val="bg1"/>
                </a:solidFill>
                <a:latin typeface="Arial" panose="020B0604020202020204" pitchFamily="34" charset="0"/>
                <a:cs typeface="Arial" panose="020B0604020202020204" pitchFamily="34" charset="0"/>
              </a:rPr>
              <a:t>7.2 Discussion Items (First Reads)</a:t>
            </a:r>
          </a:p>
        </p:txBody>
      </p:sp>
      <p:sp>
        <p:nvSpPr>
          <p:cNvPr id="12" name="Content Placeholder 5">
            <a:extLst>
              <a:ext uri="{FF2B5EF4-FFF2-40B4-BE49-F238E27FC236}">
                <a16:creationId xmlns:a16="http://schemas.microsoft.com/office/drawing/2014/main" id="{71FA5253-4F7A-9A0F-31EA-5FA844A6A5EA}"/>
              </a:ext>
            </a:extLst>
          </p:cNvPr>
          <p:cNvSpPr>
            <a:spLocks noGrp="1"/>
          </p:cNvSpPr>
          <p:nvPr>
            <p:ph sz="half" idx="1"/>
          </p:nvPr>
        </p:nvSpPr>
        <p:spPr>
          <a:xfrm>
            <a:off x="312516" y="1097283"/>
            <a:ext cx="8425181" cy="890447"/>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7.2	</a:t>
            </a:r>
            <a:r>
              <a:rPr lang="en-US" sz="2200" b="1" dirty="0"/>
              <a:t>Districtwide Distribution List (DL) Email Access &amp; 	Communication Issues</a:t>
            </a:r>
            <a:endParaRPr lang="en-US" sz="2200" dirty="0">
              <a:latin typeface="Arial" panose="020B060402020202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	(Rodrigo Gomez)</a:t>
            </a:r>
          </a:p>
        </p:txBody>
      </p:sp>
      <p:sp>
        <p:nvSpPr>
          <p:cNvPr id="7" name="TextBox 6">
            <a:extLst>
              <a:ext uri="{FF2B5EF4-FFF2-40B4-BE49-F238E27FC236}">
                <a16:creationId xmlns:a16="http://schemas.microsoft.com/office/drawing/2014/main" id="{40198E4D-7F36-0782-79E1-1454B6EAB377}"/>
              </a:ext>
            </a:extLst>
          </p:cNvPr>
          <p:cNvSpPr txBox="1"/>
          <p:nvPr/>
        </p:nvSpPr>
        <p:spPr>
          <a:xfrm>
            <a:off x="544349" y="2214252"/>
            <a:ext cx="8078448" cy="2214068"/>
          </a:xfrm>
          <a:prstGeom prst="rect">
            <a:avLst/>
          </a:prstGeom>
          <a:noFill/>
        </p:spPr>
        <p:txBody>
          <a:bodyPr wrap="square">
            <a:spAutoFit/>
          </a:bodyPr>
          <a:lstStyle/>
          <a:p>
            <a:pPr marL="285750" indent="-285750" fontAlgn="t">
              <a:lnSpc>
                <a:spcPts val="1500"/>
              </a:lnSpc>
              <a:buFont typeface="Arial" panose="020B0604020202020204" pitchFamily="34" charset="0"/>
              <a:buChar char="•"/>
            </a:pPr>
            <a:r>
              <a:rPr lang="en-US" sz="1100" dirty="0">
                <a:latin typeface="Arial" panose="020B0604020202020204" pitchFamily="34" charset="0"/>
                <a:cs typeface="Arial" panose="020B0604020202020204" pitchFamily="34" charset="0"/>
              </a:rPr>
              <a:t>Faculty have reported inconsistent access to District distribution lists (DL), creating concerns about whether important communications are reaching all intended recipients.</a:t>
            </a:r>
            <a:endParaRPr lang="en-US" sz="1100" dirty="0">
              <a:solidFill>
                <a:srgbClr val="464FEB"/>
              </a:solidFill>
              <a:latin typeface="Arial" panose="020B0604020202020204" pitchFamily="34" charset="0"/>
              <a:cs typeface="Arial" panose="020B0604020202020204" pitchFamily="34" charset="0"/>
            </a:endParaRPr>
          </a:p>
          <a:p>
            <a:pPr marL="285750" indent="-285750" fontAlgn="t">
              <a:lnSpc>
                <a:spcPts val="1500"/>
              </a:lnSpc>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285750" indent="-285750" fontAlgn="t">
              <a:lnSpc>
                <a:spcPts val="1500"/>
              </a:lnSpc>
              <a:buFont typeface="Arial" panose="020B0604020202020204" pitchFamily="34" charset="0"/>
              <a:buChar char="•"/>
            </a:pPr>
            <a:r>
              <a:rPr lang="en-US" sz="1100" dirty="0">
                <a:latin typeface="Arial" panose="020B0604020202020204" pitchFamily="34" charset="0"/>
                <a:cs typeface="Arial" panose="020B0604020202020204" pitchFamily="34" charset="0"/>
              </a:rPr>
              <a:t>Communication barriers may affect participation in shared governance, elections, committee work, and other faculty engagement opportunities.</a:t>
            </a:r>
          </a:p>
          <a:p>
            <a:pPr marL="285750" indent="-285750" fontAlgn="t">
              <a:lnSpc>
                <a:spcPts val="1500"/>
              </a:lnSpc>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285750" indent="-285750" fontAlgn="t">
              <a:lnSpc>
                <a:spcPts val="1500"/>
              </a:lnSpc>
              <a:buFont typeface="Arial" panose="020B0604020202020204" pitchFamily="34" charset="0"/>
              <a:buChar char="•"/>
            </a:pPr>
            <a:r>
              <a:rPr lang="en-US" sz="1100" dirty="0">
                <a:latin typeface="Arial" panose="020B0604020202020204" pitchFamily="34" charset="0"/>
                <a:cs typeface="Arial" panose="020B0604020202020204" pitchFamily="34" charset="0"/>
              </a:rPr>
              <a:t>Similar concerns have been raised at other colleges across the District, suggesting this may be a broader systemwide issue rather than an isolated campus problem.</a:t>
            </a:r>
          </a:p>
          <a:p>
            <a:pPr marL="285750" indent="-285750" fontAlgn="t">
              <a:lnSpc>
                <a:spcPts val="1500"/>
              </a:lnSpc>
              <a:buFont typeface="Arial" panose="020B0604020202020204" pitchFamily="34" charset="0"/>
              <a:buChar char="•"/>
            </a:pPr>
            <a:endParaRPr lang="en-US" sz="1100" dirty="0">
              <a:latin typeface="Arial" panose="020B0604020202020204" pitchFamily="34" charset="0"/>
              <a:cs typeface="Arial" panose="020B0604020202020204" pitchFamily="34" charset="0"/>
            </a:endParaRPr>
          </a:p>
          <a:p>
            <a:pPr marL="285750" indent="-285750" fontAlgn="t">
              <a:lnSpc>
                <a:spcPts val="1500"/>
              </a:lnSpc>
              <a:buFont typeface="Arial" panose="020B0604020202020204" pitchFamily="34" charset="0"/>
              <a:buChar char="•"/>
            </a:pPr>
            <a:r>
              <a:rPr lang="en-US" sz="1100" dirty="0">
                <a:latin typeface="Arial" panose="020B0604020202020204" pitchFamily="34" charset="0"/>
                <a:cs typeface="Arial" panose="020B0604020202020204" pitchFamily="34" charset="0"/>
              </a:rPr>
              <a:t>Faculty are invited to share experiences, identify impacts, and discuss what reliable and equitable communication should look like moving forward.</a:t>
            </a:r>
          </a:p>
        </p:txBody>
      </p:sp>
    </p:spTree>
    <p:extLst>
      <p:ext uri="{BB962C8B-B14F-4D97-AF65-F5344CB8AC3E}">
        <p14:creationId xmlns:p14="http://schemas.microsoft.com/office/powerpoint/2010/main" val="127311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66691-EB15-40E5-D12C-2F1D90992E2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ADAD56E-0FC8-1D89-457E-35DD1EFE3E7D}"/>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78D44CC8-ACAE-4152-96FA-4375C80F8C0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212052" y="0"/>
            <a:ext cx="22176688" cy="21072277"/>
          </a:xfrm>
          <a:prstGeom prst="rect">
            <a:avLst/>
          </a:prstGeom>
        </p:spPr>
      </p:pic>
      <p:sp>
        <p:nvSpPr>
          <p:cNvPr id="5" name="Title 4">
            <a:extLst>
              <a:ext uri="{FF2B5EF4-FFF2-40B4-BE49-F238E27FC236}">
                <a16:creationId xmlns:a16="http://schemas.microsoft.com/office/drawing/2014/main" id="{431E53AE-515D-0C7E-8F3D-238B4D0C5B86}"/>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7.3 Discussion Items (First Reads)</a:t>
            </a:r>
          </a:p>
        </p:txBody>
      </p:sp>
      <p:sp>
        <p:nvSpPr>
          <p:cNvPr id="6" name="Content Placeholder 5">
            <a:extLst>
              <a:ext uri="{FF2B5EF4-FFF2-40B4-BE49-F238E27FC236}">
                <a16:creationId xmlns:a16="http://schemas.microsoft.com/office/drawing/2014/main" id="{1E49056E-05BF-31A8-6486-11B25920693C}"/>
              </a:ext>
            </a:extLst>
          </p:cNvPr>
          <p:cNvSpPr>
            <a:spLocks noGrp="1"/>
          </p:cNvSpPr>
          <p:nvPr>
            <p:ph sz="half" idx="1"/>
          </p:nvPr>
        </p:nvSpPr>
        <p:spPr>
          <a:xfrm>
            <a:off x="312518" y="1077362"/>
            <a:ext cx="6227682" cy="887916"/>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7.3	</a:t>
            </a:r>
            <a:r>
              <a:rPr lang="en-US" sz="2400" b="1" dirty="0"/>
              <a:t>Campus Culture, Free Speech &amp; Safety</a:t>
            </a:r>
            <a:endParaRPr lang="en-US" sz="2200" b="1" dirty="0">
              <a:latin typeface="Arial" panose="020B0604020202020204" pitchFamily="34" charset="0"/>
              <a:cs typeface="Arial" panose="020B0604020202020204" pitchFamily="34" charset="0"/>
            </a:endParaRP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(Rodrigo Gomez)</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2A61FDE5-E81C-099E-7551-A47FC17D980E}"/>
              </a:ext>
            </a:extLst>
          </p:cNvPr>
          <p:cNvPicPr>
            <a:picLocks noChangeAspect="1"/>
          </p:cNvPicPr>
          <p:nvPr/>
        </p:nvPicPr>
        <p:blipFill>
          <a:blip r:embed="rId4"/>
          <a:stretch>
            <a:fillRect/>
          </a:stretch>
        </p:blipFill>
        <p:spPr>
          <a:xfrm>
            <a:off x="6656240" y="4429030"/>
            <a:ext cx="2175243" cy="440626"/>
          </a:xfrm>
          <a:prstGeom prst="rect">
            <a:avLst/>
          </a:prstGeom>
        </p:spPr>
      </p:pic>
      <p:pic>
        <p:nvPicPr>
          <p:cNvPr id="13" name="Picture 12">
            <a:extLst>
              <a:ext uri="{FF2B5EF4-FFF2-40B4-BE49-F238E27FC236}">
                <a16:creationId xmlns:a16="http://schemas.microsoft.com/office/drawing/2014/main" id="{2A7B5020-20EE-C1E2-D367-E5A0B2B8FD37}"/>
              </a:ext>
            </a:extLst>
          </p:cNvPr>
          <p:cNvPicPr>
            <a:picLocks noChangeAspect="1"/>
          </p:cNvPicPr>
          <p:nvPr/>
        </p:nvPicPr>
        <p:blipFill>
          <a:blip r:embed="rId5"/>
          <a:srcRect l="10130" t="18777" r="4074" b="3067"/>
          <a:stretch>
            <a:fillRect/>
          </a:stretch>
        </p:blipFill>
        <p:spPr>
          <a:xfrm>
            <a:off x="6656240" y="1205372"/>
            <a:ext cx="2318104" cy="2732756"/>
          </a:xfrm>
          <a:prstGeom prst="rect">
            <a:avLst/>
          </a:prstGeom>
          <a:ln>
            <a:solidFill>
              <a:schemeClr val="tx1"/>
            </a:solidFill>
          </a:ln>
        </p:spPr>
      </p:pic>
      <p:sp>
        <p:nvSpPr>
          <p:cNvPr id="11" name="TextBox 10">
            <a:extLst>
              <a:ext uri="{FF2B5EF4-FFF2-40B4-BE49-F238E27FC236}">
                <a16:creationId xmlns:a16="http://schemas.microsoft.com/office/drawing/2014/main" id="{06CD54B7-1102-6DE8-F934-6A5D86FEFDB4}"/>
              </a:ext>
            </a:extLst>
          </p:cNvPr>
          <p:cNvSpPr txBox="1"/>
          <p:nvPr/>
        </p:nvSpPr>
        <p:spPr>
          <a:xfrm>
            <a:off x="468006" y="1965278"/>
            <a:ext cx="6072194" cy="1631216"/>
          </a:xfrm>
          <a:prstGeom prst="rect">
            <a:avLst/>
          </a:prstGeom>
          <a:noFill/>
        </p:spPr>
        <p:txBody>
          <a:bodyPr wrap="square">
            <a:spAutoFit/>
          </a:bodyPr>
          <a:lstStyle/>
          <a:p>
            <a:pPr fontAlgn="t">
              <a:lnSpc>
                <a:spcPts val="1500"/>
              </a:lnSpc>
              <a:buNone/>
            </a:pPr>
            <a:r>
              <a:rPr lang="en-US" sz="1100" dirty="0">
                <a:latin typeface="Arial" panose="020B0604020202020204" pitchFamily="34" charset="0"/>
                <a:cs typeface="Arial" panose="020B0604020202020204" pitchFamily="34" charset="0"/>
              </a:rPr>
              <a:t>On Sept 8</a:t>
            </a:r>
            <a:r>
              <a:rPr lang="en-US" sz="1100" baseline="30000" dirty="0">
                <a:latin typeface="Arial" panose="020B0604020202020204" pitchFamily="34" charset="0"/>
                <a:cs typeface="Arial" panose="020B0604020202020204" pitchFamily="34" charset="0"/>
              </a:rPr>
              <a:t>th</a:t>
            </a:r>
            <a:r>
              <a:rPr lang="en-US" sz="1100" b="0" i="0" dirty="0">
                <a:effectLst/>
                <a:latin typeface="Arial" panose="020B0604020202020204" pitchFamily="34" charset="0"/>
                <a:cs typeface="Arial" panose="020B0604020202020204" pitchFamily="34" charset="0"/>
              </a:rPr>
              <a:t> a significant incident occurred at </a:t>
            </a:r>
            <a:r>
              <a:rPr lang="en-US" sz="1100" b="1" i="0" dirty="0">
                <a:effectLst/>
                <a:latin typeface="Arial" panose="020B0604020202020204" pitchFamily="34" charset="0"/>
                <a:cs typeface="Arial" panose="020B0604020202020204" pitchFamily="34" charset="0"/>
              </a:rPr>
              <a:t>San Diego City College</a:t>
            </a:r>
            <a:r>
              <a:rPr lang="en-US" sz="1100" b="0" i="0" dirty="0">
                <a:effectLst/>
                <a:latin typeface="Arial" panose="020B0604020202020204" pitchFamily="34" charset="0"/>
                <a:cs typeface="Arial" panose="020B0604020202020204" pitchFamily="34" charset="0"/>
              </a:rPr>
              <a:t> involving </a:t>
            </a:r>
            <a:r>
              <a:rPr lang="en-US" sz="1100" b="1" i="0" dirty="0">
                <a:effectLst/>
                <a:latin typeface="Arial" panose="020B0604020202020204" pitchFamily="34" charset="0"/>
                <a:cs typeface="Arial" panose="020B0604020202020204" pitchFamily="34" charset="0"/>
              </a:rPr>
              <a:t>ICE enforcement activity near campus</a:t>
            </a:r>
            <a:r>
              <a:rPr lang="en-US" sz="1100" b="0" i="0" dirty="0">
                <a:effectLst/>
                <a:latin typeface="Arial" panose="020B0604020202020204" pitchFamily="34" charset="0"/>
                <a:cs typeface="Arial" panose="020B0604020202020204" pitchFamily="34" charset="0"/>
              </a:rPr>
              <a:t>. According to SDCCD communications and multiple local news reports, ICE agents detained an individual identified by district officials as a City College student near the campus perimeter. A second student reportedly ran onto campus, and agents discontinued pursuit when they realized they were entering college property. </a:t>
            </a:r>
          </a:p>
          <a:p>
            <a:pPr fontAlgn="t">
              <a:lnSpc>
                <a:spcPts val="1500"/>
              </a:lnSpc>
              <a:buNone/>
            </a:pPr>
            <a:endParaRPr lang="en-US" sz="1050" dirty="0">
              <a:latin typeface="Arial" panose="020B0604020202020204" pitchFamily="34" charset="0"/>
              <a:cs typeface="Arial" panose="020B0604020202020204" pitchFamily="34" charset="0"/>
            </a:endParaRPr>
          </a:p>
          <a:p>
            <a:pPr fontAlgn="t">
              <a:lnSpc>
                <a:spcPts val="1500"/>
              </a:lnSpc>
              <a:buNone/>
            </a:pPr>
            <a:r>
              <a:rPr lang="en-US" sz="1100" b="0" i="0" dirty="0">
                <a:effectLst/>
                <a:latin typeface="Arial" panose="020B0604020202020204" pitchFamily="34" charset="0"/>
                <a:cs typeface="Arial" panose="020B0604020202020204" pitchFamily="34" charset="0"/>
              </a:rPr>
              <a:t>District leadership subsequently reiterated SDCCD's policy of non-participation in immigration enforcement activities and emphasized support for affected students and employees.</a:t>
            </a:r>
          </a:p>
        </p:txBody>
      </p:sp>
      <p:sp>
        <p:nvSpPr>
          <p:cNvPr id="16" name="TextBox 15">
            <a:extLst>
              <a:ext uri="{FF2B5EF4-FFF2-40B4-BE49-F238E27FC236}">
                <a16:creationId xmlns:a16="http://schemas.microsoft.com/office/drawing/2014/main" id="{F66AABE4-998C-95FA-13BB-1E50CD71CB99}"/>
              </a:ext>
            </a:extLst>
          </p:cNvPr>
          <p:cNvSpPr txBox="1"/>
          <p:nvPr/>
        </p:nvSpPr>
        <p:spPr>
          <a:xfrm>
            <a:off x="468006" y="3752768"/>
            <a:ext cx="6072194" cy="1054135"/>
          </a:xfrm>
          <a:prstGeom prst="rect">
            <a:avLst/>
          </a:prstGeom>
          <a:noFill/>
        </p:spPr>
        <p:txBody>
          <a:bodyPr wrap="square">
            <a:spAutoFit/>
          </a:bodyPr>
          <a:lstStyle/>
          <a:p>
            <a:pPr fontAlgn="t">
              <a:lnSpc>
                <a:spcPts val="1500"/>
              </a:lnSpc>
              <a:buNone/>
            </a:pPr>
            <a:r>
              <a:rPr lang="en-US" sz="1100" b="0" i="0" dirty="0">
                <a:effectLst/>
                <a:latin typeface="Arial" panose="020B0604020202020204" pitchFamily="34" charset="0"/>
                <a:cs typeface="Arial" panose="020B0604020202020204" pitchFamily="34" charset="0"/>
              </a:rPr>
              <a:t>Faculty and students at City College have since raised concerns regarding:</a:t>
            </a: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Student feelings of safety and belonging.</a:t>
            </a: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Awareness of district procedures related to immigration enforcement.</a:t>
            </a: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Communication and training related to campus response protocols.</a:t>
            </a: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Access to counseling, legal aid, and student support services.</a:t>
            </a:r>
          </a:p>
        </p:txBody>
      </p:sp>
    </p:spTree>
    <p:extLst>
      <p:ext uri="{BB962C8B-B14F-4D97-AF65-F5344CB8AC3E}">
        <p14:creationId xmlns:p14="http://schemas.microsoft.com/office/powerpoint/2010/main" val="1626239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115698-7846-486B-9423-1E5CC964A6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BD1E8DE-417D-3D57-4C49-D3E320DB54EC}"/>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CD3CA86A-6CAD-5ADC-C14D-A843B0C1406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212052" y="0"/>
            <a:ext cx="22176688" cy="21072277"/>
          </a:xfrm>
          <a:prstGeom prst="rect">
            <a:avLst/>
          </a:prstGeom>
        </p:spPr>
      </p:pic>
      <p:sp>
        <p:nvSpPr>
          <p:cNvPr id="5" name="Title 4">
            <a:extLst>
              <a:ext uri="{FF2B5EF4-FFF2-40B4-BE49-F238E27FC236}">
                <a16:creationId xmlns:a16="http://schemas.microsoft.com/office/drawing/2014/main" id="{2CA0806A-50DD-2614-7354-933A65E2E2BD}"/>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7.4 Discussion Items (First Reads)</a:t>
            </a:r>
          </a:p>
        </p:txBody>
      </p:sp>
      <p:sp>
        <p:nvSpPr>
          <p:cNvPr id="6" name="Content Placeholder 5">
            <a:extLst>
              <a:ext uri="{FF2B5EF4-FFF2-40B4-BE49-F238E27FC236}">
                <a16:creationId xmlns:a16="http://schemas.microsoft.com/office/drawing/2014/main" id="{E75082B4-3429-8B22-C66F-EE5FB645B441}"/>
              </a:ext>
            </a:extLst>
          </p:cNvPr>
          <p:cNvSpPr>
            <a:spLocks noGrp="1"/>
          </p:cNvSpPr>
          <p:nvPr>
            <p:ph sz="half" idx="1"/>
          </p:nvPr>
        </p:nvSpPr>
        <p:spPr>
          <a:xfrm>
            <a:off x="312517" y="1077362"/>
            <a:ext cx="8518966" cy="887916"/>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7.4	</a:t>
            </a:r>
            <a:r>
              <a:rPr lang="en-US" sz="2400" b="1" dirty="0"/>
              <a:t>College President Search: Faculty 	Priorities &amp; Desired 	Qualities</a:t>
            </a:r>
            <a:endParaRPr lang="en-US" sz="2200" b="1" dirty="0">
              <a:latin typeface="Arial" panose="020B0604020202020204" pitchFamily="34" charset="0"/>
              <a:cs typeface="Arial" panose="020B0604020202020204" pitchFamily="34" charset="0"/>
            </a:endParaRP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(Rodrigo Gomez)</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CBFF2D49-EB88-7B3E-C340-6DBE44D3992D}"/>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10" name="TextBox 9">
            <a:extLst>
              <a:ext uri="{FF2B5EF4-FFF2-40B4-BE49-F238E27FC236}">
                <a16:creationId xmlns:a16="http://schemas.microsoft.com/office/drawing/2014/main" id="{F5DDBA72-9E3A-1D88-D1F2-2576B824206F}"/>
              </a:ext>
            </a:extLst>
          </p:cNvPr>
          <p:cNvSpPr txBox="1"/>
          <p:nvPr/>
        </p:nvSpPr>
        <p:spPr>
          <a:xfrm>
            <a:off x="672353" y="2335721"/>
            <a:ext cx="7763435" cy="2015936"/>
          </a:xfrm>
          <a:prstGeom prst="rect">
            <a:avLst/>
          </a:prstGeom>
          <a:noFill/>
        </p:spPr>
        <p:txBody>
          <a:bodyPr wrap="square">
            <a:spAutoFit/>
          </a:bodyPr>
          <a:lstStyle/>
          <a:p>
            <a:pPr fontAlgn="t">
              <a:lnSpc>
                <a:spcPts val="1500"/>
              </a:lnSpc>
              <a:buNone/>
            </a:pPr>
            <a:r>
              <a:rPr lang="en-US" sz="1050" b="0" i="0" dirty="0">
                <a:effectLst/>
                <a:latin typeface="Arial" panose="020B0604020202020204" pitchFamily="34" charset="0"/>
                <a:cs typeface="Arial" panose="020B0604020202020204" pitchFamily="34" charset="0"/>
              </a:rPr>
              <a:t>With Wes' departure, we are entering a period of leadership transition. This presents an opportunity for faculty to reflect on institutional priorities and the qualities we hope to see in future leadership.</a:t>
            </a:r>
          </a:p>
          <a:p>
            <a:pPr fontAlgn="t">
              <a:lnSpc>
                <a:spcPts val="1500"/>
              </a:lnSpc>
              <a:buNone/>
            </a:pPr>
            <a:endParaRPr lang="en-US" sz="1050" b="1" i="0" dirty="0">
              <a:effectLst/>
              <a:latin typeface="Arial" panose="020B0604020202020204" pitchFamily="34" charset="0"/>
              <a:cs typeface="Arial" panose="020B0604020202020204" pitchFamily="34" charset="0"/>
            </a:endParaRPr>
          </a:p>
          <a:p>
            <a:pPr fontAlgn="t">
              <a:lnSpc>
                <a:spcPts val="1500"/>
              </a:lnSpc>
              <a:buNone/>
            </a:pPr>
            <a:r>
              <a:rPr lang="en-US" sz="1050" b="1" i="0" dirty="0">
                <a:effectLst/>
                <a:latin typeface="Arial" panose="020B0604020202020204" pitchFamily="34" charset="0"/>
                <a:cs typeface="Arial" panose="020B0604020202020204" pitchFamily="34" charset="0"/>
              </a:rPr>
              <a:t>Questions for Senate Consideration</a:t>
            </a:r>
          </a:p>
          <a:p>
            <a:pPr fontAlgn="t">
              <a:lnSpc>
                <a:spcPts val="1500"/>
              </a:lnSpc>
              <a:buNone/>
            </a:pPr>
            <a:endParaRPr lang="en-US" sz="1050" b="1" i="0" dirty="0">
              <a:effectLst/>
              <a:latin typeface="Arial" panose="020B0604020202020204" pitchFamily="34" charset="0"/>
              <a:cs typeface="Arial" panose="020B0604020202020204" pitchFamily="34" charset="0"/>
            </a:endParaRPr>
          </a:p>
          <a:p>
            <a:pPr marL="171450" indent="-171450" fontAlgn="t">
              <a:lnSpc>
                <a:spcPts val="1500"/>
              </a:lnSpc>
              <a:buFont typeface="Arial" panose="020B0604020202020204" pitchFamily="34" charset="0"/>
              <a:buChar char="•"/>
            </a:pPr>
            <a:r>
              <a:rPr lang="en-US" sz="1050" b="0" i="0" dirty="0">
                <a:effectLst/>
                <a:latin typeface="Arial" panose="020B0604020202020204" pitchFamily="34" charset="0"/>
                <a:cs typeface="Arial" panose="020B0604020202020204" pitchFamily="34" charset="0"/>
              </a:rPr>
              <a:t>What accomplishments or initiatives should be sustained regardless of leadership changes?</a:t>
            </a:r>
          </a:p>
          <a:p>
            <a:pPr marL="171450" indent="-171450" fontAlgn="t">
              <a:lnSpc>
                <a:spcPts val="1500"/>
              </a:lnSpc>
              <a:buFont typeface="Arial" panose="020B0604020202020204" pitchFamily="34" charset="0"/>
              <a:buChar char="•"/>
            </a:pPr>
            <a:r>
              <a:rPr lang="en-US" sz="1050" b="0" i="0" dirty="0">
                <a:effectLst/>
                <a:latin typeface="Arial" panose="020B0604020202020204" pitchFamily="34" charset="0"/>
                <a:cs typeface="Arial" panose="020B0604020202020204" pitchFamily="34" charset="0"/>
              </a:rPr>
              <a:t>What challenges should be addressed during the transition period?</a:t>
            </a:r>
          </a:p>
          <a:p>
            <a:pPr marL="171450" indent="-171450" fontAlgn="t">
              <a:lnSpc>
                <a:spcPts val="1500"/>
              </a:lnSpc>
              <a:buFont typeface="Arial" panose="020B0604020202020204" pitchFamily="34" charset="0"/>
              <a:buChar char="•"/>
            </a:pPr>
            <a:r>
              <a:rPr lang="en-US" sz="1050" b="0" i="0" dirty="0">
                <a:effectLst/>
                <a:latin typeface="Arial" panose="020B0604020202020204" pitchFamily="34" charset="0"/>
                <a:cs typeface="Arial" panose="020B0604020202020204" pitchFamily="34" charset="0"/>
              </a:rPr>
              <a:t>What qualities, experiences, or leadership approaches should the next president bring to Miramar?</a:t>
            </a:r>
          </a:p>
          <a:p>
            <a:pPr marL="171450" indent="-171450" fontAlgn="t">
              <a:lnSpc>
                <a:spcPts val="1500"/>
              </a:lnSpc>
              <a:buFont typeface="Arial" panose="020B0604020202020204" pitchFamily="34" charset="0"/>
              <a:buChar char="•"/>
            </a:pPr>
            <a:r>
              <a:rPr lang="en-US" sz="1050" b="0" i="0" dirty="0">
                <a:effectLst/>
                <a:latin typeface="Arial" panose="020B0604020202020204" pitchFamily="34" charset="0"/>
                <a:cs typeface="Arial" panose="020B0604020202020204" pitchFamily="34" charset="0"/>
              </a:rPr>
              <a:t>What role should faculty governance play during this transition?</a:t>
            </a:r>
          </a:p>
          <a:p>
            <a:pPr marL="171450" indent="-171450" fontAlgn="t">
              <a:lnSpc>
                <a:spcPts val="1500"/>
              </a:lnSpc>
              <a:buFont typeface="Arial" panose="020B0604020202020204" pitchFamily="34" charset="0"/>
              <a:buChar char="•"/>
            </a:pPr>
            <a:r>
              <a:rPr lang="en-US" sz="1050" b="0" i="0" dirty="0">
                <a:effectLst/>
                <a:latin typeface="Arial" panose="020B0604020202020204" pitchFamily="34" charset="0"/>
                <a:cs typeface="Arial" panose="020B0604020202020204" pitchFamily="34" charset="0"/>
              </a:rPr>
              <a:t>What concerns or aspirations should be communicated to district leadership?</a:t>
            </a:r>
          </a:p>
        </p:txBody>
      </p:sp>
    </p:spTree>
    <p:extLst>
      <p:ext uri="{BB962C8B-B14F-4D97-AF65-F5344CB8AC3E}">
        <p14:creationId xmlns:p14="http://schemas.microsoft.com/office/powerpoint/2010/main" val="16599841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B2DAB-A106-EE59-B0C3-7AFA1D84E99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770C0BB-FD7F-5886-0A1D-69C6AD0E9C8E}"/>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3D08AA87-087D-5D84-A7CA-E901A766E93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212052" y="0"/>
            <a:ext cx="22176688" cy="21072277"/>
          </a:xfrm>
          <a:prstGeom prst="rect">
            <a:avLst/>
          </a:prstGeom>
        </p:spPr>
      </p:pic>
      <p:sp>
        <p:nvSpPr>
          <p:cNvPr id="5" name="Title 4">
            <a:extLst>
              <a:ext uri="{FF2B5EF4-FFF2-40B4-BE49-F238E27FC236}">
                <a16:creationId xmlns:a16="http://schemas.microsoft.com/office/drawing/2014/main" id="{57D2E3CF-288E-1D41-706B-782E20D2F486}"/>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7.5 Discussion Items (First Reads)</a:t>
            </a:r>
          </a:p>
        </p:txBody>
      </p:sp>
      <p:sp>
        <p:nvSpPr>
          <p:cNvPr id="6" name="Content Placeholder 5">
            <a:extLst>
              <a:ext uri="{FF2B5EF4-FFF2-40B4-BE49-F238E27FC236}">
                <a16:creationId xmlns:a16="http://schemas.microsoft.com/office/drawing/2014/main" id="{D539B5D6-77F4-C50E-1B41-9AD9FA182480}"/>
              </a:ext>
            </a:extLst>
          </p:cNvPr>
          <p:cNvSpPr>
            <a:spLocks noGrp="1"/>
          </p:cNvSpPr>
          <p:nvPr>
            <p:ph sz="half" idx="1"/>
          </p:nvPr>
        </p:nvSpPr>
        <p:spPr>
          <a:xfrm>
            <a:off x="312517" y="1077362"/>
            <a:ext cx="8518966" cy="887916"/>
          </a:xfrm>
        </p:spPr>
        <p:txBody>
          <a:bodyPr numCol="1">
            <a:noAutofit/>
          </a:bodyPr>
          <a:lstStyle/>
          <a:p>
            <a:pPr marL="0" indent="0">
              <a:buNone/>
            </a:pPr>
            <a:r>
              <a:rPr lang="en-US" sz="2200" b="1" dirty="0">
                <a:latin typeface="Arial" panose="020B0604020202020204" pitchFamily="34" charset="0"/>
                <a:cs typeface="Arial" panose="020B0604020202020204" pitchFamily="34" charset="0"/>
              </a:rPr>
              <a:t>7.5	</a:t>
            </a:r>
            <a:r>
              <a:rPr lang="en-US" sz="2400" b="1" dirty="0"/>
              <a:t>ASCCC Fall 2026 Plenary: Resolution &amp; Voting Process</a:t>
            </a:r>
            <a:endParaRPr lang="en-US" sz="2200" b="1" dirty="0">
              <a:latin typeface="Arial" panose="020B0604020202020204" pitchFamily="34" charset="0"/>
              <a:cs typeface="Arial" panose="020B0604020202020204" pitchFamily="34" charset="0"/>
            </a:endParaRPr>
          </a:p>
          <a:p>
            <a:pPr marL="0" indent="0">
              <a:buNone/>
            </a:pP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(Rodrigo Gomez)</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5ED0E2A2-5912-DFFA-8912-E19415FA09D4}"/>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10" name="TextBox 9">
            <a:extLst>
              <a:ext uri="{FF2B5EF4-FFF2-40B4-BE49-F238E27FC236}">
                <a16:creationId xmlns:a16="http://schemas.microsoft.com/office/drawing/2014/main" id="{4542A2C2-B32A-C357-DC87-BA9398B78613}"/>
              </a:ext>
            </a:extLst>
          </p:cNvPr>
          <p:cNvSpPr txBox="1"/>
          <p:nvPr/>
        </p:nvSpPr>
        <p:spPr>
          <a:xfrm>
            <a:off x="689481" y="2028373"/>
            <a:ext cx="3514165" cy="2400657"/>
          </a:xfrm>
          <a:prstGeom prst="rect">
            <a:avLst/>
          </a:prstGeom>
          <a:noFill/>
        </p:spPr>
        <p:txBody>
          <a:bodyPr wrap="square">
            <a:spAutoFit/>
          </a:bodyPr>
          <a:lstStyle/>
          <a:p>
            <a:pPr fontAlgn="t">
              <a:lnSpc>
                <a:spcPts val="1500"/>
              </a:lnSpc>
              <a:buNone/>
            </a:pPr>
            <a:r>
              <a:rPr lang="en-US" sz="1200" b="1" i="0" dirty="0">
                <a:effectLst/>
                <a:latin typeface="Arial" panose="020B0604020202020204" pitchFamily="34" charset="0"/>
                <a:cs typeface="Arial" panose="020B0604020202020204" pitchFamily="34" charset="0"/>
              </a:rPr>
              <a:t>Region D Meeting</a:t>
            </a:r>
            <a:endParaRPr lang="en-US" sz="1200" b="0" i="0" dirty="0">
              <a:effectLst/>
              <a:latin typeface="Arial" panose="020B0604020202020204" pitchFamily="34" charset="0"/>
              <a:cs typeface="Arial" panose="020B0604020202020204" pitchFamily="34" charset="0"/>
            </a:endParaRPr>
          </a:p>
          <a:p>
            <a:pPr fontAlgn="t">
              <a:lnSpc>
                <a:spcPts val="1500"/>
              </a:lnSpc>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0" i="0" dirty="0">
                <a:effectLst/>
                <a:latin typeface="Arial" panose="020B0604020202020204" pitchFamily="34" charset="0"/>
                <a:cs typeface="Arial" panose="020B0604020202020204" pitchFamily="34" charset="0"/>
              </a:rPr>
              <a:t>Region D Area Meeting: </a:t>
            </a:r>
            <a:r>
              <a:rPr lang="en-US" sz="1100" b="1" i="0" dirty="0">
                <a:effectLst/>
                <a:latin typeface="Arial" panose="020B0604020202020204" pitchFamily="34" charset="0"/>
                <a:cs typeface="Arial" panose="020B0604020202020204" pitchFamily="34" charset="0"/>
              </a:rPr>
              <a:t>Friday, October 9, 2026</a:t>
            </a:r>
            <a:r>
              <a:rPr lang="en-US" sz="1100" b="0" i="0" dirty="0">
                <a:effectLst/>
                <a:latin typeface="Arial" panose="020B0604020202020204" pitchFamily="34" charset="0"/>
                <a:cs typeface="Arial" panose="020B0604020202020204" pitchFamily="34" charset="0"/>
              </a:rPr>
              <a:t>. This is where area resolutions are discussed and feedback is gathered. </a:t>
            </a:r>
            <a:r>
              <a:rPr lang="en-US" sz="1100" b="0" i="0" u="none" strike="noStrike" dirty="0">
                <a:solidFill>
                  <a:srgbClr val="464FEB"/>
                </a:solidFill>
                <a:effectLst/>
                <a:latin typeface="Arial" panose="020B0604020202020204" pitchFamily="34" charset="0"/>
                <a:cs typeface="Arial" panose="020B0604020202020204" pitchFamily="34" charset="0"/>
                <a:hlinkClick r:id="rId5"/>
              </a:rPr>
              <a:t>[asccc.org]</a:t>
            </a:r>
            <a:endParaRPr lang="en-US" sz="1100" b="0" i="0" dirty="0">
              <a:effectLst/>
              <a:latin typeface="Arial" panose="020B0604020202020204" pitchFamily="34" charset="0"/>
              <a:cs typeface="Arial" panose="020B0604020202020204" pitchFamily="34" charset="0"/>
            </a:endParaRPr>
          </a:p>
          <a:p>
            <a:pPr fontAlgn="t">
              <a:lnSpc>
                <a:spcPts val="1500"/>
              </a:lnSpc>
              <a:buNone/>
            </a:pPr>
            <a:endParaRPr lang="en-US" sz="1050" b="1" i="0" dirty="0">
              <a:effectLst/>
              <a:latin typeface="Arial" panose="020B0604020202020204" pitchFamily="34" charset="0"/>
              <a:cs typeface="Arial" panose="020B0604020202020204" pitchFamily="34" charset="0"/>
            </a:endParaRPr>
          </a:p>
          <a:p>
            <a:pPr fontAlgn="t">
              <a:lnSpc>
                <a:spcPts val="1500"/>
              </a:lnSpc>
              <a:buNone/>
            </a:pPr>
            <a:r>
              <a:rPr lang="en-US" sz="1200" b="1" i="0" dirty="0">
                <a:effectLst/>
                <a:latin typeface="Arial" panose="020B0604020202020204" pitchFamily="34" charset="0"/>
                <a:cs typeface="Arial" panose="020B0604020202020204" pitchFamily="34" charset="0"/>
              </a:rPr>
              <a:t>Fall Plenary Session</a:t>
            </a:r>
          </a:p>
          <a:p>
            <a:pPr fontAlgn="t">
              <a:lnSpc>
                <a:spcPts val="1500"/>
              </a:lnSpc>
              <a:buNone/>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1" i="0" dirty="0">
                <a:effectLst/>
                <a:latin typeface="Arial" panose="020B0604020202020204" pitchFamily="34" charset="0"/>
                <a:cs typeface="Arial" panose="020B0604020202020204" pitchFamily="34" charset="0"/>
              </a:rPr>
              <a:t>November 5-7, 2026</a:t>
            </a:r>
            <a:endParaRPr lang="en-US" sz="1100" b="0" i="0" dirty="0">
              <a:effectLst/>
              <a:latin typeface="Arial" panose="020B0604020202020204" pitchFamily="34" charset="0"/>
              <a:cs typeface="Arial" panose="020B0604020202020204" pitchFamily="34" charset="0"/>
            </a:endParaRPr>
          </a:p>
          <a:p>
            <a:pPr fontAlgn="t">
              <a:lnSpc>
                <a:spcPts val="1500"/>
              </a:lnSpc>
              <a:buFont typeface="Arial" panose="020B0604020202020204" pitchFamily="34" charset="0"/>
              <a:buChar char="•"/>
            </a:pPr>
            <a:r>
              <a:rPr lang="en-US" sz="1100" b="0" i="0" dirty="0">
                <a:effectLst/>
                <a:latin typeface="Arial" panose="020B0604020202020204" pitchFamily="34" charset="0"/>
                <a:cs typeface="Arial" panose="020B0604020202020204" pitchFamily="34" charset="0"/>
              </a:rPr>
              <a:t>Redwood City (hybrid voting available on Saturday). </a:t>
            </a:r>
            <a:r>
              <a:rPr lang="en-US" sz="1100" b="0" i="0" u="none" strike="noStrike" dirty="0">
                <a:solidFill>
                  <a:srgbClr val="464FEB"/>
                </a:solidFill>
                <a:effectLst/>
                <a:latin typeface="Arial" panose="020B0604020202020204" pitchFamily="34" charset="0"/>
                <a:cs typeface="Arial" panose="020B0604020202020204" pitchFamily="34" charset="0"/>
                <a:hlinkClick r:id="rId6"/>
              </a:rPr>
              <a:t>[asccc.org]</a:t>
            </a:r>
            <a:r>
              <a:rPr lang="en-US" sz="1100" b="0" i="0" dirty="0">
                <a:effectLst/>
                <a:latin typeface="Arial" panose="020B0604020202020204" pitchFamily="34" charset="0"/>
                <a:cs typeface="Arial" panose="020B0604020202020204" pitchFamily="34" charset="0"/>
              </a:rPr>
              <a:t>, </a:t>
            </a:r>
            <a:r>
              <a:rPr lang="en-US" sz="1100" b="0" i="0" u="none" strike="noStrike" dirty="0">
                <a:solidFill>
                  <a:srgbClr val="464FEB"/>
                </a:solidFill>
                <a:effectLst/>
                <a:latin typeface="Arial" panose="020B0604020202020204" pitchFamily="34" charset="0"/>
                <a:cs typeface="Arial" panose="020B0604020202020204" pitchFamily="34" charset="0"/>
                <a:hlinkClick r:id="rId7"/>
              </a:rPr>
              <a:t>[asccc.org]</a:t>
            </a:r>
            <a:endParaRPr lang="en-US" sz="1100" b="0" i="0" dirty="0">
              <a:effectLst/>
              <a:latin typeface="Arial" panose="020B0604020202020204" pitchFamily="34" charset="0"/>
              <a:cs typeface="Arial" panose="020B0604020202020204" pitchFamily="34" charset="0"/>
            </a:endParaRPr>
          </a:p>
          <a:p>
            <a:pPr fontAlgn="t">
              <a:lnSpc>
                <a:spcPts val="1500"/>
              </a:lnSpc>
              <a:buNone/>
            </a:pPr>
            <a:endParaRPr lang="en-US" sz="1050" b="1" i="0" dirty="0">
              <a:effectLst/>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41824F01-3CB9-D4FF-070E-CC0DAC96EB68}"/>
              </a:ext>
            </a:extLst>
          </p:cNvPr>
          <p:cNvSpPr txBox="1"/>
          <p:nvPr/>
        </p:nvSpPr>
        <p:spPr>
          <a:xfrm>
            <a:off x="4374776" y="2028373"/>
            <a:ext cx="4320989" cy="2208297"/>
          </a:xfrm>
          <a:prstGeom prst="rect">
            <a:avLst/>
          </a:prstGeom>
          <a:noFill/>
        </p:spPr>
        <p:txBody>
          <a:bodyPr wrap="square">
            <a:spAutoFit/>
          </a:bodyPr>
          <a:lstStyle/>
          <a:p>
            <a:pPr fontAlgn="t">
              <a:lnSpc>
                <a:spcPts val="1500"/>
              </a:lnSpc>
              <a:buNone/>
            </a:pPr>
            <a:r>
              <a:rPr lang="en-US" sz="1200" b="1" i="0" dirty="0">
                <a:effectLst/>
                <a:latin typeface="Arial" panose="020B0604020202020204" pitchFamily="34" charset="0"/>
                <a:cs typeface="Arial" panose="020B0604020202020204" pitchFamily="34" charset="0"/>
              </a:rPr>
              <a:t>When Resolutions Become Available</a:t>
            </a:r>
          </a:p>
          <a:p>
            <a:pPr fontAlgn="t">
              <a:lnSpc>
                <a:spcPts val="1500"/>
              </a:lnSpc>
              <a:buNone/>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1" i="0" dirty="0">
                <a:effectLst/>
                <a:latin typeface="Arial" panose="020B0604020202020204" pitchFamily="34" charset="0"/>
                <a:cs typeface="Arial" panose="020B0604020202020204" pitchFamily="34" charset="0"/>
              </a:rPr>
              <a:t>September 25, 2026:</a:t>
            </a:r>
            <a:r>
              <a:rPr lang="en-US" sz="1100" b="0" i="0" dirty="0">
                <a:effectLst/>
                <a:latin typeface="Arial" panose="020B0604020202020204" pitchFamily="34" charset="0"/>
                <a:cs typeface="Arial" panose="020B0604020202020204" pitchFamily="34" charset="0"/>
              </a:rPr>
              <a:t> Pre-Area Meeting packet distributed. This is the first packet senators can review and provide feedback on. </a:t>
            </a:r>
            <a:r>
              <a:rPr lang="en-US" sz="1100" b="0" i="0" u="none" strike="noStrike" dirty="0">
                <a:solidFill>
                  <a:srgbClr val="464FEB"/>
                </a:solidFill>
                <a:effectLst/>
                <a:latin typeface="Arial" panose="020B0604020202020204" pitchFamily="34" charset="0"/>
                <a:cs typeface="Arial" panose="020B0604020202020204" pitchFamily="34" charset="0"/>
                <a:hlinkClick r:id="rId5"/>
              </a:rPr>
              <a:t>[asccc.org]</a:t>
            </a:r>
            <a:endParaRPr lang="en-US" sz="1100" b="0" i="0" u="none" strike="noStrike" dirty="0">
              <a:solidFill>
                <a:srgbClr val="464FEB"/>
              </a:solidFill>
              <a:effectLst/>
              <a:latin typeface="Arial" panose="020B0604020202020204" pitchFamily="34" charset="0"/>
              <a:cs typeface="Arial" panose="020B0604020202020204" pitchFamily="34" charset="0"/>
            </a:endParaRPr>
          </a:p>
          <a:p>
            <a:pPr fontAlgn="t">
              <a:lnSpc>
                <a:spcPts val="1500"/>
              </a:lnSpc>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1" i="0" dirty="0">
                <a:effectLst/>
                <a:latin typeface="Arial" panose="020B0604020202020204" pitchFamily="34" charset="0"/>
                <a:cs typeface="Arial" panose="020B0604020202020204" pitchFamily="34" charset="0"/>
              </a:rPr>
              <a:t>October 16, 2026:</a:t>
            </a:r>
            <a:r>
              <a:rPr lang="en-US" sz="1100" b="0" i="0" dirty="0">
                <a:effectLst/>
                <a:latin typeface="Arial" panose="020B0604020202020204" pitchFamily="34" charset="0"/>
                <a:cs typeface="Arial" panose="020B0604020202020204" pitchFamily="34" charset="0"/>
              </a:rPr>
              <a:t> Area Meeting packet distributed following Region D discussions. </a:t>
            </a:r>
            <a:r>
              <a:rPr lang="en-US" sz="1100" b="0" i="0" u="none" strike="noStrike" dirty="0">
                <a:solidFill>
                  <a:srgbClr val="464FEB"/>
                </a:solidFill>
                <a:effectLst/>
                <a:latin typeface="Arial" panose="020B0604020202020204" pitchFamily="34" charset="0"/>
                <a:cs typeface="Arial" panose="020B0604020202020204" pitchFamily="34" charset="0"/>
                <a:hlinkClick r:id="rId5"/>
              </a:rPr>
              <a:t>[asccc.org]</a:t>
            </a:r>
            <a:endParaRPr lang="en-US" sz="1100" b="0" i="0" u="none" strike="noStrike" dirty="0">
              <a:solidFill>
                <a:srgbClr val="464FEB"/>
              </a:solidFill>
              <a:effectLst/>
              <a:latin typeface="Arial" panose="020B0604020202020204" pitchFamily="34" charset="0"/>
              <a:cs typeface="Arial" panose="020B0604020202020204" pitchFamily="34" charset="0"/>
            </a:endParaRPr>
          </a:p>
          <a:p>
            <a:pPr fontAlgn="t">
              <a:lnSpc>
                <a:spcPts val="1500"/>
              </a:lnSpc>
            </a:pPr>
            <a:endParaRPr lang="en-US" sz="1050" b="0" i="0" dirty="0">
              <a:effectLst/>
              <a:latin typeface="Arial" panose="020B0604020202020204" pitchFamily="34" charset="0"/>
              <a:cs typeface="Arial" panose="020B0604020202020204" pitchFamily="34" charset="0"/>
            </a:endParaRPr>
          </a:p>
          <a:p>
            <a:pPr fontAlgn="t">
              <a:lnSpc>
                <a:spcPts val="1500"/>
              </a:lnSpc>
            </a:pPr>
            <a:r>
              <a:rPr lang="en-US" sz="1100" b="1" i="0" dirty="0">
                <a:effectLst/>
                <a:latin typeface="Arial" panose="020B0604020202020204" pitchFamily="34" charset="0"/>
                <a:cs typeface="Arial" panose="020B0604020202020204" pitchFamily="34" charset="0"/>
              </a:rPr>
              <a:t>October 29, 2026:</a:t>
            </a:r>
            <a:r>
              <a:rPr lang="en-US" sz="1100" b="0" i="0" dirty="0">
                <a:effectLst/>
                <a:latin typeface="Arial" panose="020B0604020202020204" pitchFamily="34" charset="0"/>
                <a:cs typeface="Arial" panose="020B0604020202020204" pitchFamily="34" charset="0"/>
              </a:rPr>
              <a:t> Pre-Plenary packet distributed. This is generally the final major packet for delegate review before voting.</a:t>
            </a:r>
          </a:p>
        </p:txBody>
      </p:sp>
    </p:spTree>
    <p:extLst>
      <p:ext uri="{BB962C8B-B14F-4D97-AF65-F5344CB8AC3E}">
        <p14:creationId xmlns:p14="http://schemas.microsoft.com/office/powerpoint/2010/main" val="22493722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DD9E2-405E-22C8-C8AD-2CA0712F4796}"/>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8C68B6FA-B01B-F38F-11B6-FD29813ED75D}"/>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6CF99270-10B3-2648-C4EB-8A0F0E76C445}"/>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22B65163-3D97-AE6F-22DB-6CF04085ACD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29509013-15B4-9320-0E59-2F5E426B68AD}"/>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99556B63-119B-DF68-E116-DC5A4ED16DED}"/>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8. Reports</a:t>
            </a:r>
          </a:p>
          <a:p>
            <a:r>
              <a:rPr lang="en-US" sz="1600" dirty="0">
                <a:solidFill>
                  <a:schemeClr val="bg1"/>
                </a:solidFill>
                <a:latin typeface="Arial" panose="020B0604020202020204" pitchFamily="34" charset="0"/>
                <a:cs typeface="Arial" panose="020B0604020202020204" pitchFamily="34" charset="0"/>
              </a:rPr>
              <a:t>	</a:t>
            </a:r>
            <a:r>
              <a:rPr lang="en-US" sz="1600" i="1" dirty="0">
                <a:solidFill>
                  <a:schemeClr val="bg1"/>
                </a:solidFill>
                <a:latin typeface="Arial" panose="020B0604020202020204" pitchFamily="34" charset="0"/>
                <a:cs typeface="Arial" panose="020B0604020202020204" pitchFamily="34" charset="0"/>
              </a:rPr>
              <a:t>(8.1 Committee | 8.2 Special | 8.3 Executive Committee)</a:t>
            </a:r>
          </a:p>
        </p:txBody>
      </p:sp>
    </p:spTree>
    <p:extLst>
      <p:ext uri="{BB962C8B-B14F-4D97-AF65-F5344CB8AC3E}">
        <p14:creationId xmlns:p14="http://schemas.microsoft.com/office/powerpoint/2010/main" val="13729433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500326-2575-1A66-D7B3-85D62C456B1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257924-ADD5-CD0C-680B-9E2B6C0D64ED}"/>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2A9A8AF5-E358-2C4A-A2C3-32EBC902075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516344" y="0"/>
            <a:ext cx="22176688" cy="21072277"/>
          </a:xfrm>
          <a:prstGeom prst="rect">
            <a:avLst/>
          </a:prstGeom>
        </p:spPr>
      </p:pic>
      <p:sp>
        <p:nvSpPr>
          <p:cNvPr id="5" name="Title 4">
            <a:extLst>
              <a:ext uri="{FF2B5EF4-FFF2-40B4-BE49-F238E27FC236}">
                <a16:creationId xmlns:a16="http://schemas.microsoft.com/office/drawing/2014/main" id="{BAA69418-4BC8-378D-AC68-8A02F91EB35B}"/>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E0D50498-C374-44C6-BE18-B72B1578629B}"/>
              </a:ext>
            </a:extLst>
          </p:cNvPr>
          <p:cNvSpPr>
            <a:spLocks noGrp="1"/>
          </p:cNvSpPr>
          <p:nvPr>
            <p:ph sz="half" idx="1"/>
          </p:nvPr>
        </p:nvSpPr>
        <p:spPr>
          <a:xfrm>
            <a:off x="312517" y="1101234"/>
            <a:ext cx="8518965" cy="3327796"/>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8.1	Committee Reports</a:t>
            </a: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66BEC51B-05A7-04C7-9289-A4C63490119A}"/>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30377042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970CE-E89E-27C7-2D2C-F2EB87FB85F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3238A27-7CB7-745D-6FB8-99103A4C6143}"/>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7E1086E3-636F-F646-0EDA-D6A5A90BFC3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279591" y="0"/>
            <a:ext cx="22176688" cy="21072277"/>
          </a:xfrm>
          <a:prstGeom prst="rect">
            <a:avLst/>
          </a:prstGeom>
        </p:spPr>
      </p:pic>
      <p:sp>
        <p:nvSpPr>
          <p:cNvPr id="5" name="Title 4">
            <a:extLst>
              <a:ext uri="{FF2B5EF4-FFF2-40B4-BE49-F238E27FC236}">
                <a16:creationId xmlns:a16="http://schemas.microsoft.com/office/drawing/2014/main" id="{1158027D-1757-D982-74E1-0208F0614AF8}"/>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CEC0002D-18BF-8977-026D-305C5C149168}"/>
              </a:ext>
            </a:extLst>
          </p:cNvPr>
          <p:cNvSpPr>
            <a:spLocks noGrp="1"/>
          </p:cNvSpPr>
          <p:nvPr>
            <p:ph sz="half" idx="1"/>
          </p:nvPr>
        </p:nvSpPr>
        <p:spPr>
          <a:xfrm>
            <a:off x="312517" y="1101234"/>
            <a:ext cx="8518965" cy="3327796"/>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8.2	Special Reports</a:t>
            </a:r>
            <a:endParaRPr lang="en-US" sz="18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67EE52AD-7706-3848-9378-85669E6AC058}"/>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3933510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86B79-B437-8A88-FE0B-8615099C2A9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278D8AD-3AC7-E62D-FF1E-A45AA67124E0}"/>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F7BCAD27-2ED9-48DD-A171-19F44CEBB16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6504772" y="0"/>
            <a:ext cx="22176688" cy="21072277"/>
          </a:xfrm>
          <a:prstGeom prst="rect">
            <a:avLst/>
          </a:prstGeom>
        </p:spPr>
      </p:pic>
      <p:sp>
        <p:nvSpPr>
          <p:cNvPr id="5" name="Title 4">
            <a:extLst>
              <a:ext uri="{FF2B5EF4-FFF2-40B4-BE49-F238E27FC236}">
                <a16:creationId xmlns:a16="http://schemas.microsoft.com/office/drawing/2014/main" id="{6886CB4D-DA89-3594-B34F-2ABD936EF262}"/>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E66D6A21-0F0B-0B70-4BD4-61FBCFB0E594}"/>
              </a:ext>
            </a:extLst>
          </p:cNvPr>
          <p:cNvSpPr>
            <a:spLocks noGrp="1"/>
          </p:cNvSpPr>
          <p:nvPr>
            <p:ph sz="half" idx="1"/>
          </p:nvPr>
        </p:nvSpPr>
        <p:spPr>
          <a:xfrm>
            <a:off x="312518" y="1101234"/>
            <a:ext cx="8518965" cy="500803"/>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8.3.1	   President’s Report</a:t>
            </a:r>
          </a:p>
        </p:txBody>
      </p:sp>
      <p:pic>
        <p:nvPicPr>
          <p:cNvPr id="3" name="Picture 2" descr="A close up of a logo&#10;&#10;AI-generated content may be incorrect.">
            <a:extLst>
              <a:ext uri="{FF2B5EF4-FFF2-40B4-BE49-F238E27FC236}">
                <a16:creationId xmlns:a16="http://schemas.microsoft.com/office/drawing/2014/main" id="{86123C03-3A40-6AC4-2C4B-321AE1F0E483}"/>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4" name="TextBox 3">
            <a:extLst>
              <a:ext uri="{FF2B5EF4-FFF2-40B4-BE49-F238E27FC236}">
                <a16:creationId xmlns:a16="http://schemas.microsoft.com/office/drawing/2014/main" id="{2FDBA913-1104-DA5C-F214-64DE96846BE9}"/>
              </a:ext>
            </a:extLst>
          </p:cNvPr>
          <p:cNvSpPr txBox="1"/>
          <p:nvPr/>
        </p:nvSpPr>
        <p:spPr>
          <a:xfrm>
            <a:off x="461059" y="1602037"/>
            <a:ext cx="8221882" cy="646331"/>
          </a:xfrm>
          <a:prstGeom prst="rect">
            <a:avLst/>
          </a:prstGeom>
          <a:noFill/>
        </p:spPr>
        <p:txBody>
          <a:bodyPr wrap="square">
            <a:spAutoFit/>
          </a:bodyPr>
          <a:lstStyle/>
          <a:p>
            <a:pPr marL="285750" indent="-285750">
              <a:buFont typeface="Arial" panose="020B0604020202020204" pitchFamily="34" charset="0"/>
              <a:buChar char="•"/>
            </a:pPr>
            <a:r>
              <a:rPr lang="en-US" sz="1200" dirty="0">
                <a:latin typeface="Arial" panose="020B0604020202020204" pitchFamily="34" charset="0"/>
                <a:cs typeface="Arial" panose="020B0604020202020204" pitchFamily="34" charset="0"/>
              </a:rPr>
              <a:t>Academic Senate invited to meet with Chancellor Smith in N-206 to share our thoughts on the qualities, characteristics, and leadership attributes that are believed to be important for the next President of Miramar College | </a:t>
            </a:r>
            <a:r>
              <a:rPr lang="en-US" sz="1200" b="1" dirty="0">
                <a:latin typeface="Arial" panose="020B0604020202020204" pitchFamily="34" charset="0"/>
                <a:cs typeface="Arial" panose="020B0604020202020204" pitchFamily="34" charset="0"/>
              </a:rPr>
              <a:t>Friday, October 2</a:t>
            </a:r>
            <a:r>
              <a:rPr lang="en-US" sz="1200" b="1" baseline="30000" dirty="0">
                <a:latin typeface="Arial" panose="020B0604020202020204" pitchFamily="34" charset="0"/>
                <a:cs typeface="Arial" panose="020B0604020202020204" pitchFamily="34" charset="0"/>
              </a:rPr>
              <a:t>nd</a:t>
            </a:r>
            <a:r>
              <a:rPr lang="en-US" sz="1200" b="1" dirty="0">
                <a:latin typeface="Arial" panose="020B0604020202020204" pitchFamily="34" charset="0"/>
                <a:cs typeface="Arial" panose="020B0604020202020204" pitchFamily="34" charset="0"/>
              </a:rPr>
              <a:t> 4:00 – 5:00 pm</a:t>
            </a:r>
          </a:p>
        </p:txBody>
      </p:sp>
      <p:sp>
        <p:nvSpPr>
          <p:cNvPr id="13" name="TextBox 12">
            <a:extLst>
              <a:ext uri="{FF2B5EF4-FFF2-40B4-BE49-F238E27FC236}">
                <a16:creationId xmlns:a16="http://schemas.microsoft.com/office/drawing/2014/main" id="{F960597C-699B-CA19-1E28-E13448C5B449}"/>
              </a:ext>
            </a:extLst>
          </p:cNvPr>
          <p:cNvSpPr txBox="1"/>
          <p:nvPr/>
        </p:nvSpPr>
        <p:spPr>
          <a:xfrm>
            <a:off x="461059" y="2390004"/>
            <a:ext cx="8221882" cy="830997"/>
          </a:xfrm>
          <a:prstGeom prst="rect">
            <a:avLst/>
          </a:prstGeom>
          <a:noFill/>
        </p:spPr>
        <p:txBody>
          <a:bodyPr wrap="square">
            <a:spAutoFit/>
          </a:bodyPr>
          <a:lstStyle/>
          <a:p>
            <a:pPr marL="285750" indent="-285750">
              <a:buFont typeface="Arial" panose="020B0604020202020204" pitchFamily="34" charset="0"/>
              <a:buChar char="•"/>
            </a:pPr>
            <a:r>
              <a:rPr lang="en-US" sz="1200" b="1" dirty="0">
                <a:latin typeface="Arial" panose="020B0604020202020204" pitchFamily="34" charset="0"/>
                <a:cs typeface="Arial" panose="020B0604020202020204" pitchFamily="34" charset="0"/>
              </a:rPr>
              <a:t>District enrollment and student completion are moving in a positive direction.</a:t>
            </a:r>
            <a:r>
              <a:rPr lang="en-US" sz="1200" dirty="0">
                <a:latin typeface="Arial" panose="020B0604020202020204" pitchFamily="34" charset="0"/>
                <a:cs typeface="Arial" panose="020B0604020202020204" pitchFamily="34" charset="0"/>
              </a:rPr>
              <a:t> The Chancellor reported that SDCCD reached </a:t>
            </a:r>
            <a:r>
              <a:rPr lang="en-US" sz="1200" b="1" dirty="0">
                <a:latin typeface="Arial" panose="020B0604020202020204" pitchFamily="34" charset="0"/>
                <a:cs typeface="Arial" panose="020B0604020202020204" pitchFamily="34" charset="0"/>
              </a:rPr>
              <a:t>40,000 FTES for the first time since 2018</a:t>
            </a:r>
            <a:r>
              <a:rPr lang="en-US" sz="1200" dirty="0">
                <a:latin typeface="Arial" panose="020B0604020202020204" pitchFamily="34" charset="0"/>
                <a:cs typeface="Arial" panose="020B0604020202020204" pitchFamily="34" charset="0"/>
              </a:rPr>
              <a:t>, while associate degrees awarded increased </a:t>
            </a:r>
            <a:r>
              <a:rPr lang="en-US" sz="1200" b="1" dirty="0">
                <a:latin typeface="Arial" panose="020B0604020202020204" pitchFamily="34" charset="0"/>
                <a:cs typeface="Arial" panose="020B0604020202020204" pitchFamily="34" charset="0"/>
              </a:rPr>
              <a:t>20% over the previous year</a:t>
            </a:r>
            <a:r>
              <a:rPr lang="en-US" sz="1200" dirty="0">
                <a:latin typeface="Arial" panose="020B0604020202020204" pitchFamily="34" charset="0"/>
                <a:cs typeface="Arial" panose="020B0604020202020204" pitchFamily="34" charset="0"/>
              </a:rPr>
              <a:t>. The District also reports a healthy unrestricted general fund and additional instructional support allocations going to the colleges.</a:t>
            </a:r>
          </a:p>
        </p:txBody>
      </p:sp>
      <p:sp>
        <p:nvSpPr>
          <p:cNvPr id="15" name="TextBox 14">
            <a:extLst>
              <a:ext uri="{FF2B5EF4-FFF2-40B4-BE49-F238E27FC236}">
                <a16:creationId xmlns:a16="http://schemas.microsoft.com/office/drawing/2014/main" id="{829A1FE3-AB8D-1ACF-D649-BFF9C6A2E619}"/>
              </a:ext>
            </a:extLst>
          </p:cNvPr>
          <p:cNvSpPr txBox="1"/>
          <p:nvPr/>
        </p:nvSpPr>
        <p:spPr>
          <a:xfrm>
            <a:off x="461058" y="3393414"/>
            <a:ext cx="8221881" cy="646331"/>
          </a:xfrm>
          <a:prstGeom prst="rect">
            <a:avLst/>
          </a:prstGeom>
          <a:noFill/>
        </p:spPr>
        <p:txBody>
          <a:bodyPr wrap="square">
            <a:spAutoFit/>
          </a:bodyPr>
          <a:lstStyle/>
          <a:p>
            <a:pPr marL="285750" indent="-285750">
              <a:buFont typeface="Arial" panose="020B0604020202020204" pitchFamily="34" charset="0"/>
              <a:buChar char="•"/>
            </a:pPr>
            <a:r>
              <a:rPr lang="en-US" sz="1200" b="1" dirty="0">
                <a:latin typeface="Arial" panose="020B0604020202020204" pitchFamily="34" charset="0"/>
                <a:cs typeface="Arial" panose="020B0604020202020204" pitchFamily="34" charset="0"/>
              </a:rPr>
              <a:t>Faculty contract negotiations remain open.</a:t>
            </a:r>
            <a:r>
              <a:rPr lang="en-US" sz="1200" dirty="0">
                <a:latin typeface="Arial" panose="020B0604020202020204" pitchFamily="34" charset="0"/>
                <a:cs typeface="Arial" panose="020B0604020202020204" pitchFamily="34" charset="0"/>
              </a:rPr>
              <a:t> The Chancellor specifically acknowledged ongoing negotiations. The District will also need to negotiate implementation of the new statewide </a:t>
            </a:r>
            <a:r>
              <a:rPr lang="en-US" sz="1200" b="1" dirty="0">
                <a:latin typeface="Arial" panose="020B0604020202020204" pitchFamily="34" charset="0"/>
                <a:cs typeface="Arial" panose="020B0604020202020204" pitchFamily="34" charset="0"/>
              </a:rPr>
              <a:t>14-week paid pregnancy disability leave requirement</a:t>
            </a:r>
            <a:r>
              <a:rPr lang="en-US" sz="1200" dirty="0">
                <a:latin typeface="Arial" panose="020B0604020202020204" pitchFamily="34" charset="0"/>
                <a:cs typeface="Arial" panose="020B0604020202020204" pitchFamily="34" charset="0"/>
              </a:rPr>
              <a:t> and address rising healthcare premiums as the previous RAF protections expire.</a:t>
            </a:r>
          </a:p>
        </p:txBody>
      </p:sp>
    </p:spTree>
    <p:extLst>
      <p:ext uri="{BB962C8B-B14F-4D97-AF65-F5344CB8AC3E}">
        <p14:creationId xmlns:p14="http://schemas.microsoft.com/office/powerpoint/2010/main" val="2488656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2A229-D974-A9C9-3C9B-F100C6405F55}"/>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C7488432-B48A-A27C-94D2-C08E1E0297EF}"/>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95EA004F-D9AB-F5CC-9ABD-9C9391F0A28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38959" y="0"/>
            <a:ext cx="22176688" cy="21072277"/>
          </a:xfrm>
          <a:prstGeom prst="rect">
            <a:avLst/>
          </a:prstGeom>
        </p:spPr>
      </p:pic>
      <p:sp>
        <p:nvSpPr>
          <p:cNvPr id="5" name="Title 4">
            <a:extLst>
              <a:ext uri="{FF2B5EF4-FFF2-40B4-BE49-F238E27FC236}">
                <a16:creationId xmlns:a16="http://schemas.microsoft.com/office/drawing/2014/main" id="{BEE72522-3F9D-DE84-53BC-AB6D99EE0CBE}"/>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09D5E4DB-0B1F-AEDF-FB06-138229A5E33F}"/>
              </a:ext>
            </a:extLst>
          </p:cNvPr>
          <p:cNvSpPr>
            <a:spLocks noGrp="1"/>
          </p:cNvSpPr>
          <p:nvPr>
            <p:ph sz="half" idx="1"/>
          </p:nvPr>
        </p:nvSpPr>
        <p:spPr>
          <a:xfrm>
            <a:off x="324090" y="1101234"/>
            <a:ext cx="8518965" cy="3327796"/>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8.3.2 – 8</a:t>
            </a:r>
          </a:p>
          <a:p>
            <a:pPr marL="826135" lvl="1" indent="-460375">
              <a:lnSpc>
                <a:spcPct val="100000"/>
              </a:lnSpc>
              <a:spcBef>
                <a:spcPts val="0"/>
              </a:spcBef>
              <a:spcAft>
                <a:spcPts val="800"/>
              </a:spcAft>
              <a:buNone/>
            </a:pPr>
            <a:endParaRPr lang="en-US" sz="2000" dirty="0">
              <a:latin typeface="Arial" panose="020B0604020202020204" pitchFamily="34" charset="0"/>
              <a:ea typeface="ＭＳ Ｐゴシック" pitchFamily="34" charset="-128"/>
              <a:cs typeface="Arial" panose="020B0604020202020204" pitchFamily="34" charset="0"/>
            </a:endParaRPr>
          </a:p>
          <a:p>
            <a:pPr marL="826135" lvl="1" indent="-460375">
              <a:lnSpc>
                <a:spcPct val="100000"/>
              </a:lnSpc>
              <a:spcBef>
                <a:spcPts val="0"/>
              </a:spcBef>
              <a:spcAft>
                <a:spcPts val="800"/>
              </a:spcAft>
              <a:buNone/>
            </a:pPr>
            <a:r>
              <a:rPr lang="en-US" sz="2000" dirty="0">
                <a:latin typeface="Arial" panose="020B0604020202020204" pitchFamily="34" charset="0"/>
                <a:cs typeface="Arial" panose="020B0604020202020204" pitchFamily="34" charset="0"/>
              </a:rPr>
              <a:t>Vice President – Olivia Flores </a:t>
            </a:r>
            <a:endParaRPr lang="en-US" sz="2000" dirty="0">
              <a:latin typeface="Arial" panose="020B0604020202020204" pitchFamily="34" charset="0"/>
              <a:ea typeface="ＭＳ Ｐゴシック" pitchFamily="34" charset="-128"/>
              <a:cs typeface="Arial" panose="020B0604020202020204" pitchFamily="34" charset="0"/>
            </a:endParaRP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Secretary – Amy Alsup</a:t>
            </a: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Treasurer – Melissa Wolfson </a:t>
            </a:r>
            <a:r>
              <a:rPr lang="en-US" sz="2000" i="1" dirty="0">
                <a:latin typeface="Arial" panose="020B0604020202020204" pitchFamily="34" charset="0"/>
                <a:ea typeface="ＭＳ Ｐゴシック" pitchFamily="34" charset="-128"/>
                <a:cs typeface="Arial" panose="020B0604020202020204" pitchFamily="34" charset="0"/>
              </a:rPr>
              <a:t>(please see the following slide)</a:t>
            </a: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Contract Member-at-Large – David Mehlhoff</a:t>
            </a: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Contingent Faculty Member-at-Large – Desi Klaar</a:t>
            </a:r>
          </a:p>
          <a:p>
            <a:pPr marL="826135" lvl="1" indent="-460375">
              <a:lnSpc>
                <a:spcPct val="100000"/>
              </a:lnSpc>
              <a:spcBef>
                <a:spcPts val="0"/>
              </a:spcBef>
              <a:spcAft>
                <a:spcPts val="800"/>
              </a:spcAft>
              <a:buNone/>
            </a:pPr>
            <a:r>
              <a:rPr lang="en-US" sz="2000" dirty="0">
                <a:latin typeface="Arial" panose="020B0604020202020204" pitchFamily="34" charset="0"/>
                <a:ea typeface="ＭＳ Ｐゴシック" pitchFamily="34" charset="-128"/>
                <a:cs typeface="Arial" panose="020B0604020202020204" pitchFamily="34" charset="0"/>
              </a:rPr>
              <a:t>Chair of Chairs – Mary </a:t>
            </a:r>
            <a:r>
              <a:rPr lang="en-US" sz="2000" dirty="0" err="1">
                <a:latin typeface="Arial" panose="020B0604020202020204" pitchFamily="34" charset="0"/>
                <a:ea typeface="ＭＳ Ｐゴシック" pitchFamily="34" charset="-128"/>
                <a:cs typeface="Arial" panose="020B0604020202020204" pitchFamily="34" charset="0"/>
              </a:rPr>
              <a:t>Kjartanson</a:t>
            </a:r>
            <a:endParaRPr lang="en-US" sz="2000" dirty="0">
              <a:latin typeface="Arial" panose="020B0604020202020204" pitchFamily="34" charset="0"/>
              <a:ea typeface="ＭＳ Ｐゴシック" pitchFamily="34" charset="-128"/>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361DF3D0-52AB-9720-FF4C-269F0BA0ADD9}"/>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31252965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A0C81-DCD6-80E2-2AD6-C57832D72B6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09C5A52-4F6D-548E-424A-D174A125B64E}"/>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586D8E06-F2F2-4354-4549-1F23D5E501E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026927" y="0"/>
            <a:ext cx="22176688" cy="21072277"/>
          </a:xfrm>
          <a:prstGeom prst="rect">
            <a:avLst/>
          </a:prstGeom>
        </p:spPr>
      </p:pic>
      <p:sp>
        <p:nvSpPr>
          <p:cNvPr id="5" name="Title 4">
            <a:extLst>
              <a:ext uri="{FF2B5EF4-FFF2-40B4-BE49-F238E27FC236}">
                <a16:creationId xmlns:a16="http://schemas.microsoft.com/office/drawing/2014/main" id="{6CCE98BA-000E-994C-288F-BDD381155631}"/>
              </a:ext>
            </a:extLst>
          </p:cNvPr>
          <p:cNvSpPr>
            <a:spLocks noGrp="1"/>
          </p:cNvSpPr>
          <p:nvPr>
            <p:ph type="title"/>
          </p:nvPr>
        </p:nvSpPr>
        <p:spPr>
          <a:xfrm>
            <a:off x="312517" y="0"/>
            <a:ext cx="7886700"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Reports</a:t>
            </a:r>
          </a:p>
        </p:txBody>
      </p:sp>
      <p:sp>
        <p:nvSpPr>
          <p:cNvPr id="6" name="Content Placeholder 5">
            <a:extLst>
              <a:ext uri="{FF2B5EF4-FFF2-40B4-BE49-F238E27FC236}">
                <a16:creationId xmlns:a16="http://schemas.microsoft.com/office/drawing/2014/main" id="{C46CCD2F-5B08-5ABD-C831-0E66D097CBCA}"/>
              </a:ext>
            </a:extLst>
          </p:cNvPr>
          <p:cNvSpPr>
            <a:spLocks noGrp="1"/>
          </p:cNvSpPr>
          <p:nvPr>
            <p:ph sz="half" idx="1"/>
          </p:nvPr>
        </p:nvSpPr>
        <p:spPr>
          <a:xfrm>
            <a:off x="312518" y="1101234"/>
            <a:ext cx="8518965" cy="3327796"/>
          </a:xfrm>
        </p:spPr>
        <p:txBody>
          <a:bodyPr numCol="1">
            <a:noAutofit/>
          </a:bodyPr>
          <a:lstStyle/>
          <a:p>
            <a:pPr marL="0" indent="0">
              <a:buNone/>
            </a:pPr>
            <a:r>
              <a:rPr lang="en-US" sz="2400" b="1" dirty="0">
                <a:latin typeface="Arial" panose="020B0604020202020204" pitchFamily="34" charset="0"/>
                <a:cs typeface="Arial" panose="020B0604020202020204" pitchFamily="34" charset="0"/>
              </a:rPr>
              <a:t>8.3.4: Treasurer (Melissa Wolfson)</a:t>
            </a:r>
            <a:endParaRPr lang="en-US" sz="1500" b="1" dirty="0">
              <a:latin typeface="Arial" panose="020B0604020202020204" pitchFamily="34" charset="0"/>
              <a:cs typeface="Arial" panose="020B0604020202020204" pitchFamily="34" charset="0"/>
            </a:endParaRPr>
          </a:p>
          <a:p>
            <a:pPr marL="0" indent="0">
              <a:buNone/>
            </a:pPr>
            <a:endParaRPr lang="en-US" sz="1800" b="1" dirty="0">
              <a:latin typeface="Arial" panose="020B0604020202020204" pitchFamily="34" charset="0"/>
              <a:cs typeface="Arial" panose="020B0604020202020204" pitchFamily="34" charset="0"/>
            </a:endParaRPr>
          </a:p>
          <a:p>
            <a:pPr marL="342900" indent="-342900">
              <a:buFont typeface="+mj-lt"/>
              <a:buAutoNum type="arabicPeriod"/>
            </a:pPr>
            <a:r>
              <a:rPr lang="en-US" sz="1400" dirty="0">
                <a:latin typeface="Arial" panose="020B0604020202020204" pitchFamily="34" charset="0"/>
                <a:cs typeface="Arial" panose="020B0604020202020204" pitchFamily="34" charset="0"/>
              </a:rPr>
              <a:t>Account Balance $700.00</a:t>
            </a:r>
            <a:br>
              <a:rPr lang="en-US" sz="1400" dirty="0">
                <a:latin typeface="Arial" panose="020B0604020202020204" pitchFamily="34" charset="0"/>
                <a:cs typeface="Arial" panose="020B0604020202020204" pitchFamily="34" charset="0"/>
              </a:rPr>
            </a:br>
            <a:endParaRPr lang="en-US" sz="1400" dirty="0">
              <a:latin typeface="Arial" panose="020B0604020202020204" pitchFamily="34" charset="0"/>
              <a:cs typeface="Arial" panose="020B0604020202020204" pitchFamily="34" charset="0"/>
            </a:endParaRPr>
          </a:p>
          <a:p>
            <a:pPr marL="342900" indent="-342900">
              <a:buFont typeface="+mj-lt"/>
              <a:buAutoNum type="arabicPeriod"/>
            </a:pPr>
            <a:r>
              <a:rPr lang="en-US" sz="1400" dirty="0">
                <a:latin typeface="Arial" panose="020B0604020202020204" pitchFamily="34" charset="0"/>
                <a:cs typeface="Arial" panose="020B0604020202020204" pitchFamily="34" charset="0"/>
              </a:rPr>
              <a:t>Academic Senate Dues / Voluntary Payroll Deduction</a:t>
            </a:r>
          </a:p>
          <a:p>
            <a:pPr lvl="1"/>
            <a:r>
              <a:rPr lang="en-US" sz="1400" dirty="0">
                <a:latin typeface="Arial" panose="020B0604020202020204" pitchFamily="34" charset="0"/>
                <a:cs typeface="Arial" panose="020B0604020202020204" pitchFamily="34" charset="0"/>
              </a:rPr>
              <a:t>Please consider enrolling in auto-payroll deduction for a nominal amount per check. Contributions of $2.00 per check make a difference to our students in funding our scholarships and other necessary needs. </a:t>
            </a:r>
          </a:p>
        </p:txBody>
      </p:sp>
      <p:pic>
        <p:nvPicPr>
          <p:cNvPr id="3" name="Picture 2" descr="A close up of a logo&#10;&#10;AI-generated content may be incorrect.">
            <a:extLst>
              <a:ext uri="{FF2B5EF4-FFF2-40B4-BE49-F238E27FC236}">
                <a16:creationId xmlns:a16="http://schemas.microsoft.com/office/drawing/2014/main" id="{029E7D82-1BB8-9231-DDEF-0B79FBAD2D5C}"/>
              </a:ext>
            </a:extLst>
          </p:cNvPr>
          <p:cNvPicPr>
            <a:picLocks noChangeAspect="1"/>
          </p:cNvPicPr>
          <p:nvPr/>
        </p:nvPicPr>
        <p:blipFill>
          <a:blip r:embed="rId4"/>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28001185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CCC64-6A38-62BD-2924-56E4A6DAEFC8}"/>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ACAAC54-0803-49A2-CCB6-068362A2C937}"/>
              </a:ext>
            </a:extLst>
          </p:cNvPr>
          <p:cNvSpPr/>
          <p:nvPr/>
        </p:nvSpPr>
        <p:spPr>
          <a:xfrm>
            <a:off x="0" y="1"/>
            <a:ext cx="9144000" cy="4101220"/>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sp>
        <p:nvSpPr>
          <p:cNvPr id="8" name="Title 7">
            <a:extLst>
              <a:ext uri="{FF2B5EF4-FFF2-40B4-BE49-F238E27FC236}">
                <a16:creationId xmlns:a16="http://schemas.microsoft.com/office/drawing/2014/main" id="{1214EC76-474E-AA63-3C6D-70820AC95347}"/>
              </a:ext>
            </a:extLst>
          </p:cNvPr>
          <p:cNvSpPr>
            <a:spLocks noGrp="1"/>
          </p:cNvSpPr>
          <p:nvPr>
            <p:ph type="title"/>
          </p:nvPr>
        </p:nvSpPr>
        <p:spPr>
          <a:xfrm>
            <a:off x="379953" y="740568"/>
            <a:ext cx="2375439" cy="1124807"/>
          </a:xfrm>
        </p:spPr>
        <p:txBody>
          <a:bodyPr anchor="t">
            <a:noAutofit/>
          </a:bodyPr>
          <a:lstStyle/>
          <a:p>
            <a:r>
              <a:rPr lang="en-US" sz="3600" dirty="0">
                <a:solidFill>
                  <a:schemeClr val="bg1"/>
                </a:solidFill>
                <a:latin typeface="Arial" panose="020B0604020202020204" pitchFamily="34" charset="0"/>
                <a:cs typeface="Arial" panose="020B0604020202020204" pitchFamily="34" charset="0"/>
              </a:rPr>
              <a:t> </a:t>
            </a:r>
          </a:p>
        </p:txBody>
      </p:sp>
      <p:pic>
        <p:nvPicPr>
          <p:cNvPr id="2" name="Graphic 1">
            <a:extLst>
              <a:ext uri="{FF2B5EF4-FFF2-40B4-BE49-F238E27FC236}">
                <a16:creationId xmlns:a16="http://schemas.microsoft.com/office/drawing/2014/main" id="{AE4FD68D-0720-9C69-F8A8-561C989601AE}"/>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3842143" y="-3893893"/>
            <a:ext cx="16828285" cy="15990227"/>
          </a:xfrm>
          <a:prstGeom prst="rect">
            <a:avLst/>
          </a:prstGeom>
        </p:spPr>
      </p:pic>
      <p:pic>
        <p:nvPicPr>
          <p:cNvPr id="3" name="Picture 2" descr="A close up of a logo&#10;&#10;AI-generated content may be incorrect.">
            <a:extLst>
              <a:ext uri="{FF2B5EF4-FFF2-40B4-BE49-F238E27FC236}">
                <a16:creationId xmlns:a16="http://schemas.microsoft.com/office/drawing/2014/main" id="{31EF96F1-8473-DCA6-5ED0-9E40DEEEC934}"/>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itle 4">
            <a:extLst>
              <a:ext uri="{FF2B5EF4-FFF2-40B4-BE49-F238E27FC236}">
                <a16:creationId xmlns:a16="http://schemas.microsoft.com/office/drawing/2014/main" id="{B516F00A-F3A0-4DE7-CA9F-9E473713D751}"/>
              </a:ext>
            </a:extLst>
          </p:cNvPr>
          <p:cNvSpPr txBox="1">
            <a:spLocks/>
          </p:cNvSpPr>
          <p:nvPr/>
        </p:nvSpPr>
        <p:spPr>
          <a:xfrm>
            <a:off x="282617" y="306543"/>
            <a:ext cx="8548865" cy="3617275"/>
          </a:xfrm>
          <a:prstGeom prst="rect">
            <a:avLst/>
          </a:prstGeom>
        </p:spPr>
        <p:txBody>
          <a:bodyPr vert="horz" lIns="91440" tIns="45720" rIns="91440" bIns="45720" rtlCol="0" anchor="b">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r>
              <a:rPr lang="en-US" sz="4000" dirty="0">
                <a:solidFill>
                  <a:schemeClr val="bg1"/>
                </a:solidFill>
                <a:latin typeface="Arial" panose="020B0604020202020204" pitchFamily="34" charset="0"/>
                <a:cs typeface="Arial" panose="020B0604020202020204" pitchFamily="34" charset="0"/>
              </a:rPr>
              <a:t>9. Announcements</a:t>
            </a:r>
            <a:endParaRPr lang="en-US" sz="3600" dirty="0">
              <a:solidFill>
                <a:schemeClr val="bg1"/>
              </a:solidFill>
              <a:latin typeface="Arial" panose="020B0604020202020204" pitchFamily="34" charset="0"/>
              <a:cs typeface="Arial" panose="020B0604020202020204" pitchFamily="34" charset="0"/>
            </a:endParaRPr>
          </a:p>
          <a:p>
            <a:r>
              <a:rPr lang="en-US" sz="1600" i="1" dirty="0">
                <a:solidFill>
                  <a:schemeClr val="bg1"/>
                </a:solidFill>
                <a:latin typeface="Arial" panose="020B0604020202020204" pitchFamily="34" charset="0"/>
                <a:cs typeface="Arial" panose="020B0604020202020204" pitchFamily="34" charset="0"/>
              </a:rPr>
              <a:t>	(</a:t>
            </a:r>
            <a:r>
              <a:rPr lang="en-US" sz="1600" b="1" i="1" dirty="0">
                <a:solidFill>
                  <a:schemeClr val="bg1"/>
                </a:solidFill>
                <a:latin typeface="Arial" panose="020B0604020202020204" pitchFamily="34" charset="0"/>
                <a:cs typeface="Arial" panose="020B0604020202020204" pitchFamily="34" charset="0"/>
              </a:rPr>
              <a:t>1 min. time limit each</a:t>
            </a:r>
            <a:r>
              <a:rPr lang="en-US" sz="1600" i="1" dirty="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34204335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6D604-12D5-7CEA-9F57-69B6EAAF349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B43DDC-F56E-5BDA-CCE8-AAD89BEF9F67}"/>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D5D64316-5313-233D-6C62-9DC064EBF82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A680FD18-A532-3027-411B-C250B128D2FA}"/>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9. Announcements (1 min)</a:t>
            </a:r>
          </a:p>
        </p:txBody>
      </p:sp>
      <p:sp>
        <p:nvSpPr>
          <p:cNvPr id="6" name="Content Placeholder 5">
            <a:extLst>
              <a:ext uri="{FF2B5EF4-FFF2-40B4-BE49-F238E27FC236}">
                <a16:creationId xmlns:a16="http://schemas.microsoft.com/office/drawing/2014/main" id="{066A21D9-CCCA-3343-A255-8A3DD4E88591}"/>
              </a:ext>
            </a:extLst>
          </p:cNvPr>
          <p:cNvSpPr>
            <a:spLocks noGrp="1"/>
          </p:cNvSpPr>
          <p:nvPr>
            <p:ph sz="half" idx="1"/>
          </p:nvPr>
        </p:nvSpPr>
        <p:spPr>
          <a:xfrm>
            <a:off x="4213781" y="994172"/>
            <a:ext cx="4614086" cy="3701759"/>
          </a:xfrm>
        </p:spPr>
        <p:txBody>
          <a:bodyPr numCol="1">
            <a:noAutofit/>
          </a:bodyPr>
          <a:lstStyle/>
          <a:p>
            <a:pPr marL="0" indent="0">
              <a:buNone/>
            </a:pPr>
            <a:endParaRPr lang="en-US" sz="1500" dirty="0">
              <a:latin typeface="Arial" panose="020B0604020202020204" pitchFamily="34" charset="0"/>
              <a:cs typeface="Arial" panose="020B0604020202020204" pitchFamily="34" charset="0"/>
            </a:endParaRPr>
          </a:p>
          <a:p>
            <a:pPr marL="0" indent="0">
              <a:buNone/>
            </a:pPr>
            <a:r>
              <a:rPr lang="en-US" sz="1500" dirty="0">
                <a:latin typeface="Arial" panose="020B0604020202020204" pitchFamily="34" charset="0"/>
                <a:cs typeface="Arial" panose="020B0604020202020204" pitchFamily="34" charset="0"/>
              </a:rPr>
              <a:t>Office of Environmental, Health &amp; Safety (OEHS) is kicking off their Fall 2026 Safety Training Series. </a:t>
            </a:r>
          </a:p>
          <a:p>
            <a:pPr marL="0" indent="0">
              <a:buNone/>
            </a:pPr>
            <a:r>
              <a:rPr lang="en-US" sz="1500" b="1" dirty="0">
                <a:latin typeface="Arial" panose="020B0604020202020204" pitchFamily="34" charset="0"/>
                <a:cs typeface="Arial" panose="020B0604020202020204" pitchFamily="34" charset="0"/>
              </a:rPr>
              <a:t>Sept 18</a:t>
            </a:r>
            <a:r>
              <a:rPr lang="en-US" sz="1500" b="1" baseline="30000" dirty="0">
                <a:latin typeface="Arial" panose="020B0604020202020204" pitchFamily="34" charset="0"/>
                <a:cs typeface="Arial" panose="020B0604020202020204" pitchFamily="34" charset="0"/>
              </a:rPr>
              <a:t>th</a:t>
            </a:r>
            <a:r>
              <a:rPr lang="en-US" sz="1500" b="1" dirty="0">
                <a:latin typeface="Arial" panose="020B0604020202020204" pitchFamily="34" charset="0"/>
                <a:cs typeface="Arial" panose="020B0604020202020204" pitchFamily="34" charset="0"/>
              </a:rPr>
              <a:t> and Sept 24</a:t>
            </a:r>
            <a:r>
              <a:rPr lang="en-US" sz="1500" b="1" baseline="30000" dirty="0">
                <a:latin typeface="Arial" panose="020B0604020202020204" pitchFamily="34" charset="0"/>
                <a:cs typeface="Arial" panose="020B0604020202020204" pitchFamily="34" charset="0"/>
              </a:rPr>
              <a:t>th</a:t>
            </a:r>
            <a:endParaRPr lang="en-US" sz="1500" b="1" dirty="0">
              <a:latin typeface="Arial" panose="020B0604020202020204" pitchFamily="34" charset="0"/>
              <a:cs typeface="Arial" panose="020B0604020202020204" pitchFamily="34" charset="0"/>
            </a:endParaRPr>
          </a:p>
          <a:p>
            <a:pPr marL="0" indent="0">
              <a:buNone/>
            </a:pPr>
            <a:endParaRPr lang="en-US" sz="1500" b="1" dirty="0">
              <a:latin typeface="Arial" panose="020B0604020202020204" pitchFamily="34" charset="0"/>
              <a:cs typeface="Arial" panose="020B0604020202020204" pitchFamily="34" charset="0"/>
            </a:endParaRPr>
          </a:p>
          <a:p>
            <a:pPr marL="0" indent="0">
              <a:buNone/>
            </a:pPr>
            <a:r>
              <a:rPr lang="en-US" sz="1500" dirty="0">
                <a:latin typeface="Arial" panose="020B0604020202020204" pitchFamily="34" charset="0"/>
                <a:cs typeface="Arial" panose="020B0604020202020204" pitchFamily="34" charset="0"/>
              </a:rPr>
              <a:t>With more in October and November. </a:t>
            </a: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E44EFF33-35D9-C8AC-F9B1-2F9C54C7DE37}"/>
              </a:ext>
            </a:extLst>
          </p:cNvPr>
          <p:cNvPicPr>
            <a:picLocks noChangeAspect="1"/>
          </p:cNvPicPr>
          <p:nvPr/>
        </p:nvPicPr>
        <p:blipFill>
          <a:blip r:embed="rId4"/>
          <a:stretch>
            <a:fillRect/>
          </a:stretch>
        </p:blipFill>
        <p:spPr>
          <a:xfrm>
            <a:off x="6656240" y="4429030"/>
            <a:ext cx="2175243" cy="440626"/>
          </a:xfrm>
          <a:prstGeom prst="rect">
            <a:avLst/>
          </a:prstGeom>
        </p:spPr>
      </p:pic>
      <p:pic>
        <p:nvPicPr>
          <p:cNvPr id="4" name="Picture 3">
            <a:extLst>
              <a:ext uri="{FF2B5EF4-FFF2-40B4-BE49-F238E27FC236}">
                <a16:creationId xmlns:a16="http://schemas.microsoft.com/office/drawing/2014/main" id="{C80CA3FC-22B5-3090-BB89-5F121FD039E8}"/>
              </a:ext>
            </a:extLst>
          </p:cNvPr>
          <p:cNvPicPr>
            <a:picLocks noChangeAspect="1"/>
          </p:cNvPicPr>
          <p:nvPr/>
        </p:nvPicPr>
        <p:blipFill>
          <a:blip r:embed="rId5"/>
          <a:stretch>
            <a:fillRect/>
          </a:stretch>
        </p:blipFill>
        <p:spPr>
          <a:xfrm>
            <a:off x="594287" y="886371"/>
            <a:ext cx="3337724" cy="4257129"/>
          </a:xfrm>
          <a:prstGeom prst="rect">
            <a:avLst/>
          </a:prstGeom>
          <a:ln>
            <a:solidFill>
              <a:schemeClr val="accent1"/>
            </a:solidFill>
          </a:ln>
        </p:spPr>
      </p:pic>
    </p:spTree>
    <p:extLst>
      <p:ext uri="{BB962C8B-B14F-4D97-AF65-F5344CB8AC3E}">
        <p14:creationId xmlns:p14="http://schemas.microsoft.com/office/powerpoint/2010/main" val="31283371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E52E9-2F3C-2EB7-952A-E8B3740A0B8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63CA67-0966-E179-6DD0-40BA797365DA}"/>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5AC04195-E030-3D5C-1A47-FA4E7281754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403F45F9-AB6C-38B5-51BF-CBB47F9A9B62}"/>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9. Announcements (1 min)</a:t>
            </a:r>
          </a:p>
        </p:txBody>
      </p:sp>
      <p:sp>
        <p:nvSpPr>
          <p:cNvPr id="6" name="Content Placeholder 5">
            <a:extLst>
              <a:ext uri="{FF2B5EF4-FFF2-40B4-BE49-F238E27FC236}">
                <a16:creationId xmlns:a16="http://schemas.microsoft.com/office/drawing/2014/main" id="{5C7E183A-577E-958A-83C6-16EF4BE028E7}"/>
              </a:ext>
            </a:extLst>
          </p:cNvPr>
          <p:cNvSpPr>
            <a:spLocks noGrp="1"/>
          </p:cNvSpPr>
          <p:nvPr>
            <p:ph sz="half" idx="1"/>
          </p:nvPr>
        </p:nvSpPr>
        <p:spPr>
          <a:xfrm>
            <a:off x="4213781" y="994172"/>
            <a:ext cx="4614086" cy="3701759"/>
          </a:xfrm>
        </p:spPr>
        <p:txBody>
          <a:bodyPr numCol="1">
            <a:noAutofit/>
          </a:bodyPr>
          <a:lstStyle/>
          <a:p>
            <a:pPr marL="0" indent="0">
              <a:buNone/>
            </a:pPr>
            <a:endParaRPr lang="en-US" sz="1500" dirty="0">
              <a:latin typeface="Arial" panose="020B0604020202020204" pitchFamily="34" charset="0"/>
              <a:cs typeface="Arial" panose="020B0604020202020204" pitchFamily="34" charset="0"/>
            </a:endParaRPr>
          </a:p>
          <a:p>
            <a:pPr marL="0" indent="0" fontAlgn="base">
              <a:buNone/>
            </a:pPr>
            <a:r>
              <a:rPr lang="en-US" sz="1500" b="1" dirty="0"/>
              <a:t>Grand Opening of The Village! </a:t>
            </a:r>
            <a:r>
              <a:rPr lang="en-US" sz="1500" dirty="0"/>
              <a:t>A space designed to be a welcoming home base for students participating in </a:t>
            </a:r>
            <a:r>
              <a:rPr lang="en-US" sz="1500" dirty="0" err="1"/>
              <a:t>NextUp</a:t>
            </a:r>
            <a:r>
              <a:rPr lang="en-US" sz="1500" dirty="0"/>
              <a:t>, CalWORKs, and EOPS/CARE to connect, study, access resources and support, build relationships, and find community.</a:t>
            </a:r>
            <a:endParaRPr lang="en-US" sz="1500" b="1" dirty="0"/>
          </a:p>
          <a:p>
            <a:r>
              <a:rPr lang="en-US" sz="1500" b="1" dirty="0"/>
              <a:t>Date:</a:t>
            </a:r>
            <a:r>
              <a:rPr lang="en-US" sz="1500" dirty="0"/>
              <a:t> Thursday, September 17, 2026</a:t>
            </a:r>
          </a:p>
          <a:p>
            <a:r>
              <a:rPr lang="en-US" sz="1500" b="1" dirty="0"/>
              <a:t>Time: </a:t>
            </a:r>
            <a:r>
              <a:rPr lang="en-US" sz="1500" dirty="0"/>
              <a:t>12:00–2:00 p.m.</a:t>
            </a:r>
          </a:p>
          <a:p>
            <a:r>
              <a:rPr lang="en-US" sz="1500" b="1" dirty="0"/>
              <a:t>Location:</a:t>
            </a:r>
            <a:r>
              <a:rPr lang="en-US" sz="1500" dirty="0"/>
              <a:t> The Village | K1-308 </a:t>
            </a:r>
          </a:p>
          <a:p>
            <a:pPr marL="0" indent="0">
              <a:buNone/>
            </a:pPr>
            <a:endParaRPr lang="en-US" sz="2400" dirty="0">
              <a:latin typeface="Arial" panose="020B0604020202020204" pitchFamily="34" charset="0"/>
              <a:cs typeface="Arial" panose="020B0604020202020204" pitchFamily="34" charset="0"/>
            </a:endParaRPr>
          </a:p>
          <a:p>
            <a:pPr marL="0" indent="0">
              <a:buNone/>
            </a:pPr>
            <a:endParaRPr lang="en-US" sz="2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550D4668-A6A2-0814-C0A1-77286EDD24E9}"/>
              </a:ext>
            </a:extLst>
          </p:cNvPr>
          <p:cNvPicPr>
            <a:picLocks noChangeAspect="1"/>
          </p:cNvPicPr>
          <p:nvPr/>
        </p:nvPicPr>
        <p:blipFill>
          <a:blip r:embed="rId4"/>
          <a:stretch>
            <a:fillRect/>
          </a:stretch>
        </p:blipFill>
        <p:spPr>
          <a:xfrm>
            <a:off x="6656240" y="4429030"/>
            <a:ext cx="2175243" cy="440626"/>
          </a:xfrm>
          <a:prstGeom prst="rect">
            <a:avLst/>
          </a:prstGeom>
        </p:spPr>
      </p:pic>
      <p:pic>
        <p:nvPicPr>
          <p:cNvPr id="8" name="Picture 7">
            <a:extLst>
              <a:ext uri="{FF2B5EF4-FFF2-40B4-BE49-F238E27FC236}">
                <a16:creationId xmlns:a16="http://schemas.microsoft.com/office/drawing/2014/main" id="{AA069794-BFB0-5A6E-8E91-ED2698F03FDF}"/>
              </a:ext>
            </a:extLst>
          </p:cNvPr>
          <p:cNvPicPr>
            <a:picLocks noChangeAspect="1"/>
          </p:cNvPicPr>
          <p:nvPr/>
        </p:nvPicPr>
        <p:blipFill>
          <a:blip r:embed="rId5"/>
          <a:stretch>
            <a:fillRect/>
          </a:stretch>
        </p:blipFill>
        <p:spPr>
          <a:xfrm>
            <a:off x="590671" y="886371"/>
            <a:ext cx="3337724" cy="4257129"/>
          </a:xfrm>
          <a:prstGeom prst="rect">
            <a:avLst/>
          </a:prstGeom>
          <a:ln>
            <a:solidFill>
              <a:schemeClr val="tx1"/>
            </a:solidFill>
          </a:ln>
        </p:spPr>
      </p:pic>
    </p:spTree>
    <p:extLst>
      <p:ext uri="{BB962C8B-B14F-4D97-AF65-F5344CB8AC3E}">
        <p14:creationId xmlns:p14="http://schemas.microsoft.com/office/powerpoint/2010/main" val="34883743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0F8812-CED1-6859-DCC7-0D3CAD60D90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54AA4A1-1E2E-DC0F-F96B-66317CC86987}"/>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26E4BB71-CFE7-58A5-00BC-189B9529861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08371" y="273844"/>
            <a:ext cx="22176688" cy="21072277"/>
          </a:xfrm>
          <a:prstGeom prst="rect">
            <a:avLst/>
          </a:prstGeom>
        </p:spPr>
      </p:pic>
      <p:sp>
        <p:nvSpPr>
          <p:cNvPr id="5" name="Title 4">
            <a:extLst>
              <a:ext uri="{FF2B5EF4-FFF2-40B4-BE49-F238E27FC236}">
                <a16:creationId xmlns:a16="http://schemas.microsoft.com/office/drawing/2014/main" id="{F29089BB-7211-C0EE-513A-748C9C40C2EE}"/>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sp>
        <p:nvSpPr>
          <p:cNvPr id="6" name="Content Placeholder 5">
            <a:extLst>
              <a:ext uri="{FF2B5EF4-FFF2-40B4-BE49-F238E27FC236}">
                <a16:creationId xmlns:a16="http://schemas.microsoft.com/office/drawing/2014/main" id="{4AFE2A53-A074-1B32-BF70-D1C870A2471A}"/>
              </a:ext>
            </a:extLst>
          </p:cNvPr>
          <p:cNvSpPr>
            <a:spLocks noGrp="1"/>
          </p:cNvSpPr>
          <p:nvPr>
            <p:ph sz="half" idx="1"/>
          </p:nvPr>
        </p:nvSpPr>
        <p:spPr>
          <a:xfrm>
            <a:off x="312518" y="1167060"/>
            <a:ext cx="4143430" cy="3045174"/>
          </a:xfrm>
        </p:spPr>
        <p:txBody>
          <a:bodyPr numCol="1">
            <a:noAutofit/>
          </a:bodyPr>
          <a:lstStyle/>
          <a:p>
            <a:pPr marL="0" indent="0" fontAlgn="base">
              <a:buNone/>
            </a:pPr>
            <a:r>
              <a:rPr lang="en-US" sz="1400" dirty="0">
                <a:latin typeface="Arial" panose="020B0604020202020204" pitchFamily="34" charset="0"/>
                <a:cs typeface="Arial" panose="020B0604020202020204" pitchFamily="34" charset="0"/>
              </a:rPr>
              <a:t>The </a:t>
            </a:r>
            <a:r>
              <a:rPr lang="en-US" sz="1400" b="1" dirty="0">
                <a:latin typeface="Arial" panose="020B0604020202020204" pitchFamily="34" charset="0"/>
                <a:cs typeface="Arial" panose="020B0604020202020204" pitchFamily="34" charset="0"/>
              </a:rPr>
              <a:t>2026 Equity Summit </a:t>
            </a:r>
            <a:r>
              <a:rPr lang="en-US" sz="1400" dirty="0">
                <a:latin typeface="Arial" panose="020B0604020202020204" pitchFamily="34" charset="0"/>
                <a:cs typeface="Arial" panose="020B0604020202020204" pitchFamily="34" charset="0"/>
              </a:rPr>
              <a:t>will be on </a:t>
            </a:r>
            <a:r>
              <a:rPr lang="en-US" sz="1400" b="1" dirty="0">
                <a:latin typeface="Arial" panose="020B0604020202020204" pitchFamily="34" charset="0"/>
                <a:cs typeface="Arial" panose="020B0604020202020204" pitchFamily="34" charset="0"/>
              </a:rPr>
              <a:t>October 2, from 10-2 </a:t>
            </a:r>
            <a:r>
              <a:rPr lang="en-US" sz="1400" dirty="0">
                <a:latin typeface="Arial" panose="020B0604020202020204" pitchFamily="34" charset="0"/>
                <a:cs typeface="Arial" panose="020B0604020202020204" pitchFamily="34" charset="0"/>
              </a:rPr>
              <a:t>featuring keynote Dr. Mohammed Soriano Bilal!</a:t>
            </a:r>
          </a:p>
          <a:p>
            <a:pPr marL="0" indent="0">
              <a:buNone/>
            </a:pPr>
            <a:endParaRPr lang="en-US" sz="14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Registration Link:</a:t>
            </a:r>
          </a:p>
          <a:p>
            <a:pPr marL="0" indent="0">
              <a:buNone/>
            </a:pPr>
            <a:r>
              <a:rPr lang="en-US" sz="1400" dirty="0">
                <a:latin typeface="Arial" panose="020B0604020202020204" pitchFamily="34" charset="0"/>
                <a:cs typeface="Arial" panose="020B0604020202020204" pitchFamily="34" charset="0"/>
                <a:hlinkClick r:id="rId4" tooltip="https://bit.ly/2026EquitySummitRegistration"/>
              </a:rPr>
              <a:t>https://bit.ly/2026EquitySummitRegistration</a:t>
            </a:r>
            <a:endParaRPr lang="en-US" sz="1400" dirty="0">
              <a:latin typeface="Arial" panose="020B0604020202020204" pitchFamily="34" charset="0"/>
              <a:cs typeface="Arial" panose="020B0604020202020204" pitchFamily="34" charset="0"/>
            </a:endParaRPr>
          </a:p>
          <a:p>
            <a:pPr marL="0" indent="0">
              <a:buNone/>
            </a:pPr>
            <a:endParaRPr lang="en-US" sz="10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Website: </a:t>
            </a:r>
          </a:p>
          <a:p>
            <a:pPr marL="0" indent="0">
              <a:buNone/>
            </a:pPr>
            <a:r>
              <a:rPr lang="en-US" sz="1400" dirty="0">
                <a:latin typeface="Arial" panose="020B0604020202020204" pitchFamily="34" charset="0"/>
                <a:cs typeface="Arial" panose="020B0604020202020204" pitchFamily="34" charset="0"/>
                <a:hlinkClick r:id="rId5" tooltip="https://sdmiramar.edu/services/lead/equitysummit"/>
              </a:rPr>
              <a:t>Annual Equity Summit | San Diego Miramar College</a:t>
            </a:r>
            <a:endParaRPr lang="en-US" sz="1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9FA738DF-8531-24DE-CE1F-4D5B0C5B1E7D}"/>
              </a:ext>
            </a:extLst>
          </p:cNvPr>
          <p:cNvPicPr>
            <a:picLocks noChangeAspect="1"/>
          </p:cNvPicPr>
          <p:nvPr/>
        </p:nvPicPr>
        <p:blipFill>
          <a:blip r:embed="rId6"/>
          <a:stretch>
            <a:fillRect/>
          </a:stretch>
        </p:blipFill>
        <p:spPr>
          <a:xfrm>
            <a:off x="6656240" y="4429030"/>
            <a:ext cx="2175243" cy="440626"/>
          </a:xfrm>
          <a:prstGeom prst="rect">
            <a:avLst/>
          </a:prstGeom>
        </p:spPr>
      </p:pic>
      <p:pic>
        <p:nvPicPr>
          <p:cNvPr id="8" name="Picture 7">
            <a:extLst>
              <a:ext uri="{FF2B5EF4-FFF2-40B4-BE49-F238E27FC236}">
                <a16:creationId xmlns:a16="http://schemas.microsoft.com/office/drawing/2014/main" id="{98579D7D-34D9-F6C8-DD63-DC139644149B}"/>
              </a:ext>
            </a:extLst>
          </p:cNvPr>
          <p:cNvPicPr>
            <a:picLocks noChangeAspect="1"/>
          </p:cNvPicPr>
          <p:nvPr/>
        </p:nvPicPr>
        <p:blipFill>
          <a:blip r:embed="rId7"/>
          <a:srcRect b="2881"/>
          <a:stretch>
            <a:fillRect/>
          </a:stretch>
        </p:blipFill>
        <p:spPr>
          <a:xfrm>
            <a:off x="4371278" y="867723"/>
            <a:ext cx="4456589" cy="3344511"/>
          </a:xfrm>
          <a:prstGeom prst="rect">
            <a:avLst/>
          </a:prstGeom>
          <a:ln>
            <a:solidFill>
              <a:schemeClr val="tx1"/>
            </a:solidFill>
          </a:ln>
        </p:spPr>
      </p:pic>
    </p:spTree>
    <p:extLst>
      <p:ext uri="{BB962C8B-B14F-4D97-AF65-F5344CB8AC3E}">
        <p14:creationId xmlns:p14="http://schemas.microsoft.com/office/powerpoint/2010/main" val="4294847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32CC1-7053-63BA-FB34-36AFC7C48D5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D6F7B11-0A40-E4AB-D52E-C4AB7768E37C}"/>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1672CCFE-DD1A-52E0-4B4E-608E75FB21E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82BFCD47-1AEF-FEEA-85A7-658FB8EFBBFE}"/>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sp>
        <p:nvSpPr>
          <p:cNvPr id="6" name="Content Placeholder 5">
            <a:extLst>
              <a:ext uri="{FF2B5EF4-FFF2-40B4-BE49-F238E27FC236}">
                <a16:creationId xmlns:a16="http://schemas.microsoft.com/office/drawing/2014/main" id="{00EEF84A-0A89-50B9-54B2-01C1B25AEADD}"/>
              </a:ext>
            </a:extLst>
          </p:cNvPr>
          <p:cNvSpPr>
            <a:spLocks noGrp="1"/>
          </p:cNvSpPr>
          <p:nvPr>
            <p:ph sz="half" idx="1"/>
          </p:nvPr>
        </p:nvSpPr>
        <p:spPr>
          <a:xfrm>
            <a:off x="4440025" y="1167898"/>
            <a:ext cx="4391458" cy="2564090"/>
          </a:xfrm>
        </p:spPr>
        <p:txBody>
          <a:bodyPr numCol="1">
            <a:noAutofit/>
          </a:bodyPr>
          <a:lstStyle/>
          <a:p>
            <a:pPr marL="0" indent="0">
              <a:buNone/>
            </a:pPr>
            <a:r>
              <a:rPr lang="en-US" sz="1500" dirty="0">
                <a:latin typeface="Arial" panose="020B0604020202020204" pitchFamily="34" charset="0"/>
                <a:cs typeface="Arial" panose="020B0604020202020204" pitchFamily="34" charset="0"/>
                <a:hlinkClick r:id="rId4"/>
              </a:rPr>
              <a:t>Data Analytics Digital Innovation Regional Convening, CCCCO</a:t>
            </a:r>
            <a:endParaRPr lang="en-US" sz="15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Tuesday, September 29 · 9am - 2pm PDT</a:t>
            </a:r>
            <a:endParaRPr lang="en-US" sz="1050" dirty="0">
              <a:latin typeface="Arial" panose="020B0604020202020204" pitchFamily="34" charset="0"/>
              <a:cs typeface="Arial" panose="020B0604020202020204" pitchFamily="34" charset="0"/>
            </a:endParaRPr>
          </a:p>
          <a:p>
            <a:pPr marL="0" indent="0">
              <a:buNone/>
            </a:pPr>
            <a:r>
              <a:rPr lang="en-US" sz="1200" dirty="0">
                <a:latin typeface="Arial" panose="020B0604020202020204" pitchFamily="34" charset="0"/>
                <a:cs typeface="Arial" panose="020B0604020202020204" pitchFamily="34" charset="0"/>
              </a:rPr>
              <a:t>The San Diego Regional AI and Data Analytics Convening is the first of eight statewide regional convenings supporting </a:t>
            </a:r>
            <a:r>
              <a:rPr lang="en-US" sz="1200" b="1" dirty="0">
                <a:latin typeface="Arial" panose="020B0604020202020204" pitchFamily="34" charset="0"/>
                <a:cs typeface="Arial" panose="020B0604020202020204" pitchFamily="34" charset="0"/>
              </a:rPr>
              <a:t>California's Vision 2030 </a:t>
            </a:r>
            <a:r>
              <a:rPr lang="en-US" sz="1200" dirty="0">
                <a:latin typeface="Arial" panose="020B0604020202020204" pitchFamily="34" charset="0"/>
                <a:cs typeface="Arial" panose="020B0604020202020204" pitchFamily="34" charset="0"/>
              </a:rPr>
              <a:t>initiative. This event brings together faculty, college leaders, and industry partners to launch the regional rollout of a coordinated, multi-technology-provider framework for AI and Data Analytics credentials. </a:t>
            </a:r>
          </a:p>
          <a:p>
            <a:pPr marL="0" indent="0">
              <a:buNone/>
            </a:pPr>
            <a:r>
              <a:rPr lang="en-US" sz="1200" dirty="0">
                <a:latin typeface="Arial" panose="020B0604020202020204" pitchFamily="34" charset="0"/>
                <a:cs typeface="Arial" panose="020B0604020202020204" pitchFamily="34" charset="0"/>
              </a:rPr>
              <a:t>In collaboration with IBM and other leading technology partners, with potential participation from higher-education partners, including UC Berkeley. </a:t>
            </a:r>
            <a:endParaRPr lang="en-US" sz="2400" dirty="0">
              <a:latin typeface="Arial" panose="020B0604020202020204" pitchFamily="34" charset="0"/>
              <a:cs typeface="Arial" panose="020B0604020202020204" pitchFamily="34" charset="0"/>
            </a:endParaRPr>
          </a:p>
          <a:p>
            <a:pPr marL="0" indent="0">
              <a:buNone/>
            </a:pPr>
            <a:endParaRPr lang="en-US" sz="1400"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766F1618-8BFA-74BB-648D-CD8009D65006}"/>
              </a:ext>
            </a:extLst>
          </p:cNvPr>
          <p:cNvPicPr>
            <a:picLocks noChangeAspect="1"/>
          </p:cNvPicPr>
          <p:nvPr/>
        </p:nvPicPr>
        <p:blipFill>
          <a:blip r:embed="rId5"/>
          <a:stretch>
            <a:fillRect/>
          </a:stretch>
        </p:blipFill>
        <p:spPr>
          <a:xfrm>
            <a:off x="6656240" y="4429030"/>
            <a:ext cx="2175243" cy="440626"/>
          </a:xfrm>
          <a:prstGeom prst="rect">
            <a:avLst/>
          </a:prstGeom>
        </p:spPr>
      </p:pic>
      <p:pic>
        <p:nvPicPr>
          <p:cNvPr id="4" name="Picture 3">
            <a:extLst>
              <a:ext uri="{FF2B5EF4-FFF2-40B4-BE49-F238E27FC236}">
                <a16:creationId xmlns:a16="http://schemas.microsoft.com/office/drawing/2014/main" id="{DE01BC65-9BDA-2602-E214-8C106E24B532}"/>
              </a:ext>
            </a:extLst>
          </p:cNvPr>
          <p:cNvPicPr>
            <a:picLocks noChangeAspect="1"/>
          </p:cNvPicPr>
          <p:nvPr/>
        </p:nvPicPr>
        <p:blipFill>
          <a:blip r:embed="rId6"/>
          <a:srcRect l="31898" t="3174" b="17280"/>
          <a:stretch>
            <a:fillRect/>
          </a:stretch>
        </p:blipFill>
        <p:spPr>
          <a:xfrm>
            <a:off x="312517" y="1167898"/>
            <a:ext cx="3999353" cy="2244606"/>
          </a:xfrm>
          <a:prstGeom prst="rect">
            <a:avLst/>
          </a:prstGeom>
        </p:spPr>
      </p:pic>
      <p:sp>
        <p:nvSpPr>
          <p:cNvPr id="10" name="TextBox 9">
            <a:extLst>
              <a:ext uri="{FF2B5EF4-FFF2-40B4-BE49-F238E27FC236}">
                <a16:creationId xmlns:a16="http://schemas.microsoft.com/office/drawing/2014/main" id="{B4CD1FE9-A935-DDAE-A296-2173F8B515DA}"/>
              </a:ext>
            </a:extLst>
          </p:cNvPr>
          <p:cNvSpPr txBox="1"/>
          <p:nvPr/>
        </p:nvSpPr>
        <p:spPr>
          <a:xfrm>
            <a:off x="312517" y="3731988"/>
            <a:ext cx="8518966" cy="646331"/>
          </a:xfrm>
          <a:prstGeom prst="rect">
            <a:avLst/>
          </a:prstGeom>
          <a:noFill/>
        </p:spPr>
        <p:txBody>
          <a:bodyPr wrap="square">
            <a:spAutoFit/>
          </a:bodyPr>
          <a:lstStyle/>
          <a:p>
            <a:pPr marL="0" indent="0">
              <a:buNone/>
            </a:pPr>
            <a:r>
              <a:rPr lang="en-US" sz="1200" dirty="0">
                <a:latin typeface="Arial" panose="020B0604020202020204" pitchFamily="34" charset="0"/>
                <a:cs typeface="Arial" panose="020B0604020202020204" pitchFamily="34" charset="0"/>
              </a:rPr>
              <a:t>Participants will help shape how multi-tech provider content is packaged into courses and curriculum, define certificate and Credit for Prior Learning (CPL) pathways, and address real implementation challenges for the San Diego region. Seating is limited to approximately 100 participants and confirmed on a first-come, first-served basis.</a:t>
            </a:r>
            <a:endParaRPr 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1947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6C86E-DE58-EA4E-E73F-F4C8DF15459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72457C6-AD56-1D54-8F55-2520D2489D84}"/>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5FD60563-A3CF-48FD-2E68-8B5A04FFD2D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C4A33745-C907-6943-476D-B24A88A8F12D}"/>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sp>
        <p:nvSpPr>
          <p:cNvPr id="6" name="Content Placeholder 5">
            <a:extLst>
              <a:ext uri="{FF2B5EF4-FFF2-40B4-BE49-F238E27FC236}">
                <a16:creationId xmlns:a16="http://schemas.microsoft.com/office/drawing/2014/main" id="{D207594B-4C50-7F7A-5E89-59FDCC173920}"/>
              </a:ext>
            </a:extLst>
          </p:cNvPr>
          <p:cNvSpPr>
            <a:spLocks noGrp="1"/>
          </p:cNvSpPr>
          <p:nvPr>
            <p:ph sz="half" idx="1"/>
          </p:nvPr>
        </p:nvSpPr>
        <p:spPr>
          <a:xfrm>
            <a:off x="4751110" y="1167897"/>
            <a:ext cx="3953051" cy="3701759"/>
          </a:xfrm>
        </p:spPr>
        <p:txBody>
          <a:bodyPr numCol="1">
            <a:noAutofit/>
          </a:bodyPr>
          <a:lstStyle/>
          <a:p>
            <a:pPr marL="0" indent="0">
              <a:buNone/>
            </a:pPr>
            <a:r>
              <a:rPr lang="en-US" sz="1500" dirty="0">
                <a:hlinkClick r:id="rId4"/>
              </a:rPr>
              <a:t>AI Engage Summit Registration</a:t>
            </a:r>
            <a:endParaRPr lang="en-US" sz="1500" dirty="0"/>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1400" dirty="0">
                <a:latin typeface="Arial" panose="020B0604020202020204" pitchFamily="34" charset="0"/>
                <a:cs typeface="Arial" panose="020B0604020202020204" pitchFamily="34" charset="0"/>
              </a:rPr>
              <a:t>“</a:t>
            </a:r>
            <a:r>
              <a:rPr lang="en-US" sz="1400" dirty="0"/>
              <a:t>Higher ed’s next chapter is already taking shape. Join us </a:t>
            </a:r>
            <a:r>
              <a:rPr lang="en-US" sz="1400" b="1" dirty="0"/>
              <a:t>October 13–14 </a:t>
            </a:r>
            <a:r>
              <a:rPr lang="en-US" sz="1400" dirty="0"/>
              <a:t>for bold ideas and practical strategies to help your institution stay ahead by recognizing student needs earlier, equipping staff to act sooner, and using AI to reduce repetitive work.”</a:t>
            </a:r>
          </a:p>
        </p:txBody>
      </p:sp>
      <p:pic>
        <p:nvPicPr>
          <p:cNvPr id="3" name="Picture 2" descr="A close up of a logo&#10;&#10;AI-generated content may be incorrect.">
            <a:extLst>
              <a:ext uri="{FF2B5EF4-FFF2-40B4-BE49-F238E27FC236}">
                <a16:creationId xmlns:a16="http://schemas.microsoft.com/office/drawing/2014/main" id="{9999CC8A-E301-9BF8-DBDD-3F8FB53AABDD}"/>
              </a:ext>
            </a:extLst>
          </p:cNvPr>
          <p:cNvPicPr>
            <a:picLocks noChangeAspect="1"/>
          </p:cNvPicPr>
          <p:nvPr/>
        </p:nvPicPr>
        <p:blipFill>
          <a:blip r:embed="rId5"/>
          <a:stretch>
            <a:fillRect/>
          </a:stretch>
        </p:blipFill>
        <p:spPr>
          <a:xfrm>
            <a:off x="6656240" y="4429030"/>
            <a:ext cx="2175243" cy="440626"/>
          </a:xfrm>
          <a:prstGeom prst="rect">
            <a:avLst/>
          </a:prstGeom>
        </p:spPr>
      </p:pic>
      <p:pic>
        <p:nvPicPr>
          <p:cNvPr id="7" name="Picture 6" descr="AI Engage Fall Summit Online Event Graphic">
            <a:extLst>
              <a:ext uri="{FF2B5EF4-FFF2-40B4-BE49-F238E27FC236}">
                <a16:creationId xmlns:a16="http://schemas.microsoft.com/office/drawing/2014/main" id="{9E13FE6B-4538-BC5C-0009-D4FE3FA1A84C}"/>
              </a:ext>
            </a:extLst>
          </p:cNvPr>
          <p:cNvPicPr>
            <a:picLocks noChangeAspect="1"/>
          </p:cNvPicPr>
          <p:nvPr/>
        </p:nvPicPr>
        <p:blipFill>
          <a:blip r:embed="rId6"/>
          <a:srcRect b="10419"/>
          <a:stretch>
            <a:fillRect/>
          </a:stretch>
        </p:blipFill>
        <p:spPr>
          <a:xfrm>
            <a:off x="312517" y="1167896"/>
            <a:ext cx="4264181" cy="2148689"/>
          </a:xfrm>
          <a:prstGeom prst="rect">
            <a:avLst/>
          </a:prstGeom>
        </p:spPr>
      </p:pic>
      <p:sp>
        <p:nvSpPr>
          <p:cNvPr id="8" name="TextBox 7">
            <a:extLst>
              <a:ext uri="{FF2B5EF4-FFF2-40B4-BE49-F238E27FC236}">
                <a16:creationId xmlns:a16="http://schemas.microsoft.com/office/drawing/2014/main" id="{5B84BA8D-1ED1-6943-243D-A5E0DB7936DA}"/>
              </a:ext>
            </a:extLst>
          </p:cNvPr>
          <p:cNvSpPr txBox="1"/>
          <p:nvPr/>
        </p:nvSpPr>
        <p:spPr>
          <a:xfrm>
            <a:off x="320449" y="3490311"/>
            <a:ext cx="8526247" cy="938719"/>
          </a:xfrm>
          <a:prstGeom prst="rect">
            <a:avLst/>
          </a:prstGeom>
          <a:noFill/>
        </p:spPr>
        <p:txBody>
          <a:bodyPr wrap="square">
            <a:spAutoFit/>
          </a:bodyPr>
          <a:lstStyle/>
          <a:p>
            <a:pPr marL="285750" indent="-285750" algn="l">
              <a:buFont typeface="Arial" panose="020B0604020202020204" pitchFamily="34" charset="0"/>
              <a:buChar char="•"/>
            </a:pPr>
            <a:r>
              <a:rPr lang="en-US" sz="1100" b="1" i="0" dirty="0">
                <a:solidFill>
                  <a:srgbClr val="000000"/>
                </a:solidFill>
                <a:effectLst/>
                <a:latin typeface="Arial" panose="020B0604020202020204" pitchFamily="34" charset="0"/>
                <a:cs typeface="Arial" panose="020B0604020202020204" pitchFamily="34" charset="0"/>
              </a:rPr>
              <a:t>Day 1: Student Success</a:t>
            </a:r>
            <a:r>
              <a:rPr lang="en-US" sz="1100" dirty="0">
                <a:solidFill>
                  <a:srgbClr val="000000"/>
                </a:solidFill>
                <a:latin typeface="Arial" panose="020B0604020202020204" pitchFamily="34" charset="0"/>
                <a:cs typeface="Arial" panose="020B0604020202020204" pitchFamily="34" charset="0"/>
              </a:rPr>
              <a:t>: </a:t>
            </a:r>
            <a:r>
              <a:rPr lang="en-US" sz="1100" b="0" i="0" dirty="0">
                <a:solidFill>
                  <a:srgbClr val="000000"/>
                </a:solidFill>
                <a:effectLst/>
                <a:latin typeface="Arial" panose="020B0604020202020204" pitchFamily="34" charset="0"/>
                <a:cs typeface="Arial" panose="020B0604020202020204" pitchFamily="34" charset="0"/>
              </a:rPr>
              <a:t>Explore how institutions can anticipate student needs and deliver more connected, proactive support throughout the student journey.</a:t>
            </a:r>
          </a:p>
          <a:p>
            <a:pPr marL="285750" indent="-285750" algn="l">
              <a:buFont typeface="Arial" panose="020B0604020202020204" pitchFamily="34" charset="0"/>
              <a:buChar char="•"/>
            </a:pPr>
            <a:endParaRPr lang="en-US" sz="1100" b="0" i="0" dirty="0">
              <a:solidFill>
                <a:srgbClr val="000000"/>
              </a:solidFill>
              <a:effectLst/>
              <a:latin typeface="Arial" panose="020B0604020202020204" pitchFamily="34" charset="0"/>
              <a:cs typeface="Arial" panose="020B0604020202020204" pitchFamily="34" charset="0"/>
            </a:endParaRPr>
          </a:p>
          <a:p>
            <a:pPr marL="285750" indent="-285750" algn="l">
              <a:buFont typeface="Arial" panose="020B0604020202020204" pitchFamily="34" charset="0"/>
              <a:buChar char="•"/>
            </a:pPr>
            <a:r>
              <a:rPr lang="en-US" sz="1100" b="1" i="0" dirty="0">
                <a:solidFill>
                  <a:srgbClr val="000000"/>
                </a:solidFill>
                <a:effectLst/>
                <a:latin typeface="Arial" panose="020B0604020202020204" pitchFamily="34" charset="0"/>
                <a:cs typeface="Arial" panose="020B0604020202020204" pitchFamily="34" charset="0"/>
              </a:rPr>
              <a:t>Day 2: Workforce and Continuing Education</a:t>
            </a:r>
            <a:r>
              <a:rPr lang="en-US" sz="1100" dirty="0">
                <a:solidFill>
                  <a:srgbClr val="000000"/>
                </a:solidFill>
                <a:latin typeface="Arial" panose="020B0604020202020204" pitchFamily="34" charset="0"/>
                <a:cs typeface="Arial" panose="020B0604020202020204" pitchFamily="34" charset="0"/>
              </a:rPr>
              <a:t>: </a:t>
            </a:r>
            <a:r>
              <a:rPr lang="en-US" sz="1100" b="0" i="0" dirty="0">
                <a:solidFill>
                  <a:srgbClr val="000000"/>
                </a:solidFill>
                <a:effectLst/>
                <a:latin typeface="Arial" panose="020B0604020202020204" pitchFamily="34" charset="0"/>
                <a:cs typeface="Arial" panose="020B0604020202020204" pitchFamily="34" charset="0"/>
              </a:rPr>
              <a:t>Discover how institutions can build flexible learning pathways that meet the evolving needs of adult learners and today’s workforce.</a:t>
            </a:r>
          </a:p>
        </p:txBody>
      </p:sp>
    </p:spTree>
    <p:extLst>
      <p:ext uri="{BB962C8B-B14F-4D97-AF65-F5344CB8AC3E}">
        <p14:creationId xmlns:p14="http://schemas.microsoft.com/office/powerpoint/2010/main" val="2629513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47D7C-0C24-F2A6-E97C-958CD6D6746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3B3BA17-3927-DE39-26B9-DEFD8EB4A8C3}"/>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B2628882-86A3-84D6-4EC6-BCDC6EF76D5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F2EE1E45-E744-FEF3-537C-84C367D48851}"/>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sp>
        <p:nvSpPr>
          <p:cNvPr id="6" name="Content Placeholder 5">
            <a:extLst>
              <a:ext uri="{FF2B5EF4-FFF2-40B4-BE49-F238E27FC236}">
                <a16:creationId xmlns:a16="http://schemas.microsoft.com/office/drawing/2014/main" id="{75ED5DD6-6187-B385-7E6B-309962955F61}"/>
              </a:ext>
            </a:extLst>
          </p:cNvPr>
          <p:cNvSpPr>
            <a:spLocks noGrp="1"/>
          </p:cNvSpPr>
          <p:nvPr>
            <p:ph sz="half" idx="1"/>
          </p:nvPr>
        </p:nvSpPr>
        <p:spPr>
          <a:xfrm>
            <a:off x="4572000" y="1167897"/>
            <a:ext cx="4291046" cy="3701759"/>
          </a:xfrm>
        </p:spPr>
        <p:txBody>
          <a:bodyPr numCol="1">
            <a:noAutofit/>
          </a:bodyPr>
          <a:lstStyle/>
          <a:p>
            <a:pPr marL="0" indent="0" algn="ctr">
              <a:buNone/>
            </a:pPr>
            <a:r>
              <a:rPr lang="en-US" sz="1500" dirty="0">
                <a:latin typeface="Arial" panose="020B0604020202020204" pitchFamily="34" charset="0"/>
                <a:cs typeface="Arial" panose="020B0604020202020204" pitchFamily="34" charset="0"/>
                <a:hlinkClick r:id="rId4"/>
              </a:rPr>
              <a:t>Constance Carroll Trailblazer Scholarship Award</a:t>
            </a:r>
            <a:endParaRPr lang="en-US" sz="15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pPr marL="0" indent="0" algn="ctr">
              <a:buNone/>
            </a:pPr>
            <a:r>
              <a:rPr lang="en-US" sz="1600" dirty="0">
                <a:latin typeface="Arial" panose="020B0604020202020204" pitchFamily="34" charset="0"/>
                <a:cs typeface="Arial" panose="020B0604020202020204" pitchFamily="34" charset="0"/>
              </a:rPr>
              <a:t>TEN FULL-TUITION </a:t>
            </a:r>
          </a:p>
          <a:p>
            <a:pPr marL="0" indent="0" algn="ctr">
              <a:buNone/>
            </a:pPr>
            <a:r>
              <a:rPr lang="en-US" sz="1600" dirty="0">
                <a:latin typeface="Arial" panose="020B0604020202020204" pitchFamily="34" charset="0"/>
                <a:cs typeface="Arial" panose="020B0604020202020204" pitchFamily="34" charset="0"/>
              </a:rPr>
              <a:t>SCHOLARSHIPS to USD!</a:t>
            </a:r>
            <a:endParaRPr lang="en-US" sz="12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Spring Deadline: November 1, 2026</a:t>
            </a:r>
          </a:p>
          <a:p>
            <a:r>
              <a:rPr lang="en-US" sz="1200" dirty="0">
                <a:latin typeface="Arial" panose="020B0604020202020204" pitchFamily="34" charset="0"/>
                <a:cs typeface="Arial" panose="020B0604020202020204" pitchFamily="34" charset="0"/>
              </a:rPr>
              <a:t>Fall Deadline: April 17, 2027</a:t>
            </a:r>
          </a:p>
          <a:p>
            <a:r>
              <a:rPr lang="en-US" sz="1200" dirty="0">
                <a:latin typeface="Arial" panose="020B0604020202020204" pitchFamily="34" charset="0"/>
                <a:cs typeface="Arial" panose="020B0604020202020204" pitchFamily="34" charset="0"/>
              </a:rPr>
              <a:t>Final Deadline (space permitting): June 15, 2027</a:t>
            </a:r>
          </a:p>
        </p:txBody>
      </p:sp>
      <p:pic>
        <p:nvPicPr>
          <p:cNvPr id="3" name="Picture 2" descr="A close up of a logo&#10;&#10;AI-generated content may be incorrect.">
            <a:extLst>
              <a:ext uri="{FF2B5EF4-FFF2-40B4-BE49-F238E27FC236}">
                <a16:creationId xmlns:a16="http://schemas.microsoft.com/office/drawing/2014/main" id="{68FADFC7-6DE7-7B7D-9C53-1E43CA995F3B}"/>
              </a:ext>
            </a:extLst>
          </p:cNvPr>
          <p:cNvPicPr>
            <a:picLocks noChangeAspect="1"/>
          </p:cNvPicPr>
          <p:nvPr/>
        </p:nvPicPr>
        <p:blipFill>
          <a:blip r:embed="rId5"/>
          <a:stretch>
            <a:fillRect/>
          </a:stretch>
        </p:blipFill>
        <p:spPr>
          <a:xfrm>
            <a:off x="6656240" y="4429030"/>
            <a:ext cx="2175243" cy="440626"/>
          </a:xfrm>
          <a:prstGeom prst="rect">
            <a:avLst/>
          </a:prstGeom>
        </p:spPr>
      </p:pic>
      <p:pic>
        <p:nvPicPr>
          <p:cNvPr id="10" name="Picture 9">
            <a:extLst>
              <a:ext uri="{FF2B5EF4-FFF2-40B4-BE49-F238E27FC236}">
                <a16:creationId xmlns:a16="http://schemas.microsoft.com/office/drawing/2014/main" id="{0D458086-CF51-8B5A-3104-6F79C976F378}"/>
              </a:ext>
            </a:extLst>
          </p:cNvPr>
          <p:cNvPicPr>
            <a:picLocks noChangeAspect="1"/>
          </p:cNvPicPr>
          <p:nvPr/>
        </p:nvPicPr>
        <p:blipFill>
          <a:blip r:embed="rId6"/>
          <a:srcRect l="2431" t="3815" r="2929"/>
          <a:stretch>
            <a:fillRect/>
          </a:stretch>
        </p:blipFill>
        <p:spPr>
          <a:xfrm>
            <a:off x="352921" y="1167897"/>
            <a:ext cx="4061012" cy="2649925"/>
          </a:xfrm>
          <a:prstGeom prst="rect">
            <a:avLst/>
          </a:prstGeom>
        </p:spPr>
      </p:pic>
    </p:spTree>
    <p:extLst>
      <p:ext uri="{BB962C8B-B14F-4D97-AF65-F5344CB8AC3E}">
        <p14:creationId xmlns:p14="http://schemas.microsoft.com/office/powerpoint/2010/main" val="4355413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798E5-BB3E-1D58-8361-0D8A9167B89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59509F0-D1C5-6767-53C4-5C48332DB679}"/>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B97E8368-A371-1EAF-9FF1-0CE765A64CA1}"/>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5906611" y="0"/>
            <a:ext cx="22176688" cy="21072277"/>
          </a:xfrm>
          <a:prstGeom prst="rect">
            <a:avLst/>
          </a:prstGeom>
        </p:spPr>
      </p:pic>
      <p:sp>
        <p:nvSpPr>
          <p:cNvPr id="5" name="Title 4">
            <a:extLst>
              <a:ext uri="{FF2B5EF4-FFF2-40B4-BE49-F238E27FC236}">
                <a16:creationId xmlns:a16="http://schemas.microsoft.com/office/drawing/2014/main" id="{78670400-EB92-3C1B-B04E-5C539B210ABA}"/>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8. Announcements (1 min)</a:t>
            </a:r>
          </a:p>
        </p:txBody>
      </p:sp>
      <p:pic>
        <p:nvPicPr>
          <p:cNvPr id="3" name="Picture 2" descr="A close up of a logo&#10;&#10;AI-generated content may be incorrect.">
            <a:extLst>
              <a:ext uri="{FF2B5EF4-FFF2-40B4-BE49-F238E27FC236}">
                <a16:creationId xmlns:a16="http://schemas.microsoft.com/office/drawing/2014/main" id="{E1E8B384-7C9C-9AD5-D972-0D19C0EC654A}"/>
              </a:ext>
            </a:extLst>
          </p:cNvPr>
          <p:cNvPicPr>
            <a:picLocks noChangeAspect="1"/>
          </p:cNvPicPr>
          <p:nvPr/>
        </p:nvPicPr>
        <p:blipFill>
          <a:blip r:embed="rId4"/>
          <a:stretch>
            <a:fillRect/>
          </a:stretch>
        </p:blipFill>
        <p:spPr>
          <a:xfrm>
            <a:off x="6656240" y="4429030"/>
            <a:ext cx="2175243" cy="440626"/>
          </a:xfrm>
          <a:prstGeom prst="rect">
            <a:avLst/>
          </a:prstGeom>
        </p:spPr>
      </p:pic>
      <p:sp>
        <p:nvSpPr>
          <p:cNvPr id="7" name="TextBox 6">
            <a:extLst>
              <a:ext uri="{FF2B5EF4-FFF2-40B4-BE49-F238E27FC236}">
                <a16:creationId xmlns:a16="http://schemas.microsoft.com/office/drawing/2014/main" id="{7BD5C95C-A942-96DA-C42F-BFE6802E6747}"/>
              </a:ext>
            </a:extLst>
          </p:cNvPr>
          <p:cNvSpPr txBox="1"/>
          <p:nvPr/>
        </p:nvSpPr>
        <p:spPr>
          <a:xfrm>
            <a:off x="4054800" y="1232922"/>
            <a:ext cx="4760482" cy="2677656"/>
          </a:xfrm>
          <a:prstGeom prst="rect">
            <a:avLst/>
          </a:prstGeom>
          <a:noFill/>
        </p:spPr>
        <p:txBody>
          <a:bodyPr wrap="square">
            <a:spAutoFit/>
          </a:bodyPr>
          <a:lstStyle/>
          <a:p>
            <a:r>
              <a:rPr lang="en-US" sz="1400" dirty="0"/>
              <a:t>The Miramar AI Network, or </a:t>
            </a:r>
            <a:r>
              <a:rPr lang="en-US" sz="1400" b="1" dirty="0"/>
              <a:t>MAIN</a:t>
            </a:r>
            <a:r>
              <a:rPr lang="en-US" sz="1400" dirty="0"/>
              <a:t>, is launching this semester as a campuswide space for faculty and classified professionals interested in developing AI literacy and exploring responsible applications of AI in our work. </a:t>
            </a:r>
          </a:p>
          <a:p>
            <a:endParaRPr lang="en-US" sz="1400" dirty="0"/>
          </a:p>
          <a:p>
            <a:r>
              <a:rPr lang="en-US" sz="1400" dirty="0"/>
              <a:t>Our first session is </a:t>
            </a:r>
            <a:r>
              <a:rPr lang="en-US" sz="1400" b="1" dirty="0"/>
              <a:t>October 1</a:t>
            </a:r>
            <a:r>
              <a:rPr lang="en-US" sz="1400" dirty="0"/>
              <a:t>, with additional sessions and MAIN Studio opportunities throughout the year. I’ll circulate information about participation, and I especially encourage senators to share it with your areas.</a:t>
            </a:r>
          </a:p>
          <a:p>
            <a:endParaRPr lang="en-US" sz="1400" dirty="0"/>
          </a:p>
          <a:p>
            <a:r>
              <a:rPr lang="en-US" sz="1400" dirty="0"/>
              <a:t>Landing Page: </a:t>
            </a:r>
            <a:r>
              <a:rPr lang="en-US" sz="1400" dirty="0">
                <a:hlinkClick r:id="rId5"/>
              </a:rPr>
              <a:t>https://miramarainetworkpilot2026.my.canva.site/</a:t>
            </a:r>
            <a:endParaRPr lang="en-US" sz="1400" dirty="0"/>
          </a:p>
        </p:txBody>
      </p:sp>
      <p:pic>
        <p:nvPicPr>
          <p:cNvPr id="14" name="Picture 13">
            <a:extLst>
              <a:ext uri="{FF2B5EF4-FFF2-40B4-BE49-F238E27FC236}">
                <a16:creationId xmlns:a16="http://schemas.microsoft.com/office/drawing/2014/main" id="{D2683E4A-1183-1DE6-7441-3A9423C5BCD6}"/>
              </a:ext>
            </a:extLst>
          </p:cNvPr>
          <p:cNvPicPr>
            <a:picLocks noChangeAspect="1"/>
          </p:cNvPicPr>
          <p:nvPr/>
        </p:nvPicPr>
        <p:blipFill>
          <a:blip r:embed="rId6"/>
          <a:stretch>
            <a:fillRect/>
          </a:stretch>
        </p:blipFill>
        <p:spPr>
          <a:xfrm>
            <a:off x="368065" y="828687"/>
            <a:ext cx="3334870" cy="4314813"/>
          </a:xfrm>
          <a:prstGeom prst="rect">
            <a:avLst/>
          </a:prstGeom>
          <a:ln>
            <a:solidFill>
              <a:schemeClr val="tx1"/>
            </a:solidFill>
          </a:ln>
        </p:spPr>
      </p:pic>
    </p:spTree>
    <p:extLst>
      <p:ext uri="{BB962C8B-B14F-4D97-AF65-F5344CB8AC3E}">
        <p14:creationId xmlns:p14="http://schemas.microsoft.com/office/powerpoint/2010/main" val="27880175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174B5-8338-2A4C-7BF3-B5B677F1E6F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148DEEF-84E8-6C71-3972-2EC59516F110}"/>
              </a:ext>
            </a:extLst>
          </p:cNvPr>
          <p:cNvSpPr/>
          <p:nvPr/>
        </p:nvSpPr>
        <p:spPr>
          <a:xfrm>
            <a:off x="-1" y="0"/>
            <a:ext cx="9167149" cy="99417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a:solidFill>
                <a:srgbClr val="1E9097"/>
              </a:solidFill>
            </a:endParaRPr>
          </a:p>
        </p:txBody>
      </p:sp>
      <p:pic>
        <p:nvPicPr>
          <p:cNvPr id="9" name="Graphic 8">
            <a:extLst>
              <a:ext uri="{FF2B5EF4-FFF2-40B4-BE49-F238E27FC236}">
                <a16:creationId xmlns:a16="http://schemas.microsoft.com/office/drawing/2014/main" id="{3DE292ED-81D9-41B8-C597-6874FE8F2D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74411" y="0"/>
            <a:ext cx="22176688" cy="21072277"/>
          </a:xfrm>
          <a:prstGeom prst="rect">
            <a:avLst/>
          </a:prstGeom>
        </p:spPr>
      </p:pic>
      <p:sp>
        <p:nvSpPr>
          <p:cNvPr id="5" name="Title 4">
            <a:extLst>
              <a:ext uri="{FF2B5EF4-FFF2-40B4-BE49-F238E27FC236}">
                <a16:creationId xmlns:a16="http://schemas.microsoft.com/office/drawing/2014/main" id="{182EA2A3-F8DA-7B9B-140C-1BB775BA90B1}"/>
              </a:ext>
            </a:extLst>
          </p:cNvPr>
          <p:cNvSpPr>
            <a:spLocks noGrp="1"/>
          </p:cNvSpPr>
          <p:nvPr>
            <p:ph type="title"/>
          </p:nvPr>
        </p:nvSpPr>
        <p:spPr>
          <a:xfrm>
            <a:off x="312517" y="0"/>
            <a:ext cx="8202832" cy="994172"/>
          </a:xfrm>
        </p:spPr>
        <p:txBody>
          <a:bodyPr>
            <a:normAutofit/>
          </a:bodyPr>
          <a:lstStyle/>
          <a:p>
            <a:r>
              <a:rPr lang="en-US" sz="3200" dirty="0">
                <a:solidFill>
                  <a:schemeClr val="bg1"/>
                </a:solidFill>
                <a:latin typeface="Arial" panose="020B0604020202020204" pitchFamily="34" charset="0"/>
                <a:cs typeface="Arial" panose="020B0604020202020204" pitchFamily="34" charset="0"/>
              </a:rPr>
              <a:t>9. Adjournment</a:t>
            </a:r>
          </a:p>
        </p:txBody>
      </p:sp>
      <p:sp>
        <p:nvSpPr>
          <p:cNvPr id="6" name="Content Placeholder 5">
            <a:extLst>
              <a:ext uri="{FF2B5EF4-FFF2-40B4-BE49-F238E27FC236}">
                <a16:creationId xmlns:a16="http://schemas.microsoft.com/office/drawing/2014/main" id="{E7B9C001-6C88-4A73-AE39-4009A71FDA53}"/>
              </a:ext>
            </a:extLst>
          </p:cNvPr>
          <p:cNvSpPr>
            <a:spLocks noGrp="1"/>
          </p:cNvSpPr>
          <p:nvPr>
            <p:ph sz="half" idx="1"/>
          </p:nvPr>
        </p:nvSpPr>
        <p:spPr>
          <a:xfrm>
            <a:off x="312517" y="1541860"/>
            <a:ext cx="8518965" cy="2321928"/>
          </a:xfrm>
        </p:spPr>
        <p:txBody>
          <a:bodyPr numCol="1">
            <a:noAutofit/>
          </a:bodyPr>
          <a:lstStyle/>
          <a:p>
            <a:pPr marL="0" indent="0" algn="ctr">
              <a:buNone/>
            </a:pPr>
            <a:br>
              <a:rPr lang="en-US" sz="20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If the calendar was approved earlier, </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the first meeting of the 2025-26 SDMC Academic Senate is:</a:t>
            </a:r>
            <a:br>
              <a:rPr lang="en-US" sz="1800" dirty="0">
                <a:latin typeface="Arial" panose="020B0604020202020204" pitchFamily="34" charset="0"/>
                <a:cs typeface="Arial" panose="020B0604020202020204" pitchFamily="34" charset="0"/>
              </a:rPr>
            </a:br>
            <a:r>
              <a:rPr lang="en-US" sz="1800" b="1" spc="-5" dirty="0">
                <a:latin typeface="Arial" panose="020B0604020202020204" pitchFamily="34" charset="0"/>
                <a:ea typeface="Tahoma" panose="020B0604030504040204" pitchFamily="34" charset="0"/>
                <a:cs typeface="Arial" panose="020B0604020202020204" pitchFamily="34" charset="0"/>
              </a:rPr>
              <a:t>Tuesday, October 6th, 2026 </a:t>
            </a:r>
            <a:r>
              <a:rPr lang="en-US" sz="1800" spc="-5" dirty="0">
                <a:latin typeface="Arial" panose="020B0604020202020204" pitchFamily="34" charset="0"/>
                <a:ea typeface="Tahoma" panose="020B0604030504040204" pitchFamily="34" charset="0"/>
                <a:cs typeface="Arial" panose="020B0604020202020204" pitchFamily="34" charset="0"/>
              </a:rPr>
              <a:t>from 3:30-5:00 pm in L-301.</a:t>
            </a:r>
            <a:br>
              <a:rPr lang="en-US" sz="1800" dirty="0">
                <a:highlight>
                  <a:srgbClr val="FFFF00"/>
                </a:highlight>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Remember that starting Spring 2026 we’ll be moving to fully in person Senate meetings. Hence, we will be retiring the</a:t>
            </a:r>
            <a:r>
              <a:rPr lang="en-US" sz="1800" i="1" dirty="0">
                <a:latin typeface="Arial" panose="020B0604020202020204" pitchFamily="34" charset="0"/>
                <a:cs typeface="Arial" panose="020B0604020202020204" pitchFamily="34" charset="0"/>
              </a:rPr>
              <a:t> </a:t>
            </a:r>
            <a:r>
              <a:rPr lang="en-US" sz="1800" i="1" dirty="0">
                <a:latin typeface="Arial" panose="020B0604020202020204" pitchFamily="34" charset="0"/>
                <a:cs typeface="Arial" panose="020B0604020202020204" pitchFamily="34" charset="0"/>
                <a:hlinkClick r:id="rId4"/>
              </a:rPr>
              <a:t>A.S. Senator Remote Attendance Form</a:t>
            </a:r>
            <a:endParaRPr lang="en-US" sz="2000" b="1" dirty="0">
              <a:latin typeface="Arial" panose="020B0604020202020204" pitchFamily="34" charset="0"/>
              <a:cs typeface="Arial" panose="020B0604020202020204" pitchFamily="34" charset="0"/>
            </a:endParaRPr>
          </a:p>
        </p:txBody>
      </p:sp>
      <p:pic>
        <p:nvPicPr>
          <p:cNvPr id="3" name="Picture 2" descr="A close up of a logo&#10;&#10;AI-generated content may be incorrect.">
            <a:extLst>
              <a:ext uri="{FF2B5EF4-FFF2-40B4-BE49-F238E27FC236}">
                <a16:creationId xmlns:a16="http://schemas.microsoft.com/office/drawing/2014/main" id="{4A742F5F-69AA-5BA0-D510-605D1C466212}"/>
              </a:ext>
            </a:extLst>
          </p:cNvPr>
          <p:cNvPicPr>
            <a:picLocks noChangeAspect="1"/>
          </p:cNvPicPr>
          <p:nvPr/>
        </p:nvPicPr>
        <p:blipFill>
          <a:blip r:embed="rId5"/>
          <a:stretch>
            <a:fillRect/>
          </a:stretch>
        </p:blipFill>
        <p:spPr>
          <a:xfrm>
            <a:off x="6656240" y="4429030"/>
            <a:ext cx="2175243" cy="440626"/>
          </a:xfrm>
          <a:prstGeom prst="rect">
            <a:avLst/>
          </a:prstGeom>
        </p:spPr>
      </p:pic>
    </p:spTree>
    <p:extLst>
      <p:ext uri="{BB962C8B-B14F-4D97-AF65-F5344CB8AC3E}">
        <p14:creationId xmlns:p14="http://schemas.microsoft.com/office/powerpoint/2010/main" val="3126466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137B9-4FEC-A1B9-DE63-5B504D1E9DF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0D3262F-E75D-1473-0A66-FBB592CD4EB7}"/>
              </a:ext>
            </a:extLst>
          </p:cNvPr>
          <p:cNvSpPr/>
          <p:nvPr/>
        </p:nvSpPr>
        <p:spPr>
          <a:xfrm>
            <a:off x="1" y="2409568"/>
            <a:ext cx="9144000" cy="2733932"/>
          </a:xfrm>
          <a:prstGeom prst="rect">
            <a:avLst/>
          </a:prstGeom>
          <a:solidFill>
            <a:srgbClr val="1E90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13" dirty="0">
              <a:solidFill>
                <a:srgbClr val="1E9097"/>
              </a:solidFill>
            </a:endParaRPr>
          </a:p>
        </p:txBody>
      </p:sp>
      <p:pic>
        <p:nvPicPr>
          <p:cNvPr id="7" name="Picture 6" descr="A close-up of a logo&#10;&#10;AI-generated content may be incorrect.">
            <a:extLst>
              <a:ext uri="{FF2B5EF4-FFF2-40B4-BE49-F238E27FC236}">
                <a16:creationId xmlns:a16="http://schemas.microsoft.com/office/drawing/2014/main" id="{BD3BF07D-81B4-BD37-ECA6-5B2220535E5D}"/>
              </a:ext>
            </a:extLst>
          </p:cNvPr>
          <p:cNvPicPr>
            <a:picLocks noChangeAspect="1"/>
          </p:cNvPicPr>
          <p:nvPr/>
        </p:nvPicPr>
        <p:blipFill>
          <a:blip r:embed="rId3"/>
          <a:srcRect b="31433"/>
          <a:stretch>
            <a:fillRect/>
          </a:stretch>
        </p:blipFill>
        <p:spPr>
          <a:xfrm>
            <a:off x="568411" y="450559"/>
            <a:ext cx="2655817" cy="1568143"/>
          </a:xfrm>
          <a:prstGeom prst="rect">
            <a:avLst/>
          </a:prstGeom>
        </p:spPr>
      </p:pic>
      <p:sp>
        <p:nvSpPr>
          <p:cNvPr id="12" name="TextBox 11">
            <a:extLst>
              <a:ext uri="{FF2B5EF4-FFF2-40B4-BE49-F238E27FC236}">
                <a16:creationId xmlns:a16="http://schemas.microsoft.com/office/drawing/2014/main" id="{BC0047D1-556E-020B-8EC2-ADFA39992E9E}"/>
              </a:ext>
            </a:extLst>
          </p:cNvPr>
          <p:cNvSpPr txBox="1"/>
          <p:nvPr/>
        </p:nvSpPr>
        <p:spPr>
          <a:xfrm>
            <a:off x="4232366" y="796054"/>
            <a:ext cx="4343223"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Thanks for your hard work for Miramar College!</a:t>
            </a:r>
            <a:endParaRPr lang="en-US" sz="2800" dirty="0"/>
          </a:p>
        </p:txBody>
      </p:sp>
      <p:sp>
        <p:nvSpPr>
          <p:cNvPr id="5" name="Title 13">
            <a:extLst>
              <a:ext uri="{FF2B5EF4-FFF2-40B4-BE49-F238E27FC236}">
                <a16:creationId xmlns:a16="http://schemas.microsoft.com/office/drawing/2014/main" id="{2B49A4BB-CF5D-FB22-F1F9-0F31BACFAB2F}"/>
              </a:ext>
            </a:extLst>
          </p:cNvPr>
          <p:cNvSpPr txBox="1">
            <a:spLocks/>
          </p:cNvSpPr>
          <p:nvPr/>
        </p:nvSpPr>
        <p:spPr>
          <a:xfrm>
            <a:off x="1194887" y="2571750"/>
            <a:ext cx="6754226" cy="1792223"/>
          </a:xfrm>
          <a:prstGeom prst="rect">
            <a:avLst/>
          </a:prstGeom>
        </p:spPr>
        <p:txBody>
          <a:bodyPr vert="horz" lIns="91440" tIns="45720" rIns="91440" bIns="45720" rtlCol="0" anchor="ctr">
            <a:norm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spcBef>
                <a:spcPts val="0"/>
              </a:spcBef>
            </a:pPr>
            <a:r>
              <a:rPr lang="en-US" sz="2800" b="1" dirty="0">
                <a:solidFill>
                  <a:schemeClr val="bg1"/>
                </a:solidFill>
                <a:latin typeface="Arial" panose="020B0604020202020204" pitchFamily="34" charset="0"/>
                <a:cs typeface="Arial" panose="020B0604020202020204" pitchFamily="34" charset="0"/>
              </a:rPr>
              <a:t>If you have any questions, please reach out via email!</a:t>
            </a:r>
          </a:p>
          <a:p>
            <a:pPr>
              <a:spcBef>
                <a:spcPts val="0"/>
              </a:spcBef>
            </a:pPr>
            <a:endParaRPr lang="en-US" sz="2400" b="1" i="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127BC68-EFCB-3D5F-DD4B-0BCEF95F1112}"/>
              </a:ext>
            </a:extLst>
          </p:cNvPr>
          <p:cNvSpPr txBox="1"/>
          <p:nvPr/>
        </p:nvSpPr>
        <p:spPr>
          <a:xfrm>
            <a:off x="1194886" y="4061239"/>
            <a:ext cx="6754227" cy="461665"/>
          </a:xfrm>
          <a:prstGeom prst="rect">
            <a:avLst/>
          </a:prstGeom>
          <a:noFill/>
        </p:spPr>
        <p:txBody>
          <a:bodyPr wrap="square">
            <a:spAutoFit/>
          </a:bodyPr>
          <a:lstStyle/>
          <a:p>
            <a:pPr algn="ctr">
              <a:spcBef>
                <a:spcPts val="0"/>
              </a:spcBef>
            </a:pPr>
            <a:r>
              <a:rPr lang="en-US" sz="2400" dirty="0">
                <a:solidFill>
                  <a:schemeClr val="bg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val="tx"/>
                    </a:ext>
                  </a:extLst>
                </a:hlinkClick>
              </a:rPr>
              <a:t>rgomez001@sdccd.edu</a:t>
            </a:r>
            <a:r>
              <a:rPr lang="en-US" sz="2400" dirty="0">
                <a:solidFill>
                  <a:schemeClr val="bg1"/>
                </a:solidFill>
                <a:latin typeface="Arial" panose="020B0604020202020204" pitchFamily="34" charset="0"/>
                <a:cs typeface="Arial" panose="020B0604020202020204" pitchFamily="34" charset="0"/>
              </a:rPr>
              <a:t> or </a:t>
            </a:r>
            <a:r>
              <a:rPr lang="en-US" sz="2400" dirty="0">
                <a:solidFill>
                  <a:schemeClr val="bg1"/>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jbartolo@sdccd.edu</a:t>
            </a:r>
            <a:endParaRPr lang="en-US" sz="2400" dirty="0">
              <a:solidFill>
                <a:schemeClr val="bg1"/>
              </a:solidFill>
              <a:latin typeface="Arial" panose="020B0604020202020204" pitchFamily="34" charset="0"/>
              <a:cs typeface="Arial" panose="020B0604020202020204" pitchFamily="34" charset="0"/>
            </a:endParaRPr>
          </a:p>
        </p:txBody>
      </p:sp>
      <p:pic>
        <p:nvPicPr>
          <p:cNvPr id="9" name="Graphic 8">
            <a:extLst>
              <a:ext uri="{FF2B5EF4-FFF2-40B4-BE49-F238E27FC236}">
                <a16:creationId xmlns:a16="http://schemas.microsoft.com/office/drawing/2014/main" id="{D57F2314-DBB7-E05C-7A88-D3AAB3A5ABDD}"/>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6516344" y="-4646794"/>
            <a:ext cx="22176688" cy="21072277"/>
          </a:xfrm>
          <a:prstGeom prst="rect">
            <a:avLst/>
          </a:prstGeom>
        </p:spPr>
      </p:pic>
    </p:spTree>
    <p:extLst>
      <p:ext uri="{BB962C8B-B14F-4D97-AF65-F5344CB8AC3E}">
        <p14:creationId xmlns:p14="http://schemas.microsoft.com/office/powerpoint/2010/main" val="329533075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dc7884b-8bfc-4a3c-906f-cb8dfda6fa1a">
      <Terms xmlns="http://schemas.microsoft.com/office/infopath/2007/PartnerControls"/>
    </lcf76f155ced4ddcb4097134ff3c332f>
    <TaxCatchAll xmlns="12f8004a-37c5-4b4e-89be-f91908b45322"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D550624CA50E43A8BC77CB037BBA7B" ma:contentTypeVersion="10" ma:contentTypeDescription="Create a new document." ma:contentTypeScope="" ma:versionID="b0c91adde4be8833b7548ff9b770ae66">
  <xsd:schema xmlns:xsd="http://www.w3.org/2001/XMLSchema" xmlns:xs="http://www.w3.org/2001/XMLSchema" xmlns:p="http://schemas.microsoft.com/office/2006/metadata/properties" xmlns:ns2="9dc7884b-8bfc-4a3c-906f-cb8dfda6fa1a" xmlns:ns3="12f8004a-37c5-4b4e-89be-f91908b45322" targetNamespace="http://schemas.microsoft.com/office/2006/metadata/properties" ma:root="true" ma:fieldsID="aaf733ec79036f773dbc63d4ab81121a" ns2:_="" ns3:_="">
    <xsd:import namespace="9dc7884b-8bfc-4a3c-906f-cb8dfda6fa1a"/>
    <xsd:import namespace="12f8004a-37c5-4b4e-89be-f91908b453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c7884b-8bfc-4a3c-906f-cb8dfda6fa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623f574-7200-4a29-981e-196d7702f32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f8004a-37c5-4b4e-89be-f91908b4532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56c769e-987e-4e51-9d6e-405396af9f64}" ma:internalName="TaxCatchAll" ma:showField="CatchAllData" ma:web="12f8004a-37c5-4b4e-89be-f91908b4532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1D7C6D2-F2E8-4521-A6E8-2CFEFE2540DE}">
  <ds:schemaRefs>
    <ds:schemaRef ds:uri="http://schemas.microsoft.com/office/2006/metadata/properties"/>
    <ds:schemaRef ds:uri="http://schemas.microsoft.com/office/infopath/2007/PartnerControls"/>
    <ds:schemaRef ds:uri="9dc7884b-8bfc-4a3c-906f-cb8dfda6fa1a"/>
    <ds:schemaRef ds:uri="12f8004a-37c5-4b4e-89be-f91908b45322"/>
  </ds:schemaRefs>
</ds:datastoreItem>
</file>

<file path=customXml/itemProps2.xml><?xml version="1.0" encoding="utf-8"?>
<ds:datastoreItem xmlns:ds="http://schemas.openxmlformats.org/officeDocument/2006/customXml" ds:itemID="{9D40A1B4-4074-45B6-821C-97300AA1E345}">
  <ds:schemaRefs>
    <ds:schemaRef ds:uri="http://schemas.microsoft.com/sharepoint/v3/contenttype/forms"/>
  </ds:schemaRefs>
</ds:datastoreItem>
</file>

<file path=customXml/itemProps3.xml><?xml version="1.0" encoding="utf-8"?>
<ds:datastoreItem xmlns:ds="http://schemas.openxmlformats.org/officeDocument/2006/customXml" ds:itemID="{7578D42A-50C4-4386-81A9-CC31C6895F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dc7884b-8bfc-4a3c-906f-cb8dfda6fa1a"/>
    <ds:schemaRef ds:uri="12f8004a-37c5-4b4e-89be-f91908b453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12682</TotalTime>
  <Words>2471</Words>
  <Application>Microsoft Macintosh PowerPoint</Application>
  <PresentationFormat>On-screen Show (16:9)</PresentationFormat>
  <Paragraphs>276</Paragraphs>
  <Slides>33</Slides>
  <Notes>33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33</vt:i4>
      </vt:variant>
    </vt:vector>
  </HeadingPairs>
  <TitlesOfParts>
    <vt:vector size="37" baseType="lpstr">
      <vt:lpstr>Aptos</vt:lpstr>
      <vt:lpstr>Aptos Display</vt:lpstr>
      <vt:lpstr>Arial</vt:lpstr>
      <vt:lpstr>Office Theme</vt:lpstr>
      <vt:lpstr>Academic Senate Meeting </vt:lpstr>
      <vt:lpstr>2. Agenda Overview</vt:lpstr>
      <vt:lpstr>3. Land Acknowledgement</vt:lpstr>
      <vt:lpstr> </vt:lpstr>
      <vt:lpstr> </vt:lpstr>
      <vt:lpstr>PowerPoint Presentation</vt:lpstr>
      <vt:lpstr> </vt:lpstr>
      <vt:lpstr>6.1 Action Items (Second Reads)</vt:lpstr>
      <vt:lpstr>6.2 Discussion Items (First Reads)</vt:lpstr>
      <vt:lpstr> </vt:lpstr>
      <vt:lpstr>7.1 Discussion Items (First Reads)</vt:lpstr>
      <vt:lpstr>Discussion: Credit for Prior Learning (CPL)</vt:lpstr>
      <vt:lpstr>AP 4235 – CPL Discussion</vt:lpstr>
      <vt:lpstr>PowerPoint Presentation</vt:lpstr>
      <vt:lpstr>7.3 Discussion Items (First Reads)</vt:lpstr>
      <vt:lpstr>7.4 Discussion Items (First Reads)</vt:lpstr>
      <vt:lpstr>7.5 Discussion Items (First Reads)</vt:lpstr>
      <vt:lpstr> </vt:lpstr>
      <vt:lpstr>8. Reports</vt:lpstr>
      <vt:lpstr>8. Reports</vt:lpstr>
      <vt:lpstr>8. Reports</vt:lpstr>
      <vt:lpstr>8. Reports</vt:lpstr>
      <vt:lpstr>8. Reports</vt:lpstr>
      <vt:lpstr> </vt:lpstr>
      <vt:lpstr>9. Announcements (1 min)</vt:lpstr>
      <vt:lpstr>9. Announcements (1 min)</vt:lpstr>
      <vt:lpstr>8. Announcements (1 min)</vt:lpstr>
      <vt:lpstr>8. Announcements (1 min)</vt:lpstr>
      <vt:lpstr>8. Announcements (1 min)</vt:lpstr>
      <vt:lpstr>8. Announcements (1 min)</vt:lpstr>
      <vt:lpstr>8. Announcements (1 min)</vt:lpstr>
      <vt:lpstr>9. Adjournment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Lauren Cowe (SPD)</dc:creator>
  <cp:lastModifiedBy>Rodrigo Gomez</cp:lastModifiedBy>
  <cp:revision>46</cp:revision>
  <dcterms:created xsi:type="dcterms:W3CDTF">2024-08-27T14:16:21Z</dcterms:created>
  <dcterms:modified xsi:type="dcterms:W3CDTF">2026-09-15T20:19:21Z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0x01010003D550624CA50E43A8BC77CB037BBA7B</vt:lpwstr>
  </property>
  <property fmtid="{D5CDD505-2E9C-101B-9397-08002B2CF9AE}" pid="3" name="MediaServiceImageTags">
    <vt:lpwstr/>
  </property>
</Properties>
</file>