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6"/>
  </p:notesMasterIdLst>
  <p:sldIdLst>
    <p:sldId id="264" r:id="rId5"/>
    <p:sldId id="277" r:id="rId6"/>
    <p:sldId id="282" r:id="rId7"/>
    <p:sldId id="319" r:id="rId8"/>
    <p:sldId id="337" r:id="rId9"/>
    <p:sldId id="336" r:id="rId10"/>
    <p:sldId id="338" r:id="rId11"/>
    <p:sldId id="313" r:id="rId12"/>
    <p:sldId id="323" r:id="rId13"/>
    <p:sldId id="341" r:id="rId14"/>
    <p:sldId id="346" r:id="rId15"/>
    <p:sldId id="317" r:id="rId16"/>
    <p:sldId id="347" r:id="rId17"/>
    <p:sldId id="326" r:id="rId18"/>
    <p:sldId id="348" r:id="rId19"/>
    <p:sldId id="340" r:id="rId20"/>
    <p:sldId id="295" r:id="rId21"/>
    <p:sldId id="296" r:id="rId22"/>
    <p:sldId id="297" r:id="rId23"/>
    <p:sldId id="342" r:id="rId24"/>
    <p:sldId id="298" r:id="rId25"/>
    <p:sldId id="299" r:id="rId26"/>
    <p:sldId id="339" r:id="rId27"/>
    <p:sldId id="349" r:id="rId28"/>
    <p:sldId id="350" r:id="rId29"/>
    <p:sldId id="352" r:id="rId30"/>
    <p:sldId id="353" r:id="rId31"/>
    <p:sldId id="345" r:id="rId32"/>
    <p:sldId id="351" r:id="rId33"/>
    <p:sldId id="301" r:id="rId34"/>
    <p:sldId id="312" r:id="rId3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BFE85C1-C62F-F60E-391E-E8841BDE3E72}" name="Jeffrey Orgera" initials="JO" userId="S::jorgera@sdccd.edu::84fd1ff5-5b01-4200-96b0-b341dc21276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9097"/>
    <a:srgbClr val="5F3689"/>
    <a:srgbClr val="31A9E0"/>
    <a:srgbClr val="0054A3"/>
    <a:srgbClr val="BF1E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668" autoAdjust="0"/>
    <p:restoredTop sz="96301" autoAdjust="0"/>
  </p:normalViewPr>
  <p:slideViewPr>
    <p:cSldViewPr snapToGrid="0">
      <p:cViewPr>
        <p:scale>
          <a:sx n="115" d="100"/>
          <a:sy n="115" d="100"/>
        </p:scale>
        <p:origin x="1728" y="55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B9D427-F0A1-034E-B0B1-F8A7486E2F8F}" type="datetimeFigureOut">
              <a:rPr lang="en-US" smtClean="0"/>
              <a:t>8/31/26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516015-6419-F144-A88D-968FE89E8C5B}" type="slidenum">
              <a:rPr lang="en-US" smtClean="0"/>
              <a:t>‹#›</a:t>
            </a:fld>
            <a:endParaRPr lang="en-US"/>
          </a:p>
        </p:txBody>
      </p:sp>
    </p:spTree>
    <p:extLst>
      <p:ext uri="{BB962C8B-B14F-4D97-AF65-F5344CB8AC3E}">
        <p14:creationId xmlns:p14="http://schemas.microsoft.com/office/powerpoint/2010/main" val="4213454668"/>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499EB-98ED-6FC4-EFA2-9B1E612A12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F4C984-738D-429D-FBE3-821BFED8EF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3AE9FA-4136-9778-54B6-12815ED700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96040D-8361-B8D8-575B-D620D9ADEC35}"/>
              </a:ext>
            </a:extLst>
          </p:cNvPr>
          <p:cNvSpPr>
            <a:spLocks noGrp="1"/>
          </p:cNvSpPr>
          <p:nvPr>
            <p:ph type="sldNum" sz="quarter" idx="5"/>
          </p:nvPr>
        </p:nvSpPr>
        <p:spPr/>
        <p:txBody>
          <a:bodyPr/>
          <a:lstStyle/>
          <a:p>
            <a:fld id="{C4516015-6419-F144-A88D-968FE89E8C5B}" type="slidenum">
              <a:rPr lang="en-US" smtClean="0"/>
              <a:t>1</a:t>
            </a:fld>
            <a:endParaRPr lang="en-US"/>
          </a:p>
        </p:txBody>
      </p:sp>
    </p:spTree>
    <p:extLst>
      <p:ext uri="{BB962C8B-B14F-4D97-AF65-F5344CB8AC3E}">
        <p14:creationId xmlns:p14="http://schemas.microsoft.com/office/powerpoint/2010/main" val="18081019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6761C-6D0A-4D6E-4EC1-6C1489BCA5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2A8C6C-7CA5-6842-68E2-2300E6E7DB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858B05-838B-9C42-F6B3-A6FCC178DB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2946D7-A44E-D585-478F-998BEFC424CB}"/>
              </a:ext>
            </a:extLst>
          </p:cNvPr>
          <p:cNvSpPr>
            <a:spLocks noGrp="1"/>
          </p:cNvSpPr>
          <p:nvPr>
            <p:ph type="sldNum" sz="quarter" idx="5"/>
          </p:nvPr>
        </p:nvSpPr>
        <p:spPr/>
        <p:txBody>
          <a:bodyPr/>
          <a:lstStyle/>
          <a:p>
            <a:fld id="{C4516015-6419-F144-A88D-968FE89E8C5B}" type="slidenum">
              <a:rPr lang="en-US" smtClean="0"/>
              <a:t>10</a:t>
            </a:fld>
            <a:endParaRPr lang="en-US"/>
          </a:p>
        </p:txBody>
      </p:sp>
    </p:spTree>
    <p:extLst>
      <p:ext uri="{BB962C8B-B14F-4D97-AF65-F5344CB8AC3E}">
        <p14:creationId xmlns:p14="http://schemas.microsoft.com/office/powerpoint/2010/main" val="21495123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C3F21-793A-6F58-5C86-B58408954E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40E7A5-DDA7-F70E-0452-365F4B0DFB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334601-5049-2FA4-FD17-D34D5B50DB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569506-F485-337C-5344-8C8360C34A25}"/>
              </a:ext>
            </a:extLst>
          </p:cNvPr>
          <p:cNvSpPr>
            <a:spLocks noGrp="1"/>
          </p:cNvSpPr>
          <p:nvPr>
            <p:ph type="sldNum" sz="quarter" idx="5"/>
          </p:nvPr>
        </p:nvSpPr>
        <p:spPr/>
        <p:txBody>
          <a:bodyPr/>
          <a:lstStyle/>
          <a:p>
            <a:fld id="{C4516015-6419-F144-A88D-968FE89E8C5B}" type="slidenum">
              <a:rPr lang="en-US" smtClean="0"/>
              <a:t>11</a:t>
            </a:fld>
            <a:endParaRPr lang="en-US"/>
          </a:p>
        </p:txBody>
      </p:sp>
    </p:spTree>
    <p:extLst>
      <p:ext uri="{BB962C8B-B14F-4D97-AF65-F5344CB8AC3E}">
        <p14:creationId xmlns:p14="http://schemas.microsoft.com/office/powerpoint/2010/main" val="39457435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43FDB-25D9-4ECF-1E78-5575E2FB68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AEF206-227C-ACAC-E01D-A730FCD47A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035492-3ADD-8B1B-AAE6-792EB289EA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336A40-3CB8-798E-AF9A-B766C266CA28}"/>
              </a:ext>
            </a:extLst>
          </p:cNvPr>
          <p:cNvSpPr>
            <a:spLocks noGrp="1"/>
          </p:cNvSpPr>
          <p:nvPr>
            <p:ph type="sldNum" sz="quarter" idx="5"/>
          </p:nvPr>
        </p:nvSpPr>
        <p:spPr/>
        <p:txBody>
          <a:bodyPr/>
          <a:lstStyle/>
          <a:p>
            <a:fld id="{C4516015-6419-F144-A88D-968FE89E8C5B}" type="slidenum">
              <a:rPr lang="en-US" smtClean="0"/>
              <a:t>12</a:t>
            </a:fld>
            <a:endParaRPr lang="en-US"/>
          </a:p>
        </p:txBody>
      </p:sp>
    </p:spTree>
    <p:extLst>
      <p:ext uri="{BB962C8B-B14F-4D97-AF65-F5344CB8AC3E}">
        <p14:creationId xmlns:p14="http://schemas.microsoft.com/office/powerpoint/2010/main" val="31633833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2FB1B-BDE9-B5EC-F199-615976BBDB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A0DF82-C265-50E5-6C0D-3B4778A053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DF1907-93EB-0D87-4A7E-7505B0FCDA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F0BDEB-ABE5-A44F-12F8-17BB5D63AF08}"/>
              </a:ext>
            </a:extLst>
          </p:cNvPr>
          <p:cNvSpPr>
            <a:spLocks noGrp="1"/>
          </p:cNvSpPr>
          <p:nvPr>
            <p:ph type="sldNum" sz="quarter" idx="5"/>
          </p:nvPr>
        </p:nvSpPr>
        <p:spPr/>
        <p:txBody>
          <a:bodyPr/>
          <a:lstStyle/>
          <a:p>
            <a:fld id="{C4516015-6419-F144-A88D-968FE89E8C5B}" type="slidenum">
              <a:rPr lang="en-US" smtClean="0"/>
              <a:t>13</a:t>
            </a:fld>
            <a:endParaRPr lang="en-US"/>
          </a:p>
        </p:txBody>
      </p:sp>
    </p:spTree>
    <p:extLst>
      <p:ext uri="{BB962C8B-B14F-4D97-AF65-F5344CB8AC3E}">
        <p14:creationId xmlns:p14="http://schemas.microsoft.com/office/powerpoint/2010/main" val="12907482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015B9-CA9A-D712-9F05-53157E0B35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D8C42E-30E7-F19B-2637-55EA195E76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FD3DFF-7793-747B-D011-42BCAD2803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AA6530-759F-A6D5-30D9-23CE89CA319B}"/>
              </a:ext>
            </a:extLst>
          </p:cNvPr>
          <p:cNvSpPr>
            <a:spLocks noGrp="1"/>
          </p:cNvSpPr>
          <p:nvPr>
            <p:ph type="sldNum" sz="quarter" idx="5"/>
          </p:nvPr>
        </p:nvSpPr>
        <p:spPr/>
        <p:txBody>
          <a:bodyPr/>
          <a:lstStyle/>
          <a:p>
            <a:fld id="{C4516015-6419-F144-A88D-968FE89E8C5B}" type="slidenum">
              <a:rPr lang="en-US" smtClean="0"/>
              <a:t>14</a:t>
            </a:fld>
            <a:endParaRPr lang="en-US"/>
          </a:p>
        </p:txBody>
      </p:sp>
    </p:spTree>
    <p:extLst>
      <p:ext uri="{BB962C8B-B14F-4D97-AF65-F5344CB8AC3E}">
        <p14:creationId xmlns:p14="http://schemas.microsoft.com/office/powerpoint/2010/main" val="31972925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5902A-E4F2-AFC5-715F-2551BA6EB8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9A9E36-B3A7-3326-EE16-93C0188C8D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86C6F6-CC02-71F3-799A-1D3D3B36AC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CB2D9B-C378-115B-C4C6-1BD0B3287A1C}"/>
              </a:ext>
            </a:extLst>
          </p:cNvPr>
          <p:cNvSpPr>
            <a:spLocks noGrp="1"/>
          </p:cNvSpPr>
          <p:nvPr>
            <p:ph type="sldNum" sz="quarter" idx="5"/>
          </p:nvPr>
        </p:nvSpPr>
        <p:spPr/>
        <p:txBody>
          <a:bodyPr/>
          <a:lstStyle/>
          <a:p>
            <a:fld id="{C4516015-6419-F144-A88D-968FE89E8C5B}" type="slidenum">
              <a:rPr lang="en-US" smtClean="0"/>
              <a:t>15</a:t>
            </a:fld>
            <a:endParaRPr lang="en-US"/>
          </a:p>
        </p:txBody>
      </p:sp>
    </p:spTree>
    <p:extLst>
      <p:ext uri="{BB962C8B-B14F-4D97-AF65-F5344CB8AC3E}">
        <p14:creationId xmlns:p14="http://schemas.microsoft.com/office/powerpoint/2010/main" val="28280564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2785C-4D33-D009-933D-F40811FF6B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41B4EC-6C74-6EF2-A483-DA5D37A095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C32099-1E76-674B-725A-63556773AA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CDD2733-9B66-7BFB-5063-A9877B58D788}"/>
              </a:ext>
            </a:extLst>
          </p:cNvPr>
          <p:cNvSpPr>
            <a:spLocks noGrp="1"/>
          </p:cNvSpPr>
          <p:nvPr>
            <p:ph type="sldNum" sz="quarter" idx="5"/>
          </p:nvPr>
        </p:nvSpPr>
        <p:spPr/>
        <p:txBody>
          <a:bodyPr/>
          <a:lstStyle/>
          <a:p>
            <a:fld id="{C4516015-6419-F144-A88D-968FE89E8C5B}" type="slidenum">
              <a:rPr lang="en-US" smtClean="0"/>
              <a:t>16</a:t>
            </a:fld>
            <a:endParaRPr lang="en-US"/>
          </a:p>
        </p:txBody>
      </p:sp>
    </p:spTree>
    <p:extLst>
      <p:ext uri="{BB962C8B-B14F-4D97-AF65-F5344CB8AC3E}">
        <p14:creationId xmlns:p14="http://schemas.microsoft.com/office/powerpoint/2010/main" val="9435533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32A30-7DCD-B1E1-E216-BBED5DD33A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5E508D-5E4D-3920-4BBC-F6DF62F5AD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6FDDD3-5FBB-E0CC-04CB-7D9CE1A4DB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B0FF8E-ED2A-8573-29D3-A6E4F4B8A407}"/>
              </a:ext>
            </a:extLst>
          </p:cNvPr>
          <p:cNvSpPr>
            <a:spLocks noGrp="1"/>
          </p:cNvSpPr>
          <p:nvPr>
            <p:ph type="sldNum" sz="quarter" idx="5"/>
          </p:nvPr>
        </p:nvSpPr>
        <p:spPr/>
        <p:txBody>
          <a:bodyPr/>
          <a:lstStyle/>
          <a:p>
            <a:fld id="{C4516015-6419-F144-A88D-968FE89E8C5B}" type="slidenum">
              <a:rPr lang="en-US" smtClean="0"/>
              <a:t>17</a:t>
            </a:fld>
            <a:endParaRPr lang="en-US"/>
          </a:p>
        </p:txBody>
      </p:sp>
    </p:spTree>
    <p:extLst>
      <p:ext uri="{BB962C8B-B14F-4D97-AF65-F5344CB8AC3E}">
        <p14:creationId xmlns:p14="http://schemas.microsoft.com/office/powerpoint/2010/main" val="33515327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9B88A-2DF5-34F7-9EEF-4DA85F3045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5A413-46A6-2DF2-6360-ABF93A57DC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4DA21B-53E6-E715-2928-14822D8460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7E3C57-2F34-2B3E-C874-E4721CC4505C}"/>
              </a:ext>
            </a:extLst>
          </p:cNvPr>
          <p:cNvSpPr>
            <a:spLocks noGrp="1"/>
          </p:cNvSpPr>
          <p:nvPr>
            <p:ph type="sldNum" sz="quarter" idx="5"/>
          </p:nvPr>
        </p:nvSpPr>
        <p:spPr/>
        <p:txBody>
          <a:bodyPr/>
          <a:lstStyle/>
          <a:p>
            <a:fld id="{C4516015-6419-F144-A88D-968FE89E8C5B}" type="slidenum">
              <a:rPr lang="en-US" smtClean="0"/>
              <a:t>18</a:t>
            </a:fld>
            <a:endParaRPr lang="en-US"/>
          </a:p>
        </p:txBody>
      </p:sp>
    </p:spTree>
    <p:extLst>
      <p:ext uri="{BB962C8B-B14F-4D97-AF65-F5344CB8AC3E}">
        <p14:creationId xmlns:p14="http://schemas.microsoft.com/office/powerpoint/2010/main" val="23520664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CA18D-FBFD-99E7-77E8-49B876CCD2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19EB71-6D85-6D57-1B7F-163F052726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742ECA-6762-2193-55FD-F275041058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E8ED28-4EA5-0E83-7051-0A15C8DCC6EB}"/>
              </a:ext>
            </a:extLst>
          </p:cNvPr>
          <p:cNvSpPr>
            <a:spLocks noGrp="1"/>
          </p:cNvSpPr>
          <p:nvPr>
            <p:ph type="sldNum" sz="quarter" idx="5"/>
          </p:nvPr>
        </p:nvSpPr>
        <p:spPr/>
        <p:txBody>
          <a:bodyPr/>
          <a:lstStyle/>
          <a:p>
            <a:fld id="{C4516015-6419-F144-A88D-968FE89E8C5B}" type="slidenum">
              <a:rPr lang="en-US" smtClean="0"/>
              <a:t>19</a:t>
            </a:fld>
            <a:endParaRPr lang="en-US"/>
          </a:p>
        </p:txBody>
      </p:sp>
    </p:spTree>
    <p:extLst>
      <p:ext uri="{BB962C8B-B14F-4D97-AF65-F5344CB8AC3E}">
        <p14:creationId xmlns:p14="http://schemas.microsoft.com/office/powerpoint/2010/main" val="648744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516015-6419-F144-A88D-968FE89E8C5B}" type="slidenum">
              <a:rPr lang="en-US" smtClean="0"/>
              <a:t>2</a:t>
            </a:fld>
            <a:endParaRPr lang="en-US"/>
          </a:p>
        </p:txBody>
      </p:sp>
    </p:spTree>
    <p:extLst>
      <p:ext uri="{BB962C8B-B14F-4D97-AF65-F5344CB8AC3E}">
        <p14:creationId xmlns:p14="http://schemas.microsoft.com/office/powerpoint/2010/main" val="33222689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720B6-EB74-DC3B-3E40-2A4BE9D0BB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E7D501-063A-36A2-B30F-77542482E1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77DE04-1075-165D-68E8-B1FA5FAA3D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3E902A-D63E-ACE1-AC3F-25E5A017FD49}"/>
              </a:ext>
            </a:extLst>
          </p:cNvPr>
          <p:cNvSpPr>
            <a:spLocks noGrp="1"/>
          </p:cNvSpPr>
          <p:nvPr>
            <p:ph type="sldNum" sz="quarter" idx="5"/>
          </p:nvPr>
        </p:nvSpPr>
        <p:spPr/>
        <p:txBody>
          <a:bodyPr/>
          <a:lstStyle/>
          <a:p>
            <a:fld id="{C4516015-6419-F144-A88D-968FE89E8C5B}" type="slidenum">
              <a:rPr lang="en-US" smtClean="0"/>
              <a:t>20</a:t>
            </a:fld>
            <a:endParaRPr lang="en-US"/>
          </a:p>
        </p:txBody>
      </p:sp>
    </p:spTree>
    <p:extLst>
      <p:ext uri="{BB962C8B-B14F-4D97-AF65-F5344CB8AC3E}">
        <p14:creationId xmlns:p14="http://schemas.microsoft.com/office/powerpoint/2010/main" val="5472447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DF778-807B-3BA7-71C8-08229DC591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2A6349-0671-5BE8-D9DF-6AC78BC9EB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DC9A5A-2243-EE7B-3F19-6CB8A6F9D2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96610B-20DB-12B4-692F-9623504E1E97}"/>
              </a:ext>
            </a:extLst>
          </p:cNvPr>
          <p:cNvSpPr>
            <a:spLocks noGrp="1"/>
          </p:cNvSpPr>
          <p:nvPr>
            <p:ph type="sldNum" sz="quarter" idx="5"/>
          </p:nvPr>
        </p:nvSpPr>
        <p:spPr/>
        <p:txBody>
          <a:bodyPr/>
          <a:lstStyle/>
          <a:p>
            <a:fld id="{C4516015-6419-F144-A88D-968FE89E8C5B}" type="slidenum">
              <a:rPr lang="en-US" smtClean="0"/>
              <a:t>21</a:t>
            </a:fld>
            <a:endParaRPr lang="en-US"/>
          </a:p>
        </p:txBody>
      </p:sp>
    </p:spTree>
    <p:extLst>
      <p:ext uri="{BB962C8B-B14F-4D97-AF65-F5344CB8AC3E}">
        <p14:creationId xmlns:p14="http://schemas.microsoft.com/office/powerpoint/2010/main" val="37421549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1995F-F199-2477-FDD1-A18CF86A9E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AE43D7-BA40-C1BF-B9BA-D8EE9CF48E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CAF1D5-4671-BB92-336B-129B9FAE25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E8D267-1D97-4BF1-F7F9-20FC964F0A56}"/>
              </a:ext>
            </a:extLst>
          </p:cNvPr>
          <p:cNvSpPr>
            <a:spLocks noGrp="1"/>
          </p:cNvSpPr>
          <p:nvPr>
            <p:ph type="sldNum" sz="quarter" idx="5"/>
          </p:nvPr>
        </p:nvSpPr>
        <p:spPr/>
        <p:txBody>
          <a:bodyPr/>
          <a:lstStyle/>
          <a:p>
            <a:fld id="{C4516015-6419-F144-A88D-968FE89E8C5B}" type="slidenum">
              <a:rPr lang="en-US" smtClean="0"/>
              <a:t>22</a:t>
            </a:fld>
            <a:endParaRPr lang="en-US"/>
          </a:p>
        </p:txBody>
      </p:sp>
    </p:spTree>
    <p:extLst>
      <p:ext uri="{BB962C8B-B14F-4D97-AF65-F5344CB8AC3E}">
        <p14:creationId xmlns:p14="http://schemas.microsoft.com/office/powerpoint/2010/main" val="10773606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AE86B-1860-73B9-A91A-95E564BEE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7F76BC-9850-7646-0945-832C44FCCA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E5C124-C050-BBFF-0E8F-D01475EE92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1693BF-3A8D-D54D-00FF-46090B8EDD7C}"/>
              </a:ext>
            </a:extLst>
          </p:cNvPr>
          <p:cNvSpPr>
            <a:spLocks noGrp="1"/>
          </p:cNvSpPr>
          <p:nvPr>
            <p:ph type="sldNum" sz="quarter" idx="5"/>
          </p:nvPr>
        </p:nvSpPr>
        <p:spPr/>
        <p:txBody>
          <a:bodyPr/>
          <a:lstStyle/>
          <a:p>
            <a:fld id="{C4516015-6419-F144-A88D-968FE89E8C5B}" type="slidenum">
              <a:rPr lang="en-US" smtClean="0"/>
              <a:t>23</a:t>
            </a:fld>
            <a:endParaRPr lang="en-US"/>
          </a:p>
        </p:txBody>
      </p:sp>
    </p:spTree>
    <p:extLst>
      <p:ext uri="{BB962C8B-B14F-4D97-AF65-F5344CB8AC3E}">
        <p14:creationId xmlns:p14="http://schemas.microsoft.com/office/powerpoint/2010/main" val="29782182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80-083B-AF66-3C8C-23CDC4D06D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47DB7C-EE86-4155-67AB-D5CBF35A5C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A747E3-61FC-0088-B217-9321719D5B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87CB89-C785-61C1-E1A6-FB5DDAC8F510}"/>
              </a:ext>
            </a:extLst>
          </p:cNvPr>
          <p:cNvSpPr>
            <a:spLocks noGrp="1"/>
          </p:cNvSpPr>
          <p:nvPr>
            <p:ph type="sldNum" sz="quarter" idx="5"/>
          </p:nvPr>
        </p:nvSpPr>
        <p:spPr/>
        <p:txBody>
          <a:bodyPr/>
          <a:lstStyle/>
          <a:p>
            <a:fld id="{C4516015-6419-F144-A88D-968FE89E8C5B}" type="slidenum">
              <a:rPr lang="en-US" smtClean="0"/>
              <a:t>24</a:t>
            </a:fld>
            <a:endParaRPr lang="en-US"/>
          </a:p>
        </p:txBody>
      </p:sp>
    </p:spTree>
    <p:extLst>
      <p:ext uri="{BB962C8B-B14F-4D97-AF65-F5344CB8AC3E}">
        <p14:creationId xmlns:p14="http://schemas.microsoft.com/office/powerpoint/2010/main" val="26718165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B2862-BBB2-E10F-46AF-B4CB8F4507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6E346F-DE0E-9156-A5EF-398E6A473B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3CE16D-55FA-CC44-634D-236AA7E453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9A161E-22FA-3E29-1209-0C92AD176C91}"/>
              </a:ext>
            </a:extLst>
          </p:cNvPr>
          <p:cNvSpPr>
            <a:spLocks noGrp="1"/>
          </p:cNvSpPr>
          <p:nvPr>
            <p:ph type="sldNum" sz="quarter" idx="5"/>
          </p:nvPr>
        </p:nvSpPr>
        <p:spPr/>
        <p:txBody>
          <a:bodyPr/>
          <a:lstStyle/>
          <a:p>
            <a:fld id="{C4516015-6419-F144-A88D-968FE89E8C5B}" type="slidenum">
              <a:rPr lang="en-US" smtClean="0"/>
              <a:t>25</a:t>
            </a:fld>
            <a:endParaRPr lang="en-US"/>
          </a:p>
        </p:txBody>
      </p:sp>
    </p:spTree>
    <p:extLst>
      <p:ext uri="{BB962C8B-B14F-4D97-AF65-F5344CB8AC3E}">
        <p14:creationId xmlns:p14="http://schemas.microsoft.com/office/powerpoint/2010/main" val="21566777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4A1F7-4112-4420-EA41-E648CC5DB6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FFD5B2-6C78-2B0B-62E8-3878BAED41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108B3C-C92B-3363-2D49-B6B7BDEB72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5B1E981-B659-2533-CFD7-A25B5F19C0C5}"/>
              </a:ext>
            </a:extLst>
          </p:cNvPr>
          <p:cNvSpPr>
            <a:spLocks noGrp="1"/>
          </p:cNvSpPr>
          <p:nvPr>
            <p:ph type="sldNum" sz="quarter" idx="5"/>
          </p:nvPr>
        </p:nvSpPr>
        <p:spPr/>
        <p:txBody>
          <a:bodyPr/>
          <a:lstStyle/>
          <a:p>
            <a:fld id="{C4516015-6419-F144-A88D-968FE89E8C5B}" type="slidenum">
              <a:rPr lang="en-US" smtClean="0"/>
              <a:t>26</a:t>
            </a:fld>
            <a:endParaRPr lang="en-US"/>
          </a:p>
        </p:txBody>
      </p:sp>
    </p:spTree>
    <p:extLst>
      <p:ext uri="{BB962C8B-B14F-4D97-AF65-F5344CB8AC3E}">
        <p14:creationId xmlns:p14="http://schemas.microsoft.com/office/powerpoint/2010/main" val="16127883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6CD47-E14B-F5E1-A81C-C3C9B9E63B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89DF86-8AAC-A44A-882E-E8B513D98B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0A35F9-0C8B-3C8A-4700-90DCE3DD24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9C5557-15FE-6900-6593-8FCB0A295776}"/>
              </a:ext>
            </a:extLst>
          </p:cNvPr>
          <p:cNvSpPr>
            <a:spLocks noGrp="1"/>
          </p:cNvSpPr>
          <p:nvPr>
            <p:ph type="sldNum" sz="quarter" idx="5"/>
          </p:nvPr>
        </p:nvSpPr>
        <p:spPr/>
        <p:txBody>
          <a:bodyPr/>
          <a:lstStyle/>
          <a:p>
            <a:fld id="{C4516015-6419-F144-A88D-968FE89E8C5B}" type="slidenum">
              <a:rPr lang="en-US" smtClean="0"/>
              <a:t>27</a:t>
            </a:fld>
            <a:endParaRPr lang="en-US"/>
          </a:p>
        </p:txBody>
      </p:sp>
    </p:spTree>
    <p:extLst>
      <p:ext uri="{BB962C8B-B14F-4D97-AF65-F5344CB8AC3E}">
        <p14:creationId xmlns:p14="http://schemas.microsoft.com/office/powerpoint/2010/main" val="8873405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646BB-7A9D-DDE8-D25C-99D34018DA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4F7684-0C58-7364-46BE-5EFEC1018F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0689AC-879E-6DD9-CB2E-9606E12A00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85D41A-98D9-F74A-DF3E-A3B1AE774E3A}"/>
              </a:ext>
            </a:extLst>
          </p:cNvPr>
          <p:cNvSpPr>
            <a:spLocks noGrp="1"/>
          </p:cNvSpPr>
          <p:nvPr>
            <p:ph type="sldNum" sz="quarter" idx="5"/>
          </p:nvPr>
        </p:nvSpPr>
        <p:spPr/>
        <p:txBody>
          <a:bodyPr/>
          <a:lstStyle/>
          <a:p>
            <a:fld id="{C4516015-6419-F144-A88D-968FE89E8C5B}" type="slidenum">
              <a:rPr lang="en-US" smtClean="0"/>
              <a:t>28</a:t>
            </a:fld>
            <a:endParaRPr lang="en-US"/>
          </a:p>
        </p:txBody>
      </p:sp>
    </p:spTree>
    <p:extLst>
      <p:ext uri="{BB962C8B-B14F-4D97-AF65-F5344CB8AC3E}">
        <p14:creationId xmlns:p14="http://schemas.microsoft.com/office/powerpoint/2010/main" val="20009714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EFEF0-38EF-91B1-D373-CE01BC7FE7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D33B46-CB96-CCC6-562B-A6EC08C6CB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E3972B-AEB2-9D1F-012A-5830AF9BBF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FF99DF-4B7F-3685-87DF-46B0C67F1936}"/>
              </a:ext>
            </a:extLst>
          </p:cNvPr>
          <p:cNvSpPr>
            <a:spLocks noGrp="1"/>
          </p:cNvSpPr>
          <p:nvPr>
            <p:ph type="sldNum" sz="quarter" idx="5"/>
          </p:nvPr>
        </p:nvSpPr>
        <p:spPr/>
        <p:txBody>
          <a:bodyPr/>
          <a:lstStyle/>
          <a:p>
            <a:fld id="{C4516015-6419-F144-A88D-968FE89E8C5B}" type="slidenum">
              <a:rPr lang="en-US" smtClean="0"/>
              <a:t>29</a:t>
            </a:fld>
            <a:endParaRPr lang="en-US"/>
          </a:p>
        </p:txBody>
      </p:sp>
    </p:spTree>
    <p:extLst>
      <p:ext uri="{BB962C8B-B14F-4D97-AF65-F5344CB8AC3E}">
        <p14:creationId xmlns:p14="http://schemas.microsoft.com/office/powerpoint/2010/main" val="2041625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516015-6419-F144-A88D-968FE89E8C5B}" type="slidenum">
              <a:rPr lang="en-US" smtClean="0"/>
              <a:t>3</a:t>
            </a:fld>
            <a:endParaRPr lang="en-US"/>
          </a:p>
        </p:txBody>
      </p:sp>
    </p:spTree>
    <p:extLst>
      <p:ext uri="{BB962C8B-B14F-4D97-AF65-F5344CB8AC3E}">
        <p14:creationId xmlns:p14="http://schemas.microsoft.com/office/powerpoint/2010/main" val="16143072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D57DE-9BF6-E3B3-EC3A-8D7CB3A96C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10C4CE-9C78-4A8E-0ADA-923DAB83AC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425D70-F26B-3B85-A5F2-76663F85AA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B8A50C-EB2C-0BB0-728C-2200FB2AF9A1}"/>
              </a:ext>
            </a:extLst>
          </p:cNvPr>
          <p:cNvSpPr>
            <a:spLocks noGrp="1"/>
          </p:cNvSpPr>
          <p:nvPr>
            <p:ph type="sldNum" sz="quarter" idx="5"/>
          </p:nvPr>
        </p:nvSpPr>
        <p:spPr/>
        <p:txBody>
          <a:bodyPr/>
          <a:lstStyle/>
          <a:p>
            <a:fld id="{C4516015-6419-F144-A88D-968FE89E8C5B}" type="slidenum">
              <a:rPr lang="en-US" smtClean="0"/>
              <a:t>30</a:t>
            </a:fld>
            <a:endParaRPr lang="en-US"/>
          </a:p>
        </p:txBody>
      </p:sp>
    </p:spTree>
    <p:extLst>
      <p:ext uri="{BB962C8B-B14F-4D97-AF65-F5344CB8AC3E}">
        <p14:creationId xmlns:p14="http://schemas.microsoft.com/office/powerpoint/2010/main" val="12614786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8B274-6FB5-F1E2-15E7-3FE29DD269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CF1710-254B-58A0-30D4-28B6AE019C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5DFCE5-B077-B18A-C60A-783F9D1479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80B469-D9CB-30B8-831C-10B130CD97A8}"/>
              </a:ext>
            </a:extLst>
          </p:cNvPr>
          <p:cNvSpPr>
            <a:spLocks noGrp="1"/>
          </p:cNvSpPr>
          <p:nvPr>
            <p:ph type="sldNum" sz="quarter" idx="5"/>
          </p:nvPr>
        </p:nvSpPr>
        <p:spPr/>
        <p:txBody>
          <a:bodyPr/>
          <a:lstStyle/>
          <a:p>
            <a:fld id="{C4516015-6419-F144-A88D-968FE89E8C5B}" type="slidenum">
              <a:rPr lang="en-US" smtClean="0"/>
              <a:t>31</a:t>
            </a:fld>
            <a:endParaRPr lang="en-US"/>
          </a:p>
        </p:txBody>
      </p:sp>
    </p:spTree>
    <p:extLst>
      <p:ext uri="{BB962C8B-B14F-4D97-AF65-F5344CB8AC3E}">
        <p14:creationId xmlns:p14="http://schemas.microsoft.com/office/powerpoint/2010/main" val="3076045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AA39C-1517-E88F-A0E5-2072ED266B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1468AB-B96A-1C93-4AF4-09330C1146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AA16CD-8B86-4635-85BF-CCDA4D6D5B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17B1BF-6FD3-EB28-90E9-7F15F05B89DE}"/>
              </a:ext>
            </a:extLst>
          </p:cNvPr>
          <p:cNvSpPr>
            <a:spLocks noGrp="1"/>
          </p:cNvSpPr>
          <p:nvPr>
            <p:ph type="sldNum" sz="quarter" idx="5"/>
          </p:nvPr>
        </p:nvSpPr>
        <p:spPr/>
        <p:txBody>
          <a:bodyPr/>
          <a:lstStyle/>
          <a:p>
            <a:fld id="{C4516015-6419-F144-A88D-968FE89E8C5B}" type="slidenum">
              <a:rPr lang="en-US" smtClean="0"/>
              <a:t>4</a:t>
            </a:fld>
            <a:endParaRPr lang="en-US"/>
          </a:p>
        </p:txBody>
      </p:sp>
    </p:spTree>
    <p:extLst>
      <p:ext uri="{BB962C8B-B14F-4D97-AF65-F5344CB8AC3E}">
        <p14:creationId xmlns:p14="http://schemas.microsoft.com/office/powerpoint/2010/main" val="749920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67508-9DDA-F0AD-313E-81C79F24B8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8FD947-9460-5EA1-570D-022A733232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2BC191-020B-3139-9129-74EE26A17B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DEFC92-920C-FA94-3759-F8645457965F}"/>
              </a:ext>
            </a:extLst>
          </p:cNvPr>
          <p:cNvSpPr>
            <a:spLocks noGrp="1"/>
          </p:cNvSpPr>
          <p:nvPr>
            <p:ph type="sldNum" sz="quarter" idx="5"/>
          </p:nvPr>
        </p:nvSpPr>
        <p:spPr/>
        <p:txBody>
          <a:bodyPr/>
          <a:lstStyle/>
          <a:p>
            <a:fld id="{C4516015-6419-F144-A88D-968FE89E8C5B}" type="slidenum">
              <a:rPr lang="en-US" smtClean="0"/>
              <a:t>5</a:t>
            </a:fld>
            <a:endParaRPr lang="en-US"/>
          </a:p>
        </p:txBody>
      </p:sp>
    </p:spTree>
    <p:extLst>
      <p:ext uri="{BB962C8B-B14F-4D97-AF65-F5344CB8AC3E}">
        <p14:creationId xmlns:p14="http://schemas.microsoft.com/office/powerpoint/2010/main" val="29792934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23501-E741-D171-FA3B-D2444B5131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FD6369-A2F4-0E5B-DA30-5F73EB4860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342231-C46B-5C73-5DAB-7802BF2153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569372-A24F-7AB9-F609-FF4D75CD4EB3}"/>
              </a:ext>
            </a:extLst>
          </p:cNvPr>
          <p:cNvSpPr>
            <a:spLocks noGrp="1"/>
          </p:cNvSpPr>
          <p:nvPr>
            <p:ph type="sldNum" sz="quarter" idx="5"/>
          </p:nvPr>
        </p:nvSpPr>
        <p:spPr/>
        <p:txBody>
          <a:bodyPr/>
          <a:lstStyle/>
          <a:p>
            <a:fld id="{C4516015-6419-F144-A88D-968FE89E8C5B}" type="slidenum">
              <a:rPr lang="en-US" smtClean="0"/>
              <a:t>6</a:t>
            </a:fld>
            <a:endParaRPr lang="en-US"/>
          </a:p>
        </p:txBody>
      </p:sp>
    </p:spTree>
    <p:extLst>
      <p:ext uri="{BB962C8B-B14F-4D97-AF65-F5344CB8AC3E}">
        <p14:creationId xmlns:p14="http://schemas.microsoft.com/office/powerpoint/2010/main" val="3039400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97C04-C165-302F-265E-7B676703FB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8F44F0-2889-A23C-572A-F5DFE92C14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9157AB-05C8-C475-9B85-BBC0233CEDE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3AA38F-069D-22F0-E8DB-17C388920900}"/>
              </a:ext>
            </a:extLst>
          </p:cNvPr>
          <p:cNvSpPr>
            <a:spLocks noGrp="1"/>
          </p:cNvSpPr>
          <p:nvPr>
            <p:ph type="sldNum" sz="quarter" idx="5"/>
          </p:nvPr>
        </p:nvSpPr>
        <p:spPr/>
        <p:txBody>
          <a:bodyPr/>
          <a:lstStyle/>
          <a:p>
            <a:fld id="{C4516015-6419-F144-A88D-968FE89E8C5B}" type="slidenum">
              <a:rPr lang="en-US" smtClean="0"/>
              <a:t>7</a:t>
            </a:fld>
            <a:endParaRPr lang="en-US"/>
          </a:p>
        </p:txBody>
      </p:sp>
    </p:spTree>
    <p:extLst>
      <p:ext uri="{BB962C8B-B14F-4D97-AF65-F5344CB8AC3E}">
        <p14:creationId xmlns:p14="http://schemas.microsoft.com/office/powerpoint/2010/main" val="986925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BD760-5729-1883-29F2-683FC3E94D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84045A-8AD3-D582-C624-94F93300E0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677A37-C891-CD55-F85B-C76ABE3DF0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6DD6C4-670C-CCAF-9F33-F5C23B1A314E}"/>
              </a:ext>
            </a:extLst>
          </p:cNvPr>
          <p:cNvSpPr>
            <a:spLocks noGrp="1"/>
          </p:cNvSpPr>
          <p:nvPr>
            <p:ph type="sldNum" sz="quarter" idx="5"/>
          </p:nvPr>
        </p:nvSpPr>
        <p:spPr/>
        <p:txBody>
          <a:bodyPr/>
          <a:lstStyle/>
          <a:p>
            <a:fld id="{C4516015-6419-F144-A88D-968FE89E8C5B}" type="slidenum">
              <a:rPr lang="en-US" smtClean="0"/>
              <a:t>8</a:t>
            </a:fld>
            <a:endParaRPr lang="en-US"/>
          </a:p>
        </p:txBody>
      </p:sp>
    </p:spTree>
    <p:extLst>
      <p:ext uri="{BB962C8B-B14F-4D97-AF65-F5344CB8AC3E}">
        <p14:creationId xmlns:p14="http://schemas.microsoft.com/office/powerpoint/2010/main" val="41999858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98422-C96B-96F6-7B20-CB29E25DB7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5AB8A8-5CB6-64C0-4119-DE8A9BE3CF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9DCBAD-EE06-749A-9A80-09017504AF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4A738C-A3E3-A525-38BF-F750BEFDA718}"/>
              </a:ext>
            </a:extLst>
          </p:cNvPr>
          <p:cNvSpPr>
            <a:spLocks noGrp="1"/>
          </p:cNvSpPr>
          <p:nvPr>
            <p:ph type="sldNum" sz="quarter" idx="5"/>
          </p:nvPr>
        </p:nvSpPr>
        <p:spPr/>
        <p:txBody>
          <a:bodyPr/>
          <a:lstStyle/>
          <a:p>
            <a:fld id="{C4516015-6419-F144-A88D-968FE89E8C5B}" type="slidenum">
              <a:rPr lang="en-US" smtClean="0"/>
              <a:t>9</a:t>
            </a:fld>
            <a:endParaRPr lang="en-US"/>
          </a:p>
        </p:txBody>
      </p:sp>
    </p:spTree>
    <p:extLst>
      <p:ext uri="{BB962C8B-B14F-4D97-AF65-F5344CB8AC3E}">
        <p14:creationId xmlns:p14="http://schemas.microsoft.com/office/powerpoint/2010/main" val="2870270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6C6550E-7154-D142-90B3-5ECA230AEB57}" type="datetimeFigureOut">
              <a:rPr lang="en-US" smtClean="0"/>
              <a:t>8/31/26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2977760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C6550E-7154-D142-90B3-5ECA230AEB57}" type="datetimeFigureOut">
              <a:rPr lang="en-US" smtClean="0"/>
              <a:t>8/31/26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875528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3"/>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3"/>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C6550E-7154-D142-90B3-5ECA230AEB57}" type="datetimeFigureOut">
              <a:rPr lang="en-US" smtClean="0"/>
              <a:t>8/31/26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579393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C6550E-7154-D142-90B3-5ECA230AEB57}" type="datetimeFigureOut">
              <a:rPr lang="en-US" smtClean="0"/>
              <a:t>8/31/26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3142292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7"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7"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C6550E-7154-D142-90B3-5ECA230AEB57}" type="datetimeFigureOut">
              <a:rPr lang="en-US" smtClean="0"/>
              <a:t>8/31/26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4071216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8"/>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8"/>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C6550E-7154-D142-90B3-5ECA230AEB57}" type="datetimeFigureOut">
              <a:rPr lang="en-US" smtClean="0"/>
              <a:t>8/31/26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535400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C6550E-7154-D142-90B3-5ECA230AEB57}" type="datetimeFigureOut">
              <a:rPr lang="en-US" smtClean="0"/>
              <a:t>8/31/26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3133838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6C6550E-7154-D142-90B3-5ECA230AEB57}" type="datetimeFigureOut">
              <a:rPr lang="en-US" smtClean="0"/>
              <a:t>8/31/26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2355542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C6550E-7154-D142-90B3-5ECA230AEB57}" type="datetimeFigureOut">
              <a:rPr lang="en-US" smtClean="0"/>
              <a:t>8/31/26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2546501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6C6550E-7154-D142-90B3-5ECA230AEB57}" type="datetimeFigureOut">
              <a:rPr lang="en-US" smtClean="0"/>
              <a:t>8/31/26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3490254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6C6550E-7154-D142-90B3-5ECA230AEB57}" type="datetimeFigureOut">
              <a:rPr lang="en-US" smtClean="0"/>
              <a:t>8/31/26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1788031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8"/>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66C6550E-7154-D142-90B3-5ECA230AEB57}" type="datetimeFigureOut">
              <a:rPr lang="en-US" smtClean="0"/>
              <a:t>8/31/26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553443EE-E091-3D49-99C4-AB5450C7C63E}" type="slidenum">
              <a:rPr lang="en-US" smtClean="0"/>
              <a:t>‹#›</a:t>
            </a:fld>
            <a:endParaRPr lang="en-US"/>
          </a:p>
        </p:txBody>
      </p:sp>
    </p:spTree>
    <p:extLst>
      <p:ext uri="{BB962C8B-B14F-4D97-AF65-F5344CB8AC3E}">
        <p14:creationId xmlns:p14="http://schemas.microsoft.com/office/powerpoint/2010/main" val="12851647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hyperlink" Target="mailto:rgomez001@sdccd.edu" TargetMode="External"/><Relationship Id="rId7"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1.tiff"/><Relationship Id="rId5" Type="http://schemas.openxmlformats.org/officeDocument/2006/relationships/hyperlink" Target="https://sdmiramar.edu/governance/committees/academic-senate" TargetMode="External"/><Relationship Id="rId4" Type="http://schemas.openxmlformats.org/officeDocument/2006/relationships/hyperlink" Target="mailto:jbartolo@sdccd.edu"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Documents%20to%20Upload/SDMC%20Strategic%20Goals%20and%20Directions%202027-2034%20(Updated%20Draft%2004.27.26).docx"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3.svg"/></Relationships>
</file>

<file path=ppt/slides/_rels/slide11.xml.rels><?xml version="1.0" encoding="UTF-8" standalone="yes"?>
<Relationships xmlns="http://schemas.openxmlformats.org/package/2006/relationships"><Relationship Id="rId3" Type="http://schemas.openxmlformats.org/officeDocument/2006/relationships/hyperlink" Target="Documents%20to%20Upload/SDMC%20Strategic%20Goals%20and%20Directions%202027-2034%20(Updated%20Draft%2004.27.26).docx"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3.svg"/></Relationships>
</file>

<file path=ppt/slides/_rels/slide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6.emf"/><Relationship Id="rId4" Type="http://schemas.openxmlformats.org/officeDocument/2006/relationships/image" Target="../media/image5.jpg"/></Relationships>
</file>

<file path=ppt/slides/_rels/slide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5.jpg"/></Relationships>
</file>

<file path=ppt/slides/_rels/slide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2.xml.rels><?xml version="1.0" encoding="UTF-8" standalone="yes"?>
<Relationships xmlns="http://schemas.openxmlformats.org/package/2006/relationships"><Relationship Id="rId8" Type="http://schemas.openxmlformats.org/officeDocument/2006/relationships/hyperlink" Target="https://sdmiramar.edu/sites/default/files/2021-05/ascodeofconduct.pdf" TargetMode="External"/><Relationship Id="rId3" Type="http://schemas.openxmlformats.org/officeDocument/2006/relationships/image" Target="../media/image3.svg"/><Relationship Id="rId7" Type="http://schemas.openxmlformats.org/officeDocument/2006/relationships/hyperlink" Target="https://sdmiramar.edu/sites/default/files/2026-08/asen-a260901_digital_2.pdf"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hyperlink" Target="https://sdmiramar.edu/sites/default/files/2024-02/draft-asen-m240220.pdf" TargetMode="External"/><Relationship Id="rId5" Type="http://schemas.openxmlformats.org/officeDocument/2006/relationships/hyperlink" Target="https://sdmiramar.edu/sites/default/files/2026-04/as_meeting_cal_26-27.pdf" TargetMode="External"/><Relationship Id="rId4" Type="http://schemas.openxmlformats.org/officeDocument/2006/relationships/hyperlink" Target="https://sdmiramar.edu/sites/default/files/2026-08/asen-m260519draft.pdf"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2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2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5.jpg"/></Relationships>
</file>

<file path=ppt/slides/_rels/slide2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5.jpg"/></Relationships>
</file>

<file path=ppt/slides/_rels/slide2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5.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5.jpg"/></Relationships>
</file>

<file path=ppt/slides/_rels/slide2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9.jpg"/><Relationship Id="rId5" Type="http://schemas.openxmlformats.org/officeDocument/2006/relationships/image" Target="../media/image5.jpg"/><Relationship Id="rId4" Type="http://schemas.openxmlformats.org/officeDocument/2006/relationships/hyperlink" Target="https://docs.google.com/forms/d/e/1FAIpQLSe84dQ6jsvDtuqcW28nTgMb-5SnTmeMbCi2ceGsARVUqQx8DA/viewform"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5.jpg"/><Relationship Id="rId5" Type="http://schemas.openxmlformats.org/officeDocument/2006/relationships/hyperlink" Target="https://sdmiramar.edu/services/lead/equitysummit" TargetMode="External"/><Relationship Id="rId4" Type="http://schemas.openxmlformats.org/officeDocument/2006/relationships/hyperlink" Target="https://bit.ly/2026EquitySummitRegistration"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5.jpg"/><Relationship Id="rId4" Type="http://schemas.openxmlformats.org/officeDocument/2006/relationships/hyperlink" Target="https://www.eventbrite.com/e/data-analytics-digital-innovation-regional-convening-tickets-1992851704093?utm_source=eventbrite&amp;utm_medium=email&amp;utm_campaign=event_reminder&amp;utm_term=eventname"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5.jpg"/><Relationship Id="rId4" Type="http://schemas.openxmlformats.org/officeDocument/2006/relationships/hyperlink" Target="https://events.zoom.us/ev/ApjRNR0NuwzxeJIyIZXXRm2LP-vBKf0d2M1G0YIRFmpxcbXx92y0~AitULHStBfke3kpI8gWy7C8CXUSy_F9AKNRv6aWL9PpL2dyo8WWCleayrJMjDz5oxe86Iwu5ACgFllWy5ppdpBVrpQ?utm_campaign=51648881-AI%20Engage%20Fall%20Summit%202026&amp;utm_medium=email&amp;_hsenc=p2ANqtz--Sbj1r0w7JM7D4crRF5APcWmI_w38REqxp_GiVGQbjS8bB9zoQs-tRyvS3_SFaCOKTjklQBENYNfXqVDd2CR188j61tg&amp;_hsmi=436099797&amp;utm_content=436099797&amp;utm_source=hs_emai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hyperlink" Target="https://www.inlander.com/spokane/a-poem-to-acknowledge-that-the-land-itself-along-with-the-people-whose-language-culture-and-religion-were-born-of-it-is-rarely-acknowledg/Content?oid=22469536&amp;fbclid=IwAR1HUaEe653EVlm0rlzGz3G_hxJGszN4xPhuXvd0adqpJlPyPsFl2JCaeCU" TargetMode="External"/><Relationship Id="rId5" Type="http://schemas.openxmlformats.org/officeDocument/2006/relationships/hyperlink" Target="https://sdmiramar.edu/services/lead/landacknowledgment" TargetMode="External"/><Relationship Id="rId4" Type="http://schemas.openxmlformats.org/officeDocument/2006/relationships/image" Target="../media/image4.emf"/></Relationships>
</file>

<file path=ppt/slides/_rels/slide3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5.jpg"/><Relationship Id="rId4" Type="http://schemas.openxmlformats.org/officeDocument/2006/relationships/hyperlink" Target="https://forms.office.com/r/idcxfNTdz1"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media/image3.svg"/><Relationship Id="rId5" Type="http://schemas.openxmlformats.org/officeDocument/2006/relationships/hyperlink" Target="mailto:jbartolo@sdccd.edu" TargetMode="External"/><Relationship Id="rId4" Type="http://schemas.openxmlformats.org/officeDocument/2006/relationships/hyperlink" Target="mailto:rgomez001@sdccd.ed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8" Type="http://schemas.openxmlformats.org/officeDocument/2006/relationships/hyperlink" Target="https://sdccd-edu.community.diligentoneplatform.com/document/5e148fa3-be0e-4bf2-84ad-92acd1c68db4" TargetMode="External"/><Relationship Id="rId3" Type="http://schemas.openxmlformats.org/officeDocument/2006/relationships/hyperlink" Target="Documents%20to%20Upload/SDMC%20Strategic%20Goals%20and%20Directions%202027-2034%20(Updated%20Draft%2004.27.26).docx" TargetMode="External"/><Relationship Id="rId7" Type="http://schemas.openxmlformats.org/officeDocument/2006/relationships/hyperlink" Target="https://sdccd-edu.community.diligentoneplatform.com/document/ce031bf3-fa6b-49ad-8b9c-450c76d6b753"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sdccd-edu.community.diligentoneplatform.com/document/4858a2e3-74be-4347-bb7e-398a3b0d61da" TargetMode="External"/><Relationship Id="rId5" Type="http://schemas.openxmlformats.org/officeDocument/2006/relationships/image" Target="../media/image5.jpg"/><Relationship Id="rId4"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5D861-D0AB-9C9B-60CF-0A32A4F6DD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BF99C17-B728-05E1-7BAE-B8E130FC4F1E}"/>
              </a:ext>
            </a:extLst>
          </p:cNvPr>
          <p:cNvSpPr>
            <a:spLocks noGrp="1" noRot="1" noMove="1" noResize="1" noEditPoints="1" noAdjustHandles="1" noChangeArrowheads="1" noChangeShapeType="1"/>
          </p:cNvSpPr>
          <p:nvPr/>
        </p:nvSpPr>
        <p:spPr>
          <a:xfrm>
            <a:off x="2892054" y="0"/>
            <a:ext cx="6251945"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dirty="0">
              <a:solidFill>
                <a:srgbClr val="1E9097"/>
              </a:solidFill>
            </a:endParaRPr>
          </a:p>
        </p:txBody>
      </p:sp>
      <p:sp>
        <p:nvSpPr>
          <p:cNvPr id="14" name="Title 13">
            <a:extLst>
              <a:ext uri="{FF2B5EF4-FFF2-40B4-BE49-F238E27FC236}">
                <a16:creationId xmlns:a16="http://schemas.microsoft.com/office/drawing/2014/main" id="{D9A7B85F-327C-A80E-B6A2-FC2D2A2DF015}"/>
              </a:ext>
            </a:extLst>
          </p:cNvPr>
          <p:cNvSpPr>
            <a:spLocks noGrp="1"/>
          </p:cNvSpPr>
          <p:nvPr>
            <p:ph type="title"/>
          </p:nvPr>
        </p:nvSpPr>
        <p:spPr>
          <a:xfrm>
            <a:off x="3267372" y="416881"/>
            <a:ext cx="5501310" cy="1475195"/>
          </a:xfrm>
        </p:spPr>
        <p:txBody>
          <a:bodyPr anchor="t">
            <a:normAutofit/>
          </a:bodyPr>
          <a:lstStyle/>
          <a:p>
            <a:pPr algn="ctr"/>
            <a:r>
              <a:rPr lang="en-US" sz="4400" b="1" dirty="0">
                <a:solidFill>
                  <a:schemeClr val="bg1"/>
                </a:solidFill>
                <a:latin typeface="Arial" panose="020B0604020202020204" pitchFamily="34" charset="0"/>
                <a:cs typeface="Arial" panose="020B0604020202020204" pitchFamily="34" charset="0"/>
              </a:rPr>
              <a:t>Academic Senate Meeting </a:t>
            </a:r>
          </a:p>
        </p:txBody>
      </p:sp>
      <p:sp>
        <p:nvSpPr>
          <p:cNvPr id="21" name="Title 13">
            <a:extLst>
              <a:ext uri="{FF2B5EF4-FFF2-40B4-BE49-F238E27FC236}">
                <a16:creationId xmlns:a16="http://schemas.microsoft.com/office/drawing/2014/main" id="{F86B969F-531D-B4CA-CF38-AD209C4A13C8}"/>
              </a:ext>
            </a:extLst>
          </p:cNvPr>
          <p:cNvSpPr txBox="1">
            <a:spLocks/>
          </p:cNvSpPr>
          <p:nvPr/>
        </p:nvSpPr>
        <p:spPr>
          <a:xfrm>
            <a:off x="3267371" y="1892076"/>
            <a:ext cx="5501310" cy="1628348"/>
          </a:xfrm>
          <a:prstGeom prst="rect">
            <a:avLst/>
          </a:prstGeom>
        </p:spPr>
        <p:txBody>
          <a:bodyPr vert="horz" lIns="91440" tIns="45720" rIns="91440" bIns="45720" rtlCol="0" anchor="t">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spcBef>
                <a:spcPts val="0"/>
              </a:spcBef>
            </a:pPr>
            <a:r>
              <a:rPr lang="en-US" sz="2000" b="1" dirty="0">
                <a:solidFill>
                  <a:schemeClr val="bg1"/>
                </a:solidFill>
                <a:latin typeface="Arial" panose="020B0604020202020204" pitchFamily="34" charset="0"/>
                <a:cs typeface="Arial" panose="020B0604020202020204" pitchFamily="34" charset="0"/>
              </a:rPr>
              <a:t>September 1</a:t>
            </a:r>
            <a:r>
              <a:rPr lang="en-US" sz="2000" b="1" baseline="30000" dirty="0">
                <a:solidFill>
                  <a:schemeClr val="bg1"/>
                </a:solidFill>
                <a:latin typeface="Arial" panose="020B0604020202020204" pitchFamily="34" charset="0"/>
                <a:cs typeface="Arial" panose="020B0604020202020204" pitchFamily="34" charset="0"/>
              </a:rPr>
              <a:t>st</a:t>
            </a:r>
            <a:r>
              <a:rPr lang="en-US" sz="2000" b="1" dirty="0">
                <a:solidFill>
                  <a:schemeClr val="bg1"/>
                </a:solidFill>
                <a:latin typeface="Arial" panose="020B0604020202020204" pitchFamily="34" charset="0"/>
                <a:cs typeface="Arial" panose="020B0604020202020204" pitchFamily="34" charset="0"/>
              </a:rPr>
              <a:t>, 2026 | 26-27 Academic Year</a:t>
            </a:r>
          </a:p>
          <a:p>
            <a:pPr>
              <a:spcBef>
                <a:spcPts val="0"/>
              </a:spcBef>
            </a:pPr>
            <a:endParaRPr lang="en-US" sz="1400" dirty="0">
              <a:solidFill>
                <a:schemeClr val="bg1"/>
              </a:solidFill>
              <a:latin typeface="Arial" panose="020B0604020202020204" pitchFamily="34" charset="0"/>
              <a:cs typeface="Arial" panose="020B0604020202020204" pitchFamily="34" charset="0"/>
            </a:endParaRPr>
          </a:p>
          <a:p>
            <a:pPr>
              <a:spcBef>
                <a:spcPts val="0"/>
              </a:spcBef>
            </a:pPr>
            <a:endParaRPr lang="en-US" sz="1400" dirty="0">
              <a:solidFill>
                <a:schemeClr val="bg1"/>
              </a:solidFill>
              <a:latin typeface="Arial" panose="020B0604020202020204" pitchFamily="34" charset="0"/>
              <a:cs typeface="Arial" panose="020B0604020202020204" pitchFamily="34" charset="0"/>
            </a:endParaRPr>
          </a:p>
          <a:p>
            <a:pPr>
              <a:spcBef>
                <a:spcPts val="0"/>
              </a:spcBef>
            </a:pPr>
            <a:r>
              <a:rPr lang="en-US" sz="2000" b="1" i="1" dirty="0">
                <a:solidFill>
                  <a:schemeClr val="bg1"/>
                </a:solidFill>
                <a:latin typeface="Arial" panose="020B0604020202020204" pitchFamily="34" charset="0"/>
                <a:cs typeface="Arial" panose="020B0604020202020204" pitchFamily="34" charset="0"/>
              </a:rPr>
              <a:t>Cultivating Community:</a:t>
            </a:r>
          </a:p>
          <a:p>
            <a:pPr>
              <a:spcBef>
                <a:spcPts val="0"/>
              </a:spcBef>
            </a:pPr>
            <a:r>
              <a:rPr lang="en-US" sz="2000" b="1" i="1" dirty="0">
                <a:solidFill>
                  <a:schemeClr val="bg1"/>
                </a:solidFill>
                <a:latin typeface="Arial" panose="020B0604020202020204" pitchFamily="34" charset="0"/>
                <a:cs typeface="Arial" panose="020B0604020202020204" pitchFamily="34" charset="0"/>
              </a:rPr>
              <a:t>Making the invisible visible</a:t>
            </a:r>
          </a:p>
        </p:txBody>
      </p:sp>
      <p:sp>
        <p:nvSpPr>
          <p:cNvPr id="6" name="TextBox 5">
            <a:extLst>
              <a:ext uri="{FF2B5EF4-FFF2-40B4-BE49-F238E27FC236}">
                <a16:creationId xmlns:a16="http://schemas.microsoft.com/office/drawing/2014/main" id="{F885D719-2ABD-C176-91EC-9A1866F10704}"/>
              </a:ext>
            </a:extLst>
          </p:cNvPr>
          <p:cNvSpPr txBox="1"/>
          <p:nvPr/>
        </p:nvSpPr>
        <p:spPr>
          <a:xfrm>
            <a:off x="302174" y="4521439"/>
            <a:ext cx="2240865" cy="276999"/>
          </a:xfrm>
          <a:prstGeom prst="rect">
            <a:avLst/>
          </a:prstGeom>
          <a:noFill/>
        </p:spPr>
        <p:txBody>
          <a:bodyPr wrap="square">
            <a:spAutoFit/>
          </a:bodyPr>
          <a:lstStyle/>
          <a:p>
            <a:pPr algn="ctr"/>
            <a:r>
              <a:rPr lang="en-US" sz="1200" dirty="0">
                <a:latin typeface="Arial" panose="020B0604020202020204" pitchFamily="34" charset="0"/>
                <a:cs typeface="Arial" panose="020B0604020202020204" pitchFamily="34" charset="0"/>
              </a:rPr>
              <a:t>(QR Code for A.S. Webpage)</a:t>
            </a:r>
          </a:p>
        </p:txBody>
      </p:sp>
      <p:sp>
        <p:nvSpPr>
          <p:cNvPr id="8" name="TextBox 7">
            <a:extLst>
              <a:ext uri="{FF2B5EF4-FFF2-40B4-BE49-F238E27FC236}">
                <a16:creationId xmlns:a16="http://schemas.microsoft.com/office/drawing/2014/main" id="{CF73C7FA-BD20-D55C-AE6F-FFDC7E6D1532}"/>
              </a:ext>
            </a:extLst>
          </p:cNvPr>
          <p:cNvSpPr txBox="1"/>
          <p:nvPr/>
        </p:nvSpPr>
        <p:spPr>
          <a:xfrm>
            <a:off x="3267372" y="4659940"/>
            <a:ext cx="5574454" cy="276999"/>
          </a:xfrm>
          <a:prstGeom prst="rect">
            <a:avLst/>
          </a:prstGeom>
          <a:noFill/>
        </p:spPr>
        <p:txBody>
          <a:bodyPr wrap="square">
            <a:spAutoFit/>
          </a:bodyPr>
          <a:lstStyle/>
          <a:p>
            <a:pPr>
              <a:spcBef>
                <a:spcPts val="0"/>
              </a:spcBef>
            </a:pPr>
            <a:r>
              <a:rPr lang="en-US" sz="1200" dirty="0">
                <a:solidFill>
                  <a:schemeClr val="bg1"/>
                </a:solidFill>
                <a:latin typeface="Arial" panose="020B0604020202020204" pitchFamily="34" charset="0"/>
                <a:cs typeface="Arial" panose="020B0604020202020204" pitchFamily="34" charset="0"/>
              </a:rPr>
              <a:t>Attending for Flex credit? Email </a:t>
            </a:r>
            <a:r>
              <a:rPr lang="en-US" sz="1200" dirty="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rgomez001@sdccd.edu</a:t>
            </a:r>
            <a:r>
              <a:rPr lang="en-US" sz="1200" dirty="0">
                <a:solidFill>
                  <a:schemeClr val="bg1"/>
                </a:solidFill>
                <a:latin typeface="Arial" panose="020B0604020202020204" pitchFamily="34" charset="0"/>
                <a:cs typeface="Arial" panose="020B0604020202020204" pitchFamily="34" charset="0"/>
              </a:rPr>
              <a:t> or </a:t>
            </a:r>
            <a:r>
              <a:rPr lang="en-US" sz="1200" dirty="0">
                <a:solidFill>
                  <a:schemeClr val="bg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jbartolo@sdccd.edu</a:t>
            </a:r>
            <a:endParaRPr lang="en-US" sz="1200" dirty="0">
              <a:solidFill>
                <a:schemeClr val="bg1"/>
              </a:solidFill>
              <a:latin typeface="Arial" panose="020B0604020202020204" pitchFamily="34" charset="0"/>
              <a:cs typeface="Arial" panose="020B0604020202020204" pitchFamily="34" charset="0"/>
            </a:endParaRPr>
          </a:p>
        </p:txBody>
      </p:sp>
      <p:pic>
        <p:nvPicPr>
          <p:cNvPr id="10" name="Picture 9">
            <a:hlinkClick r:id="rId5"/>
            <a:extLst>
              <a:ext uri="{FF2B5EF4-FFF2-40B4-BE49-F238E27FC236}">
                <a16:creationId xmlns:a16="http://schemas.microsoft.com/office/drawing/2014/main" id="{13B1247A-C110-E027-5E93-F45ED1247713}"/>
              </a:ext>
            </a:extLst>
          </p:cNvPr>
          <p:cNvPicPr>
            <a:picLocks noChangeAspect="1"/>
          </p:cNvPicPr>
          <p:nvPr/>
        </p:nvPicPr>
        <p:blipFill>
          <a:blip r:embed="rId6"/>
          <a:stretch>
            <a:fillRect/>
          </a:stretch>
        </p:blipFill>
        <p:spPr>
          <a:xfrm>
            <a:off x="330642" y="2187218"/>
            <a:ext cx="2183931" cy="2219734"/>
          </a:xfrm>
          <a:prstGeom prst="rect">
            <a:avLst/>
          </a:prstGeom>
        </p:spPr>
      </p:pic>
      <p:pic>
        <p:nvPicPr>
          <p:cNvPr id="11" name="Picture 10" descr="A close-up of a logo&#10;&#10;AI-generated content may be incorrect.">
            <a:extLst>
              <a:ext uri="{FF2B5EF4-FFF2-40B4-BE49-F238E27FC236}">
                <a16:creationId xmlns:a16="http://schemas.microsoft.com/office/drawing/2014/main" id="{DFF20AC4-3832-6F1E-F05D-06CFA219A500}"/>
              </a:ext>
            </a:extLst>
          </p:cNvPr>
          <p:cNvPicPr>
            <a:picLocks noChangeAspect="1"/>
          </p:cNvPicPr>
          <p:nvPr/>
        </p:nvPicPr>
        <p:blipFill>
          <a:blip r:embed="rId7"/>
          <a:srcRect b="31433"/>
          <a:stretch>
            <a:fillRect/>
          </a:stretch>
        </p:blipFill>
        <p:spPr>
          <a:xfrm>
            <a:off x="234936" y="453211"/>
            <a:ext cx="2375339" cy="1402533"/>
          </a:xfrm>
          <a:prstGeom prst="rect">
            <a:avLst/>
          </a:prstGeom>
        </p:spPr>
      </p:pic>
      <p:pic>
        <p:nvPicPr>
          <p:cNvPr id="3" name="Graphic 2">
            <a:extLst>
              <a:ext uri="{FF2B5EF4-FFF2-40B4-BE49-F238E27FC236}">
                <a16:creationId xmlns:a16="http://schemas.microsoft.com/office/drawing/2014/main" id="{482766EA-06C7-C8B2-E361-79D16DD08EFC}"/>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8"/>
              </a:ext>
            </a:extLst>
          </a:blip>
          <a:stretch>
            <a:fillRect/>
          </a:stretch>
        </p:blipFill>
        <p:spPr>
          <a:xfrm>
            <a:off x="-5347265" y="-5469253"/>
            <a:ext cx="22176688" cy="21072277"/>
          </a:xfrm>
          <a:prstGeom prst="rect">
            <a:avLst/>
          </a:prstGeom>
        </p:spPr>
      </p:pic>
      <p:sp>
        <p:nvSpPr>
          <p:cNvPr id="7" name="TextBox 6">
            <a:extLst>
              <a:ext uri="{FF2B5EF4-FFF2-40B4-BE49-F238E27FC236}">
                <a16:creationId xmlns:a16="http://schemas.microsoft.com/office/drawing/2014/main" id="{02D0B1AB-15FD-FFC8-E141-DE402EE4E388}"/>
              </a:ext>
            </a:extLst>
          </p:cNvPr>
          <p:cNvSpPr txBox="1"/>
          <p:nvPr/>
        </p:nvSpPr>
        <p:spPr>
          <a:xfrm>
            <a:off x="3267371" y="3816152"/>
            <a:ext cx="5501310" cy="738664"/>
          </a:xfrm>
          <a:prstGeom prst="rect">
            <a:avLst/>
          </a:prstGeom>
          <a:noFill/>
        </p:spPr>
        <p:txBody>
          <a:bodyPr wrap="square">
            <a:spAutoFit/>
          </a:bodyPr>
          <a:lstStyle/>
          <a:p>
            <a:pPr algn="ctr"/>
            <a:r>
              <a:rPr lang="en-US" sz="1600" i="1" dirty="0">
                <a:solidFill>
                  <a:schemeClr val="bg1"/>
                </a:solidFill>
                <a:latin typeface="Arial" panose="020B0604020202020204" pitchFamily="34" charset="0"/>
                <a:cs typeface="Arial" panose="020B0604020202020204" pitchFamily="34" charset="0"/>
              </a:rPr>
              <a:t>Remember to sign in using today’s log! (See Juli!)</a:t>
            </a:r>
          </a:p>
          <a:p>
            <a:pPr algn="ctr"/>
            <a:endParaRPr lang="en-US" sz="1000" i="1" dirty="0">
              <a:solidFill>
                <a:schemeClr val="bg1"/>
              </a:solidFill>
              <a:latin typeface="Arial" panose="020B0604020202020204" pitchFamily="34" charset="0"/>
              <a:cs typeface="Arial" panose="020B0604020202020204" pitchFamily="34" charset="0"/>
            </a:endParaRPr>
          </a:p>
          <a:p>
            <a:pPr algn="ctr"/>
            <a:r>
              <a:rPr lang="en-US" sz="1600" b="1" i="1" dirty="0">
                <a:solidFill>
                  <a:schemeClr val="bg1"/>
                </a:solidFill>
                <a:latin typeface="Arial" panose="020B0604020202020204" pitchFamily="34" charset="0"/>
                <a:cs typeface="Arial" panose="020B0604020202020204" pitchFamily="34" charset="0"/>
              </a:rPr>
              <a:t>Quorum Required: (23/44)</a:t>
            </a:r>
            <a:r>
              <a:rPr lang="en-US" sz="1600" i="1" dirty="0">
                <a:solidFill>
                  <a:schemeClr val="bg1"/>
                </a:solidFill>
                <a:latin typeface="Arial" panose="020B0604020202020204" pitchFamily="34" charset="0"/>
                <a:cs typeface="Arial" panose="020B0604020202020204" pitchFamily="34" charset="0"/>
              </a:rPr>
              <a:t> to get started officially!</a:t>
            </a:r>
          </a:p>
        </p:txBody>
      </p:sp>
    </p:spTree>
    <p:extLst>
      <p:ext uri="{BB962C8B-B14F-4D97-AF65-F5344CB8AC3E}">
        <p14:creationId xmlns:p14="http://schemas.microsoft.com/office/powerpoint/2010/main" val="3482942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0C747-8B01-2BF3-6384-3ED22C47C2A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02745A-4412-E8BB-3437-FC24B4E4BEAB}"/>
              </a:ext>
            </a:extLst>
          </p:cNvPr>
          <p:cNvSpPr>
            <a:spLocks noGrp="1" noRot="1" noMove="1" noResize="1" noEditPoints="1" noAdjustHandles="1" noChangeArrowheads="1" noChangeShapeType="1"/>
          </p:cNvSpPr>
          <p:nvPr/>
        </p:nvSpPr>
        <p:spPr>
          <a:xfrm>
            <a:off x="-1" y="0"/>
            <a:ext cx="9167149" cy="99417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hlinkClick r:id="rId3"/>
            <a:extLst>
              <a:ext uri="{FF2B5EF4-FFF2-40B4-BE49-F238E27FC236}">
                <a16:creationId xmlns:a16="http://schemas.microsoft.com/office/drawing/2014/main" id="{B9311C3B-350E-08F7-9FC8-B8AFAD1349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117874" y="0"/>
            <a:ext cx="22176688" cy="21072277"/>
          </a:xfrm>
          <a:prstGeom prst="rect">
            <a:avLst/>
          </a:prstGeom>
        </p:spPr>
      </p:pic>
      <p:pic>
        <p:nvPicPr>
          <p:cNvPr id="3" name="Picture 2" descr="A close up of a logo&#10;&#10;AI-generated content may be incorrect.">
            <a:extLst>
              <a:ext uri="{FF2B5EF4-FFF2-40B4-BE49-F238E27FC236}">
                <a16:creationId xmlns:a16="http://schemas.microsoft.com/office/drawing/2014/main" id="{118A35F6-59AB-D189-4356-BC47E95D1360}"/>
              </a:ext>
            </a:extLst>
          </p:cNvPr>
          <p:cNvPicPr>
            <a:picLocks noChangeAspect="1"/>
          </p:cNvPicPr>
          <p:nvPr/>
        </p:nvPicPr>
        <p:blipFill>
          <a:blip r:embed="rId5"/>
          <a:stretch>
            <a:fillRect/>
          </a:stretch>
        </p:blipFill>
        <p:spPr>
          <a:xfrm>
            <a:off x="6656240" y="4429030"/>
            <a:ext cx="2175243" cy="440626"/>
          </a:xfrm>
          <a:prstGeom prst="rect">
            <a:avLst/>
          </a:prstGeom>
        </p:spPr>
      </p:pic>
      <p:sp>
        <p:nvSpPr>
          <p:cNvPr id="6" name="Title 4">
            <a:extLst>
              <a:ext uri="{FF2B5EF4-FFF2-40B4-BE49-F238E27FC236}">
                <a16:creationId xmlns:a16="http://schemas.microsoft.com/office/drawing/2014/main" id="{4431241E-9846-C08F-3A89-FA627F861102}"/>
              </a:ext>
            </a:extLst>
          </p:cNvPr>
          <p:cNvSpPr txBox="1">
            <a:spLocks/>
          </p:cNvSpPr>
          <p:nvPr/>
        </p:nvSpPr>
        <p:spPr>
          <a:xfrm>
            <a:off x="312516" y="0"/>
            <a:ext cx="8202833" cy="99417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200" dirty="0">
                <a:solidFill>
                  <a:schemeClr val="bg1"/>
                </a:solidFill>
                <a:latin typeface="Arial" panose="020B0604020202020204" pitchFamily="34" charset="0"/>
                <a:cs typeface="Arial" panose="020B0604020202020204" pitchFamily="34" charset="0"/>
              </a:rPr>
              <a:t>6.3 Discussion Items (First Reads)</a:t>
            </a:r>
          </a:p>
        </p:txBody>
      </p:sp>
      <p:sp>
        <p:nvSpPr>
          <p:cNvPr id="12" name="Content Placeholder 5">
            <a:extLst>
              <a:ext uri="{FF2B5EF4-FFF2-40B4-BE49-F238E27FC236}">
                <a16:creationId xmlns:a16="http://schemas.microsoft.com/office/drawing/2014/main" id="{9E2F9B3D-EE76-FC05-609D-795642B41D7C}"/>
              </a:ext>
            </a:extLst>
          </p:cNvPr>
          <p:cNvSpPr>
            <a:spLocks noGrp="1"/>
          </p:cNvSpPr>
          <p:nvPr>
            <p:ph sz="half" idx="1"/>
          </p:nvPr>
        </p:nvSpPr>
        <p:spPr>
          <a:xfrm>
            <a:off x="312516" y="1086132"/>
            <a:ext cx="8425181" cy="890447"/>
          </a:xfrm>
        </p:spPr>
        <p:txBody>
          <a:bodyPr numCol="1">
            <a:noAutofit/>
          </a:bodyPr>
          <a:lstStyle/>
          <a:p>
            <a:pPr marL="0" indent="0">
              <a:buNone/>
            </a:pPr>
            <a:r>
              <a:rPr lang="en-US" sz="2200" b="1" dirty="0">
                <a:latin typeface="Arial" panose="020B0604020202020204" pitchFamily="34" charset="0"/>
                <a:cs typeface="Arial" panose="020B0604020202020204" pitchFamily="34" charset="0"/>
              </a:rPr>
              <a:t>6.3	</a:t>
            </a:r>
            <a:r>
              <a:rPr lang="en-US" sz="2200" b="1" dirty="0"/>
              <a:t>Reestablishing the At-Large Senator Position</a:t>
            </a:r>
            <a:endParaRPr lang="en-US" sz="2200" b="1"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	(Rodrigo Gomez)</a:t>
            </a:r>
          </a:p>
        </p:txBody>
      </p:sp>
      <p:sp>
        <p:nvSpPr>
          <p:cNvPr id="7" name="TextBox 6">
            <a:extLst>
              <a:ext uri="{FF2B5EF4-FFF2-40B4-BE49-F238E27FC236}">
                <a16:creationId xmlns:a16="http://schemas.microsoft.com/office/drawing/2014/main" id="{7DB89EAD-9FD8-3A69-095C-7AF71DB2251F}"/>
              </a:ext>
            </a:extLst>
          </p:cNvPr>
          <p:cNvSpPr txBox="1"/>
          <p:nvPr/>
        </p:nvSpPr>
        <p:spPr>
          <a:xfrm>
            <a:off x="312516" y="2135445"/>
            <a:ext cx="8518967" cy="1833194"/>
          </a:xfrm>
          <a:prstGeom prst="rect">
            <a:avLst/>
          </a:prstGeom>
          <a:noFill/>
        </p:spPr>
        <p:txBody>
          <a:bodyPr wrap="square">
            <a:spAutoFit/>
          </a:bodyPr>
          <a:lstStyle/>
          <a:p>
            <a:pPr marL="285750" indent="-285750" fontAlgn="t">
              <a:lnSpc>
                <a:spcPts val="1500"/>
              </a:lnSpc>
              <a:buFont typeface="Arial" panose="020B0604020202020204" pitchFamily="34" charset="0"/>
              <a:buChar char="•"/>
            </a:pPr>
            <a:r>
              <a:rPr lang="en-US" sz="1400" dirty="0">
                <a:latin typeface="Arial" panose="020B0604020202020204" pitchFamily="34" charset="0"/>
                <a:cs typeface="Arial" panose="020B0604020202020204" pitchFamily="34" charset="0"/>
              </a:rPr>
              <a:t>The </a:t>
            </a:r>
            <a:r>
              <a:rPr lang="en-US" sz="1400" b="1" dirty="0">
                <a:latin typeface="Arial" panose="020B0604020202020204" pitchFamily="34" charset="0"/>
                <a:cs typeface="Arial" panose="020B0604020202020204" pitchFamily="34" charset="0"/>
              </a:rPr>
              <a:t>At-Large Senator </a:t>
            </a:r>
            <a:r>
              <a:rPr lang="en-US" sz="1400" dirty="0">
                <a:latin typeface="Arial" panose="020B0604020202020204" pitchFamily="34" charset="0"/>
                <a:cs typeface="Arial" panose="020B0604020202020204" pitchFamily="34" charset="0"/>
              </a:rPr>
              <a:t>position previously existed at Miramar; reestablishing it would not create an entirely new category of representation.</a:t>
            </a:r>
          </a:p>
          <a:p>
            <a:pPr marL="285750" indent="-285750" fontAlgn="t">
              <a:lnSpc>
                <a:spcPts val="1500"/>
              </a:lnSpc>
              <a:buFont typeface="Arial" panose="020B0604020202020204" pitchFamily="34" charset="0"/>
              <a:buChar char="•"/>
            </a:pPr>
            <a:endParaRPr lang="en-US" sz="1000" dirty="0">
              <a:latin typeface="Arial" panose="020B0604020202020204" pitchFamily="34" charset="0"/>
              <a:cs typeface="Arial" panose="020B0604020202020204" pitchFamily="34" charset="0"/>
            </a:endParaRPr>
          </a:p>
          <a:p>
            <a:pPr marL="285750" indent="-285750" fontAlgn="t">
              <a:lnSpc>
                <a:spcPts val="1500"/>
              </a:lnSpc>
              <a:buFont typeface="Arial" panose="020B0604020202020204" pitchFamily="34" charset="0"/>
              <a:buChar char="•"/>
            </a:pPr>
            <a:r>
              <a:rPr lang="en-US" sz="1400" dirty="0">
                <a:latin typeface="Arial" panose="020B0604020202020204" pitchFamily="34" charset="0"/>
                <a:cs typeface="Arial" panose="020B0604020202020204" pitchFamily="34" charset="0"/>
              </a:rPr>
              <a:t>Furthermore, it would </a:t>
            </a:r>
            <a:r>
              <a:rPr lang="en-US" sz="1400" b="1" dirty="0">
                <a:latin typeface="Arial" panose="020B0604020202020204" pitchFamily="34" charset="0"/>
                <a:cs typeface="Arial" panose="020B0604020202020204" pitchFamily="34" charset="0"/>
              </a:rPr>
              <a:t>address representation gaps </a:t>
            </a:r>
            <a:r>
              <a:rPr lang="en-US" sz="1400" dirty="0">
                <a:latin typeface="Arial" panose="020B0604020202020204" pitchFamily="34" charset="0"/>
                <a:cs typeface="Arial" panose="020B0604020202020204" pitchFamily="34" charset="0"/>
              </a:rPr>
              <a:t>for contract faculty whose positions do not fit neatly within an existing Academic Senate departmental structure, such as positions in areas like Articulation and Career Services.</a:t>
            </a:r>
          </a:p>
          <a:p>
            <a:pPr marL="285750" indent="-285750" fontAlgn="t">
              <a:lnSpc>
                <a:spcPts val="1500"/>
              </a:lnSpc>
              <a:buFont typeface="Arial" panose="020B0604020202020204" pitchFamily="34" charset="0"/>
              <a:buChar char="•"/>
            </a:pPr>
            <a:endParaRPr lang="en-US" sz="1000" dirty="0">
              <a:latin typeface="Arial" panose="020B0604020202020204" pitchFamily="34" charset="0"/>
              <a:cs typeface="Arial" panose="020B0604020202020204" pitchFamily="34" charset="0"/>
            </a:endParaRPr>
          </a:p>
          <a:p>
            <a:pPr marL="285750" indent="-285750" fontAlgn="t">
              <a:lnSpc>
                <a:spcPts val="1500"/>
              </a:lnSpc>
              <a:buFont typeface="Arial" panose="020B0604020202020204" pitchFamily="34" charset="0"/>
              <a:buChar char="•"/>
            </a:pPr>
            <a:r>
              <a:rPr lang="en-US" sz="1400" dirty="0">
                <a:latin typeface="Arial" panose="020B0604020202020204" pitchFamily="34" charset="0"/>
                <a:cs typeface="Arial" panose="020B0604020202020204" pitchFamily="34" charset="0"/>
              </a:rPr>
              <a:t>The proposed model would allow faculty in these currently unrepresented areas to </a:t>
            </a:r>
            <a:r>
              <a:rPr lang="en-US" sz="1400" b="1" dirty="0">
                <a:latin typeface="Arial" panose="020B0604020202020204" pitchFamily="34" charset="0"/>
                <a:cs typeface="Arial" panose="020B0604020202020204" pitchFamily="34" charset="0"/>
              </a:rPr>
              <a:t>elect a senator from among themselves so they have a voice and vote </a:t>
            </a:r>
            <a:r>
              <a:rPr lang="en-US" sz="1400" dirty="0">
                <a:latin typeface="Arial" panose="020B0604020202020204" pitchFamily="34" charset="0"/>
                <a:cs typeface="Arial" panose="020B0604020202020204" pitchFamily="34" charset="0"/>
              </a:rPr>
              <a:t>within Academic Senate.</a:t>
            </a:r>
          </a:p>
        </p:txBody>
      </p:sp>
    </p:spTree>
    <p:extLst>
      <p:ext uri="{BB962C8B-B14F-4D97-AF65-F5344CB8AC3E}">
        <p14:creationId xmlns:p14="http://schemas.microsoft.com/office/powerpoint/2010/main" val="2298321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E614D-941F-EDAC-F621-A1449EA939C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4CA27CF-D79D-587E-9058-528437196C07}"/>
              </a:ext>
            </a:extLst>
          </p:cNvPr>
          <p:cNvSpPr>
            <a:spLocks noGrp="1" noRot="1" noMove="1" noResize="1" noEditPoints="1" noAdjustHandles="1" noChangeArrowheads="1" noChangeShapeType="1"/>
          </p:cNvSpPr>
          <p:nvPr/>
        </p:nvSpPr>
        <p:spPr>
          <a:xfrm>
            <a:off x="-1" y="0"/>
            <a:ext cx="9167149" cy="99417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hlinkClick r:id="rId3"/>
            <a:extLst>
              <a:ext uri="{FF2B5EF4-FFF2-40B4-BE49-F238E27FC236}">
                <a16:creationId xmlns:a16="http://schemas.microsoft.com/office/drawing/2014/main" id="{B31F307E-9A0B-C92D-58E2-7454A4D62D6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54264" y="181233"/>
            <a:ext cx="22176688" cy="21072277"/>
          </a:xfrm>
          <a:prstGeom prst="rect">
            <a:avLst/>
          </a:prstGeom>
        </p:spPr>
      </p:pic>
      <p:pic>
        <p:nvPicPr>
          <p:cNvPr id="3" name="Picture 2" descr="A close up of a logo&#10;&#10;AI-generated content may be incorrect.">
            <a:extLst>
              <a:ext uri="{FF2B5EF4-FFF2-40B4-BE49-F238E27FC236}">
                <a16:creationId xmlns:a16="http://schemas.microsoft.com/office/drawing/2014/main" id="{F5450A2F-B8C2-43E8-E600-7FBDAD57C3CF}"/>
              </a:ext>
            </a:extLst>
          </p:cNvPr>
          <p:cNvPicPr>
            <a:picLocks noChangeAspect="1"/>
          </p:cNvPicPr>
          <p:nvPr/>
        </p:nvPicPr>
        <p:blipFill>
          <a:blip r:embed="rId5"/>
          <a:stretch>
            <a:fillRect/>
          </a:stretch>
        </p:blipFill>
        <p:spPr>
          <a:xfrm>
            <a:off x="6656240" y="4429030"/>
            <a:ext cx="2175243" cy="440626"/>
          </a:xfrm>
          <a:prstGeom prst="rect">
            <a:avLst/>
          </a:prstGeom>
        </p:spPr>
      </p:pic>
      <p:sp>
        <p:nvSpPr>
          <p:cNvPr id="6" name="Title 4">
            <a:extLst>
              <a:ext uri="{FF2B5EF4-FFF2-40B4-BE49-F238E27FC236}">
                <a16:creationId xmlns:a16="http://schemas.microsoft.com/office/drawing/2014/main" id="{38BD1CA7-8ACD-D105-E192-7B156A5BCB39}"/>
              </a:ext>
            </a:extLst>
          </p:cNvPr>
          <p:cNvSpPr txBox="1">
            <a:spLocks/>
          </p:cNvSpPr>
          <p:nvPr/>
        </p:nvSpPr>
        <p:spPr>
          <a:xfrm>
            <a:off x="312516" y="0"/>
            <a:ext cx="8202833" cy="99417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200" dirty="0">
                <a:solidFill>
                  <a:schemeClr val="bg1"/>
                </a:solidFill>
                <a:latin typeface="Arial" panose="020B0604020202020204" pitchFamily="34" charset="0"/>
                <a:cs typeface="Arial" panose="020B0604020202020204" pitchFamily="34" charset="0"/>
              </a:rPr>
              <a:t>6.4 Discussion Items (First Reads)</a:t>
            </a:r>
          </a:p>
        </p:txBody>
      </p:sp>
      <p:sp>
        <p:nvSpPr>
          <p:cNvPr id="12" name="Content Placeholder 5">
            <a:extLst>
              <a:ext uri="{FF2B5EF4-FFF2-40B4-BE49-F238E27FC236}">
                <a16:creationId xmlns:a16="http://schemas.microsoft.com/office/drawing/2014/main" id="{71FA5253-4F7A-9A0F-31EA-5FA844A6A5EA}"/>
              </a:ext>
            </a:extLst>
          </p:cNvPr>
          <p:cNvSpPr>
            <a:spLocks noGrp="1"/>
          </p:cNvSpPr>
          <p:nvPr>
            <p:ph sz="half" idx="1"/>
          </p:nvPr>
        </p:nvSpPr>
        <p:spPr>
          <a:xfrm>
            <a:off x="312516" y="1097283"/>
            <a:ext cx="8425181" cy="890447"/>
          </a:xfrm>
        </p:spPr>
        <p:txBody>
          <a:bodyPr numCol="1">
            <a:noAutofit/>
          </a:bodyPr>
          <a:lstStyle/>
          <a:p>
            <a:pPr marL="0" indent="0">
              <a:buNone/>
            </a:pPr>
            <a:r>
              <a:rPr lang="en-US" sz="2200" b="1" dirty="0">
                <a:latin typeface="Arial" panose="020B0604020202020204" pitchFamily="34" charset="0"/>
                <a:cs typeface="Arial" panose="020B0604020202020204" pitchFamily="34" charset="0"/>
              </a:rPr>
              <a:t>6.4	</a:t>
            </a:r>
            <a:r>
              <a:rPr lang="en-US" sz="2200" b="1" dirty="0"/>
              <a:t>Districtwide Distribution List (DL) Email Access &amp; 	Communication Issues</a:t>
            </a:r>
            <a:r>
              <a:rPr lang="en-US" sz="2200" dirty="0">
                <a:latin typeface="Arial" panose="020B0604020202020204" pitchFamily="34" charset="0"/>
                <a:cs typeface="Arial" panose="020B0604020202020204" pitchFamily="34" charset="0"/>
              </a:rPr>
              <a:t>	</a:t>
            </a:r>
          </a:p>
          <a:p>
            <a:pPr marL="0" indent="0">
              <a:buNone/>
            </a:pPr>
            <a:r>
              <a:rPr lang="en-US" sz="1800" dirty="0">
                <a:latin typeface="Arial" panose="020B0604020202020204" pitchFamily="34" charset="0"/>
                <a:cs typeface="Arial" panose="020B0604020202020204" pitchFamily="34" charset="0"/>
              </a:rPr>
              <a:t>	(Rodrigo Gomez)</a:t>
            </a:r>
          </a:p>
        </p:txBody>
      </p:sp>
      <p:sp>
        <p:nvSpPr>
          <p:cNvPr id="7" name="TextBox 6">
            <a:extLst>
              <a:ext uri="{FF2B5EF4-FFF2-40B4-BE49-F238E27FC236}">
                <a16:creationId xmlns:a16="http://schemas.microsoft.com/office/drawing/2014/main" id="{40198E4D-7F36-0782-79E1-1454B6EAB377}"/>
              </a:ext>
            </a:extLst>
          </p:cNvPr>
          <p:cNvSpPr txBox="1"/>
          <p:nvPr/>
        </p:nvSpPr>
        <p:spPr>
          <a:xfrm>
            <a:off x="324089" y="2302934"/>
            <a:ext cx="8518967" cy="2214068"/>
          </a:xfrm>
          <a:prstGeom prst="rect">
            <a:avLst/>
          </a:prstGeom>
          <a:noFill/>
        </p:spPr>
        <p:txBody>
          <a:bodyPr wrap="square">
            <a:spAutoFit/>
          </a:bodyPr>
          <a:lstStyle/>
          <a:p>
            <a:pPr marL="285750" indent="-285750" fontAlgn="t">
              <a:lnSpc>
                <a:spcPts val="1500"/>
              </a:lnSpc>
              <a:buFont typeface="Arial" panose="020B0604020202020204" pitchFamily="34" charset="0"/>
              <a:buChar char="•"/>
            </a:pPr>
            <a:r>
              <a:rPr lang="en-US" sz="1400" dirty="0">
                <a:latin typeface="Arial" panose="020B0604020202020204" pitchFamily="34" charset="0"/>
                <a:cs typeface="Arial" panose="020B0604020202020204" pitchFamily="34" charset="0"/>
              </a:rPr>
              <a:t>Faculty have reported inconsistent access to District distribution lists (DL), creating concerns about whether important communications are reaching all intended recipients.</a:t>
            </a:r>
            <a:endParaRPr lang="en-US" sz="1400" dirty="0">
              <a:solidFill>
                <a:srgbClr val="464FEB"/>
              </a:solidFill>
              <a:latin typeface="Arial" panose="020B0604020202020204" pitchFamily="34" charset="0"/>
              <a:cs typeface="Arial" panose="020B0604020202020204" pitchFamily="34" charset="0"/>
            </a:endParaRPr>
          </a:p>
          <a:p>
            <a:pPr marL="285750" indent="-285750" fontAlgn="t">
              <a:lnSpc>
                <a:spcPts val="1500"/>
              </a:lnSpc>
              <a:buFont typeface="Arial" panose="020B0604020202020204" pitchFamily="34" charset="0"/>
              <a:buChar char="•"/>
            </a:pPr>
            <a:endParaRPr lang="en-US" sz="1000" dirty="0">
              <a:latin typeface="Arial" panose="020B0604020202020204" pitchFamily="34" charset="0"/>
              <a:cs typeface="Arial" panose="020B0604020202020204" pitchFamily="34" charset="0"/>
            </a:endParaRPr>
          </a:p>
          <a:p>
            <a:pPr marL="285750" indent="-285750" fontAlgn="t">
              <a:lnSpc>
                <a:spcPts val="1500"/>
              </a:lnSpc>
              <a:buFont typeface="Arial" panose="020B0604020202020204" pitchFamily="34" charset="0"/>
              <a:buChar char="•"/>
            </a:pPr>
            <a:r>
              <a:rPr lang="en-US" sz="1400" dirty="0">
                <a:latin typeface="Arial" panose="020B0604020202020204" pitchFamily="34" charset="0"/>
                <a:cs typeface="Arial" panose="020B0604020202020204" pitchFamily="34" charset="0"/>
              </a:rPr>
              <a:t>Communication barriers may affect participation in shared governance, elections, committee work, and other faculty engagement opportunities.</a:t>
            </a:r>
          </a:p>
          <a:p>
            <a:pPr marL="285750" indent="-285750" fontAlgn="t">
              <a:lnSpc>
                <a:spcPts val="1500"/>
              </a:lnSpc>
              <a:buFont typeface="Arial" panose="020B0604020202020204" pitchFamily="34" charset="0"/>
              <a:buChar char="•"/>
            </a:pPr>
            <a:endParaRPr lang="en-US" sz="1000" dirty="0">
              <a:latin typeface="Arial" panose="020B0604020202020204" pitchFamily="34" charset="0"/>
              <a:cs typeface="Arial" panose="020B0604020202020204" pitchFamily="34" charset="0"/>
            </a:endParaRPr>
          </a:p>
          <a:p>
            <a:pPr marL="285750" indent="-285750" fontAlgn="t">
              <a:lnSpc>
                <a:spcPts val="1500"/>
              </a:lnSpc>
              <a:buFont typeface="Arial" panose="020B0604020202020204" pitchFamily="34" charset="0"/>
              <a:buChar char="•"/>
            </a:pPr>
            <a:r>
              <a:rPr lang="en-US" sz="1400" dirty="0">
                <a:latin typeface="Arial" panose="020B0604020202020204" pitchFamily="34" charset="0"/>
                <a:cs typeface="Arial" panose="020B0604020202020204" pitchFamily="34" charset="0"/>
              </a:rPr>
              <a:t>Similar concerns have been raised at other colleges across the District, suggesting this may be a broader systemwide issue rather than an isolated campus problem.</a:t>
            </a:r>
          </a:p>
          <a:p>
            <a:pPr marL="285750" indent="-285750" fontAlgn="t">
              <a:lnSpc>
                <a:spcPts val="1500"/>
              </a:lnSpc>
              <a:buFont typeface="Arial" panose="020B0604020202020204" pitchFamily="34" charset="0"/>
              <a:buChar char="•"/>
            </a:pPr>
            <a:endParaRPr lang="en-US" sz="1000" dirty="0">
              <a:latin typeface="Arial" panose="020B0604020202020204" pitchFamily="34" charset="0"/>
              <a:cs typeface="Arial" panose="020B0604020202020204" pitchFamily="34" charset="0"/>
            </a:endParaRPr>
          </a:p>
          <a:p>
            <a:pPr marL="285750" indent="-285750" fontAlgn="t">
              <a:lnSpc>
                <a:spcPts val="1500"/>
              </a:lnSpc>
              <a:buFont typeface="Arial" panose="020B0604020202020204" pitchFamily="34" charset="0"/>
              <a:buChar char="•"/>
            </a:pPr>
            <a:r>
              <a:rPr lang="en-US" sz="1400" dirty="0">
                <a:latin typeface="Arial" panose="020B0604020202020204" pitchFamily="34" charset="0"/>
                <a:cs typeface="Arial" panose="020B0604020202020204" pitchFamily="34" charset="0"/>
              </a:rPr>
              <a:t>Faculty are invited to share experiences, identify impacts, and discuss what reliable and equitable communication should look like moving forward.</a:t>
            </a:r>
          </a:p>
        </p:txBody>
      </p:sp>
    </p:spTree>
    <p:extLst>
      <p:ext uri="{BB962C8B-B14F-4D97-AF65-F5344CB8AC3E}">
        <p14:creationId xmlns:p14="http://schemas.microsoft.com/office/powerpoint/2010/main" val="127311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66691-EB15-40E5-D12C-2F1D90992E2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DAD56E-0FC8-1D89-457E-35DD1EFE3E7D}"/>
              </a:ext>
            </a:extLst>
          </p:cNvPr>
          <p:cNvSpPr/>
          <p:nvPr/>
        </p:nvSpPr>
        <p:spPr>
          <a:xfrm>
            <a:off x="-1" y="0"/>
            <a:ext cx="9167149" cy="99417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78D44CC8-ACAE-4152-96FA-4375C80F8C0A}"/>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6212052" y="0"/>
            <a:ext cx="22176688" cy="21072277"/>
          </a:xfrm>
          <a:prstGeom prst="rect">
            <a:avLst/>
          </a:prstGeom>
        </p:spPr>
      </p:pic>
      <p:sp>
        <p:nvSpPr>
          <p:cNvPr id="5" name="Title 4">
            <a:extLst>
              <a:ext uri="{FF2B5EF4-FFF2-40B4-BE49-F238E27FC236}">
                <a16:creationId xmlns:a16="http://schemas.microsoft.com/office/drawing/2014/main" id="{431E53AE-515D-0C7E-8F3D-238B4D0C5B86}"/>
              </a:ext>
            </a:extLst>
          </p:cNvPr>
          <p:cNvSpPr>
            <a:spLocks noGrp="1"/>
          </p:cNvSpPr>
          <p:nvPr>
            <p:ph type="title"/>
          </p:nvPr>
        </p:nvSpPr>
        <p:spPr>
          <a:xfrm>
            <a:off x="312517" y="0"/>
            <a:ext cx="8202832" cy="994172"/>
          </a:xfrm>
        </p:spPr>
        <p:txBody>
          <a:bodyPr>
            <a:normAutofit/>
          </a:bodyPr>
          <a:lstStyle/>
          <a:p>
            <a:r>
              <a:rPr lang="en-US" sz="3200" dirty="0">
                <a:solidFill>
                  <a:schemeClr val="bg1"/>
                </a:solidFill>
                <a:latin typeface="Arial" panose="020B0604020202020204" pitchFamily="34" charset="0"/>
                <a:cs typeface="Arial" panose="020B0604020202020204" pitchFamily="34" charset="0"/>
              </a:rPr>
              <a:t>6.5 Discussion Items (First Reads)</a:t>
            </a:r>
          </a:p>
        </p:txBody>
      </p:sp>
      <p:sp>
        <p:nvSpPr>
          <p:cNvPr id="6" name="Content Placeholder 5">
            <a:extLst>
              <a:ext uri="{FF2B5EF4-FFF2-40B4-BE49-F238E27FC236}">
                <a16:creationId xmlns:a16="http://schemas.microsoft.com/office/drawing/2014/main" id="{1E49056E-05BF-31A8-6486-11B25920693C}"/>
              </a:ext>
            </a:extLst>
          </p:cNvPr>
          <p:cNvSpPr>
            <a:spLocks noGrp="1"/>
          </p:cNvSpPr>
          <p:nvPr>
            <p:ph sz="half" idx="1"/>
          </p:nvPr>
        </p:nvSpPr>
        <p:spPr>
          <a:xfrm>
            <a:off x="312517" y="1077362"/>
            <a:ext cx="8518965" cy="887916"/>
          </a:xfrm>
        </p:spPr>
        <p:txBody>
          <a:bodyPr numCol="1">
            <a:noAutofit/>
          </a:bodyPr>
          <a:lstStyle/>
          <a:p>
            <a:pPr marL="0" indent="0">
              <a:buNone/>
            </a:pPr>
            <a:r>
              <a:rPr lang="en-US" sz="2200" b="1" dirty="0">
                <a:latin typeface="Arial" panose="020B0604020202020204" pitchFamily="34" charset="0"/>
                <a:cs typeface="Arial" panose="020B0604020202020204" pitchFamily="34" charset="0"/>
              </a:rPr>
              <a:t>6.5	Free Speech &amp; Campus Safety</a:t>
            </a:r>
          </a:p>
          <a:p>
            <a:pPr marL="0" indent="0">
              <a:buNone/>
            </a:pPr>
            <a:r>
              <a:rPr lang="en-US" sz="1800" b="1"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(Rodrigo Gomez)</a:t>
            </a:r>
          </a:p>
          <a:p>
            <a:pPr marL="0" indent="0">
              <a:buNone/>
            </a:pPr>
            <a:endParaRPr lang="en-US" sz="2400" b="1" dirty="0">
              <a:latin typeface="Arial" panose="020B0604020202020204" pitchFamily="34" charset="0"/>
              <a:cs typeface="Arial" panose="020B0604020202020204" pitchFamily="34" charset="0"/>
            </a:endParaRPr>
          </a:p>
          <a:p>
            <a:pPr marL="0" indent="0">
              <a:buNone/>
            </a:pPr>
            <a:endParaRPr lang="en-US" sz="2400" b="1"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2A61FDE5-E81C-099E-7551-A47FC17D980E}"/>
              </a:ext>
            </a:extLst>
          </p:cNvPr>
          <p:cNvPicPr>
            <a:picLocks noChangeAspect="1"/>
          </p:cNvPicPr>
          <p:nvPr/>
        </p:nvPicPr>
        <p:blipFill>
          <a:blip r:embed="rId4"/>
          <a:stretch>
            <a:fillRect/>
          </a:stretch>
        </p:blipFill>
        <p:spPr>
          <a:xfrm>
            <a:off x="6656240" y="4429030"/>
            <a:ext cx="2175243" cy="440626"/>
          </a:xfrm>
          <a:prstGeom prst="rect">
            <a:avLst/>
          </a:prstGeom>
        </p:spPr>
      </p:pic>
      <p:sp>
        <p:nvSpPr>
          <p:cNvPr id="8" name="TextBox 7">
            <a:extLst>
              <a:ext uri="{FF2B5EF4-FFF2-40B4-BE49-F238E27FC236}">
                <a16:creationId xmlns:a16="http://schemas.microsoft.com/office/drawing/2014/main" id="{FBD2BCAE-5479-BB9A-F60D-5B6572A05C37}"/>
              </a:ext>
            </a:extLst>
          </p:cNvPr>
          <p:cNvSpPr txBox="1"/>
          <p:nvPr/>
        </p:nvSpPr>
        <p:spPr>
          <a:xfrm>
            <a:off x="312517" y="2022495"/>
            <a:ext cx="6069429" cy="1538883"/>
          </a:xfrm>
          <a:prstGeom prst="rect">
            <a:avLst/>
          </a:prstGeom>
          <a:noFill/>
        </p:spPr>
        <p:txBody>
          <a:bodyPr wrap="square">
            <a:spAutoFit/>
          </a:bodyPr>
          <a:lstStyle/>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This standing item began with concerns about political speech and outside activity on our campus. It has since served as a reminder of college resources for responding to emergencies &amp; supporting undocumented students and families.</a:t>
            </a:r>
          </a:p>
          <a:p>
            <a:pPr marL="285750" indent="-285750">
              <a:buFont typeface="Arial" panose="020B0604020202020204" pitchFamily="34" charset="0"/>
              <a:buChar char="•"/>
            </a:pPr>
            <a:endParaRPr lang="en-US" sz="1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The standing question has bee: What other ways might we offer support to each other?</a:t>
            </a:r>
          </a:p>
        </p:txBody>
      </p:sp>
      <p:pic>
        <p:nvPicPr>
          <p:cNvPr id="13" name="Picture 12">
            <a:extLst>
              <a:ext uri="{FF2B5EF4-FFF2-40B4-BE49-F238E27FC236}">
                <a16:creationId xmlns:a16="http://schemas.microsoft.com/office/drawing/2014/main" id="{2A7B5020-20EE-C1E2-D367-E5A0B2B8FD37}"/>
              </a:ext>
            </a:extLst>
          </p:cNvPr>
          <p:cNvPicPr>
            <a:picLocks noChangeAspect="1"/>
          </p:cNvPicPr>
          <p:nvPr/>
        </p:nvPicPr>
        <p:blipFill>
          <a:blip r:embed="rId5"/>
          <a:srcRect l="10130" t="18777" r="4074" b="3067"/>
          <a:stretch>
            <a:fillRect/>
          </a:stretch>
        </p:blipFill>
        <p:spPr>
          <a:xfrm>
            <a:off x="6324097" y="1020145"/>
            <a:ext cx="2677068" cy="3155930"/>
          </a:xfrm>
          <a:prstGeom prst="rect">
            <a:avLst/>
          </a:prstGeom>
          <a:ln>
            <a:solidFill>
              <a:schemeClr val="tx1"/>
            </a:solidFill>
          </a:ln>
        </p:spPr>
      </p:pic>
    </p:spTree>
    <p:extLst>
      <p:ext uri="{BB962C8B-B14F-4D97-AF65-F5344CB8AC3E}">
        <p14:creationId xmlns:p14="http://schemas.microsoft.com/office/powerpoint/2010/main" val="1626239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24C7E-359F-0C63-7DC0-9AEB4C1B6AA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A87BFA-6AB5-8A4E-5424-C782CEDA97BD}"/>
              </a:ext>
            </a:extLst>
          </p:cNvPr>
          <p:cNvSpPr/>
          <p:nvPr/>
        </p:nvSpPr>
        <p:spPr>
          <a:xfrm>
            <a:off x="-1" y="0"/>
            <a:ext cx="9144001" cy="99417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FDB847B1-5571-1CF5-1FD5-643B791F9DCF}"/>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6212052" y="0"/>
            <a:ext cx="22176688" cy="21072277"/>
          </a:xfrm>
          <a:prstGeom prst="rect">
            <a:avLst/>
          </a:prstGeom>
        </p:spPr>
      </p:pic>
      <p:sp>
        <p:nvSpPr>
          <p:cNvPr id="5" name="Title 4">
            <a:extLst>
              <a:ext uri="{FF2B5EF4-FFF2-40B4-BE49-F238E27FC236}">
                <a16:creationId xmlns:a16="http://schemas.microsoft.com/office/drawing/2014/main" id="{B0476BA3-354E-20AE-C168-9AB6DB8EFCDC}"/>
              </a:ext>
            </a:extLst>
          </p:cNvPr>
          <p:cNvSpPr>
            <a:spLocks noGrp="1"/>
          </p:cNvSpPr>
          <p:nvPr>
            <p:ph type="title"/>
          </p:nvPr>
        </p:nvSpPr>
        <p:spPr>
          <a:xfrm>
            <a:off x="312517" y="0"/>
            <a:ext cx="8202832" cy="994172"/>
          </a:xfrm>
        </p:spPr>
        <p:txBody>
          <a:bodyPr>
            <a:normAutofit/>
          </a:bodyPr>
          <a:lstStyle/>
          <a:p>
            <a:r>
              <a:rPr lang="en-US" sz="3200" dirty="0">
                <a:solidFill>
                  <a:schemeClr val="bg1"/>
                </a:solidFill>
                <a:latin typeface="Arial" panose="020B0604020202020204" pitchFamily="34" charset="0"/>
                <a:cs typeface="Arial" panose="020B0604020202020204" pitchFamily="34" charset="0"/>
              </a:rPr>
              <a:t>6.5 Discussion Items (First Reads)</a:t>
            </a:r>
          </a:p>
        </p:txBody>
      </p:sp>
      <p:sp>
        <p:nvSpPr>
          <p:cNvPr id="6" name="Content Placeholder 5">
            <a:extLst>
              <a:ext uri="{FF2B5EF4-FFF2-40B4-BE49-F238E27FC236}">
                <a16:creationId xmlns:a16="http://schemas.microsoft.com/office/drawing/2014/main" id="{6353610D-94C6-DE41-B86F-4F0A80EC08F8}"/>
              </a:ext>
            </a:extLst>
          </p:cNvPr>
          <p:cNvSpPr>
            <a:spLocks noGrp="1"/>
          </p:cNvSpPr>
          <p:nvPr>
            <p:ph sz="half" idx="1"/>
          </p:nvPr>
        </p:nvSpPr>
        <p:spPr>
          <a:xfrm>
            <a:off x="312517" y="1077362"/>
            <a:ext cx="8518965" cy="887916"/>
          </a:xfrm>
        </p:spPr>
        <p:txBody>
          <a:bodyPr numCol="1">
            <a:noAutofit/>
          </a:bodyPr>
          <a:lstStyle/>
          <a:p>
            <a:pPr marL="0" indent="0">
              <a:buNone/>
            </a:pPr>
            <a:r>
              <a:rPr lang="en-US" sz="2200" b="1" dirty="0">
                <a:latin typeface="Arial" panose="020B0604020202020204" pitchFamily="34" charset="0"/>
                <a:cs typeface="Arial" panose="020B0604020202020204" pitchFamily="34" charset="0"/>
              </a:rPr>
              <a:t>6.5	Free Speech &amp; Campus Safety</a:t>
            </a:r>
          </a:p>
          <a:p>
            <a:pPr marL="0" indent="0">
              <a:buNone/>
            </a:pPr>
            <a:r>
              <a:rPr lang="en-US" sz="1800" b="1"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(Rodrigo Gomez)</a:t>
            </a:r>
          </a:p>
          <a:p>
            <a:pPr marL="0" indent="0">
              <a:buNone/>
            </a:pPr>
            <a:endParaRPr lang="en-US" sz="2400" b="1" dirty="0">
              <a:latin typeface="Arial" panose="020B0604020202020204" pitchFamily="34" charset="0"/>
              <a:cs typeface="Arial" panose="020B0604020202020204" pitchFamily="34" charset="0"/>
            </a:endParaRPr>
          </a:p>
          <a:p>
            <a:pPr marL="0" indent="0">
              <a:buNone/>
            </a:pPr>
            <a:endParaRPr lang="en-US" sz="2400" b="1"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94E58B33-95EE-77E0-D81C-C9EE85904909}"/>
              </a:ext>
            </a:extLst>
          </p:cNvPr>
          <p:cNvPicPr>
            <a:picLocks noChangeAspect="1"/>
          </p:cNvPicPr>
          <p:nvPr/>
        </p:nvPicPr>
        <p:blipFill>
          <a:blip r:embed="rId4"/>
          <a:stretch>
            <a:fillRect/>
          </a:stretch>
        </p:blipFill>
        <p:spPr>
          <a:xfrm>
            <a:off x="6656240" y="4429030"/>
            <a:ext cx="2175243" cy="440626"/>
          </a:xfrm>
          <a:prstGeom prst="rect">
            <a:avLst/>
          </a:prstGeom>
        </p:spPr>
      </p:pic>
      <p:sp>
        <p:nvSpPr>
          <p:cNvPr id="7" name="TextBox 6">
            <a:extLst>
              <a:ext uri="{FF2B5EF4-FFF2-40B4-BE49-F238E27FC236}">
                <a16:creationId xmlns:a16="http://schemas.microsoft.com/office/drawing/2014/main" id="{5B9A2DEF-DE4B-4EFF-F078-FC70139D4D62}"/>
              </a:ext>
            </a:extLst>
          </p:cNvPr>
          <p:cNvSpPr txBox="1"/>
          <p:nvPr/>
        </p:nvSpPr>
        <p:spPr>
          <a:xfrm>
            <a:off x="312516" y="1880924"/>
            <a:ext cx="8518965" cy="1969770"/>
          </a:xfrm>
          <a:prstGeom prst="rect">
            <a:avLst/>
          </a:prstGeom>
          <a:noFill/>
        </p:spPr>
        <p:txBody>
          <a:bodyPr wrap="square">
            <a:spAutoFit/>
          </a:bodyPr>
          <a:lstStyle/>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As we've continued that conversation, I've become convinced that </a:t>
            </a:r>
            <a:r>
              <a:rPr lang="en-US" sz="1400" b="1" dirty="0">
                <a:latin typeface="Arial" panose="020B0604020202020204" pitchFamily="34" charset="0"/>
                <a:cs typeface="Arial" panose="020B0604020202020204" pitchFamily="34" charset="0"/>
              </a:rPr>
              <a:t>campus safety cannot be separated from campus culture</a:t>
            </a:r>
            <a:r>
              <a:rPr lang="en-US" sz="1400" dirty="0">
                <a:latin typeface="Arial" panose="020B0604020202020204" pitchFamily="34" charset="0"/>
                <a:cs typeface="Arial" panose="020B0604020202020204" pitchFamily="34" charset="0"/>
              </a:rPr>
              <a:t>—the conditions under which members of our own community speak, disagree, challenge one another, and participate. </a:t>
            </a:r>
          </a:p>
          <a:p>
            <a:endParaRPr lang="en-US" sz="1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Before the semester began, our Dean of Liberal Arts resigned after approximately six months at Miramar. In her public farewell, she </a:t>
            </a:r>
            <a:r>
              <a:rPr lang="en-US" sz="1400" b="1" dirty="0">
                <a:latin typeface="Arial" panose="020B0604020202020204" pitchFamily="34" charset="0"/>
                <a:cs typeface="Arial" panose="020B0604020202020204" pitchFamily="34" charset="0"/>
              </a:rPr>
              <a:t>raised serious concerns about collegiality, transparency, judgment without fact-finding, preferential treatment, and what she experienced as an unhealthy workplace culture</a:t>
            </a:r>
            <a:r>
              <a:rPr lang="en-US" sz="1400" dirty="0">
                <a:latin typeface="Arial" panose="020B0604020202020204" pitchFamily="34" charset="0"/>
                <a:cs typeface="Arial" panose="020B0604020202020204" pitchFamily="34" charset="0"/>
              </a:rPr>
              <a:t>. I am not asking Senate to adjudicate those claims. But I don't think a healthy institution should simply ignore concerns of that magnitude when someone leaves.</a:t>
            </a:r>
          </a:p>
        </p:txBody>
      </p:sp>
      <p:sp>
        <p:nvSpPr>
          <p:cNvPr id="10" name="TextBox 9">
            <a:extLst>
              <a:ext uri="{FF2B5EF4-FFF2-40B4-BE49-F238E27FC236}">
                <a16:creationId xmlns:a16="http://schemas.microsoft.com/office/drawing/2014/main" id="{C35837D1-8361-D673-80EA-DB450BCF2ADF}"/>
              </a:ext>
            </a:extLst>
          </p:cNvPr>
          <p:cNvSpPr txBox="1"/>
          <p:nvPr/>
        </p:nvSpPr>
        <p:spPr>
          <a:xfrm>
            <a:off x="312516" y="3910679"/>
            <a:ext cx="6135417" cy="738664"/>
          </a:xfrm>
          <a:prstGeom prst="rect">
            <a:avLst/>
          </a:prstGeom>
          <a:noFill/>
        </p:spPr>
        <p:txBody>
          <a:bodyPr wrap="square">
            <a:spAutoFit/>
          </a:bodyPr>
          <a:lstStyle/>
          <a:p>
            <a:pPr marL="285750" indent="-285750">
              <a:buFont typeface="Arial" panose="020B0604020202020204" pitchFamily="34" charset="0"/>
              <a:buChar char="•"/>
            </a:pPr>
            <a:r>
              <a:rPr lang="en-US" sz="1400" b="1" dirty="0">
                <a:latin typeface="Arial" panose="020B0604020202020204" pitchFamily="34" charset="0"/>
                <a:cs typeface="Arial" panose="020B0604020202020204" pitchFamily="34" charset="0"/>
              </a:rPr>
              <a:t>Campus culture </a:t>
            </a:r>
            <a:r>
              <a:rPr lang="en-US" sz="1400" dirty="0">
                <a:latin typeface="Arial" panose="020B0604020202020204" pitchFamily="34" charset="0"/>
                <a:cs typeface="Arial" panose="020B0604020202020204" pitchFamily="34" charset="0"/>
              </a:rPr>
              <a:t>= </a:t>
            </a:r>
            <a:r>
              <a:rPr lang="en-US" sz="1400" b="1" dirty="0">
                <a:latin typeface="Arial" panose="020B0604020202020204" pitchFamily="34" charset="0"/>
                <a:cs typeface="Arial" panose="020B0604020202020204" pitchFamily="34" charset="0"/>
              </a:rPr>
              <a:t>campus safety</a:t>
            </a:r>
            <a:r>
              <a:rPr lang="en-US" sz="1400" dirty="0">
                <a:latin typeface="Arial" panose="020B0604020202020204" pitchFamily="34" charset="0"/>
                <a:cs typeface="Arial" panose="020B0604020202020204" pitchFamily="34" charset="0"/>
              </a:rPr>
              <a:t>. The 10+1 and shared governance only work when people believe they can speak, question, disagree, and participate without being intimidated out of the conversation.</a:t>
            </a:r>
          </a:p>
        </p:txBody>
      </p:sp>
    </p:spTree>
    <p:extLst>
      <p:ext uri="{BB962C8B-B14F-4D97-AF65-F5344CB8AC3E}">
        <p14:creationId xmlns:p14="http://schemas.microsoft.com/office/powerpoint/2010/main" val="3761895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C2C7D-24B1-B869-8097-5ED5C733E6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1F68955-6250-C632-1DC1-84B74FC214D5}"/>
              </a:ext>
            </a:extLst>
          </p:cNvPr>
          <p:cNvSpPr/>
          <p:nvPr/>
        </p:nvSpPr>
        <p:spPr>
          <a:xfrm>
            <a:off x="-1" y="0"/>
            <a:ext cx="9144001" cy="99417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4BF3B9AA-F5B7-A14F-7C26-0D6C29BD1546}"/>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6019546" y="0"/>
            <a:ext cx="22176688" cy="21072277"/>
          </a:xfrm>
          <a:prstGeom prst="rect">
            <a:avLst/>
          </a:prstGeom>
        </p:spPr>
      </p:pic>
      <p:sp>
        <p:nvSpPr>
          <p:cNvPr id="5" name="Title 4">
            <a:extLst>
              <a:ext uri="{FF2B5EF4-FFF2-40B4-BE49-F238E27FC236}">
                <a16:creationId xmlns:a16="http://schemas.microsoft.com/office/drawing/2014/main" id="{9253E6ED-F3A6-A284-CBEF-1BFE2F6D2101}"/>
              </a:ext>
            </a:extLst>
          </p:cNvPr>
          <p:cNvSpPr>
            <a:spLocks noGrp="1"/>
          </p:cNvSpPr>
          <p:nvPr>
            <p:ph type="title"/>
          </p:nvPr>
        </p:nvSpPr>
        <p:spPr>
          <a:xfrm>
            <a:off x="312517" y="0"/>
            <a:ext cx="8202832" cy="994172"/>
          </a:xfrm>
        </p:spPr>
        <p:txBody>
          <a:bodyPr>
            <a:normAutofit/>
          </a:bodyPr>
          <a:lstStyle/>
          <a:p>
            <a:r>
              <a:rPr lang="en-US" sz="3200" dirty="0">
                <a:solidFill>
                  <a:schemeClr val="bg1"/>
                </a:solidFill>
                <a:latin typeface="Arial" panose="020B0604020202020204" pitchFamily="34" charset="0"/>
                <a:cs typeface="Arial" panose="020B0604020202020204" pitchFamily="34" charset="0"/>
              </a:rPr>
              <a:t>6.6 Discussion Items (First Reads)</a:t>
            </a:r>
          </a:p>
        </p:txBody>
      </p:sp>
      <p:sp>
        <p:nvSpPr>
          <p:cNvPr id="6" name="Content Placeholder 5">
            <a:extLst>
              <a:ext uri="{FF2B5EF4-FFF2-40B4-BE49-F238E27FC236}">
                <a16:creationId xmlns:a16="http://schemas.microsoft.com/office/drawing/2014/main" id="{525DB18C-A64D-B0FB-E31D-8F4984E2B625}"/>
              </a:ext>
            </a:extLst>
          </p:cNvPr>
          <p:cNvSpPr>
            <a:spLocks noGrp="1"/>
          </p:cNvSpPr>
          <p:nvPr>
            <p:ph sz="half" idx="1"/>
          </p:nvPr>
        </p:nvSpPr>
        <p:spPr>
          <a:xfrm>
            <a:off x="312517" y="1077362"/>
            <a:ext cx="8518965" cy="1384995"/>
          </a:xfrm>
        </p:spPr>
        <p:txBody>
          <a:bodyPr numCol="1">
            <a:noAutofit/>
          </a:bodyPr>
          <a:lstStyle/>
          <a:p>
            <a:pPr marL="0" indent="0">
              <a:buNone/>
            </a:pPr>
            <a:r>
              <a:rPr lang="en-US" sz="2200" b="1" dirty="0">
                <a:latin typeface="Arial" panose="020B0604020202020204" pitchFamily="34" charset="0"/>
                <a:cs typeface="Arial" panose="020B0604020202020204" pitchFamily="34" charset="0"/>
              </a:rPr>
              <a:t>6.6	Resolution on Agentic AI: Affirming Faculty Purview 	and Human Oversight In the Use of Generative and 	Agentic AI</a:t>
            </a:r>
          </a:p>
          <a:p>
            <a:pPr marL="0" indent="0">
              <a:buNone/>
            </a:pPr>
            <a:r>
              <a:rPr lang="en-US" sz="1800" b="1"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(Rodrigo Gomez)</a:t>
            </a:r>
          </a:p>
          <a:p>
            <a:pPr marL="0" indent="0">
              <a:buNone/>
            </a:pPr>
            <a:endParaRPr lang="en-US" sz="2400" b="1" dirty="0">
              <a:latin typeface="Arial" panose="020B0604020202020204" pitchFamily="34" charset="0"/>
              <a:cs typeface="Arial" panose="020B0604020202020204" pitchFamily="34" charset="0"/>
            </a:endParaRPr>
          </a:p>
          <a:p>
            <a:pPr marL="0" indent="0">
              <a:buNone/>
            </a:pPr>
            <a:endParaRPr lang="en-US" sz="2400" b="1"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0E179D56-26F4-9972-3A17-BC783AC254FC}"/>
              </a:ext>
            </a:extLst>
          </p:cNvPr>
          <p:cNvPicPr>
            <a:picLocks noChangeAspect="1"/>
          </p:cNvPicPr>
          <p:nvPr/>
        </p:nvPicPr>
        <p:blipFill>
          <a:blip r:embed="rId4"/>
          <a:stretch>
            <a:fillRect/>
          </a:stretch>
        </p:blipFill>
        <p:spPr>
          <a:xfrm>
            <a:off x="6656240" y="4429030"/>
            <a:ext cx="2175243" cy="440626"/>
          </a:xfrm>
          <a:prstGeom prst="rect">
            <a:avLst/>
          </a:prstGeom>
        </p:spPr>
      </p:pic>
      <p:sp>
        <p:nvSpPr>
          <p:cNvPr id="7" name="TextBox 6">
            <a:extLst>
              <a:ext uri="{FF2B5EF4-FFF2-40B4-BE49-F238E27FC236}">
                <a16:creationId xmlns:a16="http://schemas.microsoft.com/office/drawing/2014/main" id="{103C8B82-5D8A-FADF-2CA0-CB668404B915}"/>
              </a:ext>
            </a:extLst>
          </p:cNvPr>
          <p:cNvSpPr txBox="1"/>
          <p:nvPr/>
        </p:nvSpPr>
        <p:spPr>
          <a:xfrm>
            <a:off x="312516" y="2571750"/>
            <a:ext cx="8518965" cy="1908215"/>
          </a:xfrm>
          <a:prstGeom prst="rect">
            <a:avLst/>
          </a:prstGeom>
          <a:noFill/>
        </p:spPr>
        <p:txBody>
          <a:bodyPr wrap="square">
            <a:spAutoFit/>
          </a:bodyPr>
          <a:lstStyle/>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AI is shifting from </a:t>
            </a:r>
            <a:r>
              <a:rPr lang="en-US" sz="1400" b="1" dirty="0">
                <a:latin typeface="Arial" panose="020B0604020202020204" pitchFamily="34" charset="0"/>
                <a:cs typeface="Arial" panose="020B0604020202020204" pitchFamily="34" charset="0"/>
              </a:rPr>
              <a:t>generating content</a:t>
            </a:r>
            <a:r>
              <a:rPr lang="en-US" sz="1400" dirty="0">
                <a:latin typeface="Arial" panose="020B0604020202020204" pitchFamily="34" charset="0"/>
                <a:cs typeface="Arial" panose="020B0604020202020204" pitchFamily="34" charset="0"/>
              </a:rPr>
              <a:t> to systems that can </a:t>
            </a:r>
            <a:r>
              <a:rPr lang="en-US" sz="1400" b="1" dirty="0">
                <a:latin typeface="Arial" panose="020B0604020202020204" pitchFamily="34" charset="0"/>
                <a:cs typeface="Arial" panose="020B0604020202020204" pitchFamily="34" charset="0"/>
              </a:rPr>
              <a:t>recommend, communicate, act, and pursue multi-step goals</a:t>
            </a:r>
            <a:r>
              <a:rPr lang="en-US" sz="1400"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endParaRPr lang="en-US" sz="1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CCCCO/ASCCC guidance calls for </a:t>
            </a:r>
            <a:r>
              <a:rPr lang="en-US" sz="1400" b="1" dirty="0">
                <a:latin typeface="Arial" panose="020B0604020202020204" pitchFamily="34" charset="0"/>
                <a:cs typeface="Arial" panose="020B0604020202020204" pitchFamily="34" charset="0"/>
              </a:rPr>
              <a:t>local frameworks, human autonomy, faculty expertise, and collegial consultation.</a:t>
            </a:r>
            <a:r>
              <a:rPr lang="en-US" sz="1400" dirty="0">
                <a:latin typeface="Arial" panose="020B0604020202020204" pitchFamily="34" charset="0"/>
                <a:cs typeface="Arial" panose="020B0604020202020204" pitchFamily="34" charset="0"/>
              </a:rPr>
              <a:t> As AI becomes embedded in institutional platforms, </a:t>
            </a:r>
            <a:r>
              <a:rPr lang="en-US" sz="1400" b="1" dirty="0">
                <a:latin typeface="Arial" panose="020B0604020202020204" pitchFamily="34" charset="0"/>
                <a:cs typeface="Arial" panose="020B0604020202020204" pitchFamily="34" charset="0"/>
              </a:rPr>
              <a:t>assessment, RSI, student learning, and trust become harder to separate from the technology</a:t>
            </a:r>
          </a:p>
          <a:p>
            <a:pPr marL="285750" indent="-285750">
              <a:buFont typeface="Arial" panose="020B0604020202020204" pitchFamily="34" charset="0"/>
              <a:buChar char="•"/>
            </a:pPr>
            <a:endParaRPr lang="en-US" sz="1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latin typeface="Arial" panose="020B0604020202020204" pitchFamily="34" charset="0"/>
                <a:cs typeface="Arial" panose="020B0604020202020204" pitchFamily="34" charset="0"/>
              </a:rPr>
              <a:t>Element451 is already at Miramar:</a:t>
            </a:r>
            <a:r>
              <a:rPr lang="en-US" sz="1400" dirty="0">
                <a:latin typeface="Arial" panose="020B0604020202020204" pitchFamily="34" charset="0"/>
                <a:cs typeface="Arial" panose="020B0604020202020204" pitchFamily="34" charset="0"/>
              </a:rPr>
              <a:t> which agentic functions are operational—and where might they begin to intersect with the </a:t>
            </a:r>
            <a:r>
              <a:rPr lang="en-US" sz="1400" b="1" dirty="0">
                <a:latin typeface="Arial" panose="020B0604020202020204" pitchFamily="34" charset="0"/>
                <a:cs typeface="Arial" panose="020B0604020202020204" pitchFamily="34" charset="0"/>
              </a:rPr>
              <a:t>10+1</a:t>
            </a:r>
            <a:r>
              <a:rPr lang="en-US" sz="1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110469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1B5B6-89E4-6135-03B7-BA66A6B9F89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2C8C19E-BD6B-DFC7-8586-3BCF6DE61D5E}"/>
              </a:ext>
            </a:extLst>
          </p:cNvPr>
          <p:cNvSpPr/>
          <p:nvPr/>
        </p:nvSpPr>
        <p:spPr>
          <a:xfrm>
            <a:off x="-1" y="0"/>
            <a:ext cx="9144001" cy="99417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76FCE014-9711-1596-F5BE-D0956F0E94A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6019546" y="0"/>
            <a:ext cx="22176688" cy="21072277"/>
          </a:xfrm>
          <a:prstGeom prst="rect">
            <a:avLst/>
          </a:prstGeom>
        </p:spPr>
      </p:pic>
      <p:sp>
        <p:nvSpPr>
          <p:cNvPr id="5" name="Title 4">
            <a:extLst>
              <a:ext uri="{FF2B5EF4-FFF2-40B4-BE49-F238E27FC236}">
                <a16:creationId xmlns:a16="http://schemas.microsoft.com/office/drawing/2014/main" id="{56DF4641-60AD-A024-F34E-BC582B88E407}"/>
              </a:ext>
            </a:extLst>
          </p:cNvPr>
          <p:cNvSpPr>
            <a:spLocks noGrp="1"/>
          </p:cNvSpPr>
          <p:nvPr>
            <p:ph type="title"/>
          </p:nvPr>
        </p:nvSpPr>
        <p:spPr>
          <a:xfrm>
            <a:off x="312517" y="0"/>
            <a:ext cx="8202832" cy="994172"/>
          </a:xfrm>
        </p:spPr>
        <p:txBody>
          <a:bodyPr>
            <a:normAutofit/>
          </a:bodyPr>
          <a:lstStyle/>
          <a:p>
            <a:r>
              <a:rPr lang="en-US" sz="3200" dirty="0">
                <a:solidFill>
                  <a:schemeClr val="bg1"/>
                </a:solidFill>
                <a:latin typeface="Arial" panose="020B0604020202020204" pitchFamily="34" charset="0"/>
                <a:cs typeface="Arial" panose="020B0604020202020204" pitchFamily="34" charset="0"/>
              </a:rPr>
              <a:t>6.6 Discussion Items (First Reads)</a:t>
            </a:r>
          </a:p>
        </p:txBody>
      </p:sp>
      <p:sp>
        <p:nvSpPr>
          <p:cNvPr id="6" name="Content Placeholder 5">
            <a:extLst>
              <a:ext uri="{FF2B5EF4-FFF2-40B4-BE49-F238E27FC236}">
                <a16:creationId xmlns:a16="http://schemas.microsoft.com/office/drawing/2014/main" id="{19A5DB18-52A9-D61A-E5EC-394D0A8B1693}"/>
              </a:ext>
            </a:extLst>
          </p:cNvPr>
          <p:cNvSpPr>
            <a:spLocks noGrp="1"/>
          </p:cNvSpPr>
          <p:nvPr>
            <p:ph sz="half" idx="1"/>
          </p:nvPr>
        </p:nvSpPr>
        <p:spPr>
          <a:xfrm>
            <a:off x="312517" y="1077363"/>
            <a:ext cx="8518965" cy="1100230"/>
          </a:xfrm>
        </p:spPr>
        <p:txBody>
          <a:bodyPr numCol="1">
            <a:noAutofit/>
          </a:bodyPr>
          <a:lstStyle/>
          <a:p>
            <a:pPr marL="0" indent="0">
              <a:buNone/>
            </a:pPr>
            <a:r>
              <a:rPr lang="en-US" sz="2200" b="1" dirty="0">
                <a:latin typeface="Arial" panose="020B0604020202020204" pitchFamily="34" charset="0"/>
                <a:cs typeface="Arial" panose="020B0604020202020204" pitchFamily="34" charset="0"/>
              </a:rPr>
              <a:t>6.6	Resolution on Agentic AI: Affirming Faculty Purview 	and Human Oversight In the Use of Generative and 	Agentic AI</a:t>
            </a:r>
            <a:endParaRPr lang="en-US" sz="2200" dirty="0">
              <a:latin typeface="Arial" panose="020B0604020202020204" pitchFamily="34" charset="0"/>
              <a:cs typeface="Arial" panose="020B0604020202020204" pitchFamily="34" charset="0"/>
            </a:endParaRPr>
          </a:p>
          <a:p>
            <a:pPr marL="0" indent="0">
              <a:buNone/>
            </a:pPr>
            <a:endParaRPr lang="en-US" sz="2400" b="1" dirty="0">
              <a:latin typeface="Arial" panose="020B0604020202020204" pitchFamily="34" charset="0"/>
              <a:cs typeface="Arial" panose="020B0604020202020204" pitchFamily="34" charset="0"/>
            </a:endParaRPr>
          </a:p>
          <a:p>
            <a:pPr marL="0" indent="0">
              <a:buNone/>
            </a:pPr>
            <a:endParaRPr lang="en-US" sz="2400" b="1"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8C73ED02-738C-BA38-2479-B9668741EAC5}"/>
              </a:ext>
            </a:extLst>
          </p:cNvPr>
          <p:cNvPicPr>
            <a:picLocks noChangeAspect="1"/>
          </p:cNvPicPr>
          <p:nvPr/>
        </p:nvPicPr>
        <p:blipFill>
          <a:blip r:embed="rId4"/>
          <a:stretch>
            <a:fillRect/>
          </a:stretch>
        </p:blipFill>
        <p:spPr>
          <a:xfrm>
            <a:off x="6656240" y="4429030"/>
            <a:ext cx="2175243" cy="440626"/>
          </a:xfrm>
          <a:prstGeom prst="rect">
            <a:avLst/>
          </a:prstGeom>
        </p:spPr>
      </p:pic>
      <p:sp>
        <p:nvSpPr>
          <p:cNvPr id="7" name="TextBox 6">
            <a:extLst>
              <a:ext uri="{FF2B5EF4-FFF2-40B4-BE49-F238E27FC236}">
                <a16:creationId xmlns:a16="http://schemas.microsoft.com/office/drawing/2014/main" id="{B5681B6C-84C1-F798-EBBE-7EA7D694F844}"/>
              </a:ext>
            </a:extLst>
          </p:cNvPr>
          <p:cNvSpPr txBox="1"/>
          <p:nvPr/>
        </p:nvSpPr>
        <p:spPr>
          <a:xfrm>
            <a:off x="312516" y="2177593"/>
            <a:ext cx="8518965" cy="2123658"/>
          </a:xfrm>
          <a:prstGeom prst="rect">
            <a:avLst/>
          </a:prstGeom>
          <a:noFill/>
        </p:spPr>
        <p:txBody>
          <a:bodyPr wrap="square">
            <a:spAutoFit/>
          </a:bodyPr>
          <a:lstStyle/>
          <a:p>
            <a:pPr marL="285750" indent="-285750">
              <a:buFont typeface="Arial" panose="020B0604020202020204" pitchFamily="34" charset="0"/>
              <a:buChar char="•"/>
            </a:pPr>
            <a:r>
              <a:rPr lang="en-US" sz="1400" dirty="0"/>
              <a:t>AI used for administrative or operational purposes remains within appropriate administrative authority, but </a:t>
            </a:r>
            <a:r>
              <a:rPr lang="en-US" sz="1400" b="1" dirty="0"/>
              <a:t>when its functions materially affect instruction, assessment, student learning, or other areas of the 10+1</a:t>
            </a:r>
            <a:r>
              <a:rPr lang="en-US" sz="1400" dirty="0"/>
              <a:t>, those functions shall be addressed through established collegial consultation—regardless of who owns or manages the platform.</a:t>
            </a:r>
          </a:p>
          <a:p>
            <a:pPr marL="285750" indent="-285750">
              <a:buFont typeface="Arial" panose="020B0604020202020204" pitchFamily="34" charset="0"/>
              <a:buChar char="•"/>
            </a:pPr>
            <a:endParaRPr lang="en-US" sz="1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Protects </a:t>
            </a:r>
            <a:r>
              <a:rPr lang="en-US" sz="1400" b="1" dirty="0">
                <a:latin typeface="Arial" panose="020B0604020202020204" pitchFamily="34" charset="0"/>
                <a:cs typeface="Arial" panose="020B0604020202020204" pitchFamily="34" charset="0"/>
              </a:rPr>
              <a:t>faculty judgment and human oversight</a:t>
            </a:r>
            <a:r>
              <a:rPr lang="en-US" sz="1400" dirty="0">
                <a:latin typeface="Arial" panose="020B0604020202020204" pitchFamily="34" charset="0"/>
                <a:cs typeface="Arial" panose="020B0604020202020204" pitchFamily="34" charset="0"/>
              </a:rPr>
              <a:t> without preventing responsible experimentation or innovation</a:t>
            </a:r>
          </a:p>
          <a:p>
            <a:pPr marL="285750" indent="-285750">
              <a:buFont typeface="Arial" panose="020B0604020202020204" pitchFamily="34" charset="0"/>
              <a:buChar char="•"/>
            </a:pPr>
            <a:endParaRPr lang="en-US" sz="1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latin typeface="Arial" panose="020B0604020202020204" pitchFamily="34" charset="0"/>
                <a:cs typeface="Arial" panose="020B0604020202020204" pitchFamily="34" charset="0"/>
              </a:rPr>
              <a:t>First Reading:</a:t>
            </a:r>
            <a:r>
              <a:rPr lang="en-US" sz="1400" dirty="0">
                <a:latin typeface="Arial" panose="020B0604020202020204" pitchFamily="34" charset="0"/>
                <a:cs typeface="Arial" panose="020B0604020202020204" pitchFamily="34" charset="0"/>
              </a:rPr>
              <a:t> Is this boundary clear? What should we </a:t>
            </a:r>
            <a:r>
              <a:rPr lang="en-US" sz="1400" b="1" dirty="0">
                <a:latin typeface="Arial" panose="020B0604020202020204" pitchFamily="34" charset="0"/>
                <a:cs typeface="Arial" panose="020B0604020202020204" pitchFamily="34" charset="0"/>
              </a:rPr>
              <a:t>clarify, narrow, strengthen, or anticipate</a:t>
            </a:r>
            <a:r>
              <a:rPr lang="en-US" sz="1400" dirty="0">
                <a:latin typeface="Arial" panose="020B0604020202020204" pitchFamily="34" charset="0"/>
                <a:cs typeface="Arial" panose="020B0604020202020204" pitchFamily="34" charset="0"/>
              </a:rPr>
              <a:t> as agentic AI evolves?</a:t>
            </a:r>
          </a:p>
        </p:txBody>
      </p:sp>
    </p:spTree>
    <p:extLst>
      <p:ext uri="{BB962C8B-B14F-4D97-AF65-F5344CB8AC3E}">
        <p14:creationId xmlns:p14="http://schemas.microsoft.com/office/powerpoint/2010/main" val="1161112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DD9E2-405E-22C8-C8AD-2CA0712F4796}"/>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8C68B6FA-B01B-F38F-11B6-FD29813ED75D}"/>
              </a:ext>
            </a:extLst>
          </p:cNvPr>
          <p:cNvSpPr/>
          <p:nvPr/>
        </p:nvSpPr>
        <p:spPr>
          <a:xfrm>
            <a:off x="0" y="1"/>
            <a:ext cx="9144000" cy="410122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sp>
        <p:nvSpPr>
          <p:cNvPr id="8" name="Title 7">
            <a:extLst>
              <a:ext uri="{FF2B5EF4-FFF2-40B4-BE49-F238E27FC236}">
                <a16:creationId xmlns:a16="http://schemas.microsoft.com/office/drawing/2014/main" id="{6CF99270-10B3-2648-C4EB-8A0F0E76C445}"/>
              </a:ext>
            </a:extLst>
          </p:cNvPr>
          <p:cNvSpPr>
            <a:spLocks noGrp="1"/>
          </p:cNvSpPr>
          <p:nvPr>
            <p:ph type="title"/>
          </p:nvPr>
        </p:nvSpPr>
        <p:spPr>
          <a:xfrm>
            <a:off x="379953" y="740568"/>
            <a:ext cx="2375439" cy="1124807"/>
          </a:xfrm>
        </p:spPr>
        <p:txBody>
          <a:bodyPr anchor="t">
            <a:noAutofit/>
          </a:bodyPr>
          <a:lstStyle/>
          <a:p>
            <a:r>
              <a:rPr lang="en-US" sz="3600" dirty="0">
                <a:solidFill>
                  <a:schemeClr val="bg1"/>
                </a:solidFill>
                <a:latin typeface="Arial" panose="020B0604020202020204" pitchFamily="34" charset="0"/>
                <a:cs typeface="Arial" panose="020B0604020202020204" pitchFamily="34" charset="0"/>
              </a:rPr>
              <a:t> </a:t>
            </a:r>
          </a:p>
        </p:txBody>
      </p:sp>
      <p:pic>
        <p:nvPicPr>
          <p:cNvPr id="2" name="Graphic 1">
            <a:extLst>
              <a:ext uri="{FF2B5EF4-FFF2-40B4-BE49-F238E27FC236}">
                <a16:creationId xmlns:a16="http://schemas.microsoft.com/office/drawing/2014/main" id="{22B65163-3D97-AE6F-22DB-6CF04085ACD5}"/>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3842143" y="-3893893"/>
            <a:ext cx="16828285" cy="15990227"/>
          </a:xfrm>
          <a:prstGeom prst="rect">
            <a:avLst/>
          </a:prstGeom>
        </p:spPr>
      </p:pic>
      <p:pic>
        <p:nvPicPr>
          <p:cNvPr id="3" name="Picture 2" descr="A close up of a logo&#10;&#10;AI-generated content may be incorrect.">
            <a:extLst>
              <a:ext uri="{FF2B5EF4-FFF2-40B4-BE49-F238E27FC236}">
                <a16:creationId xmlns:a16="http://schemas.microsoft.com/office/drawing/2014/main" id="{29509013-15B4-9320-0E59-2F5E426B68AD}"/>
              </a:ext>
            </a:extLst>
          </p:cNvPr>
          <p:cNvPicPr>
            <a:picLocks noChangeAspect="1"/>
          </p:cNvPicPr>
          <p:nvPr/>
        </p:nvPicPr>
        <p:blipFill>
          <a:blip r:embed="rId4"/>
          <a:stretch>
            <a:fillRect/>
          </a:stretch>
        </p:blipFill>
        <p:spPr>
          <a:xfrm>
            <a:off x="6656240" y="4429030"/>
            <a:ext cx="2175243" cy="440626"/>
          </a:xfrm>
          <a:prstGeom prst="rect">
            <a:avLst/>
          </a:prstGeom>
        </p:spPr>
      </p:pic>
      <p:sp>
        <p:nvSpPr>
          <p:cNvPr id="7" name="Title 4">
            <a:extLst>
              <a:ext uri="{FF2B5EF4-FFF2-40B4-BE49-F238E27FC236}">
                <a16:creationId xmlns:a16="http://schemas.microsoft.com/office/drawing/2014/main" id="{99556B63-119B-DF68-E116-DC5A4ED16DED}"/>
              </a:ext>
            </a:extLst>
          </p:cNvPr>
          <p:cNvSpPr txBox="1">
            <a:spLocks/>
          </p:cNvSpPr>
          <p:nvPr/>
        </p:nvSpPr>
        <p:spPr>
          <a:xfrm>
            <a:off x="282617" y="306543"/>
            <a:ext cx="8548865" cy="3617275"/>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2400" kern="1200">
                <a:solidFill>
                  <a:schemeClr val="tx1"/>
                </a:solidFill>
                <a:latin typeface="+mj-lt"/>
                <a:ea typeface="+mj-ea"/>
                <a:cs typeface="+mj-cs"/>
              </a:defRPr>
            </a:lvl1pPr>
          </a:lstStyle>
          <a:p>
            <a:pPr marL="742950" indent="-742950">
              <a:buAutoNum type="arabicPeriod" startAt="7"/>
            </a:pPr>
            <a:r>
              <a:rPr lang="en-US" sz="4000" dirty="0">
                <a:solidFill>
                  <a:schemeClr val="bg1"/>
                </a:solidFill>
                <a:latin typeface="Arial" panose="020B0604020202020204" pitchFamily="34" charset="0"/>
                <a:cs typeface="Arial" panose="020B0604020202020204" pitchFamily="34" charset="0"/>
              </a:rPr>
              <a:t>Reports</a:t>
            </a:r>
          </a:p>
          <a:p>
            <a:r>
              <a:rPr lang="en-US" sz="1600" dirty="0">
                <a:solidFill>
                  <a:schemeClr val="bg1"/>
                </a:solidFill>
                <a:latin typeface="Arial" panose="020B0604020202020204" pitchFamily="34" charset="0"/>
                <a:cs typeface="Arial" panose="020B0604020202020204" pitchFamily="34" charset="0"/>
              </a:rPr>
              <a:t>	</a:t>
            </a:r>
            <a:r>
              <a:rPr lang="en-US" sz="1600" i="1" dirty="0">
                <a:solidFill>
                  <a:schemeClr val="bg1"/>
                </a:solidFill>
                <a:latin typeface="Arial" panose="020B0604020202020204" pitchFamily="34" charset="0"/>
                <a:cs typeface="Arial" panose="020B0604020202020204" pitchFamily="34" charset="0"/>
              </a:rPr>
              <a:t>(7.1 Committee | 7.2 Special | 7.3 Executive Committee)</a:t>
            </a:r>
          </a:p>
        </p:txBody>
      </p:sp>
    </p:spTree>
    <p:extLst>
      <p:ext uri="{BB962C8B-B14F-4D97-AF65-F5344CB8AC3E}">
        <p14:creationId xmlns:p14="http://schemas.microsoft.com/office/powerpoint/2010/main" val="13729433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00326-2575-1A66-D7B3-85D62C456B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A257924-ADD5-CD0C-680B-9E2B6C0D64ED}"/>
              </a:ext>
            </a:extLst>
          </p:cNvPr>
          <p:cNvSpPr/>
          <p:nvPr/>
        </p:nvSpPr>
        <p:spPr>
          <a:xfrm>
            <a:off x="-1" y="0"/>
            <a:ext cx="9167149" cy="99417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2A9A8AF5-E358-2C4A-A2C3-32EBC9020757}"/>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6516344" y="0"/>
            <a:ext cx="22176688" cy="21072277"/>
          </a:xfrm>
          <a:prstGeom prst="rect">
            <a:avLst/>
          </a:prstGeom>
        </p:spPr>
      </p:pic>
      <p:sp>
        <p:nvSpPr>
          <p:cNvPr id="5" name="Title 4">
            <a:extLst>
              <a:ext uri="{FF2B5EF4-FFF2-40B4-BE49-F238E27FC236}">
                <a16:creationId xmlns:a16="http://schemas.microsoft.com/office/drawing/2014/main" id="{BAA69418-4BC8-378D-AC68-8A02F91EB35B}"/>
              </a:ext>
            </a:extLst>
          </p:cNvPr>
          <p:cNvSpPr>
            <a:spLocks noGrp="1"/>
          </p:cNvSpPr>
          <p:nvPr>
            <p:ph type="title"/>
          </p:nvPr>
        </p:nvSpPr>
        <p:spPr>
          <a:xfrm>
            <a:off x="312517" y="0"/>
            <a:ext cx="7886700" cy="994172"/>
          </a:xfrm>
        </p:spPr>
        <p:txBody>
          <a:bodyPr>
            <a:normAutofit/>
          </a:bodyPr>
          <a:lstStyle/>
          <a:p>
            <a:r>
              <a:rPr lang="en-US" sz="3200" dirty="0">
                <a:solidFill>
                  <a:schemeClr val="bg1"/>
                </a:solidFill>
                <a:latin typeface="Arial" panose="020B0604020202020204" pitchFamily="34" charset="0"/>
                <a:cs typeface="Arial" panose="020B0604020202020204" pitchFamily="34" charset="0"/>
              </a:rPr>
              <a:t>7. Reports</a:t>
            </a:r>
          </a:p>
        </p:txBody>
      </p:sp>
      <p:sp>
        <p:nvSpPr>
          <p:cNvPr id="6" name="Content Placeholder 5">
            <a:extLst>
              <a:ext uri="{FF2B5EF4-FFF2-40B4-BE49-F238E27FC236}">
                <a16:creationId xmlns:a16="http://schemas.microsoft.com/office/drawing/2014/main" id="{E0D50498-C374-44C6-BE18-B72B1578629B}"/>
              </a:ext>
            </a:extLst>
          </p:cNvPr>
          <p:cNvSpPr>
            <a:spLocks noGrp="1"/>
          </p:cNvSpPr>
          <p:nvPr>
            <p:ph sz="half" idx="1"/>
          </p:nvPr>
        </p:nvSpPr>
        <p:spPr>
          <a:xfrm>
            <a:off x="312517" y="1101234"/>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7.1	Committee Reports</a:t>
            </a:r>
          </a:p>
          <a:p>
            <a:pPr marL="0" indent="0">
              <a:buNone/>
            </a:pPr>
            <a:endParaRPr lang="en-US" sz="2400" b="1"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66BEC51B-05A7-04C7-9289-A4C63490119A}"/>
              </a:ext>
            </a:extLst>
          </p:cNvPr>
          <p:cNvPicPr>
            <a:picLocks noChangeAspect="1"/>
          </p:cNvPicPr>
          <p:nvPr/>
        </p:nvPicPr>
        <p:blipFill>
          <a:blip r:embed="rId4"/>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30377042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970CE-E89E-27C7-2D2C-F2EB87FB85F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238A27-7CB7-745D-6FB8-99103A4C6143}"/>
              </a:ext>
            </a:extLst>
          </p:cNvPr>
          <p:cNvSpPr/>
          <p:nvPr/>
        </p:nvSpPr>
        <p:spPr>
          <a:xfrm>
            <a:off x="-1" y="0"/>
            <a:ext cx="9167149" cy="99417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7E1086E3-636F-F646-0EDA-D6A5A90BFC3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79591" y="0"/>
            <a:ext cx="22176688" cy="21072277"/>
          </a:xfrm>
          <a:prstGeom prst="rect">
            <a:avLst/>
          </a:prstGeom>
        </p:spPr>
      </p:pic>
      <p:sp>
        <p:nvSpPr>
          <p:cNvPr id="5" name="Title 4">
            <a:extLst>
              <a:ext uri="{FF2B5EF4-FFF2-40B4-BE49-F238E27FC236}">
                <a16:creationId xmlns:a16="http://schemas.microsoft.com/office/drawing/2014/main" id="{1158027D-1757-D982-74E1-0208F0614AF8}"/>
              </a:ext>
            </a:extLst>
          </p:cNvPr>
          <p:cNvSpPr>
            <a:spLocks noGrp="1"/>
          </p:cNvSpPr>
          <p:nvPr>
            <p:ph type="title"/>
          </p:nvPr>
        </p:nvSpPr>
        <p:spPr>
          <a:xfrm>
            <a:off x="312517" y="0"/>
            <a:ext cx="7886700" cy="994172"/>
          </a:xfrm>
        </p:spPr>
        <p:txBody>
          <a:bodyPr>
            <a:normAutofit/>
          </a:bodyPr>
          <a:lstStyle/>
          <a:p>
            <a:r>
              <a:rPr lang="en-US" sz="3200" dirty="0">
                <a:solidFill>
                  <a:schemeClr val="bg1"/>
                </a:solidFill>
                <a:latin typeface="Arial" panose="020B0604020202020204" pitchFamily="34" charset="0"/>
                <a:cs typeface="Arial" panose="020B0604020202020204" pitchFamily="34" charset="0"/>
              </a:rPr>
              <a:t>7. Reports</a:t>
            </a:r>
          </a:p>
        </p:txBody>
      </p:sp>
      <p:sp>
        <p:nvSpPr>
          <p:cNvPr id="6" name="Content Placeholder 5">
            <a:extLst>
              <a:ext uri="{FF2B5EF4-FFF2-40B4-BE49-F238E27FC236}">
                <a16:creationId xmlns:a16="http://schemas.microsoft.com/office/drawing/2014/main" id="{CEC0002D-18BF-8977-026D-305C5C149168}"/>
              </a:ext>
            </a:extLst>
          </p:cNvPr>
          <p:cNvSpPr>
            <a:spLocks noGrp="1"/>
          </p:cNvSpPr>
          <p:nvPr>
            <p:ph sz="half" idx="1"/>
          </p:nvPr>
        </p:nvSpPr>
        <p:spPr>
          <a:xfrm>
            <a:off x="312517" y="1101234"/>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7.2	Special Reports</a:t>
            </a:r>
            <a:endParaRPr lang="en-US" sz="18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67EE52AD-7706-3848-9378-85669E6AC058}"/>
              </a:ext>
            </a:extLst>
          </p:cNvPr>
          <p:cNvPicPr>
            <a:picLocks noChangeAspect="1"/>
          </p:cNvPicPr>
          <p:nvPr/>
        </p:nvPicPr>
        <p:blipFill>
          <a:blip r:embed="rId4"/>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3933510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86B79-B437-8A88-FE0B-8615099C2A9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278D8AD-3AC7-E62D-FF1E-A45AA67124E0}"/>
              </a:ext>
            </a:extLst>
          </p:cNvPr>
          <p:cNvSpPr/>
          <p:nvPr/>
        </p:nvSpPr>
        <p:spPr>
          <a:xfrm>
            <a:off x="-1" y="0"/>
            <a:ext cx="9167149" cy="99417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F7BCAD27-2ED9-48DD-A171-19F44CEBB16F}"/>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6504772" y="0"/>
            <a:ext cx="22176688" cy="21072277"/>
          </a:xfrm>
          <a:prstGeom prst="rect">
            <a:avLst/>
          </a:prstGeom>
        </p:spPr>
      </p:pic>
      <p:sp>
        <p:nvSpPr>
          <p:cNvPr id="5" name="Title 4">
            <a:extLst>
              <a:ext uri="{FF2B5EF4-FFF2-40B4-BE49-F238E27FC236}">
                <a16:creationId xmlns:a16="http://schemas.microsoft.com/office/drawing/2014/main" id="{6886CB4D-DA89-3594-B34F-2ABD936EF262}"/>
              </a:ext>
            </a:extLst>
          </p:cNvPr>
          <p:cNvSpPr>
            <a:spLocks noGrp="1"/>
          </p:cNvSpPr>
          <p:nvPr>
            <p:ph type="title"/>
          </p:nvPr>
        </p:nvSpPr>
        <p:spPr>
          <a:xfrm>
            <a:off x="312517" y="0"/>
            <a:ext cx="7886700" cy="994172"/>
          </a:xfrm>
        </p:spPr>
        <p:txBody>
          <a:bodyPr>
            <a:normAutofit/>
          </a:bodyPr>
          <a:lstStyle/>
          <a:p>
            <a:r>
              <a:rPr lang="en-US" sz="3200" dirty="0">
                <a:solidFill>
                  <a:schemeClr val="bg1"/>
                </a:solidFill>
                <a:latin typeface="Arial" panose="020B0604020202020204" pitchFamily="34" charset="0"/>
                <a:cs typeface="Arial" panose="020B0604020202020204" pitchFamily="34" charset="0"/>
              </a:rPr>
              <a:t>7. Reports</a:t>
            </a:r>
          </a:p>
        </p:txBody>
      </p:sp>
      <p:sp>
        <p:nvSpPr>
          <p:cNvPr id="6" name="Content Placeholder 5">
            <a:extLst>
              <a:ext uri="{FF2B5EF4-FFF2-40B4-BE49-F238E27FC236}">
                <a16:creationId xmlns:a16="http://schemas.microsoft.com/office/drawing/2014/main" id="{E66D6A21-0F0B-0B70-4BD4-61FBCFB0E594}"/>
              </a:ext>
            </a:extLst>
          </p:cNvPr>
          <p:cNvSpPr>
            <a:spLocks noGrp="1"/>
          </p:cNvSpPr>
          <p:nvPr>
            <p:ph sz="half" idx="1"/>
          </p:nvPr>
        </p:nvSpPr>
        <p:spPr>
          <a:xfrm>
            <a:off x="312518" y="1101234"/>
            <a:ext cx="8518965" cy="500803"/>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7.3.1	   President’s Report</a:t>
            </a:r>
          </a:p>
        </p:txBody>
      </p:sp>
      <p:pic>
        <p:nvPicPr>
          <p:cNvPr id="3" name="Picture 2" descr="A close up of a logo&#10;&#10;AI-generated content may be incorrect.">
            <a:extLst>
              <a:ext uri="{FF2B5EF4-FFF2-40B4-BE49-F238E27FC236}">
                <a16:creationId xmlns:a16="http://schemas.microsoft.com/office/drawing/2014/main" id="{86123C03-3A40-6AC4-2C4B-321AE1F0E483}"/>
              </a:ext>
            </a:extLst>
          </p:cNvPr>
          <p:cNvPicPr>
            <a:picLocks noChangeAspect="1"/>
          </p:cNvPicPr>
          <p:nvPr/>
        </p:nvPicPr>
        <p:blipFill>
          <a:blip r:embed="rId4"/>
          <a:stretch>
            <a:fillRect/>
          </a:stretch>
        </p:blipFill>
        <p:spPr>
          <a:xfrm>
            <a:off x="6656240" y="4429030"/>
            <a:ext cx="2175243" cy="440626"/>
          </a:xfrm>
          <a:prstGeom prst="rect">
            <a:avLst/>
          </a:prstGeom>
        </p:spPr>
      </p:pic>
      <p:sp>
        <p:nvSpPr>
          <p:cNvPr id="4" name="TextBox 3">
            <a:extLst>
              <a:ext uri="{FF2B5EF4-FFF2-40B4-BE49-F238E27FC236}">
                <a16:creationId xmlns:a16="http://schemas.microsoft.com/office/drawing/2014/main" id="{2FDBA913-1104-DA5C-F214-64DE96846BE9}"/>
              </a:ext>
            </a:extLst>
          </p:cNvPr>
          <p:cNvSpPr txBox="1"/>
          <p:nvPr/>
        </p:nvSpPr>
        <p:spPr>
          <a:xfrm>
            <a:off x="312518" y="1602037"/>
            <a:ext cx="8530538" cy="738664"/>
          </a:xfrm>
          <a:prstGeom prst="rect">
            <a:avLst/>
          </a:prstGeom>
          <a:noFill/>
        </p:spPr>
        <p:txBody>
          <a:bodyPr wrap="square">
            <a:spAutoFit/>
          </a:bodyPr>
          <a:lstStyle/>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Academic Senate invited to meet with Chancellor Smith in N-206 to share our thoughts on the qualities, characteristics, and leadership attributes that are believed to be important for the next President of Miramar College | </a:t>
            </a:r>
            <a:r>
              <a:rPr lang="en-US" sz="1400" b="1" dirty="0">
                <a:latin typeface="Arial" panose="020B0604020202020204" pitchFamily="34" charset="0"/>
                <a:cs typeface="Arial" panose="020B0604020202020204" pitchFamily="34" charset="0"/>
              </a:rPr>
              <a:t>Friday, October 2</a:t>
            </a:r>
            <a:r>
              <a:rPr lang="en-US" sz="1400" b="1" baseline="30000" dirty="0">
                <a:latin typeface="Arial" panose="020B0604020202020204" pitchFamily="34" charset="0"/>
                <a:cs typeface="Arial" panose="020B0604020202020204" pitchFamily="34" charset="0"/>
              </a:rPr>
              <a:t>nd</a:t>
            </a:r>
            <a:r>
              <a:rPr lang="en-US" sz="1400" b="1" dirty="0">
                <a:latin typeface="Arial" panose="020B0604020202020204" pitchFamily="34" charset="0"/>
                <a:cs typeface="Arial" panose="020B0604020202020204" pitchFamily="34" charset="0"/>
              </a:rPr>
              <a:t> 4:00 – 5:00 pm</a:t>
            </a:r>
          </a:p>
        </p:txBody>
      </p:sp>
      <p:sp>
        <p:nvSpPr>
          <p:cNvPr id="13" name="TextBox 12">
            <a:extLst>
              <a:ext uri="{FF2B5EF4-FFF2-40B4-BE49-F238E27FC236}">
                <a16:creationId xmlns:a16="http://schemas.microsoft.com/office/drawing/2014/main" id="{F960597C-699B-CA19-1E28-E13448C5B449}"/>
              </a:ext>
            </a:extLst>
          </p:cNvPr>
          <p:cNvSpPr txBox="1"/>
          <p:nvPr/>
        </p:nvSpPr>
        <p:spPr>
          <a:xfrm>
            <a:off x="312517" y="2390004"/>
            <a:ext cx="8530538" cy="954107"/>
          </a:xfrm>
          <a:prstGeom prst="rect">
            <a:avLst/>
          </a:prstGeom>
          <a:noFill/>
        </p:spPr>
        <p:txBody>
          <a:bodyPr wrap="square">
            <a:spAutoFit/>
          </a:bodyPr>
          <a:lstStyle/>
          <a:p>
            <a:pPr marL="285750" indent="-285750">
              <a:buFont typeface="Arial" panose="020B0604020202020204" pitchFamily="34" charset="0"/>
              <a:buChar char="•"/>
            </a:pPr>
            <a:r>
              <a:rPr lang="en-US" sz="1400" b="1" dirty="0">
                <a:latin typeface="Arial" panose="020B0604020202020204" pitchFamily="34" charset="0"/>
                <a:cs typeface="Arial" panose="020B0604020202020204" pitchFamily="34" charset="0"/>
              </a:rPr>
              <a:t>District enrollment and student completion are moving in a positive direction.</a:t>
            </a:r>
            <a:r>
              <a:rPr lang="en-US" sz="1400" dirty="0">
                <a:latin typeface="Arial" panose="020B0604020202020204" pitchFamily="34" charset="0"/>
                <a:cs typeface="Arial" panose="020B0604020202020204" pitchFamily="34" charset="0"/>
              </a:rPr>
              <a:t> The Chancellor reported that SDCCD reached </a:t>
            </a:r>
            <a:r>
              <a:rPr lang="en-US" sz="1400" b="1" dirty="0">
                <a:latin typeface="Arial" panose="020B0604020202020204" pitchFamily="34" charset="0"/>
                <a:cs typeface="Arial" panose="020B0604020202020204" pitchFamily="34" charset="0"/>
              </a:rPr>
              <a:t>40,000 FTES for the first time since 2018</a:t>
            </a:r>
            <a:r>
              <a:rPr lang="en-US" sz="1400" dirty="0">
                <a:latin typeface="Arial" panose="020B0604020202020204" pitchFamily="34" charset="0"/>
                <a:cs typeface="Arial" panose="020B0604020202020204" pitchFamily="34" charset="0"/>
              </a:rPr>
              <a:t>, while associate degrees awarded increased </a:t>
            </a:r>
            <a:r>
              <a:rPr lang="en-US" sz="1400" b="1" dirty="0">
                <a:latin typeface="Arial" panose="020B0604020202020204" pitchFamily="34" charset="0"/>
                <a:cs typeface="Arial" panose="020B0604020202020204" pitchFamily="34" charset="0"/>
              </a:rPr>
              <a:t>20% over the previous year</a:t>
            </a:r>
            <a:r>
              <a:rPr lang="en-US" sz="1400" dirty="0">
                <a:latin typeface="Arial" panose="020B0604020202020204" pitchFamily="34" charset="0"/>
                <a:cs typeface="Arial" panose="020B0604020202020204" pitchFamily="34" charset="0"/>
              </a:rPr>
              <a:t>. The District also reports a healthy unrestricted general fund and additional instructional support allocations going to the colleges.</a:t>
            </a:r>
          </a:p>
        </p:txBody>
      </p:sp>
      <p:sp>
        <p:nvSpPr>
          <p:cNvPr id="15" name="TextBox 14">
            <a:extLst>
              <a:ext uri="{FF2B5EF4-FFF2-40B4-BE49-F238E27FC236}">
                <a16:creationId xmlns:a16="http://schemas.microsoft.com/office/drawing/2014/main" id="{829A1FE3-AB8D-1ACF-D649-BFF9C6A2E619}"/>
              </a:ext>
            </a:extLst>
          </p:cNvPr>
          <p:cNvSpPr txBox="1"/>
          <p:nvPr/>
        </p:nvSpPr>
        <p:spPr>
          <a:xfrm>
            <a:off x="312517" y="3393414"/>
            <a:ext cx="7503736" cy="954107"/>
          </a:xfrm>
          <a:prstGeom prst="rect">
            <a:avLst/>
          </a:prstGeom>
          <a:noFill/>
        </p:spPr>
        <p:txBody>
          <a:bodyPr wrap="square">
            <a:spAutoFit/>
          </a:bodyPr>
          <a:lstStyle/>
          <a:p>
            <a:pPr marL="285750" indent="-285750">
              <a:buFont typeface="Arial" panose="020B0604020202020204" pitchFamily="34" charset="0"/>
              <a:buChar char="•"/>
            </a:pPr>
            <a:r>
              <a:rPr lang="en-US" sz="1400" b="1" dirty="0">
                <a:latin typeface="Arial" panose="020B0604020202020204" pitchFamily="34" charset="0"/>
                <a:cs typeface="Arial" panose="020B0604020202020204" pitchFamily="34" charset="0"/>
              </a:rPr>
              <a:t>Faculty contract negotiations remain open.</a:t>
            </a:r>
            <a:r>
              <a:rPr lang="en-US" sz="1400" dirty="0">
                <a:latin typeface="Arial" panose="020B0604020202020204" pitchFamily="34" charset="0"/>
                <a:cs typeface="Arial" panose="020B0604020202020204" pitchFamily="34" charset="0"/>
              </a:rPr>
              <a:t> The Chancellor specifically acknowledged ongoing negotiations. The District will also need to negotiate implementation of the new statewide </a:t>
            </a:r>
            <a:r>
              <a:rPr lang="en-US" sz="1400" b="1" dirty="0">
                <a:latin typeface="Arial" panose="020B0604020202020204" pitchFamily="34" charset="0"/>
                <a:cs typeface="Arial" panose="020B0604020202020204" pitchFamily="34" charset="0"/>
              </a:rPr>
              <a:t>14-week paid pregnancy disability leave requirement</a:t>
            </a:r>
            <a:r>
              <a:rPr lang="en-US" sz="1400" dirty="0">
                <a:latin typeface="Arial" panose="020B0604020202020204" pitchFamily="34" charset="0"/>
                <a:cs typeface="Arial" panose="020B0604020202020204" pitchFamily="34" charset="0"/>
              </a:rPr>
              <a:t> and address rising healthcare premiums as the previous RAF protections expire.</a:t>
            </a:r>
          </a:p>
        </p:txBody>
      </p:sp>
    </p:spTree>
    <p:extLst>
      <p:ext uri="{BB962C8B-B14F-4D97-AF65-F5344CB8AC3E}">
        <p14:creationId xmlns:p14="http://schemas.microsoft.com/office/powerpoint/2010/main" val="2488656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2EBC1C-A1B7-60A8-619D-638A22F271DF}"/>
              </a:ext>
            </a:extLst>
          </p:cNvPr>
          <p:cNvSpPr/>
          <p:nvPr/>
        </p:nvSpPr>
        <p:spPr>
          <a:xfrm>
            <a:off x="-1" y="0"/>
            <a:ext cx="9167149" cy="99417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D4D61CAA-2AF9-0708-B82F-AE75E3478CF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85402" y="0"/>
            <a:ext cx="22176688" cy="21072277"/>
          </a:xfrm>
          <a:prstGeom prst="rect">
            <a:avLst/>
          </a:prstGeom>
        </p:spPr>
      </p:pic>
      <p:sp>
        <p:nvSpPr>
          <p:cNvPr id="5" name="Title 4">
            <a:extLst>
              <a:ext uri="{FF2B5EF4-FFF2-40B4-BE49-F238E27FC236}">
                <a16:creationId xmlns:a16="http://schemas.microsoft.com/office/drawing/2014/main" id="{D2E3D18E-FC6C-3F47-36E7-5784F5A30B63}"/>
              </a:ext>
            </a:extLst>
          </p:cNvPr>
          <p:cNvSpPr>
            <a:spLocks noGrp="1"/>
          </p:cNvSpPr>
          <p:nvPr>
            <p:ph type="title"/>
          </p:nvPr>
        </p:nvSpPr>
        <p:spPr>
          <a:xfrm>
            <a:off x="312517" y="0"/>
            <a:ext cx="8202832" cy="994172"/>
          </a:xfrm>
        </p:spPr>
        <p:txBody>
          <a:bodyPr>
            <a:normAutofit/>
          </a:bodyPr>
          <a:lstStyle/>
          <a:p>
            <a:r>
              <a:rPr lang="en-US" sz="3200" dirty="0">
                <a:solidFill>
                  <a:schemeClr val="bg1"/>
                </a:solidFill>
                <a:latin typeface="Arial" panose="020B0604020202020204" pitchFamily="34" charset="0"/>
                <a:cs typeface="Arial" panose="020B0604020202020204" pitchFamily="34" charset="0"/>
              </a:rPr>
              <a:t>2. Agenda Overview</a:t>
            </a:r>
          </a:p>
        </p:txBody>
      </p:sp>
      <p:sp>
        <p:nvSpPr>
          <p:cNvPr id="6" name="Content Placeholder 5">
            <a:extLst>
              <a:ext uri="{FF2B5EF4-FFF2-40B4-BE49-F238E27FC236}">
                <a16:creationId xmlns:a16="http://schemas.microsoft.com/office/drawing/2014/main" id="{873C7D1D-6291-9496-E110-C2D5FB56E75B}"/>
              </a:ext>
            </a:extLst>
          </p:cNvPr>
          <p:cNvSpPr>
            <a:spLocks noGrp="1"/>
          </p:cNvSpPr>
          <p:nvPr>
            <p:ph sz="half" idx="1"/>
          </p:nvPr>
        </p:nvSpPr>
        <p:spPr>
          <a:xfrm>
            <a:off x="312517" y="1176951"/>
            <a:ext cx="8518965" cy="3659464"/>
          </a:xfrm>
        </p:spPr>
        <p:txBody>
          <a:bodyPr numCol="2">
            <a:noAutofit/>
          </a:bodyPr>
          <a:lstStyle/>
          <a:p>
            <a:pPr marL="514350" lvl="0" indent="-514350">
              <a:spcBef>
                <a:spcPts val="0"/>
              </a:spcBef>
              <a:buFont typeface="+mj-lt"/>
              <a:buAutoNum type="arabicPeriod"/>
            </a:pPr>
            <a:r>
              <a:rPr lang="en-US" sz="1600" b="1" dirty="0">
                <a:latin typeface="Arial" panose="020B0604020202020204" pitchFamily="34" charset="0"/>
                <a:cs typeface="Arial" panose="020B0604020202020204" pitchFamily="34" charset="0"/>
              </a:rPr>
              <a:t>Call to Order</a:t>
            </a:r>
          </a:p>
          <a:p>
            <a:pPr marL="514350" lvl="0" indent="-514350">
              <a:spcBef>
                <a:spcPts val="0"/>
              </a:spcBef>
              <a:buFont typeface="+mj-lt"/>
              <a:buAutoNum type="arabicPeriod"/>
            </a:pPr>
            <a:r>
              <a:rPr lang="en-US" sz="1600" b="1" dirty="0">
                <a:latin typeface="Arial" panose="020B0604020202020204" pitchFamily="34" charset="0"/>
                <a:cs typeface="Arial" panose="020B0604020202020204" pitchFamily="34" charset="0"/>
              </a:rPr>
              <a:t>Approval of Agenda</a:t>
            </a:r>
            <a:r>
              <a:rPr lang="en-US" sz="1600" dirty="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&amp; Consent Calendar</a:t>
            </a:r>
          </a:p>
          <a:p>
            <a:pPr marL="880110" lvl="1" indent="-514350">
              <a:spcBef>
                <a:spcPts val="0"/>
              </a:spcBef>
              <a:buFont typeface="+mj-lt"/>
              <a:buAutoNum type="alphaLcPeriod"/>
            </a:pPr>
            <a:r>
              <a:rPr lang="en-US" sz="1400" dirty="0">
                <a:solidFill>
                  <a:srgbClr val="006E79"/>
                </a:solidFill>
                <a:latin typeface="Arial" panose="020B0604020202020204" pitchFamily="34" charset="0"/>
                <a:cs typeface="Arial" panose="020B0604020202020204" pitchFamily="34" charset="0"/>
                <a:hlinkClick r:id="rId4"/>
              </a:rPr>
              <a:t>DRAFT Minutes 051926</a:t>
            </a:r>
            <a:endParaRPr lang="en-US" sz="1400" dirty="0">
              <a:solidFill>
                <a:srgbClr val="006E79"/>
              </a:solidFill>
              <a:latin typeface="Arial" panose="020B0604020202020204" pitchFamily="34" charset="0"/>
              <a:cs typeface="Arial" panose="020B0604020202020204" pitchFamily="34" charset="0"/>
            </a:endParaRPr>
          </a:p>
          <a:p>
            <a:pPr marL="880110" lvl="1" indent="-514350">
              <a:spcBef>
                <a:spcPts val="0"/>
              </a:spcBef>
              <a:buFont typeface="+mj-lt"/>
              <a:buAutoNum type="alphaLcPeriod"/>
            </a:pPr>
            <a:r>
              <a:rPr lang="en-US" sz="1400" dirty="0">
                <a:solidFill>
                  <a:srgbClr val="006E79"/>
                </a:solidFill>
                <a:latin typeface="Arial" panose="020B0604020202020204" pitchFamily="34" charset="0"/>
                <a:cs typeface="Arial" panose="020B0604020202020204" pitchFamily="34" charset="0"/>
                <a:hlinkClick r:id="rId5"/>
              </a:rPr>
              <a:t>2026-27 Academic Senate Meetings Calendar</a:t>
            </a:r>
            <a:endParaRPr lang="en-US" sz="1400" dirty="0">
              <a:latin typeface="Arial" panose="020B0604020202020204" pitchFamily="34" charset="0"/>
              <a:cs typeface="Arial" panose="020B0604020202020204" pitchFamily="34" charset="0"/>
              <a:hlinkClick r:id="rId6"/>
            </a:endParaRPr>
          </a:p>
          <a:p>
            <a:pPr marL="514350" lvl="0" indent="-514350">
              <a:spcBef>
                <a:spcPts val="0"/>
              </a:spcBef>
              <a:buFont typeface="+mj-lt"/>
              <a:buAutoNum type="arabicPeriod"/>
            </a:pPr>
            <a:r>
              <a:rPr lang="en-US" sz="1600" b="1" dirty="0">
                <a:latin typeface="Arial" panose="020B0604020202020204" pitchFamily="34" charset="0"/>
                <a:cs typeface="Arial" panose="020B0604020202020204" pitchFamily="34" charset="0"/>
              </a:rPr>
              <a:t>Land Acknowledgement </a:t>
            </a:r>
            <a:r>
              <a:rPr lang="en-US" sz="1600" dirty="0">
                <a:latin typeface="Arial" panose="020B0604020202020204" pitchFamily="34" charset="0"/>
                <a:cs typeface="Arial" panose="020B0604020202020204" pitchFamily="34" charset="0"/>
              </a:rPr>
              <a:t>(Updated)</a:t>
            </a:r>
          </a:p>
          <a:p>
            <a:pPr marL="514350" lvl="0" indent="-514350">
              <a:spcBef>
                <a:spcPts val="0"/>
              </a:spcBef>
              <a:buFont typeface="+mj-lt"/>
              <a:buAutoNum type="arabicPeriod"/>
            </a:pPr>
            <a:r>
              <a:rPr lang="en-US" sz="1600" b="1" dirty="0">
                <a:latin typeface="Arial" panose="020B0604020202020204" pitchFamily="34" charset="0"/>
                <a:cs typeface="Arial" panose="020B0604020202020204" pitchFamily="34" charset="0"/>
              </a:rPr>
              <a:t>Public Comments</a:t>
            </a:r>
          </a:p>
          <a:p>
            <a:pPr marL="514350" indent="-514350">
              <a:spcBef>
                <a:spcPts val="0"/>
              </a:spcBef>
              <a:buFont typeface="+mj-lt"/>
              <a:buAutoNum type="arabicPeriod"/>
            </a:pPr>
            <a:r>
              <a:rPr lang="en-US" sz="1600" b="1" dirty="0">
                <a:latin typeface="Arial" panose="020B0604020202020204" pitchFamily="34" charset="0"/>
                <a:cs typeface="Arial" panose="020B0604020202020204" pitchFamily="34" charset="0"/>
              </a:rPr>
              <a:t>Action Items</a:t>
            </a:r>
          </a:p>
          <a:p>
            <a:pPr marL="857250" lvl="1" indent="-514350">
              <a:spcBef>
                <a:spcPts val="0"/>
              </a:spcBef>
              <a:buFont typeface="+mj-lt"/>
              <a:buAutoNum type="alphaLcPeriod"/>
            </a:pPr>
            <a:r>
              <a:rPr lang="en-US" sz="1400" dirty="0">
                <a:latin typeface="Arial" panose="020B0604020202020204" pitchFamily="34" charset="0"/>
                <a:cs typeface="Arial" panose="020B0604020202020204" pitchFamily="34" charset="0"/>
              </a:rPr>
              <a:t>N/A</a:t>
            </a:r>
          </a:p>
          <a:p>
            <a:pPr marL="514350" indent="-514350">
              <a:spcBef>
                <a:spcPts val="0"/>
              </a:spcBef>
              <a:buFont typeface="+mj-lt"/>
              <a:buAutoNum type="arabicPeriod"/>
            </a:pPr>
            <a:r>
              <a:rPr lang="en-US" sz="1600" b="1" dirty="0">
                <a:latin typeface="Arial" panose="020B0604020202020204" pitchFamily="34" charset="0"/>
                <a:cs typeface="Arial" panose="020B0604020202020204" pitchFamily="34" charset="0"/>
              </a:rPr>
              <a:t>Discussion Items</a:t>
            </a:r>
            <a:endParaRPr lang="en-US" sz="1600" dirty="0">
              <a:latin typeface="Arial" panose="020B0604020202020204" pitchFamily="34" charset="0"/>
              <a:ea typeface="Tahoma" panose="020B0604030504040204" pitchFamily="34" charset="0"/>
              <a:cs typeface="Arial" panose="020B0604020202020204" pitchFamily="34" charset="0"/>
            </a:endParaRPr>
          </a:p>
          <a:p>
            <a:pPr marL="628650" lvl="1" indent="-263525">
              <a:spcBef>
                <a:spcPts val="0"/>
              </a:spcBef>
              <a:buFont typeface="+mj-lt"/>
              <a:buAutoNum type="alphaLcPeriod"/>
            </a:pPr>
            <a:r>
              <a:rPr lang="en-US" sz="1400" dirty="0">
                <a:latin typeface="Arial" panose="020B0604020202020204" pitchFamily="34" charset="0"/>
                <a:ea typeface="Tahoma" panose="020B0604030504040204" pitchFamily="34" charset="0"/>
                <a:cs typeface="Arial" panose="020B0604020202020204" pitchFamily="34" charset="0"/>
              </a:rPr>
              <a:t>Standing: Curriculum Committee Updates</a:t>
            </a:r>
          </a:p>
          <a:p>
            <a:pPr marL="628650" lvl="1" indent="-263525">
              <a:spcBef>
                <a:spcPts val="0"/>
              </a:spcBef>
              <a:buFont typeface="+mj-lt"/>
              <a:buAutoNum type="alphaLcPeriod"/>
            </a:pPr>
            <a:r>
              <a:rPr lang="en-US" sz="1400" dirty="0">
                <a:latin typeface="Arial" panose="020B0604020202020204" pitchFamily="34" charset="0"/>
                <a:ea typeface="Tahoma" panose="020B0604030504040204" pitchFamily="34" charset="0"/>
                <a:cs typeface="Arial" panose="020B0604020202020204" pitchFamily="34" charset="0"/>
              </a:rPr>
              <a:t>Measure HH Quarterly Senate Updates</a:t>
            </a:r>
          </a:p>
          <a:p>
            <a:pPr marL="628650" lvl="1" indent="-263525">
              <a:spcBef>
                <a:spcPts val="0"/>
              </a:spcBef>
              <a:buFont typeface="+mj-lt"/>
              <a:buAutoNum type="alphaLcPeriod"/>
            </a:pPr>
            <a:r>
              <a:rPr lang="en-US" sz="1400" dirty="0">
                <a:latin typeface="Arial" panose="020B0604020202020204" pitchFamily="34" charset="0"/>
                <a:ea typeface="Tahoma" panose="020B0604030504040204" pitchFamily="34" charset="0"/>
                <a:cs typeface="Arial" panose="020B0604020202020204" pitchFamily="34" charset="0"/>
              </a:rPr>
              <a:t>Reestablish the At-Large Senator Position</a:t>
            </a:r>
          </a:p>
          <a:p>
            <a:pPr marL="628650" lvl="1" indent="-263525">
              <a:spcBef>
                <a:spcPts val="0"/>
              </a:spcBef>
              <a:buFont typeface="+mj-lt"/>
              <a:buAutoNum type="alphaLcPeriod"/>
            </a:pPr>
            <a:r>
              <a:rPr lang="en-US" sz="1400" dirty="0">
                <a:latin typeface="Arial" panose="020B0604020202020204" pitchFamily="34" charset="0"/>
                <a:ea typeface="Tahoma" panose="020B0604030504040204" pitchFamily="34" charset="0"/>
                <a:cs typeface="Arial" panose="020B0604020202020204" pitchFamily="34" charset="0"/>
              </a:rPr>
              <a:t>Districtwide Distribution List (DL) Email Access &amp; Communication Issues</a:t>
            </a:r>
          </a:p>
          <a:p>
            <a:pPr marL="628650" lvl="1" indent="-263525">
              <a:spcBef>
                <a:spcPts val="0"/>
              </a:spcBef>
              <a:buFont typeface="+mj-lt"/>
              <a:buAutoNum type="alphaLcPeriod"/>
            </a:pPr>
            <a:r>
              <a:rPr lang="en-US" sz="1400" dirty="0">
                <a:latin typeface="Arial" panose="020B0604020202020204" pitchFamily="34" charset="0"/>
                <a:ea typeface="Tahoma" panose="020B0604030504040204" pitchFamily="34" charset="0"/>
                <a:cs typeface="Arial" panose="020B0604020202020204" pitchFamily="34" charset="0"/>
              </a:rPr>
              <a:t>Free Speech and Campus Safety</a:t>
            </a:r>
          </a:p>
          <a:p>
            <a:pPr marL="628650" lvl="1" indent="-263525">
              <a:spcBef>
                <a:spcPts val="0"/>
              </a:spcBef>
              <a:buFont typeface="+mj-lt"/>
              <a:buAutoNum type="alphaLcPeriod"/>
            </a:pPr>
            <a:r>
              <a:rPr lang="en-US" sz="1400" dirty="0">
                <a:latin typeface="Arial" panose="020B0604020202020204" pitchFamily="34" charset="0"/>
                <a:ea typeface="Tahoma" panose="020B0604030504040204" pitchFamily="34" charset="0"/>
                <a:cs typeface="Arial" panose="020B0604020202020204" pitchFamily="34" charset="0"/>
              </a:rPr>
              <a:t>First Read: Resolution on Agentic AI: Affirming Faculty Purview and Human Oversight…</a:t>
            </a:r>
          </a:p>
          <a:p>
            <a:pPr marL="514350" indent="-514350">
              <a:spcBef>
                <a:spcPts val="0"/>
              </a:spcBef>
              <a:buFont typeface="+mj-lt"/>
              <a:buAutoNum type="arabicPeriod" startAt="7"/>
            </a:pPr>
            <a:r>
              <a:rPr lang="en-US" sz="1600" b="1" dirty="0">
                <a:latin typeface="Arial" panose="020B0604020202020204" pitchFamily="34" charset="0"/>
                <a:cs typeface="Arial" panose="020B0604020202020204" pitchFamily="34" charset="0"/>
              </a:rPr>
              <a:t>Reports:</a:t>
            </a:r>
          </a:p>
          <a:p>
            <a:pPr marL="577850" lvl="1" indent="-396875">
              <a:spcBef>
                <a:spcPts val="0"/>
              </a:spcBef>
              <a:buFont typeface="+mj-lt"/>
              <a:buAutoNum type="alphaLcPeriod"/>
            </a:pPr>
            <a:r>
              <a:rPr lang="en-US" sz="1400" dirty="0">
                <a:latin typeface="Arial" panose="020B0604020202020204" pitchFamily="34" charset="0"/>
                <a:cs typeface="Arial" panose="020B0604020202020204" pitchFamily="34" charset="0"/>
              </a:rPr>
              <a:t>Committee Reports</a:t>
            </a:r>
            <a:endParaRPr lang="en-US" sz="1400" strike="sngStrike" dirty="0">
              <a:latin typeface="Arial" panose="020B0604020202020204" pitchFamily="34" charset="0"/>
              <a:cs typeface="Arial" panose="020B0604020202020204" pitchFamily="34" charset="0"/>
            </a:endParaRPr>
          </a:p>
          <a:p>
            <a:pPr marL="577850" lvl="1" indent="-396875">
              <a:spcBef>
                <a:spcPts val="0"/>
              </a:spcBef>
              <a:buFont typeface="+mj-lt"/>
              <a:buAutoNum type="alphaLcPeriod"/>
            </a:pPr>
            <a:r>
              <a:rPr lang="en-US" sz="1400" dirty="0">
                <a:latin typeface="Arial" panose="020B0604020202020204" pitchFamily="34" charset="0"/>
                <a:cs typeface="Arial" panose="020B0604020202020204" pitchFamily="34" charset="0"/>
              </a:rPr>
              <a:t>Special Reports</a:t>
            </a:r>
          </a:p>
          <a:p>
            <a:pPr marL="577850" lvl="1" indent="-396875">
              <a:spcBef>
                <a:spcPts val="0"/>
              </a:spcBef>
              <a:buFont typeface="+mj-lt"/>
              <a:buAutoNum type="alphaLcPeriod"/>
            </a:pPr>
            <a:r>
              <a:rPr lang="en-US" sz="1400" dirty="0">
                <a:latin typeface="Arial" panose="020B0604020202020204" pitchFamily="34" charset="0"/>
                <a:cs typeface="Arial" panose="020B0604020202020204" pitchFamily="34" charset="0"/>
              </a:rPr>
              <a:t>Executive Committee Reports</a:t>
            </a:r>
          </a:p>
          <a:p>
            <a:pPr marL="514350" lvl="0" indent="-514350">
              <a:spcBef>
                <a:spcPts val="0"/>
              </a:spcBef>
              <a:buFont typeface="+mj-lt"/>
              <a:buAutoNum type="arabicPeriod" startAt="7"/>
            </a:pPr>
            <a:r>
              <a:rPr lang="en-US" sz="1600" b="1" dirty="0">
                <a:latin typeface="Arial" panose="020B0604020202020204" pitchFamily="34" charset="0"/>
                <a:cs typeface="Arial" panose="020B0604020202020204" pitchFamily="34" charset="0"/>
              </a:rPr>
              <a:t>Announcements</a:t>
            </a:r>
          </a:p>
          <a:p>
            <a:pPr marL="514350" lvl="0" indent="-503238">
              <a:spcBef>
                <a:spcPts val="0"/>
              </a:spcBef>
              <a:buFont typeface="+mj-lt"/>
              <a:buAutoNum type="arabicPeriod" startAt="7"/>
            </a:pPr>
            <a:r>
              <a:rPr lang="en-US" sz="1600" b="1" dirty="0">
                <a:latin typeface="Arial" panose="020B0604020202020204" pitchFamily="34" charset="0"/>
                <a:cs typeface="Arial" panose="020B0604020202020204" pitchFamily="34" charset="0"/>
              </a:rPr>
              <a:t>Adjournment</a:t>
            </a:r>
          </a:p>
        </p:txBody>
      </p:sp>
      <p:sp>
        <p:nvSpPr>
          <p:cNvPr id="7" name="TextBox 6">
            <a:extLst>
              <a:ext uri="{FF2B5EF4-FFF2-40B4-BE49-F238E27FC236}">
                <a16:creationId xmlns:a16="http://schemas.microsoft.com/office/drawing/2014/main" id="{BBC54568-5857-1B80-63DE-392BA4166582}"/>
              </a:ext>
            </a:extLst>
          </p:cNvPr>
          <p:cNvSpPr txBox="1"/>
          <p:nvPr/>
        </p:nvSpPr>
        <p:spPr>
          <a:xfrm>
            <a:off x="5714999" y="4394839"/>
            <a:ext cx="3116483" cy="523220"/>
          </a:xfrm>
          <a:prstGeom prst="rect">
            <a:avLst/>
          </a:prstGeom>
          <a:noFill/>
          <a:ln>
            <a:noFill/>
          </a:ln>
        </p:spPr>
        <p:txBody>
          <a:bodyPr wrap="square">
            <a:spAutoFit/>
          </a:bodyPr>
          <a:lstStyle/>
          <a:p>
            <a:pPr marL="920750" indent="-920750" algn="r">
              <a:buClr>
                <a:srgbClr val="20557B"/>
              </a:buClr>
            </a:pPr>
            <a:r>
              <a:rPr lang="en-US" sz="1400" b="1" spc="-5" dirty="0">
                <a:solidFill>
                  <a:srgbClr val="000000"/>
                </a:solidFill>
                <a:effectLst/>
                <a:latin typeface="Arial" panose="020B0604020202020204" pitchFamily="34" charset="0"/>
                <a:ea typeface="Arial" panose="020B0604020202020204" pitchFamily="34" charset="0"/>
                <a:cs typeface="Arial" panose="020B0604020202020204" pitchFamily="34" charset="0"/>
                <a:hlinkClick r:id="rId7"/>
              </a:rPr>
              <a:t>A.S. Agenda for 9/1/26</a:t>
            </a:r>
            <a:endParaRPr lang="en-US" sz="1400" b="1" spc="-5"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920750" indent="-920750" algn="r">
              <a:buClr>
                <a:srgbClr val="20557B"/>
              </a:buClr>
            </a:pPr>
            <a:r>
              <a:rPr lang="en-US" sz="1400" b="1" i="0" u="none" strike="noStrike" dirty="0">
                <a:solidFill>
                  <a:srgbClr val="006E79"/>
                </a:solidFill>
                <a:effectLst/>
                <a:latin typeface="Arial" panose="020B0604020202020204" pitchFamily="34" charset="0"/>
                <a:cs typeface="Arial" panose="020B0604020202020204" pitchFamily="34" charset="0"/>
                <a:hlinkClick r:id="rId8"/>
              </a:rPr>
              <a:t> AS Code of Conduct</a:t>
            </a:r>
            <a:endParaRPr lang="en-US" sz="1400" b="1" i="0" u="none" strike="noStrike" dirty="0">
              <a:solidFill>
                <a:srgbClr val="2C2E32"/>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9564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AD464-46C1-1979-ECD8-59EF43FD84F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8AD833C-FB49-AA4A-3350-AC7390F98CAC}"/>
              </a:ext>
            </a:extLst>
          </p:cNvPr>
          <p:cNvSpPr/>
          <p:nvPr/>
        </p:nvSpPr>
        <p:spPr>
          <a:xfrm>
            <a:off x="-1" y="0"/>
            <a:ext cx="9167149" cy="99417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1D413CE5-27D9-D660-249B-DAEF569AB356}"/>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6160916" y="0"/>
            <a:ext cx="22176688" cy="21072277"/>
          </a:xfrm>
          <a:prstGeom prst="rect">
            <a:avLst/>
          </a:prstGeom>
        </p:spPr>
      </p:pic>
      <p:sp>
        <p:nvSpPr>
          <p:cNvPr id="5" name="Title 4">
            <a:extLst>
              <a:ext uri="{FF2B5EF4-FFF2-40B4-BE49-F238E27FC236}">
                <a16:creationId xmlns:a16="http://schemas.microsoft.com/office/drawing/2014/main" id="{928ED127-47DA-50F1-4A05-74F0AB7A8F20}"/>
              </a:ext>
            </a:extLst>
          </p:cNvPr>
          <p:cNvSpPr>
            <a:spLocks noGrp="1"/>
          </p:cNvSpPr>
          <p:nvPr>
            <p:ph type="title"/>
          </p:nvPr>
        </p:nvSpPr>
        <p:spPr>
          <a:xfrm>
            <a:off x="312517" y="0"/>
            <a:ext cx="7886700" cy="994172"/>
          </a:xfrm>
        </p:spPr>
        <p:txBody>
          <a:bodyPr>
            <a:normAutofit/>
          </a:bodyPr>
          <a:lstStyle/>
          <a:p>
            <a:r>
              <a:rPr lang="en-US" sz="3200" dirty="0">
                <a:solidFill>
                  <a:schemeClr val="bg1"/>
                </a:solidFill>
                <a:latin typeface="Arial" panose="020B0604020202020204" pitchFamily="34" charset="0"/>
                <a:cs typeface="Arial" panose="020B0604020202020204" pitchFamily="34" charset="0"/>
              </a:rPr>
              <a:t>7. Reports</a:t>
            </a:r>
          </a:p>
        </p:txBody>
      </p:sp>
      <p:sp>
        <p:nvSpPr>
          <p:cNvPr id="6" name="Content Placeholder 5">
            <a:extLst>
              <a:ext uri="{FF2B5EF4-FFF2-40B4-BE49-F238E27FC236}">
                <a16:creationId xmlns:a16="http://schemas.microsoft.com/office/drawing/2014/main" id="{0B13B8C9-F9B7-9E08-B712-AB6174411382}"/>
              </a:ext>
            </a:extLst>
          </p:cNvPr>
          <p:cNvSpPr>
            <a:spLocks noGrp="1"/>
          </p:cNvSpPr>
          <p:nvPr>
            <p:ph sz="half" idx="1"/>
          </p:nvPr>
        </p:nvSpPr>
        <p:spPr>
          <a:xfrm>
            <a:off x="312517" y="1152067"/>
            <a:ext cx="8518965" cy="1039689"/>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7.3.1	  President’s Report</a:t>
            </a:r>
            <a:endParaRPr lang="en-US" sz="18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1A956599-AFA8-A571-1198-EADD6E2D56C4}"/>
              </a:ext>
            </a:extLst>
          </p:cNvPr>
          <p:cNvPicPr>
            <a:picLocks noChangeAspect="1"/>
          </p:cNvPicPr>
          <p:nvPr/>
        </p:nvPicPr>
        <p:blipFill>
          <a:blip r:embed="rId4"/>
          <a:stretch>
            <a:fillRect/>
          </a:stretch>
        </p:blipFill>
        <p:spPr>
          <a:xfrm>
            <a:off x="6656240" y="4429030"/>
            <a:ext cx="2175243" cy="440626"/>
          </a:xfrm>
          <a:prstGeom prst="rect">
            <a:avLst/>
          </a:prstGeom>
        </p:spPr>
      </p:pic>
      <p:sp>
        <p:nvSpPr>
          <p:cNvPr id="15" name="TextBox 14">
            <a:extLst>
              <a:ext uri="{FF2B5EF4-FFF2-40B4-BE49-F238E27FC236}">
                <a16:creationId xmlns:a16="http://schemas.microsoft.com/office/drawing/2014/main" id="{2BBE244B-C81E-E57B-2722-E0B2E7986971}"/>
              </a:ext>
            </a:extLst>
          </p:cNvPr>
          <p:cNvSpPr txBox="1"/>
          <p:nvPr/>
        </p:nvSpPr>
        <p:spPr>
          <a:xfrm>
            <a:off x="312516" y="1671911"/>
            <a:ext cx="8518965" cy="738664"/>
          </a:xfrm>
          <a:prstGeom prst="rect">
            <a:avLst/>
          </a:prstGeom>
          <a:noFill/>
        </p:spPr>
        <p:txBody>
          <a:bodyPr wrap="square">
            <a:spAutoFit/>
          </a:bodyPr>
          <a:lstStyle/>
          <a:p>
            <a:pPr marL="285750" indent="-285750">
              <a:buFont typeface="Arial" panose="020B0604020202020204" pitchFamily="34" charset="0"/>
              <a:buChar char="•"/>
            </a:pPr>
            <a:r>
              <a:rPr lang="en-US" sz="1400" b="1" dirty="0">
                <a:latin typeface="Arial" panose="020B0604020202020204" pitchFamily="34" charset="0"/>
                <a:cs typeface="Arial" panose="020B0604020202020204" pitchFamily="34" charset="0"/>
              </a:rPr>
              <a:t>The Chancellor clarified that there are no plans to close campuses on Fridays</a:t>
            </a:r>
            <a:r>
              <a:rPr lang="en-US" sz="1400" dirty="0">
                <a:latin typeface="Arial" panose="020B0604020202020204" pitchFamily="34" charset="0"/>
                <a:cs typeface="Arial" panose="020B0604020202020204" pitchFamily="34" charset="0"/>
              </a:rPr>
              <a:t> if a reduced workweek for classified professionals is ultimately implemented—a useful clarification given rumors circulating around the District.</a:t>
            </a:r>
          </a:p>
        </p:txBody>
      </p:sp>
      <p:sp>
        <p:nvSpPr>
          <p:cNvPr id="17" name="TextBox 16">
            <a:extLst>
              <a:ext uri="{FF2B5EF4-FFF2-40B4-BE49-F238E27FC236}">
                <a16:creationId xmlns:a16="http://schemas.microsoft.com/office/drawing/2014/main" id="{BBD52277-E9AD-CE45-D30C-0A8A4BD092D5}"/>
              </a:ext>
            </a:extLst>
          </p:cNvPr>
          <p:cNvSpPr txBox="1"/>
          <p:nvPr/>
        </p:nvSpPr>
        <p:spPr>
          <a:xfrm>
            <a:off x="312515" y="2489407"/>
            <a:ext cx="8518965" cy="523220"/>
          </a:xfrm>
          <a:prstGeom prst="rect">
            <a:avLst/>
          </a:prstGeom>
          <a:noFill/>
        </p:spPr>
        <p:txBody>
          <a:bodyPr wrap="square">
            <a:spAutoFit/>
          </a:bodyPr>
          <a:lstStyle/>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Miramar College’s Mental Health and Wellness Services Department has received the 2026 Excellence in Mental Health and Well-Being Award from </a:t>
            </a:r>
            <a:r>
              <a:rPr lang="en-US" sz="1400" i="1" dirty="0">
                <a:latin typeface="Arial" panose="020B0604020202020204" pitchFamily="34" charset="0"/>
                <a:cs typeface="Arial" panose="020B0604020202020204" pitchFamily="34" charset="0"/>
              </a:rPr>
              <a:t>Insight Into Academia</a:t>
            </a:r>
            <a:r>
              <a:rPr lang="en-US" sz="1400" dirty="0">
                <a:latin typeface="Arial" panose="020B0604020202020204" pitchFamily="34" charset="0"/>
                <a:cs typeface="Arial" panose="020B0604020202020204" pitchFamily="34" charset="0"/>
              </a:rPr>
              <a:t> magazine.</a:t>
            </a:r>
          </a:p>
        </p:txBody>
      </p:sp>
    </p:spTree>
    <p:extLst>
      <p:ext uri="{BB962C8B-B14F-4D97-AF65-F5344CB8AC3E}">
        <p14:creationId xmlns:p14="http://schemas.microsoft.com/office/powerpoint/2010/main" val="4071097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2A229-D974-A9C9-3C9B-F100C6405F5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7488432-B48A-A27C-94D2-C08E1E0297EF}"/>
              </a:ext>
            </a:extLst>
          </p:cNvPr>
          <p:cNvSpPr/>
          <p:nvPr/>
        </p:nvSpPr>
        <p:spPr>
          <a:xfrm>
            <a:off x="-1" y="0"/>
            <a:ext cx="9167149" cy="99417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95EA004F-D9AB-F5CC-9ABD-9C9391F0A28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38959" y="0"/>
            <a:ext cx="22176688" cy="21072277"/>
          </a:xfrm>
          <a:prstGeom prst="rect">
            <a:avLst/>
          </a:prstGeom>
        </p:spPr>
      </p:pic>
      <p:sp>
        <p:nvSpPr>
          <p:cNvPr id="5" name="Title 4">
            <a:extLst>
              <a:ext uri="{FF2B5EF4-FFF2-40B4-BE49-F238E27FC236}">
                <a16:creationId xmlns:a16="http://schemas.microsoft.com/office/drawing/2014/main" id="{BEE72522-3F9D-DE84-53BC-AB6D99EE0CBE}"/>
              </a:ext>
            </a:extLst>
          </p:cNvPr>
          <p:cNvSpPr>
            <a:spLocks noGrp="1"/>
          </p:cNvSpPr>
          <p:nvPr>
            <p:ph type="title"/>
          </p:nvPr>
        </p:nvSpPr>
        <p:spPr>
          <a:xfrm>
            <a:off x="312517" y="0"/>
            <a:ext cx="7886700" cy="994172"/>
          </a:xfrm>
        </p:spPr>
        <p:txBody>
          <a:bodyPr>
            <a:normAutofit/>
          </a:bodyPr>
          <a:lstStyle/>
          <a:p>
            <a:r>
              <a:rPr lang="en-US" sz="3200" dirty="0">
                <a:solidFill>
                  <a:schemeClr val="bg1"/>
                </a:solidFill>
                <a:latin typeface="Arial" panose="020B0604020202020204" pitchFamily="34" charset="0"/>
                <a:cs typeface="Arial" panose="020B0604020202020204" pitchFamily="34" charset="0"/>
              </a:rPr>
              <a:t>7. Reports</a:t>
            </a:r>
          </a:p>
        </p:txBody>
      </p:sp>
      <p:sp>
        <p:nvSpPr>
          <p:cNvPr id="6" name="Content Placeholder 5">
            <a:extLst>
              <a:ext uri="{FF2B5EF4-FFF2-40B4-BE49-F238E27FC236}">
                <a16:creationId xmlns:a16="http://schemas.microsoft.com/office/drawing/2014/main" id="{09D5E4DB-0B1F-AEDF-FB06-138229A5E33F}"/>
              </a:ext>
            </a:extLst>
          </p:cNvPr>
          <p:cNvSpPr>
            <a:spLocks noGrp="1"/>
          </p:cNvSpPr>
          <p:nvPr>
            <p:ph sz="half" idx="1"/>
          </p:nvPr>
        </p:nvSpPr>
        <p:spPr>
          <a:xfrm>
            <a:off x="324090" y="1101234"/>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7.3.2 – 8</a:t>
            </a:r>
          </a:p>
          <a:p>
            <a:pPr marL="826135" lvl="1" indent="-460375">
              <a:lnSpc>
                <a:spcPct val="100000"/>
              </a:lnSpc>
              <a:spcBef>
                <a:spcPts val="0"/>
              </a:spcBef>
              <a:spcAft>
                <a:spcPts val="800"/>
              </a:spcAft>
              <a:buNone/>
            </a:pPr>
            <a:endParaRPr lang="en-US" sz="2000" dirty="0">
              <a:latin typeface="Arial" panose="020B0604020202020204" pitchFamily="34" charset="0"/>
              <a:ea typeface="ＭＳ Ｐゴシック" pitchFamily="34" charset="-128"/>
              <a:cs typeface="Arial" panose="020B0604020202020204" pitchFamily="34" charset="0"/>
            </a:endParaRPr>
          </a:p>
          <a:p>
            <a:pPr marL="826135" lvl="1" indent="-460375">
              <a:lnSpc>
                <a:spcPct val="100000"/>
              </a:lnSpc>
              <a:spcBef>
                <a:spcPts val="0"/>
              </a:spcBef>
              <a:spcAft>
                <a:spcPts val="800"/>
              </a:spcAft>
              <a:buNone/>
            </a:pPr>
            <a:r>
              <a:rPr lang="en-US" sz="2000" dirty="0">
                <a:latin typeface="Arial" panose="020B0604020202020204" pitchFamily="34" charset="0"/>
                <a:cs typeface="Arial" panose="020B0604020202020204" pitchFamily="34" charset="0"/>
              </a:rPr>
              <a:t>Vice President – Olivia Flores </a:t>
            </a:r>
            <a:endParaRPr lang="en-US" sz="2000" dirty="0">
              <a:latin typeface="Arial" panose="020B0604020202020204" pitchFamily="34" charset="0"/>
              <a:ea typeface="ＭＳ Ｐゴシック" pitchFamily="34" charset="-128"/>
              <a:cs typeface="Arial" panose="020B0604020202020204" pitchFamily="34" charset="0"/>
            </a:endParaRPr>
          </a:p>
          <a:p>
            <a:pPr marL="826135" lvl="1" indent="-460375">
              <a:lnSpc>
                <a:spcPct val="100000"/>
              </a:lnSpc>
              <a:spcBef>
                <a:spcPts val="0"/>
              </a:spcBef>
              <a:spcAft>
                <a:spcPts val="800"/>
              </a:spcAft>
              <a:buNone/>
            </a:pPr>
            <a:r>
              <a:rPr lang="en-US" sz="2000" dirty="0">
                <a:latin typeface="Arial" panose="020B0604020202020204" pitchFamily="34" charset="0"/>
                <a:ea typeface="ＭＳ Ｐゴシック" pitchFamily="34" charset="-128"/>
                <a:cs typeface="Arial" panose="020B0604020202020204" pitchFamily="34" charset="0"/>
              </a:rPr>
              <a:t>Secretary – Amy Alsup</a:t>
            </a:r>
          </a:p>
          <a:p>
            <a:pPr marL="826135" lvl="1" indent="-460375">
              <a:lnSpc>
                <a:spcPct val="100000"/>
              </a:lnSpc>
              <a:spcBef>
                <a:spcPts val="0"/>
              </a:spcBef>
              <a:spcAft>
                <a:spcPts val="800"/>
              </a:spcAft>
              <a:buNone/>
            </a:pPr>
            <a:r>
              <a:rPr lang="en-US" sz="2000" dirty="0">
                <a:latin typeface="Arial" panose="020B0604020202020204" pitchFamily="34" charset="0"/>
                <a:ea typeface="ＭＳ Ｐゴシック" pitchFamily="34" charset="-128"/>
                <a:cs typeface="Arial" panose="020B0604020202020204" pitchFamily="34" charset="0"/>
              </a:rPr>
              <a:t>Treasurer – Melissa Wolfson </a:t>
            </a:r>
            <a:r>
              <a:rPr lang="en-US" sz="2000" i="1" dirty="0">
                <a:latin typeface="Arial" panose="020B0604020202020204" pitchFamily="34" charset="0"/>
                <a:ea typeface="ＭＳ Ｐゴシック" pitchFamily="34" charset="-128"/>
                <a:cs typeface="Arial" panose="020B0604020202020204" pitchFamily="34" charset="0"/>
              </a:rPr>
              <a:t>(please see the following slide)</a:t>
            </a:r>
          </a:p>
          <a:p>
            <a:pPr marL="826135" lvl="1" indent="-460375">
              <a:lnSpc>
                <a:spcPct val="100000"/>
              </a:lnSpc>
              <a:spcBef>
                <a:spcPts val="0"/>
              </a:spcBef>
              <a:spcAft>
                <a:spcPts val="800"/>
              </a:spcAft>
              <a:buNone/>
            </a:pPr>
            <a:r>
              <a:rPr lang="en-US" sz="2000" dirty="0">
                <a:latin typeface="Arial" panose="020B0604020202020204" pitchFamily="34" charset="0"/>
                <a:ea typeface="ＭＳ Ｐゴシック" pitchFamily="34" charset="-128"/>
                <a:cs typeface="Arial" panose="020B0604020202020204" pitchFamily="34" charset="0"/>
              </a:rPr>
              <a:t>Contract Member-at-Large – David Mehlhoff</a:t>
            </a:r>
          </a:p>
          <a:p>
            <a:pPr marL="826135" lvl="1" indent="-460375">
              <a:lnSpc>
                <a:spcPct val="100000"/>
              </a:lnSpc>
              <a:spcBef>
                <a:spcPts val="0"/>
              </a:spcBef>
              <a:spcAft>
                <a:spcPts val="800"/>
              </a:spcAft>
              <a:buNone/>
            </a:pPr>
            <a:r>
              <a:rPr lang="en-US" sz="2000" dirty="0">
                <a:latin typeface="Arial" panose="020B0604020202020204" pitchFamily="34" charset="0"/>
                <a:ea typeface="ＭＳ Ｐゴシック" pitchFamily="34" charset="-128"/>
                <a:cs typeface="Arial" panose="020B0604020202020204" pitchFamily="34" charset="0"/>
              </a:rPr>
              <a:t>Contingent Faculty Member-at-Large – Desi Klaar</a:t>
            </a:r>
          </a:p>
          <a:p>
            <a:pPr marL="826135" lvl="1" indent="-460375">
              <a:lnSpc>
                <a:spcPct val="100000"/>
              </a:lnSpc>
              <a:spcBef>
                <a:spcPts val="0"/>
              </a:spcBef>
              <a:spcAft>
                <a:spcPts val="800"/>
              </a:spcAft>
              <a:buNone/>
            </a:pPr>
            <a:r>
              <a:rPr lang="en-US" sz="2000" dirty="0">
                <a:latin typeface="Arial" panose="020B0604020202020204" pitchFamily="34" charset="0"/>
                <a:ea typeface="ＭＳ Ｐゴシック" pitchFamily="34" charset="-128"/>
                <a:cs typeface="Arial" panose="020B0604020202020204" pitchFamily="34" charset="0"/>
              </a:rPr>
              <a:t>Chair of Chairs – Mary </a:t>
            </a:r>
            <a:r>
              <a:rPr lang="en-US" sz="2000" dirty="0" err="1">
                <a:latin typeface="Arial" panose="020B0604020202020204" pitchFamily="34" charset="0"/>
                <a:ea typeface="ＭＳ Ｐゴシック" pitchFamily="34" charset="-128"/>
                <a:cs typeface="Arial" panose="020B0604020202020204" pitchFamily="34" charset="0"/>
              </a:rPr>
              <a:t>Kjartanson</a:t>
            </a:r>
            <a:endParaRPr lang="en-US" sz="2000" dirty="0">
              <a:latin typeface="Arial" panose="020B0604020202020204" pitchFamily="34" charset="0"/>
              <a:ea typeface="ＭＳ Ｐゴシック" pitchFamily="34" charset="-128"/>
              <a:cs typeface="Arial" panose="020B0604020202020204" pitchFamily="34" charset="0"/>
            </a:endParaRPr>
          </a:p>
          <a:p>
            <a:pPr marL="0" indent="0">
              <a:buNone/>
            </a:pPr>
            <a:endParaRPr lang="en-US" sz="2400" b="1"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361DF3D0-52AB-9720-FF4C-269F0BA0ADD9}"/>
              </a:ext>
            </a:extLst>
          </p:cNvPr>
          <p:cNvPicPr>
            <a:picLocks noChangeAspect="1"/>
          </p:cNvPicPr>
          <p:nvPr/>
        </p:nvPicPr>
        <p:blipFill>
          <a:blip r:embed="rId4"/>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3125296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A0C81-DCD6-80E2-2AD6-C57832D72B6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09C5A52-4F6D-548E-424A-D174A125B64E}"/>
              </a:ext>
            </a:extLst>
          </p:cNvPr>
          <p:cNvSpPr/>
          <p:nvPr/>
        </p:nvSpPr>
        <p:spPr>
          <a:xfrm>
            <a:off x="-1" y="0"/>
            <a:ext cx="9167149" cy="99417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586D8E06-F2F2-4354-4549-1F23D5E501E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26927" y="0"/>
            <a:ext cx="22176688" cy="21072277"/>
          </a:xfrm>
          <a:prstGeom prst="rect">
            <a:avLst/>
          </a:prstGeom>
        </p:spPr>
      </p:pic>
      <p:sp>
        <p:nvSpPr>
          <p:cNvPr id="5" name="Title 4">
            <a:extLst>
              <a:ext uri="{FF2B5EF4-FFF2-40B4-BE49-F238E27FC236}">
                <a16:creationId xmlns:a16="http://schemas.microsoft.com/office/drawing/2014/main" id="{6CCE98BA-000E-994C-288F-BDD381155631}"/>
              </a:ext>
            </a:extLst>
          </p:cNvPr>
          <p:cNvSpPr>
            <a:spLocks noGrp="1"/>
          </p:cNvSpPr>
          <p:nvPr>
            <p:ph type="title"/>
          </p:nvPr>
        </p:nvSpPr>
        <p:spPr>
          <a:xfrm>
            <a:off x="312517" y="0"/>
            <a:ext cx="7886700" cy="994172"/>
          </a:xfrm>
        </p:spPr>
        <p:txBody>
          <a:bodyPr>
            <a:normAutofit/>
          </a:bodyPr>
          <a:lstStyle/>
          <a:p>
            <a:r>
              <a:rPr lang="en-US" sz="3200" dirty="0">
                <a:solidFill>
                  <a:schemeClr val="bg1"/>
                </a:solidFill>
                <a:latin typeface="Arial" panose="020B0604020202020204" pitchFamily="34" charset="0"/>
                <a:cs typeface="Arial" panose="020B0604020202020204" pitchFamily="34" charset="0"/>
              </a:rPr>
              <a:t>7. Reports</a:t>
            </a:r>
          </a:p>
        </p:txBody>
      </p:sp>
      <p:sp>
        <p:nvSpPr>
          <p:cNvPr id="6" name="Content Placeholder 5">
            <a:extLst>
              <a:ext uri="{FF2B5EF4-FFF2-40B4-BE49-F238E27FC236}">
                <a16:creationId xmlns:a16="http://schemas.microsoft.com/office/drawing/2014/main" id="{C46CCD2F-5B08-5ABD-C831-0E66D097CBCA}"/>
              </a:ext>
            </a:extLst>
          </p:cNvPr>
          <p:cNvSpPr>
            <a:spLocks noGrp="1"/>
          </p:cNvSpPr>
          <p:nvPr>
            <p:ph sz="half" idx="1"/>
          </p:nvPr>
        </p:nvSpPr>
        <p:spPr>
          <a:xfrm>
            <a:off x="312518" y="1101234"/>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7.3.4: Treasurer (Melissa Wolfson)</a:t>
            </a:r>
            <a:endParaRPr lang="en-US" sz="1500" b="1" dirty="0">
              <a:latin typeface="Arial" panose="020B0604020202020204" pitchFamily="34" charset="0"/>
              <a:cs typeface="Arial" panose="020B0604020202020204" pitchFamily="34" charset="0"/>
            </a:endParaRPr>
          </a:p>
          <a:p>
            <a:pPr marL="0" indent="0">
              <a:buNone/>
            </a:pPr>
            <a:endParaRPr lang="en-US" sz="1800" b="1" dirty="0">
              <a:latin typeface="Arial" panose="020B0604020202020204" pitchFamily="34" charset="0"/>
              <a:cs typeface="Arial" panose="020B0604020202020204" pitchFamily="34" charset="0"/>
            </a:endParaRPr>
          </a:p>
          <a:p>
            <a:pPr marL="342900" indent="-342900">
              <a:buFont typeface="+mj-lt"/>
              <a:buAutoNum type="arabicPeriod"/>
            </a:pPr>
            <a:r>
              <a:rPr lang="en-US" sz="1800" dirty="0">
                <a:latin typeface="Arial" panose="020B0604020202020204" pitchFamily="34" charset="0"/>
                <a:cs typeface="Arial" panose="020B0604020202020204" pitchFamily="34" charset="0"/>
              </a:rPr>
              <a:t>Account Balance $607.49</a:t>
            </a:r>
          </a:p>
          <a:p>
            <a:pPr marL="342900" indent="-342900">
              <a:buFont typeface="+mj-lt"/>
              <a:buAutoNum type="arabicPeriod"/>
            </a:pPr>
            <a:r>
              <a:rPr lang="en-US" sz="1800" dirty="0">
                <a:latin typeface="Arial" panose="020B0604020202020204" pitchFamily="34" charset="0"/>
                <a:cs typeface="Arial" panose="020B0604020202020204" pitchFamily="34" charset="0"/>
              </a:rPr>
              <a:t>Academic Senate Dues / Voluntary Payroll Deduction</a:t>
            </a:r>
          </a:p>
          <a:p>
            <a:pPr lvl="1"/>
            <a:r>
              <a:rPr lang="en-US" dirty="0">
                <a:latin typeface="Arial" panose="020B0604020202020204" pitchFamily="34" charset="0"/>
                <a:cs typeface="Arial" panose="020B0604020202020204" pitchFamily="34" charset="0"/>
              </a:rPr>
              <a:t>Please consider enrolling in auto-payroll deduction for a nominal amount per check. Contributions of $2.00 per check make a difference to our students in funding our scholarships and other necessary needs. </a:t>
            </a:r>
          </a:p>
        </p:txBody>
      </p:sp>
      <p:pic>
        <p:nvPicPr>
          <p:cNvPr id="3" name="Picture 2" descr="A close up of a logo&#10;&#10;AI-generated content may be incorrect.">
            <a:extLst>
              <a:ext uri="{FF2B5EF4-FFF2-40B4-BE49-F238E27FC236}">
                <a16:creationId xmlns:a16="http://schemas.microsoft.com/office/drawing/2014/main" id="{029E7D82-1BB8-9231-DDEF-0B79FBAD2D5C}"/>
              </a:ext>
            </a:extLst>
          </p:cNvPr>
          <p:cNvPicPr>
            <a:picLocks noChangeAspect="1"/>
          </p:cNvPicPr>
          <p:nvPr/>
        </p:nvPicPr>
        <p:blipFill>
          <a:blip r:embed="rId4"/>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28001185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CCC64-6A38-62BD-2924-56E4A6DAEFC8}"/>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0ACAAC54-0803-49A2-CCB6-068362A2C937}"/>
              </a:ext>
            </a:extLst>
          </p:cNvPr>
          <p:cNvSpPr/>
          <p:nvPr/>
        </p:nvSpPr>
        <p:spPr>
          <a:xfrm>
            <a:off x="0" y="1"/>
            <a:ext cx="9144000" cy="410122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sp>
        <p:nvSpPr>
          <p:cNvPr id="8" name="Title 7">
            <a:extLst>
              <a:ext uri="{FF2B5EF4-FFF2-40B4-BE49-F238E27FC236}">
                <a16:creationId xmlns:a16="http://schemas.microsoft.com/office/drawing/2014/main" id="{1214EC76-474E-AA63-3C6D-70820AC95347}"/>
              </a:ext>
            </a:extLst>
          </p:cNvPr>
          <p:cNvSpPr>
            <a:spLocks noGrp="1"/>
          </p:cNvSpPr>
          <p:nvPr>
            <p:ph type="title"/>
          </p:nvPr>
        </p:nvSpPr>
        <p:spPr>
          <a:xfrm>
            <a:off x="379953" y="740568"/>
            <a:ext cx="2375439" cy="1124807"/>
          </a:xfrm>
        </p:spPr>
        <p:txBody>
          <a:bodyPr anchor="t">
            <a:noAutofit/>
          </a:bodyPr>
          <a:lstStyle/>
          <a:p>
            <a:r>
              <a:rPr lang="en-US" sz="3600" dirty="0">
                <a:solidFill>
                  <a:schemeClr val="bg1"/>
                </a:solidFill>
                <a:latin typeface="Arial" panose="020B0604020202020204" pitchFamily="34" charset="0"/>
                <a:cs typeface="Arial" panose="020B0604020202020204" pitchFamily="34" charset="0"/>
              </a:rPr>
              <a:t> </a:t>
            </a:r>
          </a:p>
        </p:txBody>
      </p:sp>
      <p:pic>
        <p:nvPicPr>
          <p:cNvPr id="2" name="Graphic 1">
            <a:extLst>
              <a:ext uri="{FF2B5EF4-FFF2-40B4-BE49-F238E27FC236}">
                <a16:creationId xmlns:a16="http://schemas.microsoft.com/office/drawing/2014/main" id="{AE4FD68D-0720-9C69-F8A8-561C989601AE}"/>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3842143" y="-3893893"/>
            <a:ext cx="16828285" cy="15990227"/>
          </a:xfrm>
          <a:prstGeom prst="rect">
            <a:avLst/>
          </a:prstGeom>
        </p:spPr>
      </p:pic>
      <p:pic>
        <p:nvPicPr>
          <p:cNvPr id="3" name="Picture 2" descr="A close up of a logo&#10;&#10;AI-generated content may be incorrect.">
            <a:extLst>
              <a:ext uri="{FF2B5EF4-FFF2-40B4-BE49-F238E27FC236}">
                <a16:creationId xmlns:a16="http://schemas.microsoft.com/office/drawing/2014/main" id="{31EF96F1-8473-DCA6-5ED0-9E40DEEEC934}"/>
              </a:ext>
            </a:extLst>
          </p:cNvPr>
          <p:cNvPicPr>
            <a:picLocks noChangeAspect="1"/>
          </p:cNvPicPr>
          <p:nvPr/>
        </p:nvPicPr>
        <p:blipFill>
          <a:blip r:embed="rId4"/>
          <a:stretch>
            <a:fillRect/>
          </a:stretch>
        </p:blipFill>
        <p:spPr>
          <a:xfrm>
            <a:off x="6656240" y="4429030"/>
            <a:ext cx="2175243" cy="440626"/>
          </a:xfrm>
          <a:prstGeom prst="rect">
            <a:avLst/>
          </a:prstGeom>
        </p:spPr>
      </p:pic>
      <p:sp>
        <p:nvSpPr>
          <p:cNvPr id="7" name="Title 4">
            <a:extLst>
              <a:ext uri="{FF2B5EF4-FFF2-40B4-BE49-F238E27FC236}">
                <a16:creationId xmlns:a16="http://schemas.microsoft.com/office/drawing/2014/main" id="{B516F00A-F3A0-4DE7-CA9F-9E473713D751}"/>
              </a:ext>
            </a:extLst>
          </p:cNvPr>
          <p:cNvSpPr txBox="1">
            <a:spLocks/>
          </p:cNvSpPr>
          <p:nvPr/>
        </p:nvSpPr>
        <p:spPr>
          <a:xfrm>
            <a:off x="282617" y="306543"/>
            <a:ext cx="8548865" cy="3617275"/>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2400" kern="1200">
                <a:solidFill>
                  <a:schemeClr val="tx1"/>
                </a:solidFill>
                <a:latin typeface="+mj-lt"/>
                <a:ea typeface="+mj-ea"/>
                <a:cs typeface="+mj-cs"/>
              </a:defRPr>
            </a:lvl1pPr>
          </a:lstStyle>
          <a:p>
            <a:pPr marL="742950" indent="-742950">
              <a:buAutoNum type="arabicPeriod" startAt="8"/>
            </a:pPr>
            <a:r>
              <a:rPr lang="en-US" sz="4000" dirty="0">
                <a:solidFill>
                  <a:schemeClr val="bg1"/>
                </a:solidFill>
                <a:latin typeface="Arial" panose="020B0604020202020204" pitchFamily="34" charset="0"/>
                <a:cs typeface="Arial" panose="020B0604020202020204" pitchFamily="34" charset="0"/>
              </a:rPr>
              <a:t>Announcements</a:t>
            </a:r>
            <a:endParaRPr lang="en-US" sz="3600" dirty="0">
              <a:solidFill>
                <a:schemeClr val="bg1"/>
              </a:solidFill>
              <a:latin typeface="Arial" panose="020B0604020202020204" pitchFamily="34" charset="0"/>
              <a:cs typeface="Arial" panose="020B0604020202020204" pitchFamily="34" charset="0"/>
            </a:endParaRPr>
          </a:p>
          <a:p>
            <a:r>
              <a:rPr lang="en-US" sz="1600" i="1" dirty="0">
                <a:solidFill>
                  <a:schemeClr val="bg1"/>
                </a:solidFill>
                <a:latin typeface="Arial" panose="020B0604020202020204" pitchFamily="34" charset="0"/>
                <a:cs typeface="Arial" panose="020B0604020202020204" pitchFamily="34" charset="0"/>
              </a:rPr>
              <a:t>	(</a:t>
            </a:r>
            <a:r>
              <a:rPr lang="en-US" sz="1600" b="1" i="1" dirty="0">
                <a:solidFill>
                  <a:schemeClr val="bg1"/>
                </a:solidFill>
                <a:latin typeface="Arial" panose="020B0604020202020204" pitchFamily="34" charset="0"/>
                <a:cs typeface="Arial" panose="020B0604020202020204" pitchFamily="34" charset="0"/>
              </a:rPr>
              <a:t>1 min. time limit each</a:t>
            </a:r>
            <a:r>
              <a:rPr lang="en-US" sz="1600" i="1"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4204335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6D604-12D5-7CEA-9F57-69B6EAAF349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EB43DDC-F56E-5BDA-CCE8-AAD89BEF9F67}"/>
              </a:ext>
            </a:extLst>
          </p:cNvPr>
          <p:cNvSpPr/>
          <p:nvPr/>
        </p:nvSpPr>
        <p:spPr>
          <a:xfrm>
            <a:off x="-1" y="0"/>
            <a:ext cx="9167149" cy="99417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D5D64316-5313-233D-6C62-9DC064EBF82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906611" y="0"/>
            <a:ext cx="22176688" cy="21072277"/>
          </a:xfrm>
          <a:prstGeom prst="rect">
            <a:avLst/>
          </a:prstGeom>
        </p:spPr>
      </p:pic>
      <p:sp>
        <p:nvSpPr>
          <p:cNvPr id="5" name="Title 4">
            <a:extLst>
              <a:ext uri="{FF2B5EF4-FFF2-40B4-BE49-F238E27FC236}">
                <a16:creationId xmlns:a16="http://schemas.microsoft.com/office/drawing/2014/main" id="{A680FD18-A532-3027-411B-C250B128D2FA}"/>
              </a:ext>
            </a:extLst>
          </p:cNvPr>
          <p:cNvSpPr>
            <a:spLocks noGrp="1"/>
          </p:cNvSpPr>
          <p:nvPr>
            <p:ph type="title"/>
          </p:nvPr>
        </p:nvSpPr>
        <p:spPr>
          <a:xfrm>
            <a:off x="312517" y="0"/>
            <a:ext cx="8202832" cy="994172"/>
          </a:xfrm>
        </p:spPr>
        <p:txBody>
          <a:bodyPr>
            <a:normAutofit/>
          </a:bodyPr>
          <a:lstStyle/>
          <a:p>
            <a:r>
              <a:rPr lang="en-US" sz="3200" dirty="0">
                <a:solidFill>
                  <a:schemeClr val="bg1"/>
                </a:solidFill>
                <a:latin typeface="Arial" panose="020B0604020202020204" pitchFamily="34" charset="0"/>
                <a:cs typeface="Arial" panose="020B0604020202020204" pitchFamily="34" charset="0"/>
              </a:rPr>
              <a:t>8. Announcements (1 min)</a:t>
            </a:r>
          </a:p>
        </p:txBody>
      </p:sp>
      <p:sp>
        <p:nvSpPr>
          <p:cNvPr id="6" name="Content Placeholder 5">
            <a:extLst>
              <a:ext uri="{FF2B5EF4-FFF2-40B4-BE49-F238E27FC236}">
                <a16:creationId xmlns:a16="http://schemas.microsoft.com/office/drawing/2014/main" id="{066A21D9-CCCA-3343-A255-8A3DD4E88591}"/>
              </a:ext>
            </a:extLst>
          </p:cNvPr>
          <p:cNvSpPr>
            <a:spLocks noGrp="1"/>
          </p:cNvSpPr>
          <p:nvPr>
            <p:ph sz="half" idx="1"/>
          </p:nvPr>
        </p:nvSpPr>
        <p:spPr>
          <a:xfrm>
            <a:off x="4213781" y="994172"/>
            <a:ext cx="4614086" cy="3701759"/>
          </a:xfrm>
        </p:spPr>
        <p:txBody>
          <a:bodyPr numCol="1">
            <a:noAutofit/>
          </a:bodyPr>
          <a:lstStyle/>
          <a:p>
            <a:pPr marL="0" indent="0">
              <a:buNone/>
            </a:pPr>
            <a:endParaRPr lang="en-US" sz="1500" dirty="0">
              <a:latin typeface="Arial" panose="020B0604020202020204" pitchFamily="34" charset="0"/>
              <a:cs typeface="Arial" panose="020B0604020202020204" pitchFamily="34" charset="0"/>
            </a:endParaRPr>
          </a:p>
          <a:p>
            <a:pPr marL="0" indent="0">
              <a:buNone/>
            </a:pPr>
            <a:r>
              <a:rPr lang="en-US" sz="1500" dirty="0">
                <a:latin typeface="Arial" panose="020B0604020202020204" pitchFamily="34" charset="0"/>
                <a:cs typeface="Arial" panose="020B0604020202020204" pitchFamily="34" charset="0"/>
              </a:rPr>
              <a:t>Office of Environmental, Health &amp; Safety (OEHS) is kicking off their Fall 2026 Safety Training Series. </a:t>
            </a:r>
          </a:p>
          <a:p>
            <a:pPr marL="0" indent="0">
              <a:buNone/>
            </a:pPr>
            <a:r>
              <a:rPr lang="en-US" sz="1500" b="1" dirty="0">
                <a:latin typeface="Arial" panose="020B0604020202020204" pitchFamily="34" charset="0"/>
                <a:cs typeface="Arial" panose="020B0604020202020204" pitchFamily="34" charset="0"/>
              </a:rPr>
              <a:t>Sept 18</a:t>
            </a:r>
            <a:r>
              <a:rPr lang="en-US" sz="1500" b="1" baseline="30000" dirty="0">
                <a:latin typeface="Arial" panose="020B0604020202020204" pitchFamily="34" charset="0"/>
                <a:cs typeface="Arial" panose="020B0604020202020204" pitchFamily="34" charset="0"/>
              </a:rPr>
              <a:t>th</a:t>
            </a:r>
            <a:r>
              <a:rPr lang="en-US" sz="1500" b="1" dirty="0">
                <a:latin typeface="Arial" panose="020B0604020202020204" pitchFamily="34" charset="0"/>
                <a:cs typeface="Arial" panose="020B0604020202020204" pitchFamily="34" charset="0"/>
              </a:rPr>
              <a:t> and Sept 24</a:t>
            </a:r>
            <a:r>
              <a:rPr lang="en-US" sz="1500" b="1" baseline="30000" dirty="0">
                <a:latin typeface="Arial" panose="020B0604020202020204" pitchFamily="34" charset="0"/>
                <a:cs typeface="Arial" panose="020B0604020202020204" pitchFamily="34" charset="0"/>
              </a:rPr>
              <a:t>th</a:t>
            </a:r>
            <a:endParaRPr lang="en-US" sz="1500" b="1" dirty="0">
              <a:latin typeface="Arial" panose="020B0604020202020204" pitchFamily="34" charset="0"/>
              <a:cs typeface="Arial" panose="020B0604020202020204" pitchFamily="34" charset="0"/>
            </a:endParaRPr>
          </a:p>
          <a:p>
            <a:pPr marL="0" indent="0">
              <a:buNone/>
            </a:pPr>
            <a:endParaRPr lang="en-US" sz="1500" b="1" dirty="0">
              <a:latin typeface="Arial" panose="020B0604020202020204" pitchFamily="34" charset="0"/>
              <a:cs typeface="Arial" panose="020B0604020202020204" pitchFamily="34" charset="0"/>
            </a:endParaRPr>
          </a:p>
          <a:p>
            <a:pPr marL="0" indent="0">
              <a:buNone/>
            </a:pPr>
            <a:r>
              <a:rPr lang="en-US" sz="1500" dirty="0">
                <a:latin typeface="Arial" panose="020B0604020202020204" pitchFamily="34" charset="0"/>
                <a:cs typeface="Arial" panose="020B0604020202020204" pitchFamily="34" charset="0"/>
              </a:rPr>
              <a:t>With more in October and November. </a:t>
            </a: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E44EFF33-35D9-C8AC-F9B1-2F9C54C7DE37}"/>
              </a:ext>
            </a:extLst>
          </p:cNvPr>
          <p:cNvPicPr>
            <a:picLocks noChangeAspect="1"/>
          </p:cNvPicPr>
          <p:nvPr/>
        </p:nvPicPr>
        <p:blipFill>
          <a:blip r:embed="rId4"/>
          <a:stretch>
            <a:fillRect/>
          </a:stretch>
        </p:blipFill>
        <p:spPr>
          <a:xfrm>
            <a:off x="6656240" y="4429030"/>
            <a:ext cx="2175243" cy="440626"/>
          </a:xfrm>
          <a:prstGeom prst="rect">
            <a:avLst/>
          </a:prstGeom>
        </p:spPr>
      </p:pic>
      <p:pic>
        <p:nvPicPr>
          <p:cNvPr id="4" name="Picture 3">
            <a:extLst>
              <a:ext uri="{FF2B5EF4-FFF2-40B4-BE49-F238E27FC236}">
                <a16:creationId xmlns:a16="http://schemas.microsoft.com/office/drawing/2014/main" id="{C80CA3FC-22B5-3090-BB89-5F121FD039E8}"/>
              </a:ext>
            </a:extLst>
          </p:cNvPr>
          <p:cNvPicPr>
            <a:picLocks noChangeAspect="1"/>
          </p:cNvPicPr>
          <p:nvPr/>
        </p:nvPicPr>
        <p:blipFill>
          <a:blip r:embed="rId5"/>
          <a:stretch>
            <a:fillRect/>
          </a:stretch>
        </p:blipFill>
        <p:spPr>
          <a:xfrm>
            <a:off x="594287" y="886371"/>
            <a:ext cx="3337724" cy="4257129"/>
          </a:xfrm>
          <a:prstGeom prst="rect">
            <a:avLst/>
          </a:prstGeom>
          <a:ln>
            <a:solidFill>
              <a:schemeClr val="accent1"/>
            </a:solidFill>
          </a:ln>
        </p:spPr>
      </p:pic>
    </p:spTree>
    <p:extLst>
      <p:ext uri="{BB962C8B-B14F-4D97-AF65-F5344CB8AC3E}">
        <p14:creationId xmlns:p14="http://schemas.microsoft.com/office/powerpoint/2010/main" val="31283371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E52E9-2F3C-2EB7-952A-E8B3740A0B8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763CA67-0966-E179-6DD0-40BA797365DA}"/>
              </a:ext>
            </a:extLst>
          </p:cNvPr>
          <p:cNvSpPr/>
          <p:nvPr/>
        </p:nvSpPr>
        <p:spPr>
          <a:xfrm>
            <a:off x="-1" y="0"/>
            <a:ext cx="9167149" cy="99417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5AC04195-E030-3D5C-1A47-FA4E7281754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906611" y="0"/>
            <a:ext cx="22176688" cy="21072277"/>
          </a:xfrm>
          <a:prstGeom prst="rect">
            <a:avLst/>
          </a:prstGeom>
        </p:spPr>
      </p:pic>
      <p:sp>
        <p:nvSpPr>
          <p:cNvPr id="5" name="Title 4">
            <a:extLst>
              <a:ext uri="{FF2B5EF4-FFF2-40B4-BE49-F238E27FC236}">
                <a16:creationId xmlns:a16="http://schemas.microsoft.com/office/drawing/2014/main" id="{403F45F9-AB6C-38B5-51BF-CBB47F9A9B62}"/>
              </a:ext>
            </a:extLst>
          </p:cNvPr>
          <p:cNvSpPr>
            <a:spLocks noGrp="1"/>
          </p:cNvSpPr>
          <p:nvPr>
            <p:ph type="title"/>
          </p:nvPr>
        </p:nvSpPr>
        <p:spPr>
          <a:xfrm>
            <a:off x="312517" y="0"/>
            <a:ext cx="8202832" cy="994172"/>
          </a:xfrm>
        </p:spPr>
        <p:txBody>
          <a:bodyPr>
            <a:normAutofit/>
          </a:bodyPr>
          <a:lstStyle/>
          <a:p>
            <a:r>
              <a:rPr lang="en-US" sz="3200" dirty="0">
                <a:solidFill>
                  <a:schemeClr val="bg1"/>
                </a:solidFill>
                <a:latin typeface="Arial" panose="020B0604020202020204" pitchFamily="34" charset="0"/>
                <a:cs typeface="Arial" panose="020B0604020202020204" pitchFamily="34" charset="0"/>
              </a:rPr>
              <a:t>8. Announcements (1 min)</a:t>
            </a:r>
          </a:p>
        </p:txBody>
      </p:sp>
      <p:sp>
        <p:nvSpPr>
          <p:cNvPr id="6" name="Content Placeholder 5">
            <a:extLst>
              <a:ext uri="{FF2B5EF4-FFF2-40B4-BE49-F238E27FC236}">
                <a16:creationId xmlns:a16="http://schemas.microsoft.com/office/drawing/2014/main" id="{5C7E183A-577E-958A-83C6-16EF4BE028E7}"/>
              </a:ext>
            </a:extLst>
          </p:cNvPr>
          <p:cNvSpPr>
            <a:spLocks noGrp="1"/>
          </p:cNvSpPr>
          <p:nvPr>
            <p:ph sz="half" idx="1"/>
          </p:nvPr>
        </p:nvSpPr>
        <p:spPr>
          <a:xfrm>
            <a:off x="4213781" y="994172"/>
            <a:ext cx="4614086" cy="3701759"/>
          </a:xfrm>
        </p:spPr>
        <p:txBody>
          <a:bodyPr numCol="1">
            <a:noAutofit/>
          </a:bodyPr>
          <a:lstStyle/>
          <a:p>
            <a:pPr marL="0" indent="0">
              <a:buNone/>
            </a:pPr>
            <a:endParaRPr lang="en-US" sz="1500" dirty="0">
              <a:latin typeface="Arial" panose="020B0604020202020204" pitchFamily="34" charset="0"/>
              <a:cs typeface="Arial" panose="020B0604020202020204" pitchFamily="34" charset="0"/>
            </a:endParaRPr>
          </a:p>
          <a:p>
            <a:pPr marL="0" indent="0" fontAlgn="base">
              <a:buNone/>
            </a:pPr>
            <a:r>
              <a:rPr lang="en-US" sz="1500" b="1" dirty="0"/>
              <a:t>Grand Opening of The Village! </a:t>
            </a:r>
            <a:r>
              <a:rPr lang="en-US" sz="1500" dirty="0"/>
              <a:t>A space designed to be a welcoming home base for students participating in </a:t>
            </a:r>
            <a:r>
              <a:rPr lang="en-US" sz="1500" dirty="0" err="1"/>
              <a:t>NextUp</a:t>
            </a:r>
            <a:r>
              <a:rPr lang="en-US" sz="1500" dirty="0"/>
              <a:t>, CalWORKs, and EOPS/CARE to connect, study, access resources and support, build relationships, and find community.</a:t>
            </a:r>
            <a:endParaRPr lang="en-US" sz="1500" b="1" dirty="0"/>
          </a:p>
          <a:p>
            <a:r>
              <a:rPr lang="en-US" sz="1500" b="1" dirty="0"/>
              <a:t>Date:</a:t>
            </a:r>
            <a:r>
              <a:rPr lang="en-US" sz="1500" dirty="0"/>
              <a:t> Thursday, September 17, 2026</a:t>
            </a:r>
          </a:p>
          <a:p>
            <a:r>
              <a:rPr lang="en-US" sz="1500" b="1" dirty="0"/>
              <a:t>Time: </a:t>
            </a:r>
            <a:r>
              <a:rPr lang="en-US" sz="1500" dirty="0"/>
              <a:t>12:00–2:00 p.m.</a:t>
            </a:r>
          </a:p>
          <a:p>
            <a:r>
              <a:rPr lang="en-US" sz="1500" b="1" dirty="0"/>
              <a:t>Location:</a:t>
            </a:r>
            <a:r>
              <a:rPr lang="en-US" sz="1500" dirty="0"/>
              <a:t> The Village | K1-308 </a:t>
            </a: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550D4668-A6A2-0814-C0A1-77286EDD24E9}"/>
              </a:ext>
            </a:extLst>
          </p:cNvPr>
          <p:cNvPicPr>
            <a:picLocks noChangeAspect="1"/>
          </p:cNvPicPr>
          <p:nvPr/>
        </p:nvPicPr>
        <p:blipFill>
          <a:blip r:embed="rId4"/>
          <a:stretch>
            <a:fillRect/>
          </a:stretch>
        </p:blipFill>
        <p:spPr>
          <a:xfrm>
            <a:off x="6656240" y="4429030"/>
            <a:ext cx="2175243" cy="440626"/>
          </a:xfrm>
          <a:prstGeom prst="rect">
            <a:avLst/>
          </a:prstGeom>
        </p:spPr>
      </p:pic>
      <p:pic>
        <p:nvPicPr>
          <p:cNvPr id="8" name="Picture 7">
            <a:extLst>
              <a:ext uri="{FF2B5EF4-FFF2-40B4-BE49-F238E27FC236}">
                <a16:creationId xmlns:a16="http://schemas.microsoft.com/office/drawing/2014/main" id="{AA069794-BFB0-5A6E-8E91-ED2698F03FDF}"/>
              </a:ext>
            </a:extLst>
          </p:cNvPr>
          <p:cNvPicPr>
            <a:picLocks noChangeAspect="1"/>
          </p:cNvPicPr>
          <p:nvPr/>
        </p:nvPicPr>
        <p:blipFill>
          <a:blip r:embed="rId5"/>
          <a:stretch>
            <a:fillRect/>
          </a:stretch>
        </p:blipFill>
        <p:spPr>
          <a:xfrm>
            <a:off x="590671" y="886371"/>
            <a:ext cx="3337724" cy="4257129"/>
          </a:xfrm>
          <a:prstGeom prst="rect">
            <a:avLst/>
          </a:prstGeom>
          <a:ln>
            <a:solidFill>
              <a:schemeClr val="tx1"/>
            </a:solidFill>
          </a:ln>
        </p:spPr>
      </p:pic>
    </p:spTree>
    <p:extLst>
      <p:ext uri="{BB962C8B-B14F-4D97-AF65-F5344CB8AC3E}">
        <p14:creationId xmlns:p14="http://schemas.microsoft.com/office/powerpoint/2010/main" val="34883743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5DCF5-E49A-CA11-72B3-E6ED93C7EB0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2AE2D5-1A23-B036-91B7-6E6267D89534}"/>
              </a:ext>
            </a:extLst>
          </p:cNvPr>
          <p:cNvSpPr/>
          <p:nvPr/>
        </p:nvSpPr>
        <p:spPr>
          <a:xfrm>
            <a:off x="-1" y="0"/>
            <a:ext cx="9167149" cy="99417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B5DB61D9-AF8E-DED9-E265-6E4766A3A87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65209" y="274557"/>
            <a:ext cx="22176688" cy="21072277"/>
          </a:xfrm>
          <a:prstGeom prst="rect">
            <a:avLst/>
          </a:prstGeom>
        </p:spPr>
      </p:pic>
      <p:sp>
        <p:nvSpPr>
          <p:cNvPr id="5" name="Title 4">
            <a:extLst>
              <a:ext uri="{FF2B5EF4-FFF2-40B4-BE49-F238E27FC236}">
                <a16:creationId xmlns:a16="http://schemas.microsoft.com/office/drawing/2014/main" id="{807B375D-82BF-53FD-AFB3-2D76061AFF07}"/>
              </a:ext>
            </a:extLst>
          </p:cNvPr>
          <p:cNvSpPr>
            <a:spLocks noGrp="1"/>
          </p:cNvSpPr>
          <p:nvPr>
            <p:ph type="title"/>
          </p:nvPr>
        </p:nvSpPr>
        <p:spPr>
          <a:xfrm>
            <a:off x="312517" y="0"/>
            <a:ext cx="8202832" cy="994172"/>
          </a:xfrm>
        </p:spPr>
        <p:txBody>
          <a:bodyPr>
            <a:normAutofit/>
          </a:bodyPr>
          <a:lstStyle/>
          <a:p>
            <a:r>
              <a:rPr lang="en-US" sz="3200" dirty="0">
                <a:solidFill>
                  <a:schemeClr val="bg1"/>
                </a:solidFill>
                <a:latin typeface="Arial" panose="020B0604020202020204" pitchFamily="34" charset="0"/>
                <a:cs typeface="Arial" panose="020B0604020202020204" pitchFamily="34" charset="0"/>
              </a:rPr>
              <a:t>8. Announcements (1 min)</a:t>
            </a:r>
          </a:p>
        </p:txBody>
      </p:sp>
      <p:sp>
        <p:nvSpPr>
          <p:cNvPr id="6" name="Content Placeholder 5">
            <a:extLst>
              <a:ext uri="{FF2B5EF4-FFF2-40B4-BE49-F238E27FC236}">
                <a16:creationId xmlns:a16="http://schemas.microsoft.com/office/drawing/2014/main" id="{32CAFBF1-B84D-E0FC-0BFB-87E742321EE2}"/>
              </a:ext>
            </a:extLst>
          </p:cNvPr>
          <p:cNvSpPr>
            <a:spLocks noGrp="1"/>
          </p:cNvSpPr>
          <p:nvPr>
            <p:ph sz="half" idx="1"/>
          </p:nvPr>
        </p:nvSpPr>
        <p:spPr>
          <a:xfrm>
            <a:off x="5877850" y="2884602"/>
            <a:ext cx="2950016" cy="1811329"/>
          </a:xfrm>
        </p:spPr>
        <p:txBody>
          <a:bodyPr numCol="1">
            <a:noAutofit/>
          </a:bodyPr>
          <a:lstStyle/>
          <a:p>
            <a:pPr marL="0" indent="0" algn="ctr">
              <a:buNone/>
            </a:pPr>
            <a:endParaRPr lang="en-US" sz="1500" dirty="0">
              <a:latin typeface="Arial" panose="020B0604020202020204" pitchFamily="34" charset="0"/>
              <a:cs typeface="Arial" panose="020B0604020202020204" pitchFamily="34" charset="0"/>
            </a:endParaRPr>
          </a:p>
          <a:p>
            <a:pPr marL="0" indent="0" algn="ctr" fontAlgn="base">
              <a:buNone/>
            </a:pPr>
            <a:r>
              <a:rPr lang="en-US" sz="1500" b="1" dirty="0"/>
              <a:t>Remind your students to </a:t>
            </a:r>
            <a:r>
              <a:rPr lang="en-US" sz="1500" b="1" dirty="0">
                <a:hlinkClick r:id="rId4"/>
              </a:rPr>
              <a:t>apply for PATH</a:t>
            </a:r>
            <a:r>
              <a:rPr lang="en-US" sz="1500" b="1" dirty="0"/>
              <a:t>!</a:t>
            </a:r>
          </a:p>
          <a:p>
            <a:pPr marL="0" indent="0" algn="ctr" fontAlgn="base">
              <a:buNone/>
            </a:pPr>
            <a:endParaRPr lang="en-US" sz="1000" b="1" dirty="0">
              <a:latin typeface="Arial" panose="020B0604020202020204" pitchFamily="34" charset="0"/>
              <a:cs typeface="Arial" panose="020B0604020202020204" pitchFamily="34" charset="0"/>
            </a:endParaRPr>
          </a:p>
          <a:p>
            <a:pPr marL="0" indent="0" algn="ctr" fontAlgn="base">
              <a:buNone/>
            </a:pPr>
            <a:r>
              <a:rPr lang="en-US" sz="1500" b="1" dirty="0">
                <a:latin typeface="Arial" panose="020B0604020202020204" pitchFamily="34" charset="0"/>
                <a:cs typeface="Arial" panose="020B0604020202020204" pitchFamily="34" charset="0"/>
              </a:rPr>
              <a:t>They have until the 4th</a:t>
            </a:r>
            <a:endParaRPr lang="en-US" sz="2400" dirty="0">
              <a:latin typeface="Arial" panose="020B0604020202020204" pitchFamily="34" charset="0"/>
              <a:cs typeface="Arial" panose="020B0604020202020204" pitchFamily="34" charset="0"/>
            </a:endParaRPr>
          </a:p>
          <a:p>
            <a:pPr marL="0" indent="0" algn="ctr">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E7590B9F-CDF1-CB15-4AE2-0D29703D7D21}"/>
              </a:ext>
            </a:extLst>
          </p:cNvPr>
          <p:cNvPicPr>
            <a:picLocks noChangeAspect="1"/>
          </p:cNvPicPr>
          <p:nvPr/>
        </p:nvPicPr>
        <p:blipFill>
          <a:blip r:embed="rId5"/>
          <a:stretch>
            <a:fillRect/>
          </a:stretch>
        </p:blipFill>
        <p:spPr>
          <a:xfrm>
            <a:off x="6656240" y="4429030"/>
            <a:ext cx="2175243" cy="440626"/>
          </a:xfrm>
          <a:prstGeom prst="rect">
            <a:avLst/>
          </a:prstGeom>
        </p:spPr>
      </p:pic>
      <p:pic>
        <p:nvPicPr>
          <p:cNvPr id="4" name="Picture 3" descr="PATH logo">
            <a:extLst>
              <a:ext uri="{FF2B5EF4-FFF2-40B4-BE49-F238E27FC236}">
                <a16:creationId xmlns:a16="http://schemas.microsoft.com/office/drawing/2014/main" id="{07D9F2EA-91B5-87CD-93CA-4BEC4FF39258}"/>
              </a:ext>
            </a:extLst>
          </p:cNvPr>
          <p:cNvPicPr>
            <a:picLocks noChangeAspect="1"/>
          </p:cNvPicPr>
          <p:nvPr/>
        </p:nvPicPr>
        <p:blipFill>
          <a:blip r:embed="rId6"/>
          <a:stretch>
            <a:fillRect/>
          </a:stretch>
        </p:blipFill>
        <p:spPr>
          <a:xfrm>
            <a:off x="5877850" y="1116957"/>
            <a:ext cx="2950016" cy="1918474"/>
          </a:xfrm>
          <a:prstGeom prst="rect">
            <a:avLst/>
          </a:prstGeom>
        </p:spPr>
      </p:pic>
      <p:sp>
        <p:nvSpPr>
          <p:cNvPr id="10" name="TextBox 9">
            <a:extLst>
              <a:ext uri="{FF2B5EF4-FFF2-40B4-BE49-F238E27FC236}">
                <a16:creationId xmlns:a16="http://schemas.microsoft.com/office/drawing/2014/main" id="{B87A06F2-5D73-4955-4026-8438973C86F3}"/>
              </a:ext>
            </a:extLst>
          </p:cNvPr>
          <p:cNvSpPr txBox="1"/>
          <p:nvPr/>
        </p:nvSpPr>
        <p:spPr>
          <a:xfrm>
            <a:off x="312517" y="1116957"/>
            <a:ext cx="5466114" cy="1918474"/>
          </a:xfrm>
          <a:prstGeom prst="rect">
            <a:avLst/>
          </a:prstGeom>
          <a:noFill/>
        </p:spPr>
        <p:txBody>
          <a:bodyPr wrap="square">
            <a:spAutoFit/>
          </a:bodyPr>
          <a:lstStyle/>
          <a:p>
            <a:pPr indent="0" algn="l">
              <a:spcAft>
                <a:spcPts val="750"/>
              </a:spcAft>
              <a:buNone/>
            </a:pPr>
            <a:r>
              <a:rPr lang="en-US" sz="1400" b="1" i="0" dirty="0">
                <a:solidFill>
                  <a:srgbClr val="222222"/>
                </a:solidFill>
                <a:effectLst/>
                <a:latin typeface="Arial" panose="020B0604020202020204" pitchFamily="34" charset="0"/>
                <a:cs typeface="Arial" panose="020B0604020202020204" pitchFamily="34" charset="0"/>
              </a:rPr>
              <a:t>Program Eligibility</a:t>
            </a:r>
          </a:p>
          <a:p>
            <a:pPr indent="0" algn="l"/>
            <a:r>
              <a:rPr lang="en-US" sz="1400" b="0" i="0" dirty="0">
                <a:solidFill>
                  <a:srgbClr val="222222"/>
                </a:solidFill>
                <a:effectLst/>
                <a:latin typeface="Arial" panose="020B0604020202020204" pitchFamily="34" charset="0"/>
                <a:cs typeface="Arial" panose="020B0604020202020204" pitchFamily="34" charset="0"/>
              </a:rPr>
              <a:t>For students qualifying for transfer to UC San Diego, with a major in the Arts and Humanities (3.0 GPA +)</a:t>
            </a:r>
          </a:p>
          <a:p>
            <a:pPr indent="0" algn="l"/>
            <a:endParaRPr lang="en-US" sz="1000" b="0" i="0" dirty="0">
              <a:solidFill>
                <a:srgbClr val="222222"/>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400" dirty="0">
                <a:solidFill>
                  <a:srgbClr val="222222"/>
                </a:solidFill>
                <a:latin typeface="Arial" panose="020B0604020202020204" pitchFamily="34" charset="0"/>
                <a:cs typeface="Arial" panose="020B0604020202020204" pitchFamily="34" charset="0"/>
              </a:rPr>
              <a:t>F</a:t>
            </a:r>
            <a:r>
              <a:rPr lang="en-US" sz="1400" b="0" i="0" dirty="0">
                <a:solidFill>
                  <a:srgbClr val="222222"/>
                </a:solidFill>
                <a:effectLst/>
                <a:latin typeface="Arial" panose="020B0604020202020204" pitchFamily="34" charset="0"/>
                <a:cs typeface="Arial" panose="020B0604020202020204" pitchFamily="34" charset="0"/>
              </a:rPr>
              <a:t>irst year students on track to complete approximately 30 units</a:t>
            </a:r>
          </a:p>
          <a:p>
            <a:pPr marL="285750" indent="-285750" algn="l">
              <a:buFont typeface="Arial" panose="020B0604020202020204" pitchFamily="34" charset="0"/>
              <a:buChar char="•"/>
            </a:pPr>
            <a:r>
              <a:rPr lang="en-US" sz="1400" dirty="0">
                <a:solidFill>
                  <a:srgbClr val="222222"/>
                </a:solidFill>
                <a:latin typeface="Arial" panose="020B0604020202020204" pitchFamily="34" charset="0"/>
                <a:cs typeface="Arial" panose="020B0604020202020204" pitchFamily="34" charset="0"/>
              </a:rPr>
              <a:t>S</a:t>
            </a:r>
            <a:r>
              <a:rPr lang="en-US" sz="1400" b="0" i="0" dirty="0">
                <a:solidFill>
                  <a:srgbClr val="222222"/>
                </a:solidFill>
                <a:effectLst/>
                <a:latin typeface="Arial" panose="020B0604020202020204" pitchFamily="34" charset="0"/>
                <a:cs typeface="Arial" panose="020B0604020202020204" pitchFamily="34" charset="0"/>
              </a:rPr>
              <a:t>econd year students with a minimum of 24 units, with the intent to complete a total minimum of 60 units by the end of spring 2026 in order to be eligible for transfer admission.</a:t>
            </a:r>
          </a:p>
        </p:txBody>
      </p:sp>
      <p:sp>
        <p:nvSpPr>
          <p:cNvPr id="12" name="TextBox 11">
            <a:extLst>
              <a:ext uri="{FF2B5EF4-FFF2-40B4-BE49-F238E27FC236}">
                <a16:creationId xmlns:a16="http://schemas.microsoft.com/office/drawing/2014/main" id="{51775EF6-8B4C-0E83-FAFC-C2DF2DC48097}"/>
              </a:ext>
            </a:extLst>
          </p:cNvPr>
          <p:cNvSpPr txBox="1"/>
          <p:nvPr/>
        </p:nvSpPr>
        <p:spPr>
          <a:xfrm>
            <a:off x="402861" y="3158216"/>
            <a:ext cx="5285425" cy="1754326"/>
          </a:xfrm>
          <a:prstGeom prst="rect">
            <a:avLst/>
          </a:prstGeom>
          <a:noFill/>
        </p:spPr>
        <p:txBody>
          <a:bodyPr wrap="square" numCol="2">
            <a:spAutoFit/>
          </a:bodyPr>
          <a:lstStyle/>
          <a:p>
            <a:pPr marL="171450" indent="-171450" algn="l">
              <a:buFont typeface="Wingdings" pitchFamily="2" charset="2"/>
              <a:buChar char="ü"/>
            </a:pPr>
            <a:r>
              <a:rPr lang="en-US" sz="1200" b="1" i="0" dirty="0">
                <a:solidFill>
                  <a:srgbClr val="222222"/>
                </a:solidFill>
                <a:effectLst/>
                <a:latin typeface="Arial" panose="020B0604020202020204" pitchFamily="34" charset="0"/>
                <a:cs typeface="Arial" panose="020B0604020202020204" pitchFamily="34" charset="0"/>
              </a:rPr>
              <a:t>Transfer guidance to UC San Diego in an Arts and/or Humanities</a:t>
            </a:r>
          </a:p>
          <a:p>
            <a:pPr marL="171450" indent="-171450" algn="l">
              <a:buFont typeface="Wingdings" pitchFamily="2" charset="2"/>
              <a:buChar char="ü"/>
            </a:pPr>
            <a:r>
              <a:rPr lang="en-US" sz="1200" b="1" i="0" dirty="0">
                <a:solidFill>
                  <a:srgbClr val="222222"/>
                </a:solidFill>
                <a:effectLst/>
                <a:latin typeface="Arial" panose="020B0604020202020204" pitchFamily="34" charset="0"/>
                <a:cs typeface="Arial" panose="020B0604020202020204" pitchFamily="34" charset="0"/>
              </a:rPr>
              <a:t>Monthly meetings with mentors and program staff</a:t>
            </a:r>
          </a:p>
          <a:p>
            <a:pPr marL="171450" indent="-171450" algn="l">
              <a:buFont typeface="Wingdings" pitchFamily="2" charset="2"/>
              <a:buChar char="ü"/>
            </a:pPr>
            <a:r>
              <a:rPr lang="en-US" sz="1200" b="1" i="0" dirty="0">
                <a:solidFill>
                  <a:srgbClr val="222222"/>
                </a:solidFill>
                <a:effectLst/>
                <a:latin typeface="Arial" panose="020B0604020202020204" pitchFamily="34" charset="0"/>
                <a:cs typeface="Arial" panose="020B0604020202020204" pitchFamily="34" charset="0"/>
              </a:rPr>
              <a:t>Participation in career exploration and outreach activities</a:t>
            </a:r>
          </a:p>
          <a:p>
            <a:pPr marL="171450" indent="-171450" algn="l">
              <a:buFont typeface="Wingdings" pitchFamily="2" charset="2"/>
              <a:buChar char="ü"/>
            </a:pPr>
            <a:endParaRPr lang="en-US" sz="1200" b="1" i="0" dirty="0">
              <a:solidFill>
                <a:srgbClr val="222222"/>
              </a:solidFill>
              <a:effectLst/>
              <a:latin typeface="Arial" panose="020B0604020202020204" pitchFamily="34" charset="0"/>
              <a:cs typeface="Arial" panose="020B0604020202020204" pitchFamily="34" charset="0"/>
            </a:endParaRPr>
          </a:p>
          <a:p>
            <a:pPr marL="171450" indent="-171450" algn="l">
              <a:buFont typeface="Wingdings" pitchFamily="2" charset="2"/>
              <a:buChar char="ü"/>
            </a:pPr>
            <a:r>
              <a:rPr lang="en-US" sz="1200" b="1" i="0" dirty="0">
                <a:solidFill>
                  <a:srgbClr val="222222"/>
                </a:solidFill>
                <a:effectLst/>
                <a:latin typeface="Arial" panose="020B0604020202020204" pitchFamily="34" charset="0"/>
                <a:cs typeface="Arial" panose="020B0604020202020204" pitchFamily="34" charset="0"/>
              </a:rPr>
              <a:t>Project-based and service learning opportunities</a:t>
            </a:r>
          </a:p>
          <a:p>
            <a:pPr marL="171450" indent="-171450" algn="l">
              <a:buFont typeface="Wingdings" pitchFamily="2" charset="2"/>
              <a:buChar char="ü"/>
            </a:pPr>
            <a:r>
              <a:rPr lang="en-US" sz="1200" b="1" i="0" dirty="0">
                <a:solidFill>
                  <a:srgbClr val="222222"/>
                </a:solidFill>
                <a:effectLst/>
                <a:latin typeface="Arial" panose="020B0604020202020204" pitchFamily="34" charset="0"/>
                <a:cs typeface="Arial" panose="020B0604020202020204" pitchFamily="34" charset="0"/>
              </a:rPr>
              <a:t>Career field trips &amp; Recurring workshops</a:t>
            </a:r>
          </a:p>
          <a:p>
            <a:pPr marL="171450" indent="-171450" algn="l">
              <a:buFont typeface="Wingdings" pitchFamily="2" charset="2"/>
              <a:buChar char="ü"/>
            </a:pPr>
            <a:r>
              <a:rPr lang="en-US" sz="1200" b="1" i="0" dirty="0">
                <a:solidFill>
                  <a:srgbClr val="222222"/>
                </a:solidFill>
                <a:effectLst/>
                <a:latin typeface="Arial" panose="020B0604020202020204" pitchFamily="34" charset="0"/>
                <a:cs typeface="Arial" panose="020B0604020202020204" pitchFamily="34" charset="0"/>
              </a:rPr>
              <a:t>Networking with community-based organizations</a:t>
            </a:r>
          </a:p>
          <a:p>
            <a:pPr marL="171450" indent="-171450" algn="l">
              <a:buFont typeface="Wingdings" pitchFamily="2" charset="2"/>
              <a:buChar char="ü"/>
            </a:pPr>
            <a:r>
              <a:rPr lang="en-US" sz="1200" b="1" i="0" dirty="0">
                <a:solidFill>
                  <a:srgbClr val="222222"/>
                </a:solidFill>
                <a:effectLst/>
                <a:latin typeface="Arial" panose="020B0604020202020204" pitchFamily="34" charset="0"/>
                <a:cs typeface="Arial" panose="020B0604020202020204" pitchFamily="34" charset="0"/>
              </a:rPr>
              <a:t>Arts and Humanities programming</a:t>
            </a:r>
          </a:p>
          <a:p>
            <a:pPr marL="171450" indent="-171450" algn="l">
              <a:buFont typeface="Wingdings" pitchFamily="2" charset="2"/>
              <a:buChar char="ü"/>
            </a:pPr>
            <a:r>
              <a:rPr lang="en-US" sz="1200" b="1" i="0" dirty="0">
                <a:solidFill>
                  <a:srgbClr val="222222"/>
                </a:solidFill>
                <a:effectLst/>
                <a:latin typeface="Arial" panose="020B0604020202020204" pitchFamily="34" charset="0"/>
                <a:cs typeface="Arial" panose="020B0604020202020204" pitchFamily="34" charset="0"/>
              </a:rPr>
              <a:t>Student Stipend</a:t>
            </a:r>
          </a:p>
        </p:txBody>
      </p:sp>
    </p:spTree>
    <p:extLst>
      <p:ext uri="{BB962C8B-B14F-4D97-AF65-F5344CB8AC3E}">
        <p14:creationId xmlns:p14="http://schemas.microsoft.com/office/powerpoint/2010/main" val="3159732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F8812-CED1-6859-DCC7-0D3CAD60D90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4AA4A1-1E2E-DC0F-F96B-66317CC86987}"/>
              </a:ext>
            </a:extLst>
          </p:cNvPr>
          <p:cNvSpPr/>
          <p:nvPr/>
        </p:nvSpPr>
        <p:spPr>
          <a:xfrm>
            <a:off x="-1" y="0"/>
            <a:ext cx="9167149" cy="99417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26E4BB71-CFE7-58A5-00BC-189B9529861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08371" y="273844"/>
            <a:ext cx="22176688" cy="21072277"/>
          </a:xfrm>
          <a:prstGeom prst="rect">
            <a:avLst/>
          </a:prstGeom>
        </p:spPr>
      </p:pic>
      <p:sp>
        <p:nvSpPr>
          <p:cNvPr id="5" name="Title 4">
            <a:extLst>
              <a:ext uri="{FF2B5EF4-FFF2-40B4-BE49-F238E27FC236}">
                <a16:creationId xmlns:a16="http://schemas.microsoft.com/office/drawing/2014/main" id="{F29089BB-7211-C0EE-513A-748C9C40C2EE}"/>
              </a:ext>
            </a:extLst>
          </p:cNvPr>
          <p:cNvSpPr>
            <a:spLocks noGrp="1"/>
          </p:cNvSpPr>
          <p:nvPr>
            <p:ph type="title"/>
          </p:nvPr>
        </p:nvSpPr>
        <p:spPr>
          <a:xfrm>
            <a:off x="312517" y="0"/>
            <a:ext cx="8202832" cy="994172"/>
          </a:xfrm>
        </p:spPr>
        <p:txBody>
          <a:bodyPr>
            <a:normAutofit/>
          </a:bodyPr>
          <a:lstStyle/>
          <a:p>
            <a:r>
              <a:rPr lang="en-US" sz="3200" dirty="0">
                <a:solidFill>
                  <a:schemeClr val="bg1"/>
                </a:solidFill>
                <a:latin typeface="Arial" panose="020B0604020202020204" pitchFamily="34" charset="0"/>
                <a:cs typeface="Arial" panose="020B0604020202020204" pitchFamily="34" charset="0"/>
              </a:rPr>
              <a:t>8. Announcements (1 min)</a:t>
            </a:r>
          </a:p>
        </p:txBody>
      </p:sp>
      <p:sp>
        <p:nvSpPr>
          <p:cNvPr id="6" name="Content Placeholder 5">
            <a:extLst>
              <a:ext uri="{FF2B5EF4-FFF2-40B4-BE49-F238E27FC236}">
                <a16:creationId xmlns:a16="http://schemas.microsoft.com/office/drawing/2014/main" id="{4AFE2A53-A074-1B32-BF70-D1C870A2471A}"/>
              </a:ext>
            </a:extLst>
          </p:cNvPr>
          <p:cNvSpPr>
            <a:spLocks noGrp="1"/>
          </p:cNvSpPr>
          <p:nvPr>
            <p:ph sz="half" idx="1"/>
          </p:nvPr>
        </p:nvSpPr>
        <p:spPr>
          <a:xfrm>
            <a:off x="312518" y="1167060"/>
            <a:ext cx="4143430" cy="3045174"/>
          </a:xfrm>
        </p:spPr>
        <p:txBody>
          <a:bodyPr numCol="1">
            <a:noAutofit/>
          </a:bodyPr>
          <a:lstStyle/>
          <a:p>
            <a:pPr marL="0" indent="0" fontAlgn="base">
              <a:buNone/>
            </a:pPr>
            <a:r>
              <a:rPr lang="en-US" sz="1400" dirty="0">
                <a:latin typeface="Arial" panose="020B0604020202020204" pitchFamily="34" charset="0"/>
                <a:cs typeface="Arial" panose="020B0604020202020204" pitchFamily="34" charset="0"/>
              </a:rPr>
              <a:t>The </a:t>
            </a:r>
            <a:r>
              <a:rPr lang="en-US" sz="1400" b="1" dirty="0">
                <a:latin typeface="Arial" panose="020B0604020202020204" pitchFamily="34" charset="0"/>
                <a:cs typeface="Arial" panose="020B0604020202020204" pitchFamily="34" charset="0"/>
              </a:rPr>
              <a:t>2026 Equity Summit </a:t>
            </a:r>
            <a:r>
              <a:rPr lang="en-US" sz="1400" dirty="0">
                <a:latin typeface="Arial" panose="020B0604020202020204" pitchFamily="34" charset="0"/>
                <a:cs typeface="Arial" panose="020B0604020202020204" pitchFamily="34" charset="0"/>
              </a:rPr>
              <a:t>will be on </a:t>
            </a:r>
            <a:r>
              <a:rPr lang="en-US" sz="1400" b="1" dirty="0">
                <a:latin typeface="Arial" panose="020B0604020202020204" pitchFamily="34" charset="0"/>
                <a:cs typeface="Arial" panose="020B0604020202020204" pitchFamily="34" charset="0"/>
              </a:rPr>
              <a:t>October 2, from 10-2 </a:t>
            </a:r>
            <a:r>
              <a:rPr lang="en-US" sz="1400" dirty="0">
                <a:latin typeface="Arial" panose="020B0604020202020204" pitchFamily="34" charset="0"/>
                <a:cs typeface="Arial" panose="020B0604020202020204" pitchFamily="34" charset="0"/>
              </a:rPr>
              <a:t>featuring keynote Dr. Mohammed Soriano Bilal!</a:t>
            </a:r>
          </a:p>
          <a:p>
            <a:pPr marL="0" indent="0">
              <a:buNone/>
            </a:pPr>
            <a:endParaRPr lang="en-US" sz="1400" dirty="0">
              <a:latin typeface="Arial" panose="020B0604020202020204" pitchFamily="34" charset="0"/>
              <a:cs typeface="Arial" panose="020B0604020202020204" pitchFamily="34" charset="0"/>
            </a:endParaRPr>
          </a:p>
          <a:p>
            <a:pPr marL="0" indent="0">
              <a:buNone/>
            </a:pPr>
            <a:r>
              <a:rPr lang="en-US" sz="1400" dirty="0">
                <a:latin typeface="Arial" panose="020B0604020202020204" pitchFamily="34" charset="0"/>
                <a:cs typeface="Arial" panose="020B0604020202020204" pitchFamily="34" charset="0"/>
              </a:rPr>
              <a:t>Registration Link:</a:t>
            </a:r>
          </a:p>
          <a:p>
            <a:pPr marL="0" indent="0">
              <a:buNone/>
            </a:pPr>
            <a:r>
              <a:rPr lang="en-US" sz="1400" dirty="0">
                <a:latin typeface="Arial" panose="020B0604020202020204" pitchFamily="34" charset="0"/>
                <a:cs typeface="Arial" panose="020B0604020202020204" pitchFamily="34" charset="0"/>
                <a:hlinkClick r:id="rId4" tooltip="https://bit.ly/2026EquitySummitRegistration"/>
              </a:rPr>
              <a:t>https://bit.ly/2026EquitySummitRegistration</a:t>
            </a:r>
            <a:endParaRPr lang="en-US" sz="1400" dirty="0">
              <a:latin typeface="Arial" panose="020B0604020202020204" pitchFamily="34" charset="0"/>
              <a:cs typeface="Arial" panose="020B0604020202020204" pitchFamily="34" charset="0"/>
            </a:endParaRPr>
          </a:p>
          <a:p>
            <a:pPr marL="0" indent="0">
              <a:buNone/>
            </a:pPr>
            <a:endParaRPr lang="en-US" sz="1000" dirty="0">
              <a:latin typeface="Arial" panose="020B0604020202020204" pitchFamily="34" charset="0"/>
              <a:cs typeface="Arial" panose="020B0604020202020204" pitchFamily="34" charset="0"/>
            </a:endParaRPr>
          </a:p>
          <a:p>
            <a:pPr marL="0" indent="0">
              <a:buNone/>
            </a:pPr>
            <a:r>
              <a:rPr lang="en-US" sz="1400" dirty="0">
                <a:latin typeface="Arial" panose="020B0604020202020204" pitchFamily="34" charset="0"/>
                <a:cs typeface="Arial" panose="020B0604020202020204" pitchFamily="34" charset="0"/>
              </a:rPr>
              <a:t>Website: </a:t>
            </a:r>
          </a:p>
          <a:p>
            <a:pPr marL="0" indent="0">
              <a:buNone/>
            </a:pPr>
            <a:r>
              <a:rPr lang="en-US" sz="1400" dirty="0">
                <a:latin typeface="Arial" panose="020B0604020202020204" pitchFamily="34" charset="0"/>
                <a:cs typeface="Arial" panose="020B0604020202020204" pitchFamily="34" charset="0"/>
                <a:hlinkClick r:id="rId5" tooltip="https://sdmiramar.edu/services/lead/equitysummit"/>
              </a:rPr>
              <a:t>Annual Equity Summit | San Diego Miramar College</a:t>
            </a:r>
            <a:endParaRPr lang="en-US" sz="1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9FA738DF-8531-24DE-CE1F-4D5B0C5B1E7D}"/>
              </a:ext>
            </a:extLst>
          </p:cNvPr>
          <p:cNvPicPr>
            <a:picLocks noChangeAspect="1"/>
          </p:cNvPicPr>
          <p:nvPr/>
        </p:nvPicPr>
        <p:blipFill>
          <a:blip r:embed="rId6"/>
          <a:stretch>
            <a:fillRect/>
          </a:stretch>
        </p:blipFill>
        <p:spPr>
          <a:xfrm>
            <a:off x="6656240" y="4429030"/>
            <a:ext cx="2175243" cy="440626"/>
          </a:xfrm>
          <a:prstGeom prst="rect">
            <a:avLst/>
          </a:prstGeom>
        </p:spPr>
      </p:pic>
      <p:pic>
        <p:nvPicPr>
          <p:cNvPr id="8" name="Picture 7">
            <a:extLst>
              <a:ext uri="{FF2B5EF4-FFF2-40B4-BE49-F238E27FC236}">
                <a16:creationId xmlns:a16="http://schemas.microsoft.com/office/drawing/2014/main" id="{98579D7D-34D9-F6C8-DD63-DC139644149B}"/>
              </a:ext>
            </a:extLst>
          </p:cNvPr>
          <p:cNvPicPr>
            <a:picLocks noChangeAspect="1"/>
          </p:cNvPicPr>
          <p:nvPr/>
        </p:nvPicPr>
        <p:blipFill>
          <a:blip r:embed="rId7"/>
          <a:srcRect b="2881"/>
          <a:stretch>
            <a:fillRect/>
          </a:stretch>
        </p:blipFill>
        <p:spPr>
          <a:xfrm>
            <a:off x="4371278" y="867723"/>
            <a:ext cx="4456589" cy="3344511"/>
          </a:xfrm>
          <a:prstGeom prst="rect">
            <a:avLst/>
          </a:prstGeom>
          <a:ln>
            <a:solidFill>
              <a:schemeClr val="tx1"/>
            </a:solidFill>
          </a:ln>
        </p:spPr>
      </p:pic>
    </p:spTree>
    <p:extLst>
      <p:ext uri="{BB962C8B-B14F-4D97-AF65-F5344CB8AC3E}">
        <p14:creationId xmlns:p14="http://schemas.microsoft.com/office/powerpoint/2010/main" val="42948477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32CC1-7053-63BA-FB34-36AFC7C48D5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D6F7B11-0A40-E4AB-D52E-C4AB7768E37C}"/>
              </a:ext>
            </a:extLst>
          </p:cNvPr>
          <p:cNvSpPr/>
          <p:nvPr/>
        </p:nvSpPr>
        <p:spPr>
          <a:xfrm>
            <a:off x="-1" y="0"/>
            <a:ext cx="9167149" cy="99417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1672CCFE-DD1A-52E0-4B4E-608E75FB21EC}"/>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5906611" y="0"/>
            <a:ext cx="22176688" cy="21072277"/>
          </a:xfrm>
          <a:prstGeom prst="rect">
            <a:avLst/>
          </a:prstGeom>
        </p:spPr>
      </p:pic>
      <p:sp>
        <p:nvSpPr>
          <p:cNvPr id="5" name="Title 4">
            <a:extLst>
              <a:ext uri="{FF2B5EF4-FFF2-40B4-BE49-F238E27FC236}">
                <a16:creationId xmlns:a16="http://schemas.microsoft.com/office/drawing/2014/main" id="{82BFCD47-1AEF-FEEA-85A7-658FB8EFBBFE}"/>
              </a:ext>
            </a:extLst>
          </p:cNvPr>
          <p:cNvSpPr>
            <a:spLocks noGrp="1"/>
          </p:cNvSpPr>
          <p:nvPr>
            <p:ph type="title"/>
          </p:nvPr>
        </p:nvSpPr>
        <p:spPr>
          <a:xfrm>
            <a:off x="312517" y="0"/>
            <a:ext cx="8202832" cy="994172"/>
          </a:xfrm>
        </p:spPr>
        <p:txBody>
          <a:bodyPr>
            <a:normAutofit/>
          </a:bodyPr>
          <a:lstStyle/>
          <a:p>
            <a:r>
              <a:rPr lang="en-US" sz="3200" dirty="0">
                <a:solidFill>
                  <a:schemeClr val="bg1"/>
                </a:solidFill>
                <a:latin typeface="Arial" panose="020B0604020202020204" pitchFamily="34" charset="0"/>
                <a:cs typeface="Arial" panose="020B0604020202020204" pitchFamily="34" charset="0"/>
              </a:rPr>
              <a:t>8. Announcements (1 min)</a:t>
            </a:r>
          </a:p>
        </p:txBody>
      </p:sp>
      <p:sp>
        <p:nvSpPr>
          <p:cNvPr id="6" name="Content Placeholder 5">
            <a:extLst>
              <a:ext uri="{FF2B5EF4-FFF2-40B4-BE49-F238E27FC236}">
                <a16:creationId xmlns:a16="http://schemas.microsoft.com/office/drawing/2014/main" id="{00EEF84A-0A89-50B9-54B2-01C1B25AEADD}"/>
              </a:ext>
            </a:extLst>
          </p:cNvPr>
          <p:cNvSpPr>
            <a:spLocks noGrp="1"/>
          </p:cNvSpPr>
          <p:nvPr>
            <p:ph sz="half" idx="1"/>
          </p:nvPr>
        </p:nvSpPr>
        <p:spPr>
          <a:xfrm>
            <a:off x="4440025" y="1167898"/>
            <a:ext cx="4391458" cy="2564090"/>
          </a:xfrm>
        </p:spPr>
        <p:txBody>
          <a:bodyPr numCol="1">
            <a:noAutofit/>
          </a:bodyPr>
          <a:lstStyle/>
          <a:p>
            <a:pPr marL="0" indent="0">
              <a:buNone/>
            </a:pPr>
            <a:r>
              <a:rPr lang="en-US" sz="1500" dirty="0">
                <a:latin typeface="Arial" panose="020B0604020202020204" pitchFamily="34" charset="0"/>
                <a:cs typeface="Arial" panose="020B0604020202020204" pitchFamily="34" charset="0"/>
                <a:hlinkClick r:id="rId4"/>
              </a:rPr>
              <a:t>Data Analytics Digital Innovation Regional Convening, CCCCO</a:t>
            </a:r>
            <a:endParaRPr lang="en-US" sz="1500" dirty="0">
              <a:latin typeface="Arial" panose="020B0604020202020204" pitchFamily="34" charset="0"/>
              <a:cs typeface="Arial" panose="020B0604020202020204" pitchFamily="34" charset="0"/>
            </a:endParaRPr>
          </a:p>
          <a:p>
            <a:pPr marL="0" indent="0">
              <a:buNone/>
            </a:pPr>
            <a:r>
              <a:rPr lang="en-US" sz="1400" dirty="0">
                <a:latin typeface="Arial" panose="020B0604020202020204" pitchFamily="34" charset="0"/>
                <a:cs typeface="Arial" panose="020B0604020202020204" pitchFamily="34" charset="0"/>
              </a:rPr>
              <a:t>Tuesday, September 29 · 9am - 2pm PDT</a:t>
            </a:r>
            <a:endParaRPr lang="en-US" sz="1050" dirty="0">
              <a:latin typeface="Arial" panose="020B0604020202020204" pitchFamily="34" charset="0"/>
              <a:cs typeface="Arial" panose="020B0604020202020204" pitchFamily="34" charset="0"/>
            </a:endParaRPr>
          </a:p>
          <a:p>
            <a:pPr marL="0" indent="0">
              <a:buNone/>
            </a:pPr>
            <a:r>
              <a:rPr lang="en-US" sz="1200" dirty="0">
                <a:latin typeface="Arial" panose="020B0604020202020204" pitchFamily="34" charset="0"/>
                <a:cs typeface="Arial" panose="020B0604020202020204" pitchFamily="34" charset="0"/>
              </a:rPr>
              <a:t>The San Diego Regional AI and Data Analytics Convening is the first of eight statewide regional convenings supporting </a:t>
            </a:r>
            <a:r>
              <a:rPr lang="en-US" sz="1200" b="1" dirty="0">
                <a:latin typeface="Arial" panose="020B0604020202020204" pitchFamily="34" charset="0"/>
                <a:cs typeface="Arial" panose="020B0604020202020204" pitchFamily="34" charset="0"/>
              </a:rPr>
              <a:t>California's Vision 2030 </a:t>
            </a:r>
            <a:r>
              <a:rPr lang="en-US" sz="1200" dirty="0">
                <a:latin typeface="Arial" panose="020B0604020202020204" pitchFamily="34" charset="0"/>
                <a:cs typeface="Arial" panose="020B0604020202020204" pitchFamily="34" charset="0"/>
              </a:rPr>
              <a:t>initiative. This event brings together faculty, college leaders, and industry partners to launch the regional rollout of a coordinated, multi-technology-provider framework for AI and Data Analytics credentials. </a:t>
            </a:r>
          </a:p>
          <a:p>
            <a:pPr marL="0" indent="0">
              <a:buNone/>
            </a:pPr>
            <a:r>
              <a:rPr lang="en-US" sz="1200" dirty="0">
                <a:latin typeface="Arial" panose="020B0604020202020204" pitchFamily="34" charset="0"/>
                <a:cs typeface="Arial" panose="020B0604020202020204" pitchFamily="34" charset="0"/>
              </a:rPr>
              <a:t>In collaboration with IBM and other leading technology partners, with potential participation from higher-education partners, including UC Berkeley. </a:t>
            </a:r>
            <a:endParaRPr lang="en-US" sz="2400" dirty="0">
              <a:latin typeface="Arial" panose="020B0604020202020204" pitchFamily="34" charset="0"/>
              <a:cs typeface="Arial" panose="020B0604020202020204" pitchFamily="34" charset="0"/>
            </a:endParaRPr>
          </a:p>
          <a:p>
            <a:pPr marL="0" indent="0">
              <a:buNone/>
            </a:pPr>
            <a:endParaRPr lang="en-US" sz="1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766F1618-8BFA-74BB-648D-CD8009D65006}"/>
              </a:ext>
            </a:extLst>
          </p:cNvPr>
          <p:cNvPicPr>
            <a:picLocks noChangeAspect="1"/>
          </p:cNvPicPr>
          <p:nvPr/>
        </p:nvPicPr>
        <p:blipFill>
          <a:blip r:embed="rId5"/>
          <a:stretch>
            <a:fillRect/>
          </a:stretch>
        </p:blipFill>
        <p:spPr>
          <a:xfrm>
            <a:off x="6656240" y="4429030"/>
            <a:ext cx="2175243" cy="440626"/>
          </a:xfrm>
          <a:prstGeom prst="rect">
            <a:avLst/>
          </a:prstGeom>
        </p:spPr>
      </p:pic>
      <p:pic>
        <p:nvPicPr>
          <p:cNvPr id="4" name="Picture 3">
            <a:extLst>
              <a:ext uri="{FF2B5EF4-FFF2-40B4-BE49-F238E27FC236}">
                <a16:creationId xmlns:a16="http://schemas.microsoft.com/office/drawing/2014/main" id="{DE01BC65-9BDA-2602-E214-8C106E24B532}"/>
              </a:ext>
            </a:extLst>
          </p:cNvPr>
          <p:cNvPicPr>
            <a:picLocks noChangeAspect="1"/>
          </p:cNvPicPr>
          <p:nvPr/>
        </p:nvPicPr>
        <p:blipFill>
          <a:blip r:embed="rId6"/>
          <a:srcRect l="31898" t="3174" b="17280"/>
          <a:stretch>
            <a:fillRect/>
          </a:stretch>
        </p:blipFill>
        <p:spPr>
          <a:xfrm>
            <a:off x="312517" y="1167898"/>
            <a:ext cx="3999353" cy="2244606"/>
          </a:xfrm>
          <a:prstGeom prst="rect">
            <a:avLst/>
          </a:prstGeom>
        </p:spPr>
      </p:pic>
      <p:sp>
        <p:nvSpPr>
          <p:cNvPr id="10" name="TextBox 9">
            <a:extLst>
              <a:ext uri="{FF2B5EF4-FFF2-40B4-BE49-F238E27FC236}">
                <a16:creationId xmlns:a16="http://schemas.microsoft.com/office/drawing/2014/main" id="{B4CD1FE9-A935-DDAE-A296-2173F8B515DA}"/>
              </a:ext>
            </a:extLst>
          </p:cNvPr>
          <p:cNvSpPr txBox="1"/>
          <p:nvPr/>
        </p:nvSpPr>
        <p:spPr>
          <a:xfrm>
            <a:off x="312517" y="3731988"/>
            <a:ext cx="8518966" cy="646331"/>
          </a:xfrm>
          <a:prstGeom prst="rect">
            <a:avLst/>
          </a:prstGeom>
          <a:noFill/>
        </p:spPr>
        <p:txBody>
          <a:bodyPr wrap="square">
            <a:spAutoFit/>
          </a:bodyPr>
          <a:lstStyle/>
          <a:p>
            <a:pPr marL="0" indent="0">
              <a:buNone/>
            </a:pPr>
            <a:r>
              <a:rPr lang="en-US" sz="1200" dirty="0">
                <a:latin typeface="Arial" panose="020B0604020202020204" pitchFamily="34" charset="0"/>
                <a:cs typeface="Arial" panose="020B0604020202020204" pitchFamily="34" charset="0"/>
              </a:rPr>
              <a:t>Participants will help shape how multi-tech provider content is packaged into courses and curriculum, define certificate and Credit for Prior Learning (CPL) pathways, and address real implementation challenges for the San Diego region. Seating is limited to approximately 100 participants and confirmed on a first-come, first-served basis.</a:t>
            </a: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9479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6C86E-DE58-EA4E-E73F-F4C8DF15459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2457C6-AD56-1D54-8F55-2520D2489D84}"/>
              </a:ext>
            </a:extLst>
          </p:cNvPr>
          <p:cNvSpPr/>
          <p:nvPr/>
        </p:nvSpPr>
        <p:spPr>
          <a:xfrm>
            <a:off x="-1" y="0"/>
            <a:ext cx="9167149" cy="99417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5FD60563-A3CF-48FD-2E68-8B5A04FFD2D8}"/>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5906611" y="0"/>
            <a:ext cx="22176688" cy="21072277"/>
          </a:xfrm>
          <a:prstGeom prst="rect">
            <a:avLst/>
          </a:prstGeom>
        </p:spPr>
      </p:pic>
      <p:sp>
        <p:nvSpPr>
          <p:cNvPr id="5" name="Title 4">
            <a:extLst>
              <a:ext uri="{FF2B5EF4-FFF2-40B4-BE49-F238E27FC236}">
                <a16:creationId xmlns:a16="http://schemas.microsoft.com/office/drawing/2014/main" id="{C4A33745-C907-6943-476D-B24A88A8F12D}"/>
              </a:ext>
            </a:extLst>
          </p:cNvPr>
          <p:cNvSpPr>
            <a:spLocks noGrp="1"/>
          </p:cNvSpPr>
          <p:nvPr>
            <p:ph type="title"/>
          </p:nvPr>
        </p:nvSpPr>
        <p:spPr>
          <a:xfrm>
            <a:off x="312517" y="0"/>
            <a:ext cx="8202832" cy="994172"/>
          </a:xfrm>
        </p:spPr>
        <p:txBody>
          <a:bodyPr>
            <a:normAutofit/>
          </a:bodyPr>
          <a:lstStyle/>
          <a:p>
            <a:r>
              <a:rPr lang="en-US" sz="3200" dirty="0">
                <a:solidFill>
                  <a:schemeClr val="bg1"/>
                </a:solidFill>
                <a:latin typeface="Arial" panose="020B0604020202020204" pitchFamily="34" charset="0"/>
                <a:cs typeface="Arial" panose="020B0604020202020204" pitchFamily="34" charset="0"/>
              </a:rPr>
              <a:t>8. Announcements (1 min)</a:t>
            </a:r>
          </a:p>
        </p:txBody>
      </p:sp>
      <p:sp>
        <p:nvSpPr>
          <p:cNvPr id="6" name="Content Placeholder 5">
            <a:extLst>
              <a:ext uri="{FF2B5EF4-FFF2-40B4-BE49-F238E27FC236}">
                <a16:creationId xmlns:a16="http://schemas.microsoft.com/office/drawing/2014/main" id="{D207594B-4C50-7F7A-5E89-59FDCC173920}"/>
              </a:ext>
            </a:extLst>
          </p:cNvPr>
          <p:cNvSpPr>
            <a:spLocks noGrp="1"/>
          </p:cNvSpPr>
          <p:nvPr>
            <p:ph sz="half" idx="1"/>
          </p:nvPr>
        </p:nvSpPr>
        <p:spPr>
          <a:xfrm>
            <a:off x="4572000" y="1167897"/>
            <a:ext cx="4132161" cy="3701759"/>
          </a:xfrm>
        </p:spPr>
        <p:txBody>
          <a:bodyPr numCol="1">
            <a:noAutofit/>
          </a:bodyPr>
          <a:lstStyle/>
          <a:p>
            <a:pPr marL="0" indent="0">
              <a:buNone/>
            </a:pPr>
            <a:r>
              <a:rPr lang="en-US" sz="1500" dirty="0">
                <a:hlinkClick r:id="rId4"/>
              </a:rPr>
              <a:t>AI Engage Summit Registration</a:t>
            </a:r>
            <a:endParaRPr lang="en-US" sz="1500" dirty="0"/>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400" dirty="0">
                <a:latin typeface="Arial" panose="020B0604020202020204" pitchFamily="34" charset="0"/>
                <a:cs typeface="Arial" panose="020B0604020202020204" pitchFamily="34" charset="0"/>
              </a:rPr>
              <a:t>“</a:t>
            </a:r>
            <a:r>
              <a:rPr lang="en-US" sz="1400" dirty="0"/>
              <a:t>Higher ed’s next chapter is already taking shape. Join us </a:t>
            </a:r>
            <a:r>
              <a:rPr lang="en-US" sz="1400" b="1" dirty="0"/>
              <a:t>October 13–14 </a:t>
            </a:r>
            <a:r>
              <a:rPr lang="en-US" sz="1400" dirty="0"/>
              <a:t>for bold ideas and practical strategies to help your institution stay ahead by recognizing student needs earlier, equipping staff to act sooner, and using AI to reduce repetitive work.”</a:t>
            </a:r>
          </a:p>
        </p:txBody>
      </p:sp>
      <p:pic>
        <p:nvPicPr>
          <p:cNvPr id="3" name="Picture 2" descr="A close up of a logo&#10;&#10;AI-generated content may be incorrect.">
            <a:extLst>
              <a:ext uri="{FF2B5EF4-FFF2-40B4-BE49-F238E27FC236}">
                <a16:creationId xmlns:a16="http://schemas.microsoft.com/office/drawing/2014/main" id="{9999CC8A-E301-9BF8-DBDD-3F8FB53AABDD}"/>
              </a:ext>
            </a:extLst>
          </p:cNvPr>
          <p:cNvPicPr>
            <a:picLocks noChangeAspect="1"/>
          </p:cNvPicPr>
          <p:nvPr/>
        </p:nvPicPr>
        <p:blipFill>
          <a:blip r:embed="rId5"/>
          <a:stretch>
            <a:fillRect/>
          </a:stretch>
        </p:blipFill>
        <p:spPr>
          <a:xfrm>
            <a:off x="6656240" y="4429030"/>
            <a:ext cx="2175243" cy="440626"/>
          </a:xfrm>
          <a:prstGeom prst="rect">
            <a:avLst/>
          </a:prstGeom>
        </p:spPr>
      </p:pic>
      <p:pic>
        <p:nvPicPr>
          <p:cNvPr id="7" name="Picture 6" descr="AI Engage Fall Summit Online Event Graphic">
            <a:extLst>
              <a:ext uri="{FF2B5EF4-FFF2-40B4-BE49-F238E27FC236}">
                <a16:creationId xmlns:a16="http://schemas.microsoft.com/office/drawing/2014/main" id="{9E13FE6B-4538-BC5C-0009-D4FE3FA1A84C}"/>
              </a:ext>
            </a:extLst>
          </p:cNvPr>
          <p:cNvPicPr>
            <a:picLocks noChangeAspect="1"/>
          </p:cNvPicPr>
          <p:nvPr/>
        </p:nvPicPr>
        <p:blipFill>
          <a:blip r:embed="rId6"/>
          <a:srcRect b="10419"/>
          <a:stretch>
            <a:fillRect/>
          </a:stretch>
        </p:blipFill>
        <p:spPr>
          <a:xfrm>
            <a:off x="312518" y="1167897"/>
            <a:ext cx="4080374" cy="2056070"/>
          </a:xfrm>
          <a:prstGeom prst="rect">
            <a:avLst/>
          </a:prstGeom>
        </p:spPr>
      </p:pic>
      <p:sp>
        <p:nvSpPr>
          <p:cNvPr id="8" name="TextBox 7">
            <a:extLst>
              <a:ext uri="{FF2B5EF4-FFF2-40B4-BE49-F238E27FC236}">
                <a16:creationId xmlns:a16="http://schemas.microsoft.com/office/drawing/2014/main" id="{5B84BA8D-1ED1-6943-243D-A5E0DB7936DA}"/>
              </a:ext>
            </a:extLst>
          </p:cNvPr>
          <p:cNvSpPr txBox="1"/>
          <p:nvPr/>
        </p:nvSpPr>
        <p:spPr>
          <a:xfrm>
            <a:off x="305236" y="3321034"/>
            <a:ext cx="8526247" cy="1107996"/>
          </a:xfrm>
          <a:prstGeom prst="rect">
            <a:avLst/>
          </a:prstGeom>
          <a:noFill/>
        </p:spPr>
        <p:txBody>
          <a:bodyPr wrap="square">
            <a:spAutoFit/>
          </a:bodyPr>
          <a:lstStyle/>
          <a:p>
            <a:pPr marL="285750" indent="-285750" algn="l">
              <a:buFont typeface="Arial" panose="020B0604020202020204" pitchFamily="34" charset="0"/>
              <a:buChar char="•"/>
            </a:pPr>
            <a:r>
              <a:rPr lang="en-US" sz="1400" b="1" i="0" dirty="0">
                <a:solidFill>
                  <a:srgbClr val="000000"/>
                </a:solidFill>
                <a:effectLst/>
                <a:latin typeface="Arial" panose="020B0604020202020204" pitchFamily="34" charset="0"/>
                <a:cs typeface="Arial" panose="020B0604020202020204" pitchFamily="34" charset="0"/>
              </a:rPr>
              <a:t>Day 1: Student Success</a:t>
            </a:r>
            <a:r>
              <a:rPr lang="en-US" sz="1400" dirty="0">
                <a:solidFill>
                  <a:srgbClr val="000000"/>
                </a:solidFill>
                <a:latin typeface="Arial" panose="020B0604020202020204" pitchFamily="34" charset="0"/>
                <a:cs typeface="Arial" panose="020B0604020202020204" pitchFamily="34" charset="0"/>
              </a:rPr>
              <a:t>: </a:t>
            </a:r>
            <a:r>
              <a:rPr lang="en-US" sz="1400" b="0" i="0" dirty="0">
                <a:solidFill>
                  <a:srgbClr val="000000"/>
                </a:solidFill>
                <a:effectLst/>
                <a:latin typeface="Arial" panose="020B0604020202020204" pitchFamily="34" charset="0"/>
                <a:cs typeface="Arial" panose="020B0604020202020204" pitchFamily="34" charset="0"/>
              </a:rPr>
              <a:t>Explore how institutions can anticipate student needs and deliver more connected, proactive support throughout the student journey.</a:t>
            </a:r>
          </a:p>
          <a:p>
            <a:pPr marL="285750" indent="-285750" algn="l">
              <a:buFont typeface="Arial" panose="020B0604020202020204" pitchFamily="34" charset="0"/>
              <a:buChar char="•"/>
            </a:pPr>
            <a:endParaRPr lang="en-US" sz="1000" b="0" i="0" dirty="0">
              <a:solidFill>
                <a:srgbClr val="000000"/>
              </a:solidFill>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400" b="1" i="0" dirty="0">
                <a:solidFill>
                  <a:srgbClr val="000000"/>
                </a:solidFill>
                <a:effectLst/>
                <a:latin typeface="Arial" panose="020B0604020202020204" pitchFamily="34" charset="0"/>
                <a:cs typeface="Arial" panose="020B0604020202020204" pitchFamily="34" charset="0"/>
              </a:rPr>
              <a:t>Day 2: Workforce and Continuing Education</a:t>
            </a:r>
            <a:r>
              <a:rPr lang="en-US" sz="1400" dirty="0">
                <a:solidFill>
                  <a:srgbClr val="000000"/>
                </a:solidFill>
                <a:latin typeface="Arial" panose="020B0604020202020204" pitchFamily="34" charset="0"/>
                <a:cs typeface="Arial" panose="020B0604020202020204" pitchFamily="34" charset="0"/>
              </a:rPr>
              <a:t>: </a:t>
            </a:r>
            <a:r>
              <a:rPr lang="en-US" sz="1400" b="0" i="0" dirty="0">
                <a:solidFill>
                  <a:srgbClr val="000000"/>
                </a:solidFill>
                <a:effectLst/>
                <a:latin typeface="Arial" panose="020B0604020202020204" pitchFamily="34" charset="0"/>
                <a:cs typeface="Arial" panose="020B0604020202020204" pitchFamily="34" charset="0"/>
              </a:rPr>
              <a:t>Discover how institutions can build flexible learning pathways that meet the evolving needs of adult learners and today’s workforce.</a:t>
            </a:r>
          </a:p>
        </p:txBody>
      </p:sp>
    </p:spTree>
    <p:extLst>
      <p:ext uri="{BB962C8B-B14F-4D97-AF65-F5344CB8AC3E}">
        <p14:creationId xmlns:p14="http://schemas.microsoft.com/office/powerpoint/2010/main" val="2629513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9545F-670E-8255-B96C-B1CD7DD0C5B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DD2E84C-EF2A-6135-407F-06FBDED8BC0C}"/>
              </a:ext>
            </a:extLst>
          </p:cNvPr>
          <p:cNvSpPr/>
          <p:nvPr/>
        </p:nvSpPr>
        <p:spPr>
          <a:xfrm>
            <a:off x="-1" y="0"/>
            <a:ext cx="9144001" cy="98877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75EBDB20-8BD6-5C8C-2BE1-E445C885DE8A}"/>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5603363" y="0"/>
            <a:ext cx="22176688" cy="21072277"/>
          </a:xfrm>
          <a:prstGeom prst="rect">
            <a:avLst/>
          </a:prstGeom>
        </p:spPr>
      </p:pic>
      <p:sp>
        <p:nvSpPr>
          <p:cNvPr id="5" name="Title 4">
            <a:extLst>
              <a:ext uri="{FF2B5EF4-FFF2-40B4-BE49-F238E27FC236}">
                <a16:creationId xmlns:a16="http://schemas.microsoft.com/office/drawing/2014/main" id="{E9FF6C1E-EB4F-726E-2ABB-932C59D1C85B}"/>
              </a:ext>
            </a:extLst>
          </p:cNvPr>
          <p:cNvSpPr>
            <a:spLocks noGrp="1"/>
          </p:cNvSpPr>
          <p:nvPr>
            <p:ph type="title"/>
          </p:nvPr>
        </p:nvSpPr>
        <p:spPr>
          <a:xfrm>
            <a:off x="288195" y="0"/>
            <a:ext cx="8227155" cy="994172"/>
          </a:xfrm>
        </p:spPr>
        <p:txBody>
          <a:bodyPr>
            <a:normAutofit/>
          </a:bodyPr>
          <a:lstStyle/>
          <a:p>
            <a:r>
              <a:rPr lang="en-US" sz="3200" dirty="0">
                <a:solidFill>
                  <a:schemeClr val="bg1"/>
                </a:solidFill>
                <a:latin typeface="Arial" panose="020B0604020202020204" pitchFamily="34" charset="0"/>
                <a:cs typeface="Arial" panose="020B0604020202020204" pitchFamily="34" charset="0"/>
              </a:rPr>
              <a:t>3. Land Acknowledgement</a:t>
            </a:r>
          </a:p>
        </p:txBody>
      </p:sp>
      <p:sp>
        <p:nvSpPr>
          <p:cNvPr id="10" name="Rectangle 9">
            <a:extLst>
              <a:ext uri="{FF2B5EF4-FFF2-40B4-BE49-F238E27FC236}">
                <a16:creationId xmlns:a16="http://schemas.microsoft.com/office/drawing/2014/main" id="{1916B6D5-AC0C-3382-8E9B-B1F82D84EDC2}"/>
              </a:ext>
            </a:extLst>
          </p:cNvPr>
          <p:cNvSpPr/>
          <p:nvPr/>
        </p:nvSpPr>
        <p:spPr>
          <a:xfrm>
            <a:off x="0" y="994172"/>
            <a:ext cx="6349416" cy="4149329"/>
          </a:xfrm>
          <a:prstGeom prst="rect">
            <a:avLst/>
          </a:prstGeom>
          <a:solidFill>
            <a:schemeClr val="accent4">
              <a:lumMod val="40000"/>
              <a:lumOff val="6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11" name="TextBox 10">
            <a:extLst>
              <a:ext uri="{FF2B5EF4-FFF2-40B4-BE49-F238E27FC236}">
                <a16:creationId xmlns:a16="http://schemas.microsoft.com/office/drawing/2014/main" id="{4394DE47-F7E9-4D68-BE3E-684EBA487B31}"/>
              </a:ext>
            </a:extLst>
          </p:cNvPr>
          <p:cNvSpPr txBox="1"/>
          <p:nvPr/>
        </p:nvSpPr>
        <p:spPr>
          <a:xfrm>
            <a:off x="248059" y="1093670"/>
            <a:ext cx="5853299" cy="3939540"/>
          </a:xfrm>
          <a:prstGeom prst="rect">
            <a:avLst/>
          </a:prstGeom>
          <a:noFill/>
          <a:ln>
            <a:solidFill>
              <a:schemeClr val="bg2"/>
            </a:solidFill>
          </a:ln>
        </p:spPr>
        <p:txBody>
          <a:bodyPr wrap="square" rtlCol="0">
            <a:spAutoFit/>
          </a:bodyPr>
          <a:lstStyle/>
          <a:p>
            <a:pPr algn="ctr"/>
            <a:r>
              <a:rPr lang="en-US" sz="1500" i="1" dirty="0">
                <a:highlight>
                  <a:srgbClr val="FFFF00"/>
                </a:highlight>
                <a:latin typeface="Arial" panose="020B0604020202020204" pitchFamily="34" charset="0"/>
                <a:cs typeface="Arial" panose="020B0604020202020204" pitchFamily="34" charset="0"/>
              </a:rPr>
              <a:t>We recognize that San Diego Miramar College sits on the ancestral homeland of the Kumeyaay, Luiseño, Cupeño, and Cahuilla tribes, who have lived in this area for well over 10,000 years, and we honor their past, present, and future connection to this land and its inherent connection to their identity.</a:t>
            </a:r>
            <a:endParaRPr lang="en-US" sz="1500" i="1" dirty="0">
              <a:latin typeface="Arial" panose="020B0604020202020204" pitchFamily="34" charset="0"/>
              <a:cs typeface="Arial" panose="020B0604020202020204" pitchFamily="34" charset="0"/>
            </a:endParaRPr>
          </a:p>
          <a:p>
            <a:pPr algn="ctr"/>
            <a:endParaRPr lang="en-US" sz="1000" dirty="0">
              <a:latin typeface="Arial" panose="020B0604020202020204" pitchFamily="34" charset="0"/>
              <a:cs typeface="Arial" panose="020B0604020202020204" pitchFamily="34" charset="0"/>
            </a:endParaRPr>
          </a:p>
          <a:p>
            <a:pPr algn="ctr"/>
            <a:r>
              <a:rPr lang="en-US" sz="1500" i="1" dirty="0">
                <a:latin typeface="Arial" panose="020B0604020202020204" pitchFamily="34" charset="0"/>
                <a:cs typeface="Arial" panose="020B0604020202020204" pitchFamily="34" charset="0"/>
              </a:rPr>
              <a:t>We acknowledge our occupation of unceded Kumeyaay land and the violent systemic injustices this has continuously perpetuated for Native peoples of this region. We pay respect to the Indigenous people of San Diego County - past, present, and future - and honor their continuing presence in their homeland and their spiritual beliefs that land does not belong to people; people belong to land.</a:t>
            </a:r>
          </a:p>
          <a:p>
            <a:pPr algn="ctr"/>
            <a:endParaRPr lang="en-US" sz="1000" dirty="0">
              <a:latin typeface="Arial" panose="020B0604020202020204" pitchFamily="34" charset="0"/>
              <a:cs typeface="Arial" panose="020B0604020202020204" pitchFamily="34" charset="0"/>
            </a:endParaRPr>
          </a:p>
          <a:p>
            <a:pPr algn="ctr"/>
            <a:r>
              <a:rPr lang="en-US" sz="1500" i="1" dirty="0">
                <a:latin typeface="Arial" panose="020B0604020202020204" pitchFamily="34" charset="0"/>
                <a:cs typeface="Arial" panose="020B0604020202020204" pitchFamily="34" charset="0"/>
              </a:rPr>
              <a:t>We also acknowledge that this is merely the beginning, and there is far more work to be done in an attempt to heal all of the injustices and inequities that still exist today and throughout their entire historical diaspora. We commit to moving forward together.</a:t>
            </a:r>
            <a:endParaRPr lang="en-US" sz="1500"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3FC14B44-9EE5-6436-BC72-C674D4D68615}"/>
              </a:ext>
            </a:extLst>
          </p:cNvPr>
          <p:cNvPicPr>
            <a:picLocks noChangeAspect="1"/>
          </p:cNvPicPr>
          <p:nvPr/>
        </p:nvPicPr>
        <p:blipFill>
          <a:blip r:embed="rId4"/>
          <a:srcRect l="65212" t="2597" r="3527" b="22618"/>
          <a:stretch>
            <a:fillRect/>
          </a:stretch>
        </p:blipFill>
        <p:spPr>
          <a:xfrm>
            <a:off x="6349416" y="988777"/>
            <a:ext cx="2817732" cy="3165947"/>
          </a:xfrm>
          <a:prstGeom prst="rect">
            <a:avLst/>
          </a:prstGeom>
        </p:spPr>
      </p:pic>
      <p:sp>
        <p:nvSpPr>
          <p:cNvPr id="13" name="TextBox 12">
            <a:extLst>
              <a:ext uri="{FF2B5EF4-FFF2-40B4-BE49-F238E27FC236}">
                <a16:creationId xmlns:a16="http://schemas.microsoft.com/office/drawing/2014/main" id="{A2B20695-BF63-9594-59DC-D2FDC42DCDE8}"/>
              </a:ext>
            </a:extLst>
          </p:cNvPr>
          <p:cNvSpPr txBox="1"/>
          <p:nvPr/>
        </p:nvSpPr>
        <p:spPr>
          <a:xfrm>
            <a:off x="6518420" y="4224619"/>
            <a:ext cx="2479724" cy="830997"/>
          </a:xfrm>
          <a:prstGeom prst="rect">
            <a:avLst/>
          </a:prstGeom>
          <a:noFill/>
          <a:ln>
            <a:solidFill>
              <a:schemeClr val="bg2"/>
            </a:solidFill>
          </a:ln>
        </p:spPr>
        <p:txBody>
          <a:bodyPr wrap="square" rtlCol="0">
            <a:spAutoFit/>
          </a:bodyPr>
          <a:lstStyle/>
          <a:p>
            <a:pPr marL="120650" algn="ctr"/>
            <a:r>
              <a:rPr lang="en-US" sz="1200" i="1" dirty="0"/>
              <a:t>Resources: </a:t>
            </a:r>
            <a:r>
              <a:rPr lang="en-US" sz="1200" i="1" dirty="0">
                <a:hlinkClick r:id="rId5"/>
              </a:rPr>
              <a:t>“Making a land acknowledgment meaningful”</a:t>
            </a:r>
            <a:r>
              <a:rPr lang="en-US" sz="1200" i="1" dirty="0"/>
              <a:t>; </a:t>
            </a:r>
            <a:r>
              <a:rPr lang="en-US" sz="1200" i="1" dirty="0">
                <a:hlinkClick r:id="rId6"/>
              </a:rPr>
              <a:t>A call for more powerful land acknowledgements</a:t>
            </a:r>
            <a:endParaRPr lang="en-US" sz="1200" dirty="0"/>
          </a:p>
        </p:txBody>
      </p:sp>
    </p:spTree>
    <p:extLst>
      <p:ext uri="{BB962C8B-B14F-4D97-AF65-F5344CB8AC3E}">
        <p14:creationId xmlns:p14="http://schemas.microsoft.com/office/powerpoint/2010/main" val="20467666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174B5-8338-2A4C-7BF3-B5B677F1E6F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148DEEF-84E8-6C71-3972-2EC59516F110}"/>
              </a:ext>
            </a:extLst>
          </p:cNvPr>
          <p:cNvSpPr/>
          <p:nvPr/>
        </p:nvSpPr>
        <p:spPr>
          <a:xfrm>
            <a:off x="-1" y="0"/>
            <a:ext cx="9167149" cy="99417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3DE292ED-81D9-41B8-C597-6874FE8F2DC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74411" y="0"/>
            <a:ext cx="22176688" cy="21072277"/>
          </a:xfrm>
          <a:prstGeom prst="rect">
            <a:avLst/>
          </a:prstGeom>
        </p:spPr>
      </p:pic>
      <p:sp>
        <p:nvSpPr>
          <p:cNvPr id="5" name="Title 4">
            <a:extLst>
              <a:ext uri="{FF2B5EF4-FFF2-40B4-BE49-F238E27FC236}">
                <a16:creationId xmlns:a16="http://schemas.microsoft.com/office/drawing/2014/main" id="{182EA2A3-F8DA-7B9B-140C-1BB775BA90B1}"/>
              </a:ext>
            </a:extLst>
          </p:cNvPr>
          <p:cNvSpPr>
            <a:spLocks noGrp="1"/>
          </p:cNvSpPr>
          <p:nvPr>
            <p:ph type="title"/>
          </p:nvPr>
        </p:nvSpPr>
        <p:spPr>
          <a:xfrm>
            <a:off x="312517" y="0"/>
            <a:ext cx="8202832" cy="994172"/>
          </a:xfrm>
        </p:spPr>
        <p:txBody>
          <a:bodyPr>
            <a:normAutofit/>
          </a:bodyPr>
          <a:lstStyle/>
          <a:p>
            <a:r>
              <a:rPr lang="en-US" sz="3200" dirty="0">
                <a:solidFill>
                  <a:schemeClr val="bg1"/>
                </a:solidFill>
                <a:latin typeface="Arial" panose="020B0604020202020204" pitchFamily="34" charset="0"/>
                <a:cs typeface="Arial" panose="020B0604020202020204" pitchFamily="34" charset="0"/>
              </a:rPr>
              <a:t>9. Adjournment</a:t>
            </a:r>
          </a:p>
        </p:txBody>
      </p:sp>
      <p:sp>
        <p:nvSpPr>
          <p:cNvPr id="6" name="Content Placeholder 5">
            <a:extLst>
              <a:ext uri="{FF2B5EF4-FFF2-40B4-BE49-F238E27FC236}">
                <a16:creationId xmlns:a16="http://schemas.microsoft.com/office/drawing/2014/main" id="{E7B9C001-6C88-4A73-AE39-4009A71FDA53}"/>
              </a:ext>
            </a:extLst>
          </p:cNvPr>
          <p:cNvSpPr>
            <a:spLocks noGrp="1"/>
          </p:cNvSpPr>
          <p:nvPr>
            <p:ph sz="half" idx="1"/>
          </p:nvPr>
        </p:nvSpPr>
        <p:spPr>
          <a:xfrm>
            <a:off x="312517" y="1541860"/>
            <a:ext cx="8518965" cy="3327796"/>
          </a:xfrm>
        </p:spPr>
        <p:txBody>
          <a:bodyPr numCol="1">
            <a:noAutofit/>
          </a:bodyPr>
          <a:lstStyle/>
          <a:p>
            <a:pPr marL="0" indent="0" algn="ctr">
              <a:buNone/>
            </a:pP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If the calendar was approved earlier,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the first meeting of the 2025-26 SDMC Academic Senate is:</a:t>
            </a:r>
            <a:br>
              <a:rPr lang="en-US" sz="2000" dirty="0">
                <a:latin typeface="Arial" panose="020B0604020202020204" pitchFamily="34" charset="0"/>
                <a:cs typeface="Arial" panose="020B0604020202020204" pitchFamily="34" charset="0"/>
              </a:rPr>
            </a:br>
            <a:r>
              <a:rPr lang="en-US" sz="2000" b="1" spc="-5" dirty="0">
                <a:latin typeface="Arial" panose="020B0604020202020204" pitchFamily="34" charset="0"/>
                <a:ea typeface="Tahoma" panose="020B0604030504040204" pitchFamily="34" charset="0"/>
                <a:cs typeface="Arial" panose="020B0604020202020204" pitchFamily="34" charset="0"/>
              </a:rPr>
              <a:t>Tuesday, September 15th, 2026 </a:t>
            </a:r>
            <a:r>
              <a:rPr lang="en-US" sz="2000" spc="-5" dirty="0">
                <a:latin typeface="Arial" panose="020B0604020202020204" pitchFamily="34" charset="0"/>
                <a:ea typeface="Tahoma" panose="020B0604030504040204" pitchFamily="34" charset="0"/>
                <a:cs typeface="Arial" panose="020B0604020202020204" pitchFamily="34" charset="0"/>
              </a:rPr>
              <a:t>from 3:30-5:00 pm in L-301.</a:t>
            </a:r>
            <a:br>
              <a:rPr lang="en-US" sz="2000" dirty="0">
                <a:highlight>
                  <a:srgbClr val="FFFF00"/>
                </a:highlight>
                <a:latin typeface="Arial" panose="020B0604020202020204" pitchFamily="34" charset="0"/>
                <a:cs typeface="Arial" panose="020B0604020202020204" pitchFamily="34" charset="0"/>
              </a:rPr>
            </a:b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Remember that starting Spring 2026 we’ll be moving to fully in person Senate meetings. Hence, we will be retiring the</a:t>
            </a:r>
            <a:r>
              <a:rPr lang="en-US" sz="2000" i="1" dirty="0">
                <a:latin typeface="Arial" panose="020B0604020202020204" pitchFamily="34" charset="0"/>
                <a:cs typeface="Arial" panose="020B0604020202020204" pitchFamily="34" charset="0"/>
              </a:rPr>
              <a:t> </a:t>
            </a:r>
            <a:r>
              <a:rPr lang="en-US" sz="2000" i="1" dirty="0">
                <a:latin typeface="Arial" panose="020B0604020202020204" pitchFamily="34" charset="0"/>
                <a:cs typeface="Arial" panose="020B0604020202020204" pitchFamily="34" charset="0"/>
                <a:hlinkClick r:id="rId4"/>
              </a:rPr>
              <a:t>A.S. Senator Remote Attendance Form</a:t>
            </a:r>
            <a:endParaRPr lang="en-US" sz="2000" b="1"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4A742F5F-69AA-5BA0-D510-605D1C466212}"/>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31264665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137B9-4FEC-A1B9-DE63-5B504D1E9DF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0D3262F-E75D-1473-0A66-FBB592CD4EB7}"/>
              </a:ext>
            </a:extLst>
          </p:cNvPr>
          <p:cNvSpPr/>
          <p:nvPr/>
        </p:nvSpPr>
        <p:spPr>
          <a:xfrm>
            <a:off x="1" y="2409568"/>
            <a:ext cx="9144000" cy="273393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dirty="0">
              <a:solidFill>
                <a:srgbClr val="1E9097"/>
              </a:solidFill>
            </a:endParaRPr>
          </a:p>
        </p:txBody>
      </p:sp>
      <p:pic>
        <p:nvPicPr>
          <p:cNvPr id="7" name="Picture 6" descr="A close-up of a logo&#10;&#10;AI-generated content may be incorrect.">
            <a:extLst>
              <a:ext uri="{FF2B5EF4-FFF2-40B4-BE49-F238E27FC236}">
                <a16:creationId xmlns:a16="http://schemas.microsoft.com/office/drawing/2014/main" id="{BD3BF07D-81B4-BD37-ECA6-5B2220535E5D}"/>
              </a:ext>
            </a:extLst>
          </p:cNvPr>
          <p:cNvPicPr>
            <a:picLocks noChangeAspect="1"/>
          </p:cNvPicPr>
          <p:nvPr/>
        </p:nvPicPr>
        <p:blipFill>
          <a:blip r:embed="rId3"/>
          <a:srcRect b="31433"/>
          <a:stretch>
            <a:fillRect/>
          </a:stretch>
        </p:blipFill>
        <p:spPr>
          <a:xfrm>
            <a:off x="568411" y="450559"/>
            <a:ext cx="2655817" cy="1568143"/>
          </a:xfrm>
          <a:prstGeom prst="rect">
            <a:avLst/>
          </a:prstGeom>
        </p:spPr>
      </p:pic>
      <p:sp>
        <p:nvSpPr>
          <p:cNvPr id="12" name="TextBox 11">
            <a:extLst>
              <a:ext uri="{FF2B5EF4-FFF2-40B4-BE49-F238E27FC236}">
                <a16:creationId xmlns:a16="http://schemas.microsoft.com/office/drawing/2014/main" id="{BC0047D1-556E-020B-8EC2-ADFA39992E9E}"/>
              </a:ext>
            </a:extLst>
          </p:cNvPr>
          <p:cNvSpPr txBox="1"/>
          <p:nvPr/>
        </p:nvSpPr>
        <p:spPr>
          <a:xfrm>
            <a:off x="4232366" y="796054"/>
            <a:ext cx="4343223" cy="954107"/>
          </a:xfrm>
          <a:prstGeom prst="rect">
            <a:avLst/>
          </a:prstGeom>
          <a:noFill/>
        </p:spPr>
        <p:txBody>
          <a:bodyPr wrap="square">
            <a:spAutoFit/>
          </a:bodyPr>
          <a:lstStyle/>
          <a:p>
            <a:pPr algn="ctr"/>
            <a:r>
              <a:rPr lang="en-US" sz="2800" dirty="0">
                <a:latin typeface="Arial" panose="020B0604020202020204" pitchFamily="34" charset="0"/>
                <a:cs typeface="Arial" panose="020B0604020202020204" pitchFamily="34" charset="0"/>
              </a:rPr>
              <a:t>Thanks for your hard work for Miramar College!</a:t>
            </a:r>
            <a:endParaRPr lang="en-US" sz="2800" dirty="0"/>
          </a:p>
        </p:txBody>
      </p:sp>
      <p:sp>
        <p:nvSpPr>
          <p:cNvPr id="5" name="Title 13">
            <a:extLst>
              <a:ext uri="{FF2B5EF4-FFF2-40B4-BE49-F238E27FC236}">
                <a16:creationId xmlns:a16="http://schemas.microsoft.com/office/drawing/2014/main" id="{2B49A4BB-CF5D-FB22-F1F9-0F31BACFAB2F}"/>
              </a:ext>
            </a:extLst>
          </p:cNvPr>
          <p:cNvSpPr txBox="1">
            <a:spLocks/>
          </p:cNvSpPr>
          <p:nvPr/>
        </p:nvSpPr>
        <p:spPr>
          <a:xfrm>
            <a:off x="1194887" y="2571750"/>
            <a:ext cx="6754226" cy="1792223"/>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pPr>
            <a:r>
              <a:rPr lang="en-US" sz="2800" b="1" dirty="0">
                <a:solidFill>
                  <a:schemeClr val="bg1"/>
                </a:solidFill>
                <a:latin typeface="Arial" panose="020B0604020202020204" pitchFamily="34" charset="0"/>
                <a:cs typeface="Arial" panose="020B0604020202020204" pitchFamily="34" charset="0"/>
              </a:rPr>
              <a:t>If you have any questions, please reach out via email!</a:t>
            </a:r>
          </a:p>
          <a:p>
            <a:pPr>
              <a:spcBef>
                <a:spcPts val="0"/>
              </a:spcBef>
            </a:pPr>
            <a:endParaRPr lang="en-US" sz="2400" b="1" i="1"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5127BC68-EFCB-3D5F-DD4B-0BCEF95F1112}"/>
              </a:ext>
            </a:extLst>
          </p:cNvPr>
          <p:cNvSpPr txBox="1"/>
          <p:nvPr/>
        </p:nvSpPr>
        <p:spPr>
          <a:xfrm>
            <a:off x="1194886" y="4061239"/>
            <a:ext cx="6754227" cy="461665"/>
          </a:xfrm>
          <a:prstGeom prst="rect">
            <a:avLst/>
          </a:prstGeom>
          <a:noFill/>
        </p:spPr>
        <p:txBody>
          <a:bodyPr wrap="square">
            <a:spAutoFit/>
          </a:bodyPr>
          <a:lstStyle/>
          <a:p>
            <a:pPr algn="ctr">
              <a:spcBef>
                <a:spcPts val="0"/>
              </a:spcBef>
            </a:pPr>
            <a:r>
              <a:rPr lang="en-US" sz="2400" dirty="0">
                <a:solidFill>
                  <a:schemeClr val="bg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rgomez001@sdccd.edu</a:t>
            </a:r>
            <a:r>
              <a:rPr lang="en-US" sz="2400" dirty="0">
                <a:solidFill>
                  <a:schemeClr val="bg1"/>
                </a:solidFill>
                <a:latin typeface="Arial" panose="020B0604020202020204" pitchFamily="34" charset="0"/>
                <a:cs typeface="Arial" panose="020B0604020202020204" pitchFamily="34" charset="0"/>
              </a:rPr>
              <a:t> or </a:t>
            </a:r>
            <a:r>
              <a:rPr lang="en-US" sz="2400"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jbartolo@sdccd.edu</a:t>
            </a:r>
            <a:endParaRPr lang="en-US" sz="2400" dirty="0">
              <a:solidFill>
                <a:schemeClr val="bg1"/>
              </a:solidFill>
              <a:latin typeface="Arial" panose="020B0604020202020204" pitchFamily="34" charset="0"/>
              <a:cs typeface="Arial" panose="020B0604020202020204" pitchFamily="34" charset="0"/>
            </a:endParaRPr>
          </a:p>
        </p:txBody>
      </p:sp>
      <p:pic>
        <p:nvPicPr>
          <p:cNvPr id="9" name="Graphic 8">
            <a:extLst>
              <a:ext uri="{FF2B5EF4-FFF2-40B4-BE49-F238E27FC236}">
                <a16:creationId xmlns:a16="http://schemas.microsoft.com/office/drawing/2014/main" id="{D57F2314-DBB7-E05C-7A88-D3AAB3A5ABDD}"/>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6"/>
              </a:ext>
            </a:extLst>
          </a:blip>
          <a:stretch>
            <a:fillRect/>
          </a:stretch>
        </p:blipFill>
        <p:spPr>
          <a:xfrm>
            <a:off x="-6516344" y="-4646794"/>
            <a:ext cx="22176688" cy="21072277"/>
          </a:xfrm>
          <a:prstGeom prst="rect">
            <a:avLst/>
          </a:prstGeom>
        </p:spPr>
      </p:pic>
    </p:spTree>
    <p:extLst>
      <p:ext uri="{BB962C8B-B14F-4D97-AF65-F5344CB8AC3E}">
        <p14:creationId xmlns:p14="http://schemas.microsoft.com/office/powerpoint/2010/main" val="3295330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B3B5A-5651-21EA-9A17-AF2F4D66D192}"/>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F6808763-2F33-1C58-D607-DF6142B112DB}"/>
              </a:ext>
            </a:extLst>
          </p:cNvPr>
          <p:cNvSpPr/>
          <p:nvPr/>
        </p:nvSpPr>
        <p:spPr>
          <a:xfrm>
            <a:off x="0" y="1"/>
            <a:ext cx="9144000" cy="410122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sp>
        <p:nvSpPr>
          <p:cNvPr id="8" name="Title 7">
            <a:extLst>
              <a:ext uri="{FF2B5EF4-FFF2-40B4-BE49-F238E27FC236}">
                <a16:creationId xmlns:a16="http://schemas.microsoft.com/office/drawing/2014/main" id="{EFA04773-11ED-EAEE-0F01-C16EFC84F4AC}"/>
              </a:ext>
            </a:extLst>
          </p:cNvPr>
          <p:cNvSpPr>
            <a:spLocks noGrp="1"/>
          </p:cNvSpPr>
          <p:nvPr>
            <p:ph type="title"/>
          </p:nvPr>
        </p:nvSpPr>
        <p:spPr>
          <a:xfrm>
            <a:off x="379953" y="740568"/>
            <a:ext cx="2375439" cy="1124807"/>
          </a:xfrm>
        </p:spPr>
        <p:txBody>
          <a:bodyPr anchor="t">
            <a:noAutofit/>
          </a:bodyPr>
          <a:lstStyle/>
          <a:p>
            <a:r>
              <a:rPr lang="en-US" sz="3600" dirty="0">
                <a:solidFill>
                  <a:schemeClr val="bg1"/>
                </a:solidFill>
                <a:latin typeface="Arial" panose="020B0604020202020204" pitchFamily="34" charset="0"/>
                <a:cs typeface="Arial" panose="020B0604020202020204" pitchFamily="34" charset="0"/>
              </a:rPr>
              <a:t> </a:t>
            </a:r>
          </a:p>
        </p:txBody>
      </p:sp>
      <p:pic>
        <p:nvPicPr>
          <p:cNvPr id="2" name="Graphic 1">
            <a:extLst>
              <a:ext uri="{FF2B5EF4-FFF2-40B4-BE49-F238E27FC236}">
                <a16:creationId xmlns:a16="http://schemas.microsoft.com/office/drawing/2014/main" id="{A7E9CE9B-4925-4271-E2AF-A40598C3C5B0}"/>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3842143" y="-3893893"/>
            <a:ext cx="16828285" cy="15990227"/>
          </a:xfrm>
          <a:prstGeom prst="rect">
            <a:avLst/>
          </a:prstGeom>
        </p:spPr>
      </p:pic>
      <p:pic>
        <p:nvPicPr>
          <p:cNvPr id="3" name="Picture 2" descr="A close up of a logo&#10;&#10;AI-generated content may be incorrect.">
            <a:extLst>
              <a:ext uri="{FF2B5EF4-FFF2-40B4-BE49-F238E27FC236}">
                <a16:creationId xmlns:a16="http://schemas.microsoft.com/office/drawing/2014/main" id="{ECCE3C39-53D9-7ED8-B506-8509655A5765}"/>
              </a:ext>
            </a:extLst>
          </p:cNvPr>
          <p:cNvPicPr>
            <a:picLocks noChangeAspect="1"/>
          </p:cNvPicPr>
          <p:nvPr/>
        </p:nvPicPr>
        <p:blipFill>
          <a:blip r:embed="rId4"/>
          <a:stretch>
            <a:fillRect/>
          </a:stretch>
        </p:blipFill>
        <p:spPr>
          <a:xfrm>
            <a:off x="6656240" y="4429030"/>
            <a:ext cx="2175243" cy="440626"/>
          </a:xfrm>
          <a:prstGeom prst="rect">
            <a:avLst/>
          </a:prstGeom>
        </p:spPr>
      </p:pic>
      <p:sp>
        <p:nvSpPr>
          <p:cNvPr id="7" name="Title 4">
            <a:extLst>
              <a:ext uri="{FF2B5EF4-FFF2-40B4-BE49-F238E27FC236}">
                <a16:creationId xmlns:a16="http://schemas.microsoft.com/office/drawing/2014/main" id="{68E04044-C796-764E-55E3-0E7C7DEAC36F}"/>
              </a:ext>
            </a:extLst>
          </p:cNvPr>
          <p:cNvSpPr txBox="1">
            <a:spLocks/>
          </p:cNvSpPr>
          <p:nvPr/>
        </p:nvSpPr>
        <p:spPr>
          <a:xfrm>
            <a:off x="282617" y="306543"/>
            <a:ext cx="8548865" cy="3617275"/>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2400" kern="1200">
                <a:solidFill>
                  <a:schemeClr val="tx1"/>
                </a:solidFill>
                <a:latin typeface="+mj-lt"/>
                <a:ea typeface="+mj-ea"/>
                <a:cs typeface="+mj-cs"/>
              </a:defRPr>
            </a:lvl1pPr>
          </a:lstStyle>
          <a:p>
            <a:r>
              <a:rPr lang="en-US" sz="4000" dirty="0">
                <a:solidFill>
                  <a:schemeClr val="bg1"/>
                </a:solidFill>
                <a:latin typeface="Arial" panose="020B0604020202020204" pitchFamily="34" charset="0"/>
                <a:cs typeface="Arial" panose="020B0604020202020204" pitchFamily="34" charset="0"/>
              </a:rPr>
              <a:t>4. 	Public Comments (10 mins)</a:t>
            </a:r>
          </a:p>
          <a:p>
            <a:r>
              <a:rPr lang="en-US" sz="1500" i="1" dirty="0">
                <a:solidFill>
                  <a:schemeClr val="bg1"/>
                </a:solidFill>
                <a:latin typeface="Arial" panose="020B0604020202020204" pitchFamily="34" charset="0"/>
                <a:cs typeface="Arial" panose="020B0604020202020204" pitchFamily="34" charset="0"/>
              </a:rPr>
              <a:t>	(2 mins; limited to 10+1 items NOT on the agenda; time may not be yielded)</a:t>
            </a:r>
          </a:p>
        </p:txBody>
      </p:sp>
    </p:spTree>
    <p:extLst>
      <p:ext uri="{BB962C8B-B14F-4D97-AF65-F5344CB8AC3E}">
        <p14:creationId xmlns:p14="http://schemas.microsoft.com/office/powerpoint/2010/main" val="3524805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AED30-00D7-E628-CADE-04D095624566}"/>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FC85E7A9-F9B6-9517-89CB-83BD6C48F511}"/>
              </a:ext>
            </a:extLst>
          </p:cNvPr>
          <p:cNvSpPr/>
          <p:nvPr/>
        </p:nvSpPr>
        <p:spPr>
          <a:xfrm>
            <a:off x="0" y="1"/>
            <a:ext cx="9144000" cy="410122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sp>
        <p:nvSpPr>
          <p:cNvPr id="8" name="Title 7">
            <a:extLst>
              <a:ext uri="{FF2B5EF4-FFF2-40B4-BE49-F238E27FC236}">
                <a16:creationId xmlns:a16="http://schemas.microsoft.com/office/drawing/2014/main" id="{FB930797-6685-7636-8A80-74FC209F7662}"/>
              </a:ext>
            </a:extLst>
          </p:cNvPr>
          <p:cNvSpPr>
            <a:spLocks noGrp="1"/>
          </p:cNvSpPr>
          <p:nvPr>
            <p:ph type="title"/>
          </p:nvPr>
        </p:nvSpPr>
        <p:spPr>
          <a:xfrm>
            <a:off x="379953" y="740568"/>
            <a:ext cx="2375439" cy="1124807"/>
          </a:xfrm>
        </p:spPr>
        <p:txBody>
          <a:bodyPr anchor="t">
            <a:noAutofit/>
          </a:bodyPr>
          <a:lstStyle/>
          <a:p>
            <a:r>
              <a:rPr lang="en-US" sz="3600" dirty="0">
                <a:solidFill>
                  <a:schemeClr val="bg1"/>
                </a:solidFill>
                <a:latin typeface="Arial" panose="020B0604020202020204" pitchFamily="34" charset="0"/>
                <a:cs typeface="Arial" panose="020B0604020202020204" pitchFamily="34" charset="0"/>
              </a:rPr>
              <a:t> </a:t>
            </a:r>
          </a:p>
        </p:txBody>
      </p:sp>
      <p:pic>
        <p:nvPicPr>
          <p:cNvPr id="2" name="Graphic 1">
            <a:extLst>
              <a:ext uri="{FF2B5EF4-FFF2-40B4-BE49-F238E27FC236}">
                <a16:creationId xmlns:a16="http://schemas.microsoft.com/office/drawing/2014/main" id="{9DA03607-D081-2687-4958-CAE67B1F83D9}"/>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3842143" y="-3893893"/>
            <a:ext cx="16828285" cy="15990227"/>
          </a:xfrm>
          <a:prstGeom prst="rect">
            <a:avLst/>
          </a:prstGeom>
        </p:spPr>
      </p:pic>
      <p:pic>
        <p:nvPicPr>
          <p:cNvPr id="3" name="Picture 2" descr="A close up of a logo&#10;&#10;AI-generated content may be incorrect.">
            <a:extLst>
              <a:ext uri="{FF2B5EF4-FFF2-40B4-BE49-F238E27FC236}">
                <a16:creationId xmlns:a16="http://schemas.microsoft.com/office/drawing/2014/main" id="{88E118AF-E6F4-ACE5-DE14-FE132BD8F67E}"/>
              </a:ext>
            </a:extLst>
          </p:cNvPr>
          <p:cNvPicPr>
            <a:picLocks noChangeAspect="1"/>
          </p:cNvPicPr>
          <p:nvPr/>
        </p:nvPicPr>
        <p:blipFill>
          <a:blip r:embed="rId4"/>
          <a:stretch>
            <a:fillRect/>
          </a:stretch>
        </p:blipFill>
        <p:spPr>
          <a:xfrm>
            <a:off x="6656240" y="4429030"/>
            <a:ext cx="2175243" cy="440626"/>
          </a:xfrm>
          <a:prstGeom prst="rect">
            <a:avLst/>
          </a:prstGeom>
        </p:spPr>
      </p:pic>
      <p:sp>
        <p:nvSpPr>
          <p:cNvPr id="7" name="Title 4">
            <a:extLst>
              <a:ext uri="{FF2B5EF4-FFF2-40B4-BE49-F238E27FC236}">
                <a16:creationId xmlns:a16="http://schemas.microsoft.com/office/drawing/2014/main" id="{8F01C240-80D3-5404-FF2D-977C81A9B82A}"/>
              </a:ext>
            </a:extLst>
          </p:cNvPr>
          <p:cNvSpPr txBox="1">
            <a:spLocks/>
          </p:cNvSpPr>
          <p:nvPr/>
        </p:nvSpPr>
        <p:spPr>
          <a:xfrm>
            <a:off x="282617" y="306543"/>
            <a:ext cx="8548865" cy="3617275"/>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2400" kern="1200">
                <a:solidFill>
                  <a:schemeClr val="tx1"/>
                </a:solidFill>
                <a:latin typeface="+mj-lt"/>
                <a:ea typeface="+mj-ea"/>
                <a:cs typeface="+mj-cs"/>
              </a:defRPr>
            </a:lvl1pPr>
          </a:lstStyle>
          <a:p>
            <a:r>
              <a:rPr lang="en-US" sz="4000" dirty="0">
                <a:solidFill>
                  <a:schemeClr val="bg1"/>
                </a:solidFill>
                <a:latin typeface="Arial" panose="020B0604020202020204" pitchFamily="34" charset="0"/>
                <a:cs typeface="Arial" panose="020B0604020202020204" pitchFamily="34" charset="0"/>
              </a:rPr>
              <a:t>5. 	Action Items (Second Reads)</a:t>
            </a:r>
          </a:p>
        </p:txBody>
      </p:sp>
    </p:spTree>
    <p:extLst>
      <p:ext uri="{BB962C8B-B14F-4D97-AF65-F5344CB8AC3E}">
        <p14:creationId xmlns:p14="http://schemas.microsoft.com/office/powerpoint/2010/main" val="3592975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DE7F4-916E-1C57-9260-D778FD861A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F678453-7BA9-053E-3C12-58E755412891}"/>
              </a:ext>
            </a:extLst>
          </p:cNvPr>
          <p:cNvSpPr/>
          <p:nvPr/>
        </p:nvSpPr>
        <p:spPr>
          <a:xfrm>
            <a:off x="-1" y="0"/>
            <a:ext cx="9167149" cy="99417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CBEC8664-71AB-41B3-0C7F-D3FC6708CE98}"/>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6179189" y="0"/>
            <a:ext cx="22176688" cy="21072277"/>
          </a:xfrm>
          <a:prstGeom prst="rect">
            <a:avLst/>
          </a:prstGeom>
        </p:spPr>
      </p:pic>
      <p:sp>
        <p:nvSpPr>
          <p:cNvPr id="5" name="Title 4">
            <a:extLst>
              <a:ext uri="{FF2B5EF4-FFF2-40B4-BE49-F238E27FC236}">
                <a16:creationId xmlns:a16="http://schemas.microsoft.com/office/drawing/2014/main" id="{56A21BB0-B47D-A07A-115C-917567B86C4D}"/>
              </a:ext>
            </a:extLst>
          </p:cNvPr>
          <p:cNvSpPr>
            <a:spLocks noGrp="1"/>
          </p:cNvSpPr>
          <p:nvPr>
            <p:ph type="title"/>
          </p:nvPr>
        </p:nvSpPr>
        <p:spPr>
          <a:xfrm>
            <a:off x="312517" y="0"/>
            <a:ext cx="8202832" cy="994172"/>
          </a:xfrm>
        </p:spPr>
        <p:txBody>
          <a:bodyPr>
            <a:normAutofit/>
          </a:bodyPr>
          <a:lstStyle/>
          <a:p>
            <a:r>
              <a:rPr lang="en-US" sz="3200" dirty="0">
                <a:solidFill>
                  <a:schemeClr val="bg1"/>
                </a:solidFill>
                <a:latin typeface="Arial" panose="020B0604020202020204" pitchFamily="34" charset="0"/>
                <a:cs typeface="Arial" panose="020B0604020202020204" pitchFamily="34" charset="0"/>
              </a:rPr>
              <a:t>5.1 Action Items (Second Reads)</a:t>
            </a:r>
          </a:p>
        </p:txBody>
      </p:sp>
      <p:sp>
        <p:nvSpPr>
          <p:cNvPr id="6" name="Content Placeholder 5">
            <a:extLst>
              <a:ext uri="{FF2B5EF4-FFF2-40B4-BE49-F238E27FC236}">
                <a16:creationId xmlns:a16="http://schemas.microsoft.com/office/drawing/2014/main" id="{976B046E-0912-DDFE-8832-B9BFC94EE975}"/>
              </a:ext>
            </a:extLst>
          </p:cNvPr>
          <p:cNvSpPr>
            <a:spLocks noGrp="1"/>
          </p:cNvSpPr>
          <p:nvPr>
            <p:ph sz="half" idx="1"/>
          </p:nvPr>
        </p:nvSpPr>
        <p:spPr>
          <a:xfrm>
            <a:off x="312517" y="1077362"/>
            <a:ext cx="8518965" cy="3792294"/>
          </a:xfrm>
        </p:spPr>
        <p:txBody>
          <a:bodyPr numCol="1">
            <a:noAutofit/>
          </a:bodyPr>
          <a:lstStyle/>
          <a:p>
            <a:pPr marL="0" indent="0">
              <a:buNone/>
            </a:pPr>
            <a:r>
              <a:rPr lang="en-US" sz="2200" b="1" dirty="0">
                <a:latin typeface="Arial" panose="020B0604020202020204" pitchFamily="34" charset="0"/>
                <a:cs typeface="Arial" panose="020B0604020202020204" pitchFamily="34" charset="0"/>
              </a:rPr>
              <a:t>	No action items for 9/1/26</a:t>
            </a:r>
            <a:endParaRPr lang="en-US" sz="22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C6BB6EDF-2F76-13FB-31B8-47678A247A6F}"/>
              </a:ext>
            </a:extLst>
          </p:cNvPr>
          <p:cNvPicPr>
            <a:picLocks noChangeAspect="1"/>
          </p:cNvPicPr>
          <p:nvPr/>
        </p:nvPicPr>
        <p:blipFill>
          <a:blip r:embed="rId4"/>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4232776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EFA96-7760-228C-7AE0-D1831702810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FD56768E-8BAA-DECD-227E-2A48AACD3950}"/>
              </a:ext>
            </a:extLst>
          </p:cNvPr>
          <p:cNvSpPr/>
          <p:nvPr/>
        </p:nvSpPr>
        <p:spPr>
          <a:xfrm>
            <a:off x="0" y="1"/>
            <a:ext cx="9144000" cy="410122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sp>
        <p:nvSpPr>
          <p:cNvPr id="8" name="Title 7">
            <a:extLst>
              <a:ext uri="{FF2B5EF4-FFF2-40B4-BE49-F238E27FC236}">
                <a16:creationId xmlns:a16="http://schemas.microsoft.com/office/drawing/2014/main" id="{7BF874D4-E828-4088-7432-0AC15FCB0AF9}"/>
              </a:ext>
            </a:extLst>
          </p:cNvPr>
          <p:cNvSpPr>
            <a:spLocks noGrp="1"/>
          </p:cNvSpPr>
          <p:nvPr>
            <p:ph type="title"/>
          </p:nvPr>
        </p:nvSpPr>
        <p:spPr>
          <a:xfrm>
            <a:off x="379953" y="740568"/>
            <a:ext cx="2375439" cy="1124807"/>
          </a:xfrm>
        </p:spPr>
        <p:txBody>
          <a:bodyPr anchor="t">
            <a:noAutofit/>
          </a:bodyPr>
          <a:lstStyle/>
          <a:p>
            <a:r>
              <a:rPr lang="en-US" sz="3600" dirty="0">
                <a:solidFill>
                  <a:schemeClr val="bg1"/>
                </a:solidFill>
                <a:latin typeface="Arial" panose="020B0604020202020204" pitchFamily="34" charset="0"/>
                <a:cs typeface="Arial" panose="020B0604020202020204" pitchFamily="34" charset="0"/>
              </a:rPr>
              <a:t> </a:t>
            </a:r>
          </a:p>
        </p:txBody>
      </p:sp>
      <p:pic>
        <p:nvPicPr>
          <p:cNvPr id="2" name="Graphic 1">
            <a:extLst>
              <a:ext uri="{FF2B5EF4-FFF2-40B4-BE49-F238E27FC236}">
                <a16:creationId xmlns:a16="http://schemas.microsoft.com/office/drawing/2014/main" id="{4A0FA287-CE35-11E9-D0C4-EE35BDBF9E65}"/>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3842143" y="-3893893"/>
            <a:ext cx="16828285" cy="15990227"/>
          </a:xfrm>
          <a:prstGeom prst="rect">
            <a:avLst/>
          </a:prstGeom>
        </p:spPr>
      </p:pic>
      <p:pic>
        <p:nvPicPr>
          <p:cNvPr id="3" name="Picture 2" descr="A close up of a logo&#10;&#10;AI-generated content may be incorrect.">
            <a:extLst>
              <a:ext uri="{FF2B5EF4-FFF2-40B4-BE49-F238E27FC236}">
                <a16:creationId xmlns:a16="http://schemas.microsoft.com/office/drawing/2014/main" id="{77A89752-A923-6A4E-F126-EC323C9484AF}"/>
              </a:ext>
            </a:extLst>
          </p:cNvPr>
          <p:cNvPicPr>
            <a:picLocks noChangeAspect="1"/>
          </p:cNvPicPr>
          <p:nvPr/>
        </p:nvPicPr>
        <p:blipFill>
          <a:blip r:embed="rId4"/>
          <a:stretch>
            <a:fillRect/>
          </a:stretch>
        </p:blipFill>
        <p:spPr>
          <a:xfrm>
            <a:off x="6656240" y="4429030"/>
            <a:ext cx="2175243" cy="440626"/>
          </a:xfrm>
          <a:prstGeom prst="rect">
            <a:avLst/>
          </a:prstGeom>
        </p:spPr>
      </p:pic>
      <p:sp>
        <p:nvSpPr>
          <p:cNvPr id="7" name="Title 4">
            <a:extLst>
              <a:ext uri="{FF2B5EF4-FFF2-40B4-BE49-F238E27FC236}">
                <a16:creationId xmlns:a16="http://schemas.microsoft.com/office/drawing/2014/main" id="{CC625C31-A36E-F3EA-31F3-1735DC939F2A}"/>
              </a:ext>
            </a:extLst>
          </p:cNvPr>
          <p:cNvSpPr txBox="1">
            <a:spLocks/>
          </p:cNvSpPr>
          <p:nvPr/>
        </p:nvSpPr>
        <p:spPr>
          <a:xfrm>
            <a:off x="282617" y="306543"/>
            <a:ext cx="8548865" cy="3617275"/>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2400" kern="1200">
                <a:solidFill>
                  <a:schemeClr val="tx1"/>
                </a:solidFill>
                <a:latin typeface="+mj-lt"/>
                <a:ea typeface="+mj-ea"/>
                <a:cs typeface="+mj-cs"/>
              </a:defRPr>
            </a:lvl1pPr>
          </a:lstStyle>
          <a:p>
            <a:r>
              <a:rPr lang="en-US" sz="4000" dirty="0">
                <a:solidFill>
                  <a:schemeClr val="bg1"/>
                </a:solidFill>
                <a:latin typeface="Arial" panose="020B0604020202020204" pitchFamily="34" charset="0"/>
                <a:cs typeface="Arial" panose="020B0604020202020204" pitchFamily="34" charset="0"/>
              </a:rPr>
              <a:t>6. 	Discussion Items (First Reads)</a:t>
            </a:r>
          </a:p>
        </p:txBody>
      </p:sp>
    </p:spTree>
    <p:extLst>
      <p:ext uri="{BB962C8B-B14F-4D97-AF65-F5344CB8AC3E}">
        <p14:creationId xmlns:p14="http://schemas.microsoft.com/office/powerpoint/2010/main" val="15064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E8453-03F8-3ED1-4ADF-2506A348CF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27C4EC-5B02-4E5C-ED98-E8EF4B0608E0}"/>
              </a:ext>
            </a:extLst>
          </p:cNvPr>
          <p:cNvSpPr/>
          <p:nvPr/>
        </p:nvSpPr>
        <p:spPr>
          <a:xfrm>
            <a:off x="-1" y="0"/>
            <a:ext cx="9167149" cy="99417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1E3D8B0B-1585-99A5-491F-0E75B5B4644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997709" y="273844"/>
            <a:ext cx="22176688" cy="21072277"/>
          </a:xfrm>
          <a:prstGeom prst="rect">
            <a:avLst/>
          </a:prstGeom>
        </p:spPr>
      </p:pic>
      <p:sp>
        <p:nvSpPr>
          <p:cNvPr id="5" name="Title 4">
            <a:extLst>
              <a:ext uri="{FF2B5EF4-FFF2-40B4-BE49-F238E27FC236}">
                <a16:creationId xmlns:a16="http://schemas.microsoft.com/office/drawing/2014/main" id="{96EDA644-0EFD-8FA5-E0E2-8DF9481794C5}"/>
              </a:ext>
            </a:extLst>
          </p:cNvPr>
          <p:cNvSpPr>
            <a:spLocks noGrp="1"/>
          </p:cNvSpPr>
          <p:nvPr>
            <p:ph type="title"/>
          </p:nvPr>
        </p:nvSpPr>
        <p:spPr>
          <a:xfrm>
            <a:off x="312517" y="0"/>
            <a:ext cx="8202832" cy="994172"/>
          </a:xfrm>
        </p:spPr>
        <p:txBody>
          <a:bodyPr>
            <a:normAutofit/>
          </a:bodyPr>
          <a:lstStyle/>
          <a:p>
            <a:r>
              <a:rPr lang="en-US" sz="3200" dirty="0">
                <a:solidFill>
                  <a:schemeClr val="bg1"/>
                </a:solidFill>
                <a:latin typeface="Arial" panose="020B0604020202020204" pitchFamily="34" charset="0"/>
                <a:cs typeface="Arial" panose="020B0604020202020204" pitchFamily="34" charset="0"/>
              </a:rPr>
              <a:t>6.1 Discussion Items (First Reads)</a:t>
            </a:r>
          </a:p>
        </p:txBody>
      </p:sp>
      <p:sp>
        <p:nvSpPr>
          <p:cNvPr id="6" name="Content Placeholder 5">
            <a:extLst>
              <a:ext uri="{FF2B5EF4-FFF2-40B4-BE49-F238E27FC236}">
                <a16:creationId xmlns:a16="http://schemas.microsoft.com/office/drawing/2014/main" id="{C653B807-9868-5F61-BC50-383DC97C143E}"/>
              </a:ext>
            </a:extLst>
          </p:cNvPr>
          <p:cNvSpPr>
            <a:spLocks noGrp="1"/>
          </p:cNvSpPr>
          <p:nvPr>
            <p:ph sz="half" idx="1"/>
          </p:nvPr>
        </p:nvSpPr>
        <p:spPr>
          <a:xfrm>
            <a:off x="312517" y="1077362"/>
            <a:ext cx="8518965" cy="3792294"/>
          </a:xfrm>
        </p:spPr>
        <p:txBody>
          <a:bodyPr numCol="1">
            <a:noAutofit/>
          </a:bodyPr>
          <a:lstStyle/>
          <a:p>
            <a:pPr marL="0" indent="0">
              <a:buNone/>
            </a:pPr>
            <a:r>
              <a:rPr lang="en-US" sz="2200" b="1" dirty="0">
                <a:latin typeface="Arial" panose="020B0604020202020204" pitchFamily="34" charset="0"/>
                <a:cs typeface="Arial" panose="020B0604020202020204" pitchFamily="34" charset="0"/>
              </a:rPr>
              <a:t>6.1	Standing: Curriculum Committee Updates</a:t>
            </a:r>
          </a:p>
          <a:p>
            <a:pPr marL="0" indent="0">
              <a:buNone/>
            </a:pPr>
            <a:r>
              <a:rPr lang="en-US" sz="1800" dirty="0">
                <a:latin typeface="Arial" panose="020B0604020202020204" pitchFamily="34" charset="0"/>
                <a:cs typeface="Arial" panose="020B0604020202020204" pitchFamily="34" charset="0"/>
              </a:rPr>
              <a:t>	(Veronica Hartmann)</a:t>
            </a:r>
          </a:p>
        </p:txBody>
      </p:sp>
      <p:pic>
        <p:nvPicPr>
          <p:cNvPr id="3" name="Picture 2" descr="A close up of a logo&#10;&#10;AI-generated content may be incorrect.">
            <a:extLst>
              <a:ext uri="{FF2B5EF4-FFF2-40B4-BE49-F238E27FC236}">
                <a16:creationId xmlns:a16="http://schemas.microsoft.com/office/drawing/2014/main" id="{A038430E-FC8C-CDA8-D7A2-4AAB0DE414FA}"/>
              </a:ext>
            </a:extLst>
          </p:cNvPr>
          <p:cNvPicPr>
            <a:picLocks noChangeAspect="1"/>
          </p:cNvPicPr>
          <p:nvPr/>
        </p:nvPicPr>
        <p:blipFill>
          <a:blip r:embed="rId4"/>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1540347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48FCF-32E1-5A15-F4E4-2EE04BF5266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F5FD4DF-CFF7-47B9-8921-95BE5697696C}"/>
              </a:ext>
            </a:extLst>
          </p:cNvPr>
          <p:cNvSpPr>
            <a:spLocks noGrp="1" noRot="1" noMove="1" noResize="1" noEditPoints="1" noAdjustHandles="1" noChangeArrowheads="1" noChangeShapeType="1"/>
          </p:cNvSpPr>
          <p:nvPr/>
        </p:nvSpPr>
        <p:spPr>
          <a:xfrm>
            <a:off x="-1" y="0"/>
            <a:ext cx="9167149" cy="994172"/>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hlinkClick r:id="rId3"/>
            <a:extLst>
              <a:ext uri="{FF2B5EF4-FFF2-40B4-BE49-F238E27FC236}">
                <a16:creationId xmlns:a16="http://schemas.microsoft.com/office/drawing/2014/main" id="{922EA38B-DC5E-95A4-D08F-479587EBEF5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748386" y="0"/>
            <a:ext cx="22176688" cy="21072277"/>
          </a:xfrm>
          <a:prstGeom prst="rect">
            <a:avLst/>
          </a:prstGeom>
        </p:spPr>
      </p:pic>
      <p:pic>
        <p:nvPicPr>
          <p:cNvPr id="3" name="Picture 2" descr="A close up of a logo&#10;&#10;AI-generated content may be incorrect.">
            <a:extLst>
              <a:ext uri="{FF2B5EF4-FFF2-40B4-BE49-F238E27FC236}">
                <a16:creationId xmlns:a16="http://schemas.microsoft.com/office/drawing/2014/main" id="{86B510DB-98E8-66F6-0AFA-7C8BEEC0A70F}"/>
              </a:ext>
            </a:extLst>
          </p:cNvPr>
          <p:cNvPicPr>
            <a:picLocks noChangeAspect="1"/>
          </p:cNvPicPr>
          <p:nvPr/>
        </p:nvPicPr>
        <p:blipFill>
          <a:blip r:embed="rId5"/>
          <a:stretch>
            <a:fillRect/>
          </a:stretch>
        </p:blipFill>
        <p:spPr>
          <a:xfrm>
            <a:off x="6656240" y="4429030"/>
            <a:ext cx="2175243" cy="440626"/>
          </a:xfrm>
          <a:prstGeom prst="rect">
            <a:avLst/>
          </a:prstGeom>
        </p:spPr>
      </p:pic>
      <p:sp>
        <p:nvSpPr>
          <p:cNvPr id="6" name="Title 4">
            <a:extLst>
              <a:ext uri="{FF2B5EF4-FFF2-40B4-BE49-F238E27FC236}">
                <a16:creationId xmlns:a16="http://schemas.microsoft.com/office/drawing/2014/main" id="{C85E9062-998C-D6F8-DDBA-C4F8858F6EF0}"/>
              </a:ext>
            </a:extLst>
          </p:cNvPr>
          <p:cNvSpPr txBox="1">
            <a:spLocks/>
          </p:cNvSpPr>
          <p:nvPr/>
        </p:nvSpPr>
        <p:spPr>
          <a:xfrm>
            <a:off x="312516" y="0"/>
            <a:ext cx="8202833" cy="99417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200" dirty="0">
                <a:solidFill>
                  <a:schemeClr val="bg1"/>
                </a:solidFill>
                <a:latin typeface="Arial" panose="020B0604020202020204" pitchFamily="34" charset="0"/>
                <a:cs typeface="Arial" panose="020B0604020202020204" pitchFamily="34" charset="0"/>
              </a:rPr>
              <a:t>6.2 Discussion Items (First Reads)</a:t>
            </a:r>
          </a:p>
        </p:txBody>
      </p:sp>
      <p:sp>
        <p:nvSpPr>
          <p:cNvPr id="12" name="Content Placeholder 5">
            <a:extLst>
              <a:ext uri="{FF2B5EF4-FFF2-40B4-BE49-F238E27FC236}">
                <a16:creationId xmlns:a16="http://schemas.microsoft.com/office/drawing/2014/main" id="{425B2107-B79F-A768-7398-8DCA51EE4DCE}"/>
              </a:ext>
            </a:extLst>
          </p:cNvPr>
          <p:cNvSpPr>
            <a:spLocks noGrp="1"/>
          </p:cNvSpPr>
          <p:nvPr>
            <p:ph sz="half" idx="1"/>
          </p:nvPr>
        </p:nvSpPr>
        <p:spPr>
          <a:xfrm>
            <a:off x="312514" y="1072468"/>
            <a:ext cx="8425183" cy="2904329"/>
          </a:xfrm>
        </p:spPr>
        <p:txBody>
          <a:bodyPr numCol="1">
            <a:noAutofit/>
          </a:bodyPr>
          <a:lstStyle/>
          <a:p>
            <a:pPr marL="0" indent="0">
              <a:buNone/>
            </a:pPr>
            <a:r>
              <a:rPr lang="en-US" sz="2200" b="1" dirty="0">
                <a:latin typeface="Arial" panose="020B0604020202020204" pitchFamily="34" charset="0"/>
                <a:cs typeface="Arial" panose="020B0604020202020204" pitchFamily="34" charset="0"/>
              </a:rPr>
              <a:t>6.2	Measure HH Quarterly Senate Updates</a:t>
            </a:r>
          </a:p>
          <a:p>
            <a:pPr marL="0" indent="0">
              <a:buNone/>
            </a:pPr>
            <a:r>
              <a:rPr lang="en-US" sz="1800" dirty="0">
                <a:latin typeface="Arial" panose="020B0604020202020204" pitchFamily="34" charset="0"/>
                <a:cs typeface="Arial" panose="020B0604020202020204" pitchFamily="34" charset="0"/>
              </a:rPr>
              <a:t>	(Rodrigo Gomez)</a:t>
            </a:r>
          </a:p>
          <a:p>
            <a:pPr marL="0" indent="0">
              <a:buNone/>
            </a:pPr>
            <a:endParaRPr lang="en-US" sz="1500" dirty="0">
              <a:latin typeface="Arial" panose="020B0604020202020204" pitchFamily="34" charset="0"/>
              <a:cs typeface="Arial" panose="020B0604020202020204" pitchFamily="34" charset="0"/>
            </a:endParaRPr>
          </a:p>
          <a:p>
            <a:pPr marL="685800" lvl="2" indent="0">
              <a:buNone/>
            </a:pPr>
            <a:endParaRPr lang="en-US" sz="16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3E418D95-7954-EE58-5879-F95F2B653D6A}"/>
              </a:ext>
            </a:extLst>
          </p:cNvPr>
          <p:cNvSpPr txBox="1"/>
          <p:nvPr/>
        </p:nvSpPr>
        <p:spPr>
          <a:xfrm>
            <a:off x="312516" y="2010057"/>
            <a:ext cx="8518965" cy="1123384"/>
          </a:xfrm>
          <a:prstGeom prst="rect">
            <a:avLst/>
          </a:prstGeom>
          <a:noFill/>
        </p:spPr>
        <p:txBody>
          <a:bodyPr wrap="square">
            <a:spAutoFit/>
          </a:bodyPr>
          <a:lstStyle/>
          <a:p>
            <a:pPr marL="285750" indent="-285750">
              <a:buFont typeface="Arial" panose="020B0604020202020204" pitchFamily="34" charset="0"/>
              <a:buChar char="•"/>
            </a:pPr>
            <a:r>
              <a:rPr lang="en-US" sz="1400" dirty="0">
                <a:solidFill>
                  <a:srgbClr val="000000"/>
                </a:solidFill>
                <a:latin typeface="Arial" panose="020B0604020202020204" pitchFamily="34" charset="0"/>
                <a:cs typeface="Arial" panose="020B0604020202020204" pitchFamily="34" charset="0"/>
              </a:rPr>
              <a:t>O</a:t>
            </a:r>
            <a:r>
              <a:rPr lang="en-US" sz="1400" b="0" i="0" dirty="0">
                <a:solidFill>
                  <a:srgbClr val="000000"/>
                </a:solidFill>
                <a:effectLst/>
                <a:latin typeface="Arial" panose="020B0604020202020204" pitchFamily="34" charset="0"/>
                <a:cs typeface="Arial" panose="020B0604020202020204" pitchFamily="34" charset="0"/>
              </a:rPr>
              <a:t>ngoing efforts to strengthen communication and transparency regarding districtwide initiatives and projects related to Measure HH activities</a:t>
            </a:r>
          </a:p>
          <a:p>
            <a:pPr marL="285750" indent="-285750">
              <a:buFont typeface="Arial" panose="020B0604020202020204" pitchFamily="34" charset="0"/>
              <a:buChar char="•"/>
            </a:pPr>
            <a:endParaRPr lang="en-US" sz="1000" b="0" i="0" dirty="0">
              <a:solidFill>
                <a:srgbClr val="000000"/>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0" i="0" dirty="0">
                <a:solidFill>
                  <a:srgbClr val="000000"/>
                </a:solidFill>
                <a:effectLst/>
                <a:latin typeface="Arial" panose="020B0604020202020204" pitchFamily="34" charset="0"/>
                <a:cs typeface="Arial" panose="020B0604020202020204" pitchFamily="34" charset="0"/>
              </a:rPr>
              <a:t>Requesting </a:t>
            </a:r>
            <a:r>
              <a:rPr lang="en-US" sz="1400" dirty="0">
                <a:latin typeface="Arial" panose="020B0604020202020204" pitchFamily="34" charset="0"/>
                <a:cs typeface="Arial" panose="020B0604020202020204" pitchFamily="34" charset="0"/>
              </a:rPr>
              <a:t>to be included on each Senate agenda every quarter. These </a:t>
            </a:r>
            <a:r>
              <a:rPr lang="en-US" sz="1400" b="1" dirty="0">
                <a:latin typeface="Arial" panose="020B0604020202020204" pitchFamily="34" charset="0"/>
                <a:cs typeface="Arial" panose="020B0604020202020204" pitchFamily="34" charset="0"/>
              </a:rPr>
              <a:t>in-person </a:t>
            </a:r>
            <a:r>
              <a:rPr lang="en-US" sz="1400" dirty="0">
                <a:latin typeface="Arial" panose="020B0604020202020204" pitchFamily="34" charset="0"/>
                <a:cs typeface="Arial" panose="020B0604020202020204" pitchFamily="34" charset="0"/>
              </a:rPr>
              <a:t>presentations, to give updates, answer questions, and discuss current and upcoming initiatives.</a:t>
            </a:r>
          </a:p>
        </p:txBody>
      </p:sp>
      <p:sp>
        <p:nvSpPr>
          <p:cNvPr id="7" name="TextBox 6">
            <a:extLst>
              <a:ext uri="{FF2B5EF4-FFF2-40B4-BE49-F238E27FC236}">
                <a16:creationId xmlns:a16="http://schemas.microsoft.com/office/drawing/2014/main" id="{548E1904-FF94-011C-9FAF-966B168EACBD}"/>
              </a:ext>
            </a:extLst>
          </p:cNvPr>
          <p:cNvSpPr txBox="1"/>
          <p:nvPr/>
        </p:nvSpPr>
        <p:spPr>
          <a:xfrm>
            <a:off x="312517" y="3211737"/>
            <a:ext cx="8518964" cy="1323439"/>
          </a:xfrm>
          <a:prstGeom prst="rect">
            <a:avLst/>
          </a:prstGeom>
          <a:noFill/>
        </p:spPr>
        <p:txBody>
          <a:bodyPr wrap="square">
            <a:spAutoFit/>
          </a:bodyPr>
          <a:lstStyle/>
          <a:p>
            <a:pPr marL="285750" indent="-285750" fontAlgn="base">
              <a:buFont typeface="Arial" panose="020B0604020202020204" pitchFamily="34" charset="0"/>
              <a:buChar char="•"/>
            </a:pPr>
            <a:r>
              <a:rPr lang="en-US" sz="1400" dirty="0">
                <a:latin typeface="Arial" panose="020B0604020202020204" pitchFamily="34" charset="0"/>
                <a:cs typeface="Arial" panose="020B0604020202020204" pitchFamily="34" charset="0"/>
              </a:rPr>
              <a:t>Review of Measure HH Project updates prepared by Operations, Enterprise Services, and Facilities during the period of March 31 to April 27, 2026.</a:t>
            </a:r>
          </a:p>
          <a:p>
            <a:pPr fontAlgn="base"/>
            <a:endParaRPr lang="en-US" sz="1000" dirty="0">
              <a:latin typeface="Arial" panose="020B0604020202020204" pitchFamily="34" charset="0"/>
              <a:cs typeface="Arial" panose="020B0604020202020204" pitchFamily="34" charset="0"/>
            </a:endParaRPr>
          </a:p>
          <a:p>
            <a:pPr lvl="2" fontAlgn="base"/>
            <a:r>
              <a:rPr lang="en-US" sz="1400" u="sng" dirty="0">
                <a:latin typeface="Arial" panose="020B0604020202020204" pitchFamily="34" charset="0"/>
                <a:cs typeface="Arial" panose="020B0604020202020204" pitchFamily="34" charset="0"/>
                <a:hlinkClick r:id="rId6" tooltip="https://sdccd-edu.community.diligentoneplatform.com/document/4858a2e3-74be-4347-bb7e-398a3b0d61da"/>
              </a:rPr>
              <a:t>Cover_Memo_HH Updates_051426.docx</a:t>
            </a:r>
            <a:endParaRPr lang="en-US" sz="1400" dirty="0">
              <a:latin typeface="Arial" panose="020B0604020202020204" pitchFamily="34" charset="0"/>
              <a:cs typeface="Arial" panose="020B0604020202020204" pitchFamily="34" charset="0"/>
            </a:endParaRPr>
          </a:p>
          <a:p>
            <a:pPr lvl="2" fontAlgn="base"/>
            <a:r>
              <a:rPr lang="en-US" sz="1400" u="sng" dirty="0">
                <a:latin typeface="Arial" panose="020B0604020202020204" pitchFamily="34" charset="0"/>
                <a:cs typeface="Arial" panose="020B0604020202020204" pitchFamily="34" charset="0"/>
                <a:hlinkClick r:id="rId7" tooltip="https://sdccd-edu.community.diligentoneplatform.com/document/ce031bf3-fa6b-49ad-8b9c-450c76d6b753"/>
              </a:rPr>
              <a:t>May_Project_Update_FINAL.docx</a:t>
            </a:r>
            <a:endParaRPr lang="en-US" sz="1400" dirty="0">
              <a:latin typeface="Arial" panose="020B0604020202020204" pitchFamily="34" charset="0"/>
              <a:cs typeface="Arial" panose="020B0604020202020204" pitchFamily="34" charset="0"/>
            </a:endParaRPr>
          </a:p>
          <a:p>
            <a:pPr lvl="2" fontAlgn="base"/>
            <a:r>
              <a:rPr lang="en-US" sz="1400" u="sng" dirty="0">
                <a:latin typeface="Arial" panose="020B0604020202020204" pitchFamily="34" charset="0"/>
                <a:cs typeface="Arial" panose="020B0604020202020204" pitchFamily="34" charset="0"/>
                <a:hlinkClick r:id="rId8" tooltip="https://sdccd-edu.community.diligentoneplatform.com/document/5e148fa3-be0e-4bf2-84ad-92acd1c68db4"/>
              </a:rPr>
              <a:t>May_Project_Update_FINAL.pptx</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82417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D550624CA50E43A8BC77CB037BBA7B" ma:contentTypeVersion="10" ma:contentTypeDescription="Create a new document." ma:contentTypeScope="" ma:versionID="b0c91adde4be8833b7548ff9b770ae66">
  <xsd:schema xmlns:xsd="http://www.w3.org/2001/XMLSchema" xmlns:xs="http://www.w3.org/2001/XMLSchema" xmlns:p="http://schemas.microsoft.com/office/2006/metadata/properties" xmlns:ns2="9dc7884b-8bfc-4a3c-906f-cb8dfda6fa1a" xmlns:ns3="12f8004a-37c5-4b4e-89be-f91908b45322" targetNamespace="http://schemas.microsoft.com/office/2006/metadata/properties" ma:root="true" ma:fieldsID="aaf733ec79036f773dbc63d4ab81121a" ns2:_="" ns3:_="">
    <xsd:import namespace="9dc7884b-8bfc-4a3c-906f-cb8dfda6fa1a"/>
    <xsd:import namespace="12f8004a-37c5-4b4e-89be-f91908b4532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c7884b-8bfc-4a3c-906f-cb8dfda6fa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623f574-7200-4a29-981e-196d7702f32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f8004a-37c5-4b4e-89be-f91908b4532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56c769e-987e-4e51-9d6e-405396af9f64}" ma:internalName="TaxCatchAll" ma:showField="CatchAllData" ma:web="12f8004a-37c5-4b4e-89be-f91908b453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dc7884b-8bfc-4a3c-906f-cb8dfda6fa1a">
      <Terms xmlns="http://schemas.microsoft.com/office/infopath/2007/PartnerControls"/>
    </lcf76f155ced4ddcb4097134ff3c332f>
    <TaxCatchAll xmlns="12f8004a-37c5-4b4e-89be-f91908b45322" xsi:nil="true"/>
  </documentManagement>
</p:properties>
</file>

<file path=customXml/itemProps1.xml><?xml version="1.0" encoding="utf-8"?>
<ds:datastoreItem xmlns:ds="http://schemas.openxmlformats.org/officeDocument/2006/customXml" ds:itemID="{7578D42A-50C4-4386-81A9-CC31C6895F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c7884b-8bfc-4a3c-906f-cb8dfda6fa1a"/>
    <ds:schemaRef ds:uri="12f8004a-37c5-4b4e-89be-f91908b453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D40A1B4-4074-45B6-821C-97300AA1E345}">
  <ds:schemaRefs>
    <ds:schemaRef ds:uri="http://schemas.microsoft.com/sharepoint/v3/contenttype/forms"/>
  </ds:schemaRefs>
</ds:datastoreItem>
</file>

<file path=customXml/itemProps3.xml><?xml version="1.0" encoding="utf-8"?>
<ds:datastoreItem xmlns:ds="http://schemas.openxmlformats.org/officeDocument/2006/customXml" ds:itemID="{81D7C6D2-F2E8-4521-A6E8-2CFEFE2540DE}">
  <ds:schemaRefs>
    <ds:schemaRef ds:uri="http://schemas.microsoft.com/office/2006/metadata/properties"/>
    <ds:schemaRef ds:uri="http://schemas.microsoft.com/office/infopath/2007/PartnerControls"/>
    <ds:schemaRef ds:uri="9dc7884b-8bfc-4a3c-906f-cb8dfda6fa1a"/>
    <ds:schemaRef ds:uri="12f8004a-37c5-4b4e-89be-f91908b45322"/>
  </ds:schemaRefs>
</ds:datastoreItem>
</file>

<file path=docProps/app.xml><?xml version="1.0" encoding="utf-8"?>
<Properties xmlns="http://schemas.openxmlformats.org/officeDocument/2006/extended-properties" xmlns:vt="http://schemas.openxmlformats.org/officeDocument/2006/docPropsVTypes">
  <Template>Office Theme</Template>
  <TotalTime>12530</TotalTime>
  <Words>2321</Words>
  <Application>Microsoft Macintosh PowerPoint</Application>
  <PresentationFormat>On-screen Show (16:9)</PresentationFormat>
  <Paragraphs>235</Paragraphs>
  <Slides>31</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Aptos</vt:lpstr>
      <vt:lpstr>Aptos Display</vt:lpstr>
      <vt:lpstr>Arial</vt:lpstr>
      <vt:lpstr>Wingdings</vt:lpstr>
      <vt:lpstr>Office Theme</vt:lpstr>
      <vt:lpstr>Academic Senate Meeting </vt:lpstr>
      <vt:lpstr>2. Agenda Overview</vt:lpstr>
      <vt:lpstr>3. Land Acknowledgement</vt:lpstr>
      <vt:lpstr> </vt:lpstr>
      <vt:lpstr> </vt:lpstr>
      <vt:lpstr>5.1 Action Items (Second Reads)</vt:lpstr>
      <vt:lpstr> </vt:lpstr>
      <vt:lpstr>6.1 Discussion Items (First Reads)</vt:lpstr>
      <vt:lpstr>PowerPoint Presentation</vt:lpstr>
      <vt:lpstr>PowerPoint Presentation</vt:lpstr>
      <vt:lpstr>PowerPoint Presentation</vt:lpstr>
      <vt:lpstr>6.5 Discussion Items (First Reads)</vt:lpstr>
      <vt:lpstr>6.5 Discussion Items (First Reads)</vt:lpstr>
      <vt:lpstr>6.6 Discussion Items (First Reads)</vt:lpstr>
      <vt:lpstr>6.6 Discussion Items (First Reads)</vt:lpstr>
      <vt:lpstr> </vt:lpstr>
      <vt:lpstr>7. Reports</vt:lpstr>
      <vt:lpstr>7. Reports</vt:lpstr>
      <vt:lpstr>7. Reports</vt:lpstr>
      <vt:lpstr>7. Reports</vt:lpstr>
      <vt:lpstr>7. Reports</vt:lpstr>
      <vt:lpstr>7. Reports</vt:lpstr>
      <vt:lpstr> </vt:lpstr>
      <vt:lpstr>8. Announcements (1 min)</vt:lpstr>
      <vt:lpstr>8. Announcements (1 min)</vt:lpstr>
      <vt:lpstr>8. Announcements (1 min)</vt:lpstr>
      <vt:lpstr>8. Announcements (1 min)</vt:lpstr>
      <vt:lpstr>8. Announcements (1 min)</vt:lpstr>
      <vt:lpstr>8. Announcements (1 min)</vt:lpstr>
      <vt:lpstr>9. Adjournment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Lauren Cowe (SPD)</dc:creator>
  <cp:lastModifiedBy>Rodrigo Gomez</cp:lastModifiedBy>
  <cp:revision>44</cp:revision>
  <dcterms:created xsi:type="dcterms:W3CDTF">2024-08-27T14:16:21Z</dcterms:created>
  <dcterms:modified xsi:type="dcterms:W3CDTF">2026-09-01T21:52:37Z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0x01010003D550624CA50E43A8BC77CB037BBA7B</vt:lpwstr>
  </property>
  <property fmtid="{D5CDD505-2E9C-101B-9397-08002B2CF9AE}" pid="3" name="MediaServiceImageTags">
    <vt:lpwstr/>
  </property>
</Properties>
</file>