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2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 showGuides="1">
      <p:cViewPr>
        <p:scale>
          <a:sx n="113" d="100"/>
          <a:sy n="113" d="100"/>
        </p:scale>
        <p:origin x="1080" y="546"/>
      </p:cViewPr>
      <p:guideLst>
        <p:guide orient="horz" pos="21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2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E7A36-EC33-4519-A2D6-A79DB3BE8DE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310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90FCD-7CD5-4876-B5C3-8EBA43C9053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931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5B942-53E8-4560-96EA-E70506E3E77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091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9F383-E5A5-4886-95CA-7D4621F52BF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736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4803D7-3841-47B2-B76A-A121A2D5862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229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436C3A-B052-43A4-BC24-889C4B72874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493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10E56-0AB8-41A8-B2B3-BAE07DD5361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023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6061E-3E99-45F8-BDDB-D92E39D0388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776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747E0-44F9-4C9A-B864-7F01FB7ED32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858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2EFD2-F6A9-4680-ACAC-5021D037127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784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6FCF6-043F-420A-B268-36B976A10F0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215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F0585E1-8A43-47AE-A8A1-B567DD6910B0}" type="slidenum">
              <a:rPr lang="en-US" altLang="en-US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07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usc.edu/hsc/dental/ghisto/ct/d_42.htm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usc.edu/hsc/dental/ghisto/ct/d_40.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hyperlink" Target="http://www.usc.edu/hsc/dental/ghisto/ct/d_41.html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usc.edu/hsc/dental/ghisto/ct/d_26.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hyperlink" Target="http://www.usc.edu/hsc/dental/ghisto/ct/d_27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lassconnection.s3.amazonaws.com/141/flashcards/930141/jpg/glomerulus113229430580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1379538"/>
            <a:ext cx="6762750" cy="442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1554163" y="193675"/>
            <a:ext cx="5237162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>
                <a:solidFill>
                  <a:srgbClr val="000000"/>
                </a:solidFill>
                <a:latin typeface="Calibri" panose="020F0502020204030204" pitchFamily="34" charset="0"/>
              </a:rPr>
              <a:t>Simple Squamous Epithelium </a:t>
            </a:r>
          </a:p>
        </p:txBody>
      </p:sp>
      <p:cxnSp>
        <p:nvCxnSpPr>
          <p:cNvPr id="2052" name="Straight Arrow Connector 3"/>
          <p:cNvCxnSpPr>
            <a:cxnSpLocks noChangeShapeType="1"/>
          </p:cNvCxnSpPr>
          <p:nvPr/>
        </p:nvCxnSpPr>
        <p:spPr bwMode="auto">
          <a:xfrm>
            <a:off x="2562225" y="1289050"/>
            <a:ext cx="871538" cy="989013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Freeform 7"/>
          <p:cNvSpPr>
            <a:spLocks/>
          </p:cNvSpPr>
          <p:nvPr/>
        </p:nvSpPr>
        <p:spPr bwMode="auto">
          <a:xfrm>
            <a:off x="4672013" y="4633913"/>
            <a:ext cx="1492250" cy="841375"/>
          </a:xfrm>
          <a:custGeom>
            <a:avLst/>
            <a:gdLst>
              <a:gd name="T0" fmla="*/ 1095121 w 1493230"/>
              <a:gd name="T1" fmla="*/ 234192 h 841248"/>
              <a:gd name="T2" fmla="*/ 992910 w 1493230"/>
              <a:gd name="T3" fmla="*/ 285422 h 841248"/>
              <a:gd name="T4" fmla="*/ 883397 w 1493230"/>
              <a:gd name="T5" fmla="*/ 322016 h 841248"/>
              <a:gd name="T6" fmla="*/ 817690 w 1493230"/>
              <a:gd name="T7" fmla="*/ 351289 h 841248"/>
              <a:gd name="T8" fmla="*/ 708178 w 1493230"/>
              <a:gd name="T9" fmla="*/ 380562 h 841248"/>
              <a:gd name="T10" fmla="*/ 627869 w 1493230"/>
              <a:gd name="T11" fmla="*/ 439110 h 841248"/>
              <a:gd name="T12" fmla="*/ 554861 w 1493230"/>
              <a:gd name="T13" fmla="*/ 468386 h 841248"/>
              <a:gd name="T14" fmla="*/ 518357 w 1493230"/>
              <a:gd name="T15" fmla="*/ 497659 h 841248"/>
              <a:gd name="T16" fmla="*/ 452650 w 1493230"/>
              <a:gd name="T17" fmla="*/ 526935 h 841248"/>
              <a:gd name="T18" fmla="*/ 386943 w 1493230"/>
              <a:gd name="T19" fmla="*/ 556207 h 841248"/>
              <a:gd name="T20" fmla="*/ 299332 w 1493230"/>
              <a:gd name="T21" fmla="*/ 570844 h 841248"/>
              <a:gd name="T22" fmla="*/ 248227 w 1493230"/>
              <a:gd name="T23" fmla="*/ 592798 h 841248"/>
              <a:gd name="T24" fmla="*/ 189820 w 1493230"/>
              <a:gd name="T25" fmla="*/ 622074 h 841248"/>
              <a:gd name="T26" fmla="*/ 116812 w 1493230"/>
              <a:gd name="T27" fmla="*/ 673305 h 841248"/>
              <a:gd name="T28" fmla="*/ 43804 w 1493230"/>
              <a:gd name="T29" fmla="*/ 717214 h 841248"/>
              <a:gd name="T30" fmla="*/ 21903 w 1493230"/>
              <a:gd name="T31" fmla="*/ 812356 h 841248"/>
              <a:gd name="T32" fmla="*/ 80308 w 1493230"/>
              <a:gd name="T33" fmla="*/ 841629 h 841248"/>
              <a:gd name="T34" fmla="*/ 204423 w 1493230"/>
              <a:gd name="T35" fmla="*/ 812356 h 841248"/>
              <a:gd name="T36" fmla="*/ 299332 w 1493230"/>
              <a:gd name="T37" fmla="*/ 783081 h 841248"/>
              <a:gd name="T38" fmla="*/ 343138 w 1493230"/>
              <a:gd name="T39" fmla="*/ 768444 h 841248"/>
              <a:gd name="T40" fmla="*/ 401544 w 1493230"/>
              <a:gd name="T41" fmla="*/ 724532 h 841248"/>
              <a:gd name="T42" fmla="*/ 481853 w 1493230"/>
              <a:gd name="T43" fmla="*/ 680623 h 841248"/>
              <a:gd name="T44" fmla="*/ 569463 w 1493230"/>
              <a:gd name="T45" fmla="*/ 651347 h 841248"/>
              <a:gd name="T46" fmla="*/ 635170 w 1493230"/>
              <a:gd name="T47" fmla="*/ 629392 h 841248"/>
              <a:gd name="T48" fmla="*/ 686275 w 1493230"/>
              <a:gd name="T49" fmla="*/ 585480 h 841248"/>
              <a:gd name="T50" fmla="*/ 766585 w 1493230"/>
              <a:gd name="T51" fmla="*/ 548889 h 841248"/>
              <a:gd name="T52" fmla="*/ 832291 w 1493230"/>
              <a:gd name="T53" fmla="*/ 504977 h 841248"/>
              <a:gd name="T54" fmla="*/ 919901 w 1493230"/>
              <a:gd name="T55" fmla="*/ 483022 h 841248"/>
              <a:gd name="T56" fmla="*/ 956405 w 1493230"/>
              <a:gd name="T57" fmla="*/ 453747 h 841248"/>
              <a:gd name="T58" fmla="*/ 1014812 w 1493230"/>
              <a:gd name="T59" fmla="*/ 424474 h 841248"/>
              <a:gd name="T60" fmla="*/ 1051316 w 1493230"/>
              <a:gd name="T61" fmla="*/ 395201 h 841248"/>
              <a:gd name="T62" fmla="*/ 1124324 w 1493230"/>
              <a:gd name="T63" fmla="*/ 358607 h 841248"/>
              <a:gd name="T64" fmla="*/ 1175430 w 1493230"/>
              <a:gd name="T65" fmla="*/ 322016 h 841248"/>
              <a:gd name="T66" fmla="*/ 1233836 w 1493230"/>
              <a:gd name="T67" fmla="*/ 270786 h 841248"/>
              <a:gd name="T68" fmla="*/ 1270340 w 1493230"/>
              <a:gd name="T69" fmla="*/ 248831 h 841248"/>
              <a:gd name="T70" fmla="*/ 1350649 w 1493230"/>
              <a:gd name="T71" fmla="*/ 197601 h 841248"/>
              <a:gd name="T72" fmla="*/ 1423657 w 1493230"/>
              <a:gd name="T73" fmla="*/ 139052 h 841248"/>
              <a:gd name="T74" fmla="*/ 1482063 w 1493230"/>
              <a:gd name="T75" fmla="*/ 58549 h 841248"/>
              <a:gd name="T76" fmla="*/ 1460161 w 1493230"/>
              <a:gd name="T77" fmla="*/ 0 h 841248"/>
              <a:gd name="T78" fmla="*/ 1365250 w 1493230"/>
              <a:gd name="T79" fmla="*/ 43912 h 841248"/>
              <a:gd name="T80" fmla="*/ 1306844 w 1493230"/>
              <a:gd name="T81" fmla="*/ 80503 h 841248"/>
              <a:gd name="T82" fmla="*/ 1270340 w 1493230"/>
              <a:gd name="T83" fmla="*/ 102458 h 841248"/>
              <a:gd name="T84" fmla="*/ 1204633 w 1493230"/>
              <a:gd name="T85" fmla="*/ 168325 h 841248"/>
              <a:gd name="T86" fmla="*/ 1153526 w 1493230"/>
              <a:gd name="T87" fmla="*/ 204919 h 84124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493230" h="841248">
                <a:moveTo>
                  <a:pt x="1155801" y="197511"/>
                </a:moveTo>
                <a:cubicBezTo>
                  <a:pt x="1146048" y="202388"/>
                  <a:pt x="1154455" y="205499"/>
                  <a:pt x="1097280" y="234087"/>
                </a:cubicBezTo>
                <a:cubicBezTo>
                  <a:pt x="1040568" y="262444"/>
                  <a:pt x="1108540" y="237649"/>
                  <a:pt x="1053388" y="256032"/>
                </a:cubicBezTo>
                <a:cubicBezTo>
                  <a:pt x="1027854" y="281568"/>
                  <a:pt x="1045301" y="268482"/>
                  <a:pt x="994867" y="285293"/>
                </a:cubicBezTo>
                <a:lnTo>
                  <a:pt x="929030" y="307239"/>
                </a:lnTo>
                <a:lnTo>
                  <a:pt x="885139" y="321869"/>
                </a:lnTo>
                <a:lnTo>
                  <a:pt x="863193" y="329184"/>
                </a:lnTo>
                <a:cubicBezTo>
                  <a:pt x="839693" y="352686"/>
                  <a:pt x="857822" y="339574"/>
                  <a:pt x="819302" y="351130"/>
                </a:cubicBezTo>
                <a:cubicBezTo>
                  <a:pt x="804531" y="355561"/>
                  <a:pt x="790372" y="362020"/>
                  <a:pt x="775411" y="365760"/>
                </a:cubicBezTo>
                <a:cubicBezTo>
                  <a:pt x="734088" y="376090"/>
                  <a:pt x="756009" y="371103"/>
                  <a:pt x="709574" y="380391"/>
                </a:cubicBezTo>
                <a:cubicBezTo>
                  <a:pt x="679491" y="425516"/>
                  <a:pt x="695479" y="420994"/>
                  <a:pt x="658368" y="431597"/>
                </a:cubicBezTo>
                <a:cubicBezTo>
                  <a:pt x="648701" y="434359"/>
                  <a:pt x="638861" y="436474"/>
                  <a:pt x="629107" y="438912"/>
                </a:cubicBezTo>
                <a:cubicBezTo>
                  <a:pt x="619353" y="443789"/>
                  <a:pt x="609971" y="449493"/>
                  <a:pt x="599846" y="453543"/>
                </a:cubicBezTo>
                <a:cubicBezTo>
                  <a:pt x="585527" y="459271"/>
                  <a:pt x="568787" y="459619"/>
                  <a:pt x="555955" y="468173"/>
                </a:cubicBezTo>
                <a:cubicBezTo>
                  <a:pt x="548640" y="473050"/>
                  <a:pt x="540874" y="477311"/>
                  <a:pt x="534009" y="482803"/>
                </a:cubicBezTo>
                <a:cubicBezTo>
                  <a:pt x="528623" y="487111"/>
                  <a:pt x="525293" y="493886"/>
                  <a:pt x="519379" y="497434"/>
                </a:cubicBezTo>
                <a:cubicBezTo>
                  <a:pt x="512767" y="501401"/>
                  <a:pt x="504748" y="502311"/>
                  <a:pt x="497433" y="504749"/>
                </a:cubicBezTo>
                <a:cubicBezTo>
                  <a:pt x="434548" y="546672"/>
                  <a:pt x="514109" y="496411"/>
                  <a:pt x="453542" y="526695"/>
                </a:cubicBezTo>
                <a:cubicBezTo>
                  <a:pt x="445678" y="530627"/>
                  <a:pt x="439630" y="537754"/>
                  <a:pt x="431596" y="541325"/>
                </a:cubicBezTo>
                <a:cubicBezTo>
                  <a:pt x="417503" y="547588"/>
                  <a:pt x="402335" y="551078"/>
                  <a:pt x="387705" y="555955"/>
                </a:cubicBezTo>
                <a:cubicBezTo>
                  <a:pt x="380390" y="558393"/>
                  <a:pt x="373424" y="562420"/>
                  <a:pt x="365760" y="563271"/>
                </a:cubicBezTo>
                <a:lnTo>
                  <a:pt x="299923" y="570586"/>
                </a:lnTo>
                <a:cubicBezTo>
                  <a:pt x="290169" y="573024"/>
                  <a:pt x="279903" y="573941"/>
                  <a:pt x="270662" y="577901"/>
                </a:cubicBezTo>
                <a:cubicBezTo>
                  <a:pt x="262581" y="581364"/>
                  <a:pt x="256580" y="588599"/>
                  <a:pt x="248716" y="592531"/>
                </a:cubicBezTo>
                <a:cubicBezTo>
                  <a:pt x="241819" y="595979"/>
                  <a:pt x="234086" y="597408"/>
                  <a:pt x="226771" y="599847"/>
                </a:cubicBezTo>
                <a:cubicBezTo>
                  <a:pt x="189696" y="636920"/>
                  <a:pt x="237679" y="593301"/>
                  <a:pt x="190195" y="621792"/>
                </a:cubicBezTo>
                <a:cubicBezTo>
                  <a:pt x="139989" y="651916"/>
                  <a:pt x="215783" y="623017"/>
                  <a:pt x="153619" y="643738"/>
                </a:cubicBezTo>
                <a:cubicBezTo>
                  <a:pt x="140013" y="657343"/>
                  <a:pt x="135495" y="663773"/>
                  <a:pt x="117043" y="672999"/>
                </a:cubicBezTo>
                <a:cubicBezTo>
                  <a:pt x="110146" y="676448"/>
                  <a:pt x="102412" y="677876"/>
                  <a:pt x="95097" y="680314"/>
                </a:cubicBezTo>
                <a:cubicBezTo>
                  <a:pt x="28905" y="746506"/>
                  <a:pt x="120919" y="659119"/>
                  <a:pt x="43891" y="716890"/>
                </a:cubicBezTo>
                <a:cubicBezTo>
                  <a:pt x="20239" y="734629"/>
                  <a:pt x="14744" y="745980"/>
                  <a:pt x="0" y="768096"/>
                </a:cubicBezTo>
                <a:cubicBezTo>
                  <a:pt x="7726" y="791275"/>
                  <a:pt x="5739" y="791729"/>
                  <a:pt x="21945" y="811987"/>
                </a:cubicBezTo>
                <a:cubicBezTo>
                  <a:pt x="26254" y="817373"/>
                  <a:pt x="30407" y="823534"/>
                  <a:pt x="36576" y="826618"/>
                </a:cubicBezTo>
                <a:cubicBezTo>
                  <a:pt x="50370" y="833515"/>
                  <a:pt x="80467" y="841248"/>
                  <a:pt x="80467" y="841248"/>
                </a:cubicBezTo>
                <a:cubicBezTo>
                  <a:pt x="99974" y="838810"/>
                  <a:pt x="119766" y="838052"/>
                  <a:pt x="138988" y="833933"/>
                </a:cubicBezTo>
                <a:cubicBezTo>
                  <a:pt x="139020" y="833926"/>
                  <a:pt x="193837" y="815650"/>
                  <a:pt x="204825" y="811987"/>
                </a:cubicBezTo>
                <a:cubicBezTo>
                  <a:pt x="278521" y="787421"/>
                  <a:pt x="164253" y="824890"/>
                  <a:pt x="256032" y="797357"/>
                </a:cubicBezTo>
                <a:cubicBezTo>
                  <a:pt x="270803" y="792926"/>
                  <a:pt x="285293" y="787604"/>
                  <a:pt x="299923" y="782727"/>
                </a:cubicBezTo>
                <a:lnTo>
                  <a:pt x="321868" y="775411"/>
                </a:lnTo>
                <a:cubicBezTo>
                  <a:pt x="329183" y="772972"/>
                  <a:pt x="337398" y="772373"/>
                  <a:pt x="343814" y="768096"/>
                </a:cubicBezTo>
                <a:cubicBezTo>
                  <a:pt x="351129" y="763219"/>
                  <a:pt x="358895" y="758958"/>
                  <a:pt x="365760" y="753466"/>
                </a:cubicBezTo>
                <a:cubicBezTo>
                  <a:pt x="384764" y="738263"/>
                  <a:pt x="377000" y="735465"/>
                  <a:pt x="402336" y="724205"/>
                </a:cubicBezTo>
                <a:cubicBezTo>
                  <a:pt x="416429" y="717942"/>
                  <a:pt x="446227" y="709575"/>
                  <a:pt x="446227" y="709575"/>
                </a:cubicBezTo>
                <a:cubicBezTo>
                  <a:pt x="458389" y="697412"/>
                  <a:pt x="466189" y="687698"/>
                  <a:pt x="482803" y="680314"/>
                </a:cubicBezTo>
                <a:cubicBezTo>
                  <a:pt x="496896" y="674051"/>
                  <a:pt x="512064" y="670560"/>
                  <a:pt x="526694" y="665683"/>
                </a:cubicBezTo>
                <a:lnTo>
                  <a:pt x="570585" y="651053"/>
                </a:lnTo>
                <a:lnTo>
                  <a:pt x="614476" y="636423"/>
                </a:lnTo>
                <a:lnTo>
                  <a:pt x="636422" y="629107"/>
                </a:lnTo>
                <a:cubicBezTo>
                  <a:pt x="665562" y="585398"/>
                  <a:pt x="633737" y="623404"/>
                  <a:pt x="672998" y="599847"/>
                </a:cubicBezTo>
                <a:cubicBezTo>
                  <a:pt x="678912" y="596299"/>
                  <a:pt x="681459" y="588300"/>
                  <a:pt x="687628" y="585216"/>
                </a:cubicBezTo>
                <a:cubicBezTo>
                  <a:pt x="701422" y="578319"/>
                  <a:pt x="731520" y="570586"/>
                  <a:pt x="731520" y="570586"/>
                </a:cubicBezTo>
                <a:cubicBezTo>
                  <a:pt x="760095" y="542009"/>
                  <a:pt x="730112" y="567632"/>
                  <a:pt x="768096" y="548640"/>
                </a:cubicBezTo>
                <a:cubicBezTo>
                  <a:pt x="821237" y="522070"/>
                  <a:pt x="763852" y="546592"/>
                  <a:pt x="804672" y="519379"/>
                </a:cubicBezTo>
                <a:cubicBezTo>
                  <a:pt x="813745" y="513330"/>
                  <a:pt x="823587" y="508197"/>
                  <a:pt x="833932" y="504749"/>
                </a:cubicBezTo>
                <a:cubicBezTo>
                  <a:pt x="845727" y="500817"/>
                  <a:pt x="858371" y="500131"/>
                  <a:pt x="870508" y="497434"/>
                </a:cubicBezTo>
                <a:cubicBezTo>
                  <a:pt x="878951" y="495558"/>
                  <a:pt x="911936" y="487693"/>
                  <a:pt x="921715" y="482803"/>
                </a:cubicBezTo>
                <a:cubicBezTo>
                  <a:pt x="929578" y="478871"/>
                  <a:pt x="936795" y="473665"/>
                  <a:pt x="943660" y="468173"/>
                </a:cubicBezTo>
                <a:cubicBezTo>
                  <a:pt x="949046" y="463865"/>
                  <a:pt x="952377" y="457091"/>
                  <a:pt x="958291" y="453543"/>
                </a:cubicBezTo>
                <a:cubicBezTo>
                  <a:pt x="964903" y="449576"/>
                  <a:pt x="972921" y="448666"/>
                  <a:pt x="980236" y="446227"/>
                </a:cubicBezTo>
                <a:cubicBezTo>
                  <a:pt x="1017311" y="409154"/>
                  <a:pt x="969328" y="452773"/>
                  <a:pt x="1016812" y="424282"/>
                </a:cubicBezTo>
                <a:cubicBezTo>
                  <a:pt x="1022726" y="420733"/>
                  <a:pt x="1026057" y="413960"/>
                  <a:pt x="1031443" y="409651"/>
                </a:cubicBezTo>
                <a:cubicBezTo>
                  <a:pt x="1038308" y="404159"/>
                  <a:pt x="1045525" y="398953"/>
                  <a:pt x="1053388" y="395021"/>
                </a:cubicBezTo>
                <a:cubicBezTo>
                  <a:pt x="1060285" y="391573"/>
                  <a:pt x="1068246" y="390744"/>
                  <a:pt x="1075334" y="387706"/>
                </a:cubicBezTo>
                <a:cubicBezTo>
                  <a:pt x="1165119" y="349227"/>
                  <a:pt x="1053067" y="395181"/>
                  <a:pt x="1126540" y="358445"/>
                </a:cubicBezTo>
                <a:cubicBezTo>
                  <a:pt x="1133437" y="354997"/>
                  <a:pt x="1141171" y="353568"/>
                  <a:pt x="1148486" y="351130"/>
                </a:cubicBezTo>
                <a:cubicBezTo>
                  <a:pt x="1158240" y="341376"/>
                  <a:pt x="1166270" y="329520"/>
                  <a:pt x="1177747" y="321869"/>
                </a:cubicBezTo>
                <a:cubicBezTo>
                  <a:pt x="1185062" y="316992"/>
                  <a:pt x="1193076" y="313028"/>
                  <a:pt x="1199692" y="307239"/>
                </a:cubicBezTo>
                <a:cubicBezTo>
                  <a:pt x="1212668" y="295885"/>
                  <a:pt x="1224076" y="282855"/>
                  <a:pt x="1236268" y="270663"/>
                </a:cubicBezTo>
                <a:cubicBezTo>
                  <a:pt x="1241145" y="265786"/>
                  <a:pt x="1244356" y="258213"/>
                  <a:pt x="1250899" y="256032"/>
                </a:cubicBezTo>
                <a:cubicBezTo>
                  <a:pt x="1258214" y="253594"/>
                  <a:pt x="1265947" y="252165"/>
                  <a:pt x="1272844" y="248717"/>
                </a:cubicBezTo>
                <a:cubicBezTo>
                  <a:pt x="1329572" y="220354"/>
                  <a:pt x="1261570" y="245161"/>
                  <a:pt x="1316736" y="226771"/>
                </a:cubicBezTo>
                <a:cubicBezTo>
                  <a:pt x="1345876" y="183062"/>
                  <a:pt x="1314051" y="221068"/>
                  <a:pt x="1353312" y="197511"/>
                </a:cubicBezTo>
                <a:cubicBezTo>
                  <a:pt x="1399898" y="169559"/>
                  <a:pt x="1325031" y="193607"/>
                  <a:pt x="1397203" y="175565"/>
                </a:cubicBezTo>
                <a:cubicBezTo>
                  <a:pt x="1437749" y="148534"/>
                  <a:pt x="1405680" y="176400"/>
                  <a:pt x="1426464" y="138989"/>
                </a:cubicBezTo>
                <a:cubicBezTo>
                  <a:pt x="1472866" y="55466"/>
                  <a:pt x="1438068" y="120826"/>
                  <a:pt x="1470355" y="80467"/>
                </a:cubicBezTo>
                <a:cubicBezTo>
                  <a:pt x="1475847" y="73602"/>
                  <a:pt x="1480108" y="65837"/>
                  <a:pt x="1484985" y="58522"/>
                </a:cubicBezTo>
                <a:cubicBezTo>
                  <a:pt x="1490921" y="40714"/>
                  <a:pt x="1500113" y="26226"/>
                  <a:pt x="1484985" y="7315"/>
                </a:cubicBezTo>
                <a:cubicBezTo>
                  <a:pt x="1480168" y="1294"/>
                  <a:pt x="1470355" y="2438"/>
                  <a:pt x="1463040" y="0"/>
                </a:cubicBezTo>
                <a:cubicBezTo>
                  <a:pt x="1441094" y="2438"/>
                  <a:pt x="1418506" y="1505"/>
                  <a:pt x="1397203" y="7315"/>
                </a:cubicBezTo>
                <a:cubicBezTo>
                  <a:pt x="1388166" y="9780"/>
                  <a:pt x="1371343" y="39639"/>
                  <a:pt x="1367942" y="43891"/>
                </a:cubicBezTo>
                <a:cubicBezTo>
                  <a:pt x="1358868" y="55233"/>
                  <a:pt x="1344043" y="66814"/>
                  <a:pt x="1331366" y="73152"/>
                </a:cubicBezTo>
                <a:cubicBezTo>
                  <a:pt x="1324469" y="76600"/>
                  <a:pt x="1316735" y="78029"/>
                  <a:pt x="1309420" y="80467"/>
                </a:cubicBezTo>
                <a:cubicBezTo>
                  <a:pt x="1304543" y="85344"/>
                  <a:pt x="1300704" y="91550"/>
                  <a:pt x="1294790" y="95098"/>
                </a:cubicBezTo>
                <a:cubicBezTo>
                  <a:pt x="1288178" y="99065"/>
                  <a:pt x="1278865" y="97596"/>
                  <a:pt x="1272844" y="102413"/>
                </a:cubicBezTo>
                <a:cubicBezTo>
                  <a:pt x="1225575" y="140229"/>
                  <a:pt x="1291430" y="113287"/>
                  <a:pt x="1236268" y="131674"/>
                </a:cubicBezTo>
                <a:cubicBezTo>
                  <a:pt x="1231101" y="139425"/>
                  <a:pt x="1217430" y="163039"/>
                  <a:pt x="1207008" y="168250"/>
                </a:cubicBezTo>
                <a:cubicBezTo>
                  <a:pt x="1193214" y="175147"/>
                  <a:pt x="1163116" y="182880"/>
                  <a:pt x="1163116" y="182880"/>
                </a:cubicBezTo>
                <a:cubicBezTo>
                  <a:pt x="1160678" y="190195"/>
                  <a:pt x="1159249" y="197929"/>
                  <a:pt x="1155801" y="204826"/>
                </a:cubicBezTo>
                <a:cubicBezTo>
                  <a:pt x="1151869" y="212689"/>
                  <a:pt x="1165554" y="192634"/>
                  <a:pt x="1155801" y="197511"/>
                </a:cubicBezTo>
                <a:close/>
              </a:path>
            </a:pathLst>
          </a:custGeom>
          <a:noFill/>
          <a:ln w="28575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>
            <a:off x="5243513" y="4995863"/>
            <a:ext cx="784225" cy="641350"/>
          </a:xfrm>
          <a:custGeom>
            <a:avLst/>
            <a:gdLst>
              <a:gd name="connsiteX0" fmla="*/ 14133 w 785232"/>
              <a:gd name="connsiteY0" fmla="*/ 464024 h 641444"/>
              <a:gd name="connsiteX1" fmla="*/ 20957 w 785232"/>
              <a:gd name="connsiteY1" fmla="*/ 566382 h 641444"/>
              <a:gd name="connsiteX2" fmla="*/ 27781 w 785232"/>
              <a:gd name="connsiteY2" fmla="*/ 600501 h 641444"/>
              <a:gd name="connsiteX3" fmla="*/ 48253 w 785232"/>
              <a:gd name="connsiteY3" fmla="*/ 607325 h 641444"/>
              <a:gd name="connsiteX4" fmla="*/ 109668 w 785232"/>
              <a:gd name="connsiteY4" fmla="*/ 634621 h 641444"/>
              <a:gd name="connsiteX5" fmla="*/ 130139 w 785232"/>
              <a:gd name="connsiteY5" fmla="*/ 641444 h 641444"/>
              <a:gd name="connsiteX6" fmla="*/ 273441 w 785232"/>
              <a:gd name="connsiteY6" fmla="*/ 634621 h 641444"/>
              <a:gd name="connsiteX7" fmla="*/ 280265 w 785232"/>
              <a:gd name="connsiteY7" fmla="*/ 607325 h 641444"/>
              <a:gd name="connsiteX8" fmla="*/ 300736 w 785232"/>
              <a:gd name="connsiteY8" fmla="*/ 593677 h 641444"/>
              <a:gd name="connsiteX9" fmla="*/ 368975 w 785232"/>
              <a:gd name="connsiteY9" fmla="*/ 573206 h 641444"/>
              <a:gd name="connsiteX10" fmla="*/ 382623 w 785232"/>
              <a:gd name="connsiteY10" fmla="*/ 552734 h 641444"/>
              <a:gd name="connsiteX11" fmla="*/ 389447 w 785232"/>
              <a:gd name="connsiteY11" fmla="*/ 532262 h 641444"/>
              <a:gd name="connsiteX12" fmla="*/ 430390 w 785232"/>
              <a:gd name="connsiteY12" fmla="*/ 518615 h 641444"/>
              <a:gd name="connsiteX13" fmla="*/ 450862 w 785232"/>
              <a:gd name="connsiteY13" fmla="*/ 511791 h 641444"/>
              <a:gd name="connsiteX14" fmla="*/ 471333 w 785232"/>
              <a:gd name="connsiteY14" fmla="*/ 498143 h 641444"/>
              <a:gd name="connsiteX15" fmla="*/ 505453 w 785232"/>
              <a:gd name="connsiteY15" fmla="*/ 457200 h 641444"/>
              <a:gd name="connsiteX16" fmla="*/ 498629 w 785232"/>
              <a:gd name="connsiteY16" fmla="*/ 436728 h 641444"/>
              <a:gd name="connsiteX17" fmla="*/ 560044 w 785232"/>
              <a:gd name="connsiteY17" fmla="*/ 409433 h 641444"/>
              <a:gd name="connsiteX18" fmla="*/ 580515 w 785232"/>
              <a:gd name="connsiteY18" fmla="*/ 395785 h 641444"/>
              <a:gd name="connsiteX19" fmla="*/ 641930 w 785232"/>
              <a:gd name="connsiteY19" fmla="*/ 382137 h 641444"/>
              <a:gd name="connsiteX20" fmla="*/ 723817 w 785232"/>
              <a:gd name="connsiteY20" fmla="*/ 341194 h 641444"/>
              <a:gd name="connsiteX21" fmla="*/ 744289 w 785232"/>
              <a:gd name="connsiteY21" fmla="*/ 334370 h 641444"/>
              <a:gd name="connsiteX22" fmla="*/ 764760 w 785232"/>
              <a:gd name="connsiteY22" fmla="*/ 320722 h 641444"/>
              <a:gd name="connsiteX23" fmla="*/ 785232 w 785232"/>
              <a:gd name="connsiteY23" fmla="*/ 279779 h 641444"/>
              <a:gd name="connsiteX24" fmla="*/ 778408 w 785232"/>
              <a:gd name="connsiteY24" fmla="*/ 238836 h 641444"/>
              <a:gd name="connsiteX25" fmla="*/ 771584 w 785232"/>
              <a:gd name="connsiteY25" fmla="*/ 177421 h 641444"/>
              <a:gd name="connsiteX26" fmla="*/ 744289 w 785232"/>
              <a:gd name="connsiteY26" fmla="*/ 136477 h 641444"/>
              <a:gd name="connsiteX27" fmla="*/ 730641 w 785232"/>
              <a:gd name="connsiteY27" fmla="*/ 116006 h 641444"/>
              <a:gd name="connsiteX28" fmla="*/ 689698 w 785232"/>
              <a:gd name="connsiteY28" fmla="*/ 34119 h 641444"/>
              <a:gd name="connsiteX29" fmla="*/ 641930 w 785232"/>
              <a:gd name="connsiteY29" fmla="*/ 0 h 641444"/>
              <a:gd name="connsiteX30" fmla="*/ 607811 w 785232"/>
              <a:gd name="connsiteY30" fmla="*/ 6824 h 641444"/>
              <a:gd name="connsiteX31" fmla="*/ 546396 w 785232"/>
              <a:gd name="connsiteY31" fmla="*/ 27295 h 641444"/>
              <a:gd name="connsiteX32" fmla="*/ 505453 w 785232"/>
              <a:gd name="connsiteY32" fmla="*/ 40943 h 641444"/>
              <a:gd name="connsiteX33" fmla="*/ 484981 w 785232"/>
              <a:gd name="connsiteY33" fmla="*/ 54591 h 641444"/>
              <a:gd name="connsiteX34" fmla="*/ 464509 w 785232"/>
              <a:gd name="connsiteY34" fmla="*/ 75062 h 641444"/>
              <a:gd name="connsiteX35" fmla="*/ 444038 w 785232"/>
              <a:gd name="connsiteY35" fmla="*/ 81886 h 641444"/>
              <a:gd name="connsiteX36" fmla="*/ 430390 w 785232"/>
              <a:gd name="connsiteY36" fmla="*/ 102358 h 641444"/>
              <a:gd name="connsiteX37" fmla="*/ 409918 w 785232"/>
              <a:gd name="connsiteY37" fmla="*/ 109182 h 641444"/>
              <a:gd name="connsiteX38" fmla="*/ 368975 w 785232"/>
              <a:gd name="connsiteY38" fmla="*/ 136477 h 641444"/>
              <a:gd name="connsiteX39" fmla="*/ 328032 w 785232"/>
              <a:gd name="connsiteY39" fmla="*/ 156949 h 641444"/>
              <a:gd name="connsiteX40" fmla="*/ 307560 w 785232"/>
              <a:gd name="connsiteY40" fmla="*/ 170597 h 641444"/>
              <a:gd name="connsiteX41" fmla="*/ 287089 w 785232"/>
              <a:gd name="connsiteY41" fmla="*/ 177421 h 641444"/>
              <a:gd name="connsiteX42" fmla="*/ 266617 w 785232"/>
              <a:gd name="connsiteY42" fmla="*/ 191068 h 641444"/>
              <a:gd name="connsiteX43" fmla="*/ 218850 w 785232"/>
              <a:gd name="connsiteY43" fmla="*/ 204716 h 641444"/>
              <a:gd name="connsiteX44" fmla="*/ 177907 w 785232"/>
              <a:gd name="connsiteY44" fmla="*/ 218364 h 641444"/>
              <a:gd name="connsiteX45" fmla="*/ 136963 w 785232"/>
              <a:gd name="connsiteY45" fmla="*/ 232012 h 641444"/>
              <a:gd name="connsiteX46" fmla="*/ 116492 w 785232"/>
              <a:gd name="connsiteY46" fmla="*/ 238836 h 641444"/>
              <a:gd name="connsiteX47" fmla="*/ 75548 w 785232"/>
              <a:gd name="connsiteY47" fmla="*/ 266131 h 641444"/>
              <a:gd name="connsiteX48" fmla="*/ 41429 w 785232"/>
              <a:gd name="connsiteY48" fmla="*/ 307074 h 641444"/>
              <a:gd name="connsiteX49" fmla="*/ 20957 w 785232"/>
              <a:gd name="connsiteY49" fmla="*/ 313898 h 641444"/>
              <a:gd name="connsiteX50" fmla="*/ 14133 w 785232"/>
              <a:gd name="connsiteY50" fmla="*/ 334370 h 641444"/>
              <a:gd name="connsiteX51" fmla="*/ 486 w 785232"/>
              <a:gd name="connsiteY51" fmla="*/ 354841 h 641444"/>
              <a:gd name="connsiteX52" fmla="*/ 7309 w 785232"/>
              <a:gd name="connsiteY52" fmla="*/ 429904 h 641444"/>
              <a:gd name="connsiteX53" fmla="*/ 14133 w 785232"/>
              <a:gd name="connsiteY53" fmla="*/ 464024 h 641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785232" h="641444">
                <a:moveTo>
                  <a:pt x="14133" y="464024"/>
                </a:moveTo>
                <a:cubicBezTo>
                  <a:pt x="16408" y="486770"/>
                  <a:pt x="17554" y="532357"/>
                  <a:pt x="20957" y="566382"/>
                </a:cubicBezTo>
                <a:cubicBezTo>
                  <a:pt x="22111" y="577923"/>
                  <a:pt x="21347" y="590851"/>
                  <a:pt x="27781" y="600501"/>
                </a:cubicBezTo>
                <a:cubicBezTo>
                  <a:pt x="31771" y="606486"/>
                  <a:pt x="41429" y="605050"/>
                  <a:pt x="48253" y="607325"/>
                </a:cubicBezTo>
                <a:cubicBezTo>
                  <a:pt x="80693" y="628953"/>
                  <a:pt x="60945" y="618381"/>
                  <a:pt x="109668" y="634621"/>
                </a:cubicBezTo>
                <a:lnTo>
                  <a:pt x="130139" y="641444"/>
                </a:lnTo>
                <a:lnTo>
                  <a:pt x="273441" y="634621"/>
                </a:lnTo>
                <a:cubicBezTo>
                  <a:pt x="282586" y="632543"/>
                  <a:pt x="275063" y="615129"/>
                  <a:pt x="280265" y="607325"/>
                </a:cubicBezTo>
                <a:cubicBezTo>
                  <a:pt x="284814" y="600501"/>
                  <a:pt x="293242" y="597008"/>
                  <a:pt x="300736" y="593677"/>
                </a:cubicBezTo>
                <a:cubicBezTo>
                  <a:pt x="322090" y="584187"/>
                  <a:pt x="346294" y="578876"/>
                  <a:pt x="368975" y="573206"/>
                </a:cubicBezTo>
                <a:cubicBezTo>
                  <a:pt x="373524" y="566382"/>
                  <a:pt x="378955" y="560070"/>
                  <a:pt x="382623" y="552734"/>
                </a:cubicBezTo>
                <a:cubicBezTo>
                  <a:pt x="385840" y="546300"/>
                  <a:pt x="383594" y="536443"/>
                  <a:pt x="389447" y="532262"/>
                </a:cubicBezTo>
                <a:cubicBezTo>
                  <a:pt x="401153" y="523900"/>
                  <a:pt x="416742" y="523164"/>
                  <a:pt x="430390" y="518615"/>
                </a:cubicBezTo>
                <a:lnTo>
                  <a:pt x="450862" y="511791"/>
                </a:lnTo>
                <a:cubicBezTo>
                  <a:pt x="457686" y="507242"/>
                  <a:pt x="465033" y="503393"/>
                  <a:pt x="471333" y="498143"/>
                </a:cubicBezTo>
                <a:cubicBezTo>
                  <a:pt x="491036" y="481723"/>
                  <a:pt x="492033" y="477329"/>
                  <a:pt x="505453" y="457200"/>
                </a:cubicBezTo>
                <a:cubicBezTo>
                  <a:pt x="503178" y="450376"/>
                  <a:pt x="498629" y="443921"/>
                  <a:pt x="498629" y="436728"/>
                </a:cubicBezTo>
                <a:cubicBezTo>
                  <a:pt x="498629" y="400436"/>
                  <a:pt x="530498" y="413126"/>
                  <a:pt x="560044" y="409433"/>
                </a:cubicBezTo>
                <a:cubicBezTo>
                  <a:pt x="566868" y="404884"/>
                  <a:pt x="573180" y="399453"/>
                  <a:pt x="580515" y="395785"/>
                </a:cubicBezTo>
                <a:cubicBezTo>
                  <a:pt x="597313" y="387386"/>
                  <a:pt x="626206" y="384758"/>
                  <a:pt x="641930" y="382137"/>
                </a:cubicBezTo>
                <a:cubicBezTo>
                  <a:pt x="694845" y="346860"/>
                  <a:pt x="667312" y="360028"/>
                  <a:pt x="723817" y="341194"/>
                </a:cubicBezTo>
                <a:lnTo>
                  <a:pt x="744289" y="334370"/>
                </a:lnTo>
                <a:cubicBezTo>
                  <a:pt x="751113" y="329821"/>
                  <a:pt x="758961" y="326521"/>
                  <a:pt x="764760" y="320722"/>
                </a:cubicBezTo>
                <a:cubicBezTo>
                  <a:pt x="777988" y="307493"/>
                  <a:pt x="779682" y="296429"/>
                  <a:pt x="785232" y="279779"/>
                </a:cubicBezTo>
                <a:cubicBezTo>
                  <a:pt x="782957" y="266131"/>
                  <a:pt x="780237" y="252551"/>
                  <a:pt x="778408" y="238836"/>
                </a:cubicBezTo>
                <a:cubicBezTo>
                  <a:pt x="775686" y="218419"/>
                  <a:pt x="778097" y="196962"/>
                  <a:pt x="771584" y="177421"/>
                </a:cubicBezTo>
                <a:cubicBezTo>
                  <a:pt x="766397" y="161860"/>
                  <a:pt x="753388" y="150125"/>
                  <a:pt x="744289" y="136477"/>
                </a:cubicBezTo>
                <a:lnTo>
                  <a:pt x="730641" y="116006"/>
                </a:lnTo>
                <a:cubicBezTo>
                  <a:pt x="722856" y="92651"/>
                  <a:pt x="712375" y="49237"/>
                  <a:pt x="689698" y="34119"/>
                </a:cubicBezTo>
                <a:cubicBezTo>
                  <a:pt x="659763" y="14162"/>
                  <a:pt x="675787" y="25392"/>
                  <a:pt x="641930" y="0"/>
                </a:cubicBezTo>
                <a:cubicBezTo>
                  <a:pt x="630557" y="2275"/>
                  <a:pt x="619001" y="3772"/>
                  <a:pt x="607811" y="6824"/>
                </a:cubicBezTo>
                <a:cubicBezTo>
                  <a:pt x="607798" y="6827"/>
                  <a:pt x="556638" y="23881"/>
                  <a:pt x="546396" y="27295"/>
                </a:cubicBezTo>
                <a:cubicBezTo>
                  <a:pt x="546395" y="27295"/>
                  <a:pt x="505454" y="40942"/>
                  <a:pt x="505453" y="40943"/>
                </a:cubicBezTo>
                <a:cubicBezTo>
                  <a:pt x="498629" y="45492"/>
                  <a:pt x="491282" y="49341"/>
                  <a:pt x="484981" y="54591"/>
                </a:cubicBezTo>
                <a:cubicBezTo>
                  <a:pt x="477567" y="60769"/>
                  <a:pt x="472539" y="69709"/>
                  <a:pt x="464509" y="75062"/>
                </a:cubicBezTo>
                <a:cubicBezTo>
                  <a:pt x="458524" y="79052"/>
                  <a:pt x="450862" y="79611"/>
                  <a:pt x="444038" y="81886"/>
                </a:cubicBezTo>
                <a:cubicBezTo>
                  <a:pt x="439489" y="88710"/>
                  <a:pt x="436794" y="97235"/>
                  <a:pt x="430390" y="102358"/>
                </a:cubicBezTo>
                <a:cubicBezTo>
                  <a:pt x="424773" y="106852"/>
                  <a:pt x="416206" y="105689"/>
                  <a:pt x="409918" y="109182"/>
                </a:cubicBezTo>
                <a:cubicBezTo>
                  <a:pt x="395580" y="117148"/>
                  <a:pt x="382623" y="127379"/>
                  <a:pt x="368975" y="136477"/>
                </a:cubicBezTo>
                <a:cubicBezTo>
                  <a:pt x="310304" y="175591"/>
                  <a:pt x="384539" y="128695"/>
                  <a:pt x="328032" y="156949"/>
                </a:cubicBezTo>
                <a:cubicBezTo>
                  <a:pt x="320696" y="160617"/>
                  <a:pt x="314896" y="166929"/>
                  <a:pt x="307560" y="170597"/>
                </a:cubicBezTo>
                <a:cubicBezTo>
                  <a:pt x="301127" y="173814"/>
                  <a:pt x="293522" y="174204"/>
                  <a:pt x="287089" y="177421"/>
                </a:cubicBezTo>
                <a:cubicBezTo>
                  <a:pt x="279754" y="181089"/>
                  <a:pt x="273952" y="187400"/>
                  <a:pt x="266617" y="191068"/>
                </a:cubicBezTo>
                <a:cubicBezTo>
                  <a:pt x="255150" y="196801"/>
                  <a:pt x="229783" y="201436"/>
                  <a:pt x="218850" y="204716"/>
                </a:cubicBezTo>
                <a:cubicBezTo>
                  <a:pt x="205071" y="208850"/>
                  <a:pt x="191555" y="213815"/>
                  <a:pt x="177907" y="218364"/>
                </a:cubicBezTo>
                <a:lnTo>
                  <a:pt x="136963" y="232012"/>
                </a:lnTo>
                <a:cubicBezTo>
                  <a:pt x="130139" y="234287"/>
                  <a:pt x="122477" y="234846"/>
                  <a:pt x="116492" y="238836"/>
                </a:cubicBezTo>
                <a:lnTo>
                  <a:pt x="75548" y="266131"/>
                </a:lnTo>
                <a:cubicBezTo>
                  <a:pt x="65477" y="281239"/>
                  <a:pt x="57194" y="296564"/>
                  <a:pt x="41429" y="307074"/>
                </a:cubicBezTo>
                <a:cubicBezTo>
                  <a:pt x="35444" y="311064"/>
                  <a:pt x="27781" y="311623"/>
                  <a:pt x="20957" y="313898"/>
                </a:cubicBezTo>
                <a:cubicBezTo>
                  <a:pt x="18682" y="320722"/>
                  <a:pt x="17350" y="327936"/>
                  <a:pt x="14133" y="334370"/>
                </a:cubicBezTo>
                <a:cubicBezTo>
                  <a:pt x="10465" y="341705"/>
                  <a:pt x="1070" y="346661"/>
                  <a:pt x="486" y="354841"/>
                </a:cubicBezTo>
                <a:cubicBezTo>
                  <a:pt x="-1304" y="379901"/>
                  <a:pt x="2045" y="405338"/>
                  <a:pt x="7309" y="429904"/>
                </a:cubicBezTo>
                <a:cubicBezTo>
                  <a:pt x="22219" y="499486"/>
                  <a:pt x="11858" y="441278"/>
                  <a:pt x="14133" y="464024"/>
                </a:cubicBezTo>
                <a:close/>
              </a:path>
            </a:pathLst>
          </a:custGeom>
          <a:noFill/>
          <a:ln w="2857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6469063" y="3295650"/>
            <a:ext cx="1054100" cy="908050"/>
          </a:xfrm>
          <a:custGeom>
            <a:avLst/>
            <a:gdLst>
              <a:gd name="T0" fmla="*/ 36181 w 1052755"/>
              <a:gd name="T1" fmla="*/ 211983 h 907576"/>
              <a:gd name="T2" fmla="*/ 29321 w 1052755"/>
              <a:gd name="T3" fmla="*/ 246173 h 907576"/>
              <a:gd name="T4" fmla="*/ 22465 w 1052755"/>
              <a:gd name="T5" fmla="*/ 287203 h 907576"/>
              <a:gd name="T6" fmla="*/ 8745 w 1052755"/>
              <a:gd name="T7" fmla="*/ 307717 h 907576"/>
              <a:gd name="T8" fmla="*/ 1885 w 1052755"/>
              <a:gd name="T9" fmla="*/ 403450 h 907576"/>
              <a:gd name="T10" fmla="*/ 15605 w 1052755"/>
              <a:gd name="T11" fmla="*/ 642786 h 907576"/>
              <a:gd name="T12" fmla="*/ 29321 w 1052755"/>
              <a:gd name="T13" fmla="*/ 683815 h 907576"/>
              <a:gd name="T14" fmla="*/ 36181 w 1052755"/>
              <a:gd name="T15" fmla="*/ 704329 h 907576"/>
              <a:gd name="T16" fmla="*/ 56756 w 1052755"/>
              <a:gd name="T17" fmla="*/ 745358 h 907576"/>
              <a:gd name="T18" fmla="*/ 97910 w 1052755"/>
              <a:gd name="T19" fmla="*/ 772711 h 907576"/>
              <a:gd name="T20" fmla="*/ 111627 w 1052755"/>
              <a:gd name="T21" fmla="*/ 793225 h 907576"/>
              <a:gd name="T22" fmla="*/ 118487 w 1052755"/>
              <a:gd name="T23" fmla="*/ 813740 h 907576"/>
              <a:gd name="T24" fmla="*/ 159639 w 1052755"/>
              <a:gd name="T25" fmla="*/ 841093 h 907576"/>
              <a:gd name="T26" fmla="*/ 235087 w 1052755"/>
              <a:gd name="T27" fmla="*/ 868445 h 907576"/>
              <a:gd name="T28" fmla="*/ 324252 w 1052755"/>
              <a:gd name="T29" fmla="*/ 882121 h 907576"/>
              <a:gd name="T30" fmla="*/ 406557 w 1052755"/>
              <a:gd name="T31" fmla="*/ 895798 h 907576"/>
              <a:gd name="T32" fmla="*/ 447710 w 1052755"/>
              <a:gd name="T33" fmla="*/ 909473 h 907576"/>
              <a:gd name="T34" fmla="*/ 619180 w 1052755"/>
              <a:gd name="T35" fmla="*/ 888960 h 907576"/>
              <a:gd name="T36" fmla="*/ 687768 w 1052755"/>
              <a:gd name="T37" fmla="*/ 861607 h 907576"/>
              <a:gd name="T38" fmla="*/ 708346 w 1052755"/>
              <a:gd name="T39" fmla="*/ 854768 h 907576"/>
              <a:gd name="T40" fmla="*/ 749498 w 1052755"/>
              <a:gd name="T41" fmla="*/ 834254 h 907576"/>
              <a:gd name="T42" fmla="*/ 811227 w 1052755"/>
              <a:gd name="T43" fmla="*/ 827416 h 907576"/>
              <a:gd name="T44" fmla="*/ 852380 w 1052755"/>
              <a:gd name="T45" fmla="*/ 800063 h 907576"/>
              <a:gd name="T46" fmla="*/ 893534 w 1052755"/>
              <a:gd name="T47" fmla="*/ 786386 h 907576"/>
              <a:gd name="T48" fmla="*/ 934687 w 1052755"/>
              <a:gd name="T49" fmla="*/ 765873 h 907576"/>
              <a:gd name="T50" fmla="*/ 948405 w 1052755"/>
              <a:gd name="T51" fmla="*/ 745358 h 907576"/>
              <a:gd name="T52" fmla="*/ 968980 w 1052755"/>
              <a:gd name="T53" fmla="*/ 738520 h 907576"/>
              <a:gd name="T54" fmla="*/ 989557 w 1052755"/>
              <a:gd name="T55" fmla="*/ 724844 h 907576"/>
              <a:gd name="T56" fmla="*/ 1030709 w 1052755"/>
              <a:gd name="T57" fmla="*/ 683815 h 907576"/>
              <a:gd name="T58" fmla="*/ 1037569 w 1052755"/>
              <a:gd name="T59" fmla="*/ 663301 h 907576"/>
              <a:gd name="T60" fmla="*/ 1044428 w 1052755"/>
              <a:gd name="T61" fmla="*/ 635948 h 907576"/>
              <a:gd name="T62" fmla="*/ 1058145 w 1052755"/>
              <a:gd name="T63" fmla="*/ 594919 h 907576"/>
              <a:gd name="T64" fmla="*/ 1051286 w 1052755"/>
              <a:gd name="T65" fmla="*/ 499184 h 907576"/>
              <a:gd name="T66" fmla="*/ 1044428 w 1052755"/>
              <a:gd name="T67" fmla="*/ 478671 h 907576"/>
              <a:gd name="T68" fmla="*/ 1023850 w 1052755"/>
              <a:gd name="T69" fmla="*/ 464994 h 907576"/>
              <a:gd name="T70" fmla="*/ 1010134 w 1052755"/>
              <a:gd name="T71" fmla="*/ 423965 h 907576"/>
              <a:gd name="T72" fmla="*/ 1003275 w 1052755"/>
              <a:gd name="T73" fmla="*/ 403450 h 907576"/>
              <a:gd name="T74" fmla="*/ 989557 w 1052755"/>
              <a:gd name="T75" fmla="*/ 376098 h 907576"/>
              <a:gd name="T76" fmla="*/ 975839 w 1052755"/>
              <a:gd name="T77" fmla="*/ 355584 h 907576"/>
              <a:gd name="T78" fmla="*/ 955263 w 1052755"/>
              <a:gd name="T79" fmla="*/ 341906 h 907576"/>
              <a:gd name="T80" fmla="*/ 914109 w 1052755"/>
              <a:gd name="T81" fmla="*/ 300879 h 907576"/>
              <a:gd name="T82" fmla="*/ 893534 w 1052755"/>
              <a:gd name="T83" fmla="*/ 280363 h 907576"/>
              <a:gd name="T84" fmla="*/ 886674 w 1052755"/>
              <a:gd name="T85" fmla="*/ 259850 h 907576"/>
              <a:gd name="T86" fmla="*/ 866098 w 1052755"/>
              <a:gd name="T87" fmla="*/ 246173 h 907576"/>
              <a:gd name="T88" fmla="*/ 845521 w 1052755"/>
              <a:gd name="T89" fmla="*/ 225660 h 907576"/>
              <a:gd name="T90" fmla="*/ 811227 w 1052755"/>
              <a:gd name="T91" fmla="*/ 191469 h 907576"/>
              <a:gd name="T92" fmla="*/ 797510 w 1052755"/>
              <a:gd name="T93" fmla="*/ 170953 h 907576"/>
              <a:gd name="T94" fmla="*/ 756357 w 1052755"/>
              <a:gd name="T95" fmla="*/ 143602 h 907576"/>
              <a:gd name="T96" fmla="*/ 701487 w 1052755"/>
              <a:gd name="T97" fmla="*/ 95735 h 907576"/>
              <a:gd name="T98" fmla="*/ 680910 w 1052755"/>
              <a:gd name="T99" fmla="*/ 82059 h 907576"/>
              <a:gd name="T100" fmla="*/ 660333 w 1052755"/>
              <a:gd name="T101" fmla="*/ 75219 h 907576"/>
              <a:gd name="T102" fmla="*/ 639756 w 1052755"/>
              <a:gd name="T103" fmla="*/ 61543 h 907576"/>
              <a:gd name="T104" fmla="*/ 619180 w 1052755"/>
              <a:gd name="T105" fmla="*/ 54707 h 907576"/>
              <a:gd name="T106" fmla="*/ 564309 w 1052755"/>
              <a:gd name="T107" fmla="*/ 41027 h 907576"/>
              <a:gd name="T108" fmla="*/ 495723 w 1052755"/>
              <a:gd name="T109" fmla="*/ 27352 h 907576"/>
              <a:gd name="T110" fmla="*/ 454569 w 1052755"/>
              <a:gd name="T111" fmla="*/ 13676 h 907576"/>
              <a:gd name="T112" fmla="*/ 433993 w 1052755"/>
              <a:gd name="T113" fmla="*/ 6840 h 907576"/>
              <a:gd name="T114" fmla="*/ 406557 w 1052755"/>
              <a:gd name="T115" fmla="*/ 0 h 907576"/>
              <a:gd name="T116" fmla="*/ 139063 w 1052755"/>
              <a:gd name="T117" fmla="*/ 6840 h 907576"/>
              <a:gd name="T118" fmla="*/ 111627 w 1052755"/>
              <a:gd name="T119" fmla="*/ 13676 h 907576"/>
              <a:gd name="T120" fmla="*/ 70476 w 1052755"/>
              <a:gd name="T121" fmla="*/ 41027 h 907576"/>
              <a:gd name="T122" fmla="*/ 49899 w 1052755"/>
              <a:gd name="T123" fmla="*/ 61543 h 907576"/>
              <a:gd name="T124" fmla="*/ 36181 w 1052755"/>
              <a:gd name="T125" fmla="*/ 102572 h 907576"/>
              <a:gd name="T126" fmla="*/ 36181 w 1052755"/>
              <a:gd name="T127" fmla="*/ 211983 h 90757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60000 65536"/>
              <a:gd name="T190" fmla="*/ 0 60000 65536"/>
              <a:gd name="T191" fmla="*/ 0 60000 65536"/>
            </a:gdLst>
            <a:ahLst/>
            <a:cxnLst>
              <a:cxn ang="T128">
                <a:pos x="T0" y="T1"/>
              </a:cxn>
              <a:cxn ang="T129">
                <a:pos x="T2" y="T3"/>
              </a:cxn>
              <a:cxn ang="T130">
                <a:pos x="T4" y="T5"/>
              </a:cxn>
              <a:cxn ang="T131">
                <a:pos x="T6" y="T7"/>
              </a:cxn>
              <a:cxn ang="T132">
                <a:pos x="T8" y="T9"/>
              </a:cxn>
              <a:cxn ang="T133">
                <a:pos x="T10" y="T11"/>
              </a:cxn>
              <a:cxn ang="T134">
                <a:pos x="T12" y="T13"/>
              </a:cxn>
              <a:cxn ang="T135">
                <a:pos x="T14" y="T15"/>
              </a:cxn>
              <a:cxn ang="T136">
                <a:pos x="T16" y="T17"/>
              </a:cxn>
              <a:cxn ang="T137">
                <a:pos x="T18" y="T19"/>
              </a:cxn>
              <a:cxn ang="T138">
                <a:pos x="T20" y="T21"/>
              </a:cxn>
              <a:cxn ang="T139">
                <a:pos x="T22" y="T23"/>
              </a:cxn>
              <a:cxn ang="T140">
                <a:pos x="T24" y="T25"/>
              </a:cxn>
              <a:cxn ang="T141">
                <a:pos x="T26" y="T27"/>
              </a:cxn>
              <a:cxn ang="T142">
                <a:pos x="T28" y="T29"/>
              </a:cxn>
              <a:cxn ang="T143">
                <a:pos x="T30" y="T31"/>
              </a:cxn>
              <a:cxn ang="T144">
                <a:pos x="T32" y="T33"/>
              </a:cxn>
              <a:cxn ang="T145">
                <a:pos x="T34" y="T35"/>
              </a:cxn>
              <a:cxn ang="T146">
                <a:pos x="T36" y="T37"/>
              </a:cxn>
              <a:cxn ang="T147">
                <a:pos x="T38" y="T39"/>
              </a:cxn>
              <a:cxn ang="T148">
                <a:pos x="T40" y="T41"/>
              </a:cxn>
              <a:cxn ang="T149">
                <a:pos x="T42" y="T43"/>
              </a:cxn>
              <a:cxn ang="T150">
                <a:pos x="T44" y="T45"/>
              </a:cxn>
              <a:cxn ang="T151">
                <a:pos x="T46" y="T47"/>
              </a:cxn>
              <a:cxn ang="T152">
                <a:pos x="T48" y="T49"/>
              </a:cxn>
              <a:cxn ang="T153">
                <a:pos x="T50" y="T51"/>
              </a:cxn>
              <a:cxn ang="T154">
                <a:pos x="T52" y="T53"/>
              </a:cxn>
              <a:cxn ang="T155">
                <a:pos x="T54" y="T55"/>
              </a:cxn>
              <a:cxn ang="T156">
                <a:pos x="T56" y="T57"/>
              </a:cxn>
              <a:cxn ang="T157">
                <a:pos x="T58" y="T59"/>
              </a:cxn>
              <a:cxn ang="T158">
                <a:pos x="T60" y="T61"/>
              </a:cxn>
              <a:cxn ang="T159">
                <a:pos x="T62" y="T63"/>
              </a:cxn>
              <a:cxn ang="T160">
                <a:pos x="T64" y="T65"/>
              </a:cxn>
              <a:cxn ang="T161">
                <a:pos x="T66" y="T67"/>
              </a:cxn>
              <a:cxn ang="T162">
                <a:pos x="T68" y="T69"/>
              </a:cxn>
              <a:cxn ang="T163">
                <a:pos x="T70" y="T71"/>
              </a:cxn>
              <a:cxn ang="T164">
                <a:pos x="T72" y="T73"/>
              </a:cxn>
              <a:cxn ang="T165">
                <a:pos x="T74" y="T75"/>
              </a:cxn>
              <a:cxn ang="T166">
                <a:pos x="T76" y="T77"/>
              </a:cxn>
              <a:cxn ang="T167">
                <a:pos x="T78" y="T79"/>
              </a:cxn>
              <a:cxn ang="T168">
                <a:pos x="T80" y="T81"/>
              </a:cxn>
              <a:cxn ang="T169">
                <a:pos x="T82" y="T83"/>
              </a:cxn>
              <a:cxn ang="T170">
                <a:pos x="T84" y="T85"/>
              </a:cxn>
              <a:cxn ang="T171">
                <a:pos x="T86" y="T87"/>
              </a:cxn>
              <a:cxn ang="T172">
                <a:pos x="T88" y="T89"/>
              </a:cxn>
              <a:cxn ang="T173">
                <a:pos x="T90" y="T91"/>
              </a:cxn>
              <a:cxn ang="T174">
                <a:pos x="T92" y="T93"/>
              </a:cxn>
              <a:cxn ang="T175">
                <a:pos x="T94" y="T95"/>
              </a:cxn>
              <a:cxn ang="T176">
                <a:pos x="T96" y="T97"/>
              </a:cxn>
              <a:cxn ang="T177">
                <a:pos x="T98" y="T99"/>
              </a:cxn>
              <a:cxn ang="T178">
                <a:pos x="T100" y="T101"/>
              </a:cxn>
              <a:cxn ang="T179">
                <a:pos x="T102" y="T103"/>
              </a:cxn>
              <a:cxn ang="T180">
                <a:pos x="T104" y="T105"/>
              </a:cxn>
              <a:cxn ang="T181">
                <a:pos x="T106" y="T107"/>
              </a:cxn>
              <a:cxn ang="T182">
                <a:pos x="T108" y="T109"/>
              </a:cxn>
              <a:cxn ang="T183">
                <a:pos x="T110" y="T111"/>
              </a:cxn>
              <a:cxn ang="T184">
                <a:pos x="T112" y="T113"/>
              </a:cxn>
              <a:cxn ang="T185">
                <a:pos x="T114" y="T115"/>
              </a:cxn>
              <a:cxn ang="T186">
                <a:pos x="T116" y="T117"/>
              </a:cxn>
              <a:cxn ang="T187">
                <a:pos x="T118" y="T119"/>
              </a:cxn>
              <a:cxn ang="T188">
                <a:pos x="T120" y="T121"/>
              </a:cxn>
              <a:cxn ang="T189">
                <a:pos x="T122" y="T123"/>
              </a:cxn>
              <a:cxn ang="T190">
                <a:pos x="T124" y="T125"/>
              </a:cxn>
              <a:cxn ang="T191">
                <a:pos x="T126" y="T127"/>
              </a:cxn>
            </a:cxnLst>
            <a:rect l="0" t="0" r="r" b="b"/>
            <a:pathLst>
              <a:path w="1052755" h="907576">
                <a:moveTo>
                  <a:pt x="35997" y="211540"/>
                </a:moveTo>
                <a:cubicBezTo>
                  <a:pt x="34860" y="235424"/>
                  <a:pt x="31248" y="234249"/>
                  <a:pt x="29173" y="245660"/>
                </a:cubicBezTo>
                <a:cubicBezTo>
                  <a:pt x="26698" y="259273"/>
                  <a:pt x="26724" y="273477"/>
                  <a:pt x="22349" y="286603"/>
                </a:cubicBezTo>
                <a:cubicBezTo>
                  <a:pt x="19755" y="294384"/>
                  <a:pt x="13250" y="300251"/>
                  <a:pt x="8701" y="307075"/>
                </a:cubicBezTo>
                <a:cubicBezTo>
                  <a:pt x="6426" y="338920"/>
                  <a:pt x="1877" y="370683"/>
                  <a:pt x="1877" y="402609"/>
                </a:cubicBezTo>
                <a:cubicBezTo>
                  <a:pt x="1877" y="479728"/>
                  <a:pt x="-7463" y="564821"/>
                  <a:pt x="15525" y="641445"/>
                </a:cubicBezTo>
                <a:cubicBezTo>
                  <a:pt x="19659" y="655224"/>
                  <a:pt x="24624" y="668740"/>
                  <a:pt x="29173" y="682388"/>
                </a:cubicBezTo>
                <a:lnTo>
                  <a:pt x="35997" y="702860"/>
                </a:lnTo>
                <a:cubicBezTo>
                  <a:pt x="40865" y="717465"/>
                  <a:pt x="44015" y="732907"/>
                  <a:pt x="56468" y="743803"/>
                </a:cubicBezTo>
                <a:cubicBezTo>
                  <a:pt x="68812" y="754604"/>
                  <a:pt x="97411" y="771099"/>
                  <a:pt x="97411" y="771099"/>
                </a:cubicBezTo>
                <a:cubicBezTo>
                  <a:pt x="101960" y="777923"/>
                  <a:pt x="107391" y="784235"/>
                  <a:pt x="111059" y="791570"/>
                </a:cubicBezTo>
                <a:cubicBezTo>
                  <a:pt x="114276" y="798004"/>
                  <a:pt x="112797" y="806956"/>
                  <a:pt x="117883" y="812042"/>
                </a:cubicBezTo>
                <a:cubicBezTo>
                  <a:pt x="129481" y="823640"/>
                  <a:pt x="145178" y="830240"/>
                  <a:pt x="158826" y="839338"/>
                </a:cubicBezTo>
                <a:cubicBezTo>
                  <a:pt x="194901" y="863388"/>
                  <a:pt x="171350" y="850998"/>
                  <a:pt x="233889" y="866633"/>
                </a:cubicBezTo>
                <a:cubicBezTo>
                  <a:pt x="281167" y="878453"/>
                  <a:pt x="251866" y="872422"/>
                  <a:pt x="322600" y="880281"/>
                </a:cubicBezTo>
                <a:cubicBezTo>
                  <a:pt x="378569" y="898938"/>
                  <a:pt x="290225" y="871077"/>
                  <a:pt x="404486" y="893929"/>
                </a:cubicBezTo>
                <a:cubicBezTo>
                  <a:pt x="418592" y="896750"/>
                  <a:pt x="445429" y="907576"/>
                  <a:pt x="445429" y="907576"/>
                </a:cubicBezTo>
                <a:cubicBezTo>
                  <a:pt x="472293" y="905996"/>
                  <a:pt x="576089" y="907074"/>
                  <a:pt x="616026" y="887105"/>
                </a:cubicBezTo>
                <a:cubicBezTo>
                  <a:pt x="656189" y="867024"/>
                  <a:pt x="633672" y="876674"/>
                  <a:pt x="684265" y="859809"/>
                </a:cubicBezTo>
                <a:cubicBezTo>
                  <a:pt x="691089" y="857534"/>
                  <a:pt x="698752" y="856975"/>
                  <a:pt x="704737" y="852985"/>
                </a:cubicBezTo>
                <a:cubicBezTo>
                  <a:pt x="720456" y="842506"/>
                  <a:pt x="726845" y="835653"/>
                  <a:pt x="745680" y="832514"/>
                </a:cubicBezTo>
                <a:cubicBezTo>
                  <a:pt x="765997" y="829128"/>
                  <a:pt x="786623" y="827965"/>
                  <a:pt x="807095" y="825690"/>
                </a:cubicBezTo>
                <a:cubicBezTo>
                  <a:pt x="820743" y="816591"/>
                  <a:pt x="832477" y="803581"/>
                  <a:pt x="848038" y="798394"/>
                </a:cubicBezTo>
                <a:cubicBezTo>
                  <a:pt x="861686" y="793845"/>
                  <a:pt x="877012" y="792726"/>
                  <a:pt x="888982" y="784746"/>
                </a:cubicBezTo>
                <a:cubicBezTo>
                  <a:pt x="915438" y="767109"/>
                  <a:pt x="901673" y="773692"/>
                  <a:pt x="929925" y="764275"/>
                </a:cubicBezTo>
                <a:cubicBezTo>
                  <a:pt x="934474" y="757451"/>
                  <a:pt x="937169" y="748926"/>
                  <a:pt x="943573" y="743803"/>
                </a:cubicBezTo>
                <a:cubicBezTo>
                  <a:pt x="949190" y="739310"/>
                  <a:pt x="957611" y="740196"/>
                  <a:pt x="964044" y="736979"/>
                </a:cubicBezTo>
                <a:cubicBezTo>
                  <a:pt x="971379" y="733311"/>
                  <a:pt x="978386" y="728781"/>
                  <a:pt x="984516" y="723332"/>
                </a:cubicBezTo>
                <a:cubicBezTo>
                  <a:pt x="998942" y="710509"/>
                  <a:pt x="1025459" y="682388"/>
                  <a:pt x="1025459" y="682388"/>
                </a:cubicBezTo>
                <a:cubicBezTo>
                  <a:pt x="1027734" y="675564"/>
                  <a:pt x="1030307" y="668833"/>
                  <a:pt x="1032283" y="661917"/>
                </a:cubicBezTo>
                <a:cubicBezTo>
                  <a:pt x="1034860" y="652899"/>
                  <a:pt x="1036412" y="643604"/>
                  <a:pt x="1039107" y="634621"/>
                </a:cubicBezTo>
                <a:cubicBezTo>
                  <a:pt x="1043241" y="620842"/>
                  <a:pt x="1052755" y="593678"/>
                  <a:pt x="1052755" y="593678"/>
                </a:cubicBezTo>
                <a:cubicBezTo>
                  <a:pt x="1050480" y="561833"/>
                  <a:pt x="1049661" y="529850"/>
                  <a:pt x="1045931" y="498143"/>
                </a:cubicBezTo>
                <a:cubicBezTo>
                  <a:pt x="1045091" y="490999"/>
                  <a:pt x="1043600" y="483289"/>
                  <a:pt x="1039107" y="477672"/>
                </a:cubicBezTo>
                <a:cubicBezTo>
                  <a:pt x="1033984" y="471268"/>
                  <a:pt x="1025459" y="468573"/>
                  <a:pt x="1018635" y="464024"/>
                </a:cubicBezTo>
                <a:lnTo>
                  <a:pt x="1004988" y="423081"/>
                </a:lnTo>
                <a:cubicBezTo>
                  <a:pt x="1002713" y="416257"/>
                  <a:pt x="1001381" y="409043"/>
                  <a:pt x="998164" y="402609"/>
                </a:cubicBezTo>
                <a:cubicBezTo>
                  <a:pt x="993615" y="393511"/>
                  <a:pt x="989563" y="384146"/>
                  <a:pt x="984516" y="375314"/>
                </a:cubicBezTo>
                <a:cubicBezTo>
                  <a:pt x="980447" y="368193"/>
                  <a:pt x="976667" y="360641"/>
                  <a:pt x="970868" y="354842"/>
                </a:cubicBezTo>
                <a:cubicBezTo>
                  <a:pt x="965069" y="349043"/>
                  <a:pt x="956527" y="346643"/>
                  <a:pt x="950397" y="341194"/>
                </a:cubicBezTo>
                <a:cubicBezTo>
                  <a:pt x="935971" y="328371"/>
                  <a:pt x="923101" y="313899"/>
                  <a:pt x="909453" y="300251"/>
                </a:cubicBezTo>
                <a:lnTo>
                  <a:pt x="888982" y="279779"/>
                </a:lnTo>
                <a:cubicBezTo>
                  <a:pt x="886707" y="272955"/>
                  <a:pt x="886651" y="264925"/>
                  <a:pt x="882158" y="259308"/>
                </a:cubicBezTo>
                <a:cubicBezTo>
                  <a:pt x="877035" y="252904"/>
                  <a:pt x="867987" y="250910"/>
                  <a:pt x="861686" y="245660"/>
                </a:cubicBezTo>
                <a:cubicBezTo>
                  <a:pt x="854272" y="239482"/>
                  <a:pt x="847392" y="232602"/>
                  <a:pt x="841214" y="225188"/>
                </a:cubicBezTo>
                <a:cubicBezTo>
                  <a:pt x="812781" y="191069"/>
                  <a:pt x="844628" y="216091"/>
                  <a:pt x="807095" y="191069"/>
                </a:cubicBezTo>
                <a:cubicBezTo>
                  <a:pt x="802546" y="184245"/>
                  <a:pt x="799619" y="175998"/>
                  <a:pt x="793447" y="170597"/>
                </a:cubicBezTo>
                <a:cubicBezTo>
                  <a:pt x="781103" y="159796"/>
                  <a:pt x="752504" y="143302"/>
                  <a:pt x="752504" y="143302"/>
                </a:cubicBezTo>
                <a:cubicBezTo>
                  <a:pt x="729758" y="109182"/>
                  <a:pt x="745680" y="127380"/>
                  <a:pt x="697913" y="95535"/>
                </a:cubicBezTo>
                <a:cubicBezTo>
                  <a:pt x="691089" y="90986"/>
                  <a:pt x="685222" y="84481"/>
                  <a:pt x="677441" y="81887"/>
                </a:cubicBezTo>
                <a:cubicBezTo>
                  <a:pt x="670617" y="79612"/>
                  <a:pt x="663403" y="78280"/>
                  <a:pt x="656970" y="75063"/>
                </a:cubicBezTo>
                <a:cubicBezTo>
                  <a:pt x="649634" y="71395"/>
                  <a:pt x="643834" y="65083"/>
                  <a:pt x="636498" y="61415"/>
                </a:cubicBezTo>
                <a:cubicBezTo>
                  <a:pt x="630064" y="58198"/>
                  <a:pt x="622966" y="56484"/>
                  <a:pt x="616026" y="54591"/>
                </a:cubicBezTo>
                <a:cubicBezTo>
                  <a:pt x="597930" y="49656"/>
                  <a:pt x="579230" y="46874"/>
                  <a:pt x="561435" y="40943"/>
                </a:cubicBezTo>
                <a:cubicBezTo>
                  <a:pt x="525705" y="29034"/>
                  <a:pt x="548084" y="35137"/>
                  <a:pt x="493197" y="27296"/>
                </a:cubicBezTo>
                <a:lnTo>
                  <a:pt x="452253" y="13648"/>
                </a:lnTo>
                <a:cubicBezTo>
                  <a:pt x="445429" y="11373"/>
                  <a:pt x="438760" y="8569"/>
                  <a:pt x="431782" y="6824"/>
                </a:cubicBezTo>
                <a:lnTo>
                  <a:pt x="404486" y="0"/>
                </a:lnTo>
                <a:cubicBezTo>
                  <a:pt x="315776" y="2275"/>
                  <a:pt x="226999" y="2701"/>
                  <a:pt x="138355" y="6824"/>
                </a:cubicBezTo>
                <a:cubicBezTo>
                  <a:pt x="128986" y="7260"/>
                  <a:pt x="119202" y="8995"/>
                  <a:pt x="111059" y="13648"/>
                </a:cubicBezTo>
                <a:cubicBezTo>
                  <a:pt x="39507" y="54536"/>
                  <a:pt x="134026" y="19643"/>
                  <a:pt x="70116" y="40943"/>
                </a:cubicBezTo>
                <a:cubicBezTo>
                  <a:pt x="63292" y="47767"/>
                  <a:pt x="54331" y="52979"/>
                  <a:pt x="49644" y="61415"/>
                </a:cubicBezTo>
                <a:cubicBezTo>
                  <a:pt x="42658" y="73991"/>
                  <a:pt x="38362" y="88168"/>
                  <a:pt x="35997" y="102358"/>
                </a:cubicBezTo>
                <a:cubicBezTo>
                  <a:pt x="23938" y="174713"/>
                  <a:pt x="37134" y="187656"/>
                  <a:pt x="35997" y="211540"/>
                </a:cubicBezTo>
                <a:close/>
              </a:path>
            </a:pathLst>
          </a:custGeom>
          <a:noFill/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6662738" y="3514725"/>
            <a:ext cx="635000" cy="490538"/>
          </a:xfrm>
          <a:custGeom>
            <a:avLst/>
            <a:gdLst>
              <a:gd name="T0" fmla="*/ 34448 w 634938"/>
              <a:gd name="T1" fmla="*/ 81367 h 491320"/>
              <a:gd name="T2" fmla="*/ 34448 w 634938"/>
              <a:gd name="T3" fmla="*/ 210197 h 491320"/>
              <a:gd name="T4" fmla="*/ 13969 w 634938"/>
              <a:gd name="T5" fmla="*/ 223758 h 491320"/>
              <a:gd name="T6" fmla="*/ 317 w 634938"/>
              <a:gd name="T7" fmla="*/ 264441 h 491320"/>
              <a:gd name="T8" fmla="*/ 20796 w 634938"/>
              <a:gd name="T9" fmla="*/ 359368 h 491320"/>
              <a:gd name="T10" fmla="*/ 27624 w 634938"/>
              <a:gd name="T11" fmla="*/ 379712 h 491320"/>
              <a:gd name="T12" fmla="*/ 41276 w 634938"/>
              <a:gd name="T13" fmla="*/ 400051 h 491320"/>
              <a:gd name="T14" fmla="*/ 48104 w 634938"/>
              <a:gd name="T15" fmla="*/ 427175 h 491320"/>
              <a:gd name="T16" fmla="*/ 89063 w 634938"/>
              <a:gd name="T17" fmla="*/ 440735 h 491320"/>
              <a:gd name="T18" fmla="*/ 136846 w 634938"/>
              <a:gd name="T19" fmla="*/ 454296 h 491320"/>
              <a:gd name="T20" fmla="*/ 157326 w 634938"/>
              <a:gd name="T21" fmla="*/ 474638 h 491320"/>
              <a:gd name="T22" fmla="*/ 198285 w 634938"/>
              <a:gd name="T23" fmla="*/ 467858 h 491320"/>
              <a:gd name="T24" fmla="*/ 225593 w 634938"/>
              <a:gd name="T25" fmla="*/ 461077 h 491320"/>
              <a:gd name="T26" fmla="*/ 341643 w 634938"/>
              <a:gd name="T27" fmla="*/ 474638 h 491320"/>
              <a:gd name="T28" fmla="*/ 362122 w 634938"/>
              <a:gd name="T29" fmla="*/ 488199 h 491320"/>
              <a:gd name="T30" fmla="*/ 403082 w 634938"/>
              <a:gd name="T31" fmla="*/ 467858 h 491320"/>
              <a:gd name="T32" fmla="*/ 457697 w 634938"/>
              <a:gd name="T33" fmla="*/ 420395 h 491320"/>
              <a:gd name="T34" fmla="*/ 505480 w 634938"/>
              <a:gd name="T35" fmla="*/ 406831 h 491320"/>
              <a:gd name="T36" fmla="*/ 601054 w 634938"/>
              <a:gd name="T37" fmla="*/ 400051 h 491320"/>
              <a:gd name="T38" fmla="*/ 614706 w 634938"/>
              <a:gd name="T39" fmla="*/ 345808 h 491320"/>
              <a:gd name="T40" fmla="*/ 635186 w 634938"/>
              <a:gd name="T41" fmla="*/ 332247 h 491320"/>
              <a:gd name="T42" fmla="*/ 614706 w 634938"/>
              <a:gd name="T43" fmla="*/ 291563 h 491320"/>
              <a:gd name="T44" fmla="*/ 601054 w 634938"/>
              <a:gd name="T45" fmla="*/ 264441 h 491320"/>
              <a:gd name="T46" fmla="*/ 587399 w 634938"/>
              <a:gd name="T47" fmla="*/ 244100 h 491320"/>
              <a:gd name="T48" fmla="*/ 573747 w 634938"/>
              <a:gd name="T49" fmla="*/ 203417 h 491320"/>
              <a:gd name="T50" fmla="*/ 553267 w 634938"/>
              <a:gd name="T51" fmla="*/ 196637 h 491320"/>
              <a:gd name="T52" fmla="*/ 532787 w 634938"/>
              <a:gd name="T53" fmla="*/ 183075 h 491320"/>
              <a:gd name="T54" fmla="*/ 498656 w 634938"/>
              <a:gd name="T55" fmla="*/ 122050 h 491320"/>
              <a:gd name="T56" fmla="*/ 471349 w 634938"/>
              <a:gd name="T57" fmla="*/ 108488 h 491320"/>
              <a:gd name="T58" fmla="*/ 457697 w 634938"/>
              <a:gd name="T59" fmla="*/ 88147 h 491320"/>
              <a:gd name="T60" fmla="*/ 423561 w 634938"/>
              <a:gd name="T61" fmla="*/ 47464 h 491320"/>
              <a:gd name="T62" fmla="*/ 334819 w 634938"/>
              <a:gd name="T63" fmla="*/ 13560 h 491320"/>
              <a:gd name="T64" fmla="*/ 273380 w 634938"/>
              <a:gd name="T65" fmla="*/ 33904 h 491320"/>
              <a:gd name="T66" fmla="*/ 252900 w 634938"/>
              <a:gd name="T67" fmla="*/ 40684 h 491320"/>
              <a:gd name="T68" fmla="*/ 205113 w 634938"/>
              <a:gd name="T69" fmla="*/ 54244 h 491320"/>
              <a:gd name="T70" fmla="*/ 170982 w 634938"/>
              <a:gd name="T71" fmla="*/ 0 h 491320"/>
              <a:gd name="T72" fmla="*/ 95887 w 634938"/>
              <a:gd name="T73" fmla="*/ 13560 h 491320"/>
              <a:gd name="T74" fmla="*/ 82235 w 634938"/>
              <a:gd name="T75" fmla="*/ 33904 h 491320"/>
              <a:gd name="T76" fmla="*/ 61756 w 634938"/>
              <a:gd name="T77" fmla="*/ 54244 h 491320"/>
              <a:gd name="T78" fmla="*/ 41276 w 634938"/>
              <a:gd name="T79" fmla="*/ 94928 h 491320"/>
              <a:gd name="T80" fmla="*/ 34448 w 634938"/>
              <a:gd name="T81" fmla="*/ 81367 h 49132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34938" h="491320">
                <a:moveTo>
                  <a:pt x="34436" y="81887"/>
                </a:moveTo>
                <a:cubicBezTo>
                  <a:pt x="33299" y="101221"/>
                  <a:pt x="50587" y="146937"/>
                  <a:pt x="34436" y="211541"/>
                </a:cubicBezTo>
                <a:cubicBezTo>
                  <a:pt x="32447" y="219497"/>
                  <a:pt x="20789" y="220639"/>
                  <a:pt x="13965" y="225188"/>
                </a:cubicBezTo>
                <a:cubicBezTo>
                  <a:pt x="9416" y="238836"/>
                  <a:pt x="-2048" y="251941"/>
                  <a:pt x="317" y="266132"/>
                </a:cubicBezTo>
                <a:cubicBezTo>
                  <a:pt x="6043" y="300487"/>
                  <a:pt x="9455" y="327666"/>
                  <a:pt x="20788" y="361666"/>
                </a:cubicBezTo>
                <a:cubicBezTo>
                  <a:pt x="23063" y="368490"/>
                  <a:pt x="24395" y="375704"/>
                  <a:pt x="27612" y="382138"/>
                </a:cubicBezTo>
                <a:cubicBezTo>
                  <a:pt x="31280" y="389473"/>
                  <a:pt x="36711" y="395785"/>
                  <a:pt x="41260" y="402609"/>
                </a:cubicBezTo>
                <a:cubicBezTo>
                  <a:pt x="43535" y="411708"/>
                  <a:pt x="40963" y="423801"/>
                  <a:pt x="48084" y="429905"/>
                </a:cubicBezTo>
                <a:cubicBezTo>
                  <a:pt x="59007" y="439267"/>
                  <a:pt x="75379" y="439004"/>
                  <a:pt x="89027" y="443553"/>
                </a:cubicBezTo>
                <a:cubicBezTo>
                  <a:pt x="118383" y="453338"/>
                  <a:pt x="102538" y="448636"/>
                  <a:pt x="136794" y="457200"/>
                </a:cubicBezTo>
                <a:cubicBezTo>
                  <a:pt x="143618" y="464024"/>
                  <a:pt x="149236" y="472319"/>
                  <a:pt x="157266" y="477672"/>
                </a:cubicBezTo>
                <a:cubicBezTo>
                  <a:pt x="181965" y="494138"/>
                  <a:pt x="175805" y="480450"/>
                  <a:pt x="198209" y="470848"/>
                </a:cubicBezTo>
                <a:cubicBezTo>
                  <a:pt x="206829" y="467153"/>
                  <a:pt x="216406" y="466299"/>
                  <a:pt x="225505" y="464024"/>
                </a:cubicBezTo>
                <a:cubicBezTo>
                  <a:pt x="240597" y="465102"/>
                  <a:pt x="310492" y="462162"/>
                  <a:pt x="341511" y="477672"/>
                </a:cubicBezTo>
                <a:cubicBezTo>
                  <a:pt x="348846" y="481340"/>
                  <a:pt x="355158" y="486771"/>
                  <a:pt x="361982" y="491320"/>
                </a:cubicBezTo>
                <a:cubicBezTo>
                  <a:pt x="378632" y="485770"/>
                  <a:pt x="389698" y="484076"/>
                  <a:pt x="402926" y="470848"/>
                </a:cubicBezTo>
                <a:cubicBezTo>
                  <a:pt x="430792" y="442981"/>
                  <a:pt x="399507" y="442419"/>
                  <a:pt x="457517" y="423081"/>
                </a:cubicBezTo>
                <a:cubicBezTo>
                  <a:pt x="470458" y="418767"/>
                  <a:pt x="492430" y="410861"/>
                  <a:pt x="505284" y="409433"/>
                </a:cubicBezTo>
                <a:cubicBezTo>
                  <a:pt x="537015" y="405907"/>
                  <a:pt x="568973" y="404884"/>
                  <a:pt x="600818" y="402609"/>
                </a:cubicBezTo>
                <a:cubicBezTo>
                  <a:pt x="601158" y="400910"/>
                  <a:pt x="608871" y="355012"/>
                  <a:pt x="614466" y="348018"/>
                </a:cubicBezTo>
                <a:cubicBezTo>
                  <a:pt x="619589" y="341614"/>
                  <a:pt x="628114" y="338920"/>
                  <a:pt x="634938" y="334371"/>
                </a:cubicBezTo>
                <a:cubicBezTo>
                  <a:pt x="622427" y="296838"/>
                  <a:pt x="635631" y="330465"/>
                  <a:pt x="614466" y="293427"/>
                </a:cubicBezTo>
                <a:cubicBezTo>
                  <a:pt x="609419" y="284595"/>
                  <a:pt x="605865" y="274964"/>
                  <a:pt x="600818" y="266132"/>
                </a:cubicBezTo>
                <a:cubicBezTo>
                  <a:pt x="596749" y="259011"/>
                  <a:pt x="590502" y="253154"/>
                  <a:pt x="587171" y="245660"/>
                </a:cubicBezTo>
                <a:cubicBezTo>
                  <a:pt x="581328" y="232514"/>
                  <a:pt x="581885" y="216423"/>
                  <a:pt x="573523" y="204717"/>
                </a:cubicBezTo>
                <a:cubicBezTo>
                  <a:pt x="569342" y="198864"/>
                  <a:pt x="559485" y="201110"/>
                  <a:pt x="553051" y="197893"/>
                </a:cubicBezTo>
                <a:cubicBezTo>
                  <a:pt x="545715" y="194225"/>
                  <a:pt x="539403" y="188794"/>
                  <a:pt x="532579" y="184245"/>
                </a:cubicBezTo>
                <a:cubicBezTo>
                  <a:pt x="526056" y="164675"/>
                  <a:pt x="517233" y="132217"/>
                  <a:pt x="498460" y="122830"/>
                </a:cubicBezTo>
                <a:lnTo>
                  <a:pt x="471165" y="109182"/>
                </a:lnTo>
                <a:cubicBezTo>
                  <a:pt x="466616" y="102358"/>
                  <a:pt x="462767" y="95011"/>
                  <a:pt x="457517" y="88711"/>
                </a:cubicBezTo>
                <a:cubicBezTo>
                  <a:pt x="413732" y="36170"/>
                  <a:pt x="457282" y="98593"/>
                  <a:pt x="423397" y="47768"/>
                </a:cubicBezTo>
                <a:cubicBezTo>
                  <a:pt x="401806" y="-17011"/>
                  <a:pt x="424077" y="5522"/>
                  <a:pt x="334687" y="13648"/>
                </a:cubicBezTo>
                <a:lnTo>
                  <a:pt x="273272" y="34120"/>
                </a:lnTo>
                <a:cubicBezTo>
                  <a:pt x="266448" y="36395"/>
                  <a:pt x="259778" y="39199"/>
                  <a:pt x="252800" y="40944"/>
                </a:cubicBezTo>
                <a:cubicBezTo>
                  <a:pt x="218527" y="49513"/>
                  <a:pt x="234402" y="44803"/>
                  <a:pt x="205033" y="54591"/>
                </a:cubicBezTo>
                <a:cubicBezTo>
                  <a:pt x="188792" y="5868"/>
                  <a:pt x="203355" y="21628"/>
                  <a:pt x="170914" y="0"/>
                </a:cubicBezTo>
                <a:cubicBezTo>
                  <a:pt x="145893" y="4549"/>
                  <a:pt x="119587" y="4519"/>
                  <a:pt x="95851" y="13648"/>
                </a:cubicBezTo>
                <a:cubicBezTo>
                  <a:pt x="88196" y="16592"/>
                  <a:pt x="87453" y="27819"/>
                  <a:pt x="82203" y="34120"/>
                </a:cubicBezTo>
                <a:cubicBezTo>
                  <a:pt x="76025" y="41533"/>
                  <a:pt x="68556" y="47767"/>
                  <a:pt x="61732" y="54591"/>
                </a:cubicBezTo>
                <a:cubicBezTo>
                  <a:pt x="56182" y="71241"/>
                  <a:pt x="54489" y="82306"/>
                  <a:pt x="41260" y="95535"/>
                </a:cubicBezTo>
                <a:cubicBezTo>
                  <a:pt x="39652" y="97143"/>
                  <a:pt x="35573" y="62553"/>
                  <a:pt x="34436" y="81887"/>
                </a:cubicBezTo>
                <a:close/>
              </a:path>
            </a:pathLst>
          </a:custGeom>
          <a:noFill/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2057" name="TextBox 16"/>
          <p:cNvSpPr txBox="1">
            <a:spLocks noChangeArrowheads="1"/>
          </p:cNvSpPr>
          <p:nvPr/>
        </p:nvSpPr>
        <p:spPr bwMode="auto">
          <a:xfrm>
            <a:off x="1425575" y="668338"/>
            <a:ext cx="58721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This is simple squamous epithelial tissue.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The structure is the glomerular capsule, found in the kidney. </a:t>
            </a:r>
          </a:p>
        </p:txBody>
      </p:sp>
      <p:sp>
        <p:nvSpPr>
          <p:cNvPr id="2058" name="Rectangle 17"/>
          <p:cNvSpPr>
            <a:spLocks noChangeArrowheads="1"/>
          </p:cNvSpPr>
          <p:nvPr/>
        </p:nvSpPr>
        <p:spPr bwMode="auto">
          <a:xfrm>
            <a:off x="882650" y="5842000"/>
            <a:ext cx="7346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There are examples of many  different epithelial tissues in the kidney.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FF0000"/>
                </a:solidFill>
                <a:latin typeface="Calibri" panose="020F0502020204030204" pitchFamily="34" charset="0"/>
              </a:rPr>
              <a:t>Red</a:t>
            </a: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 = simple squamous; </a:t>
            </a:r>
            <a:r>
              <a:rPr lang="en-US" altLang="en-US" sz="1800">
                <a:solidFill>
                  <a:srgbClr val="00B050"/>
                </a:solidFill>
                <a:latin typeface="Calibri" panose="020F0502020204030204" pitchFamily="34" charset="0"/>
              </a:rPr>
              <a:t>Green</a:t>
            </a: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 = simple columnar; </a:t>
            </a:r>
            <a:r>
              <a:rPr lang="en-US" altLang="en-US" sz="1800">
                <a:solidFill>
                  <a:srgbClr val="FFC000"/>
                </a:solidFill>
                <a:latin typeface="Calibri" panose="020F0502020204030204" pitchFamily="34" charset="0"/>
              </a:rPr>
              <a:t>Yellow </a:t>
            </a: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= simple cuboidal.</a:t>
            </a:r>
          </a:p>
        </p:txBody>
      </p:sp>
      <p:sp>
        <p:nvSpPr>
          <p:cNvPr id="2059" name="TextBox 20"/>
          <p:cNvSpPr txBox="1">
            <a:spLocks noChangeArrowheads="1"/>
          </p:cNvSpPr>
          <p:nvPr/>
        </p:nvSpPr>
        <p:spPr bwMode="auto">
          <a:xfrm>
            <a:off x="3554413" y="3392488"/>
            <a:ext cx="13509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glomerulus</a:t>
            </a:r>
          </a:p>
        </p:txBody>
      </p:sp>
    </p:spTree>
    <p:extLst>
      <p:ext uri="{BB962C8B-B14F-4D97-AF65-F5344CB8AC3E}">
        <p14:creationId xmlns:p14="http://schemas.microsoft.com/office/powerpoint/2010/main" val="75672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6"/>
          <p:cNvSpPr txBox="1">
            <a:spLocks noChangeArrowheads="1"/>
          </p:cNvSpPr>
          <p:nvPr/>
        </p:nvSpPr>
        <p:spPr bwMode="auto">
          <a:xfrm>
            <a:off x="2292350" y="287338"/>
            <a:ext cx="4592638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Areolar Connective Tissue</a:t>
            </a: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1" b="12541"/>
          <a:stretch>
            <a:fillRect/>
          </a:stretch>
        </p:blipFill>
        <p:spPr bwMode="auto">
          <a:xfrm>
            <a:off x="1095375" y="1065213"/>
            <a:ext cx="6959600" cy="5219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8" name="Text Box 9"/>
          <p:cNvSpPr txBox="1">
            <a:spLocks noChangeArrowheads="1"/>
          </p:cNvSpPr>
          <p:nvPr/>
        </p:nvSpPr>
        <p:spPr bwMode="auto">
          <a:xfrm>
            <a:off x="4603750" y="1633538"/>
            <a:ext cx="165735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Collagen Fibers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(thick pink)</a:t>
            </a:r>
          </a:p>
        </p:txBody>
      </p:sp>
      <p:sp>
        <p:nvSpPr>
          <p:cNvPr id="11269" name="Line 10"/>
          <p:cNvSpPr>
            <a:spLocks noChangeShapeType="1"/>
          </p:cNvSpPr>
          <p:nvPr/>
        </p:nvSpPr>
        <p:spPr bwMode="auto">
          <a:xfrm flipH="1">
            <a:off x="4416425" y="2112963"/>
            <a:ext cx="373063" cy="746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1270" name="Line 11"/>
          <p:cNvSpPr>
            <a:spLocks noChangeShapeType="1"/>
          </p:cNvSpPr>
          <p:nvPr/>
        </p:nvSpPr>
        <p:spPr bwMode="auto">
          <a:xfrm>
            <a:off x="6038850" y="2112963"/>
            <a:ext cx="1138238" cy="11398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1271" name="Text Box 12"/>
          <p:cNvSpPr txBox="1">
            <a:spLocks noChangeArrowheads="1"/>
          </p:cNvSpPr>
          <p:nvPr/>
        </p:nvSpPr>
        <p:spPr bwMode="auto">
          <a:xfrm>
            <a:off x="4754563" y="3700463"/>
            <a:ext cx="111283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FF"/>
                </a:solidFill>
                <a:latin typeface="Calibri" panose="020F0502020204030204" pitchFamily="34" charset="0"/>
              </a:rPr>
              <a:t>Fibroblast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FF"/>
                </a:solidFill>
                <a:latin typeface="Calibri" panose="020F0502020204030204" pitchFamily="34" charset="0"/>
              </a:rPr>
              <a:t>nuclei</a:t>
            </a:r>
          </a:p>
        </p:txBody>
      </p:sp>
      <p:sp>
        <p:nvSpPr>
          <p:cNvPr id="11272" name="Line 13"/>
          <p:cNvSpPr>
            <a:spLocks noChangeShapeType="1"/>
          </p:cNvSpPr>
          <p:nvPr/>
        </p:nvSpPr>
        <p:spPr bwMode="auto">
          <a:xfrm flipH="1">
            <a:off x="1949450" y="4465638"/>
            <a:ext cx="1155700" cy="8826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1273" name="Line 14"/>
          <p:cNvSpPr>
            <a:spLocks noChangeShapeType="1"/>
          </p:cNvSpPr>
          <p:nvPr/>
        </p:nvSpPr>
        <p:spPr bwMode="auto">
          <a:xfrm>
            <a:off x="3429000" y="4457700"/>
            <a:ext cx="479425" cy="495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1274" name="Text Box 15"/>
          <p:cNvSpPr txBox="1">
            <a:spLocks noChangeArrowheads="1"/>
          </p:cNvSpPr>
          <p:nvPr/>
        </p:nvSpPr>
        <p:spPr bwMode="auto">
          <a:xfrm>
            <a:off x="2751138" y="4116388"/>
            <a:ext cx="1354137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Elastic fibers</a:t>
            </a:r>
          </a:p>
        </p:txBody>
      </p:sp>
      <p:sp>
        <p:nvSpPr>
          <p:cNvPr id="11275" name="Text Box 15"/>
          <p:cNvSpPr txBox="1">
            <a:spLocks noChangeArrowheads="1"/>
          </p:cNvSpPr>
          <p:nvPr/>
        </p:nvSpPr>
        <p:spPr bwMode="auto">
          <a:xfrm>
            <a:off x="2751138" y="5888038"/>
            <a:ext cx="1646237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Reticular fibers</a:t>
            </a:r>
          </a:p>
        </p:txBody>
      </p:sp>
      <p:cxnSp>
        <p:nvCxnSpPr>
          <p:cNvPr id="11276" name="Straight Arrow Connector 2"/>
          <p:cNvCxnSpPr>
            <a:cxnSpLocks noChangeShapeType="1"/>
          </p:cNvCxnSpPr>
          <p:nvPr/>
        </p:nvCxnSpPr>
        <p:spPr bwMode="auto">
          <a:xfrm flipH="1" flipV="1">
            <a:off x="2768600" y="5634038"/>
            <a:ext cx="676275" cy="334962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277" name="Straight Arrow Connector 15"/>
          <p:cNvCxnSpPr>
            <a:cxnSpLocks noChangeShapeType="1"/>
          </p:cNvCxnSpPr>
          <p:nvPr/>
        </p:nvCxnSpPr>
        <p:spPr bwMode="auto">
          <a:xfrm flipV="1">
            <a:off x="3459163" y="5815013"/>
            <a:ext cx="730250" cy="153987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278" name="Straight Arrow Connector 20"/>
          <p:cNvCxnSpPr>
            <a:cxnSpLocks noChangeShapeType="1"/>
          </p:cNvCxnSpPr>
          <p:nvPr/>
        </p:nvCxnSpPr>
        <p:spPr bwMode="auto">
          <a:xfrm>
            <a:off x="5219700" y="4302125"/>
            <a:ext cx="541338" cy="411163"/>
          </a:xfrm>
          <a:prstGeom prst="straightConnector1">
            <a:avLst/>
          </a:prstGeom>
          <a:noFill/>
          <a:ln w="19050" algn="ctr">
            <a:solidFill>
              <a:srgbClr val="0000FF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279" name="Straight Arrow Connector 22"/>
          <p:cNvCxnSpPr>
            <a:cxnSpLocks noChangeShapeType="1"/>
          </p:cNvCxnSpPr>
          <p:nvPr/>
        </p:nvCxnSpPr>
        <p:spPr bwMode="auto">
          <a:xfrm flipH="1" flipV="1">
            <a:off x="2482850" y="2163763"/>
            <a:ext cx="2271713" cy="1727200"/>
          </a:xfrm>
          <a:prstGeom prst="straightConnector1">
            <a:avLst/>
          </a:prstGeom>
          <a:noFill/>
          <a:ln w="19050" algn="ctr">
            <a:solidFill>
              <a:srgbClr val="0000FF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657624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166688"/>
            <a:ext cx="4862512" cy="364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738" y="2773363"/>
            <a:ext cx="3576637" cy="357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 Box 8"/>
          <p:cNvSpPr txBox="1">
            <a:spLocks noChangeArrowheads="1"/>
          </p:cNvSpPr>
          <p:nvPr/>
        </p:nvSpPr>
        <p:spPr bwMode="auto">
          <a:xfrm>
            <a:off x="5265738" y="220663"/>
            <a:ext cx="372110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Adipose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Connective Tissue</a:t>
            </a:r>
          </a:p>
        </p:txBody>
      </p:sp>
      <p:sp>
        <p:nvSpPr>
          <p:cNvPr id="12293" name="Text Box 10"/>
          <p:cNvSpPr txBox="1">
            <a:spLocks noChangeArrowheads="1"/>
          </p:cNvSpPr>
          <p:nvPr/>
        </p:nvSpPr>
        <p:spPr bwMode="auto">
          <a:xfrm>
            <a:off x="5718175" y="1519238"/>
            <a:ext cx="133508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Adipocytes</a:t>
            </a:r>
          </a:p>
        </p:txBody>
      </p:sp>
      <p:sp>
        <p:nvSpPr>
          <p:cNvPr id="12294" name="Line 11"/>
          <p:cNvSpPr>
            <a:spLocks noChangeShapeType="1"/>
          </p:cNvSpPr>
          <p:nvPr/>
        </p:nvSpPr>
        <p:spPr bwMode="auto">
          <a:xfrm flipH="1" flipV="1">
            <a:off x="2168525" y="1066800"/>
            <a:ext cx="4032250" cy="10096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2295" name="Line 12"/>
          <p:cNvSpPr>
            <a:spLocks noChangeShapeType="1"/>
          </p:cNvSpPr>
          <p:nvPr/>
        </p:nvSpPr>
        <p:spPr bwMode="auto">
          <a:xfrm>
            <a:off x="6173788" y="2060575"/>
            <a:ext cx="1296987" cy="9953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2296" name="Text Box 13"/>
          <p:cNvSpPr txBox="1">
            <a:spLocks noChangeArrowheads="1"/>
          </p:cNvSpPr>
          <p:nvPr/>
        </p:nvSpPr>
        <p:spPr bwMode="auto">
          <a:xfrm>
            <a:off x="2282825" y="5643563"/>
            <a:ext cx="20891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Adipocyte Nuclei</a:t>
            </a:r>
          </a:p>
        </p:txBody>
      </p:sp>
      <p:sp>
        <p:nvSpPr>
          <p:cNvPr id="12297" name="Line 14"/>
          <p:cNvSpPr>
            <a:spLocks noChangeShapeType="1"/>
          </p:cNvSpPr>
          <p:nvPr/>
        </p:nvSpPr>
        <p:spPr bwMode="auto">
          <a:xfrm flipV="1">
            <a:off x="4189413" y="4754563"/>
            <a:ext cx="2508250" cy="11318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2298" name="Text Box 15"/>
          <p:cNvSpPr txBox="1">
            <a:spLocks noChangeArrowheads="1"/>
          </p:cNvSpPr>
          <p:nvPr/>
        </p:nvSpPr>
        <p:spPr bwMode="auto">
          <a:xfrm>
            <a:off x="7707313" y="1800225"/>
            <a:ext cx="1373187" cy="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Fat vacuole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(inside cell)</a:t>
            </a:r>
          </a:p>
        </p:txBody>
      </p:sp>
      <p:sp>
        <p:nvSpPr>
          <p:cNvPr id="12299" name="Line 16"/>
          <p:cNvSpPr>
            <a:spLocks noChangeShapeType="1"/>
          </p:cNvSpPr>
          <p:nvPr/>
        </p:nvSpPr>
        <p:spPr bwMode="auto">
          <a:xfrm flipH="1">
            <a:off x="7158038" y="2506663"/>
            <a:ext cx="1116012" cy="20256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2300" name="Line 18"/>
          <p:cNvSpPr>
            <a:spLocks noChangeShapeType="1"/>
          </p:cNvSpPr>
          <p:nvPr/>
        </p:nvSpPr>
        <p:spPr bwMode="auto">
          <a:xfrm flipV="1">
            <a:off x="4189413" y="5695950"/>
            <a:ext cx="1874837" cy="190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2301" name="Line 12"/>
          <p:cNvSpPr>
            <a:spLocks noChangeShapeType="1"/>
          </p:cNvSpPr>
          <p:nvPr/>
        </p:nvSpPr>
        <p:spPr bwMode="auto">
          <a:xfrm flipH="1">
            <a:off x="6054725" y="2074863"/>
            <a:ext cx="119063" cy="17446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2302" name="Line 11"/>
          <p:cNvSpPr>
            <a:spLocks noChangeShapeType="1"/>
          </p:cNvSpPr>
          <p:nvPr/>
        </p:nvSpPr>
        <p:spPr bwMode="auto">
          <a:xfrm flipH="1">
            <a:off x="2960688" y="2074863"/>
            <a:ext cx="3213100" cy="4016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2303" name="Text Box 13"/>
          <p:cNvSpPr txBox="1">
            <a:spLocks noChangeArrowheads="1"/>
          </p:cNvSpPr>
          <p:nvPr/>
        </p:nvSpPr>
        <p:spPr bwMode="auto">
          <a:xfrm>
            <a:off x="328613" y="4556125"/>
            <a:ext cx="4130675" cy="101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Adipose tissue is highly vascularized, you can see many blood vessels throughout this tissue. </a:t>
            </a:r>
          </a:p>
        </p:txBody>
      </p:sp>
      <p:sp>
        <p:nvSpPr>
          <p:cNvPr id="12304" name="Text Box 13"/>
          <p:cNvSpPr txBox="1">
            <a:spLocks noChangeArrowheads="1"/>
          </p:cNvSpPr>
          <p:nvPr/>
        </p:nvSpPr>
        <p:spPr bwMode="auto">
          <a:xfrm>
            <a:off x="284163" y="4011613"/>
            <a:ext cx="17367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FF"/>
                </a:solidFill>
                <a:latin typeface="Calibri" panose="020F0502020204030204" pitchFamily="34" charset="0"/>
              </a:rPr>
              <a:t>Blood Vessels</a:t>
            </a:r>
          </a:p>
        </p:txBody>
      </p:sp>
      <p:sp>
        <p:nvSpPr>
          <p:cNvPr id="12305" name="Line 14"/>
          <p:cNvSpPr>
            <a:spLocks noChangeShapeType="1"/>
          </p:cNvSpPr>
          <p:nvPr/>
        </p:nvSpPr>
        <p:spPr bwMode="auto">
          <a:xfrm flipV="1">
            <a:off x="898525" y="801688"/>
            <a:ext cx="904875" cy="3260725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V="1">
            <a:off x="912813" y="1681163"/>
            <a:ext cx="1181100" cy="236855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2307" name="Line 18"/>
          <p:cNvSpPr>
            <a:spLocks noChangeShapeType="1"/>
          </p:cNvSpPr>
          <p:nvPr/>
        </p:nvSpPr>
        <p:spPr bwMode="auto">
          <a:xfrm flipV="1">
            <a:off x="912813" y="1184275"/>
            <a:ext cx="96837" cy="2865438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158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42_bb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898525"/>
            <a:ext cx="5835650" cy="385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16"/>
          <p:cNvSpPr txBox="1">
            <a:spLocks noChangeArrowheads="1"/>
          </p:cNvSpPr>
          <p:nvPr/>
        </p:nvSpPr>
        <p:spPr bwMode="auto">
          <a:xfrm>
            <a:off x="1882775" y="122238"/>
            <a:ext cx="48387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Reticular Connective Tissue</a:t>
            </a:r>
          </a:p>
        </p:txBody>
      </p:sp>
      <p:sp>
        <p:nvSpPr>
          <p:cNvPr id="13316" name="Text Box 17"/>
          <p:cNvSpPr txBox="1">
            <a:spLocks noChangeArrowheads="1"/>
          </p:cNvSpPr>
          <p:nvPr/>
        </p:nvSpPr>
        <p:spPr bwMode="auto">
          <a:xfrm>
            <a:off x="6713538" y="2484438"/>
            <a:ext cx="185102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Reticular Fibers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(dark staining)</a:t>
            </a:r>
          </a:p>
        </p:txBody>
      </p:sp>
      <p:sp>
        <p:nvSpPr>
          <p:cNvPr id="13317" name="Line 18"/>
          <p:cNvSpPr>
            <a:spLocks noChangeShapeType="1"/>
          </p:cNvSpPr>
          <p:nvPr/>
        </p:nvSpPr>
        <p:spPr bwMode="auto">
          <a:xfrm flipH="1">
            <a:off x="5400675" y="2863850"/>
            <a:ext cx="1408113" cy="4032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3318" name="Text Box 19"/>
          <p:cNvSpPr txBox="1">
            <a:spLocks noChangeArrowheads="1"/>
          </p:cNvSpPr>
          <p:nvPr/>
        </p:nvSpPr>
        <p:spPr bwMode="auto">
          <a:xfrm>
            <a:off x="6683375" y="1150938"/>
            <a:ext cx="15684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Reticulocytes</a:t>
            </a:r>
          </a:p>
        </p:txBody>
      </p:sp>
      <p:sp>
        <p:nvSpPr>
          <p:cNvPr id="13319" name="Line 20"/>
          <p:cNvSpPr>
            <a:spLocks noChangeShapeType="1"/>
          </p:cNvSpPr>
          <p:nvPr/>
        </p:nvSpPr>
        <p:spPr bwMode="auto">
          <a:xfrm flipH="1">
            <a:off x="3263900" y="1550988"/>
            <a:ext cx="4062413" cy="5064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3320" name="Line 22"/>
          <p:cNvSpPr>
            <a:spLocks noChangeShapeType="1"/>
          </p:cNvSpPr>
          <p:nvPr/>
        </p:nvSpPr>
        <p:spPr bwMode="auto">
          <a:xfrm flipH="1">
            <a:off x="3902075" y="1520825"/>
            <a:ext cx="3455988" cy="20923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3321" name="Line 24"/>
          <p:cNvSpPr>
            <a:spLocks noChangeShapeType="1"/>
          </p:cNvSpPr>
          <p:nvPr/>
        </p:nvSpPr>
        <p:spPr bwMode="auto">
          <a:xfrm flipH="1">
            <a:off x="4572000" y="2863850"/>
            <a:ext cx="2236788" cy="1400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pic>
        <p:nvPicPr>
          <p:cNvPr id="1332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100" y="4687888"/>
            <a:ext cx="2471738" cy="217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3" name="Text Box 17"/>
          <p:cNvSpPr txBox="1">
            <a:spLocks noChangeArrowheads="1"/>
          </p:cNvSpPr>
          <p:nvPr/>
        </p:nvSpPr>
        <p:spPr bwMode="auto">
          <a:xfrm>
            <a:off x="3983038" y="6135688"/>
            <a:ext cx="18510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Reticular Fibers </a:t>
            </a:r>
          </a:p>
        </p:txBody>
      </p:sp>
      <p:sp>
        <p:nvSpPr>
          <p:cNvPr id="13324" name="Text Box 19"/>
          <p:cNvSpPr txBox="1">
            <a:spLocks noChangeArrowheads="1"/>
          </p:cNvSpPr>
          <p:nvPr/>
        </p:nvSpPr>
        <p:spPr bwMode="auto">
          <a:xfrm>
            <a:off x="3983038" y="5227638"/>
            <a:ext cx="15684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Reticulocytes</a:t>
            </a:r>
          </a:p>
        </p:txBody>
      </p:sp>
      <p:sp>
        <p:nvSpPr>
          <p:cNvPr id="13325" name="Line 18"/>
          <p:cNvSpPr>
            <a:spLocks noChangeShapeType="1"/>
          </p:cNvSpPr>
          <p:nvPr/>
        </p:nvSpPr>
        <p:spPr bwMode="auto">
          <a:xfrm>
            <a:off x="5541963" y="5435600"/>
            <a:ext cx="1141412" cy="2143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3326" name="Line 24"/>
          <p:cNvSpPr>
            <a:spLocks noChangeShapeType="1"/>
          </p:cNvSpPr>
          <p:nvPr/>
        </p:nvSpPr>
        <p:spPr bwMode="auto">
          <a:xfrm flipV="1">
            <a:off x="5834063" y="5759450"/>
            <a:ext cx="1811337" cy="5397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497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" y="1531938"/>
            <a:ext cx="6326188" cy="428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1589088" y="576263"/>
            <a:ext cx="5767387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Dense Regular Connective Tissue</a:t>
            </a:r>
          </a:p>
        </p:txBody>
      </p:sp>
      <p:sp>
        <p:nvSpPr>
          <p:cNvPr id="14340" name="Text Box 6"/>
          <p:cNvSpPr txBox="1">
            <a:spLocks noChangeArrowheads="1"/>
          </p:cNvSpPr>
          <p:nvPr/>
        </p:nvSpPr>
        <p:spPr bwMode="auto">
          <a:xfrm>
            <a:off x="7531100" y="2909888"/>
            <a:ext cx="10795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Collagen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fibers</a:t>
            </a:r>
          </a:p>
        </p:txBody>
      </p:sp>
      <p:sp>
        <p:nvSpPr>
          <p:cNvPr id="14341" name="Line 7"/>
          <p:cNvSpPr>
            <a:spLocks noChangeShapeType="1"/>
          </p:cNvSpPr>
          <p:nvPr/>
        </p:nvSpPr>
        <p:spPr bwMode="auto">
          <a:xfrm flipH="1" flipV="1">
            <a:off x="5407025" y="2617788"/>
            <a:ext cx="2065338" cy="495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4342" name="Line 8"/>
          <p:cNvSpPr>
            <a:spLocks noChangeShapeType="1"/>
          </p:cNvSpPr>
          <p:nvPr/>
        </p:nvSpPr>
        <p:spPr bwMode="auto">
          <a:xfrm flipH="1">
            <a:off x="5600700" y="3340100"/>
            <a:ext cx="1838325" cy="2143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4343" name="Text Box 9"/>
          <p:cNvSpPr txBox="1">
            <a:spLocks noChangeArrowheads="1"/>
          </p:cNvSpPr>
          <p:nvPr/>
        </p:nvSpPr>
        <p:spPr bwMode="auto">
          <a:xfrm>
            <a:off x="7488238" y="4308475"/>
            <a:ext cx="1220787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Fibroblast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nuclei</a:t>
            </a:r>
          </a:p>
        </p:txBody>
      </p:sp>
      <p:sp>
        <p:nvSpPr>
          <p:cNvPr id="14344" name="Line 10"/>
          <p:cNvSpPr>
            <a:spLocks noChangeShapeType="1"/>
          </p:cNvSpPr>
          <p:nvPr/>
        </p:nvSpPr>
        <p:spPr bwMode="auto">
          <a:xfrm flipH="1">
            <a:off x="4276725" y="4511675"/>
            <a:ext cx="3249613" cy="473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4345" name="Line 11"/>
          <p:cNvSpPr>
            <a:spLocks noChangeShapeType="1"/>
          </p:cNvSpPr>
          <p:nvPr/>
        </p:nvSpPr>
        <p:spPr bwMode="auto">
          <a:xfrm flipH="1">
            <a:off x="5632450" y="4684713"/>
            <a:ext cx="1905000" cy="5699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797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8" y="1593850"/>
            <a:ext cx="6192837" cy="451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1522413" y="514350"/>
            <a:ext cx="5938837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Dense Irregular Connective Tissue</a:t>
            </a:r>
          </a:p>
        </p:txBody>
      </p:sp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7651750" y="3143250"/>
            <a:ext cx="1079500" cy="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Collagen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fibers</a:t>
            </a:r>
          </a:p>
        </p:txBody>
      </p:sp>
      <p:sp>
        <p:nvSpPr>
          <p:cNvPr id="15365" name="Line 7"/>
          <p:cNvSpPr>
            <a:spLocks noChangeShapeType="1"/>
          </p:cNvSpPr>
          <p:nvPr/>
        </p:nvSpPr>
        <p:spPr bwMode="auto">
          <a:xfrm flipH="1" flipV="1">
            <a:off x="5527675" y="3065463"/>
            <a:ext cx="2081213" cy="431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5366" name="Line 8"/>
          <p:cNvSpPr>
            <a:spLocks noChangeShapeType="1"/>
          </p:cNvSpPr>
          <p:nvPr/>
        </p:nvSpPr>
        <p:spPr bwMode="auto">
          <a:xfrm flipH="1">
            <a:off x="5635625" y="3622675"/>
            <a:ext cx="1973263" cy="6254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5367" name="Text Box 9"/>
          <p:cNvSpPr txBox="1">
            <a:spLocks noChangeArrowheads="1"/>
          </p:cNvSpPr>
          <p:nvPr/>
        </p:nvSpPr>
        <p:spPr bwMode="auto">
          <a:xfrm>
            <a:off x="7608888" y="4679950"/>
            <a:ext cx="1220787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Fibroblast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nuclei</a:t>
            </a:r>
          </a:p>
        </p:txBody>
      </p:sp>
      <p:sp>
        <p:nvSpPr>
          <p:cNvPr id="15368" name="Line 10"/>
          <p:cNvSpPr>
            <a:spLocks noChangeShapeType="1"/>
          </p:cNvSpPr>
          <p:nvPr/>
        </p:nvSpPr>
        <p:spPr bwMode="auto">
          <a:xfrm flipH="1" flipV="1">
            <a:off x="3967163" y="4281488"/>
            <a:ext cx="3684587" cy="7524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5369" name="Line 11"/>
          <p:cNvSpPr>
            <a:spLocks noChangeShapeType="1"/>
          </p:cNvSpPr>
          <p:nvPr/>
        </p:nvSpPr>
        <p:spPr bwMode="auto">
          <a:xfrm flipH="1">
            <a:off x="4624388" y="5184775"/>
            <a:ext cx="3022600" cy="2476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34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40_bb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1035050"/>
            <a:ext cx="5219700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7" descr="41_bb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575" y="4681538"/>
            <a:ext cx="28575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8"/>
          <p:cNvSpPr txBox="1">
            <a:spLocks noChangeArrowheads="1"/>
          </p:cNvSpPr>
          <p:nvPr/>
        </p:nvSpPr>
        <p:spPr bwMode="auto">
          <a:xfrm>
            <a:off x="1978025" y="206375"/>
            <a:ext cx="44037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Elastic Connective Tissue</a:t>
            </a:r>
          </a:p>
        </p:txBody>
      </p:sp>
      <p:sp>
        <p:nvSpPr>
          <p:cNvPr id="16389" name="Text Box 9"/>
          <p:cNvSpPr txBox="1">
            <a:spLocks noChangeArrowheads="1"/>
          </p:cNvSpPr>
          <p:nvPr/>
        </p:nvSpPr>
        <p:spPr bwMode="auto">
          <a:xfrm>
            <a:off x="6653213" y="2701925"/>
            <a:ext cx="1471612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Collagen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Fibers (pink)</a:t>
            </a:r>
          </a:p>
        </p:txBody>
      </p:sp>
      <p:sp>
        <p:nvSpPr>
          <p:cNvPr id="16390" name="Line 10"/>
          <p:cNvSpPr>
            <a:spLocks noChangeShapeType="1"/>
          </p:cNvSpPr>
          <p:nvPr/>
        </p:nvSpPr>
        <p:spPr bwMode="auto">
          <a:xfrm flipH="1" flipV="1">
            <a:off x="4238625" y="2389188"/>
            <a:ext cx="2343150" cy="5476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6391" name="Text Box 12"/>
          <p:cNvSpPr txBox="1">
            <a:spLocks noChangeArrowheads="1"/>
          </p:cNvSpPr>
          <p:nvPr/>
        </p:nvSpPr>
        <p:spPr bwMode="auto">
          <a:xfrm>
            <a:off x="2038350" y="4884738"/>
            <a:ext cx="149225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Elastic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Fibers (dark)</a:t>
            </a:r>
          </a:p>
        </p:txBody>
      </p:sp>
      <p:sp>
        <p:nvSpPr>
          <p:cNvPr id="16392" name="Line 13"/>
          <p:cNvSpPr>
            <a:spLocks noChangeShapeType="1"/>
          </p:cNvSpPr>
          <p:nvPr/>
        </p:nvSpPr>
        <p:spPr bwMode="auto">
          <a:xfrm>
            <a:off x="7304088" y="3357563"/>
            <a:ext cx="11112" cy="14954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6393" name="Line 14"/>
          <p:cNvSpPr>
            <a:spLocks noChangeShapeType="1"/>
          </p:cNvSpPr>
          <p:nvPr/>
        </p:nvSpPr>
        <p:spPr bwMode="auto">
          <a:xfrm flipV="1">
            <a:off x="2487613" y="2709863"/>
            <a:ext cx="9525" cy="21304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6394" name="Line 15"/>
          <p:cNvSpPr>
            <a:spLocks noChangeShapeType="1"/>
          </p:cNvSpPr>
          <p:nvPr/>
        </p:nvSpPr>
        <p:spPr bwMode="auto">
          <a:xfrm>
            <a:off x="3519488" y="5368925"/>
            <a:ext cx="2795587" cy="968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078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1123950"/>
            <a:ext cx="5651500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2351088" y="239713"/>
            <a:ext cx="30638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Hyaline Cartilage</a:t>
            </a:r>
          </a:p>
        </p:txBody>
      </p:sp>
      <p:sp>
        <p:nvSpPr>
          <p:cNvPr id="17412" name="Text Box 6"/>
          <p:cNvSpPr txBox="1">
            <a:spLocks noChangeArrowheads="1"/>
          </p:cNvSpPr>
          <p:nvPr/>
        </p:nvSpPr>
        <p:spPr bwMode="auto">
          <a:xfrm>
            <a:off x="6770688" y="2562225"/>
            <a:ext cx="16192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Chondrocytes</a:t>
            </a:r>
          </a:p>
        </p:txBody>
      </p:sp>
      <p:sp>
        <p:nvSpPr>
          <p:cNvPr id="17413" name="Line 7"/>
          <p:cNvSpPr>
            <a:spLocks noChangeShapeType="1"/>
          </p:cNvSpPr>
          <p:nvPr/>
        </p:nvSpPr>
        <p:spPr bwMode="auto">
          <a:xfrm flipH="1" flipV="1">
            <a:off x="3959225" y="1822450"/>
            <a:ext cx="2797175" cy="9207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7414" name="Line 8"/>
          <p:cNvSpPr>
            <a:spLocks noChangeShapeType="1"/>
          </p:cNvSpPr>
          <p:nvPr/>
        </p:nvSpPr>
        <p:spPr bwMode="auto">
          <a:xfrm flipH="1" flipV="1">
            <a:off x="4851400" y="2617788"/>
            <a:ext cx="1905000" cy="1254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7415" name="Text Box 10"/>
          <p:cNvSpPr txBox="1">
            <a:spLocks noChangeArrowheads="1"/>
          </p:cNvSpPr>
          <p:nvPr/>
        </p:nvSpPr>
        <p:spPr bwMode="auto">
          <a:xfrm>
            <a:off x="6781800" y="3621088"/>
            <a:ext cx="1544638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Chondrocyte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inside lacuna</a:t>
            </a:r>
          </a:p>
        </p:txBody>
      </p:sp>
      <p:sp>
        <p:nvSpPr>
          <p:cNvPr id="17416" name="Line 11"/>
          <p:cNvSpPr>
            <a:spLocks noChangeShapeType="1"/>
          </p:cNvSpPr>
          <p:nvPr/>
        </p:nvSpPr>
        <p:spPr bwMode="auto">
          <a:xfrm flipH="1">
            <a:off x="5922963" y="4003675"/>
            <a:ext cx="833437" cy="9493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7417" name="Line 12"/>
          <p:cNvSpPr>
            <a:spLocks noChangeShapeType="1"/>
          </p:cNvSpPr>
          <p:nvPr/>
        </p:nvSpPr>
        <p:spPr bwMode="auto">
          <a:xfrm flipH="1" flipV="1">
            <a:off x="711200" y="4275138"/>
            <a:ext cx="582613" cy="17637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7418" name="Text Box 13"/>
          <p:cNvSpPr txBox="1">
            <a:spLocks noChangeArrowheads="1"/>
          </p:cNvSpPr>
          <p:nvPr/>
        </p:nvSpPr>
        <p:spPr bwMode="auto">
          <a:xfrm>
            <a:off x="650875" y="6099175"/>
            <a:ext cx="2878138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Perichondrium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(no chondrobasts visible!)</a:t>
            </a:r>
          </a:p>
        </p:txBody>
      </p:sp>
      <p:sp>
        <p:nvSpPr>
          <p:cNvPr id="17419" name="Text Box 14"/>
          <p:cNvSpPr txBox="1">
            <a:spLocks noChangeArrowheads="1"/>
          </p:cNvSpPr>
          <p:nvPr/>
        </p:nvSpPr>
        <p:spPr bwMode="auto">
          <a:xfrm>
            <a:off x="4049713" y="6099175"/>
            <a:ext cx="22923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Clear, ‘glassy’ matrix</a:t>
            </a:r>
          </a:p>
        </p:txBody>
      </p:sp>
      <p:sp>
        <p:nvSpPr>
          <p:cNvPr id="17420" name="Line 15"/>
          <p:cNvSpPr>
            <a:spLocks noChangeShapeType="1"/>
          </p:cNvSpPr>
          <p:nvPr/>
        </p:nvSpPr>
        <p:spPr bwMode="auto">
          <a:xfrm flipH="1" flipV="1">
            <a:off x="3152775" y="3973513"/>
            <a:ext cx="1570038" cy="2033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854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8" y="928688"/>
            <a:ext cx="5643562" cy="469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2881313" y="184150"/>
            <a:ext cx="28638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Elastic Cartilage</a:t>
            </a:r>
          </a:p>
        </p:txBody>
      </p:sp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6519863" y="1908175"/>
            <a:ext cx="16192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Chondrocytes</a:t>
            </a:r>
          </a:p>
        </p:txBody>
      </p:sp>
      <p:sp>
        <p:nvSpPr>
          <p:cNvPr id="18437" name="Line 7"/>
          <p:cNvSpPr>
            <a:spLocks noChangeShapeType="1"/>
          </p:cNvSpPr>
          <p:nvPr/>
        </p:nvSpPr>
        <p:spPr bwMode="auto">
          <a:xfrm flipH="1" flipV="1">
            <a:off x="3959225" y="1871663"/>
            <a:ext cx="2484438" cy="2365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8438" name="Line 8"/>
          <p:cNvSpPr>
            <a:spLocks noChangeShapeType="1"/>
          </p:cNvSpPr>
          <p:nvPr/>
        </p:nvSpPr>
        <p:spPr bwMode="auto">
          <a:xfrm flipH="1">
            <a:off x="4775200" y="2182813"/>
            <a:ext cx="1668463" cy="6683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8439" name="Text Box 9"/>
          <p:cNvSpPr txBox="1">
            <a:spLocks noChangeArrowheads="1"/>
          </p:cNvSpPr>
          <p:nvPr/>
        </p:nvSpPr>
        <p:spPr bwMode="auto">
          <a:xfrm>
            <a:off x="6765925" y="3498850"/>
            <a:ext cx="1544638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Chondrocyte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inside lacuna</a:t>
            </a:r>
          </a:p>
        </p:txBody>
      </p:sp>
      <p:sp>
        <p:nvSpPr>
          <p:cNvPr id="18440" name="Line 10"/>
          <p:cNvSpPr>
            <a:spLocks noChangeShapeType="1"/>
          </p:cNvSpPr>
          <p:nvPr/>
        </p:nvSpPr>
        <p:spPr bwMode="auto">
          <a:xfrm flipH="1" flipV="1">
            <a:off x="4227513" y="2992438"/>
            <a:ext cx="2528887" cy="8366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8441" name="Line 11"/>
          <p:cNvSpPr>
            <a:spLocks noChangeShapeType="1"/>
          </p:cNvSpPr>
          <p:nvPr/>
        </p:nvSpPr>
        <p:spPr bwMode="auto">
          <a:xfrm flipH="1" flipV="1">
            <a:off x="1630363" y="4011613"/>
            <a:ext cx="1384300" cy="2033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8442" name="Text Box 12"/>
          <p:cNvSpPr txBox="1">
            <a:spLocks noChangeArrowheads="1"/>
          </p:cNvSpPr>
          <p:nvPr/>
        </p:nvSpPr>
        <p:spPr bwMode="auto">
          <a:xfrm>
            <a:off x="2216150" y="5988050"/>
            <a:ext cx="17843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Perichondrium </a:t>
            </a:r>
          </a:p>
        </p:txBody>
      </p:sp>
      <p:sp>
        <p:nvSpPr>
          <p:cNvPr id="18443" name="Text Box 13"/>
          <p:cNvSpPr txBox="1">
            <a:spLocks noChangeArrowheads="1"/>
          </p:cNvSpPr>
          <p:nvPr/>
        </p:nvSpPr>
        <p:spPr bwMode="auto">
          <a:xfrm>
            <a:off x="4572000" y="5988050"/>
            <a:ext cx="217011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Elastic fibers (dark)</a:t>
            </a:r>
          </a:p>
        </p:txBody>
      </p:sp>
      <p:sp>
        <p:nvSpPr>
          <p:cNvPr id="18444" name="Line 14"/>
          <p:cNvSpPr>
            <a:spLocks noChangeShapeType="1"/>
          </p:cNvSpPr>
          <p:nvPr/>
        </p:nvSpPr>
        <p:spPr bwMode="auto">
          <a:xfrm flipH="1" flipV="1">
            <a:off x="3508375" y="4011613"/>
            <a:ext cx="1482725" cy="18303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8445" name="Rectangle 15"/>
          <p:cNvSpPr>
            <a:spLocks noChangeArrowheads="1"/>
          </p:cNvSpPr>
          <p:nvPr/>
        </p:nvSpPr>
        <p:spPr bwMode="auto">
          <a:xfrm>
            <a:off x="184150" y="6045200"/>
            <a:ext cx="16827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Chondroblasts</a:t>
            </a:r>
          </a:p>
        </p:txBody>
      </p:sp>
      <p:sp>
        <p:nvSpPr>
          <p:cNvPr id="18446" name="Line 16"/>
          <p:cNvSpPr>
            <a:spLocks noChangeShapeType="1"/>
          </p:cNvSpPr>
          <p:nvPr/>
        </p:nvSpPr>
        <p:spPr bwMode="auto">
          <a:xfrm flipV="1">
            <a:off x="719138" y="2108200"/>
            <a:ext cx="787400" cy="39735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8447" name="Text Box 17"/>
          <p:cNvSpPr txBox="1">
            <a:spLocks noChangeArrowheads="1"/>
          </p:cNvSpPr>
          <p:nvPr/>
        </p:nvSpPr>
        <p:spPr bwMode="auto">
          <a:xfrm>
            <a:off x="6778625" y="5127625"/>
            <a:ext cx="17843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Perichondrium </a:t>
            </a:r>
          </a:p>
        </p:txBody>
      </p:sp>
      <p:sp>
        <p:nvSpPr>
          <p:cNvPr id="18448" name="Line 19"/>
          <p:cNvSpPr>
            <a:spLocks noChangeShapeType="1"/>
          </p:cNvSpPr>
          <p:nvPr/>
        </p:nvSpPr>
        <p:spPr bwMode="auto">
          <a:xfrm flipH="1" flipV="1">
            <a:off x="5745163" y="4897438"/>
            <a:ext cx="1058862" cy="4206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cxnSp>
        <p:nvCxnSpPr>
          <p:cNvPr id="18449" name="Straight Connector 2"/>
          <p:cNvCxnSpPr>
            <a:cxnSpLocks noChangeShapeType="1"/>
          </p:cNvCxnSpPr>
          <p:nvPr/>
        </p:nvCxnSpPr>
        <p:spPr bwMode="auto">
          <a:xfrm>
            <a:off x="1258888" y="4016375"/>
            <a:ext cx="739775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50" name="Straight Connector 18"/>
          <p:cNvCxnSpPr>
            <a:cxnSpLocks noChangeShapeType="1"/>
          </p:cNvCxnSpPr>
          <p:nvPr/>
        </p:nvCxnSpPr>
        <p:spPr bwMode="auto">
          <a:xfrm>
            <a:off x="5453063" y="4897438"/>
            <a:ext cx="438150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43295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Elastic%20cartilage%2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3" y="1062038"/>
            <a:ext cx="7289800" cy="485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6"/>
          <p:cNvSpPr txBox="1">
            <a:spLocks noChangeArrowheads="1"/>
          </p:cNvSpPr>
          <p:nvPr/>
        </p:nvSpPr>
        <p:spPr bwMode="auto">
          <a:xfrm>
            <a:off x="2897188" y="184150"/>
            <a:ext cx="28638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Elastic Cartilage</a:t>
            </a:r>
          </a:p>
        </p:txBody>
      </p:sp>
    </p:spTree>
    <p:extLst>
      <p:ext uri="{BB962C8B-B14F-4D97-AF65-F5344CB8AC3E}">
        <p14:creationId xmlns:p14="http://schemas.microsoft.com/office/powerpoint/2010/main" val="1227967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" y="969963"/>
            <a:ext cx="5994400" cy="439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2855913" y="187325"/>
            <a:ext cx="2516187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Fibrocartilage</a:t>
            </a:r>
          </a:p>
        </p:txBody>
      </p:sp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7208838" y="2647950"/>
            <a:ext cx="16192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Chondrocytes</a:t>
            </a:r>
          </a:p>
        </p:txBody>
      </p:sp>
      <p:sp>
        <p:nvSpPr>
          <p:cNvPr id="20485" name="Line 7"/>
          <p:cNvSpPr>
            <a:spLocks noChangeShapeType="1"/>
          </p:cNvSpPr>
          <p:nvPr/>
        </p:nvSpPr>
        <p:spPr bwMode="auto">
          <a:xfrm flipH="1" flipV="1">
            <a:off x="5859463" y="1782763"/>
            <a:ext cx="1152525" cy="111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20486" name="Line 8"/>
          <p:cNvSpPr>
            <a:spLocks noChangeShapeType="1"/>
          </p:cNvSpPr>
          <p:nvPr/>
        </p:nvSpPr>
        <p:spPr bwMode="auto">
          <a:xfrm flipH="1">
            <a:off x="2911475" y="2830513"/>
            <a:ext cx="4240213" cy="3444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20487" name="Text Box 9"/>
          <p:cNvSpPr txBox="1">
            <a:spLocks noChangeArrowheads="1"/>
          </p:cNvSpPr>
          <p:nvPr/>
        </p:nvSpPr>
        <p:spPr bwMode="auto">
          <a:xfrm>
            <a:off x="7104063" y="3741738"/>
            <a:ext cx="104616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Lacunae</a:t>
            </a:r>
          </a:p>
        </p:txBody>
      </p:sp>
      <p:sp>
        <p:nvSpPr>
          <p:cNvPr id="20488" name="Line 10"/>
          <p:cNvSpPr>
            <a:spLocks noChangeShapeType="1"/>
          </p:cNvSpPr>
          <p:nvPr/>
        </p:nvSpPr>
        <p:spPr bwMode="auto">
          <a:xfrm flipH="1" flipV="1">
            <a:off x="2974975" y="3429000"/>
            <a:ext cx="4102100" cy="4699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20489" name="Text Box 12"/>
          <p:cNvSpPr txBox="1">
            <a:spLocks noChangeArrowheads="1"/>
          </p:cNvSpPr>
          <p:nvPr/>
        </p:nvSpPr>
        <p:spPr bwMode="auto">
          <a:xfrm>
            <a:off x="320675" y="5965825"/>
            <a:ext cx="3576638" cy="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Note: There is no perichondrium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in this type of cartilage tissue.</a:t>
            </a:r>
          </a:p>
        </p:txBody>
      </p:sp>
      <p:sp>
        <p:nvSpPr>
          <p:cNvPr id="20490" name="Text Box 13"/>
          <p:cNvSpPr txBox="1">
            <a:spLocks noChangeArrowheads="1"/>
          </p:cNvSpPr>
          <p:nvPr/>
        </p:nvSpPr>
        <p:spPr bwMode="auto">
          <a:xfrm>
            <a:off x="4411663" y="5818188"/>
            <a:ext cx="29845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Collagen fibers (wavy blue)</a:t>
            </a:r>
          </a:p>
        </p:txBody>
      </p:sp>
      <p:sp>
        <p:nvSpPr>
          <p:cNvPr id="20491" name="Line 14"/>
          <p:cNvSpPr>
            <a:spLocks noChangeShapeType="1"/>
          </p:cNvSpPr>
          <p:nvPr/>
        </p:nvSpPr>
        <p:spPr bwMode="auto">
          <a:xfrm flipH="1" flipV="1">
            <a:off x="3294063" y="4224338"/>
            <a:ext cx="1755775" cy="15938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20492" name="Line 15"/>
          <p:cNvSpPr>
            <a:spLocks noChangeShapeType="1"/>
          </p:cNvSpPr>
          <p:nvPr/>
        </p:nvSpPr>
        <p:spPr bwMode="auto">
          <a:xfrm flipH="1" flipV="1">
            <a:off x="1931988" y="3760788"/>
            <a:ext cx="5132387" cy="1952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20493" name="Text Box 16"/>
          <p:cNvSpPr txBox="1">
            <a:spLocks noChangeArrowheads="1"/>
          </p:cNvSpPr>
          <p:nvPr/>
        </p:nvSpPr>
        <p:spPr bwMode="auto">
          <a:xfrm>
            <a:off x="7102475" y="1481138"/>
            <a:ext cx="151765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Nucleus of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Chondrocyte</a:t>
            </a:r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V="1">
            <a:off x="5049838" y="4406900"/>
            <a:ext cx="85725" cy="14112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06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68775"/>
            <a:ext cx="4964113" cy="263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4" descr="http://www.normalhistology.com/wp-content/uploads/thyroid-gland-histolog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638" y="207963"/>
            <a:ext cx="5229225" cy="392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76" name="Straight Arrow Connector 6"/>
          <p:cNvCxnSpPr>
            <a:cxnSpLocks noChangeShapeType="1"/>
          </p:cNvCxnSpPr>
          <p:nvPr/>
        </p:nvCxnSpPr>
        <p:spPr bwMode="auto">
          <a:xfrm flipV="1">
            <a:off x="5616575" y="2760663"/>
            <a:ext cx="1387475" cy="22939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449263" y="215900"/>
            <a:ext cx="2936875" cy="107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>
                <a:solidFill>
                  <a:srgbClr val="000000"/>
                </a:solidFill>
                <a:latin typeface="Calibri" panose="020F0502020204030204" pitchFamily="34" charset="0"/>
              </a:rPr>
              <a:t>Simple Cuboidal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>
                <a:solidFill>
                  <a:srgbClr val="000000"/>
                </a:solidFill>
                <a:latin typeface="Calibri" panose="020F0502020204030204" pitchFamily="34" charset="0"/>
              </a:rPr>
              <a:t>Epithelium </a:t>
            </a:r>
          </a:p>
        </p:txBody>
      </p:sp>
      <p:sp>
        <p:nvSpPr>
          <p:cNvPr id="3078" name="TextBox 12"/>
          <p:cNvSpPr txBox="1">
            <a:spLocks noChangeArrowheads="1"/>
          </p:cNvSpPr>
          <p:nvPr/>
        </p:nvSpPr>
        <p:spPr bwMode="auto">
          <a:xfrm>
            <a:off x="300038" y="1449388"/>
            <a:ext cx="35306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In our lab slides, simple cuboidal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epithelial tissue is found in the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thecal follicles of the thyroid gland. </a:t>
            </a:r>
          </a:p>
        </p:txBody>
      </p:sp>
      <p:sp>
        <p:nvSpPr>
          <p:cNvPr id="3079" name="Rectangle 9"/>
          <p:cNvSpPr>
            <a:spLocks noChangeArrowheads="1"/>
          </p:cNvSpPr>
          <p:nvPr/>
        </p:nvSpPr>
        <p:spPr bwMode="auto">
          <a:xfrm>
            <a:off x="5270500" y="5422900"/>
            <a:ext cx="2286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Hormones are stored in the colloid</a:t>
            </a:r>
          </a:p>
        </p:txBody>
      </p:sp>
      <p:cxnSp>
        <p:nvCxnSpPr>
          <p:cNvPr id="3080" name="Straight Arrow Connector 13"/>
          <p:cNvCxnSpPr>
            <a:cxnSpLocks noChangeShapeType="1"/>
          </p:cNvCxnSpPr>
          <p:nvPr/>
        </p:nvCxnSpPr>
        <p:spPr bwMode="auto">
          <a:xfrm>
            <a:off x="3502025" y="1909763"/>
            <a:ext cx="2381250" cy="1095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81" name="TextBox 19"/>
          <p:cNvSpPr txBox="1">
            <a:spLocks noChangeArrowheads="1"/>
          </p:cNvSpPr>
          <p:nvPr/>
        </p:nvSpPr>
        <p:spPr bwMode="auto">
          <a:xfrm>
            <a:off x="5662613" y="4943475"/>
            <a:ext cx="27797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Simple cuboidal epithelial </a:t>
            </a:r>
          </a:p>
        </p:txBody>
      </p:sp>
      <p:cxnSp>
        <p:nvCxnSpPr>
          <p:cNvPr id="3082" name="Straight Arrow Connector 20"/>
          <p:cNvCxnSpPr>
            <a:cxnSpLocks noChangeShapeType="1"/>
          </p:cNvCxnSpPr>
          <p:nvPr/>
        </p:nvCxnSpPr>
        <p:spPr bwMode="auto">
          <a:xfrm flipH="1">
            <a:off x="4368800" y="5054600"/>
            <a:ext cx="1247775" cy="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83" name="Oval 1"/>
          <p:cNvSpPr>
            <a:spLocks noChangeArrowheads="1"/>
          </p:cNvSpPr>
          <p:nvPr/>
        </p:nvSpPr>
        <p:spPr bwMode="auto">
          <a:xfrm>
            <a:off x="4692650" y="4743450"/>
            <a:ext cx="404813" cy="29527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084" name="Oval 2"/>
          <p:cNvSpPr>
            <a:spLocks noChangeArrowheads="1"/>
          </p:cNvSpPr>
          <p:nvPr/>
        </p:nvSpPr>
        <p:spPr bwMode="auto">
          <a:xfrm>
            <a:off x="4781550" y="5486400"/>
            <a:ext cx="422275" cy="1905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085" name="Oval 4"/>
          <p:cNvSpPr>
            <a:spLocks noChangeArrowheads="1"/>
          </p:cNvSpPr>
          <p:nvPr/>
        </p:nvSpPr>
        <p:spPr bwMode="auto">
          <a:xfrm rot="1241239">
            <a:off x="4586288" y="6159500"/>
            <a:ext cx="576262" cy="341313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cxnSp>
        <p:nvCxnSpPr>
          <p:cNvPr id="3086" name="Straight Connector 2"/>
          <p:cNvCxnSpPr>
            <a:cxnSpLocks noChangeShapeType="1"/>
          </p:cNvCxnSpPr>
          <p:nvPr/>
        </p:nvCxnSpPr>
        <p:spPr bwMode="auto">
          <a:xfrm>
            <a:off x="4033838" y="5581650"/>
            <a:ext cx="1119187" cy="17463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433679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5"/>
          <p:cNvSpPr txBox="1">
            <a:spLocks noChangeArrowheads="1"/>
          </p:cNvSpPr>
          <p:nvPr/>
        </p:nvSpPr>
        <p:spPr bwMode="auto">
          <a:xfrm>
            <a:off x="969963" y="0"/>
            <a:ext cx="23558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Spongy Bone</a:t>
            </a:r>
          </a:p>
        </p:txBody>
      </p:sp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3325813" y="184150"/>
            <a:ext cx="53594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Spongy bone is found on the inner aspect of bone</a:t>
            </a:r>
          </a:p>
        </p:txBody>
      </p:sp>
      <p:pic>
        <p:nvPicPr>
          <p:cNvPr id="21508" name="Picture 2" descr="http://faculty.sdmiramar.edu/faculty/sdccd/mmcmahon/images/histology/Connective_Tissue/supporting%20CT/Bone/Spongy%20Bone%204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727075"/>
            <a:ext cx="3603625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838" y="2371725"/>
            <a:ext cx="5776912" cy="433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510" name="Straight Arrow Connector 8"/>
          <p:cNvCxnSpPr>
            <a:cxnSpLocks noChangeShapeType="1"/>
          </p:cNvCxnSpPr>
          <p:nvPr/>
        </p:nvCxnSpPr>
        <p:spPr bwMode="auto">
          <a:xfrm>
            <a:off x="1970088" y="4043363"/>
            <a:ext cx="1063625" cy="0"/>
          </a:xfrm>
          <a:prstGeom prst="straightConnector1">
            <a:avLst/>
          </a:prstGeom>
          <a:noFill/>
          <a:ln w="57150" algn="ctr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511" name="Text Box 6"/>
          <p:cNvSpPr txBox="1">
            <a:spLocks noChangeArrowheads="1"/>
          </p:cNvSpPr>
          <p:nvPr/>
        </p:nvSpPr>
        <p:spPr bwMode="auto">
          <a:xfrm>
            <a:off x="493713" y="4722813"/>
            <a:ext cx="1793875" cy="13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Osteoblasts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on outside of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trabecula lining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the endosteum</a:t>
            </a:r>
          </a:p>
        </p:txBody>
      </p:sp>
      <p:sp>
        <p:nvSpPr>
          <p:cNvPr id="21512" name="Text Box 6"/>
          <p:cNvSpPr txBox="1">
            <a:spLocks noChangeArrowheads="1"/>
          </p:cNvSpPr>
          <p:nvPr/>
        </p:nvSpPr>
        <p:spPr bwMode="auto">
          <a:xfrm>
            <a:off x="2128838" y="3497263"/>
            <a:ext cx="95726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i="1">
                <a:solidFill>
                  <a:srgbClr val="0000FF"/>
                </a:solidFill>
                <a:latin typeface="Calibri" panose="020F0502020204030204" pitchFamily="34" charset="0"/>
              </a:rPr>
              <a:t>Zoon in</a:t>
            </a:r>
          </a:p>
        </p:txBody>
      </p:sp>
      <p:sp>
        <p:nvSpPr>
          <p:cNvPr id="21513" name="Line 7"/>
          <p:cNvSpPr>
            <a:spLocks noChangeShapeType="1"/>
          </p:cNvSpPr>
          <p:nvPr/>
        </p:nvSpPr>
        <p:spPr bwMode="auto">
          <a:xfrm flipH="1">
            <a:off x="5140325" y="2081213"/>
            <a:ext cx="1073150" cy="698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21514" name="Line 8"/>
          <p:cNvSpPr>
            <a:spLocks noChangeShapeType="1"/>
          </p:cNvSpPr>
          <p:nvPr/>
        </p:nvSpPr>
        <p:spPr bwMode="auto">
          <a:xfrm flipH="1">
            <a:off x="5359400" y="2081213"/>
            <a:ext cx="854075" cy="13128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21515" name="Text Box 12"/>
          <p:cNvSpPr txBox="1">
            <a:spLocks noChangeArrowheads="1"/>
          </p:cNvSpPr>
          <p:nvPr/>
        </p:nvSpPr>
        <p:spPr bwMode="auto">
          <a:xfrm>
            <a:off x="3511550" y="5424488"/>
            <a:ext cx="2614613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Marrow cavity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contains myeloid tissue</a:t>
            </a:r>
          </a:p>
        </p:txBody>
      </p:sp>
      <p:sp>
        <p:nvSpPr>
          <p:cNvPr id="21516" name="Text Box 13"/>
          <p:cNvSpPr txBox="1">
            <a:spLocks noChangeArrowheads="1"/>
          </p:cNvSpPr>
          <p:nvPr/>
        </p:nvSpPr>
        <p:spPr bwMode="auto">
          <a:xfrm>
            <a:off x="6816725" y="3497263"/>
            <a:ext cx="13779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Trabeculae </a:t>
            </a:r>
          </a:p>
        </p:txBody>
      </p:sp>
      <p:sp>
        <p:nvSpPr>
          <p:cNvPr id="21517" name="Text Box 16"/>
          <p:cNvSpPr txBox="1">
            <a:spLocks noChangeArrowheads="1"/>
          </p:cNvSpPr>
          <p:nvPr/>
        </p:nvSpPr>
        <p:spPr bwMode="auto">
          <a:xfrm>
            <a:off x="5613400" y="1401763"/>
            <a:ext cx="1671638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Osteocytes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inside lacunae</a:t>
            </a:r>
          </a:p>
        </p:txBody>
      </p:sp>
      <p:cxnSp>
        <p:nvCxnSpPr>
          <p:cNvPr id="21518" name="Straight Arrow Connector 20"/>
          <p:cNvCxnSpPr>
            <a:cxnSpLocks noChangeShapeType="1"/>
          </p:cNvCxnSpPr>
          <p:nvPr/>
        </p:nvCxnSpPr>
        <p:spPr bwMode="auto">
          <a:xfrm flipH="1">
            <a:off x="6151563" y="3895725"/>
            <a:ext cx="1238250" cy="754063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519" name="Straight Arrow Connector 23"/>
          <p:cNvCxnSpPr>
            <a:cxnSpLocks noChangeShapeType="1"/>
          </p:cNvCxnSpPr>
          <p:nvPr/>
        </p:nvCxnSpPr>
        <p:spPr bwMode="auto">
          <a:xfrm flipV="1">
            <a:off x="7478713" y="3130550"/>
            <a:ext cx="584200" cy="428625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520" name="Straight Connector 27"/>
          <p:cNvCxnSpPr>
            <a:cxnSpLocks noChangeShapeType="1"/>
          </p:cNvCxnSpPr>
          <p:nvPr/>
        </p:nvCxnSpPr>
        <p:spPr bwMode="auto">
          <a:xfrm>
            <a:off x="1993900" y="3603625"/>
            <a:ext cx="0" cy="438150"/>
          </a:xfrm>
          <a:prstGeom prst="line">
            <a:avLst/>
          </a:prstGeom>
          <a:noFill/>
          <a:ln w="57150" algn="ctr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521" name="Straight Arrow Connector 25"/>
          <p:cNvCxnSpPr>
            <a:cxnSpLocks noChangeShapeType="1"/>
          </p:cNvCxnSpPr>
          <p:nvPr/>
        </p:nvCxnSpPr>
        <p:spPr bwMode="auto">
          <a:xfrm flipV="1">
            <a:off x="1866900" y="3173413"/>
            <a:ext cx="2941638" cy="1731962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522" name="Straight Arrow Connector 27"/>
          <p:cNvCxnSpPr>
            <a:cxnSpLocks noChangeShapeType="1"/>
          </p:cNvCxnSpPr>
          <p:nvPr/>
        </p:nvCxnSpPr>
        <p:spPr bwMode="auto">
          <a:xfrm flipV="1">
            <a:off x="1866900" y="3560763"/>
            <a:ext cx="3300413" cy="1344612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554817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1265238"/>
            <a:ext cx="6091238" cy="405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750888" y="31750"/>
            <a:ext cx="2625725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Compact Bone</a:t>
            </a:r>
          </a:p>
        </p:txBody>
      </p:sp>
      <p:sp>
        <p:nvSpPr>
          <p:cNvPr id="22532" name="Text Box 6"/>
          <p:cNvSpPr txBox="1">
            <a:spLocks noChangeArrowheads="1"/>
          </p:cNvSpPr>
          <p:nvPr/>
        </p:nvSpPr>
        <p:spPr bwMode="auto">
          <a:xfrm>
            <a:off x="1849438" y="5637213"/>
            <a:ext cx="1436687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Osteon Unit</a:t>
            </a:r>
          </a:p>
        </p:txBody>
      </p:sp>
      <p:sp>
        <p:nvSpPr>
          <p:cNvPr id="22533" name="Line 7"/>
          <p:cNvSpPr>
            <a:spLocks noChangeShapeType="1"/>
          </p:cNvSpPr>
          <p:nvPr/>
        </p:nvSpPr>
        <p:spPr bwMode="auto">
          <a:xfrm flipH="1" flipV="1">
            <a:off x="3822700" y="2084388"/>
            <a:ext cx="2917825" cy="3603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22534" name="Line 8"/>
          <p:cNvSpPr>
            <a:spLocks noChangeShapeType="1"/>
          </p:cNvSpPr>
          <p:nvPr/>
        </p:nvSpPr>
        <p:spPr bwMode="auto">
          <a:xfrm flipH="1">
            <a:off x="5322888" y="2476500"/>
            <a:ext cx="1417637" cy="11271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22535" name="Text Box 12"/>
          <p:cNvSpPr txBox="1">
            <a:spLocks noChangeArrowheads="1"/>
          </p:cNvSpPr>
          <p:nvPr/>
        </p:nvSpPr>
        <p:spPr bwMode="auto">
          <a:xfrm>
            <a:off x="1349375" y="854075"/>
            <a:ext cx="1541463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Central canal</a:t>
            </a:r>
          </a:p>
        </p:txBody>
      </p:sp>
      <p:sp>
        <p:nvSpPr>
          <p:cNvPr id="22536" name="Text Box 13"/>
          <p:cNvSpPr txBox="1">
            <a:spLocks noChangeArrowheads="1"/>
          </p:cNvSpPr>
          <p:nvPr/>
        </p:nvSpPr>
        <p:spPr bwMode="auto">
          <a:xfrm>
            <a:off x="4640263" y="5686425"/>
            <a:ext cx="118268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Canaliculi</a:t>
            </a:r>
          </a:p>
        </p:txBody>
      </p:sp>
      <p:sp>
        <p:nvSpPr>
          <p:cNvPr id="22537" name="Text Box 16"/>
          <p:cNvSpPr txBox="1">
            <a:spLocks noChangeArrowheads="1"/>
          </p:cNvSpPr>
          <p:nvPr/>
        </p:nvSpPr>
        <p:spPr bwMode="auto">
          <a:xfrm>
            <a:off x="6740525" y="2122488"/>
            <a:ext cx="1671638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Osteocytes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inside lacunae</a:t>
            </a:r>
          </a:p>
        </p:txBody>
      </p:sp>
      <p:cxnSp>
        <p:nvCxnSpPr>
          <p:cNvPr id="22538" name="Straight Arrow Connector 20"/>
          <p:cNvCxnSpPr>
            <a:cxnSpLocks noChangeShapeType="1"/>
            <a:stCxn id="22536" idx="0"/>
          </p:cNvCxnSpPr>
          <p:nvPr/>
        </p:nvCxnSpPr>
        <p:spPr bwMode="auto">
          <a:xfrm flipH="1" flipV="1">
            <a:off x="4313238" y="3771900"/>
            <a:ext cx="919162" cy="19145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539" name="Straight Arrow Connector 23"/>
          <p:cNvCxnSpPr>
            <a:cxnSpLocks noChangeShapeType="1"/>
            <a:stCxn id="22536" idx="0"/>
          </p:cNvCxnSpPr>
          <p:nvPr/>
        </p:nvCxnSpPr>
        <p:spPr bwMode="auto">
          <a:xfrm flipV="1">
            <a:off x="5232400" y="3771900"/>
            <a:ext cx="758825" cy="19145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540" name="Straight Arrow Connector 25"/>
          <p:cNvCxnSpPr>
            <a:cxnSpLocks noChangeShapeType="1"/>
            <a:stCxn id="22535" idx="2"/>
          </p:cNvCxnSpPr>
          <p:nvPr/>
        </p:nvCxnSpPr>
        <p:spPr bwMode="auto">
          <a:xfrm>
            <a:off x="2120900" y="1255713"/>
            <a:ext cx="446088" cy="21383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541" name="Straight Arrow Connector 27"/>
          <p:cNvCxnSpPr>
            <a:cxnSpLocks noChangeShapeType="1"/>
          </p:cNvCxnSpPr>
          <p:nvPr/>
        </p:nvCxnSpPr>
        <p:spPr bwMode="auto">
          <a:xfrm flipV="1">
            <a:off x="404813" y="3895725"/>
            <a:ext cx="566737" cy="20986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542" name="Text Box 5"/>
          <p:cNvSpPr txBox="1">
            <a:spLocks noChangeArrowheads="1"/>
          </p:cNvSpPr>
          <p:nvPr/>
        </p:nvSpPr>
        <p:spPr bwMode="auto">
          <a:xfrm>
            <a:off x="3433763" y="407988"/>
            <a:ext cx="5595937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Compact bone is found on the outer aspect of bone</a:t>
            </a:r>
          </a:p>
        </p:txBody>
      </p:sp>
      <p:pic>
        <p:nvPicPr>
          <p:cNvPr id="2254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525" y="3895725"/>
            <a:ext cx="2913063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4" name="Right Brace 8"/>
          <p:cNvSpPr>
            <a:spLocks/>
          </p:cNvSpPr>
          <p:nvPr/>
        </p:nvSpPr>
        <p:spPr bwMode="auto">
          <a:xfrm rot="5400000">
            <a:off x="2057400" y="3559175"/>
            <a:ext cx="842963" cy="3287713"/>
          </a:xfrm>
          <a:prstGeom prst="rightBrace">
            <a:avLst>
              <a:gd name="adj1" fmla="val 8342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690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>
            <a:extLst>
              <a:ext uri="{FF2B5EF4-FFF2-40B4-BE49-F238E27FC236}">
                <a16:creationId xmlns:a16="http://schemas.microsoft.com/office/drawing/2014/main" id="{EF77202B-F796-D742-D9E0-703D276CF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803" y="1042720"/>
            <a:ext cx="6858393" cy="522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A2B103-6B35-2292-F01A-21BF21504B74}"/>
              </a:ext>
            </a:extLst>
          </p:cNvPr>
          <p:cNvSpPr txBox="1"/>
          <p:nvPr/>
        </p:nvSpPr>
        <p:spPr>
          <a:xfrm>
            <a:off x="1526197" y="3586494"/>
            <a:ext cx="99429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Osteon </a:t>
            </a:r>
          </a:p>
          <a:p>
            <a:pPr algn="ctr"/>
            <a:r>
              <a:rPr lang="en-US" sz="1200" b="1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  <a:endParaRPr lang="en-US" dirty="0">
              <a:solidFill>
                <a:srgbClr val="CC66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2B8F99-B458-4CFA-338F-B94636B69F67}"/>
              </a:ext>
            </a:extLst>
          </p:cNvPr>
          <p:cNvSpPr txBox="1"/>
          <p:nvPr/>
        </p:nvSpPr>
        <p:spPr>
          <a:xfrm>
            <a:off x="1506600" y="1642428"/>
            <a:ext cx="11196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buNone/>
            </a:pPr>
            <a:r>
              <a:rPr lang="en-US" sz="1200" b="1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Central canal</a:t>
            </a:r>
            <a:r>
              <a:rPr lang="en-US" sz="1200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2FE72A-EC2D-DA9F-9BA0-FD0BFFE1B55D}"/>
              </a:ext>
            </a:extLst>
          </p:cNvPr>
          <p:cNvSpPr txBox="1"/>
          <p:nvPr/>
        </p:nvSpPr>
        <p:spPr>
          <a:xfrm>
            <a:off x="5285283" y="6004632"/>
            <a:ext cx="9239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Osteocytes</a:t>
            </a:r>
            <a:endParaRPr lang="en-US" dirty="0">
              <a:solidFill>
                <a:srgbClr val="CC66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CEEC90-919E-BC5A-C1C3-0CF4AD823F47}"/>
              </a:ext>
            </a:extLst>
          </p:cNvPr>
          <p:cNvSpPr txBox="1"/>
          <p:nvPr/>
        </p:nvSpPr>
        <p:spPr>
          <a:xfrm>
            <a:off x="1756849" y="5052602"/>
            <a:ext cx="9239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Lacunae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7B877B-732F-FEA4-0297-7E92EAD0FCDE}"/>
              </a:ext>
            </a:extLst>
          </p:cNvPr>
          <p:cNvSpPr txBox="1"/>
          <p:nvPr/>
        </p:nvSpPr>
        <p:spPr>
          <a:xfrm>
            <a:off x="4682898" y="498810"/>
            <a:ext cx="1136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US" sz="1200" b="1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Concentric </a:t>
            </a:r>
          </a:p>
          <a:p>
            <a:pPr marL="0" marR="0" algn="ctr">
              <a:buNone/>
            </a:pPr>
            <a:r>
              <a:rPr lang="en-US" sz="1200" b="1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lamellae</a:t>
            </a:r>
            <a:endParaRPr lang="en-US" sz="1200" b="1" dirty="0">
              <a:solidFill>
                <a:srgbClr val="CC66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706C502-D1CB-A9EE-0AA8-52AE77700666}"/>
              </a:ext>
            </a:extLst>
          </p:cNvPr>
          <p:cNvSpPr txBox="1"/>
          <p:nvPr/>
        </p:nvSpPr>
        <p:spPr>
          <a:xfrm>
            <a:off x="8220099" y="3409727"/>
            <a:ext cx="9239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buNone/>
            </a:pPr>
            <a:r>
              <a:rPr lang="en-US" sz="1200" b="1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Periosteum</a:t>
            </a:r>
            <a:r>
              <a:rPr lang="en-US" sz="1200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D9817AF-2811-018B-DF87-53EF82305AE8}"/>
              </a:ext>
            </a:extLst>
          </p:cNvPr>
          <p:cNvSpPr txBox="1"/>
          <p:nvPr/>
        </p:nvSpPr>
        <p:spPr>
          <a:xfrm>
            <a:off x="152397" y="3406396"/>
            <a:ext cx="9239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Endosteum</a:t>
            </a:r>
            <a:r>
              <a:rPr lang="en-US" sz="1200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rgbClr val="CC66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5A88D30-8E9B-A3FC-28F7-886E2940CB19}"/>
              </a:ext>
            </a:extLst>
          </p:cNvPr>
          <p:cNvSpPr txBox="1"/>
          <p:nvPr/>
        </p:nvSpPr>
        <p:spPr>
          <a:xfrm>
            <a:off x="8017549" y="4672902"/>
            <a:ext cx="1126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US" sz="1200" b="1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Perforating</a:t>
            </a:r>
            <a:r>
              <a:rPr lang="en-US" sz="1200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algn="ctr">
              <a:buNone/>
            </a:pPr>
            <a:r>
              <a:rPr lang="en-US" sz="1200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b="1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Sharpey’s</a:t>
            </a:r>
            <a:r>
              <a:rPr lang="en-US" sz="1200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0" marR="0" algn="ctr">
              <a:buNone/>
            </a:pPr>
            <a:r>
              <a:rPr lang="en-US" sz="1200" b="1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fibers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7E3B1A5-86D7-FC2F-5F19-25E11D179202}"/>
              </a:ext>
            </a:extLst>
          </p:cNvPr>
          <p:cNvCxnSpPr>
            <a:stCxn id="9" idx="2"/>
          </p:cNvCxnSpPr>
          <p:nvPr/>
        </p:nvCxnSpPr>
        <p:spPr bwMode="auto">
          <a:xfrm>
            <a:off x="2066400" y="1919427"/>
            <a:ext cx="231551" cy="6319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8A0AB1B-D7EC-714F-3F7F-2DE6AB1400F3}"/>
              </a:ext>
            </a:extLst>
          </p:cNvPr>
          <p:cNvCxnSpPr/>
          <p:nvPr/>
        </p:nvCxnSpPr>
        <p:spPr bwMode="auto">
          <a:xfrm>
            <a:off x="6686713" y="808591"/>
            <a:ext cx="304080" cy="41377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1678D36-D997-B9BB-7B67-E791469C414C}"/>
              </a:ext>
            </a:extLst>
          </p:cNvPr>
          <p:cNvCxnSpPr/>
          <p:nvPr/>
        </p:nvCxnSpPr>
        <p:spPr bwMode="auto">
          <a:xfrm>
            <a:off x="5395546" y="5149364"/>
            <a:ext cx="257335" cy="85526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E5E3460-9EEE-86D0-DCF5-765A6FE5E54F}"/>
              </a:ext>
            </a:extLst>
          </p:cNvPr>
          <p:cNvCxnSpPr/>
          <p:nvPr/>
        </p:nvCxnSpPr>
        <p:spPr bwMode="auto">
          <a:xfrm>
            <a:off x="7662046" y="4707380"/>
            <a:ext cx="499427" cy="34522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FA72814-6698-D3D8-5FB2-84D5D9B01EF9}"/>
              </a:ext>
            </a:extLst>
          </p:cNvPr>
          <p:cNvCxnSpPr>
            <a:endCxn id="21" idx="2"/>
          </p:cNvCxnSpPr>
          <p:nvPr/>
        </p:nvCxnSpPr>
        <p:spPr bwMode="auto">
          <a:xfrm flipV="1">
            <a:off x="7778079" y="3686726"/>
            <a:ext cx="903971" cy="31843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E0E907B-68E7-31C1-BDBB-51AFA974AABF}"/>
              </a:ext>
            </a:extLst>
          </p:cNvPr>
          <p:cNvCxnSpPr/>
          <p:nvPr/>
        </p:nvCxnSpPr>
        <p:spPr bwMode="auto">
          <a:xfrm flipH="1">
            <a:off x="2066400" y="4607786"/>
            <a:ext cx="980831" cy="47375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334D46E-242A-0005-44C8-9B569CEB9F6A}"/>
              </a:ext>
            </a:extLst>
          </p:cNvPr>
          <p:cNvCxnSpPr/>
          <p:nvPr/>
        </p:nvCxnSpPr>
        <p:spPr bwMode="auto">
          <a:xfrm>
            <a:off x="1853514" y="4434945"/>
            <a:ext cx="227228" cy="64659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0B37D53-8466-3208-B413-889ED873756E}"/>
              </a:ext>
            </a:extLst>
          </p:cNvPr>
          <p:cNvCxnSpPr>
            <a:endCxn id="21" idx="0"/>
          </p:cNvCxnSpPr>
          <p:nvPr/>
        </p:nvCxnSpPr>
        <p:spPr bwMode="auto">
          <a:xfrm>
            <a:off x="7805347" y="3185613"/>
            <a:ext cx="876703" cy="22411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727E0000-705D-7E3D-96F7-FF0DEC96E099}"/>
              </a:ext>
            </a:extLst>
          </p:cNvPr>
          <p:cNvCxnSpPr/>
          <p:nvPr/>
        </p:nvCxnSpPr>
        <p:spPr bwMode="auto">
          <a:xfrm flipH="1">
            <a:off x="1009793" y="3356123"/>
            <a:ext cx="576020" cy="16297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1704542-526B-61B2-3AC3-574B88E7C1CF}"/>
              </a:ext>
            </a:extLst>
          </p:cNvPr>
          <p:cNvCxnSpPr/>
          <p:nvPr/>
        </p:nvCxnSpPr>
        <p:spPr bwMode="auto">
          <a:xfrm>
            <a:off x="4870530" y="5242900"/>
            <a:ext cx="782351" cy="7617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86FD3A4-FEA1-30F3-1354-FDD993929311}"/>
              </a:ext>
            </a:extLst>
          </p:cNvPr>
          <p:cNvCxnSpPr/>
          <p:nvPr/>
        </p:nvCxnSpPr>
        <p:spPr bwMode="auto">
          <a:xfrm flipH="1">
            <a:off x="5652881" y="5242900"/>
            <a:ext cx="909979" cy="7617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" name="Left Brace 50">
            <a:extLst>
              <a:ext uri="{FF2B5EF4-FFF2-40B4-BE49-F238E27FC236}">
                <a16:creationId xmlns:a16="http://schemas.microsoft.com/office/drawing/2014/main" id="{24492E57-807C-BB14-E88A-A3E39163FBF5}"/>
              </a:ext>
            </a:extLst>
          </p:cNvPr>
          <p:cNvSpPr/>
          <p:nvPr/>
        </p:nvSpPr>
        <p:spPr bwMode="auto">
          <a:xfrm>
            <a:off x="2242249" y="3257113"/>
            <a:ext cx="383951" cy="1177832"/>
          </a:xfrm>
          <a:prstGeom prst="leftBrace">
            <a:avLst/>
          </a:prstGeom>
          <a:noFill/>
          <a:ln w="1905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2A5A2A8-AC51-90FC-F5B3-48DF74930E70}"/>
              </a:ext>
            </a:extLst>
          </p:cNvPr>
          <p:cNvSpPr txBox="1"/>
          <p:nvPr/>
        </p:nvSpPr>
        <p:spPr>
          <a:xfrm>
            <a:off x="3324275" y="373169"/>
            <a:ext cx="9826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US" sz="1200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b="1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nterstitial</a:t>
            </a:r>
            <a:r>
              <a:rPr lang="en-US" sz="1200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algn="ctr">
              <a:buNone/>
            </a:pPr>
            <a:r>
              <a:rPr lang="en-US" sz="1200" b="1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lamellae</a:t>
            </a:r>
            <a:endParaRPr lang="en-US" sz="1200" b="1" dirty="0">
              <a:solidFill>
                <a:srgbClr val="CC66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C087BA3-641C-B557-24AC-6A2FA5D86F82}"/>
              </a:ext>
            </a:extLst>
          </p:cNvPr>
          <p:cNvSpPr txBox="1"/>
          <p:nvPr/>
        </p:nvSpPr>
        <p:spPr>
          <a:xfrm>
            <a:off x="5915017" y="374876"/>
            <a:ext cx="15504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Circumferential</a:t>
            </a:r>
            <a:r>
              <a:rPr lang="en-US" sz="1200" b="1" dirty="0">
                <a:solidFill>
                  <a:srgbClr val="CC66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200" b="1" dirty="0">
                <a:solidFill>
                  <a:srgbClr val="CC66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lamellae</a:t>
            </a:r>
            <a:endParaRPr lang="en-US" sz="1200" dirty="0">
              <a:solidFill>
                <a:srgbClr val="CC6600"/>
              </a:solidFill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AB9DB99-2898-EE2B-D405-396FEE39D713}"/>
              </a:ext>
            </a:extLst>
          </p:cNvPr>
          <p:cNvCxnSpPr/>
          <p:nvPr/>
        </p:nvCxnSpPr>
        <p:spPr bwMode="auto">
          <a:xfrm flipH="1" flipV="1">
            <a:off x="1009793" y="3519102"/>
            <a:ext cx="531202" cy="21447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8A22D69D-598E-514A-A73F-4C99078043C3}"/>
              </a:ext>
            </a:extLst>
          </p:cNvPr>
          <p:cNvSpPr txBox="1"/>
          <p:nvPr/>
        </p:nvSpPr>
        <p:spPr>
          <a:xfrm rot="861955">
            <a:off x="7879671" y="3104240"/>
            <a:ext cx="92390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US" sz="900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Outer fibrous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5448A6D-3F42-0F04-9348-4F56E4F5B387}"/>
              </a:ext>
            </a:extLst>
          </p:cNvPr>
          <p:cNvSpPr txBox="1"/>
          <p:nvPr/>
        </p:nvSpPr>
        <p:spPr>
          <a:xfrm rot="20436322">
            <a:off x="7913570" y="3771246"/>
            <a:ext cx="92390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US" sz="900" dirty="0">
                <a:solidFill>
                  <a:srgbClr val="CC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Inner cellular 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F4D1D85C-1B9E-1BD6-76DE-B965792A0013}"/>
              </a:ext>
            </a:extLst>
          </p:cNvPr>
          <p:cNvCxnSpPr/>
          <p:nvPr/>
        </p:nvCxnSpPr>
        <p:spPr bwMode="auto">
          <a:xfrm flipH="1">
            <a:off x="6562860" y="805697"/>
            <a:ext cx="126747" cy="60661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5" name="Rectangle 74">
            <a:extLst>
              <a:ext uri="{FF2B5EF4-FFF2-40B4-BE49-F238E27FC236}">
                <a16:creationId xmlns:a16="http://schemas.microsoft.com/office/drawing/2014/main" id="{75E2C1EE-3233-A37D-9F0F-12A4DE69E29D}"/>
              </a:ext>
            </a:extLst>
          </p:cNvPr>
          <p:cNvSpPr/>
          <p:nvPr/>
        </p:nvSpPr>
        <p:spPr bwMode="auto">
          <a:xfrm>
            <a:off x="1605915" y="5574280"/>
            <a:ext cx="2583761" cy="51170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629FDB8-830B-E5C3-4E99-123545D7AFF9}"/>
              </a:ext>
            </a:extLst>
          </p:cNvPr>
          <p:cNvSpPr txBox="1"/>
          <p:nvPr/>
        </p:nvSpPr>
        <p:spPr>
          <a:xfrm>
            <a:off x="1622268" y="5696855"/>
            <a:ext cx="256740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Compact Bone Histology Model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877E2674-F7E6-B98A-0402-31E5EC6753F7}"/>
              </a:ext>
            </a:extLst>
          </p:cNvPr>
          <p:cNvCxnSpPr>
            <a:stCxn id="53" idx="2"/>
          </p:cNvCxnSpPr>
          <p:nvPr/>
        </p:nvCxnSpPr>
        <p:spPr bwMode="auto">
          <a:xfrm>
            <a:off x="3815611" y="834834"/>
            <a:ext cx="1598838" cy="111090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CE9280BA-2BAE-BFA8-17E6-24651743AF88}"/>
              </a:ext>
            </a:extLst>
          </p:cNvPr>
          <p:cNvCxnSpPr>
            <a:stCxn id="53" idx="2"/>
          </p:cNvCxnSpPr>
          <p:nvPr/>
        </p:nvCxnSpPr>
        <p:spPr bwMode="auto">
          <a:xfrm>
            <a:off x="3815611" y="834834"/>
            <a:ext cx="734863" cy="178367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DE7FDF70-1332-BEB2-DFDE-23517BB13917}"/>
              </a:ext>
            </a:extLst>
          </p:cNvPr>
          <p:cNvCxnSpPr>
            <a:stCxn id="19" idx="2"/>
          </p:cNvCxnSpPr>
          <p:nvPr/>
        </p:nvCxnSpPr>
        <p:spPr bwMode="auto">
          <a:xfrm>
            <a:off x="5250997" y="960475"/>
            <a:ext cx="664020" cy="145368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88BEAC9-D25A-8786-740A-3D7A0E1CAC89}"/>
              </a:ext>
            </a:extLst>
          </p:cNvPr>
          <p:cNvCxnSpPr>
            <a:stCxn id="19" idx="2"/>
          </p:cNvCxnSpPr>
          <p:nvPr/>
        </p:nvCxnSpPr>
        <p:spPr bwMode="auto">
          <a:xfrm>
            <a:off x="5250997" y="960475"/>
            <a:ext cx="1048551" cy="709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FDCA65AA-8451-2562-E028-FC711A862883}"/>
              </a:ext>
            </a:extLst>
          </p:cNvPr>
          <p:cNvCxnSpPr/>
          <p:nvPr/>
        </p:nvCxnSpPr>
        <p:spPr bwMode="auto">
          <a:xfrm flipV="1">
            <a:off x="2069617" y="1149691"/>
            <a:ext cx="836355" cy="47189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1D06A2ED-305E-5F41-9EA2-2840FEE47455}"/>
              </a:ext>
            </a:extLst>
          </p:cNvPr>
          <p:cNvCxnSpPr/>
          <p:nvPr/>
        </p:nvCxnSpPr>
        <p:spPr bwMode="auto">
          <a:xfrm>
            <a:off x="2897795" y="1149691"/>
            <a:ext cx="589289" cy="38295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C99E5188-716B-C5BF-1BF6-00274479EE24}"/>
              </a:ext>
            </a:extLst>
          </p:cNvPr>
          <p:cNvSpPr txBox="1"/>
          <p:nvPr/>
        </p:nvSpPr>
        <p:spPr>
          <a:xfrm>
            <a:off x="113342" y="284037"/>
            <a:ext cx="2567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Compact Bone</a:t>
            </a:r>
          </a:p>
        </p:txBody>
      </p:sp>
    </p:spTree>
    <p:extLst>
      <p:ext uri="{BB962C8B-B14F-4D97-AF65-F5344CB8AC3E}">
        <p14:creationId xmlns:p14="http://schemas.microsoft.com/office/powerpoint/2010/main" val="607844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525" y="1157288"/>
            <a:ext cx="4598988" cy="515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79" name="Text Box 7"/>
          <p:cNvSpPr txBox="1">
            <a:spLocks noChangeArrowheads="1"/>
          </p:cNvSpPr>
          <p:nvPr/>
        </p:nvSpPr>
        <p:spPr bwMode="auto">
          <a:xfrm>
            <a:off x="3013075" y="228600"/>
            <a:ext cx="31242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Epidermis of Skin</a:t>
            </a:r>
          </a:p>
        </p:txBody>
      </p:sp>
      <p:sp>
        <p:nvSpPr>
          <p:cNvPr id="24580" name="Text Box 10"/>
          <p:cNvSpPr txBox="1">
            <a:spLocks noChangeArrowheads="1"/>
          </p:cNvSpPr>
          <p:nvPr/>
        </p:nvSpPr>
        <p:spPr bwMode="auto">
          <a:xfrm>
            <a:off x="433388" y="3421063"/>
            <a:ext cx="1711325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Stratum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Granulosum</a:t>
            </a:r>
          </a:p>
        </p:txBody>
      </p:sp>
      <p:sp>
        <p:nvSpPr>
          <p:cNvPr id="24581" name="Text Box 12"/>
          <p:cNvSpPr txBox="1">
            <a:spLocks noChangeArrowheads="1"/>
          </p:cNvSpPr>
          <p:nvPr/>
        </p:nvSpPr>
        <p:spPr bwMode="auto">
          <a:xfrm>
            <a:off x="7219950" y="4725988"/>
            <a:ext cx="2058988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Stratum Basale</a:t>
            </a:r>
          </a:p>
        </p:txBody>
      </p:sp>
      <p:sp>
        <p:nvSpPr>
          <p:cNvPr id="24582" name="Line 14"/>
          <p:cNvSpPr>
            <a:spLocks noChangeShapeType="1"/>
          </p:cNvSpPr>
          <p:nvPr/>
        </p:nvSpPr>
        <p:spPr bwMode="auto">
          <a:xfrm flipH="1" flipV="1">
            <a:off x="6757988" y="4716463"/>
            <a:ext cx="482600" cy="150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24583" name="Text Box 15"/>
          <p:cNvSpPr txBox="1">
            <a:spLocks noChangeArrowheads="1"/>
          </p:cNvSpPr>
          <p:nvPr/>
        </p:nvSpPr>
        <p:spPr bwMode="auto">
          <a:xfrm>
            <a:off x="606425" y="1298575"/>
            <a:ext cx="133985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Stratum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Corneum</a:t>
            </a:r>
          </a:p>
        </p:txBody>
      </p:sp>
      <p:sp>
        <p:nvSpPr>
          <p:cNvPr id="24584" name="Line 16"/>
          <p:cNvSpPr>
            <a:spLocks noChangeShapeType="1"/>
          </p:cNvSpPr>
          <p:nvPr/>
        </p:nvSpPr>
        <p:spPr bwMode="auto">
          <a:xfrm flipV="1">
            <a:off x="1679575" y="2911475"/>
            <a:ext cx="1160463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24585" name="Text Box 17"/>
          <p:cNvSpPr txBox="1">
            <a:spLocks noChangeArrowheads="1"/>
          </p:cNvSpPr>
          <p:nvPr/>
        </p:nvSpPr>
        <p:spPr bwMode="auto">
          <a:xfrm>
            <a:off x="560388" y="2495550"/>
            <a:ext cx="1246187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Stratum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Lucidum</a:t>
            </a:r>
          </a:p>
        </p:txBody>
      </p:sp>
      <p:sp>
        <p:nvSpPr>
          <p:cNvPr id="24586" name="Line 18"/>
          <p:cNvSpPr>
            <a:spLocks noChangeShapeType="1"/>
          </p:cNvSpPr>
          <p:nvPr/>
        </p:nvSpPr>
        <p:spPr bwMode="auto">
          <a:xfrm flipV="1">
            <a:off x="1884363" y="3016250"/>
            <a:ext cx="1670050" cy="8366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24587" name="Text Box 19"/>
          <p:cNvSpPr txBox="1">
            <a:spLocks noChangeArrowheads="1"/>
          </p:cNvSpPr>
          <p:nvPr/>
        </p:nvSpPr>
        <p:spPr bwMode="auto">
          <a:xfrm>
            <a:off x="7080250" y="3795713"/>
            <a:ext cx="2478088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Stratum Spinosum</a:t>
            </a:r>
          </a:p>
        </p:txBody>
      </p:sp>
      <p:sp>
        <p:nvSpPr>
          <p:cNvPr id="24588" name="Line 20"/>
          <p:cNvSpPr>
            <a:spLocks noChangeShapeType="1"/>
          </p:cNvSpPr>
          <p:nvPr/>
        </p:nvSpPr>
        <p:spPr bwMode="auto">
          <a:xfrm flipH="1" flipV="1">
            <a:off x="6599238" y="3781425"/>
            <a:ext cx="471487" cy="130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24589" name="Line 21"/>
          <p:cNvSpPr>
            <a:spLocks noChangeShapeType="1"/>
          </p:cNvSpPr>
          <p:nvPr/>
        </p:nvSpPr>
        <p:spPr bwMode="auto">
          <a:xfrm>
            <a:off x="1774825" y="1636713"/>
            <a:ext cx="2184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24590" name="Rectangle 23"/>
          <p:cNvSpPr>
            <a:spLocks noChangeArrowheads="1"/>
          </p:cNvSpPr>
          <p:nvPr/>
        </p:nvSpPr>
        <p:spPr bwMode="auto">
          <a:xfrm>
            <a:off x="7118350" y="1549400"/>
            <a:ext cx="1782763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Calibri" panose="020F0502020204030204" pitchFamily="34" charset="0"/>
              </a:rPr>
              <a:t>Stratified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Calibri" panose="020F0502020204030204" pitchFamily="34" charset="0"/>
              </a:rPr>
              <a:t>Squamous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Calibri" panose="020F0502020204030204" pitchFamily="34" charset="0"/>
              </a:rPr>
              <a:t>Epithelium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Calibri" panose="020F0502020204030204" pitchFamily="34" charset="0"/>
              </a:rPr>
              <a:t>(keratinized)</a:t>
            </a:r>
          </a:p>
        </p:txBody>
      </p:sp>
    </p:spTree>
    <p:extLst>
      <p:ext uri="{BB962C8B-B14F-4D97-AF65-F5344CB8AC3E}">
        <p14:creationId xmlns:p14="http://schemas.microsoft.com/office/powerpoint/2010/main" val="6819908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5"/>
          <p:cNvSpPr>
            <a:spLocks noChangeArrowheads="1"/>
          </p:cNvSpPr>
          <p:nvPr/>
        </p:nvSpPr>
        <p:spPr bwMode="auto">
          <a:xfrm>
            <a:off x="465138" y="300038"/>
            <a:ext cx="28702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800" b="1" u="sng">
                <a:solidFill>
                  <a:srgbClr val="000000"/>
                </a:solidFill>
                <a:latin typeface="Calibri" panose="020F0502020204030204" pitchFamily="34" charset="0"/>
              </a:rPr>
              <a:t>Sebaceous Glands</a:t>
            </a:r>
          </a:p>
        </p:txBody>
      </p:sp>
      <p:pic>
        <p:nvPicPr>
          <p:cNvPr id="25603" name="Picture 6" descr="Skin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463" y="920750"/>
            <a:ext cx="6027737" cy="440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Line 7"/>
          <p:cNvSpPr>
            <a:spLocks noChangeShapeType="1"/>
          </p:cNvSpPr>
          <p:nvPr/>
        </p:nvSpPr>
        <p:spPr bwMode="auto">
          <a:xfrm>
            <a:off x="1141413" y="3157538"/>
            <a:ext cx="1912937" cy="8366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25605" name="Line 8"/>
          <p:cNvSpPr>
            <a:spLocks noChangeShapeType="1"/>
          </p:cNvSpPr>
          <p:nvPr/>
        </p:nvSpPr>
        <p:spPr bwMode="auto">
          <a:xfrm>
            <a:off x="1165225" y="4854575"/>
            <a:ext cx="2305050" cy="3857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25606" name="Line 9"/>
          <p:cNvSpPr>
            <a:spLocks noChangeShapeType="1"/>
          </p:cNvSpPr>
          <p:nvPr/>
        </p:nvSpPr>
        <p:spPr bwMode="auto">
          <a:xfrm flipH="1">
            <a:off x="6034088" y="3133725"/>
            <a:ext cx="1838325" cy="13589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25607" name="Text Box 10"/>
          <p:cNvSpPr txBox="1">
            <a:spLocks noChangeArrowheads="1"/>
          </p:cNvSpPr>
          <p:nvPr/>
        </p:nvSpPr>
        <p:spPr bwMode="auto">
          <a:xfrm>
            <a:off x="7835900" y="2787650"/>
            <a:ext cx="122555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Arrector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pili</a:t>
            </a:r>
          </a:p>
        </p:txBody>
      </p:sp>
      <p:sp>
        <p:nvSpPr>
          <p:cNvPr id="25608" name="Text Box 11"/>
          <p:cNvSpPr txBox="1">
            <a:spLocks noChangeArrowheads="1"/>
          </p:cNvSpPr>
          <p:nvPr/>
        </p:nvSpPr>
        <p:spPr bwMode="auto">
          <a:xfrm>
            <a:off x="500063" y="4625975"/>
            <a:ext cx="1000125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Hair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follicle</a:t>
            </a:r>
          </a:p>
        </p:txBody>
      </p:sp>
      <p:sp>
        <p:nvSpPr>
          <p:cNvPr id="25609" name="Text Box 12"/>
          <p:cNvSpPr txBox="1">
            <a:spLocks noChangeArrowheads="1"/>
          </p:cNvSpPr>
          <p:nvPr/>
        </p:nvSpPr>
        <p:spPr bwMode="auto">
          <a:xfrm>
            <a:off x="231775" y="2624138"/>
            <a:ext cx="1516063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Sebaceous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glands</a:t>
            </a:r>
          </a:p>
        </p:txBody>
      </p:sp>
      <p:sp>
        <p:nvSpPr>
          <p:cNvPr id="25610" name="Line 13"/>
          <p:cNvSpPr>
            <a:spLocks noChangeShapeType="1"/>
          </p:cNvSpPr>
          <p:nvPr/>
        </p:nvSpPr>
        <p:spPr bwMode="auto">
          <a:xfrm>
            <a:off x="1420813" y="3022600"/>
            <a:ext cx="3817937" cy="7969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754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Skin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1133475"/>
            <a:ext cx="7088188" cy="493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2197100" y="241300"/>
            <a:ext cx="47371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Sudoriferous (Sweat) Gland</a:t>
            </a:r>
          </a:p>
        </p:txBody>
      </p:sp>
      <p:sp>
        <p:nvSpPr>
          <p:cNvPr id="26628" name="AutoShape 4"/>
          <p:cNvSpPr>
            <a:spLocks noChangeArrowheads="1"/>
          </p:cNvSpPr>
          <p:nvPr/>
        </p:nvSpPr>
        <p:spPr bwMode="auto">
          <a:xfrm>
            <a:off x="2913063" y="2076450"/>
            <a:ext cx="2938462" cy="3313113"/>
          </a:xfrm>
          <a:prstGeom prst="bracketPair">
            <a:avLst>
              <a:gd name="adj" fmla="val 33875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7878763" y="4324350"/>
            <a:ext cx="1255712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“bundle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of coiled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tubes”</a:t>
            </a:r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>
            <a:off x="5873750" y="3754438"/>
            <a:ext cx="1989138" cy="10445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5394325" y="6227763"/>
            <a:ext cx="209232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Adipose tissue!</a:t>
            </a:r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 flipV="1">
            <a:off x="6046788" y="5322888"/>
            <a:ext cx="225425" cy="8429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1423988" y="6283325"/>
            <a:ext cx="1827212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blood vessel!</a:t>
            </a:r>
          </a:p>
        </p:txBody>
      </p:sp>
      <p:sp>
        <p:nvSpPr>
          <p:cNvPr id="26634" name="Line 10"/>
          <p:cNvSpPr>
            <a:spLocks noChangeShapeType="1"/>
          </p:cNvSpPr>
          <p:nvPr/>
        </p:nvSpPr>
        <p:spPr bwMode="auto">
          <a:xfrm flipH="1" flipV="1">
            <a:off x="1398588" y="3765550"/>
            <a:ext cx="914400" cy="25701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7975600" y="1979613"/>
            <a:ext cx="93662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dense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irreg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c.t. !</a:t>
            </a:r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 flipH="1" flipV="1">
            <a:off x="6799263" y="2324100"/>
            <a:ext cx="1150937" cy="139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87" b="13513"/>
          <a:stretch>
            <a:fillRect/>
          </a:stretch>
        </p:blipFill>
        <p:spPr bwMode="auto">
          <a:xfrm>
            <a:off x="4964113" y="3867150"/>
            <a:ext cx="3956050" cy="277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099" name="Straight Arrow Connector 2"/>
          <p:cNvCxnSpPr>
            <a:cxnSpLocks noChangeShapeType="1"/>
          </p:cNvCxnSpPr>
          <p:nvPr/>
        </p:nvCxnSpPr>
        <p:spPr bwMode="auto">
          <a:xfrm>
            <a:off x="5662613" y="2647950"/>
            <a:ext cx="306387" cy="260350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00" name="Straight Arrow Connector 4"/>
          <p:cNvCxnSpPr>
            <a:cxnSpLocks noChangeShapeType="1"/>
          </p:cNvCxnSpPr>
          <p:nvPr/>
        </p:nvCxnSpPr>
        <p:spPr bwMode="auto">
          <a:xfrm>
            <a:off x="3141663" y="4354513"/>
            <a:ext cx="1973262" cy="26987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01" name="Right Brace 5"/>
          <p:cNvSpPr>
            <a:spLocks/>
          </p:cNvSpPr>
          <p:nvPr/>
        </p:nvSpPr>
        <p:spPr bwMode="auto">
          <a:xfrm>
            <a:off x="4964113" y="1212850"/>
            <a:ext cx="233362" cy="1435100"/>
          </a:xfrm>
          <a:prstGeom prst="rightBrace">
            <a:avLst>
              <a:gd name="adj1" fmla="val 8313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682625" y="314325"/>
            <a:ext cx="5126038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>
                <a:solidFill>
                  <a:srgbClr val="000000"/>
                </a:solidFill>
                <a:latin typeface="Calibri" panose="020F0502020204030204" pitchFamily="34" charset="0"/>
              </a:rPr>
              <a:t>Simple Columnar Epithelium </a:t>
            </a:r>
          </a:p>
        </p:txBody>
      </p:sp>
      <p:sp>
        <p:nvSpPr>
          <p:cNvPr id="4103" name="TextBox 19"/>
          <p:cNvSpPr txBox="1">
            <a:spLocks noChangeArrowheads="1"/>
          </p:cNvSpPr>
          <p:nvPr/>
        </p:nvSpPr>
        <p:spPr bwMode="auto">
          <a:xfrm>
            <a:off x="5489575" y="1149350"/>
            <a:ext cx="33924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In our lab slides, simple columnar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epithelial tissue is found in the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Lining of the small intestine.</a:t>
            </a:r>
          </a:p>
        </p:txBody>
      </p:sp>
      <p:sp>
        <p:nvSpPr>
          <p:cNvPr id="4104" name="Rectangle 20"/>
          <p:cNvSpPr>
            <a:spLocks noChangeArrowheads="1"/>
          </p:cNvSpPr>
          <p:nvPr/>
        </p:nvSpPr>
        <p:spPr bwMode="auto">
          <a:xfrm>
            <a:off x="5680075" y="2255838"/>
            <a:ext cx="31273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Notice how the nuclei of the columnar cells are lined up in the single layer.</a:t>
            </a:r>
          </a:p>
        </p:txBody>
      </p:sp>
      <p:sp>
        <p:nvSpPr>
          <p:cNvPr id="4105" name="TextBox 22"/>
          <p:cNvSpPr txBox="1">
            <a:spLocks noChangeArrowheads="1"/>
          </p:cNvSpPr>
          <p:nvPr/>
        </p:nvSpPr>
        <p:spPr bwMode="auto">
          <a:xfrm>
            <a:off x="1228725" y="5267325"/>
            <a:ext cx="27797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These are both simple columnar epithelial tissue. </a:t>
            </a:r>
          </a:p>
        </p:txBody>
      </p:sp>
      <p:pic>
        <p:nvPicPr>
          <p:cNvPr id="4106" name="Picture 5" descr="http://classconnection.s3.amazonaws.com/813/flashcards/1549813/png/simple_columnar_of_gall_bladder133687340269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1149350"/>
            <a:ext cx="4800600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07" name="Straight Connector 16"/>
          <p:cNvCxnSpPr>
            <a:cxnSpLocks noChangeShapeType="1"/>
          </p:cNvCxnSpPr>
          <p:nvPr/>
        </p:nvCxnSpPr>
        <p:spPr bwMode="auto">
          <a:xfrm flipH="1">
            <a:off x="871538" y="801688"/>
            <a:ext cx="1527175" cy="9144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08" name="Straight Arrow Connector 21"/>
          <p:cNvCxnSpPr>
            <a:cxnSpLocks noChangeShapeType="1"/>
          </p:cNvCxnSpPr>
          <p:nvPr/>
        </p:nvCxnSpPr>
        <p:spPr bwMode="auto">
          <a:xfrm flipH="1" flipV="1">
            <a:off x="4348163" y="2428875"/>
            <a:ext cx="1314450" cy="219075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09" name="Straight Arrow Connector 17"/>
          <p:cNvCxnSpPr>
            <a:cxnSpLocks noChangeShapeType="1"/>
          </p:cNvCxnSpPr>
          <p:nvPr/>
        </p:nvCxnSpPr>
        <p:spPr bwMode="auto">
          <a:xfrm flipH="1">
            <a:off x="4459288" y="2647950"/>
            <a:ext cx="1203325" cy="14049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656398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1485900"/>
            <a:ext cx="5946775" cy="457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3" name="Text Box 7"/>
          <p:cNvSpPr txBox="1">
            <a:spLocks noChangeArrowheads="1"/>
          </p:cNvSpPr>
          <p:nvPr/>
        </p:nvSpPr>
        <p:spPr bwMode="auto">
          <a:xfrm>
            <a:off x="241300" y="406400"/>
            <a:ext cx="84201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>
                <a:solidFill>
                  <a:srgbClr val="000000"/>
                </a:solidFill>
                <a:latin typeface="Calibri" panose="020F0502020204030204" pitchFamily="34" charset="0"/>
              </a:rPr>
              <a:t>Pseudostratified Ciliated Columnar Epithelium</a:t>
            </a:r>
          </a:p>
        </p:txBody>
      </p:sp>
      <p:sp>
        <p:nvSpPr>
          <p:cNvPr id="5124" name="AutoShape 8"/>
          <p:cNvSpPr>
            <a:spLocks/>
          </p:cNvSpPr>
          <p:nvPr/>
        </p:nvSpPr>
        <p:spPr bwMode="auto">
          <a:xfrm>
            <a:off x="6430963" y="1784350"/>
            <a:ext cx="249237" cy="3581400"/>
          </a:xfrm>
          <a:prstGeom prst="rightBracket">
            <a:avLst>
              <a:gd name="adj" fmla="val 77702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125" name="Line 9"/>
          <p:cNvSpPr>
            <a:spLocks noChangeShapeType="1"/>
          </p:cNvSpPr>
          <p:nvPr/>
        </p:nvSpPr>
        <p:spPr bwMode="auto">
          <a:xfrm flipH="1">
            <a:off x="6680200" y="3568700"/>
            <a:ext cx="55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126" name="Line 11"/>
          <p:cNvSpPr>
            <a:spLocks noChangeShapeType="1"/>
          </p:cNvSpPr>
          <p:nvPr/>
        </p:nvSpPr>
        <p:spPr bwMode="auto">
          <a:xfrm flipH="1">
            <a:off x="5840413" y="1485900"/>
            <a:ext cx="1257300" cy="5032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127" name="Text Box 12"/>
          <p:cNvSpPr txBox="1">
            <a:spLocks noChangeArrowheads="1"/>
          </p:cNvSpPr>
          <p:nvPr/>
        </p:nvSpPr>
        <p:spPr bwMode="auto">
          <a:xfrm>
            <a:off x="7097713" y="1222375"/>
            <a:ext cx="70643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Cilia</a:t>
            </a:r>
          </a:p>
        </p:txBody>
      </p:sp>
      <p:sp>
        <p:nvSpPr>
          <p:cNvPr id="5128" name="Line 13"/>
          <p:cNvSpPr>
            <a:spLocks noChangeShapeType="1"/>
          </p:cNvSpPr>
          <p:nvPr/>
        </p:nvSpPr>
        <p:spPr bwMode="auto">
          <a:xfrm flipH="1">
            <a:off x="6002338" y="2308225"/>
            <a:ext cx="998537" cy="6064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129" name="Text Box 14"/>
          <p:cNvSpPr txBox="1">
            <a:spLocks noChangeArrowheads="1"/>
          </p:cNvSpPr>
          <p:nvPr/>
        </p:nvSpPr>
        <p:spPr bwMode="auto">
          <a:xfrm>
            <a:off x="7000875" y="2078038"/>
            <a:ext cx="152082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Goblet cell</a:t>
            </a:r>
          </a:p>
        </p:txBody>
      </p:sp>
      <p:sp>
        <p:nvSpPr>
          <p:cNvPr id="5130" name="Text Box 16"/>
          <p:cNvSpPr txBox="1">
            <a:spLocks noChangeArrowheads="1"/>
          </p:cNvSpPr>
          <p:nvPr/>
        </p:nvSpPr>
        <p:spPr bwMode="auto">
          <a:xfrm>
            <a:off x="7239000" y="3336925"/>
            <a:ext cx="8112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PSCC</a:t>
            </a:r>
          </a:p>
        </p:txBody>
      </p:sp>
      <p:cxnSp>
        <p:nvCxnSpPr>
          <p:cNvPr id="5131" name="Straight Arrow Connector 10"/>
          <p:cNvCxnSpPr>
            <a:cxnSpLocks noChangeShapeType="1"/>
          </p:cNvCxnSpPr>
          <p:nvPr/>
        </p:nvCxnSpPr>
        <p:spPr bwMode="auto">
          <a:xfrm flipH="1" flipV="1">
            <a:off x="5486400" y="5329238"/>
            <a:ext cx="1193800" cy="225425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6680200" y="3989388"/>
            <a:ext cx="2301875" cy="175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Notice how there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appears to be several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layers of nuclei in this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tissue, but all cells are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attached to the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basement membrane.</a:t>
            </a:r>
          </a:p>
        </p:txBody>
      </p:sp>
      <p:sp>
        <p:nvSpPr>
          <p:cNvPr id="5133" name="Line 11"/>
          <p:cNvSpPr>
            <a:spLocks noChangeShapeType="1"/>
          </p:cNvSpPr>
          <p:nvPr/>
        </p:nvSpPr>
        <p:spPr bwMode="auto">
          <a:xfrm flipH="1" flipV="1">
            <a:off x="2265363" y="5813425"/>
            <a:ext cx="1506537" cy="6238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134" name="Text Box 12"/>
          <p:cNvSpPr txBox="1">
            <a:spLocks noChangeArrowheads="1"/>
          </p:cNvSpPr>
          <p:nvPr/>
        </p:nvSpPr>
        <p:spPr bwMode="auto">
          <a:xfrm>
            <a:off x="3702050" y="6243638"/>
            <a:ext cx="444817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All epithelial tissues sits on connective tissue!</a:t>
            </a:r>
          </a:p>
        </p:txBody>
      </p:sp>
      <p:sp>
        <p:nvSpPr>
          <p:cNvPr id="5135" name="Line 11"/>
          <p:cNvSpPr>
            <a:spLocks noChangeShapeType="1"/>
          </p:cNvSpPr>
          <p:nvPr/>
        </p:nvSpPr>
        <p:spPr bwMode="auto">
          <a:xfrm>
            <a:off x="1108075" y="1263650"/>
            <a:ext cx="815975" cy="4206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136" name="Text Box 12"/>
          <p:cNvSpPr txBox="1">
            <a:spLocks noChangeArrowheads="1"/>
          </p:cNvSpPr>
          <p:nvPr/>
        </p:nvSpPr>
        <p:spPr bwMode="auto">
          <a:xfrm>
            <a:off x="615950" y="904875"/>
            <a:ext cx="552767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This is the exposed or apical end of the epithelial tissues!</a:t>
            </a:r>
          </a:p>
        </p:txBody>
      </p:sp>
    </p:spTree>
    <p:extLst>
      <p:ext uri="{BB962C8B-B14F-4D97-AF65-F5344CB8AC3E}">
        <p14:creationId xmlns:p14="http://schemas.microsoft.com/office/powerpoint/2010/main" val="601937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classconnection.s3.amazonaws.com/377/flashcards/1286377/png/stratified_squamous_epithelium136191960775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685800"/>
            <a:ext cx="5746750" cy="272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6"/>
          <p:cNvSpPr txBox="1">
            <a:spLocks noChangeArrowheads="1"/>
          </p:cNvSpPr>
          <p:nvPr/>
        </p:nvSpPr>
        <p:spPr bwMode="auto">
          <a:xfrm>
            <a:off x="365125" y="123825"/>
            <a:ext cx="544195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Stratified Squamous Epithelium</a:t>
            </a:r>
          </a:p>
        </p:txBody>
      </p:sp>
      <p:cxnSp>
        <p:nvCxnSpPr>
          <p:cNvPr id="6148" name="Straight Arrow Connector 7"/>
          <p:cNvCxnSpPr>
            <a:cxnSpLocks noChangeShapeType="1"/>
          </p:cNvCxnSpPr>
          <p:nvPr/>
        </p:nvCxnSpPr>
        <p:spPr bwMode="auto">
          <a:xfrm flipH="1">
            <a:off x="5638800" y="3028950"/>
            <a:ext cx="842963" cy="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149" name="Right Brace 5"/>
          <p:cNvSpPr>
            <a:spLocks/>
          </p:cNvSpPr>
          <p:nvPr/>
        </p:nvSpPr>
        <p:spPr bwMode="auto">
          <a:xfrm>
            <a:off x="6175375" y="836613"/>
            <a:ext cx="225425" cy="1570037"/>
          </a:xfrm>
          <a:prstGeom prst="rightBrace">
            <a:avLst>
              <a:gd name="adj1" fmla="val 27440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2400">
              <a:solidFill>
                <a:srgbClr val="000000"/>
              </a:solidFill>
            </a:endParaRPr>
          </a:p>
        </p:txBody>
      </p:sp>
      <p:cxnSp>
        <p:nvCxnSpPr>
          <p:cNvPr id="6150" name="Straight Connector 8"/>
          <p:cNvCxnSpPr>
            <a:cxnSpLocks noChangeShapeType="1"/>
          </p:cNvCxnSpPr>
          <p:nvPr/>
        </p:nvCxnSpPr>
        <p:spPr bwMode="auto">
          <a:xfrm>
            <a:off x="6373813" y="1622425"/>
            <a:ext cx="107950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151" name="Text Box 12"/>
          <p:cNvSpPr txBox="1">
            <a:spLocks noChangeArrowheads="1"/>
          </p:cNvSpPr>
          <p:nvPr/>
        </p:nvSpPr>
        <p:spPr bwMode="auto">
          <a:xfrm>
            <a:off x="6481763" y="896938"/>
            <a:ext cx="2662237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This is the stratified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squamous epithelium.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It is non-keratinized, or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wet epithelium. Notice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the flat apical cells.</a:t>
            </a:r>
          </a:p>
        </p:txBody>
      </p:sp>
      <p:sp>
        <p:nvSpPr>
          <p:cNvPr id="6152" name="Text Box 12"/>
          <p:cNvSpPr txBox="1">
            <a:spLocks noChangeArrowheads="1"/>
          </p:cNvSpPr>
          <p:nvPr/>
        </p:nvSpPr>
        <p:spPr bwMode="auto">
          <a:xfrm>
            <a:off x="6373813" y="2679700"/>
            <a:ext cx="2662237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This is connective tissue supporting epithelium.</a:t>
            </a:r>
          </a:p>
        </p:txBody>
      </p:sp>
      <p:pic>
        <p:nvPicPr>
          <p:cNvPr id="6153" name="Picture 5" descr="Stratified%20squamous%20dry%2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663" y="3979863"/>
            <a:ext cx="3632200" cy="271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Text Box 6"/>
          <p:cNvSpPr txBox="1">
            <a:spLocks noChangeArrowheads="1"/>
          </p:cNvSpPr>
          <p:nvPr/>
        </p:nvSpPr>
        <p:spPr bwMode="auto">
          <a:xfrm>
            <a:off x="374650" y="4041775"/>
            <a:ext cx="351631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  <a:latin typeface="Calibri" panose="020F0502020204030204" pitchFamily="34" charset="0"/>
              </a:rPr>
              <a:t>Stratified Squamous Epithelium</a:t>
            </a:r>
          </a:p>
        </p:txBody>
      </p:sp>
      <p:sp>
        <p:nvSpPr>
          <p:cNvPr id="6155" name="Rectangle 15"/>
          <p:cNvSpPr>
            <a:spLocks noChangeArrowheads="1"/>
          </p:cNvSpPr>
          <p:nvPr/>
        </p:nvSpPr>
        <p:spPr bwMode="auto">
          <a:xfrm>
            <a:off x="989013" y="4398963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Keratinized, or dry</a:t>
            </a:r>
          </a:p>
        </p:txBody>
      </p:sp>
      <p:cxnSp>
        <p:nvCxnSpPr>
          <p:cNvPr id="6156" name="Straight Connector 20"/>
          <p:cNvCxnSpPr>
            <a:cxnSpLocks noChangeShapeType="1"/>
          </p:cNvCxnSpPr>
          <p:nvPr/>
        </p:nvCxnSpPr>
        <p:spPr bwMode="auto">
          <a:xfrm>
            <a:off x="3111500" y="4602163"/>
            <a:ext cx="3282950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57" name="Straight Arrow Connector 4"/>
          <p:cNvCxnSpPr>
            <a:cxnSpLocks noChangeShapeType="1"/>
          </p:cNvCxnSpPr>
          <p:nvPr/>
        </p:nvCxnSpPr>
        <p:spPr bwMode="auto">
          <a:xfrm>
            <a:off x="2906713" y="6026150"/>
            <a:ext cx="3309937" cy="0"/>
          </a:xfrm>
          <a:prstGeom prst="straightConnector1">
            <a:avLst/>
          </a:prstGeom>
          <a:noFill/>
          <a:ln w="28575" algn="ctr">
            <a:solidFill>
              <a:srgbClr val="0000FF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158" name="Rectangle 25"/>
          <p:cNvSpPr>
            <a:spLocks noChangeArrowheads="1"/>
          </p:cNvSpPr>
          <p:nvPr/>
        </p:nvSpPr>
        <p:spPr bwMode="auto">
          <a:xfrm>
            <a:off x="0" y="4818063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Notice how the cells at the apical end are so flat and dry they are flaking off = keratinized! </a:t>
            </a:r>
          </a:p>
        </p:txBody>
      </p:sp>
      <p:sp>
        <p:nvSpPr>
          <p:cNvPr id="6159" name="Rectangle 27"/>
          <p:cNvSpPr>
            <a:spLocks noChangeArrowheads="1"/>
          </p:cNvSpPr>
          <p:nvPr/>
        </p:nvSpPr>
        <p:spPr bwMode="auto">
          <a:xfrm>
            <a:off x="952500" y="5662613"/>
            <a:ext cx="2286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FF"/>
                </a:solidFill>
                <a:latin typeface="Calibri" panose="020F0502020204030204" pitchFamily="34" charset="0"/>
              </a:rPr>
              <a:t>This is dense irregular connective tissue.</a:t>
            </a:r>
          </a:p>
        </p:txBody>
      </p:sp>
    </p:spTree>
    <p:extLst>
      <p:ext uri="{BB962C8B-B14F-4D97-AF65-F5344CB8AC3E}">
        <p14:creationId xmlns:p14="http://schemas.microsoft.com/office/powerpoint/2010/main" val="4137851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Stratified%20cuboidal%2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25" y="1341438"/>
            <a:ext cx="7551738" cy="503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1916113" y="384175"/>
            <a:ext cx="52895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Stratified Cuboidal Epithelium</a:t>
            </a:r>
          </a:p>
        </p:txBody>
      </p:sp>
      <p:cxnSp>
        <p:nvCxnSpPr>
          <p:cNvPr id="7172" name="Straight Connector 3"/>
          <p:cNvCxnSpPr>
            <a:cxnSpLocks noChangeShapeType="1"/>
          </p:cNvCxnSpPr>
          <p:nvPr/>
        </p:nvCxnSpPr>
        <p:spPr bwMode="auto">
          <a:xfrm flipV="1">
            <a:off x="2230438" y="4313238"/>
            <a:ext cx="2090737" cy="1014412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73" name="Freeform 1"/>
          <p:cNvSpPr>
            <a:spLocks/>
          </p:cNvSpPr>
          <p:nvPr/>
        </p:nvSpPr>
        <p:spPr bwMode="auto">
          <a:xfrm>
            <a:off x="3186113" y="1716088"/>
            <a:ext cx="738187" cy="638175"/>
          </a:xfrm>
          <a:custGeom>
            <a:avLst/>
            <a:gdLst>
              <a:gd name="T0" fmla="*/ 108823 w 739076"/>
              <a:gd name="T1" fmla="*/ 172336 h 638354"/>
              <a:gd name="T2" fmla="*/ 65897 w 739076"/>
              <a:gd name="T3" fmla="*/ 189569 h 638354"/>
              <a:gd name="T4" fmla="*/ 22971 w 739076"/>
              <a:gd name="T5" fmla="*/ 241267 h 638354"/>
              <a:gd name="T6" fmla="*/ 22971 w 739076"/>
              <a:gd name="T7" fmla="*/ 525621 h 638354"/>
              <a:gd name="T8" fmla="*/ 48727 w 739076"/>
              <a:gd name="T9" fmla="*/ 534237 h 638354"/>
              <a:gd name="T10" fmla="*/ 100237 w 739076"/>
              <a:gd name="T11" fmla="*/ 560089 h 638354"/>
              <a:gd name="T12" fmla="*/ 186087 w 739076"/>
              <a:gd name="T13" fmla="*/ 585940 h 638354"/>
              <a:gd name="T14" fmla="*/ 211843 w 739076"/>
              <a:gd name="T15" fmla="*/ 603173 h 638354"/>
              <a:gd name="T16" fmla="*/ 246182 w 739076"/>
              <a:gd name="T17" fmla="*/ 611787 h 638354"/>
              <a:gd name="T18" fmla="*/ 271937 w 739076"/>
              <a:gd name="T19" fmla="*/ 620405 h 638354"/>
              <a:gd name="T20" fmla="*/ 349201 w 739076"/>
              <a:gd name="T21" fmla="*/ 637638 h 638354"/>
              <a:gd name="T22" fmla="*/ 435051 w 739076"/>
              <a:gd name="T23" fmla="*/ 629022 h 638354"/>
              <a:gd name="T24" fmla="*/ 495147 w 739076"/>
              <a:gd name="T25" fmla="*/ 611787 h 638354"/>
              <a:gd name="T26" fmla="*/ 572412 w 739076"/>
              <a:gd name="T27" fmla="*/ 560089 h 638354"/>
              <a:gd name="T28" fmla="*/ 598167 w 739076"/>
              <a:gd name="T29" fmla="*/ 542856 h 638354"/>
              <a:gd name="T30" fmla="*/ 666847 w 739076"/>
              <a:gd name="T31" fmla="*/ 499772 h 638354"/>
              <a:gd name="T32" fmla="*/ 692602 w 739076"/>
              <a:gd name="T33" fmla="*/ 491153 h 638354"/>
              <a:gd name="T34" fmla="*/ 709771 w 739076"/>
              <a:gd name="T35" fmla="*/ 422221 h 638354"/>
              <a:gd name="T36" fmla="*/ 735526 w 739076"/>
              <a:gd name="T37" fmla="*/ 327435 h 638354"/>
              <a:gd name="T38" fmla="*/ 709771 w 739076"/>
              <a:gd name="T39" fmla="*/ 206802 h 638354"/>
              <a:gd name="T40" fmla="*/ 658260 w 739076"/>
              <a:gd name="T41" fmla="*/ 172336 h 638354"/>
              <a:gd name="T42" fmla="*/ 641091 w 739076"/>
              <a:gd name="T43" fmla="*/ 120633 h 638354"/>
              <a:gd name="T44" fmla="*/ 632506 w 739076"/>
              <a:gd name="T45" fmla="*/ 94782 h 638354"/>
              <a:gd name="T46" fmla="*/ 580996 w 739076"/>
              <a:gd name="T47" fmla="*/ 51698 h 638354"/>
              <a:gd name="T48" fmla="*/ 512317 w 739076"/>
              <a:gd name="T49" fmla="*/ 34465 h 638354"/>
              <a:gd name="T50" fmla="*/ 366372 w 739076"/>
              <a:gd name="T51" fmla="*/ 8618 h 638354"/>
              <a:gd name="T52" fmla="*/ 340617 w 739076"/>
              <a:gd name="T53" fmla="*/ 0 h 638354"/>
              <a:gd name="T54" fmla="*/ 289107 w 739076"/>
              <a:gd name="T55" fmla="*/ 34465 h 638354"/>
              <a:gd name="T56" fmla="*/ 237598 w 739076"/>
              <a:gd name="T57" fmla="*/ 60317 h 638354"/>
              <a:gd name="T58" fmla="*/ 186087 w 739076"/>
              <a:gd name="T59" fmla="*/ 94782 h 638354"/>
              <a:gd name="T60" fmla="*/ 168917 w 739076"/>
              <a:gd name="T61" fmla="*/ 120633 h 638354"/>
              <a:gd name="T62" fmla="*/ 160332 w 739076"/>
              <a:gd name="T63" fmla="*/ 146485 h 638354"/>
              <a:gd name="T64" fmla="*/ 134578 w 739076"/>
              <a:gd name="T65" fmla="*/ 155099 h 638354"/>
              <a:gd name="T66" fmla="*/ 108823 w 739076"/>
              <a:gd name="T67" fmla="*/ 172336 h 63835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39076" h="638354">
                <a:moveTo>
                  <a:pt x="109348" y="172528"/>
                </a:moveTo>
                <a:cubicBezTo>
                  <a:pt x="97846" y="178279"/>
                  <a:pt x="79346" y="181574"/>
                  <a:pt x="66215" y="189781"/>
                </a:cubicBezTo>
                <a:cubicBezTo>
                  <a:pt x="47238" y="201641"/>
                  <a:pt x="35007" y="223653"/>
                  <a:pt x="23083" y="241539"/>
                </a:cubicBezTo>
                <a:cubicBezTo>
                  <a:pt x="-10889" y="343460"/>
                  <a:pt x="-4328" y="313778"/>
                  <a:pt x="23083" y="526211"/>
                </a:cubicBezTo>
                <a:cubicBezTo>
                  <a:pt x="24247" y="535229"/>
                  <a:pt x="40336" y="531962"/>
                  <a:pt x="48963" y="534837"/>
                </a:cubicBezTo>
                <a:cubicBezTo>
                  <a:pt x="77315" y="553739"/>
                  <a:pt x="69473" y="551789"/>
                  <a:pt x="100721" y="560717"/>
                </a:cubicBezTo>
                <a:cubicBezTo>
                  <a:pt x="121821" y="566746"/>
                  <a:pt x="171605" y="576343"/>
                  <a:pt x="186985" y="586596"/>
                </a:cubicBezTo>
                <a:cubicBezTo>
                  <a:pt x="195612" y="592347"/>
                  <a:pt x="203335" y="599765"/>
                  <a:pt x="212865" y="603849"/>
                </a:cubicBezTo>
                <a:cubicBezTo>
                  <a:pt x="223762" y="608519"/>
                  <a:pt x="235971" y="609218"/>
                  <a:pt x="247370" y="612475"/>
                </a:cubicBezTo>
                <a:cubicBezTo>
                  <a:pt x="256113" y="614973"/>
                  <a:pt x="264506" y="618603"/>
                  <a:pt x="273249" y="621101"/>
                </a:cubicBezTo>
                <a:cubicBezTo>
                  <a:pt x="301685" y="629226"/>
                  <a:pt x="321227" y="632422"/>
                  <a:pt x="350887" y="638354"/>
                </a:cubicBezTo>
                <a:cubicBezTo>
                  <a:pt x="379642" y="635479"/>
                  <a:pt x="408543" y="633815"/>
                  <a:pt x="437151" y="629728"/>
                </a:cubicBezTo>
                <a:cubicBezTo>
                  <a:pt x="456102" y="627021"/>
                  <a:pt x="479105" y="618619"/>
                  <a:pt x="497536" y="612475"/>
                </a:cubicBezTo>
                <a:lnTo>
                  <a:pt x="575174" y="560717"/>
                </a:lnTo>
                <a:lnTo>
                  <a:pt x="601053" y="543464"/>
                </a:lnTo>
                <a:cubicBezTo>
                  <a:pt x="628394" y="502453"/>
                  <a:pt x="608470" y="520864"/>
                  <a:pt x="670065" y="500332"/>
                </a:cubicBezTo>
                <a:lnTo>
                  <a:pt x="695944" y="491705"/>
                </a:lnTo>
                <a:cubicBezTo>
                  <a:pt x="722116" y="413186"/>
                  <a:pt x="681970" y="537194"/>
                  <a:pt x="713197" y="422694"/>
                </a:cubicBezTo>
                <a:cubicBezTo>
                  <a:pt x="746031" y="302302"/>
                  <a:pt x="718058" y="432887"/>
                  <a:pt x="739076" y="327803"/>
                </a:cubicBezTo>
                <a:cubicBezTo>
                  <a:pt x="736105" y="295127"/>
                  <a:pt x="745913" y="235661"/>
                  <a:pt x="713197" y="207034"/>
                </a:cubicBezTo>
                <a:cubicBezTo>
                  <a:pt x="697592" y="193380"/>
                  <a:pt x="661438" y="172528"/>
                  <a:pt x="661438" y="172528"/>
                </a:cubicBezTo>
                <a:lnTo>
                  <a:pt x="644185" y="120769"/>
                </a:lnTo>
                <a:cubicBezTo>
                  <a:pt x="641310" y="112143"/>
                  <a:pt x="641989" y="101320"/>
                  <a:pt x="635559" y="94890"/>
                </a:cubicBezTo>
                <a:cubicBezTo>
                  <a:pt x="616480" y="75811"/>
                  <a:pt x="607821" y="63768"/>
                  <a:pt x="583800" y="51758"/>
                </a:cubicBezTo>
                <a:cubicBezTo>
                  <a:pt x="566858" y="43287"/>
                  <a:pt x="529997" y="37189"/>
                  <a:pt x="514789" y="34505"/>
                </a:cubicBezTo>
                <a:cubicBezTo>
                  <a:pt x="506722" y="33081"/>
                  <a:pt x="399506" y="16467"/>
                  <a:pt x="368140" y="8626"/>
                </a:cubicBezTo>
                <a:cubicBezTo>
                  <a:pt x="359319" y="6421"/>
                  <a:pt x="350887" y="2875"/>
                  <a:pt x="342261" y="0"/>
                </a:cubicBezTo>
                <a:cubicBezTo>
                  <a:pt x="279531" y="15682"/>
                  <a:pt x="330217" y="-5210"/>
                  <a:pt x="290502" y="34505"/>
                </a:cubicBezTo>
                <a:cubicBezTo>
                  <a:pt x="261782" y="63225"/>
                  <a:pt x="270315" y="42846"/>
                  <a:pt x="238744" y="60385"/>
                </a:cubicBezTo>
                <a:cubicBezTo>
                  <a:pt x="220618" y="70455"/>
                  <a:pt x="186985" y="94890"/>
                  <a:pt x="186985" y="94890"/>
                </a:cubicBezTo>
                <a:cubicBezTo>
                  <a:pt x="181234" y="103516"/>
                  <a:pt x="174368" y="111496"/>
                  <a:pt x="169732" y="120769"/>
                </a:cubicBezTo>
                <a:cubicBezTo>
                  <a:pt x="165665" y="128902"/>
                  <a:pt x="167536" y="140219"/>
                  <a:pt x="161106" y="146649"/>
                </a:cubicBezTo>
                <a:cubicBezTo>
                  <a:pt x="154676" y="153079"/>
                  <a:pt x="143024" y="150597"/>
                  <a:pt x="135227" y="155275"/>
                </a:cubicBezTo>
                <a:cubicBezTo>
                  <a:pt x="128253" y="159459"/>
                  <a:pt x="120850" y="166777"/>
                  <a:pt x="109348" y="172528"/>
                </a:cubicBezTo>
                <a:close/>
              </a:path>
            </a:pathLst>
          </a:custGeom>
          <a:noFill/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174" name="Freeform 2"/>
          <p:cNvSpPr>
            <a:spLocks/>
          </p:cNvSpPr>
          <p:nvPr/>
        </p:nvSpPr>
        <p:spPr bwMode="auto">
          <a:xfrm>
            <a:off x="2998788" y="1562100"/>
            <a:ext cx="1141412" cy="930275"/>
          </a:xfrm>
          <a:custGeom>
            <a:avLst/>
            <a:gdLst>
              <a:gd name="T0" fmla="*/ 347695 w 1141805"/>
              <a:gd name="T1" fmla="*/ 68603 h 931653"/>
              <a:gd name="T2" fmla="*/ 304623 w 1141805"/>
              <a:gd name="T3" fmla="*/ 111482 h 931653"/>
              <a:gd name="T4" fmla="*/ 278780 w 1141805"/>
              <a:gd name="T5" fmla="*/ 120057 h 931653"/>
              <a:gd name="T6" fmla="*/ 235708 w 1141805"/>
              <a:gd name="T7" fmla="*/ 171510 h 931653"/>
              <a:gd name="T8" fmla="*/ 209864 w 1141805"/>
              <a:gd name="T9" fmla="*/ 180085 h 931653"/>
              <a:gd name="T10" fmla="*/ 184021 w 1141805"/>
              <a:gd name="T11" fmla="*/ 205812 h 931653"/>
              <a:gd name="T12" fmla="*/ 158177 w 1141805"/>
              <a:gd name="T13" fmla="*/ 214387 h 931653"/>
              <a:gd name="T14" fmla="*/ 132331 w 1141805"/>
              <a:gd name="T15" fmla="*/ 231539 h 931653"/>
              <a:gd name="T16" fmla="*/ 97873 w 1141805"/>
              <a:gd name="T17" fmla="*/ 282992 h 931653"/>
              <a:gd name="T18" fmla="*/ 80644 w 1141805"/>
              <a:gd name="T19" fmla="*/ 334444 h 931653"/>
              <a:gd name="T20" fmla="*/ 54801 w 1141805"/>
              <a:gd name="T21" fmla="*/ 360171 h 931653"/>
              <a:gd name="T22" fmla="*/ 20343 w 1141805"/>
              <a:gd name="T23" fmla="*/ 411623 h 931653"/>
              <a:gd name="T24" fmla="*/ 11729 w 1141805"/>
              <a:gd name="T25" fmla="*/ 437349 h 931653"/>
              <a:gd name="T26" fmla="*/ 11729 w 1141805"/>
              <a:gd name="T27" fmla="*/ 728916 h 931653"/>
              <a:gd name="T28" fmla="*/ 37572 w 1141805"/>
              <a:gd name="T29" fmla="*/ 754644 h 931653"/>
              <a:gd name="T30" fmla="*/ 89259 w 1141805"/>
              <a:gd name="T31" fmla="*/ 771794 h 931653"/>
              <a:gd name="T32" fmla="*/ 166792 w 1141805"/>
              <a:gd name="T33" fmla="*/ 806096 h 931653"/>
              <a:gd name="T34" fmla="*/ 192636 w 1141805"/>
              <a:gd name="T35" fmla="*/ 814672 h 931653"/>
              <a:gd name="T36" fmla="*/ 218479 w 1141805"/>
              <a:gd name="T37" fmla="*/ 823248 h 931653"/>
              <a:gd name="T38" fmla="*/ 270165 w 1141805"/>
              <a:gd name="T39" fmla="*/ 848974 h 931653"/>
              <a:gd name="T40" fmla="*/ 321852 w 1141805"/>
              <a:gd name="T41" fmla="*/ 891851 h 931653"/>
              <a:gd name="T42" fmla="*/ 356309 w 1141805"/>
              <a:gd name="T43" fmla="*/ 909004 h 931653"/>
              <a:gd name="T44" fmla="*/ 407997 w 1141805"/>
              <a:gd name="T45" fmla="*/ 926153 h 931653"/>
              <a:gd name="T46" fmla="*/ 778424 w 1141805"/>
              <a:gd name="T47" fmla="*/ 917579 h 931653"/>
              <a:gd name="T48" fmla="*/ 830110 w 1141805"/>
              <a:gd name="T49" fmla="*/ 883277 h 931653"/>
              <a:gd name="T50" fmla="*/ 864568 w 1141805"/>
              <a:gd name="T51" fmla="*/ 874699 h 931653"/>
              <a:gd name="T52" fmla="*/ 942100 w 1141805"/>
              <a:gd name="T53" fmla="*/ 857550 h 931653"/>
              <a:gd name="T54" fmla="*/ 959329 w 1141805"/>
              <a:gd name="T55" fmla="*/ 831822 h 931653"/>
              <a:gd name="T56" fmla="*/ 985173 w 1141805"/>
              <a:gd name="T57" fmla="*/ 780370 h 931653"/>
              <a:gd name="T58" fmla="*/ 1011017 w 1141805"/>
              <a:gd name="T59" fmla="*/ 771794 h 931653"/>
              <a:gd name="T60" fmla="*/ 1019631 w 1141805"/>
              <a:gd name="T61" fmla="*/ 746068 h 931653"/>
              <a:gd name="T62" fmla="*/ 1071318 w 1141805"/>
              <a:gd name="T63" fmla="*/ 668889 h 931653"/>
              <a:gd name="T64" fmla="*/ 1088547 w 1141805"/>
              <a:gd name="T65" fmla="*/ 643161 h 931653"/>
              <a:gd name="T66" fmla="*/ 1105776 w 1141805"/>
              <a:gd name="T67" fmla="*/ 617435 h 931653"/>
              <a:gd name="T68" fmla="*/ 1131619 w 1141805"/>
              <a:gd name="T69" fmla="*/ 540256 h 931653"/>
              <a:gd name="T70" fmla="*/ 1140233 w 1141805"/>
              <a:gd name="T71" fmla="*/ 514530 h 931653"/>
              <a:gd name="T72" fmla="*/ 1114390 w 1141805"/>
              <a:gd name="T73" fmla="*/ 463077 h 931653"/>
              <a:gd name="T74" fmla="*/ 1105776 w 1141805"/>
              <a:gd name="T75" fmla="*/ 437349 h 931653"/>
              <a:gd name="T76" fmla="*/ 1062704 w 1141805"/>
              <a:gd name="T77" fmla="*/ 385898 h 931653"/>
              <a:gd name="T78" fmla="*/ 1054089 w 1141805"/>
              <a:gd name="T79" fmla="*/ 360171 h 931653"/>
              <a:gd name="T80" fmla="*/ 1028246 w 1141805"/>
              <a:gd name="T81" fmla="*/ 334444 h 931653"/>
              <a:gd name="T82" fmla="*/ 1011017 w 1141805"/>
              <a:gd name="T83" fmla="*/ 308718 h 931653"/>
              <a:gd name="T84" fmla="*/ 1002403 w 1141805"/>
              <a:gd name="T85" fmla="*/ 282992 h 931653"/>
              <a:gd name="T86" fmla="*/ 976558 w 1141805"/>
              <a:gd name="T87" fmla="*/ 205812 h 931653"/>
              <a:gd name="T88" fmla="*/ 950714 w 1141805"/>
              <a:gd name="T89" fmla="*/ 188661 h 931653"/>
              <a:gd name="T90" fmla="*/ 907640 w 1141805"/>
              <a:gd name="T91" fmla="*/ 145783 h 931653"/>
              <a:gd name="T92" fmla="*/ 864568 w 1141805"/>
              <a:gd name="T93" fmla="*/ 94331 h 931653"/>
              <a:gd name="T94" fmla="*/ 812881 w 1141805"/>
              <a:gd name="T95" fmla="*/ 60029 h 931653"/>
              <a:gd name="T96" fmla="*/ 787038 w 1141805"/>
              <a:gd name="T97" fmla="*/ 42876 h 931653"/>
              <a:gd name="T98" fmla="*/ 735352 w 1141805"/>
              <a:gd name="T99" fmla="*/ 25727 h 931653"/>
              <a:gd name="T100" fmla="*/ 709507 w 1141805"/>
              <a:gd name="T101" fmla="*/ 17152 h 931653"/>
              <a:gd name="T102" fmla="*/ 623360 w 1141805"/>
              <a:gd name="T103" fmla="*/ 0 h 931653"/>
              <a:gd name="T104" fmla="*/ 382153 w 1141805"/>
              <a:gd name="T105" fmla="*/ 8575 h 931653"/>
              <a:gd name="T106" fmla="*/ 364924 w 1141805"/>
              <a:gd name="T107" fmla="*/ 34302 h 931653"/>
              <a:gd name="T108" fmla="*/ 347695 w 1141805"/>
              <a:gd name="T109" fmla="*/ 68603 h 931653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141805" h="931653">
                <a:moveTo>
                  <a:pt x="348175" y="69011"/>
                </a:moveTo>
                <a:cubicBezTo>
                  <a:pt x="338111" y="81951"/>
                  <a:pt x="321309" y="99944"/>
                  <a:pt x="305043" y="112144"/>
                </a:cubicBezTo>
                <a:cubicBezTo>
                  <a:pt x="297769" y="117600"/>
                  <a:pt x="286730" y="115726"/>
                  <a:pt x="279164" y="120770"/>
                </a:cubicBezTo>
                <a:cubicBezTo>
                  <a:pt x="180594" y="186482"/>
                  <a:pt x="315594" y="108878"/>
                  <a:pt x="236032" y="172528"/>
                </a:cubicBezTo>
                <a:cubicBezTo>
                  <a:pt x="228931" y="178209"/>
                  <a:pt x="218779" y="178279"/>
                  <a:pt x="210152" y="181155"/>
                </a:cubicBezTo>
                <a:cubicBezTo>
                  <a:pt x="201526" y="189781"/>
                  <a:pt x="194424" y="200267"/>
                  <a:pt x="184273" y="207034"/>
                </a:cubicBezTo>
                <a:cubicBezTo>
                  <a:pt x="176707" y="212078"/>
                  <a:pt x="166527" y="211594"/>
                  <a:pt x="158394" y="215661"/>
                </a:cubicBezTo>
                <a:cubicBezTo>
                  <a:pt x="149121" y="220297"/>
                  <a:pt x="141141" y="227162"/>
                  <a:pt x="132515" y="232913"/>
                </a:cubicBezTo>
                <a:cubicBezTo>
                  <a:pt x="121013" y="250166"/>
                  <a:pt x="104566" y="265001"/>
                  <a:pt x="98009" y="284672"/>
                </a:cubicBezTo>
                <a:cubicBezTo>
                  <a:pt x="92258" y="301925"/>
                  <a:pt x="93615" y="323570"/>
                  <a:pt x="80756" y="336430"/>
                </a:cubicBezTo>
                <a:cubicBezTo>
                  <a:pt x="72130" y="345057"/>
                  <a:pt x="62367" y="352680"/>
                  <a:pt x="54877" y="362310"/>
                </a:cubicBezTo>
                <a:cubicBezTo>
                  <a:pt x="42147" y="378677"/>
                  <a:pt x="20371" y="414068"/>
                  <a:pt x="20371" y="414068"/>
                </a:cubicBezTo>
                <a:cubicBezTo>
                  <a:pt x="17496" y="422694"/>
                  <a:pt x="13528" y="431031"/>
                  <a:pt x="11745" y="439947"/>
                </a:cubicBezTo>
                <a:cubicBezTo>
                  <a:pt x="-7179" y="534564"/>
                  <a:pt x="-276" y="643087"/>
                  <a:pt x="11745" y="733245"/>
                </a:cubicBezTo>
                <a:cubicBezTo>
                  <a:pt x="13357" y="745338"/>
                  <a:pt x="26960" y="753200"/>
                  <a:pt x="37624" y="759125"/>
                </a:cubicBezTo>
                <a:cubicBezTo>
                  <a:pt x="53522" y="767957"/>
                  <a:pt x="89383" y="776377"/>
                  <a:pt x="89383" y="776377"/>
                </a:cubicBezTo>
                <a:cubicBezTo>
                  <a:pt x="130394" y="803718"/>
                  <a:pt x="105426" y="790351"/>
                  <a:pt x="167020" y="810883"/>
                </a:cubicBezTo>
                <a:lnTo>
                  <a:pt x="192900" y="819510"/>
                </a:lnTo>
                <a:lnTo>
                  <a:pt x="218779" y="828136"/>
                </a:lnTo>
                <a:cubicBezTo>
                  <a:pt x="292940" y="877578"/>
                  <a:pt x="199112" y="818303"/>
                  <a:pt x="270537" y="854015"/>
                </a:cubicBezTo>
                <a:cubicBezTo>
                  <a:pt x="316174" y="876833"/>
                  <a:pt x="277782" y="865351"/>
                  <a:pt x="322296" y="897147"/>
                </a:cubicBezTo>
                <a:cubicBezTo>
                  <a:pt x="332760" y="904621"/>
                  <a:pt x="344861" y="909624"/>
                  <a:pt x="356801" y="914400"/>
                </a:cubicBezTo>
                <a:cubicBezTo>
                  <a:pt x="373686" y="921154"/>
                  <a:pt x="408560" y="931653"/>
                  <a:pt x="408560" y="931653"/>
                </a:cubicBezTo>
                <a:cubicBezTo>
                  <a:pt x="532205" y="928778"/>
                  <a:pt x="655934" y="928399"/>
                  <a:pt x="779496" y="923027"/>
                </a:cubicBezTo>
                <a:cubicBezTo>
                  <a:pt x="815933" y="921443"/>
                  <a:pt x="800308" y="906205"/>
                  <a:pt x="831254" y="888521"/>
                </a:cubicBezTo>
                <a:cubicBezTo>
                  <a:pt x="841548" y="882639"/>
                  <a:pt x="854134" y="882219"/>
                  <a:pt x="865760" y="879894"/>
                </a:cubicBezTo>
                <a:cubicBezTo>
                  <a:pt x="941677" y="864711"/>
                  <a:pt x="893028" y="879431"/>
                  <a:pt x="943398" y="862642"/>
                </a:cubicBezTo>
                <a:cubicBezTo>
                  <a:pt x="949149" y="854015"/>
                  <a:pt x="956014" y="846035"/>
                  <a:pt x="960651" y="836762"/>
                </a:cubicBezTo>
                <a:cubicBezTo>
                  <a:pt x="971070" y="815924"/>
                  <a:pt x="965927" y="801487"/>
                  <a:pt x="986530" y="785004"/>
                </a:cubicBezTo>
                <a:cubicBezTo>
                  <a:pt x="993630" y="779324"/>
                  <a:pt x="1003783" y="779253"/>
                  <a:pt x="1012409" y="776377"/>
                </a:cubicBezTo>
                <a:cubicBezTo>
                  <a:pt x="1015284" y="767751"/>
                  <a:pt x="1016619" y="758447"/>
                  <a:pt x="1021035" y="750498"/>
                </a:cubicBezTo>
                <a:lnTo>
                  <a:pt x="1072794" y="672861"/>
                </a:lnTo>
                <a:lnTo>
                  <a:pt x="1090047" y="646981"/>
                </a:lnTo>
                <a:lnTo>
                  <a:pt x="1107300" y="621102"/>
                </a:lnTo>
                <a:lnTo>
                  <a:pt x="1133179" y="543464"/>
                </a:lnTo>
                <a:lnTo>
                  <a:pt x="1141805" y="517585"/>
                </a:lnTo>
                <a:cubicBezTo>
                  <a:pt x="1120122" y="452534"/>
                  <a:pt x="1149372" y="532720"/>
                  <a:pt x="1115926" y="465827"/>
                </a:cubicBezTo>
                <a:cubicBezTo>
                  <a:pt x="1111859" y="457694"/>
                  <a:pt x="1112344" y="447513"/>
                  <a:pt x="1107300" y="439947"/>
                </a:cubicBezTo>
                <a:cubicBezTo>
                  <a:pt x="1069136" y="382701"/>
                  <a:pt x="1092396" y="444645"/>
                  <a:pt x="1064168" y="388189"/>
                </a:cubicBezTo>
                <a:cubicBezTo>
                  <a:pt x="1060101" y="380056"/>
                  <a:pt x="1060585" y="369876"/>
                  <a:pt x="1055541" y="362310"/>
                </a:cubicBezTo>
                <a:cubicBezTo>
                  <a:pt x="1048774" y="352159"/>
                  <a:pt x="1037472" y="345802"/>
                  <a:pt x="1029662" y="336430"/>
                </a:cubicBezTo>
                <a:cubicBezTo>
                  <a:pt x="1023025" y="328465"/>
                  <a:pt x="1018160" y="319177"/>
                  <a:pt x="1012409" y="310551"/>
                </a:cubicBezTo>
                <a:cubicBezTo>
                  <a:pt x="1009534" y="301925"/>
                  <a:pt x="1005988" y="293493"/>
                  <a:pt x="1003783" y="284672"/>
                </a:cubicBezTo>
                <a:cubicBezTo>
                  <a:pt x="996410" y="255179"/>
                  <a:pt x="998402" y="231633"/>
                  <a:pt x="977903" y="207034"/>
                </a:cubicBezTo>
                <a:cubicBezTo>
                  <a:pt x="971266" y="199069"/>
                  <a:pt x="960650" y="195532"/>
                  <a:pt x="952024" y="189781"/>
                </a:cubicBezTo>
                <a:cubicBezTo>
                  <a:pt x="906016" y="120770"/>
                  <a:pt x="966401" y="204158"/>
                  <a:pt x="908892" y="146649"/>
                </a:cubicBezTo>
                <a:cubicBezTo>
                  <a:pt x="859053" y="96810"/>
                  <a:pt x="929350" y="144350"/>
                  <a:pt x="865760" y="94891"/>
                </a:cubicBezTo>
                <a:cubicBezTo>
                  <a:pt x="849392" y="82161"/>
                  <a:pt x="831254" y="71887"/>
                  <a:pt x="814001" y="60385"/>
                </a:cubicBezTo>
                <a:cubicBezTo>
                  <a:pt x="805375" y="54634"/>
                  <a:pt x="797958" y="46411"/>
                  <a:pt x="788122" y="43132"/>
                </a:cubicBezTo>
                <a:lnTo>
                  <a:pt x="736364" y="25879"/>
                </a:lnTo>
                <a:cubicBezTo>
                  <a:pt x="727737" y="23003"/>
                  <a:pt x="719454" y="18748"/>
                  <a:pt x="710484" y="17253"/>
                </a:cubicBezTo>
                <a:cubicBezTo>
                  <a:pt x="647031" y="6678"/>
                  <a:pt x="675694" y="12869"/>
                  <a:pt x="624220" y="0"/>
                </a:cubicBezTo>
                <a:cubicBezTo>
                  <a:pt x="543707" y="2876"/>
                  <a:pt x="462539" y="-2021"/>
                  <a:pt x="382681" y="8627"/>
                </a:cubicBezTo>
                <a:cubicBezTo>
                  <a:pt x="372404" y="9997"/>
                  <a:pt x="368276" y="24537"/>
                  <a:pt x="365428" y="34506"/>
                </a:cubicBezTo>
                <a:cubicBezTo>
                  <a:pt x="362268" y="45565"/>
                  <a:pt x="358239" y="56071"/>
                  <a:pt x="348175" y="69011"/>
                </a:cubicBezTo>
                <a:close/>
              </a:path>
            </a:pathLst>
          </a:custGeom>
          <a:noFill/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175" name="Freeform 5"/>
          <p:cNvSpPr>
            <a:spLocks/>
          </p:cNvSpPr>
          <p:nvPr/>
        </p:nvSpPr>
        <p:spPr bwMode="auto">
          <a:xfrm>
            <a:off x="3432175" y="1897063"/>
            <a:ext cx="242888" cy="268287"/>
          </a:xfrm>
          <a:custGeom>
            <a:avLst/>
            <a:gdLst>
              <a:gd name="T0" fmla="*/ 18089 w 242160"/>
              <a:gd name="T1" fmla="*/ 104129 h 268413"/>
              <a:gd name="T2" fmla="*/ 628 w 242160"/>
              <a:gd name="T3" fmla="*/ 147181 h 268413"/>
              <a:gd name="T4" fmla="*/ 9359 w 242160"/>
              <a:gd name="T5" fmla="*/ 216062 h 268413"/>
              <a:gd name="T6" fmla="*/ 35551 w 242160"/>
              <a:gd name="T7" fmla="*/ 233282 h 268413"/>
              <a:gd name="T8" fmla="*/ 96665 w 242160"/>
              <a:gd name="T9" fmla="*/ 250502 h 268413"/>
              <a:gd name="T10" fmla="*/ 122856 w 242160"/>
              <a:gd name="T11" fmla="*/ 267723 h 268413"/>
              <a:gd name="T12" fmla="*/ 149048 w 242160"/>
              <a:gd name="T13" fmla="*/ 259113 h 268413"/>
              <a:gd name="T14" fmla="*/ 192701 w 242160"/>
              <a:gd name="T15" fmla="*/ 250502 h 268413"/>
              <a:gd name="T16" fmla="*/ 218893 w 242160"/>
              <a:gd name="T17" fmla="*/ 233282 h 268413"/>
              <a:gd name="T18" fmla="*/ 245085 w 242160"/>
              <a:gd name="T19" fmla="*/ 181623 h 268413"/>
              <a:gd name="T20" fmla="*/ 236353 w 242160"/>
              <a:gd name="T21" fmla="*/ 43856 h 268413"/>
              <a:gd name="T22" fmla="*/ 227623 w 242160"/>
              <a:gd name="T23" fmla="*/ 18029 h 268413"/>
              <a:gd name="T24" fmla="*/ 175241 w 242160"/>
              <a:gd name="T25" fmla="*/ 808 h 268413"/>
              <a:gd name="T26" fmla="*/ 44281 w 242160"/>
              <a:gd name="T27" fmla="*/ 9419 h 268413"/>
              <a:gd name="T28" fmla="*/ 26819 w 242160"/>
              <a:gd name="T29" fmla="*/ 61077 h 268413"/>
              <a:gd name="T30" fmla="*/ 18089 w 242160"/>
              <a:gd name="T31" fmla="*/ 104129 h 26841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42160" h="268413">
                <a:moveTo>
                  <a:pt x="17873" y="104325"/>
                </a:moveTo>
                <a:cubicBezTo>
                  <a:pt x="13560" y="118702"/>
                  <a:pt x="1808" y="132018"/>
                  <a:pt x="620" y="147457"/>
                </a:cubicBezTo>
                <a:cubicBezTo>
                  <a:pt x="-1158" y="170572"/>
                  <a:pt x="637" y="194944"/>
                  <a:pt x="9247" y="216469"/>
                </a:cubicBezTo>
                <a:cubicBezTo>
                  <a:pt x="13097" y="226095"/>
                  <a:pt x="25853" y="229085"/>
                  <a:pt x="35126" y="233722"/>
                </a:cubicBezTo>
                <a:cubicBezTo>
                  <a:pt x="47501" y="239910"/>
                  <a:pt x="84456" y="248210"/>
                  <a:pt x="95511" y="250974"/>
                </a:cubicBezTo>
                <a:cubicBezTo>
                  <a:pt x="104137" y="256725"/>
                  <a:pt x="111163" y="266522"/>
                  <a:pt x="121390" y="268227"/>
                </a:cubicBezTo>
                <a:cubicBezTo>
                  <a:pt x="130359" y="269722"/>
                  <a:pt x="138448" y="261806"/>
                  <a:pt x="147269" y="259601"/>
                </a:cubicBezTo>
                <a:cubicBezTo>
                  <a:pt x="161493" y="256045"/>
                  <a:pt x="176024" y="253850"/>
                  <a:pt x="190401" y="250974"/>
                </a:cubicBezTo>
                <a:cubicBezTo>
                  <a:pt x="199028" y="245223"/>
                  <a:pt x="208950" y="241053"/>
                  <a:pt x="216281" y="233722"/>
                </a:cubicBezTo>
                <a:cubicBezTo>
                  <a:pt x="233001" y="217002"/>
                  <a:pt x="235145" y="203008"/>
                  <a:pt x="242160" y="181963"/>
                </a:cubicBezTo>
                <a:cubicBezTo>
                  <a:pt x="239284" y="135955"/>
                  <a:pt x="238359" y="89784"/>
                  <a:pt x="233533" y="43940"/>
                </a:cubicBezTo>
                <a:cubicBezTo>
                  <a:pt x="232581" y="34897"/>
                  <a:pt x="232306" y="23346"/>
                  <a:pt x="224907" y="18061"/>
                </a:cubicBezTo>
                <a:cubicBezTo>
                  <a:pt x="210109" y="7491"/>
                  <a:pt x="173149" y="808"/>
                  <a:pt x="173149" y="808"/>
                </a:cubicBezTo>
                <a:cubicBezTo>
                  <a:pt x="130017" y="3684"/>
                  <a:pt x="83724" y="-7024"/>
                  <a:pt x="43752" y="9435"/>
                </a:cubicBezTo>
                <a:cubicBezTo>
                  <a:pt x="26936" y="16359"/>
                  <a:pt x="32250" y="43940"/>
                  <a:pt x="26499" y="61193"/>
                </a:cubicBezTo>
                <a:cubicBezTo>
                  <a:pt x="15145" y="95255"/>
                  <a:pt x="22186" y="89948"/>
                  <a:pt x="17873" y="104325"/>
                </a:cubicBezTo>
                <a:close/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cxnSp>
        <p:nvCxnSpPr>
          <p:cNvPr id="7176" name="Straight Arrow Connector 7"/>
          <p:cNvCxnSpPr>
            <a:cxnSpLocks noChangeShapeType="1"/>
          </p:cNvCxnSpPr>
          <p:nvPr/>
        </p:nvCxnSpPr>
        <p:spPr bwMode="auto">
          <a:xfrm>
            <a:off x="2778125" y="3333750"/>
            <a:ext cx="1284288" cy="427038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77" name="TextBox 8"/>
          <p:cNvSpPr txBox="1">
            <a:spLocks noChangeArrowheads="1"/>
          </p:cNvSpPr>
          <p:nvPr/>
        </p:nvSpPr>
        <p:spPr bwMode="auto">
          <a:xfrm>
            <a:off x="1779588" y="3009900"/>
            <a:ext cx="9906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Lumen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of ducts </a:t>
            </a:r>
          </a:p>
        </p:txBody>
      </p:sp>
      <p:sp>
        <p:nvSpPr>
          <p:cNvPr id="7178" name="TextBox 11"/>
          <p:cNvSpPr txBox="1">
            <a:spLocks noChangeArrowheads="1"/>
          </p:cNvSpPr>
          <p:nvPr/>
        </p:nvSpPr>
        <p:spPr bwMode="auto">
          <a:xfrm>
            <a:off x="1022350" y="5327650"/>
            <a:ext cx="21748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Notice the 2 layers of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cells lining the duct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of this sweat gland.</a:t>
            </a:r>
          </a:p>
        </p:txBody>
      </p:sp>
      <p:cxnSp>
        <p:nvCxnSpPr>
          <p:cNvPr id="7179" name="Straight Arrow Connector 15"/>
          <p:cNvCxnSpPr>
            <a:cxnSpLocks noChangeShapeType="1"/>
            <a:stCxn id="7177" idx="3"/>
          </p:cNvCxnSpPr>
          <p:nvPr/>
        </p:nvCxnSpPr>
        <p:spPr bwMode="auto">
          <a:xfrm flipV="1">
            <a:off x="2770188" y="2027238"/>
            <a:ext cx="800100" cy="1306512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80" name="Left Brace 20"/>
          <p:cNvSpPr>
            <a:spLocks/>
          </p:cNvSpPr>
          <p:nvPr/>
        </p:nvSpPr>
        <p:spPr bwMode="auto">
          <a:xfrm>
            <a:off x="2795588" y="1562100"/>
            <a:ext cx="203200" cy="930275"/>
          </a:xfrm>
          <a:prstGeom prst="leftBrace">
            <a:avLst>
              <a:gd name="adj1" fmla="val 8351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2400">
              <a:solidFill>
                <a:srgbClr val="000000"/>
              </a:solidFill>
            </a:endParaRPr>
          </a:p>
        </p:txBody>
      </p:sp>
      <p:cxnSp>
        <p:nvCxnSpPr>
          <p:cNvPr id="7181" name="Straight Connector 22"/>
          <p:cNvCxnSpPr>
            <a:cxnSpLocks noChangeShapeType="1"/>
            <a:stCxn id="7180" idx="1"/>
          </p:cNvCxnSpPr>
          <p:nvPr/>
        </p:nvCxnSpPr>
        <p:spPr bwMode="auto">
          <a:xfrm flipH="1">
            <a:off x="2230438" y="2027238"/>
            <a:ext cx="565150" cy="7937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82" name="TextBox 25"/>
          <p:cNvSpPr txBox="1">
            <a:spLocks noChangeArrowheads="1"/>
          </p:cNvSpPr>
          <p:nvPr/>
        </p:nvSpPr>
        <p:spPr bwMode="auto">
          <a:xfrm>
            <a:off x="1055688" y="1539875"/>
            <a:ext cx="12636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Outline of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the 2 layers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of cells. </a:t>
            </a:r>
          </a:p>
        </p:txBody>
      </p:sp>
    </p:spTree>
    <p:extLst>
      <p:ext uri="{BB962C8B-B14F-4D97-AF65-F5344CB8AC3E}">
        <p14:creationId xmlns:p14="http://schemas.microsoft.com/office/powerpoint/2010/main" val="3956362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faculty.sdmiramar.edu/faculty/sdccd/mmcmahon/images/histology/Epithelial_Tissue/Stratified%20Columnar%202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1336675"/>
            <a:ext cx="5646738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6"/>
          <p:cNvSpPr txBox="1">
            <a:spLocks noChangeArrowheads="1"/>
          </p:cNvSpPr>
          <p:nvPr/>
        </p:nvSpPr>
        <p:spPr bwMode="auto">
          <a:xfrm>
            <a:off x="1847850" y="384175"/>
            <a:ext cx="5426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Stratified Columnar Epithelium</a:t>
            </a:r>
          </a:p>
        </p:txBody>
      </p:sp>
      <p:cxnSp>
        <p:nvCxnSpPr>
          <p:cNvPr id="8196" name="Straight Connector 4"/>
          <p:cNvCxnSpPr>
            <a:cxnSpLocks noChangeShapeType="1"/>
          </p:cNvCxnSpPr>
          <p:nvPr/>
        </p:nvCxnSpPr>
        <p:spPr bwMode="auto">
          <a:xfrm flipV="1">
            <a:off x="4352925" y="2967038"/>
            <a:ext cx="2522538" cy="1222375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197" name="TextBox 9"/>
          <p:cNvSpPr txBox="1">
            <a:spLocks noChangeArrowheads="1"/>
          </p:cNvSpPr>
          <p:nvPr/>
        </p:nvSpPr>
        <p:spPr bwMode="auto">
          <a:xfrm>
            <a:off x="3040063" y="1666875"/>
            <a:ext cx="14906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FF"/>
                </a:solidFill>
                <a:latin typeface="Calibri" panose="020F0502020204030204" pitchFamily="34" charset="0"/>
              </a:rPr>
              <a:t>Lumen of the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FF"/>
                </a:solidFill>
                <a:latin typeface="Calibri" panose="020F0502020204030204" pitchFamily="34" charset="0"/>
              </a:rPr>
              <a:t>male urethra</a:t>
            </a:r>
          </a:p>
        </p:txBody>
      </p:sp>
      <p:sp>
        <p:nvSpPr>
          <p:cNvPr id="8198" name="TextBox 10"/>
          <p:cNvSpPr txBox="1">
            <a:spLocks noChangeArrowheads="1"/>
          </p:cNvSpPr>
          <p:nvPr/>
        </p:nvSpPr>
        <p:spPr bwMode="auto">
          <a:xfrm>
            <a:off x="6875463" y="2235200"/>
            <a:ext cx="2092325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There are 2 layers of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cells and the apical,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or exposed cells are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columnar in shape.</a:t>
            </a:r>
          </a:p>
        </p:txBody>
      </p:sp>
      <p:sp>
        <p:nvSpPr>
          <p:cNvPr id="8199" name="Left Brace 12"/>
          <p:cNvSpPr>
            <a:spLocks/>
          </p:cNvSpPr>
          <p:nvPr/>
        </p:nvSpPr>
        <p:spPr bwMode="auto">
          <a:xfrm rot="10172283">
            <a:off x="3789363" y="3995738"/>
            <a:ext cx="596900" cy="492125"/>
          </a:xfrm>
          <a:prstGeom prst="leftBrace">
            <a:avLst>
              <a:gd name="adj1" fmla="val 0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8200" name="TextBox 14"/>
          <p:cNvSpPr txBox="1">
            <a:spLocks noChangeArrowheads="1"/>
          </p:cNvSpPr>
          <p:nvPr/>
        </p:nvSpPr>
        <p:spPr bwMode="auto">
          <a:xfrm>
            <a:off x="1404938" y="5921375"/>
            <a:ext cx="32686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Connective tissue is supporting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all of the epithelial tissue.</a:t>
            </a:r>
          </a:p>
        </p:txBody>
      </p:sp>
      <p:cxnSp>
        <p:nvCxnSpPr>
          <p:cNvPr id="8201" name="Straight Arrow Connector 16"/>
          <p:cNvCxnSpPr>
            <a:cxnSpLocks noChangeShapeType="1"/>
          </p:cNvCxnSpPr>
          <p:nvPr/>
        </p:nvCxnSpPr>
        <p:spPr bwMode="auto">
          <a:xfrm flipH="1" flipV="1">
            <a:off x="1768475" y="4321175"/>
            <a:ext cx="525463" cy="1600200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02" name="Straight Arrow Connector 18"/>
          <p:cNvCxnSpPr>
            <a:cxnSpLocks noChangeShapeType="1"/>
          </p:cNvCxnSpPr>
          <p:nvPr/>
        </p:nvCxnSpPr>
        <p:spPr bwMode="auto">
          <a:xfrm flipV="1">
            <a:off x="2293938" y="5253038"/>
            <a:ext cx="2132012" cy="668337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707716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Transitio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781050"/>
            <a:ext cx="3965575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6"/>
          <p:cNvSpPr txBox="1">
            <a:spLocks noChangeArrowheads="1"/>
          </p:cNvSpPr>
          <p:nvPr/>
        </p:nvSpPr>
        <p:spPr bwMode="auto">
          <a:xfrm>
            <a:off x="2514600" y="196850"/>
            <a:ext cx="41148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Transitional Epithelium</a:t>
            </a:r>
          </a:p>
        </p:txBody>
      </p:sp>
      <p:pic>
        <p:nvPicPr>
          <p:cNvPr id="9220" name="Picture 2" descr="http://faculty.sdmiramar.edu/faculty/sdccd/mmcmahon/images/histology/Epithelial_Tissue/Transitional%2010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75" y="2855913"/>
            <a:ext cx="4784725" cy="358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Box 4"/>
          <p:cNvSpPr txBox="1">
            <a:spLocks noChangeArrowheads="1"/>
          </p:cNvSpPr>
          <p:nvPr/>
        </p:nvSpPr>
        <p:spPr bwMode="auto">
          <a:xfrm>
            <a:off x="892175" y="4273550"/>
            <a:ext cx="334645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There are many layers of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cells in this epithelial tissue and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the shape of the apical cells are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not really flat or defined and also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change, thus are transitional.</a:t>
            </a:r>
          </a:p>
        </p:txBody>
      </p:sp>
      <p:cxnSp>
        <p:nvCxnSpPr>
          <p:cNvPr id="9222" name="Straight Connector 2"/>
          <p:cNvCxnSpPr>
            <a:cxnSpLocks noChangeShapeType="1"/>
          </p:cNvCxnSpPr>
          <p:nvPr/>
        </p:nvCxnSpPr>
        <p:spPr bwMode="auto">
          <a:xfrm flipH="1" flipV="1">
            <a:off x="1673225" y="1733550"/>
            <a:ext cx="542925" cy="254000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23" name="Straight Arrow Connector 5"/>
          <p:cNvCxnSpPr>
            <a:cxnSpLocks noChangeShapeType="1"/>
          </p:cNvCxnSpPr>
          <p:nvPr/>
        </p:nvCxnSpPr>
        <p:spPr bwMode="auto">
          <a:xfrm>
            <a:off x="7461250" y="4046538"/>
            <a:ext cx="0" cy="723900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24" name="Straight Connector 7"/>
          <p:cNvCxnSpPr>
            <a:cxnSpLocks noChangeShapeType="1"/>
          </p:cNvCxnSpPr>
          <p:nvPr/>
        </p:nvCxnSpPr>
        <p:spPr bwMode="auto">
          <a:xfrm flipV="1">
            <a:off x="4054475" y="4408488"/>
            <a:ext cx="3406775" cy="706437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25" name="TextBox 17"/>
          <p:cNvSpPr txBox="1">
            <a:spLocks noChangeArrowheads="1"/>
          </p:cNvSpPr>
          <p:nvPr/>
        </p:nvSpPr>
        <p:spPr bwMode="auto">
          <a:xfrm>
            <a:off x="4468813" y="1538288"/>
            <a:ext cx="43211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This tissue lines most of the urinary system.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The examples shown are from the ureter.</a:t>
            </a:r>
          </a:p>
        </p:txBody>
      </p:sp>
    </p:spTree>
    <p:extLst>
      <p:ext uri="{BB962C8B-B14F-4D97-AF65-F5344CB8AC3E}">
        <p14:creationId xmlns:p14="http://schemas.microsoft.com/office/powerpoint/2010/main" val="1839564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26_bb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339725"/>
            <a:ext cx="4657725" cy="30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7" descr="27_bb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075" y="3836988"/>
            <a:ext cx="3900488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 Box 8"/>
          <p:cNvSpPr txBox="1">
            <a:spLocks noChangeArrowheads="1"/>
          </p:cNvSpPr>
          <p:nvPr/>
        </p:nvSpPr>
        <p:spPr bwMode="auto">
          <a:xfrm>
            <a:off x="6132513" y="169863"/>
            <a:ext cx="2082800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>
                <a:solidFill>
                  <a:srgbClr val="000000"/>
                </a:solidFill>
                <a:latin typeface="Calibri" panose="020F0502020204030204" pitchFamily="34" charset="0"/>
              </a:rPr>
              <a:t>Areolar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>
                <a:solidFill>
                  <a:srgbClr val="000000"/>
                </a:solidFill>
                <a:latin typeface="Calibri" panose="020F0502020204030204" pitchFamily="34" charset="0"/>
              </a:rPr>
              <a:t>Connective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>
                <a:solidFill>
                  <a:srgbClr val="000000"/>
                </a:solidFill>
                <a:latin typeface="Calibri" panose="020F0502020204030204" pitchFamily="34" charset="0"/>
              </a:rPr>
              <a:t>Tissue</a:t>
            </a:r>
          </a:p>
        </p:txBody>
      </p:sp>
      <p:sp>
        <p:nvSpPr>
          <p:cNvPr id="10245" name="Text Box 9"/>
          <p:cNvSpPr txBox="1">
            <a:spLocks noChangeArrowheads="1"/>
          </p:cNvSpPr>
          <p:nvPr/>
        </p:nvSpPr>
        <p:spPr bwMode="auto">
          <a:xfrm>
            <a:off x="5470525" y="1808163"/>
            <a:ext cx="184785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Collagen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Fibers (thick pink)</a:t>
            </a:r>
          </a:p>
        </p:txBody>
      </p:sp>
      <p:sp>
        <p:nvSpPr>
          <p:cNvPr id="10246" name="Line 10"/>
          <p:cNvSpPr>
            <a:spLocks noChangeShapeType="1"/>
          </p:cNvSpPr>
          <p:nvPr/>
        </p:nvSpPr>
        <p:spPr bwMode="auto">
          <a:xfrm flipH="1" flipV="1">
            <a:off x="3357563" y="1473200"/>
            <a:ext cx="1978025" cy="4302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0247" name="Line 11"/>
          <p:cNvSpPr>
            <a:spLocks noChangeShapeType="1"/>
          </p:cNvSpPr>
          <p:nvPr/>
        </p:nvSpPr>
        <p:spPr bwMode="auto">
          <a:xfrm>
            <a:off x="6184900" y="2441575"/>
            <a:ext cx="1109663" cy="18399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0248" name="Text Box 12"/>
          <p:cNvSpPr txBox="1">
            <a:spLocks noChangeArrowheads="1"/>
          </p:cNvSpPr>
          <p:nvPr/>
        </p:nvSpPr>
        <p:spPr bwMode="auto">
          <a:xfrm>
            <a:off x="2297113" y="4368800"/>
            <a:ext cx="1112837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Fibroblast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nuclei</a:t>
            </a:r>
          </a:p>
        </p:txBody>
      </p:sp>
      <p:sp>
        <p:nvSpPr>
          <p:cNvPr id="10249" name="Line 13"/>
          <p:cNvSpPr>
            <a:spLocks noChangeShapeType="1"/>
          </p:cNvSpPr>
          <p:nvPr/>
        </p:nvSpPr>
        <p:spPr bwMode="auto">
          <a:xfrm flipH="1" flipV="1">
            <a:off x="2097088" y="2451100"/>
            <a:ext cx="549275" cy="19272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0250" name="Line 14"/>
          <p:cNvSpPr>
            <a:spLocks noChangeShapeType="1"/>
          </p:cNvSpPr>
          <p:nvPr/>
        </p:nvSpPr>
        <p:spPr bwMode="auto">
          <a:xfrm>
            <a:off x="3422650" y="4765675"/>
            <a:ext cx="2935288" cy="2905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0251" name="Text Box 15"/>
          <p:cNvSpPr txBox="1">
            <a:spLocks noChangeArrowheads="1"/>
          </p:cNvSpPr>
          <p:nvPr/>
        </p:nvSpPr>
        <p:spPr bwMode="auto">
          <a:xfrm>
            <a:off x="488950" y="5356225"/>
            <a:ext cx="3411538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i="1">
                <a:solidFill>
                  <a:srgbClr val="000000"/>
                </a:solidFill>
                <a:latin typeface="Calibri" panose="020F0502020204030204" pitchFamily="34" charset="0"/>
              </a:rPr>
              <a:t>No visible elastic or reticular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i="1">
                <a:solidFill>
                  <a:srgbClr val="000000"/>
                </a:solidFill>
                <a:latin typeface="Calibri" panose="020F0502020204030204" pitchFamily="34" charset="0"/>
              </a:rPr>
              <a:t>fibers in this picture from the web!</a:t>
            </a:r>
          </a:p>
        </p:txBody>
      </p:sp>
    </p:spTree>
    <p:extLst>
      <p:ext uri="{BB962C8B-B14F-4D97-AF65-F5344CB8AC3E}">
        <p14:creationId xmlns:p14="http://schemas.microsoft.com/office/powerpoint/2010/main" val="306155662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</TotalTime>
  <Words>660</Words>
  <Application>Microsoft Office PowerPoint</Application>
  <PresentationFormat>On-screen Show (4:3)</PresentationFormat>
  <Paragraphs>205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Marie McMahon</dc:creator>
  <cp:lastModifiedBy>Marie Mc Mahon</cp:lastModifiedBy>
  <cp:revision>3</cp:revision>
  <dcterms:created xsi:type="dcterms:W3CDTF">2024-01-25T06:03:45Z</dcterms:created>
  <dcterms:modified xsi:type="dcterms:W3CDTF">2026-08-18T20:50:18Z</dcterms:modified>
</cp:coreProperties>
</file>