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1"/>
  </p:notesMasterIdLst>
  <p:sldIdLst>
    <p:sldId id="264" r:id="rId5"/>
    <p:sldId id="277" r:id="rId6"/>
    <p:sldId id="282" r:id="rId7"/>
    <p:sldId id="319" r:id="rId8"/>
    <p:sldId id="316" r:id="rId9"/>
    <p:sldId id="337" r:id="rId10"/>
    <p:sldId id="336" r:id="rId11"/>
    <p:sldId id="335" r:id="rId12"/>
    <p:sldId id="324" r:id="rId13"/>
    <p:sldId id="338" r:id="rId14"/>
    <p:sldId id="313" r:id="rId15"/>
    <p:sldId id="323" r:id="rId16"/>
    <p:sldId id="341" r:id="rId17"/>
    <p:sldId id="317" r:id="rId18"/>
    <p:sldId id="326" r:id="rId19"/>
    <p:sldId id="340" r:id="rId20"/>
    <p:sldId id="295" r:id="rId21"/>
    <p:sldId id="296" r:id="rId22"/>
    <p:sldId id="297" r:id="rId23"/>
    <p:sldId id="342" r:id="rId24"/>
    <p:sldId id="298" r:id="rId25"/>
    <p:sldId id="299" r:id="rId26"/>
    <p:sldId id="339" r:id="rId27"/>
    <p:sldId id="332" r:id="rId28"/>
    <p:sldId id="301" r:id="rId29"/>
    <p:sldId id="312" r:id="rId3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BFE85C1-C62F-F60E-391E-E8841BDE3E72}" name="Jeffrey Orgera" initials="JO" userId="S::jorgera@sdccd.edu::84fd1ff5-5b01-4200-96b0-b341dc21276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9097"/>
    <a:srgbClr val="5F3689"/>
    <a:srgbClr val="31A9E0"/>
    <a:srgbClr val="0054A3"/>
    <a:srgbClr val="BF1E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085" autoAdjust="0"/>
    <p:restoredTop sz="96301" autoAdjust="0"/>
  </p:normalViewPr>
  <p:slideViewPr>
    <p:cSldViewPr snapToGrid="0">
      <p:cViewPr varScale="1">
        <p:scale>
          <a:sx n="94" d="100"/>
          <a:sy n="94" d="100"/>
        </p:scale>
        <p:origin x="200" y="132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B9D427-F0A1-034E-B0B1-F8A7486E2F8F}" type="datetimeFigureOut">
              <a:rPr lang="en-US" smtClean="0"/>
              <a:t>5/19/26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516015-6419-F144-A88D-968FE89E8C5B}" type="slidenum">
              <a:rPr lang="en-US" smtClean="0"/>
              <a:t>‹#›</a:t>
            </a:fld>
            <a:endParaRPr lang="en-US"/>
          </a:p>
        </p:txBody>
      </p:sp>
    </p:spTree>
    <p:extLst>
      <p:ext uri="{BB962C8B-B14F-4D97-AF65-F5344CB8AC3E}">
        <p14:creationId xmlns:p14="http://schemas.microsoft.com/office/powerpoint/2010/main" val="4213454668"/>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F499EB-98ED-6FC4-EFA2-9B1E612A12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F4C984-738D-429D-FBE3-821BFED8EF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3AE9FA-4136-9778-54B6-12815ED7008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996040D-8361-B8D8-575B-D620D9ADEC35}"/>
              </a:ext>
            </a:extLst>
          </p:cNvPr>
          <p:cNvSpPr>
            <a:spLocks noGrp="1"/>
          </p:cNvSpPr>
          <p:nvPr>
            <p:ph type="sldNum" sz="quarter" idx="5"/>
          </p:nvPr>
        </p:nvSpPr>
        <p:spPr/>
        <p:txBody>
          <a:bodyPr/>
          <a:lstStyle/>
          <a:p>
            <a:fld id="{C4516015-6419-F144-A88D-968FE89E8C5B}" type="slidenum">
              <a:rPr lang="en-US" smtClean="0"/>
              <a:t>1</a:t>
            </a:fld>
            <a:endParaRPr lang="en-US"/>
          </a:p>
        </p:txBody>
      </p:sp>
    </p:spTree>
    <p:extLst>
      <p:ext uri="{BB962C8B-B14F-4D97-AF65-F5344CB8AC3E}">
        <p14:creationId xmlns:p14="http://schemas.microsoft.com/office/powerpoint/2010/main" val="1808101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97C04-C165-302F-265E-7B676703F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8F44F0-2889-A23C-572A-F5DFE92C14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9157AB-05C8-C475-9B85-BBC0233CED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53AA38F-069D-22F0-E8DB-17C388920900}"/>
              </a:ext>
            </a:extLst>
          </p:cNvPr>
          <p:cNvSpPr>
            <a:spLocks noGrp="1"/>
          </p:cNvSpPr>
          <p:nvPr>
            <p:ph type="sldNum" sz="quarter" idx="5"/>
          </p:nvPr>
        </p:nvSpPr>
        <p:spPr/>
        <p:txBody>
          <a:bodyPr/>
          <a:lstStyle/>
          <a:p>
            <a:fld id="{C4516015-6419-F144-A88D-968FE89E8C5B}" type="slidenum">
              <a:rPr lang="en-US" smtClean="0"/>
              <a:t>10</a:t>
            </a:fld>
            <a:endParaRPr lang="en-US"/>
          </a:p>
        </p:txBody>
      </p:sp>
    </p:spTree>
    <p:extLst>
      <p:ext uri="{BB962C8B-B14F-4D97-AF65-F5344CB8AC3E}">
        <p14:creationId xmlns:p14="http://schemas.microsoft.com/office/powerpoint/2010/main" val="98692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BD760-5729-1883-29F2-683FC3E94D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84045A-8AD3-D582-C624-94F93300E0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677A37-C891-CD55-F85B-C76ABE3DF05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86DD6C4-670C-CCAF-9F33-F5C23B1A314E}"/>
              </a:ext>
            </a:extLst>
          </p:cNvPr>
          <p:cNvSpPr>
            <a:spLocks noGrp="1"/>
          </p:cNvSpPr>
          <p:nvPr>
            <p:ph type="sldNum" sz="quarter" idx="5"/>
          </p:nvPr>
        </p:nvSpPr>
        <p:spPr/>
        <p:txBody>
          <a:bodyPr/>
          <a:lstStyle/>
          <a:p>
            <a:fld id="{C4516015-6419-F144-A88D-968FE89E8C5B}" type="slidenum">
              <a:rPr lang="en-US" smtClean="0"/>
              <a:t>11</a:t>
            </a:fld>
            <a:endParaRPr lang="en-US"/>
          </a:p>
        </p:txBody>
      </p:sp>
    </p:spTree>
    <p:extLst>
      <p:ext uri="{BB962C8B-B14F-4D97-AF65-F5344CB8AC3E}">
        <p14:creationId xmlns:p14="http://schemas.microsoft.com/office/powerpoint/2010/main" val="41999858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98422-C96B-96F6-7B20-CB29E25DB7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5AB8A8-5CB6-64C0-4119-DE8A9BE3CF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9DCBAD-EE06-749A-9A80-09017504AF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94A738C-A3E3-A525-38BF-F750BEFDA718}"/>
              </a:ext>
            </a:extLst>
          </p:cNvPr>
          <p:cNvSpPr>
            <a:spLocks noGrp="1"/>
          </p:cNvSpPr>
          <p:nvPr>
            <p:ph type="sldNum" sz="quarter" idx="5"/>
          </p:nvPr>
        </p:nvSpPr>
        <p:spPr/>
        <p:txBody>
          <a:bodyPr/>
          <a:lstStyle/>
          <a:p>
            <a:fld id="{C4516015-6419-F144-A88D-968FE89E8C5B}" type="slidenum">
              <a:rPr lang="en-US" smtClean="0"/>
              <a:t>12</a:t>
            </a:fld>
            <a:endParaRPr lang="en-US"/>
          </a:p>
        </p:txBody>
      </p:sp>
    </p:spTree>
    <p:extLst>
      <p:ext uri="{BB962C8B-B14F-4D97-AF65-F5344CB8AC3E}">
        <p14:creationId xmlns:p14="http://schemas.microsoft.com/office/powerpoint/2010/main" val="2870270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26761C-6D0A-4D6E-4EC1-6C1489BCA5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2A8C6C-7CA5-6842-68E2-2300E6E7DB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858B05-838B-9C42-F6B3-A6FCC178DBD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82946D7-A44E-D585-478F-998BEFC424CB}"/>
              </a:ext>
            </a:extLst>
          </p:cNvPr>
          <p:cNvSpPr>
            <a:spLocks noGrp="1"/>
          </p:cNvSpPr>
          <p:nvPr>
            <p:ph type="sldNum" sz="quarter" idx="5"/>
          </p:nvPr>
        </p:nvSpPr>
        <p:spPr/>
        <p:txBody>
          <a:bodyPr/>
          <a:lstStyle/>
          <a:p>
            <a:fld id="{C4516015-6419-F144-A88D-968FE89E8C5B}" type="slidenum">
              <a:rPr lang="en-US" smtClean="0"/>
              <a:t>13</a:t>
            </a:fld>
            <a:endParaRPr lang="en-US"/>
          </a:p>
        </p:txBody>
      </p:sp>
    </p:spTree>
    <p:extLst>
      <p:ext uri="{BB962C8B-B14F-4D97-AF65-F5344CB8AC3E}">
        <p14:creationId xmlns:p14="http://schemas.microsoft.com/office/powerpoint/2010/main" val="21495123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43FDB-25D9-4ECF-1E78-5575E2FB68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AEF206-227C-ACAC-E01D-A730FCD47A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035492-3ADD-8B1B-AAE6-792EB289EAA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E336A40-3CB8-798E-AF9A-B766C266CA28}"/>
              </a:ext>
            </a:extLst>
          </p:cNvPr>
          <p:cNvSpPr>
            <a:spLocks noGrp="1"/>
          </p:cNvSpPr>
          <p:nvPr>
            <p:ph type="sldNum" sz="quarter" idx="5"/>
          </p:nvPr>
        </p:nvSpPr>
        <p:spPr/>
        <p:txBody>
          <a:bodyPr/>
          <a:lstStyle/>
          <a:p>
            <a:fld id="{C4516015-6419-F144-A88D-968FE89E8C5B}" type="slidenum">
              <a:rPr lang="en-US" smtClean="0"/>
              <a:t>14</a:t>
            </a:fld>
            <a:endParaRPr lang="en-US"/>
          </a:p>
        </p:txBody>
      </p:sp>
    </p:spTree>
    <p:extLst>
      <p:ext uri="{BB962C8B-B14F-4D97-AF65-F5344CB8AC3E}">
        <p14:creationId xmlns:p14="http://schemas.microsoft.com/office/powerpoint/2010/main" val="31633833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015B9-CA9A-D712-9F05-53157E0B35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D8C42E-30E7-F19B-2637-55EA195E76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FD3DFF-7793-747B-D011-42BCAD28039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1AA6530-759F-A6D5-30D9-23CE89CA319B}"/>
              </a:ext>
            </a:extLst>
          </p:cNvPr>
          <p:cNvSpPr>
            <a:spLocks noGrp="1"/>
          </p:cNvSpPr>
          <p:nvPr>
            <p:ph type="sldNum" sz="quarter" idx="5"/>
          </p:nvPr>
        </p:nvSpPr>
        <p:spPr/>
        <p:txBody>
          <a:bodyPr/>
          <a:lstStyle/>
          <a:p>
            <a:fld id="{C4516015-6419-F144-A88D-968FE89E8C5B}" type="slidenum">
              <a:rPr lang="en-US" smtClean="0"/>
              <a:t>15</a:t>
            </a:fld>
            <a:endParaRPr lang="en-US"/>
          </a:p>
        </p:txBody>
      </p:sp>
    </p:spTree>
    <p:extLst>
      <p:ext uri="{BB962C8B-B14F-4D97-AF65-F5344CB8AC3E}">
        <p14:creationId xmlns:p14="http://schemas.microsoft.com/office/powerpoint/2010/main" val="31972925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2785C-4D33-D009-933D-F40811FF6B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41B4EC-6C74-6EF2-A483-DA5D37A095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C32099-1E76-674B-725A-63556773AAE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CDD2733-9B66-7BFB-5063-A9877B58D788}"/>
              </a:ext>
            </a:extLst>
          </p:cNvPr>
          <p:cNvSpPr>
            <a:spLocks noGrp="1"/>
          </p:cNvSpPr>
          <p:nvPr>
            <p:ph type="sldNum" sz="quarter" idx="5"/>
          </p:nvPr>
        </p:nvSpPr>
        <p:spPr/>
        <p:txBody>
          <a:bodyPr/>
          <a:lstStyle/>
          <a:p>
            <a:fld id="{C4516015-6419-F144-A88D-968FE89E8C5B}" type="slidenum">
              <a:rPr lang="en-US" smtClean="0"/>
              <a:t>16</a:t>
            </a:fld>
            <a:endParaRPr lang="en-US"/>
          </a:p>
        </p:txBody>
      </p:sp>
    </p:spTree>
    <p:extLst>
      <p:ext uri="{BB962C8B-B14F-4D97-AF65-F5344CB8AC3E}">
        <p14:creationId xmlns:p14="http://schemas.microsoft.com/office/powerpoint/2010/main" val="9435533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232A30-7DCD-B1E1-E216-BBED5DD33A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5E508D-5E4D-3920-4BBC-F6DF62F5AD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6FDDD3-5FBB-E0CC-04CB-7D9CE1A4DBF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1B0FF8E-ED2A-8573-29D3-A6E4F4B8A407}"/>
              </a:ext>
            </a:extLst>
          </p:cNvPr>
          <p:cNvSpPr>
            <a:spLocks noGrp="1"/>
          </p:cNvSpPr>
          <p:nvPr>
            <p:ph type="sldNum" sz="quarter" idx="5"/>
          </p:nvPr>
        </p:nvSpPr>
        <p:spPr/>
        <p:txBody>
          <a:bodyPr/>
          <a:lstStyle/>
          <a:p>
            <a:fld id="{C4516015-6419-F144-A88D-968FE89E8C5B}" type="slidenum">
              <a:rPr lang="en-US" smtClean="0"/>
              <a:t>17</a:t>
            </a:fld>
            <a:endParaRPr lang="en-US"/>
          </a:p>
        </p:txBody>
      </p:sp>
    </p:spTree>
    <p:extLst>
      <p:ext uri="{BB962C8B-B14F-4D97-AF65-F5344CB8AC3E}">
        <p14:creationId xmlns:p14="http://schemas.microsoft.com/office/powerpoint/2010/main" val="33515327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9B88A-2DF5-34F7-9EEF-4DA85F3045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15A413-46A6-2DF2-6360-ABF93A57DC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4DA21B-53E6-E715-2928-14822D84601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47E3C57-2F34-2B3E-C874-E4721CC4505C}"/>
              </a:ext>
            </a:extLst>
          </p:cNvPr>
          <p:cNvSpPr>
            <a:spLocks noGrp="1"/>
          </p:cNvSpPr>
          <p:nvPr>
            <p:ph type="sldNum" sz="quarter" idx="5"/>
          </p:nvPr>
        </p:nvSpPr>
        <p:spPr/>
        <p:txBody>
          <a:bodyPr/>
          <a:lstStyle/>
          <a:p>
            <a:fld id="{C4516015-6419-F144-A88D-968FE89E8C5B}" type="slidenum">
              <a:rPr lang="en-US" smtClean="0"/>
              <a:t>18</a:t>
            </a:fld>
            <a:endParaRPr lang="en-US"/>
          </a:p>
        </p:txBody>
      </p:sp>
    </p:spTree>
    <p:extLst>
      <p:ext uri="{BB962C8B-B14F-4D97-AF65-F5344CB8AC3E}">
        <p14:creationId xmlns:p14="http://schemas.microsoft.com/office/powerpoint/2010/main" val="23520664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CA18D-FBFD-99E7-77E8-49B876CCD2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19EB71-6D85-6D57-1B7F-163F052726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742ECA-6762-2193-55FD-F2750410589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E8ED28-4EA5-0E83-7051-0A15C8DCC6EB}"/>
              </a:ext>
            </a:extLst>
          </p:cNvPr>
          <p:cNvSpPr>
            <a:spLocks noGrp="1"/>
          </p:cNvSpPr>
          <p:nvPr>
            <p:ph type="sldNum" sz="quarter" idx="5"/>
          </p:nvPr>
        </p:nvSpPr>
        <p:spPr/>
        <p:txBody>
          <a:bodyPr/>
          <a:lstStyle/>
          <a:p>
            <a:fld id="{C4516015-6419-F144-A88D-968FE89E8C5B}" type="slidenum">
              <a:rPr lang="en-US" smtClean="0"/>
              <a:t>19</a:t>
            </a:fld>
            <a:endParaRPr lang="en-US"/>
          </a:p>
        </p:txBody>
      </p:sp>
    </p:spTree>
    <p:extLst>
      <p:ext uri="{BB962C8B-B14F-4D97-AF65-F5344CB8AC3E}">
        <p14:creationId xmlns:p14="http://schemas.microsoft.com/office/powerpoint/2010/main" val="648744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516015-6419-F144-A88D-968FE89E8C5B}" type="slidenum">
              <a:rPr lang="en-US" smtClean="0"/>
              <a:t>2</a:t>
            </a:fld>
            <a:endParaRPr lang="en-US"/>
          </a:p>
        </p:txBody>
      </p:sp>
    </p:spTree>
    <p:extLst>
      <p:ext uri="{BB962C8B-B14F-4D97-AF65-F5344CB8AC3E}">
        <p14:creationId xmlns:p14="http://schemas.microsoft.com/office/powerpoint/2010/main" val="33222689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1720B6-EB74-DC3B-3E40-2A4BE9D0BB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E7D501-063A-36A2-B30F-77542482E1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77DE04-1075-165D-68E8-B1FA5FAA3D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E3E902A-D63E-ACE1-AC3F-25E5A017FD49}"/>
              </a:ext>
            </a:extLst>
          </p:cNvPr>
          <p:cNvSpPr>
            <a:spLocks noGrp="1"/>
          </p:cNvSpPr>
          <p:nvPr>
            <p:ph type="sldNum" sz="quarter" idx="5"/>
          </p:nvPr>
        </p:nvSpPr>
        <p:spPr/>
        <p:txBody>
          <a:bodyPr/>
          <a:lstStyle/>
          <a:p>
            <a:fld id="{C4516015-6419-F144-A88D-968FE89E8C5B}" type="slidenum">
              <a:rPr lang="en-US" smtClean="0"/>
              <a:t>20</a:t>
            </a:fld>
            <a:endParaRPr lang="en-US"/>
          </a:p>
        </p:txBody>
      </p:sp>
    </p:spTree>
    <p:extLst>
      <p:ext uri="{BB962C8B-B14F-4D97-AF65-F5344CB8AC3E}">
        <p14:creationId xmlns:p14="http://schemas.microsoft.com/office/powerpoint/2010/main" val="5472447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DF778-807B-3BA7-71C8-08229DC591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2A6349-0671-5BE8-D9DF-6AC78BC9EB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DC9A5A-2243-EE7B-3F19-6CB8A6F9D2C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D96610B-20DB-12B4-692F-9623504E1E97}"/>
              </a:ext>
            </a:extLst>
          </p:cNvPr>
          <p:cNvSpPr>
            <a:spLocks noGrp="1"/>
          </p:cNvSpPr>
          <p:nvPr>
            <p:ph type="sldNum" sz="quarter" idx="5"/>
          </p:nvPr>
        </p:nvSpPr>
        <p:spPr/>
        <p:txBody>
          <a:bodyPr/>
          <a:lstStyle/>
          <a:p>
            <a:fld id="{C4516015-6419-F144-A88D-968FE89E8C5B}" type="slidenum">
              <a:rPr lang="en-US" smtClean="0"/>
              <a:t>21</a:t>
            </a:fld>
            <a:endParaRPr lang="en-US"/>
          </a:p>
        </p:txBody>
      </p:sp>
    </p:spTree>
    <p:extLst>
      <p:ext uri="{BB962C8B-B14F-4D97-AF65-F5344CB8AC3E}">
        <p14:creationId xmlns:p14="http://schemas.microsoft.com/office/powerpoint/2010/main" val="37421549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1995F-F199-2477-FDD1-A18CF86A9E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AE43D7-BA40-C1BF-B9BA-D8EE9CF48E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CAF1D5-4671-BB92-336B-129B9FAE250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BE8D267-1D97-4BF1-F7F9-20FC964F0A56}"/>
              </a:ext>
            </a:extLst>
          </p:cNvPr>
          <p:cNvSpPr>
            <a:spLocks noGrp="1"/>
          </p:cNvSpPr>
          <p:nvPr>
            <p:ph type="sldNum" sz="quarter" idx="5"/>
          </p:nvPr>
        </p:nvSpPr>
        <p:spPr/>
        <p:txBody>
          <a:bodyPr/>
          <a:lstStyle/>
          <a:p>
            <a:fld id="{C4516015-6419-F144-A88D-968FE89E8C5B}" type="slidenum">
              <a:rPr lang="en-US" smtClean="0"/>
              <a:t>22</a:t>
            </a:fld>
            <a:endParaRPr lang="en-US"/>
          </a:p>
        </p:txBody>
      </p:sp>
    </p:spTree>
    <p:extLst>
      <p:ext uri="{BB962C8B-B14F-4D97-AF65-F5344CB8AC3E}">
        <p14:creationId xmlns:p14="http://schemas.microsoft.com/office/powerpoint/2010/main" val="10773606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7AE86B-1860-73B9-A91A-95E564BEEB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7F76BC-9850-7646-0945-832C44FCCA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E5C124-C050-BBFF-0E8F-D01475EE92D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D1693BF-3A8D-D54D-00FF-46090B8EDD7C}"/>
              </a:ext>
            </a:extLst>
          </p:cNvPr>
          <p:cNvSpPr>
            <a:spLocks noGrp="1"/>
          </p:cNvSpPr>
          <p:nvPr>
            <p:ph type="sldNum" sz="quarter" idx="5"/>
          </p:nvPr>
        </p:nvSpPr>
        <p:spPr/>
        <p:txBody>
          <a:bodyPr/>
          <a:lstStyle/>
          <a:p>
            <a:fld id="{C4516015-6419-F144-A88D-968FE89E8C5B}" type="slidenum">
              <a:rPr lang="en-US" smtClean="0"/>
              <a:t>23</a:t>
            </a:fld>
            <a:endParaRPr lang="en-US"/>
          </a:p>
        </p:txBody>
      </p:sp>
    </p:spTree>
    <p:extLst>
      <p:ext uri="{BB962C8B-B14F-4D97-AF65-F5344CB8AC3E}">
        <p14:creationId xmlns:p14="http://schemas.microsoft.com/office/powerpoint/2010/main" val="29782182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A6F9C-41FD-8D17-066A-58F722A26F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DB4F6D-65BC-608E-BD32-21C0E8F2B0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520CE3-1A23-C18E-54B1-628BEE0F69C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2B0249C-2993-D482-7C7C-8C291E2CD85F}"/>
              </a:ext>
            </a:extLst>
          </p:cNvPr>
          <p:cNvSpPr>
            <a:spLocks noGrp="1"/>
          </p:cNvSpPr>
          <p:nvPr>
            <p:ph type="sldNum" sz="quarter" idx="5"/>
          </p:nvPr>
        </p:nvSpPr>
        <p:spPr/>
        <p:txBody>
          <a:bodyPr/>
          <a:lstStyle/>
          <a:p>
            <a:fld id="{C4516015-6419-F144-A88D-968FE89E8C5B}" type="slidenum">
              <a:rPr lang="en-US" smtClean="0"/>
              <a:t>24</a:t>
            </a:fld>
            <a:endParaRPr lang="en-US"/>
          </a:p>
        </p:txBody>
      </p:sp>
    </p:spTree>
    <p:extLst>
      <p:ext uri="{BB962C8B-B14F-4D97-AF65-F5344CB8AC3E}">
        <p14:creationId xmlns:p14="http://schemas.microsoft.com/office/powerpoint/2010/main" val="38231576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3D57DE-9BF6-E3B3-EC3A-8D7CB3A96C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10C4CE-9C78-4A8E-0ADA-923DAB83AC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425D70-F26B-3B85-A5F2-76663F85AA0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8B8A50C-EB2C-0BB0-728C-2200FB2AF9A1}"/>
              </a:ext>
            </a:extLst>
          </p:cNvPr>
          <p:cNvSpPr>
            <a:spLocks noGrp="1"/>
          </p:cNvSpPr>
          <p:nvPr>
            <p:ph type="sldNum" sz="quarter" idx="5"/>
          </p:nvPr>
        </p:nvSpPr>
        <p:spPr/>
        <p:txBody>
          <a:bodyPr/>
          <a:lstStyle/>
          <a:p>
            <a:fld id="{C4516015-6419-F144-A88D-968FE89E8C5B}" type="slidenum">
              <a:rPr lang="en-US" smtClean="0"/>
              <a:t>25</a:t>
            </a:fld>
            <a:endParaRPr lang="en-US"/>
          </a:p>
        </p:txBody>
      </p:sp>
    </p:spTree>
    <p:extLst>
      <p:ext uri="{BB962C8B-B14F-4D97-AF65-F5344CB8AC3E}">
        <p14:creationId xmlns:p14="http://schemas.microsoft.com/office/powerpoint/2010/main" val="12614786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A8B274-6FB5-F1E2-15E7-3FE29DD269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CF1710-254B-58A0-30D4-28B6AE019C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5DFCE5-B077-B18A-C60A-783F9D1479F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B80B469-D9CB-30B8-831C-10B130CD97A8}"/>
              </a:ext>
            </a:extLst>
          </p:cNvPr>
          <p:cNvSpPr>
            <a:spLocks noGrp="1"/>
          </p:cNvSpPr>
          <p:nvPr>
            <p:ph type="sldNum" sz="quarter" idx="5"/>
          </p:nvPr>
        </p:nvSpPr>
        <p:spPr/>
        <p:txBody>
          <a:bodyPr/>
          <a:lstStyle/>
          <a:p>
            <a:fld id="{C4516015-6419-F144-A88D-968FE89E8C5B}" type="slidenum">
              <a:rPr lang="en-US" smtClean="0"/>
              <a:t>26</a:t>
            </a:fld>
            <a:endParaRPr lang="en-US"/>
          </a:p>
        </p:txBody>
      </p:sp>
    </p:spTree>
    <p:extLst>
      <p:ext uri="{BB962C8B-B14F-4D97-AF65-F5344CB8AC3E}">
        <p14:creationId xmlns:p14="http://schemas.microsoft.com/office/powerpoint/2010/main" val="3076045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516015-6419-F144-A88D-968FE89E8C5B}" type="slidenum">
              <a:rPr lang="en-US" smtClean="0"/>
              <a:t>3</a:t>
            </a:fld>
            <a:endParaRPr lang="en-US"/>
          </a:p>
        </p:txBody>
      </p:sp>
    </p:spTree>
    <p:extLst>
      <p:ext uri="{BB962C8B-B14F-4D97-AF65-F5344CB8AC3E}">
        <p14:creationId xmlns:p14="http://schemas.microsoft.com/office/powerpoint/2010/main" val="1614307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AA39C-1517-E88F-A0E5-2072ED266B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1468AB-B96A-1C93-4AF4-09330C1146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AA16CD-8B86-4635-85BF-CCDA4D6D5BC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917B1BF-6FD3-EB28-90E9-7F15F05B89DE}"/>
              </a:ext>
            </a:extLst>
          </p:cNvPr>
          <p:cNvSpPr>
            <a:spLocks noGrp="1"/>
          </p:cNvSpPr>
          <p:nvPr>
            <p:ph type="sldNum" sz="quarter" idx="5"/>
          </p:nvPr>
        </p:nvSpPr>
        <p:spPr/>
        <p:txBody>
          <a:bodyPr/>
          <a:lstStyle/>
          <a:p>
            <a:fld id="{C4516015-6419-F144-A88D-968FE89E8C5B}" type="slidenum">
              <a:rPr lang="en-US" smtClean="0"/>
              <a:t>4</a:t>
            </a:fld>
            <a:endParaRPr lang="en-US"/>
          </a:p>
        </p:txBody>
      </p:sp>
    </p:spTree>
    <p:extLst>
      <p:ext uri="{BB962C8B-B14F-4D97-AF65-F5344CB8AC3E}">
        <p14:creationId xmlns:p14="http://schemas.microsoft.com/office/powerpoint/2010/main" val="749920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B8389C-9902-18B0-F5A8-3453908CBB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428BB8-5489-F207-0D9D-C1913CE83D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4363B5-53D6-39DA-EE73-B8081C2A189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D79ED5E-B6B6-199D-05D3-E8A23341EE81}"/>
              </a:ext>
            </a:extLst>
          </p:cNvPr>
          <p:cNvSpPr>
            <a:spLocks noGrp="1"/>
          </p:cNvSpPr>
          <p:nvPr>
            <p:ph type="sldNum" sz="quarter" idx="5"/>
          </p:nvPr>
        </p:nvSpPr>
        <p:spPr/>
        <p:txBody>
          <a:bodyPr/>
          <a:lstStyle/>
          <a:p>
            <a:fld id="{C4516015-6419-F144-A88D-968FE89E8C5B}" type="slidenum">
              <a:rPr lang="en-US" smtClean="0"/>
              <a:t>5</a:t>
            </a:fld>
            <a:endParaRPr lang="en-US"/>
          </a:p>
        </p:txBody>
      </p:sp>
    </p:spTree>
    <p:extLst>
      <p:ext uri="{BB962C8B-B14F-4D97-AF65-F5344CB8AC3E}">
        <p14:creationId xmlns:p14="http://schemas.microsoft.com/office/powerpoint/2010/main" val="2765128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67508-9DDA-F0AD-313E-81C79F24B8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8FD947-9460-5EA1-570D-022A733232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2BC191-020B-3139-9129-74EE26A17BA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FDEFC92-920C-FA94-3759-F8645457965F}"/>
              </a:ext>
            </a:extLst>
          </p:cNvPr>
          <p:cNvSpPr>
            <a:spLocks noGrp="1"/>
          </p:cNvSpPr>
          <p:nvPr>
            <p:ph type="sldNum" sz="quarter" idx="5"/>
          </p:nvPr>
        </p:nvSpPr>
        <p:spPr/>
        <p:txBody>
          <a:bodyPr/>
          <a:lstStyle/>
          <a:p>
            <a:fld id="{C4516015-6419-F144-A88D-968FE89E8C5B}" type="slidenum">
              <a:rPr lang="en-US" smtClean="0"/>
              <a:t>6</a:t>
            </a:fld>
            <a:endParaRPr lang="en-US"/>
          </a:p>
        </p:txBody>
      </p:sp>
    </p:spTree>
    <p:extLst>
      <p:ext uri="{BB962C8B-B14F-4D97-AF65-F5344CB8AC3E}">
        <p14:creationId xmlns:p14="http://schemas.microsoft.com/office/powerpoint/2010/main" val="2979293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23501-E741-D171-FA3B-D2444B5131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FD6369-A2F4-0E5B-DA30-5F73EB4860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342231-C46B-5C73-5DAB-7802BF21535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0569372-A24F-7AB9-F609-FF4D75CD4EB3}"/>
              </a:ext>
            </a:extLst>
          </p:cNvPr>
          <p:cNvSpPr>
            <a:spLocks noGrp="1"/>
          </p:cNvSpPr>
          <p:nvPr>
            <p:ph type="sldNum" sz="quarter" idx="5"/>
          </p:nvPr>
        </p:nvSpPr>
        <p:spPr/>
        <p:txBody>
          <a:bodyPr/>
          <a:lstStyle/>
          <a:p>
            <a:fld id="{C4516015-6419-F144-A88D-968FE89E8C5B}" type="slidenum">
              <a:rPr lang="en-US" smtClean="0"/>
              <a:t>7</a:t>
            </a:fld>
            <a:endParaRPr lang="en-US"/>
          </a:p>
        </p:txBody>
      </p:sp>
    </p:spTree>
    <p:extLst>
      <p:ext uri="{BB962C8B-B14F-4D97-AF65-F5344CB8AC3E}">
        <p14:creationId xmlns:p14="http://schemas.microsoft.com/office/powerpoint/2010/main" val="3039400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348D2-376E-BB1B-7559-2E05FCEFDD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BF620A-C9A4-0784-AF12-F70A892EAF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022BC6-E065-B4CE-F9BD-CF90EE07F1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E21A533-1BB7-4492-0041-030AF11C7448}"/>
              </a:ext>
            </a:extLst>
          </p:cNvPr>
          <p:cNvSpPr>
            <a:spLocks noGrp="1"/>
          </p:cNvSpPr>
          <p:nvPr>
            <p:ph type="sldNum" sz="quarter" idx="5"/>
          </p:nvPr>
        </p:nvSpPr>
        <p:spPr/>
        <p:txBody>
          <a:bodyPr/>
          <a:lstStyle/>
          <a:p>
            <a:fld id="{C4516015-6419-F144-A88D-968FE89E8C5B}" type="slidenum">
              <a:rPr lang="en-US" smtClean="0"/>
              <a:t>8</a:t>
            </a:fld>
            <a:endParaRPr lang="en-US"/>
          </a:p>
        </p:txBody>
      </p:sp>
    </p:spTree>
    <p:extLst>
      <p:ext uri="{BB962C8B-B14F-4D97-AF65-F5344CB8AC3E}">
        <p14:creationId xmlns:p14="http://schemas.microsoft.com/office/powerpoint/2010/main" val="2019066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4F8B9-82E6-DEDD-05D5-522A377855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E408B8-E7C0-45AD-8800-8F2CED54E8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1FCE1B-8A9C-6441-16A4-893E9C5195D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6B6C248-0C99-2EC5-8EC7-C07D5F62F67E}"/>
              </a:ext>
            </a:extLst>
          </p:cNvPr>
          <p:cNvSpPr>
            <a:spLocks noGrp="1"/>
          </p:cNvSpPr>
          <p:nvPr>
            <p:ph type="sldNum" sz="quarter" idx="5"/>
          </p:nvPr>
        </p:nvSpPr>
        <p:spPr/>
        <p:txBody>
          <a:bodyPr/>
          <a:lstStyle/>
          <a:p>
            <a:fld id="{C4516015-6419-F144-A88D-968FE89E8C5B}" type="slidenum">
              <a:rPr lang="en-US" smtClean="0"/>
              <a:t>9</a:t>
            </a:fld>
            <a:endParaRPr lang="en-US"/>
          </a:p>
        </p:txBody>
      </p:sp>
    </p:spTree>
    <p:extLst>
      <p:ext uri="{BB962C8B-B14F-4D97-AF65-F5344CB8AC3E}">
        <p14:creationId xmlns:p14="http://schemas.microsoft.com/office/powerpoint/2010/main" val="2292246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C6550E-7154-D142-90B3-5ECA230AEB57}" type="datetimeFigureOut">
              <a:rPr lang="en-US" smtClean="0"/>
              <a:t>5/19/26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3443EE-E091-3D49-99C4-AB5450C7C63E}" type="slidenum">
              <a:rPr lang="en-US" smtClean="0"/>
              <a:t>‹#›</a:t>
            </a:fld>
            <a:endParaRPr lang="en-US"/>
          </a:p>
        </p:txBody>
      </p:sp>
    </p:spTree>
    <p:extLst>
      <p:ext uri="{BB962C8B-B14F-4D97-AF65-F5344CB8AC3E}">
        <p14:creationId xmlns:p14="http://schemas.microsoft.com/office/powerpoint/2010/main" val="2977760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C6550E-7154-D142-90B3-5ECA230AEB57}" type="datetimeFigureOut">
              <a:rPr lang="en-US" smtClean="0"/>
              <a:t>5/19/26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3443EE-E091-3D49-99C4-AB5450C7C63E}" type="slidenum">
              <a:rPr lang="en-US" smtClean="0"/>
              <a:t>‹#›</a:t>
            </a:fld>
            <a:endParaRPr lang="en-US"/>
          </a:p>
        </p:txBody>
      </p:sp>
    </p:spTree>
    <p:extLst>
      <p:ext uri="{BB962C8B-B14F-4D97-AF65-F5344CB8AC3E}">
        <p14:creationId xmlns:p14="http://schemas.microsoft.com/office/powerpoint/2010/main" val="875528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3"/>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3"/>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C6550E-7154-D142-90B3-5ECA230AEB57}" type="datetimeFigureOut">
              <a:rPr lang="en-US" smtClean="0"/>
              <a:t>5/19/26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3443EE-E091-3D49-99C4-AB5450C7C63E}" type="slidenum">
              <a:rPr lang="en-US" smtClean="0"/>
              <a:t>‹#›</a:t>
            </a:fld>
            <a:endParaRPr lang="en-US"/>
          </a:p>
        </p:txBody>
      </p:sp>
    </p:spTree>
    <p:extLst>
      <p:ext uri="{BB962C8B-B14F-4D97-AF65-F5344CB8AC3E}">
        <p14:creationId xmlns:p14="http://schemas.microsoft.com/office/powerpoint/2010/main" val="579393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C6550E-7154-D142-90B3-5ECA230AEB57}" type="datetimeFigureOut">
              <a:rPr lang="en-US" smtClean="0"/>
              <a:t>5/19/26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3443EE-E091-3D49-99C4-AB5450C7C63E}" type="slidenum">
              <a:rPr lang="en-US" smtClean="0"/>
              <a:t>‹#›</a:t>
            </a:fld>
            <a:endParaRPr lang="en-US"/>
          </a:p>
        </p:txBody>
      </p:sp>
    </p:spTree>
    <p:extLst>
      <p:ext uri="{BB962C8B-B14F-4D97-AF65-F5344CB8AC3E}">
        <p14:creationId xmlns:p14="http://schemas.microsoft.com/office/powerpoint/2010/main" val="3142292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7" y="3442098"/>
            <a:ext cx="7886700" cy="1125140"/>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C6550E-7154-D142-90B3-5ECA230AEB57}" type="datetimeFigureOut">
              <a:rPr lang="en-US" smtClean="0"/>
              <a:t>5/19/26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3443EE-E091-3D49-99C4-AB5450C7C63E}" type="slidenum">
              <a:rPr lang="en-US" smtClean="0"/>
              <a:t>‹#›</a:t>
            </a:fld>
            <a:endParaRPr lang="en-US"/>
          </a:p>
        </p:txBody>
      </p:sp>
    </p:spTree>
    <p:extLst>
      <p:ext uri="{BB962C8B-B14F-4D97-AF65-F5344CB8AC3E}">
        <p14:creationId xmlns:p14="http://schemas.microsoft.com/office/powerpoint/2010/main" val="4071216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C6550E-7154-D142-90B3-5ECA230AEB57}" type="datetimeFigureOut">
              <a:rPr lang="en-US" smtClean="0"/>
              <a:t>5/19/26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3443EE-E091-3D49-99C4-AB5450C7C63E}" type="slidenum">
              <a:rPr lang="en-US" smtClean="0"/>
              <a:t>‹#›</a:t>
            </a:fld>
            <a:endParaRPr lang="en-US"/>
          </a:p>
        </p:txBody>
      </p:sp>
    </p:spTree>
    <p:extLst>
      <p:ext uri="{BB962C8B-B14F-4D97-AF65-F5344CB8AC3E}">
        <p14:creationId xmlns:p14="http://schemas.microsoft.com/office/powerpoint/2010/main" val="535400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C6550E-7154-D142-90B3-5ECA230AEB57}" type="datetimeFigureOut">
              <a:rPr lang="en-US" smtClean="0"/>
              <a:t>5/19/26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3443EE-E091-3D49-99C4-AB5450C7C63E}" type="slidenum">
              <a:rPr lang="en-US" smtClean="0"/>
              <a:t>‹#›</a:t>
            </a:fld>
            <a:endParaRPr lang="en-US"/>
          </a:p>
        </p:txBody>
      </p:sp>
    </p:spTree>
    <p:extLst>
      <p:ext uri="{BB962C8B-B14F-4D97-AF65-F5344CB8AC3E}">
        <p14:creationId xmlns:p14="http://schemas.microsoft.com/office/powerpoint/2010/main" val="3133838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C6550E-7154-D142-90B3-5ECA230AEB57}" type="datetimeFigureOut">
              <a:rPr lang="en-US" smtClean="0"/>
              <a:t>5/19/26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3443EE-E091-3D49-99C4-AB5450C7C63E}" type="slidenum">
              <a:rPr lang="en-US" smtClean="0"/>
              <a:t>‹#›</a:t>
            </a:fld>
            <a:endParaRPr lang="en-US"/>
          </a:p>
        </p:txBody>
      </p:sp>
    </p:spTree>
    <p:extLst>
      <p:ext uri="{BB962C8B-B14F-4D97-AF65-F5344CB8AC3E}">
        <p14:creationId xmlns:p14="http://schemas.microsoft.com/office/powerpoint/2010/main" val="2355542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C6550E-7154-D142-90B3-5ECA230AEB57}" type="datetimeFigureOut">
              <a:rPr lang="en-US" smtClean="0"/>
              <a:t>5/19/26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3443EE-E091-3D49-99C4-AB5450C7C63E}" type="slidenum">
              <a:rPr lang="en-US" smtClean="0"/>
              <a:t>‹#›</a:t>
            </a:fld>
            <a:endParaRPr lang="en-US"/>
          </a:p>
        </p:txBody>
      </p:sp>
    </p:spTree>
    <p:extLst>
      <p:ext uri="{BB962C8B-B14F-4D97-AF65-F5344CB8AC3E}">
        <p14:creationId xmlns:p14="http://schemas.microsoft.com/office/powerpoint/2010/main" val="2546501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6C6550E-7154-D142-90B3-5ECA230AEB57}" type="datetimeFigureOut">
              <a:rPr lang="en-US" smtClean="0"/>
              <a:t>5/19/26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3443EE-E091-3D49-99C4-AB5450C7C63E}" type="slidenum">
              <a:rPr lang="en-US" smtClean="0"/>
              <a:t>‹#›</a:t>
            </a:fld>
            <a:endParaRPr lang="en-US"/>
          </a:p>
        </p:txBody>
      </p:sp>
    </p:spTree>
    <p:extLst>
      <p:ext uri="{BB962C8B-B14F-4D97-AF65-F5344CB8AC3E}">
        <p14:creationId xmlns:p14="http://schemas.microsoft.com/office/powerpoint/2010/main" val="3490254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6C6550E-7154-D142-90B3-5ECA230AEB57}" type="datetimeFigureOut">
              <a:rPr lang="en-US" smtClean="0"/>
              <a:t>5/19/26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3443EE-E091-3D49-99C4-AB5450C7C63E}" type="slidenum">
              <a:rPr lang="en-US" smtClean="0"/>
              <a:t>‹#›</a:t>
            </a:fld>
            <a:endParaRPr lang="en-US"/>
          </a:p>
        </p:txBody>
      </p:sp>
    </p:spTree>
    <p:extLst>
      <p:ext uri="{BB962C8B-B14F-4D97-AF65-F5344CB8AC3E}">
        <p14:creationId xmlns:p14="http://schemas.microsoft.com/office/powerpoint/2010/main" val="1788031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8"/>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82000"/>
                  </a:schemeClr>
                </a:solidFill>
              </a:defRPr>
            </a:lvl1pPr>
          </a:lstStyle>
          <a:p>
            <a:fld id="{66C6550E-7154-D142-90B3-5ECA230AEB57}" type="datetimeFigureOut">
              <a:rPr lang="en-US" smtClean="0"/>
              <a:t>5/19/26</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fld id="{553443EE-E091-3D49-99C4-AB5450C7C63E}" type="slidenum">
              <a:rPr lang="en-US" smtClean="0"/>
              <a:t>‹#›</a:t>
            </a:fld>
            <a:endParaRPr lang="en-US"/>
          </a:p>
        </p:txBody>
      </p:sp>
    </p:spTree>
    <p:extLst>
      <p:ext uri="{BB962C8B-B14F-4D97-AF65-F5344CB8AC3E}">
        <p14:creationId xmlns:p14="http://schemas.microsoft.com/office/powerpoint/2010/main" val="12851647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hyperlink" Target="mailto:rgomez001@sdccd.edu" TargetMode="External"/><Relationship Id="rId7"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1.tiff"/><Relationship Id="rId5" Type="http://schemas.openxmlformats.org/officeDocument/2006/relationships/hyperlink" Target="https://sdmiramar.edu/governance/committees/academic-senate" TargetMode="External"/><Relationship Id="rId4" Type="http://schemas.openxmlformats.org/officeDocument/2006/relationships/hyperlink" Target="mailto:jbartolo@sdccd.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hyperlink" Target="Documents%20to%20Upload/SDMC%20Strategic%20Goals%20and%20Directions%202027-2034%20(Updated%20Draft%2004.27.26).doc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3.svg"/></Relationships>
</file>

<file path=ppt/slides/_rels/slide13.xml.rels><?xml version="1.0" encoding="UTF-8" standalone="yes"?>
<Relationships xmlns="http://schemas.openxmlformats.org/package/2006/relationships"><Relationship Id="rId8" Type="http://schemas.openxmlformats.org/officeDocument/2006/relationships/hyperlink" Target="https://sdccd-edu.community.diligentoneplatform.com/document/5e148fa3-be0e-4bf2-84ad-92acd1c68db4" TargetMode="External"/><Relationship Id="rId3" Type="http://schemas.openxmlformats.org/officeDocument/2006/relationships/hyperlink" Target="Documents%20to%20Upload/SDMC%20Strategic%20Goals%20and%20Directions%202027-2034%20(Updated%20Draft%2004.27.26).docx" TargetMode="External"/><Relationship Id="rId7" Type="http://schemas.openxmlformats.org/officeDocument/2006/relationships/hyperlink" Target="https://sdccd-edu.community.diligentoneplatform.com/document/ce031bf3-fa6b-49ad-8b9c-450c76d6b753"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sdccd-edu.community.diligentoneplatform.com/document/4858a2e3-74be-4347-bb7e-398a3b0d61da" TargetMode="External"/><Relationship Id="rId5" Type="http://schemas.openxmlformats.org/officeDocument/2006/relationships/image" Target="../media/image5.jpg"/><Relationship Id="rId4" Type="http://schemas.openxmlformats.org/officeDocument/2006/relationships/image" Target="../media/image3.svg"/></Relationships>
</file>

<file path=ppt/slides/_rels/slide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7.emf"/><Relationship Id="rId5" Type="http://schemas.openxmlformats.org/officeDocument/2006/relationships/image" Target="../media/image6.jpeg"/><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8" Type="http://schemas.openxmlformats.org/officeDocument/2006/relationships/hyperlink" Target="https://sdmiramar.edu/sites/default/files/2021-05/ascodeofconduct.pdf" TargetMode="External"/><Relationship Id="rId3" Type="http://schemas.openxmlformats.org/officeDocument/2006/relationships/image" Target="../media/image3.svg"/><Relationship Id="rId7" Type="http://schemas.openxmlformats.org/officeDocument/2006/relationships/hyperlink" Target="https://sdmiramar.edu/sites/default/files/2026-05/asen-a260519_digital.pdf"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hyperlink" Target="https://sdmiramar.edu/sites/default/files/2024-02/draft-asen-m240220.pdf" TargetMode="External"/><Relationship Id="rId5" Type="http://schemas.openxmlformats.org/officeDocument/2006/relationships/hyperlink" Target="https://sdmiramar.edu/sites/default/files/2026-04/as_meeting_cal_26-27.pdf" TargetMode="External"/><Relationship Id="rId4" Type="http://schemas.openxmlformats.org/officeDocument/2006/relationships/hyperlink" Target="https://sdmiramar.edu/sites/default/files/2026-05/asen-m260505draft.pdf"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5.jpg"/></Relationships>
</file>

<file path=ppt/slides/_rels/slide2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2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5.jpg"/><Relationship Id="rId4" Type="http://schemas.openxmlformats.org/officeDocument/2006/relationships/hyperlink" Target="https://forms.office.com/r/idcxfNTdz1"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image" Target="../media/image3.svg"/><Relationship Id="rId5" Type="http://schemas.openxmlformats.org/officeDocument/2006/relationships/hyperlink" Target="mailto:jbartolo@sdccd.edu" TargetMode="External"/><Relationship Id="rId4" Type="http://schemas.openxmlformats.org/officeDocument/2006/relationships/hyperlink" Target="mailto:rgomez001@sdccd.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s://www.inlander.com/spokane/a-poem-to-acknowledge-that-the-land-itself-along-with-the-people-whose-language-culture-and-religion-were-born-of-it-is-rarely-acknowledg/Content?oid=22469536&amp;fbclid=IwAR1HUaEe653EVlm0rlzGz3G_hxJGszN4xPhuXvd0adqpJlPyPsFl2JCaeCU" TargetMode="External"/><Relationship Id="rId5" Type="http://schemas.openxmlformats.org/officeDocument/2006/relationships/hyperlink" Target="https://sdmiramar.edu/services/lead/landacknowledgment" TargetMode="Externa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hyperlink" Target="https://sdmiramar.edu/sites/default/files/2026-04/san_diego_miramar_college_zero_waste_resolution_0.pdf" TargetMode="Externa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5.jpg"/><Relationship Id="rId4" Type="http://schemas.openxmlformats.org/officeDocument/2006/relationships/hyperlink" Target="https://sdmiramar.edu/sites/default/files/2026-04/approved_marketing_plan_2025-2031_draft_42126.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65D861-D0AB-9C9B-60CF-0A32A4F6DDD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BF99C17-B728-05E1-7BAE-B8E130FC4F1E}"/>
              </a:ext>
            </a:extLst>
          </p:cNvPr>
          <p:cNvSpPr/>
          <p:nvPr/>
        </p:nvSpPr>
        <p:spPr>
          <a:xfrm>
            <a:off x="2892055" y="0"/>
            <a:ext cx="6251945" cy="5143500"/>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1E9097"/>
              </a:solidFill>
            </a:endParaRPr>
          </a:p>
        </p:txBody>
      </p:sp>
      <p:sp>
        <p:nvSpPr>
          <p:cNvPr id="14" name="Title 13">
            <a:extLst>
              <a:ext uri="{FF2B5EF4-FFF2-40B4-BE49-F238E27FC236}">
                <a16:creationId xmlns:a16="http://schemas.microsoft.com/office/drawing/2014/main" id="{D9A7B85F-327C-A80E-B6A2-FC2D2A2DF015}"/>
              </a:ext>
            </a:extLst>
          </p:cNvPr>
          <p:cNvSpPr>
            <a:spLocks noGrp="1"/>
          </p:cNvSpPr>
          <p:nvPr>
            <p:ph type="title"/>
          </p:nvPr>
        </p:nvSpPr>
        <p:spPr>
          <a:xfrm>
            <a:off x="3274828" y="416881"/>
            <a:ext cx="5501310" cy="1475195"/>
          </a:xfrm>
        </p:spPr>
        <p:txBody>
          <a:bodyPr anchor="t">
            <a:normAutofit/>
          </a:bodyPr>
          <a:lstStyle/>
          <a:p>
            <a:r>
              <a:rPr lang="en-US" sz="3200" dirty="0">
                <a:solidFill>
                  <a:schemeClr val="bg1"/>
                </a:solidFill>
                <a:latin typeface="Arial" panose="020B0604020202020204" pitchFamily="34" charset="0"/>
                <a:cs typeface="Arial" panose="020B0604020202020204" pitchFamily="34" charset="0"/>
              </a:rPr>
              <a:t>Academic Senate Meeting </a:t>
            </a:r>
          </a:p>
        </p:txBody>
      </p:sp>
      <p:sp>
        <p:nvSpPr>
          <p:cNvPr id="21" name="Title 13">
            <a:extLst>
              <a:ext uri="{FF2B5EF4-FFF2-40B4-BE49-F238E27FC236}">
                <a16:creationId xmlns:a16="http://schemas.microsoft.com/office/drawing/2014/main" id="{F86B969F-531D-B4CA-CF38-AD209C4A13C8}"/>
              </a:ext>
            </a:extLst>
          </p:cNvPr>
          <p:cNvSpPr txBox="1">
            <a:spLocks/>
          </p:cNvSpPr>
          <p:nvPr/>
        </p:nvSpPr>
        <p:spPr>
          <a:xfrm>
            <a:off x="3267372" y="1154477"/>
            <a:ext cx="5501310" cy="1792223"/>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spcBef>
                <a:spcPts val="0"/>
              </a:spcBef>
            </a:pPr>
            <a:r>
              <a:rPr lang="en-US" sz="2400" b="1" dirty="0">
                <a:solidFill>
                  <a:schemeClr val="bg1"/>
                </a:solidFill>
                <a:latin typeface="Arial" panose="020B0604020202020204" pitchFamily="34" charset="0"/>
                <a:cs typeface="Arial" panose="020B0604020202020204" pitchFamily="34" charset="0"/>
              </a:rPr>
              <a:t>May 19th, 2026</a:t>
            </a:r>
          </a:p>
          <a:p>
            <a:pPr algn="l">
              <a:spcBef>
                <a:spcPts val="0"/>
              </a:spcBef>
            </a:pPr>
            <a:r>
              <a:rPr lang="en-US" sz="2400" b="1" dirty="0">
                <a:solidFill>
                  <a:schemeClr val="bg1"/>
                </a:solidFill>
                <a:latin typeface="Arial" panose="020B0604020202020204" pitchFamily="34" charset="0"/>
                <a:cs typeface="Arial" panose="020B0604020202020204" pitchFamily="34" charset="0"/>
              </a:rPr>
              <a:t>2025-26 Academic Year</a:t>
            </a:r>
          </a:p>
          <a:p>
            <a:pPr algn="l">
              <a:spcBef>
                <a:spcPts val="0"/>
              </a:spcBef>
            </a:pPr>
            <a:endParaRPr lang="en-US" sz="2400" dirty="0">
              <a:solidFill>
                <a:schemeClr val="bg1"/>
              </a:solidFill>
              <a:latin typeface="Arial" panose="020B0604020202020204" pitchFamily="34" charset="0"/>
              <a:cs typeface="Arial" panose="020B0604020202020204" pitchFamily="34" charset="0"/>
            </a:endParaRPr>
          </a:p>
          <a:p>
            <a:pPr algn="l">
              <a:spcBef>
                <a:spcPts val="0"/>
              </a:spcBef>
            </a:pPr>
            <a:r>
              <a:rPr lang="en-US" sz="2400" b="1" i="1" dirty="0">
                <a:solidFill>
                  <a:schemeClr val="bg1"/>
                </a:solidFill>
                <a:latin typeface="Arial" panose="020B0604020202020204" pitchFamily="34" charset="0"/>
                <a:cs typeface="Arial" panose="020B0604020202020204" pitchFamily="34" charset="0"/>
              </a:rPr>
              <a:t>Cultivating Community:</a:t>
            </a:r>
          </a:p>
          <a:p>
            <a:pPr algn="l">
              <a:spcBef>
                <a:spcPts val="0"/>
              </a:spcBef>
            </a:pPr>
            <a:r>
              <a:rPr lang="en-US" sz="2400" b="1" i="1" dirty="0">
                <a:solidFill>
                  <a:schemeClr val="bg1"/>
                </a:solidFill>
                <a:latin typeface="Arial" panose="020B0604020202020204" pitchFamily="34" charset="0"/>
                <a:cs typeface="Arial" panose="020B0604020202020204" pitchFamily="34" charset="0"/>
              </a:rPr>
              <a:t>Making the invisible visible</a:t>
            </a:r>
          </a:p>
        </p:txBody>
      </p:sp>
      <p:sp>
        <p:nvSpPr>
          <p:cNvPr id="6" name="TextBox 5">
            <a:extLst>
              <a:ext uri="{FF2B5EF4-FFF2-40B4-BE49-F238E27FC236}">
                <a16:creationId xmlns:a16="http://schemas.microsoft.com/office/drawing/2014/main" id="{F885D719-2ABD-C176-91EC-9A1866F10704}"/>
              </a:ext>
            </a:extLst>
          </p:cNvPr>
          <p:cNvSpPr txBox="1"/>
          <p:nvPr/>
        </p:nvSpPr>
        <p:spPr>
          <a:xfrm>
            <a:off x="302174" y="4521439"/>
            <a:ext cx="2240865" cy="276999"/>
          </a:xfrm>
          <a:prstGeom prst="rect">
            <a:avLst/>
          </a:prstGeom>
          <a:noFill/>
        </p:spPr>
        <p:txBody>
          <a:bodyPr wrap="square">
            <a:spAutoFit/>
          </a:bodyPr>
          <a:lstStyle/>
          <a:p>
            <a:pPr algn="ctr"/>
            <a:r>
              <a:rPr lang="en-US" sz="1200" dirty="0">
                <a:latin typeface="Arial" panose="020B0604020202020204" pitchFamily="34" charset="0"/>
                <a:cs typeface="Arial" panose="020B0604020202020204" pitchFamily="34" charset="0"/>
              </a:rPr>
              <a:t>(QR Code for A.S. Webpage)</a:t>
            </a:r>
          </a:p>
        </p:txBody>
      </p:sp>
      <p:sp>
        <p:nvSpPr>
          <p:cNvPr id="8" name="TextBox 7">
            <a:extLst>
              <a:ext uri="{FF2B5EF4-FFF2-40B4-BE49-F238E27FC236}">
                <a16:creationId xmlns:a16="http://schemas.microsoft.com/office/drawing/2014/main" id="{CF73C7FA-BD20-D55C-AE6F-FFDC7E6D1532}"/>
              </a:ext>
            </a:extLst>
          </p:cNvPr>
          <p:cNvSpPr txBox="1"/>
          <p:nvPr/>
        </p:nvSpPr>
        <p:spPr>
          <a:xfrm>
            <a:off x="3267372" y="4659940"/>
            <a:ext cx="5574454" cy="276999"/>
          </a:xfrm>
          <a:prstGeom prst="rect">
            <a:avLst/>
          </a:prstGeom>
          <a:noFill/>
        </p:spPr>
        <p:txBody>
          <a:bodyPr wrap="square">
            <a:spAutoFit/>
          </a:bodyPr>
          <a:lstStyle/>
          <a:p>
            <a:pPr>
              <a:spcBef>
                <a:spcPts val="0"/>
              </a:spcBef>
            </a:pPr>
            <a:r>
              <a:rPr lang="en-US" sz="1200" dirty="0">
                <a:solidFill>
                  <a:schemeClr val="bg1"/>
                </a:solidFill>
                <a:latin typeface="Arial" panose="020B0604020202020204" pitchFamily="34" charset="0"/>
                <a:cs typeface="Arial" panose="020B0604020202020204" pitchFamily="34" charset="0"/>
              </a:rPr>
              <a:t>Attending for Flex credit? Email </a:t>
            </a:r>
            <a:r>
              <a:rPr lang="en-US" sz="1200"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rgomez001@sdccd.edu</a:t>
            </a:r>
            <a:r>
              <a:rPr lang="en-US" sz="1200" dirty="0">
                <a:solidFill>
                  <a:schemeClr val="bg1"/>
                </a:solidFill>
                <a:latin typeface="Arial" panose="020B0604020202020204" pitchFamily="34" charset="0"/>
                <a:cs typeface="Arial" panose="020B0604020202020204" pitchFamily="34" charset="0"/>
              </a:rPr>
              <a:t> or </a:t>
            </a:r>
            <a:r>
              <a:rPr lang="en-US" sz="1200"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jbartolo@sdccd.edu</a:t>
            </a:r>
            <a:endParaRPr lang="en-US" sz="1200" dirty="0">
              <a:solidFill>
                <a:schemeClr val="bg1"/>
              </a:solidFill>
              <a:latin typeface="Arial" panose="020B0604020202020204" pitchFamily="34" charset="0"/>
              <a:cs typeface="Arial" panose="020B0604020202020204" pitchFamily="34" charset="0"/>
            </a:endParaRPr>
          </a:p>
        </p:txBody>
      </p:sp>
      <p:pic>
        <p:nvPicPr>
          <p:cNvPr id="10" name="Picture 9">
            <a:hlinkClick r:id="rId5"/>
            <a:extLst>
              <a:ext uri="{FF2B5EF4-FFF2-40B4-BE49-F238E27FC236}">
                <a16:creationId xmlns:a16="http://schemas.microsoft.com/office/drawing/2014/main" id="{13B1247A-C110-E027-5E93-F45ED1247713}"/>
              </a:ext>
            </a:extLst>
          </p:cNvPr>
          <p:cNvPicPr>
            <a:picLocks noChangeAspect="1"/>
          </p:cNvPicPr>
          <p:nvPr/>
        </p:nvPicPr>
        <p:blipFill>
          <a:blip r:embed="rId6"/>
          <a:stretch>
            <a:fillRect/>
          </a:stretch>
        </p:blipFill>
        <p:spPr>
          <a:xfrm>
            <a:off x="330642" y="2187218"/>
            <a:ext cx="2183931" cy="2219734"/>
          </a:xfrm>
          <a:prstGeom prst="rect">
            <a:avLst/>
          </a:prstGeom>
        </p:spPr>
      </p:pic>
      <p:pic>
        <p:nvPicPr>
          <p:cNvPr id="11" name="Picture 10" descr="A close-up of a logo&#10;&#10;AI-generated content may be incorrect.">
            <a:extLst>
              <a:ext uri="{FF2B5EF4-FFF2-40B4-BE49-F238E27FC236}">
                <a16:creationId xmlns:a16="http://schemas.microsoft.com/office/drawing/2014/main" id="{DFF20AC4-3832-6F1E-F05D-06CFA219A500}"/>
              </a:ext>
            </a:extLst>
          </p:cNvPr>
          <p:cNvPicPr>
            <a:picLocks noChangeAspect="1"/>
          </p:cNvPicPr>
          <p:nvPr/>
        </p:nvPicPr>
        <p:blipFill>
          <a:blip r:embed="rId7"/>
          <a:srcRect b="31433"/>
          <a:stretch>
            <a:fillRect/>
          </a:stretch>
        </p:blipFill>
        <p:spPr>
          <a:xfrm>
            <a:off x="234936" y="453211"/>
            <a:ext cx="2375339" cy="1402533"/>
          </a:xfrm>
          <a:prstGeom prst="rect">
            <a:avLst/>
          </a:prstGeom>
        </p:spPr>
      </p:pic>
      <p:pic>
        <p:nvPicPr>
          <p:cNvPr id="3" name="Graphic 2">
            <a:extLst>
              <a:ext uri="{FF2B5EF4-FFF2-40B4-BE49-F238E27FC236}">
                <a16:creationId xmlns:a16="http://schemas.microsoft.com/office/drawing/2014/main" id="{482766EA-06C7-C8B2-E361-79D16DD08EFC}"/>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5405987" y="-5737701"/>
            <a:ext cx="22176688" cy="21072277"/>
          </a:xfrm>
          <a:prstGeom prst="rect">
            <a:avLst/>
          </a:prstGeom>
        </p:spPr>
      </p:pic>
      <p:sp>
        <p:nvSpPr>
          <p:cNvPr id="7" name="TextBox 6">
            <a:extLst>
              <a:ext uri="{FF2B5EF4-FFF2-40B4-BE49-F238E27FC236}">
                <a16:creationId xmlns:a16="http://schemas.microsoft.com/office/drawing/2014/main" id="{02D0B1AB-15FD-FFC8-E141-DE402EE4E388}"/>
              </a:ext>
            </a:extLst>
          </p:cNvPr>
          <p:cNvSpPr txBox="1"/>
          <p:nvPr/>
        </p:nvSpPr>
        <p:spPr>
          <a:xfrm>
            <a:off x="3274828" y="3668288"/>
            <a:ext cx="5135525" cy="738664"/>
          </a:xfrm>
          <a:prstGeom prst="rect">
            <a:avLst/>
          </a:prstGeom>
          <a:noFill/>
        </p:spPr>
        <p:txBody>
          <a:bodyPr wrap="square">
            <a:spAutoFit/>
          </a:bodyPr>
          <a:lstStyle/>
          <a:p>
            <a:r>
              <a:rPr lang="en-US" sz="1600" i="1" dirty="0">
                <a:solidFill>
                  <a:schemeClr val="bg1"/>
                </a:solidFill>
                <a:latin typeface="Arial" panose="020B0604020202020204" pitchFamily="34" charset="0"/>
                <a:cs typeface="Arial" panose="020B0604020202020204" pitchFamily="34" charset="0"/>
              </a:rPr>
              <a:t>Remember to sign in using today’s log! (See Juli!)</a:t>
            </a:r>
          </a:p>
          <a:p>
            <a:endParaRPr lang="en-US" sz="1000" i="1" dirty="0">
              <a:solidFill>
                <a:schemeClr val="bg1"/>
              </a:solidFill>
              <a:latin typeface="Arial" panose="020B0604020202020204" pitchFamily="34" charset="0"/>
              <a:cs typeface="Arial" panose="020B0604020202020204" pitchFamily="34" charset="0"/>
            </a:endParaRPr>
          </a:p>
          <a:p>
            <a:r>
              <a:rPr lang="en-US" sz="1600" b="1" i="1" dirty="0">
                <a:solidFill>
                  <a:schemeClr val="bg1"/>
                </a:solidFill>
                <a:latin typeface="Arial" panose="020B0604020202020204" pitchFamily="34" charset="0"/>
                <a:cs typeface="Arial" panose="020B0604020202020204" pitchFamily="34" charset="0"/>
              </a:rPr>
              <a:t>Quorum Required: (23/44)</a:t>
            </a:r>
            <a:r>
              <a:rPr lang="en-US" sz="1600" i="1" dirty="0">
                <a:solidFill>
                  <a:schemeClr val="bg1"/>
                </a:solidFill>
                <a:latin typeface="Arial" panose="020B0604020202020204" pitchFamily="34" charset="0"/>
                <a:cs typeface="Arial" panose="020B0604020202020204" pitchFamily="34" charset="0"/>
              </a:rPr>
              <a:t> to get started officially!</a:t>
            </a:r>
          </a:p>
        </p:txBody>
      </p:sp>
    </p:spTree>
    <p:extLst>
      <p:ext uri="{BB962C8B-B14F-4D97-AF65-F5344CB8AC3E}">
        <p14:creationId xmlns:p14="http://schemas.microsoft.com/office/powerpoint/2010/main" val="3482942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5EFA96-7760-228C-7AE0-D18317028107}"/>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FD56768E-8BAA-DECD-227E-2A48AACD3950}"/>
              </a:ext>
            </a:extLst>
          </p:cNvPr>
          <p:cNvSpPr/>
          <p:nvPr/>
        </p:nvSpPr>
        <p:spPr>
          <a:xfrm>
            <a:off x="0" y="1"/>
            <a:ext cx="9144000" cy="4101220"/>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sp>
        <p:nvSpPr>
          <p:cNvPr id="8" name="Title 7">
            <a:extLst>
              <a:ext uri="{FF2B5EF4-FFF2-40B4-BE49-F238E27FC236}">
                <a16:creationId xmlns:a16="http://schemas.microsoft.com/office/drawing/2014/main" id="{7BF874D4-E828-4088-7432-0AC15FCB0AF9}"/>
              </a:ext>
            </a:extLst>
          </p:cNvPr>
          <p:cNvSpPr>
            <a:spLocks noGrp="1"/>
          </p:cNvSpPr>
          <p:nvPr>
            <p:ph type="title"/>
          </p:nvPr>
        </p:nvSpPr>
        <p:spPr>
          <a:xfrm>
            <a:off x="379953" y="740568"/>
            <a:ext cx="2375439" cy="1124807"/>
          </a:xfrm>
        </p:spPr>
        <p:txBody>
          <a:bodyPr anchor="t">
            <a:noAutofit/>
          </a:bodyPr>
          <a:lstStyle/>
          <a:p>
            <a:r>
              <a:rPr lang="en-US" sz="3600" dirty="0">
                <a:solidFill>
                  <a:schemeClr val="bg1"/>
                </a:solidFill>
                <a:latin typeface="Arial" panose="020B0604020202020204" pitchFamily="34" charset="0"/>
                <a:cs typeface="Arial" panose="020B0604020202020204" pitchFamily="34" charset="0"/>
              </a:rPr>
              <a:t> </a:t>
            </a:r>
          </a:p>
        </p:txBody>
      </p:sp>
      <p:pic>
        <p:nvPicPr>
          <p:cNvPr id="2" name="Graphic 1">
            <a:extLst>
              <a:ext uri="{FF2B5EF4-FFF2-40B4-BE49-F238E27FC236}">
                <a16:creationId xmlns:a16="http://schemas.microsoft.com/office/drawing/2014/main" id="{4A0FA287-CE35-11E9-D0C4-EE35BDBF9E65}"/>
              </a:ext>
            </a:extLst>
          </p:cNvPr>
          <p:cNvPicPr>
            <a:picLocks noGrp="1" noRot="1" noChangeAspect="1" noMove="1" noResize="1" noEditPoints="1" noAdjustHandles="1" noChangeArrowheads="1" noChangeShapeType="1" noCrop="1"/>
          </p:cNvPicPr>
          <p:nvPr/>
        </p:nvPicPr>
        <p:blipFill>
          <a:blip>
            <a:extLst>
              <a:ext uri="{96DAC541-7B7A-43D3-8B79-37D633B846F1}">
                <asvg:svgBlip xmlns:asvg="http://schemas.microsoft.com/office/drawing/2016/SVG/main" r:embed="rId3"/>
              </a:ext>
            </a:extLst>
          </a:blip>
          <a:stretch>
            <a:fillRect/>
          </a:stretch>
        </p:blipFill>
        <p:spPr>
          <a:xfrm>
            <a:off x="-3842143" y="-3893893"/>
            <a:ext cx="16828285" cy="15990227"/>
          </a:xfrm>
          <a:prstGeom prst="rect">
            <a:avLst/>
          </a:prstGeom>
        </p:spPr>
      </p:pic>
      <p:pic>
        <p:nvPicPr>
          <p:cNvPr id="3" name="Picture 2" descr="A close up of a logo&#10;&#10;AI-generated content may be incorrect.">
            <a:extLst>
              <a:ext uri="{FF2B5EF4-FFF2-40B4-BE49-F238E27FC236}">
                <a16:creationId xmlns:a16="http://schemas.microsoft.com/office/drawing/2014/main" id="{77A89752-A923-6A4E-F126-EC323C9484AF}"/>
              </a:ext>
            </a:extLst>
          </p:cNvPr>
          <p:cNvPicPr>
            <a:picLocks noChangeAspect="1"/>
          </p:cNvPicPr>
          <p:nvPr/>
        </p:nvPicPr>
        <p:blipFill>
          <a:blip r:embed="rId4"/>
          <a:stretch>
            <a:fillRect/>
          </a:stretch>
        </p:blipFill>
        <p:spPr>
          <a:xfrm>
            <a:off x="6656240" y="4429030"/>
            <a:ext cx="2175243" cy="440626"/>
          </a:xfrm>
          <a:prstGeom prst="rect">
            <a:avLst/>
          </a:prstGeom>
        </p:spPr>
      </p:pic>
      <p:sp>
        <p:nvSpPr>
          <p:cNvPr id="7" name="Title 4">
            <a:extLst>
              <a:ext uri="{FF2B5EF4-FFF2-40B4-BE49-F238E27FC236}">
                <a16:creationId xmlns:a16="http://schemas.microsoft.com/office/drawing/2014/main" id="{CC625C31-A36E-F3EA-31F3-1735DC939F2A}"/>
              </a:ext>
            </a:extLst>
          </p:cNvPr>
          <p:cNvSpPr txBox="1">
            <a:spLocks/>
          </p:cNvSpPr>
          <p:nvPr/>
        </p:nvSpPr>
        <p:spPr>
          <a:xfrm>
            <a:off x="282617" y="306543"/>
            <a:ext cx="8548865" cy="3617275"/>
          </a:xfrm>
          <a:prstGeom prst="rect">
            <a:avLst/>
          </a:prstGeom>
        </p:spPr>
        <p:txBody>
          <a:bodyPr vert="horz" lIns="91440" tIns="45720" rIns="91440" bIns="45720" rtlCol="0" anchor="b">
            <a:noAutofit/>
          </a:bodyPr>
          <a:lstStyle>
            <a:lvl1pPr algn="l" defTabSz="685800" rtl="0" eaLnBrk="1" latinLnBrk="0" hangingPunct="1">
              <a:lnSpc>
                <a:spcPct val="90000"/>
              </a:lnSpc>
              <a:spcBef>
                <a:spcPct val="0"/>
              </a:spcBef>
              <a:buNone/>
              <a:defRPr sz="2400" kern="1200">
                <a:solidFill>
                  <a:schemeClr val="tx1"/>
                </a:solidFill>
                <a:latin typeface="+mj-lt"/>
                <a:ea typeface="+mj-ea"/>
                <a:cs typeface="+mj-cs"/>
              </a:defRPr>
            </a:lvl1pPr>
          </a:lstStyle>
          <a:p>
            <a:r>
              <a:rPr lang="en-US" sz="3600" dirty="0">
                <a:solidFill>
                  <a:schemeClr val="bg1"/>
                </a:solidFill>
                <a:latin typeface="Arial" panose="020B0604020202020204" pitchFamily="34" charset="0"/>
                <a:cs typeface="Arial" panose="020B0604020202020204" pitchFamily="34" charset="0"/>
              </a:rPr>
              <a:t>6. 	Discussion Items (First Reads)</a:t>
            </a:r>
          </a:p>
        </p:txBody>
      </p:sp>
    </p:spTree>
    <p:extLst>
      <p:ext uri="{BB962C8B-B14F-4D97-AF65-F5344CB8AC3E}">
        <p14:creationId xmlns:p14="http://schemas.microsoft.com/office/powerpoint/2010/main" val="15064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E8453-03F8-3ED1-4ADF-2506A348CF4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527C4EC-5B02-4E5C-ED98-E8EF4B0608E0}"/>
              </a:ext>
            </a:extLst>
          </p:cNvPr>
          <p:cNvSpPr/>
          <p:nvPr/>
        </p:nvSpPr>
        <p:spPr>
          <a:xfrm>
            <a:off x="-1" y="0"/>
            <a:ext cx="9167149" cy="994172"/>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9" name="Graphic 8">
            <a:extLst>
              <a:ext uri="{FF2B5EF4-FFF2-40B4-BE49-F238E27FC236}">
                <a16:creationId xmlns:a16="http://schemas.microsoft.com/office/drawing/2014/main" id="{1E3D8B0B-1585-99A5-491F-0E75B5B4644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997709" y="273844"/>
            <a:ext cx="22176688" cy="21072277"/>
          </a:xfrm>
          <a:prstGeom prst="rect">
            <a:avLst/>
          </a:prstGeom>
        </p:spPr>
      </p:pic>
      <p:sp>
        <p:nvSpPr>
          <p:cNvPr id="5" name="Title 4">
            <a:extLst>
              <a:ext uri="{FF2B5EF4-FFF2-40B4-BE49-F238E27FC236}">
                <a16:creationId xmlns:a16="http://schemas.microsoft.com/office/drawing/2014/main" id="{96EDA644-0EFD-8FA5-E0E2-8DF9481794C5}"/>
              </a:ext>
            </a:extLst>
          </p:cNvPr>
          <p:cNvSpPr>
            <a:spLocks noGrp="1"/>
          </p:cNvSpPr>
          <p:nvPr>
            <p:ph type="title"/>
          </p:nvPr>
        </p:nvSpPr>
        <p:spPr>
          <a:xfrm>
            <a:off x="312517" y="0"/>
            <a:ext cx="8202832" cy="994172"/>
          </a:xfrm>
        </p:spPr>
        <p:txBody>
          <a:bodyPr>
            <a:normAutofit/>
          </a:bodyPr>
          <a:lstStyle/>
          <a:p>
            <a:r>
              <a:rPr lang="en-US" sz="3600" dirty="0">
                <a:solidFill>
                  <a:schemeClr val="bg1"/>
                </a:solidFill>
                <a:latin typeface="Arial" panose="020B0604020202020204" pitchFamily="34" charset="0"/>
                <a:cs typeface="Arial" panose="020B0604020202020204" pitchFamily="34" charset="0"/>
              </a:rPr>
              <a:t>6.1 Discussion Items (First Reads)</a:t>
            </a:r>
          </a:p>
        </p:txBody>
      </p:sp>
      <p:sp>
        <p:nvSpPr>
          <p:cNvPr id="6" name="Content Placeholder 5">
            <a:extLst>
              <a:ext uri="{FF2B5EF4-FFF2-40B4-BE49-F238E27FC236}">
                <a16:creationId xmlns:a16="http://schemas.microsoft.com/office/drawing/2014/main" id="{C653B807-9868-5F61-BC50-383DC97C143E}"/>
              </a:ext>
            </a:extLst>
          </p:cNvPr>
          <p:cNvSpPr>
            <a:spLocks noGrp="1"/>
          </p:cNvSpPr>
          <p:nvPr>
            <p:ph sz="half" idx="1"/>
          </p:nvPr>
        </p:nvSpPr>
        <p:spPr>
          <a:xfrm>
            <a:off x="312517" y="1077362"/>
            <a:ext cx="8518965" cy="3792294"/>
          </a:xfrm>
        </p:spPr>
        <p:txBody>
          <a:bodyPr numCol="1">
            <a:noAutofit/>
          </a:bodyPr>
          <a:lstStyle/>
          <a:p>
            <a:pPr marL="0" indent="0">
              <a:buNone/>
            </a:pPr>
            <a:r>
              <a:rPr lang="en-US" sz="2400" b="1" dirty="0">
                <a:latin typeface="Arial" panose="020B0604020202020204" pitchFamily="34" charset="0"/>
                <a:cs typeface="Arial" panose="020B0604020202020204" pitchFamily="34" charset="0"/>
              </a:rPr>
              <a:t>6.1	Standing: Curriculum Committee Updates</a:t>
            </a:r>
          </a:p>
          <a:p>
            <a:pPr marL="0" indent="0">
              <a:buNone/>
            </a:pPr>
            <a:r>
              <a:rPr lang="en-US" sz="1800" dirty="0">
                <a:latin typeface="Arial" panose="020B0604020202020204" pitchFamily="34" charset="0"/>
                <a:cs typeface="Arial" panose="020B0604020202020204" pitchFamily="34" charset="0"/>
              </a:rPr>
              <a:t>	(Veronica Hartmann)</a:t>
            </a:r>
          </a:p>
        </p:txBody>
      </p:sp>
      <p:pic>
        <p:nvPicPr>
          <p:cNvPr id="3" name="Picture 2" descr="A close up of a logo&#10;&#10;AI-generated content may be incorrect.">
            <a:extLst>
              <a:ext uri="{FF2B5EF4-FFF2-40B4-BE49-F238E27FC236}">
                <a16:creationId xmlns:a16="http://schemas.microsoft.com/office/drawing/2014/main" id="{A038430E-FC8C-CDA8-D7A2-4AAB0DE414FA}"/>
              </a:ext>
            </a:extLst>
          </p:cNvPr>
          <p:cNvPicPr>
            <a:picLocks noChangeAspect="1"/>
          </p:cNvPicPr>
          <p:nvPr/>
        </p:nvPicPr>
        <p:blipFill>
          <a:blip r:embed="rId4"/>
          <a:stretch>
            <a:fillRect/>
          </a:stretch>
        </p:blipFill>
        <p:spPr>
          <a:xfrm>
            <a:off x="6656240" y="4429030"/>
            <a:ext cx="2175243" cy="440626"/>
          </a:xfrm>
          <a:prstGeom prst="rect">
            <a:avLst/>
          </a:prstGeom>
        </p:spPr>
      </p:pic>
    </p:spTree>
    <p:extLst>
      <p:ext uri="{BB962C8B-B14F-4D97-AF65-F5344CB8AC3E}">
        <p14:creationId xmlns:p14="http://schemas.microsoft.com/office/powerpoint/2010/main" val="1540347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748FCF-32E1-5A15-F4E4-2EE04BF5266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F5FD4DF-CFF7-47B9-8921-95BE5697696C}"/>
              </a:ext>
            </a:extLst>
          </p:cNvPr>
          <p:cNvSpPr/>
          <p:nvPr/>
        </p:nvSpPr>
        <p:spPr>
          <a:xfrm>
            <a:off x="-1" y="0"/>
            <a:ext cx="9167149" cy="994172"/>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9" name="Graphic 8">
            <a:hlinkClick r:id="rId3"/>
            <a:extLst>
              <a:ext uri="{FF2B5EF4-FFF2-40B4-BE49-F238E27FC236}">
                <a16:creationId xmlns:a16="http://schemas.microsoft.com/office/drawing/2014/main" id="{922EA38B-DC5E-95A4-D08F-479587EBEF5C}"/>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871954" y="0"/>
            <a:ext cx="22176688" cy="21072277"/>
          </a:xfrm>
          <a:prstGeom prst="rect">
            <a:avLst/>
          </a:prstGeom>
        </p:spPr>
      </p:pic>
      <p:pic>
        <p:nvPicPr>
          <p:cNvPr id="3" name="Picture 2" descr="A close up of a logo&#10;&#10;AI-generated content may be incorrect.">
            <a:extLst>
              <a:ext uri="{FF2B5EF4-FFF2-40B4-BE49-F238E27FC236}">
                <a16:creationId xmlns:a16="http://schemas.microsoft.com/office/drawing/2014/main" id="{86B510DB-98E8-66F6-0AFA-7C8BEEC0A70F}"/>
              </a:ext>
            </a:extLst>
          </p:cNvPr>
          <p:cNvPicPr>
            <a:picLocks noChangeAspect="1"/>
          </p:cNvPicPr>
          <p:nvPr/>
        </p:nvPicPr>
        <p:blipFill>
          <a:blip r:embed="rId5"/>
          <a:stretch>
            <a:fillRect/>
          </a:stretch>
        </p:blipFill>
        <p:spPr>
          <a:xfrm>
            <a:off x="6656240" y="4429030"/>
            <a:ext cx="2175243" cy="440626"/>
          </a:xfrm>
          <a:prstGeom prst="rect">
            <a:avLst/>
          </a:prstGeom>
        </p:spPr>
      </p:pic>
      <p:sp>
        <p:nvSpPr>
          <p:cNvPr id="6" name="Title 4">
            <a:extLst>
              <a:ext uri="{FF2B5EF4-FFF2-40B4-BE49-F238E27FC236}">
                <a16:creationId xmlns:a16="http://schemas.microsoft.com/office/drawing/2014/main" id="{C85E9062-998C-D6F8-DDBA-C4F8858F6EF0}"/>
              </a:ext>
            </a:extLst>
          </p:cNvPr>
          <p:cNvSpPr txBox="1">
            <a:spLocks/>
          </p:cNvSpPr>
          <p:nvPr/>
        </p:nvSpPr>
        <p:spPr>
          <a:xfrm>
            <a:off x="312516" y="0"/>
            <a:ext cx="8202833" cy="994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dirty="0">
                <a:solidFill>
                  <a:schemeClr val="bg1"/>
                </a:solidFill>
                <a:latin typeface="Arial" panose="020B0604020202020204" pitchFamily="34" charset="0"/>
                <a:cs typeface="Arial" panose="020B0604020202020204" pitchFamily="34" charset="0"/>
              </a:rPr>
              <a:t>6.2 Discussion Items (First Reads)</a:t>
            </a:r>
          </a:p>
        </p:txBody>
      </p:sp>
      <p:sp>
        <p:nvSpPr>
          <p:cNvPr id="12" name="Content Placeholder 5">
            <a:extLst>
              <a:ext uri="{FF2B5EF4-FFF2-40B4-BE49-F238E27FC236}">
                <a16:creationId xmlns:a16="http://schemas.microsoft.com/office/drawing/2014/main" id="{425B2107-B79F-A768-7398-8DCA51EE4DCE}"/>
              </a:ext>
            </a:extLst>
          </p:cNvPr>
          <p:cNvSpPr>
            <a:spLocks noGrp="1"/>
          </p:cNvSpPr>
          <p:nvPr>
            <p:ph sz="half" idx="1"/>
          </p:nvPr>
        </p:nvSpPr>
        <p:spPr>
          <a:xfrm>
            <a:off x="218732" y="1119585"/>
            <a:ext cx="8518965" cy="2904329"/>
          </a:xfrm>
        </p:spPr>
        <p:txBody>
          <a:bodyPr numCol="1">
            <a:noAutofit/>
          </a:bodyPr>
          <a:lstStyle/>
          <a:p>
            <a:pPr marL="0" indent="0">
              <a:buNone/>
            </a:pPr>
            <a:r>
              <a:rPr lang="en-US" sz="2400" b="1" dirty="0">
                <a:latin typeface="Arial" panose="020B0604020202020204" pitchFamily="34" charset="0"/>
                <a:cs typeface="Arial" panose="020B0604020202020204" pitchFamily="34" charset="0"/>
              </a:rPr>
              <a:t>6.2	Measure HH Quarterly Senate Updates &amp; 	Communication Structure</a:t>
            </a:r>
          </a:p>
          <a:p>
            <a:pPr marL="0" indent="0">
              <a:buNone/>
            </a:pPr>
            <a:r>
              <a:rPr lang="en-US" sz="1800" dirty="0">
                <a:latin typeface="Arial" panose="020B0604020202020204" pitchFamily="34" charset="0"/>
                <a:cs typeface="Arial" panose="020B0604020202020204" pitchFamily="34" charset="0"/>
              </a:rPr>
              <a:t>	(Rodrigo Gomez)</a:t>
            </a:r>
          </a:p>
          <a:p>
            <a:pPr marL="0" indent="0">
              <a:buNone/>
            </a:pPr>
            <a:endParaRPr lang="en-US" sz="1800" dirty="0">
              <a:latin typeface="Arial" panose="020B0604020202020204" pitchFamily="34" charset="0"/>
              <a:cs typeface="Arial" panose="020B0604020202020204" pitchFamily="34" charset="0"/>
            </a:endParaRPr>
          </a:p>
          <a:p>
            <a:pPr marL="685800" lvl="2" indent="0">
              <a:buNone/>
            </a:pPr>
            <a:endParaRPr lang="en-US" sz="16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E418D95-7954-EE58-5879-F95F2B653D6A}"/>
              </a:ext>
            </a:extLst>
          </p:cNvPr>
          <p:cNvSpPr txBox="1"/>
          <p:nvPr/>
        </p:nvSpPr>
        <p:spPr>
          <a:xfrm>
            <a:off x="406304" y="2571749"/>
            <a:ext cx="8331394" cy="1246495"/>
          </a:xfrm>
          <a:prstGeom prst="rect">
            <a:avLst/>
          </a:prstGeom>
          <a:noFill/>
        </p:spPr>
        <p:txBody>
          <a:bodyPr wrap="square">
            <a:spAutoFit/>
          </a:bodyPr>
          <a:lstStyle/>
          <a:p>
            <a:pPr marL="285750" indent="-285750">
              <a:buFont typeface="Arial" panose="020B0604020202020204" pitchFamily="34" charset="0"/>
              <a:buChar char="•"/>
            </a:pPr>
            <a:r>
              <a:rPr lang="en-US" sz="1500" dirty="0">
                <a:solidFill>
                  <a:srgbClr val="000000"/>
                </a:solidFill>
                <a:latin typeface="Arial" panose="020B0604020202020204" pitchFamily="34" charset="0"/>
                <a:cs typeface="Arial" panose="020B0604020202020204" pitchFamily="34" charset="0"/>
              </a:rPr>
              <a:t>O</a:t>
            </a:r>
            <a:r>
              <a:rPr lang="en-US" sz="1500" b="0" i="0" dirty="0">
                <a:solidFill>
                  <a:srgbClr val="000000"/>
                </a:solidFill>
                <a:effectLst/>
                <a:latin typeface="Arial" panose="020B0604020202020204" pitchFamily="34" charset="0"/>
                <a:cs typeface="Arial" panose="020B0604020202020204" pitchFamily="34" charset="0"/>
              </a:rPr>
              <a:t>ngoing efforts to strengthen communication and transparency regarding districtwide initiatives and projects related to Measure HH activities</a:t>
            </a:r>
          </a:p>
          <a:p>
            <a:pPr marL="285750" indent="-285750">
              <a:buFont typeface="Arial" panose="020B0604020202020204" pitchFamily="34" charset="0"/>
              <a:buChar char="•"/>
            </a:pPr>
            <a:r>
              <a:rPr lang="en-US" sz="1500" b="0" i="0" dirty="0">
                <a:solidFill>
                  <a:srgbClr val="000000"/>
                </a:solidFill>
                <a:effectLst/>
                <a:latin typeface="Arial" panose="020B0604020202020204" pitchFamily="34" charset="0"/>
                <a:cs typeface="Arial" panose="020B0604020202020204" pitchFamily="34" charset="0"/>
              </a:rPr>
              <a:t>Requesting </a:t>
            </a:r>
            <a:r>
              <a:rPr lang="en-US" sz="1500" dirty="0">
                <a:latin typeface="Arial" panose="020B0604020202020204" pitchFamily="34" charset="0"/>
                <a:cs typeface="Arial" panose="020B0604020202020204" pitchFamily="34" charset="0"/>
              </a:rPr>
              <a:t>to be included on each Senate agenda every quarter. These </a:t>
            </a:r>
            <a:r>
              <a:rPr lang="en-US" sz="1500" b="1" dirty="0">
                <a:latin typeface="Arial" panose="020B0604020202020204" pitchFamily="34" charset="0"/>
                <a:cs typeface="Arial" panose="020B0604020202020204" pitchFamily="34" charset="0"/>
              </a:rPr>
              <a:t>in-person </a:t>
            </a:r>
            <a:r>
              <a:rPr lang="en-US" sz="1500" dirty="0">
                <a:latin typeface="Arial" panose="020B0604020202020204" pitchFamily="34" charset="0"/>
                <a:cs typeface="Arial" panose="020B0604020202020204" pitchFamily="34" charset="0"/>
              </a:rPr>
              <a:t>presentations, to give updates, answer questions, and discuss current and upcoming initiatives.</a:t>
            </a:r>
          </a:p>
        </p:txBody>
      </p:sp>
    </p:spTree>
    <p:extLst>
      <p:ext uri="{BB962C8B-B14F-4D97-AF65-F5344CB8AC3E}">
        <p14:creationId xmlns:p14="http://schemas.microsoft.com/office/powerpoint/2010/main" val="262824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C0C747-8B01-2BF3-6384-3ED22C47C2A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202745A-4412-E8BB-3437-FC24B4E4BEAB}"/>
              </a:ext>
            </a:extLst>
          </p:cNvPr>
          <p:cNvSpPr/>
          <p:nvPr/>
        </p:nvSpPr>
        <p:spPr>
          <a:xfrm>
            <a:off x="-1" y="0"/>
            <a:ext cx="9167149" cy="994172"/>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9" name="Graphic 8">
            <a:hlinkClick r:id="rId3"/>
            <a:extLst>
              <a:ext uri="{FF2B5EF4-FFF2-40B4-BE49-F238E27FC236}">
                <a16:creationId xmlns:a16="http://schemas.microsoft.com/office/drawing/2014/main" id="{B9311C3B-350E-08F7-9FC8-B8AFAD1349F8}"/>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953842" y="0"/>
            <a:ext cx="22176688" cy="21072277"/>
          </a:xfrm>
          <a:prstGeom prst="rect">
            <a:avLst/>
          </a:prstGeom>
        </p:spPr>
      </p:pic>
      <p:pic>
        <p:nvPicPr>
          <p:cNvPr id="3" name="Picture 2" descr="A close up of a logo&#10;&#10;AI-generated content may be incorrect.">
            <a:extLst>
              <a:ext uri="{FF2B5EF4-FFF2-40B4-BE49-F238E27FC236}">
                <a16:creationId xmlns:a16="http://schemas.microsoft.com/office/drawing/2014/main" id="{118A35F6-59AB-D189-4356-BC47E95D1360}"/>
              </a:ext>
            </a:extLst>
          </p:cNvPr>
          <p:cNvPicPr>
            <a:picLocks noChangeAspect="1"/>
          </p:cNvPicPr>
          <p:nvPr/>
        </p:nvPicPr>
        <p:blipFill>
          <a:blip r:embed="rId5"/>
          <a:stretch>
            <a:fillRect/>
          </a:stretch>
        </p:blipFill>
        <p:spPr>
          <a:xfrm>
            <a:off x="6656240" y="4429030"/>
            <a:ext cx="2175243" cy="440626"/>
          </a:xfrm>
          <a:prstGeom prst="rect">
            <a:avLst/>
          </a:prstGeom>
        </p:spPr>
      </p:pic>
      <p:sp>
        <p:nvSpPr>
          <p:cNvPr id="6" name="Title 4">
            <a:extLst>
              <a:ext uri="{FF2B5EF4-FFF2-40B4-BE49-F238E27FC236}">
                <a16:creationId xmlns:a16="http://schemas.microsoft.com/office/drawing/2014/main" id="{4431241E-9846-C08F-3A89-FA627F861102}"/>
              </a:ext>
            </a:extLst>
          </p:cNvPr>
          <p:cNvSpPr txBox="1">
            <a:spLocks/>
          </p:cNvSpPr>
          <p:nvPr/>
        </p:nvSpPr>
        <p:spPr>
          <a:xfrm>
            <a:off x="312516" y="0"/>
            <a:ext cx="8202833" cy="994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dirty="0">
                <a:solidFill>
                  <a:schemeClr val="bg1"/>
                </a:solidFill>
                <a:latin typeface="Arial" panose="020B0604020202020204" pitchFamily="34" charset="0"/>
                <a:cs typeface="Arial" panose="020B0604020202020204" pitchFamily="34" charset="0"/>
              </a:rPr>
              <a:t>6.2 Discussion Items (First Reads)</a:t>
            </a:r>
          </a:p>
        </p:txBody>
      </p:sp>
      <p:sp>
        <p:nvSpPr>
          <p:cNvPr id="12" name="Content Placeholder 5">
            <a:extLst>
              <a:ext uri="{FF2B5EF4-FFF2-40B4-BE49-F238E27FC236}">
                <a16:creationId xmlns:a16="http://schemas.microsoft.com/office/drawing/2014/main" id="{9E2F9B3D-EE76-FC05-609D-795642B41D7C}"/>
              </a:ext>
            </a:extLst>
          </p:cNvPr>
          <p:cNvSpPr>
            <a:spLocks noGrp="1"/>
          </p:cNvSpPr>
          <p:nvPr>
            <p:ph sz="half" idx="1"/>
          </p:nvPr>
        </p:nvSpPr>
        <p:spPr>
          <a:xfrm>
            <a:off x="312516" y="1119585"/>
            <a:ext cx="8425181" cy="2904329"/>
          </a:xfrm>
        </p:spPr>
        <p:txBody>
          <a:bodyPr numCol="1">
            <a:noAutofit/>
          </a:bodyPr>
          <a:lstStyle/>
          <a:p>
            <a:pPr marL="0" indent="0">
              <a:buNone/>
            </a:pPr>
            <a:r>
              <a:rPr lang="en-US" sz="2400" b="1" dirty="0">
                <a:latin typeface="Arial" panose="020B0604020202020204" pitchFamily="34" charset="0"/>
                <a:cs typeface="Arial" panose="020B0604020202020204" pitchFamily="34" charset="0"/>
              </a:rPr>
              <a:t>6.2	Measure HH Cont.</a:t>
            </a:r>
          </a:p>
          <a:p>
            <a:pPr marL="0" indent="0">
              <a:buNone/>
            </a:pPr>
            <a:r>
              <a:rPr lang="en-US" sz="1800" dirty="0">
                <a:latin typeface="Arial" panose="020B0604020202020204" pitchFamily="34" charset="0"/>
                <a:cs typeface="Arial" panose="020B0604020202020204" pitchFamily="34" charset="0"/>
              </a:rPr>
              <a:t>	(Rodrigo Gomez)</a:t>
            </a:r>
          </a:p>
          <a:p>
            <a:pPr marL="0" indent="0">
              <a:buNone/>
            </a:pPr>
            <a:endParaRPr lang="en-US" sz="1800" dirty="0">
              <a:latin typeface="Arial" panose="020B0604020202020204" pitchFamily="34" charset="0"/>
              <a:cs typeface="Arial" panose="020B0604020202020204" pitchFamily="34" charset="0"/>
            </a:endParaRPr>
          </a:p>
          <a:p>
            <a:pPr marL="0" indent="0">
              <a:buNone/>
            </a:pPr>
            <a:endParaRPr lang="en-US" sz="1800" dirty="0">
              <a:latin typeface="Arial" panose="020B0604020202020204" pitchFamily="34" charset="0"/>
              <a:cs typeface="Arial" panose="020B0604020202020204" pitchFamily="34" charset="0"/>
            </a:endParaRPr>
          </a:p>
          <a:p>
            <a:pPr marL="685800" lvl="2" indent="0">
              <a:buNone/>
            </a:pPr>
            <a:endParaRPr lang="en-US" sz="16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7B9079DB-C72F-8455-ED23-FF28ECA9728E}"/>
              </a:ext>
            </a:extLst>
          </p:cNvPr>
          <p:cNvSpPr txBox="1"/>
          <p:nvPr/>
        </p:nvSpPr>
        <p:spPr>
          <a:xfrm>
            <a:off x="406303" y="2148337"/>
            <a:ext cx="8331394" cy="1523494"/>
          </a:xfrm>
          <a:prstGeom prst="rect">
            <a:avLst/>
          </a:prstGeom>
          <a:noFill/>
        </p:spPr>
        <p:txBody>
          <a:bodyPr wrap="square">
            <a:spAutoFit/>
          </a:bodyPr>
          <a:lstStyle/>
          <a:p>
            <a:pPr fontAlgn="base"/>
            <a:r>
              <a:rPr lang="en-US" sz="1500" dirty="0">
                <a:latin typeface="Arial" panose="020B0604020202020204" pitchFamily="34" charset="0"/>
                <a:cs typeface="Arial" panose="020B0604020202020204" pitchFamily="34" charset="0"/>
              </a:rPr>
              <a:t>15.16 	Review of Measure HH Project updates prepared by Operations, Enterprise Services, 		and Facilities during the period of March 31 to April 27, 2026.</a:t>
            </a:r>
          </a:p>
          <a:p>
            <a:pPr fontAlgn="base"/>
            <a:endParaRPr lang="en-US" dirty="0">
              <a:latin typeface="Arial" panose="020B0604020202020204" pitchFamily="34" charset="0"/>
              <a:cs typeface="Arial" panose="020B0604020202020204" pitchFamily="34" charset="0"/>
            </a:endParaRPr>
          </a:p>
          <a:p>
            <a:pPr lvl="2" fontAlgn="base"/>
            <a:r>
              <a:rPr lang="en-US" sz="1500" u="sng" dirty="0">
                <a:latin typeface="Arial" panose="020B0604020202020204" pitchFamily="34" charset="0"/>
                <a:cs typeface="Arial" panose="020B0604020202020204" pitchFamily="34" charset="0"/>
                <a:hlinkClick r:id="rId6" tooltip="https://sdccd-edu.community.diligentoneplatform.com/document/4858a2e3-74be-4347-bb7e-398a3b0d61da"/>
              </a:rPr>
              <a:t>Cover_Memo_HHUpdates_051426.docx</a:t>
            </a:r>
            <a:endParaRPr lang="en-US" sz="1500" dirty="0">
              <a:latin typeface="Arial" panose="020B0604020202020204" pitchFamily="34" charset="0"/>
              <a:cs typeface="Arial" panose="020B0604020202020204" pitchFamily="34" charset="0"/>
            </a:endParaRPr>
          </a:p>
          <a:p>
            <a:pPr lvl="2" fontAlgn="base"/>
            <a:r>
              <a:rPr lang="en-US" sz="1500" u="sng" dirty="0">
                <a:latin typeface="Arial" panose="020B0604020202020204" pitchFamily="34" charset="0"/>
                <a:cs typeface="Arial" panose="020B0604020202020204" pitchFamily="34" charset="0"/>
                <a:hlinkClick r:id="rId7" tooltip="https://sdccd-edu.community.diligentoneplatform.com/document/ce031bf3-fa6b-49ad-8b9c-450c76d6b753"/>
              </a:rPr>
              <a:t>May_Project_Update_FINAL.docx</a:t>
            </a:r>
            <a:endParaRPr lang="en-US" sz="1500" dirty="0">
              <a:latin typeface="Arial" panose="020B0604020202020204" pitchFamily="34" charset="0"/>
              <a:cs typeface="Arial" panose="020B0604020202020204" pitchFamily="34" charset="0"/>
            </a:endParaRPr>
          </a:p>
          <a:p>
            <a:pPr lvl="2" fontAlgn="base"/>
            <a:r>
              <a:rPr lang="en-US" sz="1500" u="sng" dirty="0">
                <a:latin typeface="Arial" panose="020B0604020202020204" pitchFamily="34" charset="0"/>
                <a:cs typeface="Arial" panose="020B0604020202020204" pitchFamily="34" charset="0"/>
                <a:hlinkClick r:id="rId8" tooltip="https://sdccd-edu.community.diligentoneplatform.com/document/5e148fa3-be0e-4bf2-84ad-92acd1c68db4"/>
              </a:rPr>
              <a:t>May_Project_Update_FINAL.pptx</a:t>
            </a:r>
            <a:endParaRPr lang="en-US"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8321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A66691-EB15-40E5-D12C-2F1D90992E2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ADAD56E-0FC8-1D89-457E-35DD1EFE3E7D}"/>
              </a:ext>
            </a:extLst>
          </p:cNvPr>
          <p:cNvSpPr/>
          <p:nvPr/>
        </p:nvSpPr>
        <p:spPr>
          <a:xfrm>
            <a:off x="-1" y="0"/>
            <a:ext cx="9167149" cy="994172"/>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9" name="Graphic 8">
            <a:extLst>
              <a:ext uri="{FF2B5EF4-FFF2-40B4-BE49-F238E27FC236}">
                <a16:creationId xmlns:a16="http://schemas.microsoft.com/office/drawing/2014/main" id="{78D44CC8-ACAE-4152-96FA-4375C80F8C0A}"/>
              </a:ext>
            </a:extLst>
          </p:cNvPr>
          <p:cNvPicPr>
            <a:picLocks noGrp="1" noRot="1" noChangeAspect="1" noMove="1" noResize="1" noEditPoints="1" noAdjustHandles="1" noChangeArrowheads="1" noChangeShapeType="1" noCrop="1"/>
          </p:cNvPicPr>
          <p:nvPr/>
        </p:nvPicPr>
        <p:blipFill>
          <a:blip>
            <a:extLst>
              <a:ext uri="{96DAC541-7B7A-43D3-8B79-37D633B846F1}">
                <asvg:svgBlip xmlns:asvg="http://schemas.microsoft.com/office/drawing/2016/SVG/main" r:embed="rId3"/>
              </a:ext>
            </a:extLst>
          </a:blip>
          <a:stretch>
            <a:fillRect/>
          </a:stretch>
        </p:blipFill>
        <p:spPr>
          <a:xfrm>
            <a:off x="-6212052" y="0"/>
            <a:ext cx="22176688" cy="21072277"/>
          </a:xfrm>
          <a:prstGeom prst="rect">
            <a:avLst/>
          </a:prstGeom>
        </p:spPr>
      </p:pic>
      <p:sp>
        <p:nvSpPr>
          <p:cNvPr id="5" name="Title 4">
            <a:extLst>
              <a:ext uri="{FF2B5EF4-FFF2-40B4-BE49-F238E27FC236}">
                <a16:creationId xmlns:a16="http://schemas.microsoft.com/office/drawing/2014/main" id="{431E53AE-515D-0C7E-8F3D-238B4D0C5B86}"/>
              </a:ext>
            </a:extLst>
          </p:cNvPr>
          <p:cNvSpPr>
            <a:spLocks noGrp="1"/>
          </p:cNvSpPr>
          <p:nvPr>
            <p:ph type="title"/>
          </p:nvPr>
        </p:nvSpPr>
        <p:spPr>
          <a:xfrm>
            <a:off x="312517" y="0"/>
            <a:ext cx="8202832" cy="994172"/>
          </a:xfrm>
        </p:spPr>
        <p:txBody>
          <a:bodyPr>
            <a:normAutofit/>
          </a:bodyPr>
          <a:lstStyle/>
          <a:p>
            <a:r>
              <a:rPr lang="en-US" sz="3600" dirty="0">
                <a:solidFill>
                  <a:schemeClr val="bg1"/>
                </a:solidFill>
                <a:latin typeface="Arial" panose="020B0604020202020204" pitchFamily="34" charset="0"/>
                <a:cs typeface="Arial" panose="020B0604020202020204" pitchFamily="34" charset="0"/>
              </a:rPr>
              <a:t>6.3 Discussion Items (First Reads)</a:t>
            </a:r>
          </a:p>
        </p:txBody>
      </p:sp>
      <p:sp>
        <p:nvSpPr>
          <p:cNvPr id="6" name="Content Placeholder 5">
            <a:extLst>
              <a:ext uri="{FF2B5EF4-FFF2-40B4-BE49-F238E27FC236}">
                <a16:creationId xmlns:a16="http://schemas.microsoft.com/office/drawing/2014/main" id="{1E49056E-05BF-31A8-6486-11B25920693C}"/>
              </a:ext>
            </a:extLst>
          </p:cNvPr>
          <p:cNvSpPr>
            <a:spLocks noGrp="1"/>
          </p:cNvSpPr>
          <p:nvPr>
            <p:ph sz="half" idx="1"/>
          </p:nvPr>
        </p:nvSpPr>
        <p:spPr>
          <a:xfrm>
            <a:off x="312517" y="1077362"/>
            <a:ext cx="8518965" cy="887916"/>
          </a:xfrm>
        </p:spPr>
        <p:txBody>
          <a:bodyPr numCol="1">
            <a:noAutofit/>
          </a:bodyPr>
          <a:lstStyle/>
          <a:p>
            <a:pPr marL="0" indent="0">
              <a:buNone/>
            </a:pPr>
            <a:r>
              <a:rPr lang="en-US" sz="2400" b="1" dirty="0">
                <a:latin typeface="Arial" panose="020B0604020202020204" pitchFamily="34" charset="0"/>
                <a:cs typeface="Arial" panose="020B0604020202020204" pitchFamily="34" charset="0"/>
              </a:rPr>
              <a:t>6.3	Free Speech &amp; Campus Safety</a:t>
            </a:r>
          </a:p>
          <a:p>
            <a:pPr marL="0" indent="0">
              <a:buNone/>
            </a:pPr>
            <a:r>
              <a:rPr lang="en-US" sz="1800" b="1"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(Rodrigo Gomez)</a:t>
            </a:r>
          </a:p>
          <a:p>
            <a:pPr marL="0" indent="0">
              <a:buNone/>
            </a:pPr>
            <a:endParaRPr lang="en-US" sz="2400" b="1" dirty="0">
              <a:latin typeface="Arial" panose="020B0604020202020204" pitchFamily="34" charset="0"/>
              <a:cs typeface="Arial" panose="020B0604020202020204" pitchFamily="34" charset="0"/>
            </a:endParaRPr>
          </a:p>
          <a:p>
            <a:pPr marL="0" indent="0">
              <a:buNone/>
            </a:pPr>
            <a:endParaRPr lang="en-US" sz="2400" b="1" dirty="0">
              <a:latin typeface="Arial" panose="020B0604020202020204" pitchFamily="34" charset="0"/>
              <a:cs typeface="Arial" panose="020B0604020202020204" pitchFamily="34" charset="0"/>
            </a:endParaRPr>
          </a:p>
        </p:txBody>
      </p:sp>
      <p:pic>
        <p:nvPicPr>
          <p:cNvPr id="3" name="Picture 2" descr="A close up of a logo&#10;&#10;AI-generated content may be incorrect.">
            <a:extLst>
              <a:ext uri="{FF2B5EF4-FFF2-40B4-BE49-F238E27FC236}">
                <a16:creationId xmlns:a16="http://schemas.microsoft.com/office/drawing/2014/main" id="{2A61FDE5-E81C-099E-7551-A47FC17D980E}"/>
              </a:ext>
            </a:extLst>
          </p:cNvPr>
          <p:cNvPicPr>
            <a:picLocks noChangeAspect="1"/>
          </p:cNvPicPr>
          <p:nvPr/>
        </p:nvPicPr>
        <p:blipFill>
          <a:blip r:embed="rId4"/>
          <a:stretch>
            <a:fillRect/>
          </a:stretch>
        </p:blipFill>
        <p:spPr>
          <a:xfrm>
            <a:off x="6656240" y="4429030"/>
            <a:ext cx="2175243" cy="440626"/>
          </a:xfrm>
          <a:prstGeom prst="rect">
            <a:avLst/>
          </a:prstGeom>
        </p:spPr>
      </p:pic>
      <p:sp>
        <p:nvSpPr>
          <p:cNvPr id="8" name="TextBox 7">
            <a:extLst>
              <a:ext uri="{FF2B5EF4-FFF2-40B4-BE49-F238E27FC236}">
                <a16:creationId xmlns:a16="http://schemas.microsoft.com/office/drawing/2014/main" id="{FBD2BCAE-5479-BB9A-F60D-5B6572A05C37}"/>
              </a:ext>
            </a:extLst>
          </p:cNvPr>
          <p:cNvSpPr txBox="1"/>
          <p:nvPr/>
        </p:nvSpPr>
        <p:spPr>
          <a:xfrm>
            <a:off x="312517" y="2065283"/>
            <a:ext cx="3798022" cy="1661993"/>
          </a:xfrm>
          <a:prstGeom prst="rect">
            <a:avLst/>
          </a:prstGeom>
          <a:noFill/>
        </p:spPr>
        <p:txBody>
          <a:bodyPr wrap="square">
            <a:spAutoFit/>
          </a:bodyPr>
          <a:lstStyle/>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Miramar College resources for responding to emergencies &amp; supporting undocumented students and families.</a:t>
            </a:r>
          </a:p>
          <a:p>
            <a:pPr marL="285750" indent="-285750">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What other ways might we offer support to each other?</a:t>
            </a:r>
          </a:p>
        </p:txBody>
      </p:sp>
      <p:pic>
        <p:nvPicPr>
          <p:cNvPr id="10" name="Picture 9">
            <a:extLst>
              <a:ext uri="{FF2B5EF4-FFF2-40B4-BE49-F238E27FC236}">
                <a16:creationId xmlns:a16="http://schemas.microsoft.com/office/drawing/2014/main" id="{44643882-D3F0-45F5-2470-7898122164FA}"/>
              </a:ext>
            </a:extLst>
          </p:cNvPr>
          <p:cNvPicPr>
            <a:picLocks noChangeAspect="1"/>
          </p:cNvPicPr>
          <p:nvPr/>
        </p:nvPicPr>
        <p:blipFill>
          <a:blip r:embed="rId5"/>
          <a:stretch>
            <a:fillRect/>
          </a:stretch>
        </p:blipFill>
        <p:spPr>
          <a:xfrm>
            <a:off x="6528775" y="844545"/>
            <a:ext cx="2299092" cy="2975064"/>
          </a:xfrm>
          <a:prstGeom prst="rect">
            <a:avLst/>
          </a:prstGeom>
        </p:spPr>
      </p:pic>
      <p:pic>
        <p:nvPicPr>
          <p:cNvPr id="13" name="Picture 12">
            <a:extLst>
              <a:ext uri="{FF2B5EF4-FFF2-40B4-BE49-F238E27FC236}">
                <a16:creationId xmlns:a16="http://schemas.microsoft.com/office/drawing/2014/main" id="{2A7B5020-20EE-C1E2-D367-E5A0B2B8FD37}"/>
              </a:ext>
            </a:extLst>
          </p:cNvPr>
          <p:cNvPicPr>
            <a:picLocks noChangeAspect="1"/>
          </p:cNvPicPr>
          <p:nvPr/>
        </p:nvPicPr>
        <p:blipFill>
          <a:blip r:embed="rId6"/>
          <a:srcRect l="9386" t="4540" r="4480"/>
          <a:stretch>
            <a:fillRect/>
          </a:stretch>
        </p:blipFill>
        <p:spPr>
          <a:xfrm>
            <a:off x="4227755" y="1631333"/>
            <a:ext cx="2183803" cy="3132132"/>
          </a:xfrm>
          <a:prstGeom prst="rect">
            <a:avLst/>
          </a:prstGeom>
          <a:ln>
            <a:solidFill>
              <a:schemeClr val="tx1"/>
            </a:solidFill>
          </a:ln>
        </p:spPr>
      </p:pic>
    </p:spTree>
    <p:extLst>
      <p:ext uri="{BB962C8B-B14F-4D97-AF65-F5344CB8AC3E}">
        <p14:creationId xmlns:p14="http://schemas.microsoft.com/office/powerpoint/2010/main" val="1626239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C2C7D-24B1-B869-8097-5ED5C733E64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1F68955-6250-C632-1DC1-84B74FC214D5}"/>
              </a:ext>
            </a:extLst>
          </p:cNvPr>
          <p:cNvSpPr/>
          <p:nvPr/>
        </p:nvSpPr>
        <p:spPr>
          <a:xfrm>
            <a:off x="-1" y="0"/>
            <a:ext cx="9167149" cy="994172"/>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9" name="Graphic 8">
            <a:extLst>
              <a:ext uri="{FF2B5EF4-FFF2-40B4-BE49-F238E27FC236}">
                <a16:creationId xmlns:a16="http://schemas.microsoft.com/office/drawing/2014/main" id="{4BF3B9AA-F5B7-A14F-7C26-0D6C29BD1546}"/>
              </a:ext>
            </a:extLst>
          </p:cNvPr>
          <p:cNvPicPr>
            <a:picLocks noGrp="1" noRot="1" noChangeAspect="1" noMove="1" noResize="1" noEditPoints="1" noAdjustHandles="1" noChangeArrowheads="1" noChangeShapeType="1" noCrop="1"/>
          </p:cNvPicPr>
          <p:nvPr/>
        </p:nvPicPr>
        <p:blipFill>
          <a:blip>
            <a:extLst>
              <a:ext uri="{96DAC541-7B7A-43D3-8B79-37D633B846F1}">
                <asvg:svgBlip xmlns:asvg="http://schemas.microsoft.com/office/drawing/2016/SVG/main" r:embed="rId3"/>
              </a:ext>
            </a:extLst>
          </a:blip>
          <a:stretch>
            <a:fillRect/>
          </a:stretch>
        </p:blipFill>
        <p:spPr>
          <a:xfrm>
            <a:off x="-6019546" y="0"/>
            <a:ext cx="22176688" cy="21072277"/>
          </a:xfrm>
          <a:prstGeom prst="rect">
            <a:avLst/>
          </a:prstGeom>
        </p:spPr>
      </p:pic>
      <p:sp>
        <p:nvSpPr>
          <p:cNvPr id="5" name="Title 4">
            <a:extLst>
              <a:ext uri="{FF2B5EF4-FFF2-40B4-BE49-F238E27FC236}">
                <a16:creationId xmlns:a16="http://schemas.microsoft.com/office/drawing/2014/main" id="{9253E6ED-F3A6-A284-CBEF-1BFE2F6D2101}"/>
              </a:ext>
            </a:extLst>
          </p:cNvPr>
          <p:cNvSpPr>
            <a:spLocks noGrp="1"/>
          </p:cNvSpPr>
          <p:nvPr>
            <p:ph type="title"/>
          </p:nvPr>
        </p:nvSpPr>
        <p:spPr>
          <a:xfrm>
            <a:off x="312517" y="0"/>
            <a:ext cx="8202832" cy="994172"/>
          </a:xfrm>
        </p:spPr>
        <p:txBody>
          <a:bodyPr>
            <a:normAutofit/>
          </a:bodyPr>
          <a:lstStyle/>
          <a:p>
            <a:r>
              <a:rPr lang="en-US" sz="3600" dirty="0">
                <a:solidFill>
                  <a:schemeClr val="bg1"/>
                </a:solidFill>
                <a:latin typeface="Arial" panose="020B0604020202020204" pitchFamily="34" charset="0"/>
                <a:cs typeface="Arial" panose="020B0604020202020204" pitchFamily="34" charset="0"/>
              </a:rPr>
              <a:t>6.5 Discussion Items (First Reads)</a:t>
            </a:r>
          </a:p>
        </p:txBody>
      </p:sp>
      <p:sp>
        <p:nvSpPr>
          <p:cNvPr id="6" name="Content Placeholder 5">
            <a:extLst>
              <a:ext uri="{FF2B5EF4-FFF2-40B4-BE49-F238E27FC236}">
                <a16:creationId xmlns:a16="http://schemas.microsoft.com/office/drawing/2014/main" id="{525DB18C-A64D-B0FB-E31D-8F4984E2B625}"/>
              </a:ext>
            </a:extLst>
          </p:cNvPr>
          <p:cNvSpPr>
            <a:spLocks noGrp="1"/>
          </p:cNvSpPr>
          <p:nvPr>
            <p:ph sz="half" idx="1"/>
          </p:nvPr>
        </p:nvSpPr>
        <p:spPr>
          <a:xfrm>
            <a:off x="312517" y="1077362"/>
            <a:ext cx="8518965" cy="470781"/>
          </a:xfrm>
        </p:spPr>
        <p:txBody>
          <a:bodyPr numCol="1">
            <a:noAutofit/>
          </a:bodyPr>
          <a:lstStyle/>
          <a:p>
            <a:pPr marL="0" indent="0">
              <a:buNone/>
            </a:pPr>
            <a:r>
              <a:rPr lang="en-US" sz="2400" b="1" dirty="0">
                <a:latin typeface="Arial" panose="020B0604020202020204" pitchFamily="34" charset="0"/>
                <a:cs typeface="Arial" panose="020B0604020202020204" pitchFamily="34" charset="0"/>
              </a:rPr>
              <a:t>6.4	Resolution on Agentic AI Workgroup</a:t>
            </a:r>
          </a:p>
          <a:p>
            <a:pPr marL="0" indent="0">
              <a:buNone/>
            </a:pPr>
            <a:r>
              <a:rPr lang="en-US" sz="1800" b="1"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(Rodrigo Gomez)</a:t>
            </a:r>
          </a:p>
          <a:p>
            <a:pPr marL="0" indent="0">
              <a:buNone/>
            </a:pPr>
            <a:endParaRPr lang="en-US" sz="2400" b="1" dirty="0">
              <a:latin typeface="Arial" panose="020B0604020202020204" pitchFamily="34" charset="0"/>
              <a:cs typeface="Arial" panose="020B0604020202020204" pitchFamily="34" charset="0"/>
            </a:endParaRPr>
          </a:p>
          <a:p>
            <a:pPr marL="0" indent="0">
              <a:buNone/>
            </a:pPr>
            <a:endParaRPr lang="en-US" sz="2400" b="1" dirty="0">
              <a:latin typeface="Arial" panose="020B0604020202020204" pitchFamily="34" charset="0"/>
              <a:cs typeface="Arial" panose="020B0604020202020204" pitchFamily="34" charset="0"/>
            </a:endParaRPr>
          </a:p>
        </p:txBody>
      </p:sp>
      <p:pic>
        <p:nvPicPr>
          <p:cNvPr id="3" name="Picture 2" descr="A close up of a logo&#10;&#10;AI-generated content may be incorrect.">
            <a:extLst>
              <a:ext uri="{FF2B5EF4-FFF2-40B4-BE49-F238E27FC236}">
                <a16:creationId xmlns:a16="http://schemas.microsoft.com/office/drawing/2014/main" id="{0E179D56-26F4-9972-3A17-BC783AC254FC}"/>
              </a:ext>
            </a:extLst>
          </p:cNvPr>
          <p:cNvPicPr>
            <a:picLocks noChangeAspect="1"/>
          </p:cNvPicPr>
          <p:nvPr/>
        </p:nvPicPr>
        <p:blipFill>
          <a:blip r:embed="rId4"/>
          <a:stretch>
            <a:fillRect/>
          </a:stretch>
        </p:blipFill>
        <p:spPr>
          <a:xfrm>
            <a:off x="6656240" y="4429030"/>
            <a:ext cx="2175243" cy="440626"/>
          </a:xfrm>
          <a:prstGeom prst="rect">
            <a:avLst/>
          </a:prstGeom>
        </p:spPr>
      </p:pic>
      <p:sp>
        <p:nvSpPr>
          <p:cNvPr id="8" name="TextBox 7">
            <a:extLst>
              <a:ext uri="{FF2B5EF4-FFF2-40B4-BE49-F238E27FC236}">
                <a16:creationId xmlns:a16="http://schemas.microsoft.com/office/drawing/2014/main" id="{826244D8-F121-B6FC-F51B-B5C0E43E0F2E}"/>
              </a:ext>
            </a:extLst>
          </p:cNvPr>
          <p:cNvSpPr txBox="1"/>
          <p:nvPr/>
        </p:nvSpPr>
        <p:spPr>
          <a:xfrm>
            <a:off x="312517" y="2074654"/>
            <a:ext cx="8518965" cy="2123658"/>
          </a:xfrm>
          <a:prstGeom prst="rect">
            <a:avLst/>
          </a:prstGeom>
          <a:noFill/>
        </p:spPr>
        <p:txBody>
          <a:bodyPr wrap="square">
            <a:spAutoFit/>
          </a:bodyPr>
          <a:lstStyle/>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How do we ensure that faculty voice remains central in shaping institutional decisions around agentic AI, particularly in alignment with the 10+1 and principles of academic freedom?</a:t>
            </a:r>
          </a:p>
          <a:p>
            <a:pPr marL="285750" indent="-285750">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What safeguards must be established to protect student data, intellectual property, and faculty autonomy when engaging with agentic AI systems?</a:t>
            </a:r>
          </a:p>
          <a:p>
            <a:pPr marL="285750" indent="-285750">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What expectations should guide the transparent, ethical, and accountable implementation of agentic AI tools across teaching, learning, and institutional operations?</a:t>
            </a:r>
          </a:p>
        </p:txBody>
      </p:sp>
    </p:spTree>
    <p:extLst>
      <p:ext uri="{BB962C8B-B14F-4D97-AF65-F5344CB8AC3E}">
        <p14:creationId xmlns:p14="http://schemas.microsoft.com/office/powerpoint/2010/main" val="1110469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DD9E2-405E-22C8-C8AD-2CA0712F4796}"/>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8C68B6FA-B01B-F38F-11B6-FD29813ED75D}"/>
              </a:ext>
            </a:extLst>
          </p:cNvPr>
          <p:cNvSpPr/>
          <p:nvPr/>
        </p:nvSpPr>
        <p:spPr>
          <a:xfrm>
            <a:off x="0" y="1"/>
            <a:ext cx="9144000" cy="4101220"/>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sp>
        <p:nvSpPr>
          <p:cNvPr id="8" name="Title 7">
            <a:extLst>
              <a:ext uri="{FF2B5EF4-FFF2-40B4-BE49-F238E27FC236}">
                <a16:creationId xmlns:a16="http://schemas.microsoft.com/office/drawing/2014/main" id="{6CF99270-10B3-2648-C4EB-8A0F0E76C445}"/>
              </a:ext>
            </a:extLst>
          </p:cNvPr>
          <p:cNvSpPr>
            <a:spLocks noGrp="1"/>
          </p:cNvSpPr>
          <p:nvPr>
            <p:ph type="title"/>
          </p:nvPr>
        </p:nvSpPr>
        <p:spPr>
          <a:xfrm>
            <a:off x="379953" y="740568"/>
            <a:ext cx="2375439" cy="1124807"/>
          </a:xfrm>
        </p:spPr>
        <p:txBody>
          <a:bodyPr anchor="t">
            <a:noAutofit/>
          </a:bodyPr>
          <a:lstStyle/>
          <a:p>
            <a:r>
              <a:rPr lang="en-US" sz="3600" dirty="0">
                <a:solidFill>
                  <a:schemeClr val="bg1"/>
                </a:solidFill>
                <a:latin typeface="Arial" panose="020B0604020202020204" pitchFamily="34" charset="0"/>
                <a:cs typeface="Arial" panose="020B0604020202020204" pitchFamily="34" charset="0"/>
              </a:rPr>
              <a:t> </a:t>
            </a:r>
          </a:p>
        </p:txBody>
      </p:sp>
      <p:pic>
        <p:nvPicPr>
          <p:cNvPr id="2" name="Graphic 1">
            <a:extLst>
              <a:ext uri="{FF2B5EF4-FFF2-40B4-BE49-F238E27FC236}">
                <a16:creationId xmlns:a16="http://schemas.microsoft.com/office/drawing/2014/main" id="{22B65163-3D97-AE6F-22DB-6CF04085ACD5}"/>
              </a:ext>
            </a:extLst>
          </p:cNvPr>
          <p:cNvPicPr>
            <a:picLocks noGrp="1" noRot="1" noChangeAspect="1" noMove="1" noResize="1" noEditPoints="1" noAdjustHandles="1" noChangeArrowheads="1" noChangeShapeType="1" noCrop="1"/>
          </p:cNvPicPr>
          <p:nvPr/>
        </p:nvPicPr>
        <p:blipFill>
          <a:blip>
            <a:extLst>
              <a:ext uri="{96DAC541-7B7A-43D3-8B79-37D633B846F1}">
                <asvg:svgBlip xmlns:asvg="http://schemas.microsoft.com/office/drawing/2016/SVG/main" r:embed="rId3"/>
              </a:ext>
            </a:extLst>
          </a:blip>
          <a:stretch>
            <a:fillRect/>
          </a:stretch>
        </p:blipFill>
        <p:spPr>
          <a:xfrm>
            <a:off x="-3842143" y="-3893893"/>
            <a:ext cx="16828285" cy="15990227"/>
          </a:xfrm>
          <a:prstGeom prst="rect">
            <a:avLst/>
          </a:prstGeom>
        </p:spPr>
      </p:pic>
      <p:pic>
        <p:nvPicPr>
          <p:cNvPr id="3" name="Picture 2" descr="A close up of a logo&#10;&#10;AI-generated content may be incorrect.">
            <a:extLst>
              <a:ext uri="{FF2B5EF4-FFF2-40B4-BE49-F238E27FC236}">
                <a16:creationId xmlns:a16="http://schemas.microsoft.com/office/drawing/2014/main" id="{29509013-15B4-9320-0E59-2F5E426B68AD}"/>
              </a:ext>
            </a:extLst>
          </p:cNvPr>
          <p:cNvPicPr>
            <a:picLocks noChangeAspect="1"/>
          </p:cNvPicPr>
          <p:nvPr/>
        </p:nvPicPr>
        <p:blipFill>
          <a:blip r:embed="rId4"/>
          <a:stretch>
            <a:fillRect/>
          </a:stretch>
        </p:blipFill>
        <p:spPr>
          <a:xfrm>
            <a:off x="6656240" y="4429030"/>
            <a:ext cx="2175243" cy="440626"/>
          </a:xfrm>
          <a:prstGeom prst="rect">
            <a:avLst/>
          </a:prstGeom>
        </p:spPr>
      </p:pic>
      <p:sp>
        <p:nvSpPr>
          <p:cNvPr id="7" name="Title 4">
            <a:extLst>
              <a:ext uri="{FF2B5EF4-FFF2-40B4-BE49-F238E27FC236}">
                <a16:creationId xmlns:a16="http://schemas.microsoft.com/office/drawing/2014/main" id="{99556B63-119B-DF68-E116-DC5A4ED16DED}"/>
              </a:ext>
            </a:extLst>
          </p:cNvPr>
          <p:cNvSpPr txBox="1">
            <a:spLocks/>
          </p:cNvSpPr>
          <p:nvPr/>
        </p:nvSpPr>
        <p:spPr>
          <a:xfrm>
            <a:off x="282617" y="306543"/>
            <a:ext cx="8548865" cy="3617275"/>
          </a:xfrm>
          <a:prstGeom prst="rect">
            <a:avLst/>
          </a:prstGeom>
        </p:spPr>
        <p:txBody>
          <a:bodyPr vert="horz" lIns="91440" tIns="45720" rIns="91440" bIns="45720" rtlCol="0" anchor="b">
            <a:noAutofit/>
          </a:bodyPr>
          <a:lstStyle>
            <a:lvl1pPr algn="l" defTabSz="685800" rtl="0" eaLnBrk="1" latinLnBrk="0" hangingPunct="1">
              <a:lnSpc>
                <a:spcPct val="90000"/>
              </a:lnSpc>
              <a:spcBef>
                <a:spcPct val="0"/>
              </a:spcBef>
              <a:buNone/>
              <a:defRPr sz="2400" kern="1200">
                <a:solidFill>
                  <a:schemeClr val="tx1"/>
                </a:solidFill>
                <a:latin typeface="+mj-lt"/>
                <a:ea typeface="+mj-ea"/>
                <a:cs typeface="+mj-cs"/>
              </a:defRPr>
            </a:lvl1pPr>
          </a:lstStyle>
          <a:p>
            <a:pPr marL="742950" indent="-742950">
              <a:buAutoNum type="arabicPeriod" startAt="7"/>
            </a:pPr>
            <a:r>
              <a:rPr lang="en-US" sz="3600" dirty="0">
                <a:solidFill>
                  <a:schemeClr val="bg1"/>
                </a:solidFill>
                <a:latin typeface="Arial" panose="020B0604020202020204" pitchFamily="34" charset="0"/>
                <a:cs typeface="Arial" panose="020B0604020202020204" pitchFamily="34" charset="0"/>
              </a:rPr>
              <a:t>Reports</a:t>
            </a:r>
          </a:p>
          <a:p>
            <a:r>
              <a:rPr lang="en-US" sz="1600" dirty="0">
                <a:solidFill>
                  <a:schemeClr val="bg1"/>
                </a:solidFill>
                <a:latin typeface="Arial" panose="020B0604020202020204" pitchFamily="34" charset="0"/>
                <a:cs typeface="Arial" panose="020B0604020202020204" pitchFamily="34" charset="0"/>
              </a:rPr>
              <a:t>	</a:t>
            </a:r>
            <a:r>
              <a:rPr lang="en-US" sz="1600" i="1" dirty="0">
                <a:solidFill>
                  <a:schemeClr val="bg1"/>
                </a:solidFill>
                <a:latin typeface="Arial" panose="020B0604020202020204" pitchFamily="34" charset="0"/>
                <a:cs typeface="Arial" panose="020B0604020202020204" pitchFamily="34" charset="0"/>
              </a:rPr>
              <a:t>(7.1 Committee | 7.2 Special | 7.3 Executive Committee)</a:t>
            </a:r>
          </a:p>
        </p:txBody>
      </p:sp>
    </p:spTree>
    <p:extLst>
      <p:ext uri="{BB962C8B-B14F-4D97-AF65-F5344CB8AC3E}">
        <p14:creationId xmlns:p14="http://schemas.microsoft.com/office/powerpoint/2010/main" val="1372943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500326-2575-1A66-D7B3-85D62C456B1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A257924-ADD5-CD0C-680B-9E2B6C0D64ED}"/>
              </a:ext>
            </a:extLst>
          </p:cNvPr>
          <p:cNvSpPr/>
          <p:nvPr/>
        </p:nvSpPr>
        <p:spPr>
          <a:xfrm>
            <a:off x="-1" y="0"/>
            <a:ext cx="9167149" cy="994172"/>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9" name="Graphic 8">
            <a:extLst>
              <a:ext uri="{FF2B5EF4-FFF2-40B4-BE49-F238E27FC236}">
                <a16:creationId xmlns:a16="http://schemas.microsoft.com/office/drawing/2014/main" id="{2A9A8AF5-E358-2C4A-A2C3-32EBC9020757}"/>
              </a:ext>
            </a:extLst>
          </p:cNvPr>
          <p:cNvPicPr>
            <a:picLocks noGrp="1" noRot="1" noChangeAspect="1" noMove="1" noResize="1" noEditPoints="1" noAdjustHandles="1" noChangeArrowheads="1" noChangeShapeType="1" noCrop="1"/>
          </p:cNvPicPr>
          <p:nvPr/>
        </p:nvPicPr>
        <p:blipFill>
          <a:blip>
            <a:extLst>
              <a:ext uri="{96DAC541-7B7A-43D3-8B79-37D633B846F1}">
                <asvg:svgBlip xmlns:asvg="http://schemas.microsoft.com/office/drawing/2016/SVG/main" r:embed="rId3"/>
              </a:ext>
            </a:extLst>
          </a:blip>
          <a:stretch>
            <a:fillRect/>
          </a:stretch>
        </p:blipFill>
        <p:spPr>
          <a:xfrm>
            <a:off x="-6516344" y="0"/>
            <a:ext cx="22176688" cy="21072277"/>
          </a:xfrm>
          <a:prstGeom prst="rect">
            <a:avLst/>
          </a:prstGeom>
        </p:spPr>
      </p:pic>
      <p:sp>
        <p:nvSpPr>
          <p:cNvPr id="5" name="Title 4">
            <a:extLst>
              <a:ext uri="{FF2B5EF4-FFF2-40B4-BE49-F238E27FC236}">
                <a16:creationId xmlns:a16="http://schemas.microsoft.com/office/drawing/2014/main" id="{BAA69418-4BC8-378D-AC68-8A02F91EB35B}"/>
              </a:ext>
            </a:extLst>
          </p:cNvPr>
          <p:cNvSpPr>
            <a:spLocks noGrp="1"/>
          </p:cNvSpPr>
          <p:nvPr>
            <p:ph type="title"/>
          </p:nvPr>
        </p:nvSpPr>
        <p:spPr>
          <a:xfrm>
            <a:off x="312517" y="0"/>
            <a:ext cx="7886700" cy="994172"/>
          </a:xfrm>
        </p:spPr>
        <p:txBody>
          <a:bodyPr>
            <a:normAutofit/>
          </a:bodyPr>
          <a:lstStyle/>
          <a:p>
            <a:r>
              <a:rPr lang="en-US" sz="3600" dirty="0">
                <a:solidFill>
                  <a:schemeClr val="bg1"/>
                </a:solidFill>
                <a:latin typeface="Arial" panose="020B0604020202020204" pitchFamily="34" charset="0"/>
                <a:cs typeface="Arial" panose="020B0604020202020204" pitchFamily="34" charset="0"/>
              </a:rPr>
              <a:t>7. Reports</a:t>
            </a:r>
          </a:p>
        </p:txBody>
      </p:sp>
      <p:sp>
        <p:nvSpPr>
          <p:cNvPr id="6" name="Content Placeholder 5">
            <a:extLst>
              <a:ext uri="{FF2B5EF4-FFF2-40B4-BE49-F238E27FC236}">
                <a16:creationId xmlns:a16="http://schemas.microsoft.com/office/drawing/2014/main" id="{E0D50498-C374-44C6-BE18-B72B1578629B}"/>
              </a:ext>
            </a:extLst>
          </p:cNvPr>
          <p:cNvSpPr>
            <a:spLocks noGrp="1"/>
          </p:cNvSpPr>
          <p:nvPr>
            <p:ph sz="half" idx="1"/>
          </p:nvPr>
        </p:nvSpPr>
        <p:spPr>
          <a:xfrm>
            <a:off x="324090" y="1321547"/>
            <a:ext cx="8518965" cy="3327796"/>
          </a:xfrm>
        </p:spPr>
        <p:txBody>
          <a:bodyPr numCol="1">
            <a:noAutofit/>
          </a:bodyPr>
          <a:lstStyle/>
          <a:p>
            <a:pPr marL="0" indent="0">
              <a:buNone/>
            </a:pPr>
            <a:r>
              <a:rPr lang="en-US" sz="2400" b="1" dirty="0">
                <a:latin typeface="Arial" panose="020B0604020202020204" pitchFamily="34" charset="0"/>
                <a:cs typeface="Arial" panose="020B0604020202020204" pitchFamily="34" charset="0"/>
              </a:rPr>
              <a:t>7.1	Committee Reports</a:t>
            </a:r>
          </a:p>
          <a:p>
            <a:pPr marL="0" indent="0">
              <a:buNone/>
            </a:pPr>
            <a:endParaRPr lang="en-US" sz="2400" b="1"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p:txBody>
      </p:sp>
      <p:pic>
        <p:nvPicPr>
          <p:cNvPr id="3" name="Picture 2" descr="A close up of a logo&#10;&#10;AI-generated content may be incorrect.">
            <a:extLst>
              <a:ext uri="{FF2B5EF4-FFF2-40B4-BE49-F238E27FC236}">
                <a16:creationId xmlns:a16="http://schemas.microsoft.com/office/drawing/2014/main" id="{66BEC51B-05A7-04C7-9289-A4C63490119A}"/>
              </a:ext>
            </a:extLst>
          </p:cNvPr>
          <p:cNvPicPr>
            <a:picLocks noChangeAspect="1"/>
          </p:cNvPicPr>
          <p:nvPr/>
        </p:nvPicPr>
        <p:blipFill>
          <a:blip r:embed="rId4"/>
          <a:stretch>
            <a:fillRect/>
          </a:stretch>
        </p:blipFill>
        <p:spPr>
          <a:xfrm>
            <a:off x="6656240" y="4429030"/>
            <a:ext cx="2175243" cy="440626"/>
          </a:xfrm>
          <a:prstGeom prst="rect">
            <a:avLst/>
          </a:prstGeom>
        </p:spPr>
      </p:pic>
    </p:spTree>
    <p:extLst>
      <p:ext uri="{BB962C8B-B14F-4D97-AF65-F5344CB8AC3E}">
        <p14:creationId xmlns:p14="http://schemas.microsoft.com/office/powerpoint/2010/main" val="3037704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4970CE-E89E-27C7-2D2C-F2EB87FB85F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3238A27-7CB7-745D-6FB8-99103A4C6143}"/>
              </a:ext>
            </a:extLst>
          </p:cNvPr>
          <p:cNvSpPr/>
          <p:nvPr/>
        </p:nvSpPr>
        <p:spPr>
          <a:xfrm>
            <a:off x="-1" y="0"/>
            <a:ext cx="9167149" cy="994172"/>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9" name="Graphic 8">
            <a:extLst>
              <a:ext uri="{FF2B5EF4-FFF2-40B4-BE49-F238E27FC236}">
                <a16:creationId xmlns:a16="http://schemas.microsoft.com/office/drawing/2014/main" id="{7E1086E3-636F-F646-0EDA-D6A5A90BFC3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279591" y="0"/>
            <a:ext cx="22176688" cy="21072277"/>
          </a:xfrm>
          <a:prstGeom prst="rect">
            <a:avLst/>
          </a:prstGeom>
        </p:spPr>
      </p:pic>
      <p:sp>
        <p:nvSpPr>
          <p:cNvPr id="5" name="Title 4">
            <a:extLst>
              <a:ext uri="{FF2B5EF4-FFF2-40B4-BE49-F238E27FC236}">
                <a16:creationId xmlns:a16="http://schemas.microsoft.com/office/drawing/2014/main" id="{1158027D-1757-D982-74E1-0208F0614AF8}"/>
              </a:ext>
            </a:extLst>
          </p:cNvPr>
          <p:cNvSpPr>
            <a:spLocks noGrp="1"/>
          </p:cNvSpPr>
          <p:nvPr>
            <p:ph type="title"/>
          </p:nvPr>
        </p:nvSpPr>
        <p:spPr>
          <a:xfrm>
            <a:off x="312517" y="0"/>
            <a:ext cx="7886700" cy="994172"/>
          </a:xfrm>
        </p:spPr>
        <p:txBody>
          <a:bodyPr>
            <a:normAutofit/>
          </a:bodyPr>
          <a:lstStyle/>
          <a:p>
            <a:r>
              <a:rPr lang="en-US" sz="3600" dirty="0">
                <a:solidFill>
                  <a:schemeClr val="bg1"/>
                </a:solidFill>
                <a:latin typeface="Arial" panose="020B0604020202020204" pitchFamily="34" charset="0"/>
                <a:cs typeface="Arial" panose="020B0604020202020204" pitchFamily="34" charset="0"/>
              </a:rPr>
              <a:t>7. Reports</a:t>
            </a:r>
          </a:p>
        </p:txBody>
      </p:sp>
      <p:sp>
        <p:nvSpPr>
          <p:cNvPr id="6" name="Content Placeholder 5">
            <a:extLst>
              <a:ext uri="{FF2B5EF4-FFF2-40B4-BE49-F238E27FC236}">
                <a16:creationId xmlns:a16="http://schemas.microsoft.com/office/drawing/2014/main" id="{CEC0002D-18BF-8977-026D-305C5C149168}"/>
              </a:ext>
            </a:extLst>
          </p:cNvPr>
          <p:cNvSpPr>
            <a:spLocks noGrp="1"/>
          </p:cNvSpPr>
          <p:nvPr>
            <p:ph sz="half" idx="1"/>
          </p:nvPr>
        </p:nvSpPr>
        <p:spPr>
          <a:xfrm>
            <a:off x="312517" y="1321547"/>
            <a:ext cx="8518965" cy="3327796"/>
          </a:xfrm>
        </p:spPr>
        <p:txBody>
          <a:bodyPr numCol="1">
            <a:noAutofit/>
          </a:bodyPr>
          <a:lstStyle/>
          <a:p>
            <a:pPr marL="0" indent="0">
              <a:buNone/>
            </a:pPr>
            <a:r>
              <a:rPr lang="en-US" sz="2400" b="1" dirty="0">
                <a:latin typeface="Arial" panose="020B0604020202020204" pitchFamily="34" charset="0"/>
                <a:cs typeface="Arial" panose="020B0604020202020204" pitchFamily="34" charset="0"/>
              </a:rPr>
              <a:t>7.2	Special Reports</a:t>
            </a:r>
            <a:endParaRPr lang="en-US" sz="18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p:txBody>
      </p:sp>
      <p:pic>
        <p:nvPicPr>
          <p:cNvPr id="3" name="Picture 2" descr="A close up of a logo&#10;&#10;AI-generated content may be incorrect.">
            <a:extLst>
              <a:ext uri="{FF2B5EF4-FFF2-40B4-BE49-F238E27FC236}">
                <a16:creationId xmlns:a16="http://schemas.microsoft.com/office/drawing/2014/main" id="{67EE52AD-7706-3848-9378-85669E6AC058}"/>
              </a:ext>
            </a:extLst>
          </p:cNvPr>
          <p:cNvPicPr>
            <a:picLocks noChangeAspect="1"/>
          </p:cNvPicPr>
          <p:nvPr/>
        </p:nvPicPr>
        <p:blipFill>
          <a:blip r:embed="rId4"/>
          <a:stretch>
            <a:fillRect/>
          </a:stretch>
        </p:blipFill>
        <p:spPr>
          <a:xfrm>
            <a:off x="6656240" y="4429030"/>
            <a:ext cx="2175243" cy="440626"/>
          </a:xfrm>
          <a:prstGeom prst="rect">
            <a:avLst/>
          </a:prstGeom>
        </p:spPr>
      </p:pic>
    </p:spTree>
    <p:extLst>
      <p:ext uri="{BB962C8B-B14F-4D97-AF65-F5344CB8AC3E}">
        <p14:creationId xmlns:p14="http://schemas.microsoft.com/office/powerpoint/2010/main" val="3933510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B86B79-B437-8A88-FE0B-8615099C2A9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278D8AD-3AC7-E62D-FF1E-A45AA67124E0}"/>
              </a:ext>
            </a:extLst>
          </p:cNvPr>
          <p:cNvSpPr/>
          <p:nvPr/>
        </p:nvSpPr>
        <p:spPr>
          <a:xfrm>
            <a:off x="-1" y="0"/>
            <a:ext cx="9167149" cy="994172"/>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9" name="Graphic 8">
            <a:extLst>
              <a:ext uri="{FF2B5EF4-FFF2-40B4-BE49-F238E27FC236}">
                <a16:creationId xmlns:a16="http://schemas.microsoft.com/office/drawing/2014/main" id="{F7BCAD27-2ED9-48DD-A171-19F44CEBB16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159275" y="0"/>
            <a:ext cx="22176688" cy="21072277"/>
          </a:xfrm>
          <a:prstGeom prst="rect">
            <a:avLst/>
          </a:prstGeom>
        </p:spPr>
      </p:pic>
      <p:sp>
        <p:nvSpPr>
          <p:cNvPr id="5" name="Title 4">
            <a:extLst>
              <a:ext uri="{FF2B5EF4-FFF2-40B4-BE49-F238E27FC236}">
                <a16:creationId xmlns:a16="http://schemas.microsoft.com/office/drawing/2014/main" id="{6886CB4D-DA89-3594-B34F-2ABD936EF262}"/>
              </a:ext>
            </a:extLst>
          </p:cNvPr>
          <p:cNvSpPr>
            <a:spLocks noGrp="1"/>
          </p:cNvSpPr>
          <p:nvPr>
            <p:ph type="title"/>
          </p:nvPr>
        </p:nvSpPr>
        <p:spPr>
          <a:xfrm>
            <a:off x="312517" y="0"/>
            <a:ext cx="7886700" cy="994172"/>
          </a:xfrm>
        </p:spPr>
        <p:txBody>
          <a:bodyPr>
            <a:normAutofit/>
          </a:bodyPr>
          <a:lstStyle/>
          <a:p>
            <a:r>
              <a:rPr lang="en-US" sz="3600" dirty="0">
                <a:solidFill>
                  <a:schemeClr val="bg1"/>
                </a:solidFill>
                <a:latin typeface="Arial" panose="020B0604020202020204" pitchFamily="34" charset="0"/>
                <a:cs typeface="Arial" panose="020B0604020202020204" pitchFamily="34" charset="0"/>
              </a:rPr>
              <a:t>7. Reports</a:t>
            </a:r>
          </a:p>
        </p:txBody>
      </p:sp>
      <p:sp>
        <p:nvSpPr>
          <p:cNvPr id="6" name="Content Placeholder 5">
            <a:extLst>
              <a:ext uri="{FF2B5EF4-FFF2-40B4-BE49-F238E27FC236}">
                <a16:creationId xmlns:a16="http://schemas.microsoft.com/office/drawing/2014/main" id="{E66D6A21-0F0B-0B70-4BD4-61FBCFB0E594}"/>
              </a:ext>
            </a:extLst>
          </p:cNvPr>
          <p:cNvSpPr>
            <a:spLocks noGrp="1"/>
          </p:cNvSpPr>
          <p:nvPr>
            <p:ph sz="half" idx="1"/>
          </p:nvPr>
        </p:nvSpPr>
        <p:spPr>
          <a:xfrm>
            <a:off x="324090" y="1321547"/>
            <a:ext cx="8518965" cy="3327796"/>
          </a:xfrm>
        </p:spPr>
        <p:txBody>
          <a:bodyPr numCol="1">
            <a:noAutofit/>
          </a:bodyPr>
          <a:lstStyle/>
          <a:p>
            <a:pPr marL="0" indent="0">
              <a:buNone/>
            </a:pPr>
            <a:r>
              <a:rPr lang="en-US" sz="2400" b="1" dirty="0">
                <a:latin typeface="Arial" panose="020B0604020202020204" pitchFamily="34" charset="0"/>
                <a:cs typeface="Arial" panose="020B0604020202020204" pitchFamily="34" charset="0"/>
              </a:rPr>
              <a:t>7.3.1	   President’s Report</a:t>
            </a:r>
          </a:p>
          <a:p>
            <a:pPr marL="0" indent="0">
              <a:buNone/>
            </a:pPr>
            <a:r>
              <a:rPr lang="en-US" sz="1800" dirty="0">
                <a:latin typeface="Arial" panose="020B0604020202020204" pitchFamily="34" charset="0"/>
                <a:cs typeface="Arial" panose="020B0604020202020204" pitchFamily="34" charset="0"/>
              </a:rPr>
              <a:t>7.3.1.1   </a:t>
            </a:r>
            <a:r>
              <a:rPr lang="en-US" sz="1800" b="1" dirty="0">
                <a:latin typeface="Arial" panose="020B0604020202020204" pitchFamily="34" charset="0"/>
                <a:cs typeface="Arial" panose="020B0604020202020204" pitchFamily="34" charset="0"/>
              </a:rPr>
              <a:t>College Council is forming an AI Workgroup</a:t>
            </a:r>
            <a:r>
              <a:rPr lang="en-US" sz="1800" dirty="0">
                <a:latin typeface="Arial" panose="020B0604020202020204" pitchFamily="34" charset="0"/>
                <a:cs typeface="Arial" panose="020B0604020202020204" pitchFamily="34" charset="0"/>
              </a:rPr>
              <a:t> (Pending)</a:t>
            </a:r>
          </a:p>
          <a:p>
            <a:pPr marL="0" indent="0">
              <a:buNone/>
            </a:pPr>
            <a:r>
              <a:rPr lang="en-US" sz="1800" dirty="0">
                <a:latin typeface="Arial" panose="020B0604020202020204" pitchFamily="34" charset="0"/>
                <a:cs typeface="Arial" panose="020B0604020202020204" pitchFamily="34" charset="0"/>
              </a:rPr>
              <a:t>7.3.1.2   </a:t>
            </a:r>
            <a:r>
              <a:rPr lang="en-US" sz="1800" b="1" dirty="0"/>
              <a:t>AFT Negotiations Update</a:t>
            </a:r>
          </a:p>
          <a:p>
            <a:pPr marL="0" indent="0">
              <a:buNone/>
            </a:pPr>
            <a:endParaRPr lang="en-US" sz="1000" b="1" dirty="0"/>
          </a:p>
          <a:p>
            <a:pPr lvl="2"/>
            <a:r>
              <a:rPr lang="en-US" b="1" dirty="0"/>
              <a:t>67.4% (395 votes)</a:t>
            </a:r>
            <a:r>
              <a:rPr lang="en-US" dirty="0"/>
              <a:t> of participating faculty supported proceeding with negotiations </a:t>
            </a:r>
            <a:r>
              <a:rPr lang="en-US" b="1" dirty="0"/>
              <a:t>without renewing the current RAF</a:t>
            </a:r>
            <a:r>
              <a:rPr lang="en-US" dirty="0"/>
              <a:t>; </a:t>
            </a:r>
            <a:r>
              <a:rPr lang="en-US" b="1" dirty="0"/>
              <a:t>32.6% (191 votes)</a:t>
            </a:r>
            <a:r>
              <a:rPr lang="en-US" dirty="0"/>
              <a:t> opposed. </a:t>
            </a:r>
          </a:p>
          <a:p>
            <a:pPr lvl="2"/>
            <a:r>
              <a:rPr lang="en-US" dirty="0"/>
              <a:t>Current RAF expires </a:t>
            </a:r>
            <a:r>
              <a:rPr lang="en-US" b="1" dirty="0"/>
              <a:t>June 30, 2026</a:t>
            </a:r>
            <a:r>
              <a:rPr lang="en-US" dirty="0"/>
              <a:t>. </a:t>
            </a:r>
          </a:p>
          <a:p>
            <a:pPr lvl="2"/>
            <a:r>
              <a:rPr lang="en-US" dirty="0"/>
              <a:t>Ending RAF may increase flexibility for larger compensation proposals but could expose faculty to temporary healthcare premium increases during extended negotiations. Estimated increases discussed: </a:t>
            </a:r>
            <a:r>
              <a:rPr lang="en-US" b="1" dirty="0"/>
              <a:t>8–14%</a:t>
            </a:r>
            <a:r>
              <a:rPr lang="en-US" dirty="0"/>
              <a:t> (~$100–$300/month depending on plan). </a:t>
            </a:r>
          </a:p>
          <a:p>
            <a:pPr lvl="2"/>
            <a:r>
              <a:rPr lang="en-US" dirty="0"/>
              <a:t>AFT indicated additional proposals and member votes are forthcoming. </a:t>
            </a:r>
          </a:p>
        </p:txBody>
      </p:sp>
      <p:pic>
        <p:nvPicPr>
          <p:cNvPr id="3" name="Picture 2" descr="A close up of a logo&#10;&#10;AI-generated content may be incorrect.">
            <a:extLst>
              <a:ext uri="{FF2B5EF4-FFF2-40B4-BE49-F238E27FC236}">
                <a16:creationId xmlns:a16="http://schemas.microsoft.com/office/drawing/2014/main" id="{86123C03-3A40-6AC4-2C4B-321AE1F0E483}"/>
              </a:ext>
            </a:extLst>
          </p:cNvPr>
          <p:cNvPicPr>
            <a:picLocks noChangeAspect="1"/>
          </p:cNvPicPr>
          <p:nvPr/>
        </p:nvPicPr>
        <p:blipFill>
          <a:blip r:embed="rId4"/>
          <a:stretch>
            <a:fillRect/>
          </a:stretch>
        </p:blipFill>
        <p:spPr>
          <a:xfrm>
            <a:off x="6656240" y="4429030"/>
            <a:ext cx="2175243" cy="440626"/>
          </a:xfrm>
          <a:prstGeom prst="rect">
            <a:avLst/>
          </a:prstGeom>
        </p:spPr>
      </p:pic>
    </p:spTree>
    <p:extLst>
      <p:ext uri="{BB962C8B-B14F-4D97-AF65-F5344CB8AC3E}">
        <p14:creationId xmlns:p14="http://schemas.microsoft.com/office/powerpoint/2010/main" val="2488656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2EBC1C-A1B7-60A8-619D-638A22F271DF}"/>
              </a:ext>
            </a:extLst>
          </p:cNvPr>
          <p:cNvSpPr/>
          <p:nvPr/>
        </p:nvSpPr>
        <p:spPr>
          <a:xfrm>
            <a:off x="-1" y="0"/>
            <a:ext cx="9167149" cy="994172"/>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9" name="Graphic 8">
            <a:extLst>
              <a:ext uri="{FF2B5EF4-FFF2-40B4-BE49-F238E27FC236}">
                <a16:creationId xmlns:a16="http://schemas.microsoft.com/office/drawing/2014/main" id="{D4D61CAA-2AF9-0708-B82F-AE75E3478CF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785402" y="0"/>
            <a:ext cx="22176688" cy="21072277"/>
          </a:xfrm>
          <a:prstGeom prst="rect">
            <a:avLst/>
          </a:prstGeom>
        </p:spPr>
      </p:pic>
      <p:sp>
        <p:nvSpPr>
          <p:cNvPr id="5" name="Title 4">
            <a:extLst>
              <a:ext uri="{FF2B5EF4-FFF2-40B4-BE49-F238E27FC236}">
                <a16:creationId xmlns:a16="http://schemas.microsoft.com/office/drawing/2014/main" id="{D2E3D18E-FC6C-3F47-36E7-5784F5A30B63}"/>
              </a:ext>
            </a:extLst>
          </p:cNvPr>
          <p:cNvSpPr>
            <a:spLocks noGrp="1"/>
          </p:cNvSpPr>
          <p:nvPr>
            <p:ph type="title"/>
          </p:nvPr>
        </p:nvSpPr>
        <p:spPr>
          <a:xfrm>
            <a:off x="312517" y="0"/>
            <a:ext cx="8202832" cy="994172"/>
          </a:xfrm>
        </p:spPr>
        <p:txBody>
          <a:bodyPr>
            <a:normAutofit/>
          </a:bodyPr>
          <a:lstStyle/>
          <a:p>
            <a:r>
              <a:rPr lang="en-US" sz="3600" dirty="0">
                <a:solidFill>
                  <a:schemeClr val="bg1"/>
                </a:solidFill>
                <a:latin typeface="Arial" panose="020B0604020202020204" pitchFamily="34" charset="0"/>
                <a:cs typeface="Arial" panose="020B0604020202020204" pitchFamily="34" charset="0"/>
              </a:rPr>
              <a:t>2. Agenda Overview</a:t>
            </a:r>
          </a:p>
        </p:txBody>
      </p:sp>
      <p:sp>
        <p:nvSpPr>
          <p:cNvPr id="6" name="Content Placeholder 5">
            <a:extLst>
              <a:ext uri="{FF2B5EF4-FFF2-40B4-BE49-F238E27FC236}">
                <a16:creationId xmlns:a16="http://schemas.microsoft.com/office/drawing/2014/main" id="{873C7D1D-6291-9496-E110-C2D5FB56E75B}"/>
              </a:ext>
            </a:extLst>
          </p:cNvPr>
          <p:cNvSpPr>
            <a:spLocks noGrp="1"/>
          </p:cNvSpPr>
          <p:nvPr>
            <p:ph sz="half" idx="1"/>
          </p:nvPr>
        </p:nvSpPr>
        <p:spPr>
          <a:xfrm>
            <a:off x="312517" y="1176951"/>
            <a:ext cx="8518965" cy="3659464"/>
          </a:xfrm>
        </p:spPr>
        <p:txBody>
          <a:bodyPr numCol="2">
            <a:noAutofit/>
          </a:bodyPr>
          <a:lstStyle/>
          <a:p>
            <a:pPr marL="514350" lvl="0" indent="-514350">
              <a:spcBef>
                <a:spcPts val="0"/>
              </a:spcBef>
              <a:buFont typeface="+mj-lt"/>
              <a:buAutoNum type="arabicPeriod"/>
            </a:pPr>
            <a:r>
              <a:rPr lang="en-US" sz="1700" b="1" dirty="0">
                <a:latin typeface="Arial" panose="020B0604020202020204" pitchFamily="34" charset="0"/>
                <a:cs typeface="Arial" panose="020B0604020202020204" pitchFamily="34" charset="0"/>
              </a:rPr>
              <a:t>Call to Order</a:t>
            </a:r>
          </a:p>
          <a:p>
            <a:pPr marL="514350" lvl="0" indent="-514350">
              <a:spcBef>
                <a:spcPts val="0"/>
              </a:spcBef>
              <a:buFont typeface="+mj-lt"/>
              <a:buAutoNum type="arabicPeriod"/>
            </a:pPr>
            <a:r>
              <a:rPr lang="en-US" sz="1700" b="1" dirty="0">
                <a:latin typeface="Arial" panose="020B0604020202020204" pitchFamily="34" charset="0"/>
                <a:cs typeface="Arial" panose="020B0604020202020204" pitchFamily="34" charset="0"/>
              </a:rPr>
              <a:t>Approval of Agenda</a:t>
            </a:r>
            <a:r>
              <a:rPr lang="en-US" sz="1700" dirty="0">
                <a:latin typeface="Arial" panose="020B0604020202020204" pitchFamily="34" charset="0"/>
                <a:cs typeface="Arial" panose="020B0604020202020204" pitchFamily="34" charset="0"/>
              </a:rPr>
              <a:t> </a:t>
            </a:r>
            <a:r>
              <a:rPr lang="en-US" sz="1700" b="1" dirty="0">
                <a:latin typeface="Arial" panose="020B0604020202020204" pitchFamily="34" charset="0"/>
                <a:cs typeface="Arial" panose="020B0604020202020204" pitchFamily="34" charset="0"/>
              </a:rPr>
              <a:t>&amp; Consent Calendar</a:t>
            </a:r>
          </a:p>
          <a:p>
            <a:pPr marL="880110" lvl="1" indent="-514350">
              <a:spcBef>
                <a:spcPts val="0"/>
              </a:spcBef>
              <a:buFont typeface="+mj-lt"/>
              <a:buAutoNum type="alphaLcPeriod"/>
            </a:pPr>
            <a:r>
              <a:rPr lang="en-US" sz="1600" dirty="0">
                <a:solidFill>
                  <a:srgbClr val="006E79"/>
                </a:solidFill>
                <a:latin typeface="Arial" panose="020B0604020202020204" pitchFamily="34" charset="0"/>
                <a:cs typeface="Arial" panose="020B0604020202020204" pitchFamily="34" charset="0"/>
                <a:hlinkClick r:id="rId4"/>
              </a:rPr>
              <a:t>DRAFT Minutes 050526</a:t>
            </a:r>
            <a:endParaRPr lang="en-US" sz="1600" dirty="0">
              <a:solidFill>
                <a:srgbClr val="006E79"/>
              </a:solidFill>
              <a:latin typeface="Arial" panose="020B0604020202020204" pitchFamily="34" charset="0"/>
              <a:cs typeface="Arial" panose="020B0604020202020204" pitchFamily="34" charset="0"/>
            </a:endParaRPr>
          </a:p>
          <a:p>
            <a:pPr marL="880110" lvl="1" indent="-514350">
              <a:spcBef>
                <a:spcPts val="0"/>
              </a:spcBef>
              <a:buFont typeface="+mj-lt"/>
              <a:buAutoNum type="alphaLcPeriod"/>
            </a:pPr>
            <a:r>
              <a:rPr lang="en-US" sz="1600" dirty="0">
                <a:solidFill>
                  <a:srgbClr val="006E79"/>
                </a:solidFill>
                <a:latin typeface="Arial" panose="020B0604020202020204" pitchFamily="34" charset="0"/>
                <a:cs typeface="Arial" panose="020B0604020202020204" pitchFamily="34" charset="0"/>
                <a:hlinkClick r:id="rId5"/>
              </a:rPr>
              <a:t>2026-27 Academic Senate Meetings Calendar</a:t>
            </a:r>
            <a:endParaRPr lang="en-US" sz="1600" dirty="0">
              <a:latin typeface="Arial" panose="020B0604020202020204" pitchFamily="34" charset="0"/>
              <a:cs typeface="Arial" panose="020B0604020202020204" pitchFamily="34" charset="0"/>
              <a:hlinkClick r:id="rId6"/>
            </a:endParaRPr>
          </a:p>
          <a:p>
            <a:pPr marL="514350" lvl="0" indent="-514350">
              <a:spcBef>
                <a:spcPts val="0"/>
              </a:spcBef>
              <a:buFont typeface="+mj-lt"/>
              <a:buAutoNum type="arabicPeriod"/>
            </a:pPr>
            <a:r>
              <a:rPr lang="en-US" sz="1700" b="1" dirty="0">
                <a:latin typeface="Arial" panose="020B0604020202020204" pitchFamily="34" charset="0"/>
                <a:cs typeface="Arial" panose="020B0604020202020204" pitchFamily="34" charset="0"/>
              </a:rPr>
              <a:t>Land Acknowledgement </a:t>
            </a:r>
            <a:r>
              <a:rPr lang="en-US" sz="1700" dirty="0">
                <a:latin typeface="Arial" panose="020B0604020202020204" pitchFamily="34" charset="0"/>
                <a:cs typeface="Arial" panose="020B0604020202020204" pitchFamily="34" charset="0"/>
              </a:rPr>
              <a:t>(Updated)</a:t>
            </a:r>
          </a:p>
          <a:p>
            <a:pPr marL="514350" lvl="0" indent="-514350">
              <a:spcBef>
                <a:spcPts val="0"/>
              </a:spcBef>
              <a:buFont typeface="+mj-lt"/>
              <a:buAutoNum type="arabicPeriod"/>
            </a:pPr>
            <a:r>
              <a:rPr lang="en-US" sz="1700" b="1" dirty="0">
                <a:latin typeface="Arial" panose="020B0604020202020204" pitchFamily="34" charset="0"/>
                <a:cs typeface="Arial" panose="020B0604020202020204" pitchFamily="34" charset="0"/>
              </a:rPr>
              <a:t>Public Comments</a:t>
            </a:r>
          </a:p>
          <a:p>
            <a:pPr marL="514350" indent="-514350">
              <a:spcBef>
                <a:spcPts val="0"/>
              </a:spcBef>
              <a:buFont typeface="+mj-lt"/>
              <a:buAutoNum type="arabicPeriod"/>
            </a:pPr>
            <a:r>
              <a:rPr lang="en-US" sz="1700" b="1" dirty="0">
                <a:latin typeface="Arial" panose="020B0604020202020204" pitchFamily="34" charset="0"/>
                <a:cs typeface="Arial" panose="020B0604020202020204" pitchFamily="34" charset="0"/>
              </a:rPr>
              <a:t>Action Items</a:t>
            </a:r>
          </a:p>
          <a:p>
            <a:pPr marL="692150" lvl="1" indent="-349250">
              <a:spcBef>
                <a:spcPts val="0"/>
              </a:spcBef>
              <a:buFont typeface="+mj-lt"/>
              <a:buAutoNum type="alphaLcPeriod"/>
            </a:pPr>
            <a:r>
              <a:rPr lang="en-US" sz="1600" dirty="0">
                <a:latin typeface="Arial" panose="020B0604020202020204" pitchFamily="34" charset="0"/>
                <a:ea typeface="Arial" panose="020B0604020202020204" pitchFamily="34" charset="0"/>
                <a:cs typeface="Arial" panose="020B0604020202020204" pitchFamily="34" charset="0"/>
              </a:rPr>
              <a:t>Second Read: Miramar Zero Waste Resolution</a:t>
            </a:r>
          </a:p>
          <a:p>
            <a:pPr marL="692150" lvl="1" indent="-349250">
              <a:spcBef>
                <a:spcPts val="0"/>
              </a:spcBef>
              <a:buFont typeface="+mj-lt"/>
              <a:buAutoNum type="alphaLcPeriod"/>
            </a:pPr>
            <a:r>
              <a:rPr lang="en-US" sz="1600" dirty="0">
                <a:latin typeface="Arial" panose="020B0604020202020204" pitchFamily="34" charset="0"/>
                <a:ea typeface="Arial" panose="020B0604020202020204" pitchFamily="34" charset="0"/>
                <a:cs typeface="Arial" panose="020B0604020202020204" pitchFamily="34" charset="0"/>
              </a:rPr>
              <a:t>Second Read: APs and BPs 2026</a:t>
            </a:r>
          </a:p>
          <a:p>
            <a:pPr marL="692150" lvl="1" indent="-349250">
              <a:spcBef>
                <a:spcPts val="0"/>
              </a:spcBef>
              <a:buFont typeface="+mj-lt"/>
              <a:buAutoNum type="alphaLcPeriod"/>
            </a:pPr>
            <a:r>
              <a:rPr lang="en-US" sz="1600" dirty="0">
                <a:latin typeface="Arial" panose="020B0604020202020204" pitchFamily="34" charset="0"/>
                <a:ea typeface="Arial" panose="020B0604020202020204" pitchFamily="34" charset="0"/>
                <a:cs typeface="Arial" panose="020B0604020202020204" pitchFamily="34" charset="0"/>
              </a:rPr>
              <a:t>Second Read: Miramar College Marketing &amp; Outreach Plan</a:t>
            </a:r>
          </a:p>
          <a:p>
            <a:pPr marL="514350" indent="-514350">
              <a:spcBef>
                <a:spcPts val="0"/>
              </a:spcBef>
              <a:buFont typeface="+mj-lt"/>
              <a:buAutoNum type="arabicPeriod" startAt="6"/>
            </a:pPr>
            <a:r>
              <a:rPr lang="en-US" sz="1700" b="1" dirty="0">
                <a:latin typeface="Arial" panose="020B0604020202020204" pitchFamily="34" charset="0"/>
                <a:cs typeface="Arial" panose="020B0604020202020204" pitchFamily="34" charset="0"/>
              </a:rPr>
              <a:t>Discussion Items</a:t>
            </a:r>
            <a:endParaRPr lang="en-US" sz="1400" dirty="0">
              <a:latin typeface="Arial" panose="020B0604020202020204" pitchFamily="34" charset="0"/>
              <a:ea typeface="Tahoma" panose="020B0604030504040204" pitchFamily="34" charset="0"/>
              <a:cs typeface="Arial" panose="020B0604020202020204" pitchFamily="34" charset="0"/>
            </a:endParaRPr>
          </a:p>
          <a:p>
            <a:pPr marL="628650" lvl="1" indent="-263525">
              <a:spcBef>
                <a:spcPts val="0"/>
              </a:spcBef>
              <a:buFont typeface="+mj-lt"/>
              <a:buAutoNum type="alphaLcPeriod"/>
            </a:pPr>
            <a:r>
              <a:rPr lang="en-US" sz="1600" dirty="0">
                <a:latin typeface="Arial" panose="020B0604020202020204" pitchFamily="34" charset="0"/>
                <a:ea typeface="Tahoma" panose="020B0604030504040204" pitchFamily="34" charset="0"/>
                <a:cs typeface="Arial" panose="020B0604020202020204" pitchFamily="34" charset="0"/>
              </a:rPr>
              <a:t>Standing: Curriculum Committee Updates</a:t>
            </a:r>
          </a:p>
          <a:p>
            <a:pPr marL="628650" lvl="1" indent="-263525">
              <a:spcBef>
                <a:spcPts val="0"/>
              </a:spcBef>
              <a:buFont typeface="+mj-lt"/>
              <a:buAutoNum type="alphaLcPeriod"/>
            </a:pPr>
            <a:r>
              <a:rPr lang="en-US" sz="1600" dirty="0">
                <a:latin typeface="Arial" panose="020B0604020202020204" pitchFamily="34" charset="0"/>
                <a:ea typeface="Tahoma" panose="020B0604030504040204" pitchFamily="34" charset="0"/>
                <a:cs typeface="Arial" panose="020B0604020202020204" pitchFamily="34" charset="0"/>
              </a:rPr>
              <a:t>Measure HH Quarterly Senate Updates &amp; Communication Structure</a:t>
            </a:r>
          </a:p>
          <a:p>
            <a:pPr marL="628650" lvl="1" indent="-263525">
              <a:spcBef>
                <a:spcPts val="0"/>
              </a:spcBef>
              <a:buFont typeface="+mj-lt"/>
              <a:buAutoNum type="alphaLcPeriod"/>
            </a:pPr>
            <a:r>
              <a:rPr lang="en-US" sz="1600" dirty="0">
                <a:latin typeface="Arial" panose="020B0604020202020204" pitchFamily="34" charset="0"/>
                <a:ea typeface="Tahoma" panose="020B0604030504040204" pitchFamily="34" charset="0"/>
                <a:cs typeface="Arial" panose="020B0604020202020204" pitchFamily="34" charset="0"/>
              </a:rPr>
              <a:t>Free Speech and Campus Safety</a:t>
            </a:r>
          </a:p>
          <a:p>
            <a:pPr marL="628650" lvl="1" indent="-263525">
              <a:spcBef>
                <a:spcPts val="0"/>
              </a:spcBef>
              <a:buFont typeface="+mj-lt"/>
              <a:buAutoNum type="alphaLcPeriod"/>
            </a:pPr>
            <a:r>
              <a:rPr lang="en-US" sz="1600" dirty="0">
                <a:latin typeface="Arial" panose="020B0604020202020204" pitchFamily="34" charset="0"/>
                <a:ea typeface="Tahoma" panose="020B0604030504040204" pitchFamily="34" charset="0"/>
                <a:cs typeface="Arial" panose="020B0604020202020204" pitchFamily="34" charset="0"/>
              </a:rPr>
              <a:t>Resolution on Agentic AI Workgroup</a:t>
            </a:r>
          </a:p>
          <a:p>
            <a:pPr marL="514350" indent="-514350">
              <a:spcBef>
                <a:spcPts val="0"/>
              </a:spcBef>
              <a:buFont typeface="+mj-lt"/>
              <a:buAutoNum type="arabicPeriod" startAt="7"/>
            </a:pPr>
            <a:r>
              <a:rPr lang="en-US" sz="1700" b="1" dirty="0">
                <a:latin typeface="Arial" panose="020B0604020202020204" pitchFamily="34" charset="0"/>
                <a:cs typeface="Arial" panose="020B0604020202020204" pitchFamily="34" charset="0"/>
              </a:rPr>
              <a:t>Reports:</a:t>
            </a:r>
          </a:p>
          <a:p>
            <a:pPr marL="577850" lvl="1" indent="-396875">
              <a:spcBef>
                <a:spcPts val="0"/>
              </a:spcBef>
              <a:buFont typeface="+mj-lt"/>
              <a:buAutoNum type="alphaLcPeriod"/>
            </a:pPr>
            <a:r>
              <a:rPr lang="en-US" sz="1600" dirty="0">
                <a:latin typeface="Arial" panose="020B0604020202020204" pitchFamily="34" charset="0"/>
                <a:cs typeface="Arial" panose="020B0604020202020204" pitchFamily="34" charset="0"/>
              </a:rPr>
              <a:t>Committee Reports</a:t>
            </a:r>
            <a:endParaRPr lang="en-US" sz="1600" strike="sngStrike" dirty="0">
              <a:latin typeface="Arial" panose="020B0604020202020204" pitchFamily="34" charset="0"/>
              <a:cs typeface="Arial" panose="020B0604020202020204" pitchFamily="34" charset="0"/>
            </a:endParaRPr>
          </a:p>
          <a:p>
            <a:pPr marL="577850" lvl="1" indent="-396875">
              <a:spcBef>
                <a:spcPts val="0"/>
              </a:spcBef>
              <a:buFont typeface="+mj-lt"/>
              <a:buAutoNum type="alphaLcPeriod"/>
            </a:pPr>
            <a:r>
              <a:rPr lang="en-US" sz="1600" dirty="0">
                <a:latin typeface="Arial" panose="020B0604020202020204" pitchFamily="34" charset="0"/>
                <a:cs typeface="Arial" panose="020B0604020202020204" pitchFamily="34" charset="0"/>
              </a:rPr>
              <a:t>Special Reports</a:t>
            </a:r>
          </a:p>
          <a:p>
            <a:pPr marL="577850" lvl="1" indent="-396875">
              <a:spcBef>
                <a:spcPts val="0"/>
              </a:spcBef>
              <a:buFont typeface="+mj-lt"/>
              <a:buAutoNum type="alphaLcPeriod"/>
            </a:pPr>
            <a:r>
              <a:rPr lang="en-US" sz="1600" dirty="0">
                <a:latin typeface="Arial" panose="020B0604020202020204" pitchFamily="34" charset="0"/>
                <a:cs typeface="Arial" panose="020B0604020202020204" pitchFamily="34" charset="0"/>
              </a:rPr>
              <a:t>Executive Committee Reports</a:t>
            </a:r>
          </a:p>
          <a:p>
            <a:pPr marL="514350" lvl="0" indent="-514350">
              <a:spcBef>
                <a:spcPts val="0"/>
              </a:spcBef>
              <a:buFont typeface="+mj-lt"/>
              <a:buAutoNum type="arabicPeriod" startAt="7"/>
            </a:pPr>
            <a:r>
              <a:rPr lang="en-US" sz="1700" b="1" dirty="0">
                <a:latin typeface="Arial" panose="020B0604020202020204" pitchFamily="34" charset="0"/>
                <a:cs typeface="Arial" panose="020B0604020202020204" pitchFamily="34" charset="0"/>
              </a:rPr>
              <a:t>Announcements</a:t>
            </a:r>
          </a:p>
          <a:p>
            <a:pPr marL="514350" lvl="0" indent="-503238">
              <a:spcBef>
                <a:spcPts val="0"/>
              </a:spcBef>
              <a:buFont typeface="+mj-lt"/>
              <a:buAutoNum type="arabicPeriod" startAt="7"/>
            </a:pPr>
            <a:r>
              <a:rPr lang="en-US" sz="1700" b="1" dirty="0">
                <a:latin typeface="Arial" panose="020B0604020202020204" pitchFamily="34" charset="0"/>
                <a:cs typeface="Arial" panose="020B0604020202020204" pitchFamily="34" charset="0"/>
              </a:rPr>
              <a:t>Adjournment</a:t>
            </a:r>
          </a:p>
        </p:txBody>
      </p:sp>
      <p:sp>
        <p:nvSpPr>
          <p:cNvPr id="7" name="TextBox 6">
            <a:extLst>
              <a:ext uri="{FF2B5EF4-FFF2-40B4-BE49-F238E27FC236}">
                <a16:creationId xmlns:a16="http://schemas.microsoft.com/office/drawing/2014/main" id="{BBC54568-5857-1B80-63DE-392BA4166582}"/>
              </a:ext>
            </a:extLst>
          </p:cNvPr>
          <p:cNvSpPr txBox="1"/>
          <p:nvPr/>
        </p:nvSpPr>
        <p:spPr>
          <a:xfrm>
            <a:off x="5714999" y="4394839"/>
            <a:ext cx="3116483" cy="523220"/>
          </a:xfrm>
          <a:prstGeom prst="rect">
            <a:avLst/>
          </a:prstGeom>
          <a:noFill/>
          <a:ln>
            <a:noFill/>
          </a:ln>
        </p:spPr>
        <p:txBody>
          <a:bodyPr wrap="square">
            <a:spAutoFit/>
          </a:bodyPr>
          <a:lstStyle/>
          <a:p>
            <a:pPr marL="920750" indent="-920750" algn="r">
              <a:buClr>
                <a:srgbClr val="20557B"/>
              </a:buClr>
            </a:pPr>
            <a:r>
              <a:rPr lang="en-US" sz="1400" b="1" spc="-5" dirty="0">
                <a:solidFill>
                  <a:srgbClr val="000000"/>
                </a:solidFill>
                <a:effectLst/>
                <a:latin typeface="Arial" panose="020B0604020202020204" pitchFamily="34" charset="0"/>
                <a:ea typeface="Arial" panose="020B0604020202020204" pitchFamily="34" charset="0"/>
                <a:cs typeface="Arial" panose="020B0604020202020204" pitchFamily="34" charset="0"/>
                <a:hlinkClick r:id="rId7"/>
              </a:rPr>
              <a:t>A.S. Agenda for 5/19/26</a:t>
            </a:r>
            <a:endParaRPr lang="en-US" sz="1400" b="1" spc="-5" dirty="0">
              <a:solidFill>
                <a:srgbClr val="000000"/>
              </a:solidFill>
              <a:latin typeface="Arial" panose="020B0604020202020204" pitchFamily="34" charset="0"/>
              <a:ea typeface="Arial" panose="020B0604020202020204" pitchFamily="34" charset="0"/>
              <a:cs typeface="Arial" panose="020B0604020202020204" pitchFamily="34" charset="0"/>
            </a:endParaRPr>
          </a:p>
          <a:p>
            <a:pPr marL="920750" indent="-920750" algn="r">
              <a:buClr>
                <a:srgbClr val="20557B"/>
              </a:buClr>
            </a:pPr>
            <a:r>
              <a:rPr lang="en-US" sz="1400" b="1" i="0" u="none" strike="noStrike" dirty="0">
                <a:solidFill>
                  <a:srgbClr val="006E79"/>
                </a:solidFill>
                <a:effectLst/>
                <a:latin typeface="Arial" panose="020B0604020202020204" pitchFamily="34" charset="0"/>
                <a:cs typeface="Arial" panose="020B0604020202020204" pitchFamily="34" charset="0"/>
                <a:hlinkClick r:id="rId8"/>
              </a:rPr>
              <a:t> AS Code of Conduct</a:t>
            </a:r>
            <a:endParaRPr lang="en-US" sz="1400" b="1" i="0" u="none" strike="noStrike" dirty="0">
              <a:solidFill>
                <a:srgbClr val="2C2E32"/>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956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AD464-46C1-1979-ECD8-59EF43FD84F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8AD833C-FB49-AA4A-3350-AC7390F98CAC}"/>
              </a:ext>
            </a:extLst>
          </p:cNvPr>
          <p:cNvSpPr/>
          <p:nvPr/>
        </p:nvSpPr>
        <p:spPr>
          <a:xfrm>
            <a:off x="-1" y="0"/>
            <a:ext cx="9167149" cy="994172"/>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9" name="Graphic 8">
            <a:extLst>
              <a:ext uri="{FF2B5EF4-FFF2-40B4-BE49-F238E27FC236}">
                <a16:creationId xmlns:a16="http://schemas.microsoft.com/office/drawing/2014/main" id="{1D413CE5-27D9-D660-249B-DAEF569AB356}"/>
              </a:ext>
            </a:extLst>
          </p:cNvPr>
          <p:cNvPicPr>
            <a:picLocks noGrp="1" noRot="1" noChangeAspect="1" noMove="1" noResize="1" noEditPoints="1" noAdjustHandles="1" noChangeArrowheads="1" noChangeShapeType="1" noCrop="1"/>
          </p:cNvPicPr>
          <p:nvPr/>
        </p:nvPicPr>
        <p:blipFill>
          <a:blip>
            <a:extLst>
              <a:ext uri="{96DAC541-7B7A-43D3-8B79-37D633B846F1}">
                <asvg:svgBlip xmlns:asvg="http://schemas.microsoft.com/office/drawing/2016/SVG/main" r:embed="rId3"/>
              </a:ext>
            </a:extLst>
          </a:blip>
          <a:stretch>
            <a:fillRect/>
          </a:stretch>
        </p:blipFill>
        <p:spPr>
          <a:xfrm>
            <a:off x="-6160916" y="0"/>
            <a:ext cx="22176688" cy="21072277"/>
          </a:xfrm>
          <a:prstGeom prst="rect">
            <a:avLst/>
          </a:prstGeom>
        </p:spPr>
      </p:pic>
      <p:sp>
        <p:nvSpPr>
          <p:cNvPr id="5" name="Title 4">
            <a:extLst>
              <a:ext uri="{FF2B5EF4-FFF2-40B4-BE49-F238E27FC236}">
                <a16:creationId xmlns:a16="http://schemas.microsoft.com/office/drawing/2014/main" id="{928ED127-47DA-50F1-4A05-74F0AB7A8F20}"/>
              </a:ext>
            </a:extLst>
          </p:cNvPr>
          <p:cNvSpPr>
            <a:spLocks noGrp="1"/>
          </p:cNvSpPr>
          <p:nvPr>
            <p:ph type="title"/>
          </p:nvPr>
        </p:nvSpPr>
        <p:spPr>
          <a:xfrm>
            <a:off x="312517" y="0"/>
            <a:ext cx="7886700" cy="994172"/>
          </a:xfrm>
        </p:spPr>
        <p:txBody>
          <a:bodyPr>
            <a:normAutofit/>
          </a:bodyPr>
          <a:lstStyle/>
          <a:p>
            <a:r>
              <a:rPr lang="en-US" sz="3600" dirty="0">
                <a:solidFill>
                  <a:schemeClr val="bg1"/>
                </a:solidFill>
                <a:latin typeface="Arial" panose="020B0604020202020204" pitchFamily="34" charset="0"/>
                <a:cs typeface="Arial" panose="020B0604020202020204" pitchFamily="34" charset="0"/>
              </a:rPr>
              <a:t>7. Reports</a:t>
            </a:r>
          </a:p>
        </p:txBody>
      </p:sp>
      <p:sp>
        <p:nvSpPr>
          <p:cNvPr id="6" name="Content Placeholder 5">
            <a:extLst>
              <a:ext uri="{FF2B5EF4-FFF2-40B4-BE49-F238E27FC236}">
                <a16:creationId xmlns:a16="http://schemas.microsoft.com/office/drawing/2014/main" id="{0B13B8C9-F9B7-9E08-B712-AB6174411382}"/>
              </a:ext>
            </a:extLst>
          </p:cNvPr>
          <p:cNvSpPr>
            <a:spLocks noGrp="1"/>
          </p:cNvSpPr>
          <p:nvPr>
            <p:ph sz="half" idx="1"/>
          </p:nvPr>
        </p:nvSpPr>
        <p:spPr>
          <a:xfrm>
            <a:off x="324090" y="1321546"/>
            <a:ext cx="8518965" cy="1039689"/>
          </a:xfrm>
        </p:spPr>
        <p:txBody>
          <a:bodyPr numCol="1">
            <a:noAutofit/>
          </a:bodyPr>
          <a:lstStyle/>
          <a:p>
            <a:pPr marL="0" indent="0">
              <a:buNone/>
            </a:pPr>
            <a:r>
              <a:rPr lang="en-US" sz="2400" b="1" dirty="0">
                <a:latin typeface="Arial" panose="020B0604020202020204" pitchFamily="34" charset="0"/>
                <a:cs typeface="Arial" panose="020B0604020202020204" pitchFamily="34" charset="0"/>
              </a:rPr>
              <a:t>7.3.1	  President’s Report</a:t>
            </a:r>
            <a:endParaRPr lang="en-US" sz="1800" dirty="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7.3.1.3   </a:t>
            </a:r>
            <a:r>
              <a:rPr lang="en-US" sz="1800" b="1" dirty="0">
                <a:latin typeface="Arial" panose="020B0604020202020204" pitchFamily="34" charset="0"/>
                <a:cs typeface="Arial" panose="020B0604020202020204" pitchFamily="34" charset="0"/>
              </a:rPr>
              <a:t>Recognizing Spring 2026 winners of the Recognition of Outstanding 	   Work In Online Teaching: </a:t>
            </a:r>
          </a:p>
        </p:txBody>
      </p:sp>
      <p:pic>
        <p:nvPicPr>
          <p:cNvPr id="3" name="Picture 2" descr="A close up of a logo&#10;&#10;AI-generated content may be incorrect.">
            <a:extLst>
              <a:ext uri="{FF2B5EF4-FFF2-40B4-BE49-F238E27FC236}">
                <a16:creationId xmlns:a16="http://schemas.microsoft.com/office/drawing/2014/main" id="{1A956599-AFA8-A571-1198-EADD6E2D56C4}"/>
              </a:ext>
            </a:extLst>
          </p:cNvPr>
          <p:cNvPicPr>
            <a:picLocks noChangeAspect="1"/>
          </p:cNvPicPr>
          <p:nvPr/>
        </p:nvPicPr>
        <p:blipFill>
          <a:blip r:embed="rId4"/>
          <a:stretch>
            <a:fillRect/>
          </a:stretch>
        </p:blipFill>
        <p:spPr>
          <a:xfrm>
            <a:off x="6656240" y="4429030"/>
            <a:ext cx="2175243" cy="440626"/>
          </a:xfrm>
          <a:prstGeom prst="rect">
            <a:avLst/>
          </a:prstGeom>
        </p:spPr>
      </p:pic>
      <p:pic>
        <p:nvPicPr>
          <p:cNvPr id="4" name="Picture 3">
            <a:extLst>
              <a:ext uri="{FF2B5EF4-FFF2-40B4-BE49-F238E27FC236}">
                <a16:creationId xmlns:a16="http://schemas.microsoft.com/office/drawing/2014/main" id="{893B3790-46D7-D746-D092-D3ECC3A0DC3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7814" y="2361235"/>
            <a:ext cx="1099424" cy="1099424"/>
          </a:xfrm>
          <a:prstGeom prst="rect">
            <a:avLst/>
          </a:prstGeom>
        </p:spPr>
      </p:pic>
      <p:pic>
        <p:nvPicPr>
          <p:cNvPr id="7" name="Picture 6">
            <a:extLst>
              <a:ext uri="{FF2B5EF4-FFF2-40B4-BE49-F238E27FC236}">
                <a16:creationId xmlns:a16="http://schemas.microsoft.com/office/drawing/2014/main" id="{D090FD02-2CA7-594A-A4E8-AD40A67062BC}"/>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24090" y="3556598"/>
            <a:ext cx="926873" cy="997058"/>
          </a:xfrm>
          <a:prstGeom prst="rect">
            <a:avLst/>
          </a:prstGeom>
        </p:spPr>
      </p:pic>
      <p:sp>
        <p:nvSpPr>
          <p:cNvPr id="8" name="TextBox 7">
            <a:extLst>
              <a:ext uri="{FF2B5EF4-FFF2-40B4-BE49-F238E27FC236}">
                <a16:creationId xmlns:a16="http://schemas.microsoft.com/office/drawing/2014/main" id="{828C8E22-A32F-FB96-641E-26A7188E201F}"/>
              </a:ext>
            </a:extLst>
          </p:cNvPr>
          <p:cNvSpPr txBox="1"/>
          <p:nvPr/>
        </p:nvSpPr>
        <p:spPr>
          <a:xfrm>
            <a:off x="3316406" y="2538156"/>
            <a:ext cx="5707406" cy="892552"/>
          </a:xfrm>
          <a:prstGeom prst="rect">
            <a:avLst/>
          </a:prstGeom>
          <a:noFill/>
          <a:ln>
            <a:solidFill>
              <a:schemeClr val="bg2"/>
            </a:solidFill>
          </a:ln>
        </p:spPr>
        <p:txBody>
          <a:bodyPr wrap="square" rtlCol="0">
            <a:spAutoFit/>
          </a:bodyPr>
          <a:lstStyle/>
          <a:p>
            <a:pPr lvl="0"/>
            <a:r>
              <a:rPr lang="en-US" sz="1300" dirty="0"/>
              <a:t>Angela’s POLS C1000 course sets the gold standard for DE with exemplary elements of RSI, effective assessment, and accessibility.  With years of service to DESC, Angela was a vital contributor to Miramar’s CVC/POCR process; her course is certified &amp; meets every standard of the CVC-OEI rubric.</a:t>
            </a:r>
          </a:p>
        </p:txBody>
      </p:sp>
      <p:sp>
        <p:nvSpPr>
          <p:cNvPr id="10" name="TextBox 9">
            <a:extLst>
              <a:ext uri="{FF2B5EF4-FFF2-40B4-BE49-F238E27FC236}">
                <a16:creationId xmlns:a16="http://schemas.microsoft.com/office/drawing/2014/main" id="{ED03CD23-DBCF-38BA-79B0-47ED6ABBC6AA}"/>
              </a:ext>
            </a:extLst>
          </p:cNvPr>
          <p:cNvSpPr txBox="1"/>
          <p:nvPr/>
        </p:nvSpPr>
        <p:spPr>
          <a:xfrm>
            <a:off x="3316406" y="3556598"/>
            <a:ext cx="5707406" cy="892552"/>
          </a:xfrm>
          <a:prstGeom prst="rect">
            <a:avLst/>
          </a:prstGeom>
          <a:noFill/>
          <a:ln>
            <a:solidFill>
              <a:schemeClr val="bg2"/>
            </a:solidFill>
          </a:ln>
        </p:spPr>
        <p:txBody>
          <a:bodyPr wrap="square" rtlCol="0">
            <a:spAutoFit/>
          </a:bodyPr>
          <a:lstStyle/>
          <a:p>
            <a:r>
              <a:rPr lang="en-US" sz="1300" dirty="0"/>
              <a:t>David’s BUSE 100 and REAL 101 courses, Intro To Business and Real Estate Principles, collectively demonstrate excellence in areas of faculty-to-student interaction, student-to-student interaction, and effective assessment aligned with real-world expectations.</a:t>
            </a:r>
          </a:p>
        </p:txBody>
      </p:sp>
      <p:sp>
        <p:nvSpPr>
          <p:cNvPr id="12" name="TextBox 11">
            <a:extLst>
              <a:ext uri="{FF2B5EF4-FFF2-40B4-BE49-F238E27FC236}">
                <a16:creationId xmlns:a16="http://schemas.microsoft.com/office/drawing/2014/main" id="{CF4FF467-0A55-BB03-4C5C-1282B39D59AF}"/>
              </a:ext>
            </a:extLst>
          </p:cNvPr>
          <p:cNvSpPr txBox="1"/>
          <p:nvPr/>
        </p:nvSpPr>
        <p:spPr>
          <a:xfrm>
            <a:off x="1371151" y="2560056"/>
            <a:ext cx="2081733" cy="1877437"/>
          </a:xfrm>
          <a:prstGeom prst="rect">
            <a:avLst/>
          </a:prstGeom>
          <a:noFill/>
        </p:spPr>
        <p:txBody>
          <a:bodyPr wrap="square">
            <a:spAutoFit/>
          </a:bodyPr>
          <a:lstStyle/>
          <a:p>
            <a:pPr marL="0" indent="0">
              <a:buNone/>
            </a:pPr>
            <a:r>
              <a:rPr lang="en-US" sz="1600" b="1" dirty="0"/>
              <a:t>Angela Romero</a:t>
            </a:r>
          </a:p>
          <a:p>
            <a:pPr marL="0" indent="0">
              <a:buNone/>
            </a:pPr>
            <a:r>
              <a:rPr lang="en-US" sz="1500" dirty="0"/>
              <a:t>School of Liberal Arts</a:t>
            </a:r>
          </a:p>
          <a:p>
            <a:pPr marL="0" indent="0">
              <a:buNone/>
            </a:pPr>
            <a:r>
              <a:rPr lang="en-US" sz="1500" dirty="0"/>
              <a:t>Political Science</a:t>
            </a:r>
          </a:p>
          <a:p>
            <a:pPr marL="0" indent="0">
              <a:buNone/>
            </a:pPr>
            <a:endParaRPr lang="en-US" sz="2000" dirty="0"/>
          </a:p>
          <a:p>
            <a:pPr marL="0" indent="0">
              <a:buNone/>
            </a:pPr>
            <a:r>
              <a:rPr lang="en-US" sz="1600" b="1" dirty="0"/>
              <a:t>David Alan Walter </a:t>
            </a:r>
          </a:p>
          <a:p>
            <a:pPr marL="0" indent="0">
              <a:buNone/>
            </a:pPr>
            <a:r>
              <a:rPr lang="en-US" sz="1500" dirty="0"/>
              <a:t>School of BTCWI</a:t>
            </a:r>
            <a:endParaRPr lang="en-US" sz="1500" b="1" dirty="0"/>
          </a:p>
          <a:p>
            <a:pPr marL="0" indent="0">
              <a:buNone/>
            </a:pPr>
            <a:r>
              <a:rPr lang="en-US" sz="1500" dirty="0"/>
              <a:t>Business</a:t>
            </a:r>
          </a:p>
        </p:txBody>
      </p:sp>
    </p:spTree>
    <p:extLst>
      <p:ext uri="{BB962C8B-B14F-4D97-AF65-F5344CB8AC3E}">
        <p14:creationId xmlns:p14="http://schemas.microsoft.com/office/powerpoint/2010/main" val="40710973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2A229-D974-A9C9-3C9B-F100C6405F5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7488432-B48A-A27C-94D2-C08E1E0297EF}"/>
              </a:ext>
            </a:extLst>
          </p:cNvPr>
          <p:cNvSpPr/>
          <p:nvPr/>
        </p:nvSpPr>
        <p:spPr>
          <a:xfrm>
            <a:off x="-1" y="0"/>
            <a:ext cx="9167149" cy="994172"/>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9" name="Graphic 8">
            <a:extLst>
              <a:ext uri="{FF2B5EF4-FFF2-40B4-BE49-F238E27FC236}">
                <a16:creationId xmlns:a16="http://schemas.microsoft.com/office/drawing/2014/main" id="{95EA004F-D9AB-F5CC-9ABD-9C9391F0A28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038959" y="0"/>
            <a:ext cx="22176688" cy="21072277"/>
          </a:xfrm>
          <a:prstGeom prst="rect">
            <a:avLst/>
          </a:prstGeom>
        </p:spPr>
      </p:pic>
      <p:sp>
        <p:nvSpPr>
          <p:cNvPr id="5" name="Title 4">
            <a:extLst>
              <a:ext uri="{FF2B5EF4-FFF2-40B4-BE49-F238E27FC236}">
                <a16:creationId xmlns:a16="http://schemas.microsoft.com/office/drawing/2014/main" id="{BEE72522-3F9D-DE84-53BC-AB6D99EE0CBE}"/>
              </a:ext>
            </a:extLst>
          </p:cNvPr>
          <p:cNvSpPr>
            <a:spLocks noGrp="1"/>
          </p:cNvSpPr>
          <p:nvPr>
            <p:ph type="title"/>
          </p:nvPr>
        </p:nvSpPr>
        <p:spPr>
          <a:xfrm>
            <a:off x="312517" y="0"/>
            <a:ext cx="7886700" cy="994172"/>
          </a:xfrm>
        </p:spPr>
        <p:txBody>
          <a:bodyPr>
            <a:normAutofit/>
          </a:bodyPr>
          <a:lstStyle/>
          <a:p>
            <a:r>
              <a:rPr lang="en-US" sz="3600" dirty="0">
                <a:solidFill>
                  <a:schemeClr val="bg1"/>
                </a:solidFill>
                <a:latin typeface="Arial" panose="020B0604020202020204" pitchFamily="34" charset="0"/>
                <a:cs typeface="Arial" panose="020B0604020202020204" pitchFamily="34" charset="0"/>
              </a:rPr>
              <a:t>7. Reports</a:t>
            </a:r>
          </a:p>
        </p:txBody>
      </p:sp>
      <p:sp>
        <p:nvSpPr>
          <p:cNvPr id="6" name="Content Placeholder 5">
            <a:extLst>
              <a:ext uri="{FF2B5EF4-FFF2-40B4-BE49-F238E27FC236}">
                <a16:creationId xmlns:a16="http://schemas.microsoft.com/office/drawing/2014/main" id="{09D5E4DB-0B1F-AEDF-FB06-138229A5E33F}"/>
              </a:ext>
            </a:extLst>
          </p:cNvPr>
          <p:cNvSpPr>
            <a:spLocks noGrp="1"/>
          </p:cNvSpPr>
          <p:nvPr>
            <p:ph sz="half" idx="1"/>
          </p:nvPr>
        </p:nvSpPr>
        <p:spPr>
          <a:xfrm>
            <a:off x="324090" y="1321547"/>
            <a:ext cx="8518965" cy="3327796"/>
          </a:xfrm>
        </p:spPr>
        <p:txBody>
          <a:bodyPr numCol="1">
            <a:noAutofit/>
          </a:bodyPr>
          <a:lstStyle/>
          <a:p>
            <a:pPr marL="0" indent="0">
              <a:buNone/>
            </a:pPr>
            <a:r>
              <a:rPr lang="en-US" sz="2400" b="1" dirty="0">
                <a:latin typeface="Arial" panose="020B0604020202020204" pitchFamily="34" charset="0"/>
                <a:cs typeface="Arial" panose="020B0604020202020204" pitchFamily="34" charset="0"/>
              </a:rPr>
              <a:t>7.3.2 – 8</a:t>
            </a:r>
          </a:p>
          <a:p>
            <a:pPr marL="826135" lvl="1" indent="-460375">
              <a:lnSpc>
                <a:spcPct val="100000"/>
              </a:lnSpc>
              <a:spcBef>
                <a:spcPts val="0"/>
              </a:spcBef>
              <a:spcAft>
                <a:spcPts val="800"/>
              </a:spcAft>
              <a:buNone/>
            </a:pPr>
            <a:endParaRPr lang="en-US" sz="2000" dirty="0">
              <a:latin typeface="Arial" panose="020B0604020202020204" pitchFamily="34" charset="0"/>
              <a:ea typeface="ＭＳ Ｐゴシック" pitchFamily="34" charset="-128"/>
              <a:cs typeface="Arial" panose="020B0604020202020204" pitchFamily="34" charset="0"/>
            </a:endParaRPr>
          </a:p>
          <a:p>
            <a:pPr marL="826135" lvl="1" indent="-460375">
              <a:lnSpc>
                <a:spcPct val="100000"/>
              </a:lnSpc>
              <a:spcBef>
                <a:spcPts val="0"/>
              </a:spcBef>
              <a:spcAft>
                <a:spcPts val="800"/>
              </a:spcAft>
              <a:buNone/>
            </a:pPr>
            <a:r>
              <a:rPr lang="en-US" sz="2000" dirty="0">
                <a:latin typeface="Arial" panose="020B0604020202020204" pitchFamily="34" charset="0"/>
                <a:cs typeface="Arial" panose="020B0604020202020204" pitchFamily="34" charset="0"/>
              </a:rPr>
              <a:t>Vice President – Carmen Carrasquillo </a:t>
            </a:r>
            <a:endParaRPr lang="en-US" sz="2000" dirty="0">
              <a:latin typeface="Arial" panose="020B0604020202020204" pitchFamily="34" charset="0"/>
              <a:ea typeface="ＭＳ Ｐゴシック" pitchFamily="34" charset="-128"/>
              <a:cs typeface="Arial" panose="020B0604020202020204" pitchFamily="34" charset="0"/>
            </a:endParaRPr>
          </a:p>
          <a:p>
            <a:pPr marL="826135" lvl="1" indent="-460375">
              <a:lnSpc>
                <a:spcPct val="100000"/>
              </a:lnSpc>
              <a:spcBef>
                <a:spcPts val="0"/>
              </a:spcBef>
              <a:spcAft>
                <a:spcPts val="800"/>
              </a:spcAft>
              <a:buNone/>
            </a:pPr>
            <a:r>
              <a:rPr lang="en-US" sz="2000" dirty="0">
                <a:latin typeface="Arial" panose="020B0604020202020204" pitchFamily="34" charset="0"/>
                <a:ea typeface="ＭＳ Ｐゴシック" pitchFamily="34" charset="-128"/>
                <a:cs typeface="Arial" panose="020B0604020202020204" pitchFamily="34" charset="0"/>
              </a:rPr>
              <a:t>Secretary – Olivia Flores</a:t>
            </a:r>
          </a:p>
          <a:p>
            <a:pPr marL="826135" lvl="1" indent="-460375">
              <a:lnSpc>
                <a:spcPct val="100000"/>
              </a:lnSpc>
              <a:spcBef>
                <a:spcPts val="0"/>
              </a:spcBef>
              <a:spcAft>
                <a:spcPts val="800"/>
              </a:spcAft>
              <a:buNone/>
            </a:pPr>
            <a:r>
              <a:rPr lang="en-US" sz="2000" dirty="0">
                <a:latin typeface="Arial" panose="020B0604020202020204" pitchFamily="34" charset="0"/>
                <a:ea typeface="ＭＳ Ｐゴシック" pitchFamily="34" charset="-128"/>
                <a:cs typeface="Arial" panose="020B0604020202020204" pitchFamily="34" charset="0"/>
              </a:rPr>
              <a:t>Treasurer – Dawn Diskin </a:t>
            </a:r>
            <a:r>
              <a:rPr lang="en-US" sz="2000" i="1" dirty="0">
                <a:latin typeface="Arial" panose="020B0604020202020204" pitchFamily="34" charset="0"/>
                <a:ea typeface="ＭＳ Ｐゴシック" pitchFamily="34" charset="-128"/>
                <a:cs typeface="Arial" panose="020B0604020202020204" pitchFamily="34" charset="0"/>
              </a:rPr>
              <a:t>(please see the following slide)</a:t>
            </a:r>
          </a:p>
          <a:p>
            <a:pPr marL="826135" lvl="1" indent="-460375">
              <a:lnSpc>
                <a:spcPct val="100000"/>
              </a:lnSpc>
              <a:spcBef>
                <a:spcPts val="0"/>
              </a:spcBef>
              <a:spcAft>
                <a:spcPts val="800"/>
              </a:spcAft>
              <a:buNone/>
            </a:pPr>
            <a:r>
              <a:rPr lang="en-US" sz="2000" dirty="0">
                <a:latin typeface="Arial" panose="020B0604020202020204" pitchFamily="34" charset="0"/>
                <a:ea typeface="ＭＳ Ｐゴシック" pitchFamily="34" charset="-128"/>
                <a:cs typeface="Arial" panose="020B0604020202020204" pitchFamily="34" charset="0"/>
              </a:rPr>
              <a:t>Contract Member-at-Large – Melissa Wolfson</a:t>
            </a:r>
          </a:p>
          <a:p>
            <a:pPr marL="826135" lvl="1" indent="-460375">
              <a:lnSpc>
                <a:spcPct val="100000"/>
              </a:lnSpc>
              <a:spcBef>
                <a:spcPts val="0"/>
              </a:spcBef>
              <a:spcAft>
                <a:spcPts val="800"/>
              </a:spcAft>
              <a:buNone/>
            </a:pPr>
            <a:r>
              <a:rPr lang="en-US" sz="2000" dirty="0">
                <a:latin typeface="Arial" panose="020B0604020202020204" pitchFamily="34" charset="0"/>
                <a:ea typeface="ＭＳ Ｐゴシック" pitchFamily="34" charset="-128"/>
                <a:cs typeface="Arial" panose="020B0604020202020204" pitchFamily="34" charset="0"/>
              </a:rPr>
              <a:t>Contingent Faculty Member-at-Large – Desi Klaar</a:t>
            </a:r>
          </a:p>
          <a:p>
            <a:pPr marL="826135" lvl="1" indent="-460375">
              <a:lnSpc>
                <a:spcPct val="100000"/>
              </a:lnSpc>
              <a:spcBef>
                <a:spcPts val="0"/>
              </a:spcBef>
              <a:spcAft>
                <a:spcPts val="800"/>
              </a:spcAft>
              <a:buNone/>
            </a:pPr>
            <a:r>
              <a:rPr lang="en-US" sz="2000" dirty="0">
                <a:latin typeface="Arial" panose="020B0604020202020204" pitchFamily="34" charset="0"/>
                <a:ea typeface="ＭＳ Ｐゴシック" pitchFamily="34" charset="-128"/>
                <a:cs typeface="Arial" panose="020B0604020202020204" pitchFamily="34" charset="0"/>
              </a:rPr>
              <a:t>Chair of Chairs – Mary </a:t>
            </a:r>
            <a:r>
              <a:rPr lang="en-US" sz="2000" dirty="0" err="1">
                <a:latin typeface="Arial" panose="020B0604020202020204" pitchFamily="34" charset="0"/>
                <a:ea typeface="ＭＳ Ｐゴシック" pitchFamily="34" charset="-128"/>
                <a:cs typeface="Arial" panose="020B0604020202020204" pitchFamily="34" charset="0"/>
              </a:rPr>
              <a:t>Kjartanson</a:t>
            </a:r>
            <a:endParaRPr lang="en-US" sz="2000" dirty="0">
              <a:latin typeface="Arial" panose="020B0604020202020204" pitchFamily="34" charset="0"/>
              <a:ea typeface="ＭＳ Ｐゴシック" pitchFamily="34" charset="-128"/>
              <a:cs typeface="Arial" panose="020B0604020202020204" pitchFamily="34" charset="0"/>
            </a:endParaRPr>
          </a:p>
          <a:p>
            <a:pPr marL="0" indent="0">
              <a:buNone/>
            </a:pPr>
            <a:endParaRPr lang="en-US" sz="2400" b="1"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p:txBody>
      </p:sp>
      <p:pic>
        <p:nvPicPr>
          <p:cNvPr id="3" name="Picture 2" descr="A close up of a logo&#10;&#10;AI-generated content may be incorrect.">
            <a:extLst>
              <a:ext uri="{FF2B5EF4-FFF2-40B4-BE49-F238E27FC236}">
                <a16:creationId xmlns:a16="http://schemas.microsoft.com/office/drawing/2014/main" id="{361DF3D0-52AB-9720-FF4C-269F0BA0ADD9}"/>
              </a:ext>
            </a:extLst>
          </p:cNvPr>
          <p:cNvPicPr>
            <a:picLocks noChangeAspect="1"/>
          </p:cNvPicPr>
          <p:nvPr/>
        </p:nvPicPr>
        <p:blipFill>
          <a:blip r:embed="rId4"/>
          <a:stretch>
            <a:fillRect/>
          </a:stretch>
        </p:blipFill>
        <p:spPr>
          <a:xfrm>
            <a:off x="6656240" y="4429030"/>
            <a:ext cx="2175243" cy="440626"/>
          </a:xfrm>
          <a:prstGeom prst="rect">
            <a:avLst/>
          </a:prstGeom>
        </p:spPr>
      </p:pic>
    </p:spTree>
    <p:extLst>
      <p:ext uri="{BB962C8B-B14F-4D97-AF65-F5344CB8AC3E}">
        <p14:creationId xmlns:p14="http://schemas.microsoft.com/office/powerpoint/2010/main" val="31252965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4A0C81-DCD6-80E2-2AD6-C57832D72B6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09C5A52-4F6D-548E-424A-D174A125B64E}"/>
              </a:ext>
            </a:extLst>
          </p:cNvPr>
          <p:cNvSpPr/>
          <p:nvPr/>
        </p:nvSpPr>
        <p:spPr>
          <a:xfrm>
            <a:off x="-1" y="0"/>
            <a:ext cx="9167149" cy="994172"/>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9" name="Graphic 8">
            <a:extLst>
              <a:ext uri="{FF2B5EF4-FFF2-40B4-BE49-F238E27FC236}">
                <a16:creationId xmlns:a16="http://schemas.microsoft.com/office/drawing/2014/main" id="{586D8E06-F2F2-4354-4549-1F23D5E501E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026927" y="0"/>
            <a:ext cx="22176688" cy="21072277"/>
          </a:xfrm>
          <a:prstGeom prst="rect">
            <a:avLst/>
          </a:prstGeom>
        </p:spPr>
      </p:pic>
      <p:sp>
        <p:nvSpPr>
          <p:cNvPr id="5" name="Title 4">
            <a:extLst>
              <a:ext uri="{FF2B5EF4-FFF2-40B4-BE49-F238E27FC236}">
                <a16:creationId xmlns:a16="http://schemas.microsoft.com/office/drawing/2014/main" id="{6CCE98BA-000E-994C-288F-BDD381155631}"/>
              </a:ext>
            </a:extLst>
          </p:cNvPr>
          <p:cNvSpPr>
            <a:spLocks noGrp="1"/>
          </p:cNvSpPr>
          <p:nvPr>
            <p:ph type="title"/>
          </p:nvPr>
        </p:nvSpPr>
        <p:spPr>
          <a:xfrm>
            <a:off x="312517" y="0"/>
            <a:ext cx="7886700" cy="994172"/>
          </a:xfrm>
        </p:spPr>
        <p:txBody>
          <a:bodyPr>
            <a:normAutofit/>
          </a:bodyPr>
          <a:lstStyle/>
          <a:p>
            <a:r>
              <a:rPr lang="en-US" sz="3600" dirty="0">
                <a:solidFill>
                  <a:schemeClr val="bg1"/>
                </a:solidFill>
                <a:latin typeface="Arial" panose="020B0604020202020204" pitchFamily="34" charset="0"/>
                <a:cs typeface="Arial" panose="020B0604020202020204" pitchFamily="34" charset="0"/>
              </a:rPr>
              <a:t>7. Reports</a:t>
            </a:r>
          </a:p>
        </p:txBody>
      </p:sp>
      <p:sp>
        <p:nvSpPr>
          <p:cNvPr id="6" name="Content Placeholder 5">
            <a:extLst>
              <a:ext uri="{FF2B5EF4-FFF2-40B4-BE49-F238E27FC236}">
                <a16:creationId xmlns:a16="http://schemas.microsoft.com/office/drawing/2014/main" id="{C46CCD2F-5B08-5ABD-C831-0E66D097CBCA}"/>
              </a:ext>
            </a:extLst>
          </p:cNvPr>
          <p:cNvSpPr>
            <a:spLocks noGrp="1"/>
          </p:cNvSpPr>
          <p:nvPr>
            <p:ph sz="half" idx="1"/>
          </p:nvPr>
        </p:nvSpPr>
        <p:spPr>
          <a:xfrm>
            <a:off x="312517" y="1321547"/>
            <a:ext cx="8518965" cy="3327796"/>
          </a:xfrm>
        </p:spPr>
        <p:txBody>
          <a:bodyPr numCol="1">
            <a:noAutofit/>
          </a:bodyPr>
          <a:lstStyle/>
          <a:p>
            <a:pPr marL="0" indent="0">
              <a:buNone/>
            </a:pPr>
            <a:r>
              <a:rPr lang="en-US" sz="2400" b="1" dirty="0">
                <a:latin typeface="Arial" panose="020B0604020202020204" pitchFamily="34" charset="0"/>
                <a:cs typeface="Arial" panose="020B0604020202020204" pitchFamily="34" charset="0"/>
              </a:rPr>
              <a:t>7.3.4: Treasurer (Dawn Diskin)</a:t>
            </a:r>
            <a:endParaRPr lang="en-US" sz="1500" b="1" dirty="0">
              <a:latin typeface="Arial" panose="020B0604020202020204" pitchFamily="34" charset="0"/>
              <a:cs typeface="Arial" panose="020B0604020202020204" pitchFamily="34" charset="0"/>
            </a:endParaRPr>
          </a:p>
          <a:p>
            <a:pPr marL="0" indent="0">
              <a:buNone/>
            </a:pPr>
            <a:endParaRPr lang="en-US" sz="1800" b="1" dirty="0">
              <a:latin typeface="Arial" panose="020B0604020202020204" pitchFamily="34" charset="0"/>
              <a:cs typeface="Arial" panose="020B0604020202020204" pitchFamily="34" charset="0"/>
            </a:endParaRPr>
          </a:p>
          <a:p>
            <a:pPr marL="342900" indent="-342900">
              <a:buFont typeface="+mj-lt"/>
              <a:buAutoNum type="arabicPeriod"/>
            </a:pPr>
            <a:r>
              <a:rPr lang="en-US" sz="1800" dirty="0">
                <a:latin typeface="Arial" panose="020B0604020202020204" pitchFamily="34" charset="0"/>
                <a:cs typeface="Arial" panose="020B0604020202020204" pitchFamily="34" charset="0"/>
              </a:rPr>
              <a:t>Account Balance $607.49</a:t>
            </a:r>
          </a:p>
          <a:p>
            <a:pPr marL="342900" indent="-342900">
              <a:buFont typeface="+mj-lt"/>
              <a:buAutoNum type="arabicPeriod"/>
            </a:pPr>
            <a:r>
              <a:rPr lang="en-US" sz="1800" dirty="0">
                <a:latin typeface="Arial" panose="020B0604020202020204" pitchFamily="34" charset="0"/>
                <a:cs typeface="Arial" panose="020B0604020202020204" pitchFamily="34" charset="0"/>
              </a:rPr>
              <a:t>Academic Senate Dues / Voluntary Payroll Deduction</a:t>
            </a:r>
          </a:p>
          <a:p>
            <a:pPr lvl="1"/>
            <a:r>
              <a:rPr lang="en-US" dirty="0">
                <a:latin typeface="Arial" panose="020B0604020202020204" pitchFamily="34" charset="0"/>
                <a:cs typeface="Arial" panose="020B0604020202020204" pitchFamily="34" charset="0"/>
              </a:rPr>
              <a:t>Please consider enrolling in auto-payroll deduction for a nominal amount per check. Contributions of $2.00 per check make a difference to our students in funding our scholarships and </a:t>
            </a:r>
            <a:r>
              <a:rPr lang="en-US">
                <a:latin typeface="Arial" panose="020B0604020202020204" pitchFamily="34" charset="0"/>
                <a:cs typeface="Arial" panose="020B0604020202020204" pitchFamily="34" charset="0"/>
              </a:rPr>
              <a:t>other necessary needs. </a:t>
            </a:r>
            <a:endParaRPr lang="en-US" dirty="0">
              <a:latin typeface="Arial" panose="020B0604020202020204" pitchFamily="34" charset="0"/>
              <a:cs typeface="Arial" panose="020B0604020202020204" pitchFamily="34" charset="0"/>
            </a:endParaRPr>
          </a:p>
        </p:txBody>
      </p:sp>
      <p:pic>
        <p:nvPicPr>
          <p:cNvPr id="3" name="Picture 2" descr="A close up of a logo&#10;&#10;AI-generated content may be incorrect.">
            <a:extLst>
              <a:ext uri="{FF2B5EF4-FFF2-40B4-BE49-F238E27FC236}">
                <a16:creationId xmlns:a16="http://schemas.microsoft.com/office/drawing/2014/main" id="{029E7D82-1BB8-9231-DDEF-0B79FBAD2D5C}"/>
              </a:ext>
            </a:extLst>
          </p:cNvPr>
          <p:cNvPicPr>
            <a:picLocks noChangeAspect="1"/>
          </p:cNvPicPr>
          <p:nvPr/>
        </p:nvPicPr>
        <p:blipFill>
          <a:blip r:embed="rId4"/>
          <a:stretch>
            <a:fillRect/>
          </a:stretch>
        </p:blipFill>
        <p:spPr>
          <a:xfrm>
            <a:off x="6656240" y="4429030"/>
            <a:ext cx="2175243" cy="440626"/>
          </a:xfrm>
          <a:prstGeom prst="rect">
            <a:avLst/>
          </a:prstGeom>
        </p:spPr>
      </p:pic>
    </p:spTree>
    <p:extLst>
      <p:ext uri="{BB962C8B-B14F-4D97-AF65-F5344CB8AC3E}">
        <p14:creationId xmlns:p14="http://schemas.microsoft.com/office/powerpoint/2010/main" val="28001185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CCC64-6A38-62BD-2924-56E4A6DAEFC8}"/>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0ACAAC54-0803-49A2-CCB6-068362A2C937}"/>
              </a:ext>
            </a:extLst>
          </p:cNvPr>
          <p:cNvSpPr/>
          <p:nvPr/>
        </p:nvSpPr>
        <p:spPr>
          <a:xfrm>
            <a:off x="0" y="1"/>
            <a:ext cx="9144000" cy="4101220"/>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sp>
        <p:nvSpPr>
          <p:cNvPr id="8" name="Title 7">
            <a:extLst>
              <a:ext uri="{FF2B5EF4-FFF2-40B4-BE49-F238E27FC236}">
                <a16:creationId xmlns:a16="http://schemas.microsoft.com/office/drawing/2014/main" id="{1214EC76-474E-AA63-3C6D-70820AC95347}"/>
              </a:ext>
            </a:extLst>
          </p:cNvPr>
          <p:cNvSpPr>
            <a:spLocks noGrp="1"/>
          </p:cNvSpPr>
          <p:nvPr>
            <p:ph type="title"/>
          </p:nvPr>
        </p:nvSpPr>
        <p:spPr>
          <a:xfrm>
            <a:off x="379953" y="740568"/>
            <a:ext cx="2375439" cy="1124807"/>
          </a:xfrm>
        </p:spPr>
        <p:txBody>
          <a:bodyPr anchor="t">
            <a:noAutofit/>
          </a:bodyPr>
          <a:lstStyle/>
          <a:p>
            <a:r>
              <a:rPr lang="en-US" sz="3600" dirty="0">
                <a:solidFill>
                  <a:schemeClr val="bg1"/>
                </a:solidFill>
                <a:latin typeface="Arial" panose="020B0604020202020204" pitchFamily="34" charset="0"/>
                <a:cs typeface="Arial" panose="020B0604020202020204" pitchFamily="34" charset="0"/>
              </a:rPr>
              <a:t> </a:t>
            </a:r>
          </a:p>
        </p:txBody>
      </p:sp>
      <p:pic>
        <p:nvPicPr>
          <p:cNvPr id="2" name="Graphic 1">
            <a:extLst>
              <a:ext uri="{FF2B5EF4-FFF2-40B4-BE49-F238E27FC236}">
                <a16:creationId xmlns:a16="http://schemas.microsoft.com/office/drawing/2014/main" id="{AE4FD68D-0720-9C69-F8A8-561C989601AE}"/>
              </a:ext>
            </a:extLst>
          </p:cNvPr>
          <p:cNvPicPr>
            <a:picLocks noGrp="1" noRot="1" noChangeAspect="1" noMove="1" noResize="1" noEditPoints="1" noAdjustHandles="1" noChangeArrowheads="1" noChangeShapeType="1" noCrop="1"/>
          </p:cNvPicPr>
          <p:nvPr/>
        </p:nvPicPr>
        <p:blipFill>
          <a:blip>
            <a:extLst>
              <a:ext uri="{96DAC541-7B7A-43D3-8B79-37D633B846F1}">
                <asvg:svgBlip xmlns:asvg="http://schemas.microsoft.com/office/drawing/2016/SVG/main" r:embed="rId3"/>
              </a:ext>
            </a:extLst>
          </a:blip>
          <a:stretch>
            <a:fillRect/>
          </a:stretch>
        </p:blipFill>
        <p:spPr>
          <a:xfrm>
            <a:off x="-3842143" y="-3893893"/>
            <a:ext cx="16828285" cy="15990227"/>
          </a:xfrm>
          <a:prstGeom prst="rect">
            <a:avLst/>
          </a:prstGeom>
        </p:spPr>
      </p:pic>
      <p:pic>
        <p:nvPicPr>
          <p:cNvPr id="3" name="Picture 2" descr="A close up of a logo&#10;&#10;AI-generated content may be incorrect.">
            <a:extLst>
              <a:ext uri="{FF2B5EF4-FFF2-40B4-BE49-F238E27FC236}">
                <a16:creationId xmlns:a16="http://schemas.microsoft.com/office/drawing/2014/main" id="{31EF96F1-8473-DCA6-5ED0-9E40DEEEC934}"/>
              </a:ext>
            </a:extLst>
          </p:cNvPr>
          <p:cNvPicPr>
            <a:picLocks noChangeAspect="1"/>
          </p:cNvPicPr>
          <p:nvPr/>
        </p:nvPicPr>
        <p:blipFill>
          <a:blip r:embed="rId4"/>
          <a:stretch>
            <a:fillRect/>
          </a:stretch>
        </p:blipFill>
        <p:spPr>
          <a:xfrm>
            <a:off x="6656240" y="4429030"/>
            <a:ext cx="2175243" cy="440626"/>
          </a:xfrm>
          <a:prstGeom prst="rect">
            <a:avLst/>
          </a:prstGeom>
        </p:spPr>
      </p:pic>
      <p:sp>
        <p:nvSpPr>
          <p:cNvPr id="7" name="Title 4">
            <a:extLst>
              <a:ext uri="{FF2B5EF4-FFF2-40B4-BE49-F238E27FC236}">
                <a16:creationId xmlns:a16="http://schemas.microsoft.com/office/drawing/2014/main" id="{B516F00A-F3A0-4DE7-CA9F-9E473713D751}"/>
              </a:ext>
            </a:extLst>
          </p:cNvPr>
          <p:cNvSpPr txBox="1">
            <a:spLocks/>
          </p:cNvSpPr>
          <p:nvPr/>
        </p:nvSpPr>
        <p:spPr>
          <a:xfrm>
            <a:off x="282617" y="306543"/>
            <a:ext cx="8548865" cy="3617275"/>
          </a:xfrm>
          <a:prstGeom prst="rect">
            <a:avLst/>
          </a:prstGeom>
        </p:spPr>
        <p:txBody>
          <a:bodyPr vert="horz" lIns="91440" tIns="45720" rIns="91440" bIns="45720" rtlCol="0" anchor="b">
            <a:noAutofit/>
          </a:bodyPr>
          <a:lstStyle>
            <a:lvl1pPr algn="l" defTabSz="685800" rtl="0" eaLnBrk="1" latinLnBrk="0" hangingPunct="1">
              <a:lnSpc>
                <a:spcPct val="90000"/>
              </a:lnSpc>
              <a:spcBef>
                <a:spcPct val="0"/>
              </a:spcBef>
              <a:buNone/>
              <a:defRPr sz="2400" kern="1200">
                <a:solidFill>
                  <a:schemeClr val="tx1"/>
                </a:solidFill>
                <a:latin typeface="+mj-lt"/>
                <a:ea typeface="+mj-ea"/>
                <a:cs typeface="+mj-cs"/>
              </a:defRPr>
            </a:lvl1pPr>
          </a:lstStyle>
          <a:p>
            <a:pPr marL="742950" indent="-742950">
              <a:buAutoNum type="arabicPeriod" startAt="8"/>
            </a:pPr>
            <a:r>
              <a:rPr lang="en-US" sz="3600" dirty="0">
                <a:solidFill>
                  <a:schemeClr val="bg1"/>
                </a:solidFill>
                <a:latin typeface="Arial" panose="020B0604020202020204" pitchFamily="34" charset="0"/>
                <a:cs typeface="Arial" panose="020B0604020202020204" pitchFamily="34" charset="0"/>
              </a:rPr>
              <a:t>Announcements</a:t>
            </a:r>
          </a:p>
          <a:p>
            <a:r>
              <a:rPr lang="en-US" sz="1600" i="1" dirty="0">
                <a:solidFill>
                  <a:schemeClr val="bg1"/>
                </a:solidFill>
                <a:latin typeface="Arial" panose="020B0604020202020204" pitchFamily="34" charset="0"/>
                <a:cs typeface="Arial" panose="020B0604020202020204" pitchFamily="34" charset="0"/>
              </a:rPr>
              <a:t>	(</a:t>
            </a:r>
            <a:r>
              <a:rPr lang="en-US" sz="1600" b="1" i="1" dirty="0">
                <a:solidFill>
                  <a:schemeClr val="bg1"/>
                </a:solidFill>
                <a:latin typeface="Arial" panose="020B0604020202020204" pitchFamily="34" charset="0"/>
                <a:cs typeface="Arial" panose="020B0604020202020204" pitchFamily="34" charset="0"/>
              </a:rPr>
              <a:t>1 min. time limit each</a:t>
            </a:r>
            <a:r>
              <a:rPr lang="en-US" sz="1600" i="1"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4204335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871C9D-B1F3-A963-13AA-58DCE2A44D9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2F8DB96-3C10-2A93-76F7-5004E3DF1C66}"/>
              </a:ext>
            </a:extLst>
          </p:cNvPr>
          <p:cNvSpPr/>
          <p:nvPr/>
        </p:nvSpPr>
        <p:spPr>
          <a:xfrm>
            <a:off x="-1" y="0"/>
            <a:ext cx="9167149" cy="994172"/>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9" name="Graphic 8">
            <a:extLst>
              <a:ext uri="{FF2B5EF4-FFF2-40B4-BE49-F238E27FC236}">
                <a16:creationId xmlns:a16="http://schemas.microsoft.com/office/drawing/2014/main" id="{D2C0DE73-2174-83B4-07F3-8ED963DD3F1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906611" y="0"/>
            <a:ext cx="22176688" cy="21072277"/>
          </a:xfrm>
          <a:prstGeom prst="rect">
            <a:avLst/>
          </a:prstGeom>
        </p:spPr>
      </p:pic>
      <p:sp>
        <p:nvSpPr>
          <p:cNvPr id="5" name="Title 4">
            <a:extLst>
              <a:ext uri="{FF2B5EF4-FFF2-40B4-BE49-F238E27FC236}">
                <a16:creationId xmlns:a16="http://schemas.microsoft.com/office/drawing/2014/main" id="{225489AA-4A53-78DA-EE8D-2B8FECE1BE70}"/>
              </a:ext>
            </a:extLst>
          </p:cNvPr>
          <p:cNvSpPr>
            <a:spLocks noGrp="1"/>
          </p:cNvSpPr>
          <p:nvPr>
            <p:ph type="title"/>
          </p:nvPr>
        </p:nvSpPr>
        <p:spPr>
          <a:xfrm>
            <a:off x="312517" y="0"/>
            <a:ext cx="8202832" cy="994172"/>
          </a:xfrm>
        </p:spPr>
        <p:txBody>
          <a:bodyPr>
            <a:normAutofit/>
          </a:bodyPr>
          <a:lstStyle/>
          <a:p>
            <a:r>
              <a:rPr lang="en-US" sz="3600" dirty="0">
                <a:solidFill>
                  <a:schemeClr val="bg1"/>
                </a:solidFill>
                <a:latin typeface="Arial" panose="020B0604020202020204" pitchFamily="34" charset="0"/>
                <a:cs typeface="Arial" panose="020B0604020202020204" pitchFamily="34" charset="0"/>
              </a:rPr>
              <a:t>8. Announcements</a:t>
            </a:r>
          </a:p>
        </p:txBody>
      </p:sp>
      <p:sp>
        <p:nvSpPr>
          <p:cNvPr id="6" name="Content Placeholder 5">
            <a:extLst>
              <a:ext uri="{FF2B5EF4-FFF2-40B4-BE49-F238E27FC236}">
                <a16:creationId xmlns:a16="http://schemas.microsoft.com/office/drawing/2014/main" id="{42B2B6AA-B52A-8AEB-8560-79CBC6678299}"/>
              </a:ext>
            </a:extLst>
          </p:cNvPr>
          <p:cNvSpPr>
            <a:spLocks noGrp="1"/>
          </p:cNvSpPr>
          <p:nvPr>
            <p:ph sz="half" idx="1"/>
          </p:nvPr>
        </p:nvSpPr>
        <p:spPr>
          <a:xfrm>
            <a:off x="312517" y="1167897"/>
            <a:ext cx="8518965" cy="3701759"/>
          </a:xfrm>
        </p:spPr>
        <p:txBody>
          <a:bodyPr numCol="1">
            <a:noAutofit/>
          </a:bodyPr>
          <a:lstStyle/>
          <a:p>
            <a:pPr marL="0" indent="0">
              <a:buNone/>
            </a:pPr>
            <a:r>
              <a:rPr lang="en-US" sz="2400" b="1" dirty="0">
                <a:latin typeface="Arial" panose="020B0604020202020204" pitchFamily="34" charset="0"/>
                <a:cs typeface="Arial" panose="020B0604020202020204" pitchFamily="34" charset="0"/>
              </a:rPr>
              <a:t>1 min. time limit each</a:t>
            </a:r>
          </a:p>
          <a:p>
            <a:pPr marL="0" indent="0">
              <a:buNone/>
            </a:pPr>
            <a:endParaRPr lang="en-US" sz="1500" b="1" dirty="0">
              <a:latin typeface="Arial" panose="020B0604020202020204" pitchFamily="34" charset="0"/>
              <a:cs typeface="Arial" panose="020B0604020202020204" pitchFamily="34" charset="0"/>
            </a:endParaRPr>
          </a:p>
          <a:p>
            <a:pPr marL="0" indent="0">
              <a:buNone/>
            </a:pPr>
            <a:r>
              <a:rPr lang="en-US" sz="2400" b="1" dirty="0">
                <a:latin typeface="Arial" panose="020B0604020202020204" pitchFamily="34" charset="0"/>
                <a:cs typeface="Arial" panose="020B0604020202020204" pitchFamily="34" charset="0"/>
              </a:rPr>
              <a:t> </a:t>
            </a: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p:txBody>
      </p:sp>
      <p:pic>
        <p:nvPicPr>
          <p:cNvPr id="3" name="Picture 2" descr="A close up of a logo&#10;&#10;AI-generated content may be incorrect.">
            <a:extLst>
              <a:ext uri="{FF2B5EF4-FFF2-40B4-BE49-F238E27FC236}">
                <a16:creationId xmlns:a16="http://schemas.microsoft.com/office/drawing/2014/main" id="{83F0CB6B-7035-9D57-3634-466A8212F360}"/>
              </a:ext>
            </a:extLst>
          </p:cNvPr>
          <p:cNvPicPr>
            <a:picLocks noChangeAspect="1"/>
          </p:cNvPicPr>
          <p:nvPr/>
        </p:nvPicPr>
        <p:blipFill>
          <a:blip r:embed="rId4"/>
          <a:stretch>
            <a:fillRect/>
          </a:stretch>
        </p:blipFill>
        <p:spPr>
          <a:xfrm>
            <a:off x="6656240" y="4429030"/>
            <a:ext cx="2175243" cy="440626"/>
          </a:xfrm>
          <a:prstGeom prst="rect">
            <a:avLst/>
          </a:prstGeom>
        </p:spPr>
      </p:pic>
    </p:spTree>
    <p:extLst>
      <p:ext uri="{BB962C8B-B14F-4D97-AF65-F5344CB8AC3E}">
        <p14:creationId xmlns:p14="http://schemas.microsoft.com/office/powerpoint/2010/main" val="40384302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174B5-8338-2A4C-7BF3-B5B677F1E6F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148DEEF-84E8-6C71-3972-2EC59516F110}"/>
              </a:ext>
            </a:extLst>
          </p:cNvPr>
          <p:cNvSpPr/>
          <p:nvPr/>
        </p:nvSpPr>
        <p:spPr>
          <a:xfrm>
            <a:off x="-1" y="0"/>
            <a:ext cx="9167149" cy="994172"/>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9" name="Graphic 8">
            <a:extLst>
              <a:ext uri="{FF2B5EF4-FFF2-40B4-BE49-F238E27FC236}">
                <a16:creationId xmlns:a16="http://schemas.microsoft.com/office/drawing/2014/main" id="{3DE292ED-81D9-41B8-C597-6874FE8F2DC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674411" y="0"/>
            <a:ext cx="22176688" cy="21072277"/>
          </a:xfrm>
          <a:prstGeom prst="rect">
            <a:avLst/>
          </a:prstGeom>
        </p:spPr>
      </p:pic>
      <p:sp>
        <p:nvSpPr>
          <p:cNvPr id="5" name="Title 4">
            <a:extLst>
              <a:ext uri="{FF2B5EF4-FFF2-40B4-BE49-F238E27FC236}">
                <a16:creationId xmlns:a16="http://schemas.microsoft.com/office/drawing/2014/main" id="{182EA2A3-F8DA-7B9B-140C-1BB775BA90B1}"/>
              </a:ext>
            </a:extLst>
          </p:cNvPr>
          <p:cNvSpPr>
            <a:spLocks noGrp="1"/>
          </p:cNvSpPr>
          <p:nvPr>
            <p:ph type="title"/>
          </p:nvPr>
        </p:nvSpPr>
        <p:spPr>
          <a:xfrm>
            <a:off x="312517" y="0"/>
            <a:ext cx="8202832" cy="994172"/>
          </a:xfrm>
        </p:spPr>
        <p:txBody>
          <a:bodyPr>
            <a:normAutofit/>
          </a:bodyPr>
          <a:lstStyle/>
          <a:p>
            <a:r>
              <a:rPr lang="en-US" sz="3600" dirty="0">
                <a:solidFill>
                  <a:schemeClr val="bg1"/>
                </a:solidFill>
                <a:latin typeface="Arial" panose="020B0604020202020204" pitchFamily="34" charset="0"/>
                <a:cs typeface="Arial" panose="020B0604020202020204" pitchFamily="34" charset="0"/>
              </a:rPr>
              <a:t>9. Adjournment</a:t>
            </a:r>
          </a:p>
        </p:txBody>
      </p:sp>
      <p:sp>
        <p:nvSpPr>
          <p:cNvPr id="6" name="Content Placeholder 5">
            <a:extLst>
              <a:ext uri="{FF2B5EF4-FFF2-40B4-BE49-F238E27FC236}">
                <a16:creationId xmlns:a16="http://schemas.microsoft.com/office/drawing/2014/main" id="{E7B9C001-6C88-4A73-AE39-4009A71FDA53}"/>
              </a:ext>
            </a:extLst>
          </p:cNvPr>
          <p:cNvSpPr>
            <a:spLocks noGrp="1"/>
          </p:cNvSpPr>
          <p:nvPr>
            <p:ph sz="half" idx="1"/>
          </p:nvPr>
        </p:nvSpPr>
        <p:spPr>
          <a:xfrm>
            <a:off x="312517" y="1541860"/>
            <a:ext cx="8518965" cy="3327796"/>
          </a:xfrm>
        </p:spPr>
        <p:txBody>
          <a:bodyPr numCol="1">
            <a:noAutofit/>
          </a:bodyPr>
          <a:lstStyle/>
          <a:p>
            <a:pPr marL="0" indent="0" algn="ctr">
              <a:buNone/>
            </a:pP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If the calendar was approved earlier,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the first meeting of the 2025-26 SDMC Academic Senate is:</a:t>
            </a:r>
            <a:br>
              <a:rPr lang="en-US" sz="2000" dirty="0">
                <a:latin typeface="Arial" panose="020B0604020202020204" pitchFamily="34" charset="0"/>
                <a:cs typeface="Arial" panose="020B0604020202020204" pitchFamily="34" charset="0"/>
              </a:rPr>
            </a:br>
            <a:r>
              <a:rPr lang="en-US" sz="2000" b="1" spc="-5" dirty="0">
                <a:latin typeface="Arial" panose="020B0604020202020204" pitchFamily="34" charset="0"/>
                <a:ea typeface="Tahoma" panose="020B0604030504040204" pitchFamily="34" charset="0"/>
                <a:cs typeface="Arial" panose="020B0604020202020204" pitchFamily="34" charset="0"/>
              </a:rPr>
              <a:t>Tuesday, September 1st, 2026 </a:t>
            </a:r>
            <a:r>
              <a:rPr lang="en-US" sz="2000" spc="-5" dirty="0">
                <a:latin typeface="Arial" panose="020B0604020202020204" pitchFamily="34" charset="0"/>
                <a:ea typeface="Tahoma" panose="020B0604030504040204" pitchFamily="34" charset="0"/>
                <a:cs typeface="Arial" panose="020B0604020202020204" pitchFamily="34" charset="0"/>
              </a:rPr>
              <a:t>from 3:30-5:00 pm in M-110.</a:t>
            </a:r>
            <a:br>
              <a:rPr lang="en-US" sz="2000" dirty="0">
                <a:highlight>
                  <a:srgbClr val="FFFF00"/>
                </a:highlight>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Remember that starting Spring 2026 we’ll be moving to fully in person Senate meetings. Hence, we will be retiring the</a:t>
            </a:r>
            <a:r>
              <a:rPr lang="en-US" sz="2000" i="1" dirty="0">
                <a:latin typeface="Arial" panose="020B0604020202020204" pitchFamily="34" charset="0"/>
                <a:cs typeface="Arial" panose="020B0604020202020204" pitchFamily="34" charset="0"/>
              </a:rPr>
              <a:t> </a:t>
            </a:r>
            <a:r>
              <a:rPr lang="en-US" sz="2000" i="1" dirty="0">
                <a:latin typeface="Arial" panose="020B0604020202020204" pitchFamily="34" charset="0"/>
                <a:cs typeface="Arial" panose="020B0604020202020204" pitchFamily="34" charset="0"/>
                <a:hlinkClick r:id="rId4"/>
              </a:rPr>
              <a:t>A.S. Senator Remote Attendance Form</a:t>
            </a:r>
            <a:endParaRPr lang="en-US" sz="2000" b="1" dirty="0">
              <a:latin typeface="Arial" panose="020B0604020202020204" pitchFamily="34" charset="0"/>
              <a:cs typeface="Arial" panose="020B0604020202020204" pitchFamily="34" charset="0"/>
            </a:endParaRPr>
          </a:p>
        </p:txBody>
      </p:sp>
      <p:pic>
        <p:nvPicPr>
          <p:cNvPr id="3" name="Picture 2" descr="A close up of a logo&#10;&#10;AI-generated content may be incorrect.">
            <a:extLst>
              <a:ext uri="{FF2B5EF4-FFF2-40B4-BE49-F238E27FC236}">
                <a16:creationId xmlns:a16="http://schemas.microsoft.com/office/drawing/2014/main" id="{4A742F5F-69AA-5BA0-D510-605D1C466212}"/>
              </a:ext>
            </a:extLst>
          </p:cNvPr>
          <p:cNvPicPr>
            <a:picLocks noChangeAspect="1"/>
          </p:cNvPicPr>
          <p:nvPr/>
        </p:nvPicPr>
        <p:blipFill>
          <a:blip r:embed="rId5"/>
          <a:stretch>
            <a:fillRect/>
          </a:stretch>
        </p:blipFill>
        <p:spPr>
          <a:xfrm>
            <a:off x="6656240" y="4429030"/>
            <a:ext cx="2175243" cy="440626"/>
          </a:xfrm>
          <a:prstGeom prst="rect">
            <a:avLst/>
          </a:prstGeom>
        </p:spPr>
      </p:pic>
    </p:spTree>
    <p:extLst>
      <p:ext uri="{BB962C8B-B14F-4D97-AF65-F5344CB8AC3E}">
        <p14:creationId xmlns:p14="http://schemas.microsoft.com/office/powerpoint/2010/main" val="31264665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7137B9-4FEC-A1B9-DE63-5B504D1E9DF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0D3262F-E75D-1473-0A66-FBB592CD4EB7}"/>
              </a:ext>
            </a:extLst>
          </p:cNvPr>
          <p:cNvSpPr/>
          <p:nvPr/>
        </p:nvSpPr>
        <p:spPr>
          <a:xfrm>
            <a:off x="1" y="2409568"/>
            <a:ext cx="9144000" cy="2733932"/>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1E9097"/>
              </a:solidFill>
            </a:endParaRPr>
          </a:p>
        </p:txBody>
      </p:sp>
      <p:pic>
        <p:nvPicPr>
          <p:cNvPr id="7" name="Picture 6" descr="A close-up of a logo&#10;&#10;AI-generated content may be incorrect.">
            <a:extLst>
              <a:ext uri="{FF2B5EF4-FFF2-40B4-BE49-F238E27FC236}">
                <a16:creationId xmlns:a16="http://schemas.microsoft.com/office/drawing/2014/main" id="{BD3BF07D-81B4-BD37-ECA6-5B2220535E5D}"/>
              </a:ext>
            </a:extLst>
          </p:cNvPr>
          <p:cNvPicPr>
            <a:picLocks noChangeAspect="1"/>
          </p:cNvPicPr>
          <p:nvPr/>
        </p:nvPicPr>
        <p:blipFill>
          <a:blip r:embed="rId3"/>
          <a:srcRect b="31433"/>
          <a:stretch>
            <a:fillRect/>
          </a:stretch>
        </p:blipFill>
        <p:spPr>
          <a:xfrm>
            <a:off x="568411" y="450559"/>
            <a:ext cx="2655817" cy="1568143"/>
          </a:xfrm>
          <a:prstGeom prst="rect">
            <a:avLst/>
          </a:prstGeom>
        </p:spPr>
      </p:pic>
      <p:sp>
        <p:nvSpPr>
          <p:cNvPr id="12" name="TextBox 11">
            <a:extLst>
              <a:ext uri="{FF2B5EF4-FFF2-40B4-BE49-F238E27FC236}">
                <a16:creationId xmlns:a16="http://schemas.microsoft.com/office/drawing/2014/main" id="{BC0047D1-556E-020B-8EC2-ADFA39992E9E}"/>
              </a:ext>
            </a:extLst>
          </p:cNvPr>
          <p:cNvSpPr txBox="1"/>
          <p:nvPr/>
        </p:nvSpPr>
        <p:spPr>
          <a:xfrm>
            <a:off x="4232366" y="796054"/>
            <a:ext cx="4343223" cy="954107"/>
          </a:xfrm>
          <a:prstGeom prst="rect">
            <a:avLst/>
          </a:prstGeom>
          <a:noFill/>
        </p:spPr>
        <p:txBody>
          <a:bodyPr wrap="square">
            <a:spAutoFit/>
          </a:bodyPr>
          <a:lstStyle/>
          <a:p>
            <a:pPr algn="ctr"/>
            <a:r>
              <a:rPr lang="en-US" sz="2800" dirty="0">
                <a:latin typeface="Arial" panose="020B0604020202020204" pitchFamily="34" charset="0"/>
                <a:cs typeface="Arial" panose="020B0604020202020204" pitchFamily="34" charset="0"/>
              </a:rPr>
              <a:t>Thanks for your hard work for Miramar College!</a:t>
            </a:r>
            <a:endParaRPr lang="en-US" sz="2800" dirty="0"/>
          </a:p>
        </p:txBody>
      </p:sp>
      <p:sp>
        <p:nvSpPr>
          <p:cNvPr id="5" name="Title 13">
            <a:extLst>
              <a:ext uri="{FF2B5EF4-FFF2-40B4-BE49-F238E27FC236}">
                <a16:creationId xmlns:a16="http://schemas.microsoft.com/office/drawing/2014/main" id="{2B49A4BB-CF5D-FB22-F1F9-0F31BACFAB2F}"/>
              </a:ext>
            </a:extLst>
          </p:cNvPr>
          <p:cNvSpPr txBox="1">
            <a:spLocks/>
          </p:cNvSpPr>
          <p:nvPr/>
        </p:nvSpPr>
        <p:spPr>
          <a:xfrm>
            <a:off x="1194887" y="2571750"/>
            <a:ext cx="6754226" cy="1792223"/>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spcBef>
                <a:spcPts val="0"/>
              </a:spcBef>
            </a:pPr>
            <a:r>
              <a:rPr lang="en-US" sz="2800" b="1" dirty="0">
                <a:solidFill>
                  <a:schemeClr val="bg1"/>
                </a:solidFill>
                <a:latin typeface="Arial" panose="020B0604020202020204" pitchFamily="34" charset="0"/>
                <a:cs typeface="Arial" panose="020B0604020202020204" pitchFamily="34" charset="0"/>
              </a:rPr>
              <a:t>If you have any questions, please reach out via email!</a:t>
            </a:r>
          </a:p>
          <a:p>
            <a:pPr>
              <a:spcBef>
                <a:spcPts val="0"/>
              </a:spcBef>
            </a:pPr>
            <a:endParaRPr lang="en-US" sz="2400" b="1" i="1"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5127BC68-EFCB-3D5F-DD4B-0BCEF95F1112}"/>
              </a:ext>
            </a:extLst>
          </p:cNvPr>
          <p:cNvSpPr txBox="1"/>
          <p:nvPr/>
        </p:nvSpPr>
        <p:spPr>
          <a:xfrm>
            <a:off x="1194886" y="4061239"/>
            <a:ext cx="6754227" cy="461665"/>
          </a:xfrm>
          <a:prstGeom prst="rect">
            <a:avLst/>
          </a:prstGeom>
          <a:noFill/>
        </p:spPr>
        <p:txBody>
          <a:bodyPr wrap="square">
            <a:spAutoFit/>
          </a:bodyPr>
          <a:lstStyle/>
          <a:p>
            <a:pPr algn="ctr">
              <a:spcBef>
                <a:spcPts val="0"/>
              </a:spcBef>
            </a:pPr>
            <a:r>
              <a:rPr lang="en-US" sz="2400"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rgomez001@sdccd.edu</a:t>
            </a:r>
            <a:r>
              <a:rPr lang="en-US" sz="2400" dirty="0">
                <a:solidFill>
                  <a:schemeClr val="bg1"/>
                </a:solidFill>
                <a:latin typeface="Arial" panose="020B0604020202020204" pitchFamily="34" charset="0"/>
                <a:cs typeface="Arial" panose="020B0604020202020204" pitchFamily="34" charset="0"/>
              </a:rPr>
              <a:t> or </a:t>
            </a:r>
            <a:r>
              <a:rPr lang="en-US" sz="2400" dirty="0">
                <a:solidFill>
                  <a:schemeClr val="bg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jbartolo@sdccd.edu</a:t>
            </a:r>
            <a:endParaRPr lang="en-US" sz="2400" dirty="0">
              <a:solidFill>
                <a:schemeClr val="bg1"/>
              </a:solidFill>
              <a:latin typeface="Arial" panose="020B0604020202020204" pitchFamily="34" charset="0"/>
              <a:cs typeface="Arial" panose="020B0604020202020204" pitchFamily="34" charset="0"/>
            </a:endParaRPr>
          </a:p>
        </p:txBody>
      </p:sp>
      <p:pic>
        <p:nvPicPr>
          <p:cNvPr id="9" name="Graphic 8">
            <a:extLst>
              <a:ext uri="{FF2B5EF4-FFF2-40B4-BE49-F238E27FC236}">
                <a16:creationId xmlns:a16="http://schemas.microsoft.com/office/drawing/2014/main" id="{D57F2314-DBB7-E05C-7A88-D3AAB3A5ABDD}"/>
              </a:ext>
            </a:extLst>
          </p:cNvPr>
          <p:cNvPicPr>
            <a:picLocks noGrp="1" noRot="1" noChangeAspect="1" noMove="1" noResize="1" noEditPoints="1" noAdjustHandles="1" noChangeArrowheads="1" noChangeShapeType="1" noCrop="1"/>
          </p:cNvPicPr>
          <p:nvPr/>
        </p:nvPicPr>
        <p:blipFill>
          <a:blip>
            <a:extLst>
              <a:ext uri="{96DAC541-7B7A-43D3-8B79-37D633B846F1}">
                <asvg:svgBlip xmlns:asvg="http://schemas.microsoft.com/office/drawing/2016/SVG/main" r:embed="rId6"/>
              </a:ext>
            </a:extLst>
          </a:blip>
          <a:stretch>
            <a:fillRect/>
          </a:stretch>
        </p:blipFill>
        <p:spPr>
          <a:xfrm>
            <a:off x="-6516344" y="-4646794"/>
            <a:ext cx="22176688" cy="21072277"/>
          </a:xfrm>
          <a:prstGeom prst="rect">
            <a:avLst/>
          </a:prstGeom>
        </p:spPr>
      </p:pic>
    </p:spTree>
    <p:extLst>
      <p:ext uri="{BB962C8B-B14F-4D97-AF65-F5344CB8AC3E}">
        <p14:creationId xmlns:p14="http://schemas.microsoft.com/office/powerpoint/2010/main" val="3295330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9545F-670E-8255-B96C-B1CD7DD0C5B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DD2E84C-EF2A-6135-407F-06FBDED8BC0C}"/>
              </a:ext>
            </a:extLst>
          </p:cNvPr>
          <p:cNvSpPr/>
          <p:nvPr/>
        </p:nvSpPr>
        <p:spPr>
          <a:xfrm>
            <a:off x="-1" y="0"/>
            <a:ext cx="9144001" cy="988776"/>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9" name="Graphic 8">
            <a:extLst>
              <a:ext uri="{FF2B5EF4-FFF2-40B4-BE49-F238E27FC236}">
                <a16:creationId xmlns:a16="http://schemas.microsoft.com/office/drawing/2014/main" id="{75EBDB20-8BD6-5C8C-2BE1-E445C885DE8A}"/>
              </a:ext>
            </a:extLst>
          </p:cNvPr>
          <p:cNvPicPr>
            <a:picLocks noGrp="1" noRot="1" noChangeAspect="1" noMove="1" noResize="1" noEditPoints="1" noAdjustHandles="1" noChangeArrowheads="1" noChangeShapeType="1" noCrop="1"/>
          </p:cNvPicPr>
          <p:nvPr/>
        </p:nvPicPr>
        <p:blipFill>
          <a:blip>
            <a:extLst>
              <a:ext uri="{96DAC541-7B7A-43D3-8B79-37D633B846F1}">
                <asvg:svgBlip xmlns:asvg="http://schemas.microsoft.com/office/drawing/2016/SVG/main" r:embed="rId3"/>
              </a:ext>
            </a:extLst>
          </a:blip>
          <a:stretch>
            <a:fillRect/>
          </a:stretch>
        </p:blipFill>
        <p:spPr>
          <a:xfrm>
            <a:off x="-5603363" y="0"/>
            <a:ext cx="22176688" cy="21072277"/>
          </a:xfrm>
          <a:prstGeom prst="rect">
            <a:avLst/>
          </a:prstGeom>
        </p:spPr>
      </p:pic>
      <p:sp>
        <p:nvSpPr>
          <p:cNvPr id="5" name="Title 4">
            <a:extLst>
              <a:ext uri="{FF2B5EF4-FFF2-40B4-BE49-F238E27FC236}">
                <a16:creationId xmlns:a16="http://schemas.microsoft.com/office/drawing/2014/main" id="{E9FF6C1E-EB4F-726E-2ABB-932C59D1C85B}"/>
              </a:ext>
            </a:extLst>
          </p:cNvPr>
          <p:cNvSpPr>
            <a:spLocks noGrp="1"/>
          </p:cNvSpPr>
          <p:nvPr>
            <p:ph type="title"/>
          </p:nvPr>
        </p:nvSpPr>
        <p:spPr>
          <a:xfrm>
            <a:off x="288195" y="0"/>
            <a:ext cx="8227155" cy="994172"/>
          </a:xfrm>
        </p:spPr>
        <p:txBody>
          <a:bodyPr>
            <a:normAutofit/>
          </a:bodyPr>
          <a:lstStyle/>
          <a:p>
            <a:r>
              <a:rPr lang="en-US" sz="3600" dirty="0">
                <a:solidFill>
                  <a:schemeClr val="bg1"/>
                </a:solidFill>
                <a:latin typeface="Arial" panose="020B0604020202020204" pitchFamily="34" charset="0"/>
                <a:cs typeface="Arial" panose="020B0604020202020204" pitchFamily="34" charset="0"/>
              </a:rPr>
              <a:t>3. Land Acknowledgement</a:t>
            </a:r>
          </a:p>
        </p:txBody>
      </p:sp>
      <p:sp>
        <p:nvSpPr>
          <p:cNvPr id="10" name="Rectangle 9">
            <a:extLst>
              <a:ext uri="{FF2B5EF4-FFF2-40B4-BE49-F238E27FC236}">
                <a16:creationId xmlns:a16="http://schemas.microsoft.com/office/drawing/2014/main" id="{1916B6D5-AC0C-3382-8E9B-B1F82D84EDC2}"/>
              </a:ext>
            </a:extLst>
          </p:cNvPr>
          <p:cNvSpPr/>
          <p:nvPr/>
        </p:nvSpPr>
        <p:spPr>
          <a:xfrm>
            <a:off x="0" y="994172"/>
            <a:ext cx="6349416" cy="4149329"/>
          </a:xfrm>
          <a:prstGeom prst="rect">
            <a:avLst/>
          </a:prstGeom>
          <a:solidFill>
            <a:schemeClr val="accent4">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1" name="TextBox 10">
            <a:extLst>
              <a:ext uri="{FF2B5EF4-FFF2-40B4-BE49-F238E27FC236}">
                <a16:creationId xmlns:a16="http://schemas.microsoft.com/office/drawing/2014/main" id="{4394DE47-F7E9-4D68-BE3E-684EBA487B31}"/>
              </a:ext>
            </a:extLst>
          </p:cNvPr>
          <p:cNvSpPr txBox="1"/>
          <p:nvPr/>
        </p:nvSpPr>
        <p:spPr>
          <a:xfrm>
            <a:off x="248059" y="1093670"/>
            <a:ext cx="5853299" cy="3939540"/>
          </a:xfrm>
          <a:prstGeom prst="rect">
            <a:avLst/>
          </a:prstGeom>
          <a:noFill/>
          <a:ln>
            <a:solidFill>
              <a:schemeClr val="bg2"/>
            </a:solidFill>
          </a:ln>
        </p:spPr>
        <p:txBody>
          <a:bodyPr wrap="square" rtlCol="0">
            <a:spAutoFit/>
          </a:bodyPr>
          <a:lstStyle/>
          <a:p>
            <a:pPr algn="ctr"/>
            <a:r>
              <a:rPr lang="en-US" sz="1500" i="1" dirty="0">
                <a:highlight>
                  <a:srgbClr val="FFFF00"/>
                </a:highlight>
                <a:latin typeface="Arial" panose="020B0604020202020204" pitchFamily="34" charset="0"/>
                <a:cs typeface="Arial" panose="020B0604020202020204" pitchFamily="34" charset="0"/>
              </a:rPr>
              <a:t>We recognize that San Diego Miramar College sits on the ancestral homeland of the Kumeyaay, Luiseño, Cupeño, and Cahuilla tribes, who have lived in this area for well over 10,000 years, and we honor their past, present, and future connection to this land and its inherent connection to their identity.</a:t>
            </a:r>
            <a:endParaRPr lang="en-US" sz="1500" i="1" dirty="0">
              <a:latin typeface="Arial" panose="020B0604020202020204" pitchFamily="34" charset="0"/>
              <a:cs typeface="Arial" panose="020B0604020202020204" pitchFamily="34" charset="0"/>
            </a:endParaRPr>
          </a:p>
          <a:p>
            <a:pPr algn="ctr"/>
            <a:endParaRPr lang="en-US" sz="1000" dirty="0">
              <a:latin typeface="Arial" panose="020B0604020202020204" pitchFamily="34" charset="0"/>
              <a:cs typeface="Arial" panose="020B0604020202020204" pitchFamily="34" charset="0"/>
            </a:endParaRPr>
          </a:p>
          <a:p>
            <a:pPr algn="ctr"/>
            <a:r>
              <a:rPr lang="en-US" sz="1500" i="1" dirty="0">
                <a:latin typeface="Arial" panose="020B0604020202020204" pitchFamily="34" charset="0"/>
                <a:cs typeface="Arial" panose="020B0604020202020204" pitchFamily="34" charset="0"/>
              </a:rPr>
              <a:t>We acknowledge our occupation of unceded Kumeyaay land and the violent systemic injustices this has continuously perpetuated for Native peoples of this region. We pay respect to the Indigenous people of San Diego County - past, present, and future - and honor their continuing presence in their homeland and their spiritual beliefs that land does not belong to people; people belong to land.</a:t>
            </a:r>
          </a:p>
          <a:p>
            <a:pPr algn="ctr"/>
            <a:endParaRPr lang="en-US" sz="1000" dirty="0">
              <a:latin typeface="Arial" panose="020B0604020202020204" pitchFamily="34" charset="0"/>
              <a:cs typeface="Arial" panose="020B0604020202020204" pitchFamily="34" charset="0"/>
            </a:endParaRPr>
          </a:p>
          <a:p>
            <a:pPr algn="ctr"/>
            <a:r>
              <a:rPr lang="en-US" sz="1500" i="1" dirty="0">
                <a:latin typeface="Arial" panose="020B0604020202020204" pitchFamily="34" charset="0"/>
                <a:cs typeface="Arial" panose="020B0604020202020204" pitchFamily="34" charset="0"/>
              </a:rPr>
              <a:t>We also acknowledge that this is merely the beginning, and there is far more work to be done in an attempt to heal all of the injustices and inequities that still exist today and throughout their entire historical diaspora. We commit to moving forward together.</a:t>
            </a:r>
            <a:endParaRPr lang="en-US" sz="1500"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3FC14B44-9EE5-6436-BC72-C674D4D68615}"/>
              </a:ext>
            </a:extLst>
          </p:cNvPr>
          <p:cNvPicPr>
            <a:picLocks noChangeAspect="1"/>
          </p:cNvPicPr>
          <p:nvPr/>
        </p:nvPicPr>
        <p:blipFill>
          <a:blip r:embed="rId4"/>
          <a:srcRect l="65212" t="2597" r="3527" b="22618"/>
          <a:stretch>
            <a:fillRect/>
          </a:stretch>
        </p:blipFill>
        <p:spPr>
          <a:xfrm>
            <a:off x="6349416" y="988777"/>
            <a:ext cx="2817732" cy="3165947"/>
          </a:xfrm>
          <a:prstGeom prst="rect">
            <a:avLst/>
          </a:prstGeom>
        </p:spPr>
      </p:pic>
      <p:sp>
        <p:nvSpPr>
          <p:cNvPr id="13" name="TextBox 12">
            <a:extLst>
              <a:ext uri="{FF2B5EF4-FFF2-40B4-BE49-F238E27FC236}">
                <a16:creationId xmlns:a16="http://schemas.microsoft.com/office/drawing/2014/main" id="{A2B20695-BF63-9594-59DC-D2FDC42DCDE8}"/>
              </a:ext>
            </a:extLst>
          </p:cNvPr>
          <p:cNvSpPr txBox="1"/>
          <p:nvPr/>
        </p:nvSpPr>
        <p:spPr>
          <a:xfrm>
            <a:off x="6518420" y="4224619"/>
            <a:ext cx="2479724" cy="830997"/>
          </a:xfrm>
          <a:prstGeom prst="rect">
            <a:avLst/>
          </a:prstGeom>
          <a:noFill/>
          <a:ln>
            <a:solidFill>
              <a:schemeClr val="bg2"/>
            </a:solidFill>
          </a:ln>
        </p:spPr>
        <p:txBody>
          <a:bodyPr wrap="square" rtlCol="0">
            <a:spAutoFit/>
          </a:bodyPr>
          <a:lstStyle/>
          <a:p>
            <a:pPr marL="120650" algn="ctr"/>
            <a:r>
              <a:rPr lang="en-US" sz="1200" i="1" dirty="0"/>
              <a:t>Resources: </a:t>
            </a:r>
            <a:r>
              <a:rPr lang="en-US" sz="1200" i="1" dirty="0">
                <a:hlinkClick r:id="rId5"/>
              </a:rPr>
              <a:t>“Making a land acknowledgment meaningful”</a:t>
            </a:r>
            <a:r>
              <a:rPr lang="en-US" sz="1200" i="1" dirty="0"/>
              <a:t>; </a:t>
            </a:r>
            <a:r>
              <a:rPr lang="en-US" sz="1200" i="1" dirty="0">
                <a:hlinkClick r:id="rId6"/>
              </a:rPr>
              <a:t>A call for more powerful land acknowledgements</a:t>
            </a:r>
            <a:endParaRPr lang="en-US" sz="1200" dirty="0"/>
          </a:p>
        </p:txBody>
      </p:sp>
    </p:spTree>
    <p:extLst>
      <p:ext uri="{BB962C8B-B14F-4D97-AF65-F5344CB8AC3E}">
        <p14:creationId xmlns:p14="http://schemas.microsoft.com/office/powerpoint/2010/main" val="2046766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EB3B5A-5651-21EA-9A17-AF2F4D66D192}"/>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F6808763-2F33-1C58-D607-DF6142B112DB}"/>
              </a:ext>
            </a:extLst>
          </p:cNvPr>
          <p:cNvSpPr/>
          <p:nvPr/>
        </p:nvSpPr>
        <p:spPr>
          <a:xfrm>
            <a:off x="0" y="1"/>
            <a:ext cx="9144000" cy="4101220"/>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sp>
        <p:nvSpPr>
          <p:cNvPr id="8" name="Title 7">
            <a:extLst>
              <a:ext uri="{FF2B5EF4-FFF2-40B4-BE49-F238E27FC236}">
                <a16:creationId xmlns:a16="http://schemas.microsoft.com/office/drawing/2014/main" id="{EFA04773-11ED-EAEE-0F01-C16EFC84F4AC}"/>
              </a:ext>
            </a:extLst>
          </p:cNvPr>
          <p:cNvSpPr>
            <a:spLocks noGrp="1"/>
          </p:cNvSpPr>
          <p:nvPr>
            <p:ph type="title"/>
          </p:nvPr>
        </p:nvSpPr>
        <p:spPr>
          <a:xfrm>
            <a:off x="379953" y="740568"/>
            <a:ext cx="2375439" cy="1124807"/>
          </a:xfrm>
        </p:spPr>
        <p:txBody>
          <a:bodyPr anchor="t">
            <a:noAutofit/>
          </a:bodyPr>
          <a:lstStyle/>
          <a:p>
            <a:r>
              <a:rPr lang="en-US" sz="3600" dirty="0">
                <a:solidFill>
                  <a:schemeClr val="bg1"/>
                </a:solidFill>
                <a:latin typeface="Arial" panose="020B0604020202020204" pitchFamily="34" charset="0"/>
                <a:cs typeface="Arial" panose="020B0604020202020204" pitchFamily="34" charset="0"/>
              </a:rPr>
              <a:t> </a:t>
            </a:r>
          </a:p>
        </p:txBody>
      </p:sp>
      <p:pic>
        <p:nvPicPr>
          <p:cNvPr id="2" name="Graphic 1">
            <a:extLst>
              <a:ext uri="{FF2B5EF4-FFF2-40B4-BE49-F238E27FC236}">
                <a16:creationId xmlns:a16="http://schemas.microsoft.com/office/drawing/2014/main" id="{A7E9CE9B-4925-4271-E2AF-A40598C3C5B0}"/>
              </a:ext>
            </a:extLst>
          </p:cNvPr>
          <p:cNvPicPr>
            <a:picLocks noGrp="1" noRot="1" noChangeAspect="1" noMove="1" noResize="1" noEditPoints="1" noAdjustHandles="1" noChangeArrowheads="1" noChangeShapeType="1" noCrop="1"/>
          </p:cNvPicPr>
          <p:nvPr/>
        </p:nvPicPr>
        <p:blipFill>
          <a:blip>
            <a:extLst>
              <a:ext uri="{96DAC541-7B7A-43D3-8B79-37D633B846F1}">
                <asvg:svgBlip xmlns:asvg="http://schemas.microsoft.com/office/drawing/2016/SVG/main" r:embed="rId3"/>
              </a:ext>
            </a:extLst>
          </a:blip>
          <a:stretch>
            <a:fillRect/>
          </a:stretch>
        </p:blipFill>
        <p:spPr>
          <a:xfrm>
            <a:off x="-3842143" y="-3893893"/>
            <a:ext cx="16828285" cy="15990227"/>
          </a:xfrm>
          <a:prstGeom prst="rect">
            <a:avLst/>
          </a:prstGeom>
        </p:spPr>
      </p:pic>
      <p:pic>
        <p:nvPicPr>
          <p:cNvPr id="3" name="Picture 2" descr="A close up of a logo&#10;&#10;AI-generated content may be incorrect.">
            <a:extLst>
              <a:ext uri="{FF2B5EF4-FFF2-40B4-BE49-F238E27FC236}">
                <a16:creationId xmlns:a16="http://schemas.microsoft.com/office/drawing/2014/main" id="{ECCE3C39-53D9-7ED8-B506-8509655A5765}"/>
              </a:ext>
            </a:extLst>
          </p:cNvPr>
          <p:cNvPicPr>
            <a:picLocks noChangeAspect="1"/>
          </p:cNvPicPr>
          <p:nvPr/>
        </p:nvPicPr>
        <p:blipFill>
          <a:blip r:embed="rId4"/>
          <a:stretch>
            <a:fillRect/>
          </a:stretch>
        </p:blipFill>
        <p:spPr>
          <a:xfrm>
            <a:off x="6656240" y="4429030"/>
            <a:ext cx="2175243" cy="440626"/>
          </a:xfrm>
          <a:prstGeom prst="rect">
            <a:avLst/>
          </a:prstGeom>
        </p:spPr>
      </p:pic>
      <p:sp>
        <p:nvSpPr>
          <p:cNvPr id="7" name="Title 4">
            <a:extLst>
              <a:ext uri="{FF2B5EF4-FFF2-40B4-BE49-F238E27FC236}">
                <a16:creationId xmlns:a16="http://schemas.microsoft.com/office/drawing/2014/main" id="{68E04044-C796-764E-55E3-0E7C7DEAC36F}"/>
              </a:ext>
            </a:extLst>
          </p:cNvPr>
          <p:cNvSpPr txBox="1">
            <a:spLocks/>
          </p:cNvSpPr>
          <p:nvPr/>
        </p:nvSpPr>
        <p:spPr>
          <a:xfrm>
            <a:off x="282617" y="306543"/>
            <a:ext cx="8548865" cy="3617275"/>
          </a:xfrm>
          <a:prstGeom prst="rect">
            <a:avLst/>
          </a:prstGeom>
        </p:spPr>
        <p:txBody>
          <a:bodyPr vert="horz" lIns="91440" tIns="45720" rIns="91440" bIns="45720" rtlCol="0" anchor="b">
            <a:noAutofit/>
          </a:bodyPr>
          <a:lstStyle>
            <a:lvl1pPr algn="l" defTabSz="685800" rtl="0" eaLnBrk="1" latinLnBrk="0" hangingPunct="1">
              <a:lnSpc>
                <a:spcPct val="90000"/>
              </a:lnSpc>
              <a:spcBef>
                <a:spcPct val="0"/>
              </a:spcBef>
              <a:buNone/>
              <a:defRPr sz="2400" kern="1200">
                <a:solidFill>
                  <a:schemeClr val="tx1"/>
                </a:solidFill>
                <a:latin typeface="+mj-lt"/>
                <a:ea typeface="+mj-ea"/>
                <a:cs typeface="+mj-cs"/>
              </a:defRPr>
            </a:lvl1pPr>
          </a:lstStyle>
          <a:p>
            <a:r>
              <a:rPr lang="en-US" sz="3600" dirty="0">
                <a:solidFill>
                  <a:schemeClr val="bg1"/>
                </a:solidFill>
                <a:latin typeface="Arial" panose="020B0604020202020204" pitchFamily="34" charset="0"/>
                <a:cs typeface="Arial" panose="020B0604020202020204" pitchFamily="34" charset="0"/>
              </a:rPr>
              <a:t>4. 	Public Comments (10 mins)</a:t>
            </a:r>
          </a:p>
          <a:p>
            <a:r>
              <a:rPr lang="en-US" sz="1500" i="1" dirty="0">
                <a:solidFill>
                  <a:schemeClr val="bg1"/>
                </a:solidFill>
                <a:latin typeface="Arial" panose="020B0604020202020204" pitchFamily="34" charset="0"/>
                <a:cs typeface="Arial" panose="020B0604020202020204" pitchFamily="34" charset="0"/>
              </a:rPr>
              <a:t>	(2 mins; limited to 10+1 items NOT on the agenda; time may not be yielded) </a:t>
            </a:r>
          </a:p>
        </p:txBody>
      </p:sp>
    </p:spTree>
    <p:extLst>
      <p:ext uri="{BB962C8B-B14F-4D97-AF65-F5344CB8AC3E}">
        <p14:creationId xmlns:p14="http://schemas.microsoft.com/office/powerpoint/2010/main" val="3524805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9F912-8705-AC7B-3FEE-AA85052440C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980FEF2-72C5-7926-338B-B1EE04F3BB06}"/>
              </a:ext>
            </a:extLst>
          </p:cNvPr>
          <p:cNvSpPr/>
          <p:nvPr/>
        </p:nvSpPr>
        <p:spPr>
          <a:xfrm>
            <a:off x="0" y="0"/>
            <a:ext cx="9167148" cy="971730"/>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9" name="Graphic 8">
            <a:extLst>
              <a:ext uri="{FF2B5EF4-FFF2-40B4-BE49-F238E27FC236}">
                <a16:creationId xmlns:a16="http://schemas.microsoft.com/office/drawing/2014/main" id="{EDE88E5D-5430-DB86-CB53-861496B5DCE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918466" y="0"/>
            <a:ext cx="22176688" cy="21072277"/>
          </a:xfrm>
          <a:prstGeom prst="rect">
            <a:avLst/>
          </a:prstGeom>
        </p:spPr>
      </p:pic>
      <p:sp>
        <p:nvSpPr>
          <p:cNvPr id="5" name="Title 4">
            <a:extLst>
              <a:ext uri="{FF2B5EF4-FFF2-40B4-BE49-F238E27FC236}">
                <a16:creationId xmlns:a16="http://schemas.microsoft.com/office/drawing/2014/main" id="{55B771FC-553C-9FE4-E970-EB912C0E9E9D}"/>
              </a:ext>
            </a:extLst>
          </p:cNvPr>
          <p:cNvSpPr>
            <a:spLocks noGrp="1"/>
          </p:cNvSpPr>
          <p:nvPr>
            <p:ph type="title"/>
          </p:nvPr>
        </p:nvSpPr>
        <p:spPr>
          <a:xfrm>
            <a:off x="312518" y="0"/>
            <a:ext cx="8202832" cy="994172"/>
          </a:xfrm>
        </p:spPr>
        <p:txBody>
          <a:bodyPr>
            <a:normAutofit/>
          </a:bodyPr>
          <a:lstStyle/>
          <a:p>
            <a:r>
              <a:rPr lang="en-US" sz="3600" dirty="0">
                <a:solidFill>
                  <a:schemeClr val="bg1"/>
                </a:solidFill>
                <a:latin typeface="Arial" panose="020B0604020202020204" pitchFamily="34" charset="0"/>
                <a:cs typeface="Arial" panose="020B0604020202020204" pitchFamily="34" charset="0"/>
              </a:rPr>
              <a:t>4. Public Comments</a:t>
            </a:r>
          </a:p>
        </p:txBody>
      </p:sp>
      <p:sp>
        <p:nvSpPr>
          <p:cNvPr id="6" name="Content Placeholder 5">
            <a:extLst>
              <a:ext uri="{FF2B5EF4-FFF2-40B4-BE49-F238E27FC236}">
                <a16:creationId xmlns:a16="http://schemas.microsoft.com/office/drawing/2014/main" id="{719D3269-48F4-11E2-C9E5-3688D08CFF9A}"/>
              </a:ext>
            </a:extLst>
          </p:cNvPr>
          <p:cNvSpPr>
            <a:spLocks noGrp="1"/>
          </p:cNvSpPr>
          <p:nvPr>
            <p:ph sz="half" idx="1"/>
          </p:nvPr>
        </p:nvSpPr>
        <p:spPr>
          <a:xfrm>
            <a:off x="312517" y="1086417"/>
            <a:ext cx="8518965" cy="615116"/>
          </a:xfrm>
        </p:spPr>
        <p:txBody>
          <a:bodyPr numCol="1">
            <a:noAutofit/>
          </a:bodyPr>
          <a:lstStyle/>
          <a:p>
            <a:pPr marL="0" indent="0">
              <a:buNone/>
            </a:pPr>
            <a:r>
              <a:rPr lang="en-US" sz="2400" b="1" dirty="0">
                <a:latin typeface="Arial" panose="020B0604020202020204" pitchFamily="34" charset="0"/>
                <a:cs typeface="Arial" panose="020B0604020202020204" pitchFamily="34" charset="0"/>
              </a:rPr>
              <a:t>4.1	Acknowledgement of Community Tragedy</a:t>
            </a:r>
            <a:endParaRPr lang="en-US" sz="1800" b="1" dirty="0">
              <a:latin typeface="Arial" panose="020B0604020202020204" pitchFamily="34" charset="0"/>
              <a:cs typeface="Arial" panose="020B0604020202020204" pitchFamily="34" charset="0"/>
            </a:endParaRPr>
          </a:p>
        </p:txBody>
      </p:sp>
      <p:pic>
        <p:nvPicPr>
          <p:cNvPr id="3" name="Picture 2" descr="A close up of a logo&#10;&#10;AI-generated content may be incorrect.">
            <a:extLst>
              <a:ext uri="{FF2B5EF4-FFF2-40B4-BE49-F238E27FC236}">
                <a16:creationId xmlns:a16="http://schemas.microsoft.com/office/drawing/2014/main" id="{0D893F39-6E92-C8EE-6DC5-4648583CFBCE}"/>
              </a:ext>
            </a:extLst>
          </p:cNvPr>
          <p:cNvPicPr>
            <a:picLocks noChangeAspect="1"/>
          </p:cNvPicPr>
          <p:nvPr/>
        </p:nvPicPr>
        <p:blipFill>
          <a:blip r:embed="rId4"/>
          <a:stretch>
            <a:fillRect/>
          </a:stretch>
        </p:blipFill>
        <p:spPr>
          <a:xfrm>
            <a:off x="6656240" y="4429030"/>
            <a:ext cx="2175243" cy="440626"/>
          </a:xfrm>
          <a:prstGeom prst="rect">
            <a:avLst/>
          </a:prstGeom>
        </p:spPr>
      </p:pic>
      <p:sp>
        <p:nvSpPr>
          <p:cNvPr id="8" name="TextBox 7">
            <a:extLst>
              <a:ext uri="{FF2B5EF4-FFF2-40B4-BE49-F238E27FC236}">
                <a16:creationId xmlns:a16="http://schemas.microsoft.com/office/drawing/2014/main" id="{B1533E81-BBCF-CD18-6CD2-BB0AAF80A9F4}"/>
              </a:ext>
            </a:extLst>
          </p:cNvPr>
          <p:cNvSpPr txBox="1"/>
          <p:nvPr/>
        </p:nvSpPr>
        <p:spPr>
          <a:xfrm>
            <a:off x="312516" y="1585985"/>
            <a:ext cx="8518965" cy="3016210"/>
          </a:xfrm>
          <a:prstGeom prst="rect">
            <a:avLst/>
          </a:prstGeom>
          <a:noFill/>
        </p:spPr>
        <p:txBody>
          <a:bodyPr wrap="square">
            <a:spAutoFit/>
          </a:bodyPr>
          <a:lstStyle/>
          <a:p>
            <a:r>
              <a:rPr lang="en-US" sz="1500" dirty="0">
                <a:latin typeface="Arial" panose="020B0604020202020204" pitchFamily="34" charset="0"/>
                <a:cs typeface="Arial" panose="020B0604020202020204" pitchFamily="34" charset="0"/>
              </a:rPr>
              <a:t>I want to acknowledge the tragic shooting at the </a:t>
            </a:r>
            <a:r>
              <a:rPr lang="en-US" sz="1500" b="1" dirty="0">
                <a:latin typeface="Arial" panose="020B0604020202020204" pitchFamily="34" charset="0"/>
                <a:cs typeface="Arial" panose="020B0604020202020204" pitchFamily="34" charset="0"/>
              </a:rPr>
              <a:t>Islamic Center of San Diego</a:t>
            </a:r>
            <a:r>
              <a:rPr lang="en-US" sz="1500" dirty="0">
                <a:latin typeface="Arial" panose="020B0604020202020204" pitchFamily="34" charset="0"/>
                <a:cs typeface="Arial" panose="020B0604020202020204" pitchFamily="34" charset="0"/>
              </a:rPr>
              <a:t> on May 18, 2026, in which three individuals lost their lives in an attack authorities are investigating as a possible hate crime. The incident occurred at the county’s largest mosque, near an on-site school, and has deeply affected our broader San Diego community. </a:t>
            </a:r>
          </a:p>
          <a:p>
            <a:endParaRPr lang="en-US" sz="1000" b="1" dirty="0">
              <a:latin typeface="Arial" panose="020B0604020202020204" pitchFamily="34" charset="0"/>
              <a:cs typeface="Arial" panose="020B0604020202020204" pitchFamily="34" charset="0"/>
            </a:endParaRPr>
          </a:p>
          <a:p>
            <a:r>
              <a:rPr lang="en-US" sz="1500" b="1" dirty="0">
                <a:latin typeface="Arial" panose="020B0604020202020204" pitchFamily="34" charset="0"/>
                <a:cs typeface="Arial" panose="020B0604020202020204" pitchFamily="34" charset="0"/>
              </a:rPr>
              <a:t>As a college located only miles from the site, serving students and families from surrounding communities, this tragedy may be felt personally by members of our campus.</a:t>
            </a:r>
            <a:r>
              <a:rPr lang="en-US" sz="1500" dirty="0">
                <a:latin typeface="Arial" panose="020B0604020202020204" pitchFamily="34" charset="0"/>
                <a:cs typeface="Arial" panose="020B0604020202020204" pitchFamily="34" charset="0"/>
              </a:rPr>
              <a:t> Violence directed toward places of worship affects not only those immediately impacted, but also the conditions of safety, belonging, and trust that communities depend upon.</a:t>
            </a:r>
          </a:p>
          <a:p>
            <a:endParaRPr lang="en-US" sz="1000" dirty="0">
              <a:latin typeface="Arial" panose="020B0604020202020204" pitchFamily="34" charset="0"/>
              <a:cs typeface="Arial" panose="020B0604020202020204" pitchFamily="34" charset="0"/>
            </a:endParaRPr>
          </a:p>
          <a:p>
            <a:r>
              <a:rPr lang="en-US" sz="1500" b="1" dirty="0">
                <a:latin typeface="Arial" panose="020B0604020202020204" pitchFamily="34" charset="0"/>
                <a:cs typeface="Arial" panose="020B0604020202020204" pitchFamily="34" charset="0"/>
              </a:rPr>
              <a:t>I want to extend condolences to those affected, express support for our Muslim students, colleagues, and community members, and reaffirm the importance of inclusion, safety, dignity, and belonging within our educational spaces.</a:t>
            </a:r>
            <a:endParaRPr lang="en-US"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9430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AED30-00D7-E628-CADE-04D095624566}"/>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FC85E7A9-F9B6-9517-89CB-83BD6C48F511}"/>
              </a:ext>
            </a:extLst>
          </p:cNvPr>
          <p:cNvSpPr/>
          <p:nvPr/>
        </p:nvSpPr>
        <p:spPr>
          <a:xfrm>
            <a:off x="0" y="1"/>
            <a:ext cx="9144000" cy="4101220"/>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sp>
        <p:nvSpPr>
          <p:cNvPr id="8" name="Title 7">
            <a:extLst>
              <a:ext uri="{FF2B5EF4-FFF2-40B4-BE49-F238E27FC236}">
                <a16:creationId xmlns:a16="http://schemas.microsoft.com/office/drawing/2014/main" id="{FB930797-6685-7636-8A80-74FC209F7662}"/>
              </a:ext>
            </a:extLst>
          </p:cNvPr>
          <p:cNvSpPr>
            <a:spLocks noGrp="1"/>
          </p:cNvSpPr>
          <p:nvPr>
            <p:ph type="title"/>
          </p:nvPr>
        </p:nvSpPr>
        <p:spPr>
          <a:xfrm>
            <a:off x="379953" y="740568"/>
            <a:ext cx="2375439" cy="1124807"/>
          </a:xfrm>
        </p:spPr>
        <p:txBody>
          <a:bodyPr anchor="t">
            <a:noAutofit/>
          </a:bodyPr>
          <a:lstStyle/>
          <a:p>
            <a:r>
              <a:rPr lang="en-US" sz="3600" dirty="0">
                <a:solidFill>
                  <a:schemeClr val="bg1"/>
                </a:solidFill>
                <a:latin typeface="Arial" panose="020B0604020202020204" pitchFamily="34" charset="0"/>
                <a:cs typeface="Arial" panose="020B0604020202020204" pitchFamily="34" charset="0"/>
              </a:rPr>
              <a:t> </a:t>
            </a:r>
          </a:p>
        </p:txBody>
      </p:sp>
      <p:pic>
        <p:nvPicPr>
          <p:cNvPr id="2" name="Graphic 1">
            <a:extLst>
              <a:ext uri="{FF2B5EF4-FFF2-40B4-BE49-F238E27FC236}">
                <a16:creationId xmlns:a16="http://schemas.microsoft.com/office/drawing/2014/main" id="{9DA03607-D081-2687-4958-CAE67B1F83D9}"/>
              </a:ext>
            </a:extLst>
          </p:cNvPr>
          <p:cNvPicPr>
            <a:picLocks noGrp="1" noRot="1" noChangeAspect="1" noMove="1" noResize="1" noEditPoints="1" noAdjustHandles="1" noChangeArrowheads="1" noChangeShapeType="1" noCrop="1"/>
          </p:cNvPicPr>
          <p:nvPr/>
        </p:nvPicPr>
        <p:blipFill>
          <a:blip>
            <a:extLst>
              <a:ext uri="{96DAC541-7B7A-43D3-8B79-37D633B846F1}">
                <asvg:svgBlip xmlns:asvg="http://schemas.microsoft.com/office/drawing/2016/SVG/main" r:embed="rId3"/>
              </a:ext>
            </a:extLst>
          </a:blip>
          <a:stretch>
            <a:fillRect/>
          </a:stretch>
        </p:blipFill>
        <p:spPr>
          <a:xfrm>
            <a:off x="-3842143" y="-3893893"/>
            <a:ext cx="16828285" cy="15990227"/>
          </a:xfrm>
          <a:prstGeom prst="rect">
            <a:avLst/>
          </a:prstGeom>
        </p:spPr>
      </p:pic>
      <p:pic>
        <p:nvPicPr>
          <p:cNvPr id="3" name="Picture 2" descr="A close up of a logo&#10;&#10;AI-generated content may be incorrect.">
            <a:extLst>
              <a:ext uri="{FF2B5EF4-FFF2-40B4-BE49-F238E27FC236}">
                <a16:creationId xmlns:a16="http://schemas.microsoft.com/office/drawing/2014/main" id="{88E118AF-E6F4-ACE5-DE14-FE132BD8F67E}"/>
              </a:ext>
            </a:extLst>
          </p:cNvPr>
          <p:cNvPicPr>
            <a:picLocks noChangeAspect="1"/>
          </p:cNvPicPr>
          <p:nvPr/>
        </p:nvPicPr>
        <p:blipFill>
          <a:blip r:embed="rId4"/>
          <a:stretch>
            <a:fillRect/>
          </a:stretch>
        </p:blipFill>
        <p:spPr>
          <a:xfrm>
            <a:off x="6656240" y="4429030"/>
            <a:ext cx="2175243" cy="440626"/>
          </a:xfrm>
          <a:prstGeom prst="rect">
            <a:avLst/>
          </a:prstGeom>
        </p:spPr>
      </p:pic>
      <p:sp>
        <p:nvSpPr>
          <p:cNvPr id="7" name="Title 4">
            <a:extLst>
              <a:ext uri="{FF2B5EF4-FFF2-40B4-BE49-F238E27FC236}">
                <a16:creationId xmlns:a16="http://schemas.microsoft.com/office/drawing/2014/main" id="{8F01C240-80D3-5404-FF2D-977C81A9B82A}"/>
              </a:ext>
            </a:extLst>
          </p:cNvPr>
          <p:cNvSpPr txBox="1">
            <a:spLocks/>
          </p:cNvSpPr>
          <p:nvPr/>
        </p:nvSpPr>
        <p:spPr>
          <a:xfrm>
            <a:off x="282617" y="306543"/>
            <a:ext cx="8548865" cy="3617275"/>
          </a:xfrm>
          <a:prstGeom prst="rect">
            <a:avLst/>
          </a:prstGeom>
        </p:spPr>
        <p:txBody>
          <a:bodyPr vert="horz" lIns="91440" tIns="45720" rIns="91440" bIns="45720" rtlCol="0" anchor="b">
            <a:noAutofit/>
          </a:bodyPr>
          <a:lstStyle>
            <a:lvl1pPr algn="l" defTabSz="685800" rtl="0" eaLnBrk="1" latinLnBrk="0" hangingPunct="1">
              <a:lnSpc>
                <a:spcPct val="90000"/>
              </a:lnSpc>
              <a:spcBef>
                <a:spcPct val="0"/>
              </a:spcBef>
              <a:buNone/>
              <a:defRPr sz="2400" kern="1200">
                <a:solidFill>
                  <a:schemeClr val="tx1"/>
                </a:solidFill>
                <a:latin typeface="+mj-lt"/>
                <a:ea typeface="+mj-ea"/>
                <a:cs typeface="+mj-cs"/>
              </a:defRPr>
            </a:lvl1pPr>
          </a:lstStyle>
          <a:p>
            <a:r>
              <a:rPr lang="en-US" sz="3600" dirty="0">
                <a:solidFill>
                  <a:schemeClr val="bg1"/>
                </a:solidFill>
                <a:latin typeface="Arial" panose="020B0604020202020204" pitchFamily="34" charset="0"/>
                <a:cs typeface="Arial" panose="020B0604020202020204" pitchFamily="34" charset="0"/>
              </a:rPr>
              <a:t>5. 	Action Items (Second Reads)</a:t>
            </a:r>
          </a:p>
        </p:txBody>
      </p:sp>
    </p:spTree>
    <p:extLst>
      <p:ext uri="{BB962C8B-B14F-4D97-AF65-F5344CB8AC3E}">
        <p14:creationId xmlns:p14="http://schemas.microsoft.com/office/powerpoint/2010/main" val="3592975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4DE7F4-916E-1C57-9260-D778FD861AB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F678453-7BA9-053E-3C12-58E755412891}"/>
              </a:ext>
            </a:extLst>
          </p:cNvPr>
          <p:cNvSpPr/>
          <p:nvPr/>
        </p:nvSpPr>
        <p:spPr>
          <a:xfrm>
            <a:off x="-1" y="0"/>
            <a:ext cx="9167149" cy="994172"/>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9" name="Graphic 8">
            <a:extLst>
              <a:ext uri="{FF2B5EF4-FFF2-40B4-BE49-F238E27FC236}">
                <a16:creationId xmlns:a16="http://schemas.microsoft.com/office/drawing/2014/main" id="{CBEC8664-71AB-41B3-0C7F-D3FC6708CE98}"/>
              </a:ext>
            </a:extLst>
          </p:cNvPr>
          <p:cNvPicPr>
            <a:picLocks noGrp="1" noRot="1" noChangeAspect="1" noMove="1" noResize="1" noEditPoints="1" noAdjustHandles="1" noChangeArrowheads="1" noChangeShapeType="1" noCrop="1"/>
          </p:cNvPicPr>
          <p:nvPr/>
        </p:nvPicPr>
        <p:blipFill>
          <a:blip>
            <a:extLst>
              <a:ext uri="{96DAC541-7B7A-43D3-8B79-37D633B846F1}">
                <asvg:svgBlip xmlns:asvg="http://schemas.microsoft.com/office/drawing/2016/SVG/main" r:embed="rId3"/>
              </a:ext>
            </a:extLst>
          </a:blip>
          <a:stretch>
            <a:fillRect/>
          </a:stretch>
        </p:blipFill>
        <p:spPr>
          <a:xfrm>
            <a:off x="-6179189" y="0"/>
            <a:ext cx="22176688" cy="21072277"/>
          </a:xfrm>
          <a:prstGeom prst="rect">
            <a:avLst/>
          </a:prstGeom>
        </p:spPr>
      </p:pic>
      <p:sp>
        <p:nvSpPr>
          <p:cNvPr id="5" name="Title 4">
            <a:extLst>
              <a:ext uri="{FF2B5EF4-FFF2-40B4-BE49-F238E27FC236}">
                <a16:creationId xmlns:a16="http://schemas.microsoft.com/office/drawing/2014/main" id="{56A21BB0-B47D-A07A-115C-917567B86C4D}"/>
              </a:ext>
            </a:extLst>
          </p:cNvPr>
          <p:cNvSpPr>
            <a:spLocks noGrp="1"/>
          </p:cNvSpPr>
          <p:nvPr>
            <p:ph type="title"/>
          </p:nvPr>
        </p:nvSpPr>
        <p:spPr>
          <a:xfrm>
            <a:off x="312517" y="0"/>
            <a:ext cx="8202832" cy="994172"/>
          </a:xfrm>
        </p:spPr>
        <p:txBody>
          <a:bodyPr>
            <a:normAutofit/>
          </a:bodyPr>
          <a:lstStyle/>
          <a:p>
            <a:r>
              <a:rPr lang="en-US" sz="3600" dirty="0">
                <a:solidFill>
                  <a:schemeClr val="bg1"/>
                </a:solidFill>
                <a:latin typeface="Arial" panose="020B0604020202020204" pitchFamily="34" charset="0"/>
                <a:cs typeface="Arial" panose="020B0604020202020204" pitchFamily="34" charset="0"/>
              </a:rPr>
              <a:t>5.1 Action Items (Second Reads)</a:t>
            </a:r>
          </a:p>
        </p:txBody>
      </p:sp>
      <p:sp>
        <p:nvSpPr>
          <p:cNvPr id="6" name="Content Placeholder 5">
            <a:extLst>
              <a:ext uri="{FF2B5EF4-FFF2-40B4-BE49-F238E27FC236}">
                <a16:creationId xmlns:a16="http://schemas.microsoft.com/office/drawing/2014/main" id="{976B046E-0912-DDFE-8832-B9BFC94EE975}"/>
              </a:ext>
            </a:extLst>
          </p:cNvPr>
          <p:cNvSpPr>
            <a:spLocks noGrp="1"/>
          </p:cNvSpPr>
          <p:nvPr>
            <p:ph sz="half" idx="1"/>
          </p:nvPr>
        </p:nvSpPr>
        <p:spPr>
          <a:xfrm>
            <a:off x="312517" y="1077362"/>
            <a:ext cx="8518965" cy="3792294"/>
          </a:xfrm>
        </p:spPr>
        <p:txBody>
          <a:bodyPr numCol="1">
            <a:noAutofit/>
          </a:bodyPr>
          <a:lstStyle/>
          <a:p>
            <a:pPr marL="0" indent="0">
              <a:buNone/>
            </a:pPr>
            <a:r>
              <a:rPr lang="en-US" sz="2400" b="1" dirty="0">
                <a:latin typeface="Arial" panose="020B0604020202020204" pitchFamily="34" charset="0"/>
                <a:cs typeface="Arial" panose="020B0604020202020204" pitchFamily="34" charset="0"/>
              </a:rPr>
              <a:t>5.1	Miramar College Zero Waste Resolution</a:t>
            </a:r>
          </a:p>
          <a:p>
            <a:pPr marL="0" indent="0">
              <a:buNone/>
            </a:pPr>
            <a:r>
              <a:rPr lang="en-US" sz="1800" dirty="0">
                <a:latin typeface="Arial" panose="020B0604020202020204" pitchFamily="34" charset="0"/>
                <a:cs typeface="Arial" panose="020B0604020202020204" pitchFamily="34" charset="0"/>
              </a:rPr>
              <a:t>	(Ashlee Lain)</a:t>
            </a:r>
          </a:p>
        </p:txBody>
      </p:sp>
      <p:pic>
        <p:nvPicPr>
          <p:cNvPr id="3" name="Picture 2" descr="A close up of a logo&#10;&#10;AI-generated content may be incorrect.">
            <a:extLst>
              <a:ext uri="{FF2B5EF4-FFF2-40B4-BE49-F238E27FC236}">
                <a16:creationId xmlns:a16="http://schemas.microsoft.com/office/drawing/2014/main" id="{C6BB6EDF-2F76-13FB-31B8-47678A247A6F}"/>
              </a:ext>
            </a:extLst>
          </p:cNvPr>
          <p:cNvPicPr>
            <a:picLocks noChangeAspect="1"/>
          </p:cNvPicPr>
          <p:nvPr/>
        </p:nvPicPr>
        <p:blipFill>
          <a:blip r:embed="rId4"/>
          <a:stretch>
            <a:fillRect/>
          </a:stretch>
        </p:blipFill>
        <p:spPr>
          <a:xfrm>
            <a:off x="6656240" y="4429030"/>
            <a:ext cx="2175243" cy="440626"/>
          </a:xfrm>
          <a:prstGeom prst="rect">
            <a:avLst/>
          </a:prstGeom>
        </p:spPr>
      </p:pic>
      <p:sp>
        <p:nvSpPr>
          <p:cNvPr id="4" name="TextBox 3">
            <a:extLst>
              <a:ext uri="{FF2B5EF4-FFF2-40B4-BE49-F238E27FC236}">
                <a16:creationId xmlns:a16="http://schemas.microsoft.com/office/drawing/2014/main" id="{B1D87AC8-5043-5514-B214-53C7C23115C5}"/>
              </a:ext>
            </a:extLst>
          </p:cNvPr>
          <p:cNvSpPr txBox="1"/>
          <p:nvPr/>
        </p:nvSpPr>
        <p:spPr>
          <a:xfrm>
            <a:off x="986828" y="2111436"/>
            <a:ext cx="7844654" cy="569387"/>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First Read: 05/05</a:t>
            </a:r>
          </a:p>
          <a:p>
            <a:r>
              <a:rPr lang="en-US" sz="1500" b="1" dirty="0">
                <a:latin typeface="Arial" panose="020B0604020202020204" pitchFamily="34" charset="0"/>
                <a:cs typeface="Arial" panose="020B0604020202020204" pitchFamily="34" charset="0"/>
                <a:hlinkClick r:id="rId5"/>
              </a:rPr>
              <a:t>San Diego Miramar College Zero Waste Resolution</a:t>
            </a:r>
            <a:endParaRPr lang="en-US" sz="15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2776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51A983-4332-9C94-C6CB-AE80644D799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382C633-F8C5-8FD8-1675-D97E2F55946C}"/>
              </a:ext>
            </a:extLst>
          </p:cNvPr>
          <p:cNvSpPr/>
          <p:nvPr/>
        </p:nvSpPr>
        <p:spPr>
          <a:xfrm>
            <a:off x="-1" y="0"/>
            <a:ext cx="9167149" cy="994172"/>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9" name="Graphic 8">
            <a:extLst>
              <a:ext uri="{FF2B5EF4-FFF2-40B4-BE49-F238E27FC236}">
                <a16:creationId xmlns:a16="http://schemas.microsoft.com/office/drawing/2014/main" id="{BD2C3B30-2F96-C23E-B6FF-109CA9DDECF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948723" y="0"/>
            <a:ext cx="22176688" cy="21072277"/>
          </a:xfrm>
          <a:prstGeom prst="rect">
            <a:avLst/>
          </a:prstGeom>
        </p:spPr>
      </p:pic>
      <p:pic>
        <p:nvPicPr>
          <p:cNvPr id="3" name="Picture 2" descr="A close up of a logo&#10;&#10;AI-generated content may be incorrect.">
            <a:extLst>
              <a:ext uri="{FF2B5EF4-FFF2-40B4-BE49-F238E27FC236}">
                <a16:creationId xmlns:a16="http://schemas.microsoft.com/office/drawing/2014/main" id="{4AE071AB-8481-7A32-3CF6-AAF0655D4589}"/>
              </a:ext>
            </a:extLst>
          </p:cNvPr>
          <p:cNvPicPr>
            <a:picLocks noChangeAspect="1"/>
          </p:cNvPicPr>
          <p:nvPr/>
        </p:nvPicPr>
        <p:blipFill>
          <a:blip r:embed="rId4"/>
          <a:stretch>
            <a:fillRect/>
          </a:stretch>
        </p:blipFill>
        <p:spPr>
          <a:xfrm>
            <a:off x="6656240" y="4429030"/>
            <a:ext cx="2175243" cy="440626"/>
          </a:xfrm>
          <a:prstGeom prst="rect">
            <a:avLst/>
          </a:prstGeom>
        </p:spPr>
      </p:pic>
      <p:sp>
        <p:nvSpPr>
          <p:cNvPr id="6" name="Title 4">
            <a:extLst>
              <a:ext uri="{FF2B5EF4-FFF2-40B4-BE49-F238E27FC236}">
                <a16:creationId xmlns:a16="http://schemas.microsoft.com/office/drawing/2014/main" id="{A7750047-846A-BB64-D711-44EA3D0EA938}"/>
              </a:ext>
            </a:extLst>
          </p:cNvPr>
          <p:cNvSpPr txBox="1">
            <a:spLocks/>
          </p:cNvSpPr>
          <p:nvPr/>
        </p:nvSpPr>
        <p:spPr>
          <a:xfrm>
            <a:off x="312516" y="0"/>
            <a:ext cx="8202833" cy="994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dirty="0">
                <a:solidFill>
                  <a:schemeClr val="bg1"/>
                </a:solidFill>
                <a:latin typeface="Arial" panose="020B0604020202020204" pitchFamily="34" charset="0"/>
                <a:cs typeface="Arial" panose="020B0604020202020204" pitchFamily="34" charset="0"/>
              </a:rPr>
              <a:t>5.2 Action Items (Second Reads)</a:t>
            </a:r>
          </a:p>
        </p:txBody>
      </p:sp>
      <p:sp>
        <p:nvSpPr>
          <p:cNvPr id="12" name="Content Placeholder 5">
            <a:extLst>
              <a:ext uri="{FF2B5EF4-FFF2-40B4-BE49-F238E27FC236}">
                <a16:creationId xmlns:a16="http://schemas.microsoft.com/office/drawing/2014/main" id="{B488B5C3-2E5D-46CD-2076-1A237C259EDF}"/>
              </a:ext>
            </a:extLst>
          </p:cNvPr>
          <p:cNvSpPr>
            <a:spLocks noGrp="1"/>
          </p:cNvSpPr>
          <p:nvPr>
            <p:ph sz="half" idx="1"/>
          </p:nvPr>
        </p:nvSpPr>
        <p:spPr>
          <a:xfrm>
            <a:off x="312517" y="1077362"/>
            <a:ext cx="8518965" cy="1494388"/>
          </a:xfrm>
        </p:spPr>
        <p:txBody>
          <a:bodyPr numCol="1">
            <a:noAutofit/>
          </a:bodyPr>
          <a:lstStyle/>
          <a:p>
            <a:pPr marL="0" indent="0">
              <a:buNone/>
            </a:pPr>
            <a:r>
              <a:rPr lang="en-US" sz="2400" b="1" dirty="0">
                <a:latin typeface="Arial" panose="020B0604020202020204" pitchFamily="34" charset="0"/>
                <a:cs typeface="Arial" panose="020B0604020202020204" pitchFamily="34" charset="0"/>
              </a:rPr>
              <a:t>5.2	APs &amp; BPs (April 2026)</a:t>
            </a:r>
          </a:p>
          <a:p>
            <a:pPr marL="0" indent="0">
              <a:buNone/>
            </a:pPr>
            <a:r>
              <a:rPr lang="en-US" sz="1800" dirty="0">
                <a:latin typeface="Arial" panose="020B0604020202020204" pitchFamily="34" charset="0"/>
                <a:cs typeface="Arial" panose="020B0604020202020204" pitchFamily="34" charset="0"/>
              </a:rPr>
              <a:t>	(Veronica Harmann)</a:t>
            </a:r>
          </a:p>
          <a:p>
            <a:pPr marL="0" indent="0">
              <a:buNone/>
            </a:pPr>
            <a:endParaRPr lang="en-US" sz="10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	First Read: 4/07/26</a:t>
            </a:r>
          </a:p>
          <a:p>
            <a:pPr marL="0" indent="0">
              <a:buNone/>
            </a:pPr>
            <a:r>
              <a:rPr lang="en-US" sz="1800" dirty="0">
                <a:latin typeface="Arial" panose="020B0604020202020204" pitchFamily="34" charset="0"/>
                <a:cs typeface="Arial" panose="020B0604020202020204" pitchFamily="34" charset="0"/>
              </a:rPr>
              <a:t>	</a:t>
            </a:r>
          </a:p>
          <a:p>
            <a:pPr marL="0" indent="0">
              <a:buNone/>
            </a:pPr>
            <a:r>
              <a:rPr lang="en-US" sz="1800" dirty="0">
                <a:latin typeface="Arial" panose="020B0604020202020204" pitchFamily="34" charset="0"/>
                <a:cs typeface="Arial" panose="020B0604020202020204" pitchFamily="34" charset="0"/>
              </a:rPr>
              <a:t>	</a:t>
            </a:r>
          </a:p>
          <a:p>
            <a:pPr marL="0" indent="0">
              <a:buNone/>
            </a:pPr>
            <a:endParaRPr lang="en-US" sz="18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3897334D-C613-7340-5C8E-5754A7B377B8}"/>
              </a:ext>
            </a:extLst>
          </p:cNvPr>
          <p:cNvSpPr txBox="1"/>
          <p:nvPr/>
        </p:nvSpPr>
        <p:spPr>
          <a:xfrm>
            <a:off x="928048" y="2571750"/>
            <a:ext cx="7903434" cy="1477328"/>
          </a:xfrm>
          <a:prstGeom prst="rect">
            <a:avLst/>
          </a:prstGeom>
          <a:noFill/>
        </p:spPr>
        <p:txBody>
          <a:bodyPr wrap="square">
            <a:spAutoFit/>
          </a:bodyPr>
          <a:lstStyle/>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Our CBA expires June 30, 2026</a:t>
            </a: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Discussion at Miramar Student Services Faculty mtg in Spring 2025</a:t>
            </a: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Draft was shared with District Counselors (City, Mesa, and CE) in Aug 2025</a:t>
            </a: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This final version was approved by District Counselors in March 2026</a:t>
            </a: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This final version is going through the Academic Senate approval process at CE, City, and Mesa.</a:t>
            </a:r>
          </a:p>
        </p:txBody>
      </p:sp>
    </p:spTree>
    <p:extLst>
      <p:ext uri="{BB962C8B-B14F-4D97-AF65-F5344CB8AC3E}">
        <p14:creationId xmlns:p14="http://schemas.microsoft.com/office/powerpoint/2010/main" val="3956314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545C4-C54D-1535-4E78-B32D7793F0D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7E8A884-50B1-DC21-F73E-3E496460F61F}"/>
              </a:ext>
            </a:extLst>
          </p:cNvPr>
          <p:cNvSpPr/>
          <p:nvPr/>
        </p:nvSpPr>
        <p:spPr>
          <a:xfrm>
            <a:off x="-1" y="0"/>
            <a:ext cx="9167149" cy="994172"/>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9" name="Graphic 8">
            <a:extLst>
              <a:ext uri="{FF2B5EF4-FFF2-40B4-BE49-F238E27FC236}">
                <a16:creationId xmlns:a16="http://schemas.microsoft.com/office/drawing/2014/main" id="{0A05AFD1-68DE-6783-76D3-0208B4A1DB03}"/>
              </a:ext>
            </a:extLst>
          </p:cNvPr>
          <p:cNvPicPr>
            <a:picLocks noGrp="1" noRot="1" noChangeAspect="1" noMove="1" noResize="1" noEditPoints="1" noAdjustHandles="1" noChangeArrowheads="1" noChangeShapeType="1" noCrop="1"/>
          </p:cNvPicPr>
          <p:nvPr/>
        </p:nvPicPr>
        <p:blipFill>
          <a:blip>
            <a:extLst>
              <a:ext uri="{96DAC541-7B7A-43D3-8B79-37D633B846F1}">
                <asvg:svgBlip xmlns:asvg="http://schemas.microsoft.com/office/drawing/2016/SVG/main" r:embed="rId3"/>
              </a:ext>
            </a:extLst>
          </a:blip>
          <a:stretch>
            <a:fillRect/>
          </a:stretch>
        </p:blipFill>
        <p:spPr>
          <a:xfrm>
            <a:off x="-5583606" y="-17168"/>
            <a:ext cx="22176688" cy="21072277"/>
          </a:xfrm>
          <a:prstGeom prst="rect">
            <a:avLst/>
          </a:prstGeom>
        </p:spPr>
      </p:pic>
      <p:sp>
        <p:nvSpPr>
          <p:cNvPr id="6" name="Content Placeholder 5">
            <a:extLst>
              <a:ext uri="{FF2B5EF4-FFF2-40B4-BE49-F238E27FC236}">
                <a16:creationId xmlns:a16="http://schemas.microsoft.com/office/drawing/2014/main" id="{C3302304-EB8A-2951-482E-56AC1310F149}"/>
              </a:ext>
            </a:extLst>
          </p:cNvPr>
          <p:cNvSpPr>
            <a:spLocks noGrp="1"/>
          </p:cNvSpPr>
          <p:nvPr>
            <p:ph sz="half" idx="1"/>
          </p:nvPr>
        </p:nvSpPr>
        <p:spPr>
          <a:xfrm>
            <a:off x="312517" y="1077361"/>
            <a:ext cx="8518965" cy="1857437"/>
          </a:xfrm>
        </p:spPr>
        <p:txBody>
          <a:bodyPr numCol="1">
            <a:noAutofit/>
          </a:bodyPr>
          <a:lstStyle/>
          <a:p>
            <a:pPr marL="0" indent="0">
              <a:buNone/>
            </a:pPr>
            <a:r>
              <a:rPr lang="en-US" sz="2400" b="1" dirty="0">
                <a:latin typeface="Arial" panose="020B0604020202020204" pitchFamily="34" charset="0"/>
                <a:cs typeface="Arial" panose="020B0604020202020204" pitchFamily="34" charset="0"/>
              </a:rPr>
              <a:t>5.3	Miramar Marketing &amp; Outreach Plan</a:t>
            </a:r>
          </a:p>
          <a:p>
            <a:pPr marL="0" indent="0">
              <a:buNone/>
            </a:pPr>
            <a:r>
              <a:rPr lang="en-US" sz="1800" dirty="0">
                <a:latin typeface="Arial" panose="020B0604020202020204" pitchFamily="34" charset="0"/>
                <a:cs typeface="Arial" panose="020B0604020202020204" pitchFamily="34" charset="0"/>
              </a:rPr>
              <a:t>	(Steve Quis)</a:t>
            </a:r>
          </a:p>
          <a:p>
            <a:pPr marL="0" indent="0">
              <a:buNone/>
            </a:pPr>
            <a:endParaRPr lang="en-US" sz="10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	First Read: 4/07/26 &amp; 4/21 / Second Read: 05/05/26</a:t>
            </a:r>
          </a:p>
          <a:p>
            <a:pPr marL="0" indent="0">
              <a:buNone/>
            </a:pPr>
            <a:r>
              <a:rPr lang="en-US" sz="1600"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hlinkClick r:id="rId4"/>
              </a:rPr>
              <a:t>Approved Marketing Plan 2025-2031_DRAFT_(4/21/26)</a:t>
            </a:r>
            <a:endParaRPr lang="en-US" sz="1500" dirty="0">
              <a:latin typeface="Arial" panose="020B0604020202020204" pitchFamily="34" charset="0"/>
              <a:cs typeface="Arial" panose="020B0604020202020204" pitchFamily="34" charset="0"/>
            </a:endParaRPr>
          </a:p>
        </p:txBody>
      </p:sp>
      <p:pic>
        <p:nvPicPr>
          <p:cNvPr id="3" name="Picture 2" descr="A close up of a logo&#10;&#10;AI-generated content may be incorrect.">
            <a:extLst>
              <a:ext uri="{FF2B5EF4-FFF2-40B4-BE49-F238E27FC236}">
                <a16:creationId xmlns:a16="http://schemas.microsoft.com/office/drawing/2014/main" id="{095C876C-5ADB-2AA2-3079-E3E5F8C1525E}"/>
              </a:ext>
            </a:extLst>
          </p:cNvPr>
          <p:cNvPicPr>
            <a:picLocks noChangeAspect="1"/>
          </p:cNvPicPr>
          <p:nvPr/>
        </p:nvPicPr>
        <p:blipFill>
          <a:blip r:embed="rId5"/>
          <a:stretch>
            <a:fillRect/>
          </a:stretch>
        </p:blipFill>
        <p:spPr>
          <a:xfrm>
            <a:off x="6656240" y="4429030"/>
            <a:ext cx="2175243" cy="440626"/>
          </a:xfrm>
          <a:prstGeom prst="rect">
            <a:avLst/>
          </a:prstGeom>
        </p:spPr>
      </p:pic>
      <p:sp>
        <p:nvSpPr>
          <p:cNvPr id="10" name="TextBox 9">
            <a:extLst>
              <a:ext uri="{FF2B5EF4-FFF2-40B4-BE49-F238E27FC236}">
                <a16:creationId xmlns:a16="http://schemas.microsoft.com/office/drawing/2014/main" id="{E0FACE2D-87A4-9D7B-65B2-5D263283B963}"/>
              </a:ext>
            </a:extLst>
          </p:cNvPr>
          <p:cNvSpPr txBox="1"/>
          <p:nvPr/>
        </p:nvSpPr>
        <p:spPr>
          <a:xfrm>
            <a:off x="968991" y="2922982"/>
            <a:ext cx="7862491" cy="1015663"/>
          </a:xfrm>
          <a:prstGeom prst="rect">
            <a:avLst/>
          </a:prstGeom>
          <a:noFill/>
        </p:spPr>
        <p:txBody>
          <a:bodyPr wrap="square">
            <a:spAutoFit/>
          </a:bodyPr>
          <a:lstStyle/>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The </a:t>
            </a:r>
            <a:r>
              <a:rPr lang="en-US" sz="1500" b="1" dirty="0">
                <a:latin typeface="Arial" panose="020B0604020202020204" pitchFamily="34" charset="0"/>
                <a:cs typeface="Arial" panose="020B0604020202020204" pitchFamily="34" charset="0"/>
              </a:rPr>
              <a:t>2025-2031 Miramar College Marketing &amp; Outreach Plan </a:t>
            </a:r>
            <a:r>
              <a:rPr lang="en-US" sz="1500" dirty="0">
                <a:latin typeface="Arial" panose="020B0604020202020204" pitchFamily="34" charset="0"/>
                <a:cs typeface="Arial" panose="020B0604020202020204" pitchFamily="34" charset="0"/>
              </a:rPr>
              <a:t>has been approved by the Marketing &amp; Outreach committee.</a:t>
            </a: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Sonny &amp; Steve joined us on 4/21 to address questions. They are back to request feedback and a vote from the Academic Senate.</a:t>
            </a:r>
          </a:p>
        </p:txBody>
      </p:sp>
      <p:sp>
        <p:nvSpPr>
          <p:cNvPr id="11" name="Title 4">
            <a:extLst>
              <a:ext uri="{FF2B5EF4-FFF2-40B4-BE49-F238E27FC236}">
                <a16:creationId xmlns:a16="http://schemas.microsoft.com/office/drawing/2014/main" id="{05584A48-1123-DB84-07B2-42A5825EA400}"/>
              </a:ext>
            </a:extLst>
          </p:cNvPr>
          <p:cNvSpPr>
            <a:spLocks noGrp="1"/>
          </p:cNvSpPr>
          <p:nvPr>
            <p:ph type="title"/>
          </p:nvPr>
        </p:nvSpPr>
        <p:spPr>
          <a:xfrm>
            <a:off x="312517" y="-17168"/>
            <a:ext cx="8214406" cy="994172"/>
          </a:xfrm>
        </p:spPr>
        <p:txBody>
          <a:bodyPr>
            <a:normAutofit/>
          </a:bodyPr>
          <a:lstStyle/>
          <a:p>
            <a:r>
              <a:rPr lang="en-US" sz="3600" dirty="0">
                <a:solidFill>
                  <a:schemeClr val="bg1"/>
                </a:solidFill>
                <a:latin typeface="Arial" panose="020B0604020202020204" pitchFamily="34" charset="0"/>
                <a:cs typeface="Arial" panose="020B0604020202020204" pitchFamily="34" charset="0"/>
              </a:rPr>
              <a:t>5.3 Action Items (Second Reads)</a:t>
            </a:r>
          </a:p>
        </p:txBody>
      </p:sp>
    </p:spTree>
    <p:extLst>
      <p:ext uri="{BB962C8B-B14F-4D97-AF65-F5344CB8AC3E}">
        <p14:creationId xmlns:p14="http://schemas.microsoft.com/office/powerpoint/2010/main" val="33344873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dc7884b-8bfc-4a3c-906f-cb8dfda6fa1a">
      <Terms xmlns="http://schemas.microsoft.com/office/infopath/2007/PartnerControls"/>
    </lcf76f155ced4ddcb4097134ff3c332f>
    <TaxCatchAll xmlns="12f8004a-37c5-4b4e-89be-f91908b4532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3D550624CA50E43A8BC77CB037BBA7B" ma:contentTypeVersion="10" ma:contentTypeDescription="Create a new document." ma:contentTypeScope="" ma:versionID="b0c91adde4be8833b7548ff9b770ae66">
  <xsd:schema xmlns:xsd="http://www.w3.org/2001/XMLSchema" xmlns:xs="http://www.w3.org/2001/XMLSchema" xmlns:p="http://schemas.microsoft.com/office/2006/metadata/properties" xmlns:ns2="9dc7884b-8bfc-4a3c-906f-cb8dfda6fa1a" xmlns:ns3="12f8004a-37c5-4b4e-89be-f91908b45322" targetNamespace="http://schemas.microsoft.com/office/2006/metadata/properties" ma:root="true" ma:fieldsID="aaf733ec79036f773dbc63d4ab81121a" ns2:_="" ns3:_="">
    <xsd:import namespace="9dc7884b-8bfc-4a3c-906f-cb8dfda6fa1a"/>
    <xsd:import namespace="12f8004a-37c5-4b4e-89be-f91908b4532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c7884b-8bfc-4a3c-906f-cb8dfda6fa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623f574-7200-4a29-981e-196d7702f328"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f8004a-37c5-4b4e-89be-f91908b4532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56c769e-987e-4e51-9d6e-405396af9f64}" ma:internalName="TaxCatchAll" ma:showField="CatchAllData" ma:web="12f8004a-37c5-4b4e-89be-f91908b4532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D7C6D2-F2E8-4521-A6E8-2CFEFE2540DE}">
  <ds:schemaRefs>
    <ds:schemaRef ds:uri="http://schemas.microsoft.com/office/2006/metadata/properties"/>
    <ds:schemaRef ds:uri="http://schemas.microsoft.com/office/infopath/2007/PartnerControls"/>
    <ds:schemaRef ds:uri="9dc7884b-8bfc-4a3c-906f-cb8dfda6fa1a"/>
    <ds:schemaRef ds:uri="12f8004a-37c5-4b4e-89be-f91908b45322"/>
  </ds:schemaRefs>
</ds:datastoreItem>
</file>

<file path=customXml/itemProps2.xml><?xml version="1.0" encoding="utf-8"?>
<ds:datastoreItem xmlns:ds="http://schemas.openxmlformats.org/officeDocument/2006/customXml" ds:itemID="{7578D42A-50C4-4386-81A9-CC31C6895F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c7884b-8bfc-4a3c-906f-cb8dfda6fa1a"/>
    <ds:schemaRef ds:uri="12f8004a-37c5-4b4e-89be-f91908b453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D40A1B4-4074-45B6-821C-97300AA1E34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11213</TotalTime>
  <Words>1603</Words>
  <Application>Microsoft Macintosh PowerPoint</Application>
  <PresentationFormat>On-screen Show (16:9)</PresentationFormat>
  <Paragraphs>195</Paragraphs>
  <Slides>26</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Aptos</vt:lpstr>
      <vt:lpstr>Aptos Display</vt:lpstr>
      <vt:lpstr>Arial</vt:lpstr>
      <vt:lpstr>Office Theme</vt:lpstr>
      <vt:lpstr>Academic Senate Meeting </vt:lpstr>
      <vt:lpstr>2. Agenda Overview</vt:lpstr>
      <vt:lpstr>3. Land Acknowledgement</vt:lpstr>
      <vt:lpstr> </vt:lpstr>
      <vt:lpstr>4. Public Comments</vt:lpstr>
      <vt:lpstr> </vt:lpstr>
      <vt:lpstr>5.1 Action Items (Second Reads)</vt:lpstr>
      <vt:lpstr>PowerPoint Presentation</vt:lpstr>
      <vt:lpstr>5.3 Action Items (Second Reads)</vt:lpstr>
      <vt:lpstr> </vt:lpstr>
      <vt:lpstr>6.1 Discussion Items (First Reads)</vt:lpstr>
      <vt:lpstr>PowerPoint Presentation</vt:lpstr>
      <vt:lpstr>PowerPoint Presentation</vt:lpstr>
      <vt:lpstr>6.3 Discussion Items (First Reads)</vt:lpstr>
      <vt:lpstr>6.5 Discussion Items (First Reads)</vt:lpstr>
      <vt:lpstr> </vt:lpstr>
      <vt:lpstr>7. Reports</vt:lpstr>
      <vt:lpstr>7. Reports</vt:lpstr>
      <vt:lpstr>7. Reports</vt:lpstr>
      <vt:lpstr>7. Reports</vt:lpstr>
      <vt:lpstr>7. Reports</vt:lpstr>
      <vt:lpstr>7. Reports</vt:lpstr>
      <vt:lpstr> </vt:lpstr>
      <vt:lpstr>8. Announcements</vt:lpstr>
      <vt:lpstr>9. Adjournment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Lauren Cowe (SPD)</dc:creator>
  <cp:lastModifiedBy>Rodrigo Gomez</cp:lastModifiedBy>
  <cp:revision>42</cp:revision>
  <dcterms:created xsi:type="dcterms:W3CDTF">2024-08-27T14:16:21Z</dcterms:created>
  <dcterms:modified xsi:type="dcterms:W3CDTF">2026-05-19T20:56:23Z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0x01010003D550624CA50E43A8BC77CB037BBA7B</vt:lpwstr>
  </property>
  <property fmtid="{D5CDD505-2E9C-101B-9397-08002B2CF9AE}" pid="3" name="MediaServiceImageTags">
    <vt:lpwstr/>
  </property>
</Properties>
</file>