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64" r:id="rId5"/>
    <p:sldId id="277" r:id="rId6"/>
    <p:sldId id="282" r:id="rId7"/>
    <p:sldId id="319" r:id="rId8"/>
    <p:sldId id="316" r:id="rId9"/>
    <p:sldId id="337" r:id="rId10"/>
    <p:sldId id="323" r:id="rId11"/>
    <p:sldId id="335" r:id="rId12"/>
    <p:sldId id="341" r:id="rId13"/>
    <p:sldId id="324" r:id="rId14"/>
    <p:sldId id="338" r:id="rId15"/>
    <p:sldId id="313" r:id="rId16"/>
    <p:sldId id="336" r:id="rId17"/>
    <p:sldId id="317" r:id="rId18"/>
    <p:sldId id="326" r:id="rId19"/>
    <p:sldId id="340" r:id="rId20"/>
    <p:sldId id="295" r:id="rId21"/>
    <p:sldId id="308" r:id="rId22"/>
    <p:sldId id="314" r:id="rId23"/>
    <p:sldId id="327" r:id="rId24"/>
    <p:sldId id="296" r:id="rId25"/>
    <p:sldId id="297" r:id="rId26"/>
    <p:sldId id="298" r:id="rId27"/>
    <p:sldId id="299" r:id="rId28"/>
    <p:sldId id="339" r:id="rId29"/>
    <p:sldId id="332" r:id="rId30"/>
    <p:sldId id="301" r:id="rId31"/>
    <p:sldId id="312"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E85C1-C62F-F60E-391E-E8841BDE3E72}" name="Jeffrey Orgera" initials="JO" userId="S::jorgera@sdccd.edu::84fd1ff5-5b01-4200-96b0-b341dc2127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97"/>
    <a:srgbClr val="5F3689"/>
    <a:srgbClr val="31A9E0"/>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35" autoAdjust="0"/>
    <p:restoredTop sz="96301" autoAdjust="0"/>
  </p:normalViewPr>
  <p:slideViewPr>
    <p:cSldViewPr snapToGrid="0">
      <p:cViewPr varScale="1">
        <p:scale>
          <a:sx n="178" d="100"/>
          <a:sy n="178" d="100"/>
        </p:scale>
        <p:origin x="184" y="2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5/14/26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9EB-98ED-6FC4-EFA2-9B1E612A1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C984-738D-429D-FBE3-821BFED8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E9FA-4136-9778-54B6-12815ED70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6040D-8361-B8D8-575B-D620D9ADEC35}"/>
              </a:ext>
            </a:extLst>
          </p:cNvPr>
          <p:cNvSpPr>
            <a:spLocks noGrp="1"/>
          </p:cNvSpPr>
          <p:nvPr>
            <p:ph type="sldNum" sz="quarter" idx="5"/>
          </p:nvPr>
        </p:nvSpPr>
        <p:spPr/>
        <p:txBody>
          <a:bodyPr/>
          <a:lstStyle/>
          <a:p>
            <a:fld id="{C4516015-6419-F144-A88D-968FE89E8C5B}" type="slidenum">
              <a:rPr lang="en-US" smtClean="0"/>
              <a:t>1</a:t>
            </a:fld>
            <a:endParaRPr lang="en-US"/>
          </a:p>
        </p:txBody>
      </p:sp>
    </p:spTree>
    <p:extLst>
      <p:ext uri="{BB962C8B-B14F-4D97-AF65-F5344CB8AC3E}">
        <p14:creationId xmlns:p14="http://schemas.microsoft.com/office/powerpoint/2010/main" val="180810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4F8B9-82E6-DEDD-05D5-522A37785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408B8-E7C0-45AD-8800-8F2CED54E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FCE1B-8A9C-6441-16A4-893E9C5195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6C248-0C99-2EC5-8EC7-C07D5F62F67E}"/>
              </a:ext>
            </a:extLst>
          </p:cNvPr>
          <p:cNvSpPr>
            <a:spLocks noGrp="1"/>
          </p:cNvSpPr>
          <p:nvPr>
            <p:ph type="sldNum" sz="quarter" idx="5"/>
          </p:nvPr>
        </p:nvSpPr>
        <p:spPr/>
        <p:txBody>
          <a:bodyPr/>
          <a:lstStyle/>
          <a:p>
            <a:fld id="{C4516015-6419-F144-A88D-968FE89E8C5B}" type="slidenum">
              <a:rPr lang="en-US" smtClean="0"/>
              <a:t>10</a:t>
            </a:fld>
            <a:endParaRPr lang="en-US"/>
          </a:p>
        </p:txBody>
      </p:sp>
    </p:spTree>
    <p:extLst>
      <p:ext uri="{BB962C8B-B14F-4D97-AF65-F5344CB8AC3E}">
        <p14:creationId xmlns:p14="http://schemas.microsoft.com/office/powerpoint/2010/main" val="229224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7C04-C165-302F-265E-7B676703F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F44F0-2889-A23C-572A-F5DFE92C1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57AB-05C8-C475-9B85-BBC0233CED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AA38F-069D-22F0-E8DB-17C388920900}"/>
              </a:ext>
            </a:extLst>
          </p:cNvPr>
          <p:cNvSpPr>
            <a:spLocks noGrp="1"/>
          </p:cNvSpPr>
          <p:nvPr>
            <p:ph type="sldNum" sz="quarter" idx="5"/>
          </p:nvPr>
        </p:nvSpPr>
        <p:spPr/>
        <p:txBody>
          <a:bodyPr/>
          <a:lstStyle/>
          <a:p>
            <a:fld id="{C4516015-6419-F144-A88D-968FE89E8C5B}" type="slidenum">
              <a:rPr lang="en-US" smtClean="0"/>
              <a:t>11</a:t>
            </a:fld>
            <a:endParaRPr lang="en-US"/>
          </a:p>
        </p:txBody>
      </p:sp>
    </p:spTree>
    <p:extLst>
      <p:ext uri="{BB962C8B-B14F-4D97-AF65-F5344CB8AC3E}">
        <p14:creationId xmlns:p14="http://schemas.microsoft.com/office/powerpoint/2010/main" val="9869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D760-5729-1883-29F2-683FC3E94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4045A-8AD3-D582-C624-94F93300E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77A37-C891-CD55-F85B-C76ABE3DF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DD6C4-670C-CCAF-9F33-F5C23B1A314E}"/>
              </a:ext>
            </a:extLst>
          </p:cNvPr>
          <p:cNvSpPr>
            <a:spLocks noGrp="1"/>
          </p:cNvSpPr>
          <p:nvPr>
            <p:ph type="sldNum" sz="quarter" idx="5"/>
          </p:nvPr>
        </p:nvSpPr>
        <p:spPr/>
        <p:txBody>
          <a:bodyPr/>
          <a:lstStyle/>
          <a:p>
            <a:fld id="{C4516015-6419-F144-A88D-968FE89E8C5B}" type="slidenum">
              <a:rPr lang="en-US" smtClean="0"/>
              <a:t>12</a:t>
            </a:fld>
            <a:endParaRPr lang="en-US"/>
          </a:p>
        </p:txBody>
      </p:sp>
    </p:spTree>
    <p:extLst>
      <p:ext uri="{BB962C8B-B14F-4D97-AF65-F5344CB8AC3E}">
        <p14:creationId xmlns:p14="http://schemas.microsoft.com/office/powerpoint/2010/main" val="4199985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3501-E741-D171-FA3B-D2444B513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D6369-A2F4-0E5B-DA30-5F73EB486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42231-C46B-5C73-5DAB-7802BF215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569372-A24F-7AB9-F609-FF4D75CD4EB3}"/>
              </a:ext>
            </a:extLst>
          </p:cNvPr>
          <p:cNvSpPr>
            <a:spLocks noGrp="1"/>
          </p:cNvSpPr>
          <p:nvPr>
            <p:ph type="sldNum" sz="quarter" idx="5"/>
          </p:nvPr>
        </p:nvSpPr>
        <p:spPr/>
        <p:txBody>
          <a:bodyPr/>
          <a:lstStyle/>
          <a:p>
            <a:fld id="{C4516015-6419-F144-A88D-968FE89E8C5B}" type="slidenum">
              <a:rPr lang="en-US" smtClean="0"/>
              <a:t>13</a:t>
            </a:fld>
            <a:endParaRPr lang="en-US"/>
          </a:p>
        </p:txBody>
      </p:sp>
    </p:spTree>
    <p:extLst>
      <p:ext uri="{BB962C8B-B14F-4D97-AF65-F5344CB8AC3E}">
        <p14:creationId xmlns:p14="http://schemas.microsoft.com/office/powerpoint/2010/main" val="303940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3FDB-25D9-4ECF-1E78-5575E2FB6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EF206-227C-ACAC-E01D-A730FCD47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35492-3ADD-8B1B-AAE6-792EB289E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36A40-3CB8-798E-AF9A-B766C266CA28}"/>
              </a:ext>
            </a:extLst>
          </p:cNvPr>
          <p:cNvSpPr>
            <a:spLocks noGrp="1"/>
          </p:cNvSpPr>
          <p:nvPr>
            <p:ph type="sldNum" sz="quarter" idx="5"/>
          </p:nvPr>
        </p:nvSpPr>
        <p:spPr/>
        <p:txBody>
          <a:bodyPr/>
          <a:lstStyle/>
          <a:p>
            <a:fld id="{C4516015-6419-F144-A88D-968FE89E8C5B}" type="slidenum">
              <a:rPr lang="en-US" smtClean="0"/>
              <a:t>14</a:t>
            </a:fld>
            <a:endParaRPr lang="en-US"/>
          </a:p>
        </p:txBody>
      </p:sp>
    </p:spTree>
    <p:extLst>
      <p:ext uri="{BB962C8B-B14F-4D97-AF65-F5344CB8AC3E}">
        <p14:creationId xmlns:p14="http://schemas.microsoft.com/office/powerpoint/2010/main" val="316338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15B9-CA9A-D712-9F05-53157E0B3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8C42E-30E7-F19B-2637-55EA195E7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D3DFF-7793-747B-D011-42BCAD280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A6530-759F-A6D5-30D9-23CE89CA319B}"/>
              </a:ext>
            </a:extLst>
          </p:cNvPr>
          <p:cNvSpPr>
            <a:spLocks noGrp="1"/>
          </p:cNvSpPr>
          <p:nvPr>
            <p:ph type="sldNum" sz="quarter" idx="5"/>
          </p:nvPr>
        </p:nvSpPr>
        <p:spPr/>
        <p:txBody>
          <a:bodyPr/>
          <a:lstStyle/>
          <a:p>
            <a:fld id="{C4516015-6419-F144-A88D-968FE89E8C5B}" type="slidenum">
              <a:rPr lang="en-US" smtClean="0"/>
              <a:t>15</a:t>
            </a:fld>
            <a:endParaRPr lang="en-US"/>
          </a:p>
        </p:txBody>
      </p:sp>
    </p:spTree>
    <p:extLst>
      <p:ext uri="{BB962C8B-B14F-4D97-AF65-F5344CB8AC3E}">
        <p14:creationId xmlns:p14="http://schemas.microsoft.com/office/powerpoint/2010/main" val="319729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2785C-4D33-D009-933D-F40811FF6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1B4EC-6C74-6EF2-A483-DA5D37A09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32099-1E76-674B-725A-63556773A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DD2733-9B66-7BFB-5063-A9877B58D788}"/>
              </a:ext>
            </a:extLst>
          </p:cNvPr>
          <p:cNvSpPr>
            <a:spLocks noGrp="1"/>
          </p:cNvSpPr>
          <p:nvPr>
            <p:ph type="sldNum" sz="quarter" idx="5"/>
          </p:nvPr>
        </p:nvSpPr>
        <p:spPr/>
        <p:txBody>
          <a:bodyPr/>
          <a:lstStyle/>
          <a:p>
            <a:fld id="{C4516015-6419-F144-A88D-968FE89E8C5B}" type="slidenum">
              <a:rPr lang="en-US" smtClean="0"/>
              <a:t>16</a:t>
            </a:fld>
            <a:endParaRPr lang="en-US"/>
          </a:p>
        </p:txBody>
      </p:sp>
    </p:spTree>
    <p:extLst>
      <p:ext uri="{BB962C8B-B14F-4D97-AF65-F5344CB8AC3E}">
        <p14:creationId xmlns:p14="http://schemas.microsoft.com/office/powerpoint/2010/main" val="94355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32A30-7DCD-B1E1-E216-BBED5DD33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E508D-5E4D-3920-4BBC-F6DF62F5A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DDD3-5FBB-E0CC-04CB-7D9CE1A4D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B0FF8E-ED2A-8573-29D3-A6E4F4B8A407}"/>
              </a:ext>
            </a:extLst>
          </p:cNvPr>
          <p:cNvSpPr>
            <a:spLocks noGrp="1"/>
          </p:cNvSpPr>
          <p:nvPr>
            <p:ph type="sldNum" sz="quarter" idx="5"/>
          </p:nvPr>
        </p:nvSpPr>
        <p:spPr/>
        <p:txBody>
          <a:bodyPr/>
          <a:lstStyle/>
          <a:p>
            <a:fld id="{C4516015-6419-F144-A88D-968FE89E8C5B}" type="slidenum">
              <a:rPr lang="en-US" smtClean="0"/>
              <a:t>17</a:t>
            </a:fld>
            <a:endParaRPr lang="en-US"/>
          </a:p>
        </p:txBody>
      </p:sp>
    </p:spTree>
    <p:extLst>
      <p:ext uri="{BB962C8B-B14F-4D97-AF65-F5344CB8AC3E}">
        <p14:creationId xmlns:p14="http://schemas.microsoft.com/office/powerpoint/2010/main" val="335153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04C5-5C66-6080-8B7C-3332C195A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8015B-90F7-BA67-5693-A2ADA89DB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D159-756B-0FE7-E049-6A4DC4D1A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C71E4-1DE2-D463-009E-D43BB4812C1A}"/>
              </a:ext>
            </a:extLst>
          </p:cNvPr>
          <p:cNvSpPr>
            <a:spLocks noGrp="1"/>
          </p:cNvSpPr>
          <p:nvPr>
            <p:ph type="sldNum" sz="quarter" idx="5"/>
          </p:nvPr>
        </p:nvSpPr>
        <p:spPr/>
        <p:txBody>
          <a:bodyPr/>
          <a:lstStyle/>
          <a:p>
            <a:fld id="{C4516015-6419-F144-A88D-968FE89E8C5B}" type="slidenum">
              <a:rPr lang="en-US" smtClean="0"/>
              <a:t>18</a:t>
            </a:fld>
            <a:endParaRPr lang="en-US"/>
          </a:p>
        </p:txBody>
      </p:sp>
    </p:spTree>
    <p:extLst>
      <p:ext uri="{BB962C8B-B14F-4D97-AF65-F5344CB8AC3E}">
        <p14:creationId xmlns:p14="http://schemas.microsoft.com/office/powerpoint/2010/main" val="162505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8422-C96B-96F6-7B20-CB29E25D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AB8A8-5CB6-64C0-4119-DE8A9BE3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CBAD-EE06-749A-9A80-09017504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A738C-A3E3-A525-38BF-F750BEFDA718}"/>
              </a:ext>
            </a:extLst>
          </p:cNvPr>
          <p:cNvSpPr>
            <a:spLocks noGrp="1"/>
          </p:cNvSpPr>
          <p:nvPr>
            <p:ph type="sldNum" sz="quarter" idx="5"/>
          </p:nvPr>
        </p:nvSpPr>
        <p:spPr/>
        <p:txBody>
          <a:bodyPr/>
          <a:lstStyle/>
          <a:p>
            <a:fld id="{C4516015-6419-F144-A88D-968FE89E8C5B}" type="slidenum">
              <a:rPr lang="en-US" smtClean="0"/>
              <a:t>19</a:t>
            </a:fld>
            <a:endParaRPr lang="en-US"/>
          </a:p>
        </p:txBody>
      </p:sp>
    </p:spTree>
    <p:extLst>
      <p:ext uri="{BB962C8B-B14F-4D97-AF65-F5344CB8AC3E}">
        <p14:creationId xmlns:p14="http://schemas.microsoft.com/office/powerpoint/2010/main" val="28702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2</a:t>
            </a:fld>
            <a:endParaRPr lang="en-US"/>
          </a:p>
        </p:txBody>
      </p:sp>
    </p:spTree>
    <p:extLst>
      <p:ext uri="{BB962C8B-B14F-4D97-AF65-F5344CB8AC3E}">
        <p14:creationId xmlns:p14="http://schemas.microsoft.com/office/powerpoint/2010/main" val="332226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81B2-2BAE-1F25-F294-9726AA8A0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88873-0581-32A2-3FA9-F300577A4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F9B14-2024-C6D6-943A-F1D3360765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754E2-39F5-1FD6-B473-5793EE377D45}"/>
              </a:ext>
            </a:extLst>
          </p:cNvPr>
          <p:cNvSpPr>
            <a:spLocks noGrp="1"/>
          </p:cNvSpPr>
          <p:nvPr>
            <p:ph type="sldNum" sz="quarter" idx="5"/>
          </p:nvPr>
        </p:nvSpPr>
        <p:spPr/>
        <p:txBody>
          <a:bodyPr/>
          <a:lstStyle/>
          <a:p>
            <a:fld id="{C4516015-6419-F144-A88D-968FE89E8C5B}" type="slidenum">
              <a:rPr lang="en-US" smtClean="0"/>
              <a:t>20</a:t>
            </a:fld>
            <a:endParaRPr lang="en-US"/>
          </a:p>
        </p:txBody>
      </p:sp>
    </p:spTree>
    <p:extLst>
      <p:ext uri="{BB962C8B-B14F-4D97-AF65-F5344CB8AC3E}">
        <p14:creationId xmlns:p14="http://schemas.microsoft.com/office/powerpoint/2010/main" val="110666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B88A-2DF5-34F7-9EEF-4DA85F304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5A413-46A6-2DF2-6360-ABF93A57D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DA21B-53E6-E715-2928-14822D846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E3C57-2F34-2B3E-C874-E4721CC4505C}"/>
              </a:ext>
            </a:extLst>
          </p:cNvPr>
          <p:cNvSpPr>
            <a:spLocks noGrp="1"/>
          </p:cNvSpPr>
          <p:nvPr>
            <p:ph type="sldNum" sz="quarter" idx="5"/>
          </p:nvPr>
        </p:nvSpPr>
        <p:spPr/>
        <p:txBody>
          <a:bodyPr/>
          <a:lstStyle/>
          <a:p>
            <a:fld id="{C4516015-6419-F144-A88D-968FE89E8C5B}" type="slidenum">
              <a:rPr lang="en-US" smtClean="0"/>
              <a:t>21</a:t>
            </a:fld>
            <a:endParaRPr lang="en-US"/>
          </a:p>
        </p:txBody>
      </p:sp>
    </p:spTree>
    <p:extLst>
      <p:ext uri="{BB962C8B-B14F-4D97-AF65-F5344CB8AC3E}">
        <p14:creationId xmlns:p14="http://schemas.microsoft.com/office/powerpoint/2010/main" val="2352066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18D-FBFD-99E7-77E8-49B876CCD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9EB71-6D85-6D57-1B7F-163F05272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42ECA-6762-2193-55FD-F27504105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8ED28-4EA5-0E83-7051-0A15C8DCC6EB}"/>
              </a:ext>
            </a:extLst>
          </p:cNvPr>
          <p:cNvSpPr>
            <a:spLocks noGrp="1"/>
          </p:cNvSpPr>
          <p:nvPr>
            <p:ph type="sldNum" sz="quarter" idx="5"/>
          </p:nvPr>
        </p:nvSpPr>
        <p:spPr/>
        <p:txBody>
          <a:bodyPr/>
          <a:lstStyle/>
          <a:p>
            <a:fld id="{C4516015-6419-F144-A88D-968FE89E8C5B}" type="slidenum">
              <a:rPr lang="en-US" smtClean="0"/>
              <a:t>22</a:t>
            </a:fld>
            <a:endParaRPr lang="en-US"/>
          </a:p>
        </p:txBody>
      </p:sp>
    </p:spTree>
    <p:extLst>
      <p:ext uri="{BB962C8B-B14F-4D97-AF65-F5344CB8AC3E}">
        <p14:creationId xmlns:p14="http://schemas.microsoft.com/office/powerpoint/2010/main" val="64874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F778-807B-3BA7-71C8-08229DC59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6349-0671-5BE8-D9DF-6AC78BC9E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C9A5A-2243-EE7B-3F19-6CB8A6F9D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6610B-20DB-12B4-692F-9623504E1E97}"/>
              </a:ext>
            </a:extLst>
          </p:cNvPr>
          <p:cNvSpPr>
            <a:spLocks noGrp="1"/>
          </p:cNvSpPr>
          <p:nvPr>
            <p:ph type="sldNum" sz="quarter" idx="5"/>
          </p:nvPr>
        </p:nvSpPr>
        <p:spPr/>
        <p:txBody>
          <a:bodyPr/>
          <a:lstStyle/>
          <a:p>
            <a:fld id="{C4516015-6419-F144-A88D-968FE89E8C5B}" type="slidenum">
              <a:rPr lang="en-US" smtClean="0"/>
              <a:t>23</a:t>
            </a:fld>
            <a:endParaRPr lang="en-US"/>
          </a:p>
        </p:txBody>
      </p:sp>
    </p:spTree>
    <p:extLst>
      <p:ext uri="{BB962C8B-B14F-4D97-AF65-F5344CB8AC3E}">
        <p14:creationId xmlns:p14="http://schemas.microsoft.com/office/powerpoint/2010/main" val="3742154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995F-F199-2477-FDD1-A18CF86A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E43D7-BA40-C1BF-B9BA-D8EE9CF48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F1D5-4671-BB92-336B-129B9FAE2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8D267-1D97-4BF1-F7F9-20FC964F0A56}"/>
              </a:ext>
            </a:extLst>
          </p:cNvPr>
          <p:cNvSpPr>
            <a:spLocks noGrp="1"/>
          </p:cNvSpPr>
          <p:nvPr>
            <p:ph type="sldNum" sz="quarter" idx="5"/>
          </p:nvPr>
        </p:nvSpPr>
        <p:spPr/>
        <p:txBody>
          <a:bodyPr/>
          <a:lstStyle/>
          <a:p>
            <a:fld id="{C4516015-6419-F144-A88D-968FE89E8C5B}" type="slidenum">
              <a:rPr lang="en-US" smtClean="0"/>
              <a:t>24</a:t>
            </a:fld>
            <a:endParaRPr lang="en-US"/>
          </a:p>
        </p:txBody>
      </p:sp>
    </p:spTree>
    <p:extLst>
      <p:ext uri="{BB962C8B-B14F-4D97-AF65-F5344CB8AC3E}">
        <p14:creationId xmlns:p14="http://schemas.microsoft.com/office/powerpoint/2010/main" val="107736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E86B-1860-73B9-A91A-95E564BEE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F76BC-9850-7646-0945-832C44FCC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5C124-C050-BBFF-0E8F-D01475EE92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1693BF-3A8D-D54D-00FF-46090B8EDD7C}"/>
              </a:ext>
            </a:extLst>
          </p:cNvPr>
          <p:cNvSpPr>
            <a:spLocks noGrp="1"/>
          </p:cNvSpPr>
          <p:nvPr>
            <p:ph type="sldNum" sz="quarter" idx="5"/>
          </p:nvPr>
        </p:nvSpPr>
        <p:spPr/>
        <p:txBody>
          <a:bodyPr/>
          <a:lstStyle/>
          <a:p>
            <a:fld id="{C4516015-6419-F144-A88D-968FE89E8C5B}" type="slidenum">
              <a:rPr lang="en-US" smtClean="0"/>
              <a:t>25</a:t>
            </a:fld>
            <a:endParaRPr lang="en-US"/>
          </a:p>
        </p:txBody>
      </p:sp>
    </p:spTree>
    <p:extLst>
      <p:ext uri="{BB962C8B-B14F-4D97-AF65-F5344CB8AC3E}">
        <p14:creationId xmlns:p14="http://schemas.microsoft.com/office/powerpoint/2010/main" val="297821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6F9C-41FD-8D17-066A-58F722A26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B4F6D-65BC-608E-BD32-21C0E8F2B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20CE3-1A23-C18E-54B1-628BEE0F69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0249C-2993-D482-7C7C-8C291E2CD85F}"/>
              </a:ext>
            </a:extLst>
          </p:cNvPr>
          <p:cNvSpPr>
            <a:spLocks noGrp="1"/>
          </p:cNvSpPr>
          <p:nvPr>
            <p:ph type="sldNum" sz="quarter" idx="5"/>
          </p:nvPr>
        </p:nvSpPr>
        <p:spPr/>
        <p:txBody>
          <a:bodyPr/>
          <a:lstStyle/>
          <a:p>
            <a:fld id="{C4516015-6419-F144-A88D-968FE89E8C5B}" type="slidenum">
              <a:rPr lang="en-US" smtClean="0"/>
              <a:t>26</a:t>
            </a:fld>
            <a:endParaRPr lang="en-US"/>
          </a:p>
        </p:txBody>
      </p:sp>
    </p:spTree>
    <p:extLst>
      <p:ext uri="{BB962C8B-B14F-4D97-AF65-F5344CB8AC3E}">
        <p14:creationId xmlns:p14="http://schemas.microsoft.com/office/powerpoint/2010/main" val="3823157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57DE-9BF6-E3B3-EC3A-8D7CB3A9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C4CE-9C78-4A8E-0ADA-923DAB83A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25D70-F26B-3B85-A5F2-76663F85A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8A50C-EB2C-0BB0-728C-2200FB2AF9A1}"/>
              </a:ext>
            </a:extLst>
          </p:cNvPr>
          <p:cNvSpPr>
            <a:spLocks noGrp="1"/>
          </p:cNvSpPr>
          <p:nvPr>
            <p:ph type="sldNum" sz="quarter" idx="5"/>
          </p:nvPr>
        </p:nvSpPr>
        <p:spPr/>
        <p:txBody>
          <a:bodyPr/>
          <a:lstStyle/>
          <a:p>
            <a:fld id="{C4516015-6419-F144-A88D-968FE89E8C5B}" type="slidenum">
              <a:rPr lang="en-US" smtClean="0"/>
              <a:t>27</a:t>
            </a:fld>
            <a:endParaRPr lang="en-US"/>
          </a:p>
        </p:txBody>
      </p:sp>
    </p:spTree>
    <p:extLst>
      <p:ext uri="{BB962C8B-B14F-4D97-AF65-F5344CB8AC3E}">
        <p14:creationId xmlns:p14="http://schemas.microsoft.com/office/powerpoint/2010/main" val="1261478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B274-6FB5-F1E2-15E7-3FE29DD2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F1710-254B-58A0-30D4-28B6AE019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DFCE5-B077-B18A-C60A-783F9D147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0B469-D9CB-30B8-831C-10B130CD97A8}"/>
              </a:ext>
            </a:extLst>
          </p:cNvPr>
          <p:cNvSpPr>
            <a:spLocks noGrp="1"/>
          </p:cNvSpPr>
          <p:nvPr>
            <p:ph type="sldNum" sz="quarter" idx="5"/>
          </p:nvPr>
        </p:nvSpPr>
        <p:spPr/>
        <p:txBody>
          <a:bodyPr/>
          <a:lstStyle/>
          <a:p>
            <a:fld id="{C4516015-6419-F144-A88D-968FE89E8C5B}" type="slidenum">
              <a:rPr lang="en-US" smtClean="0"/>
              <a:t>28</a:t>
            </a:fld>
            <a:endParaRPr lang="en-US"/>
          </a:p>
        </p:txBody>
      </p:sp>
    </p:spTree>
    <p:extLst>
      <p:ext uri="{BB962C8B-B14F-4D97-AF65-F5344CB8AC3E}">
        <p14:creationId xmlns:p14="http://schemas.microsoft.com/office/powerpoint/2010/main" val="307604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3</a:t>
            </a:fld>
            <a:endParaRPr lang="en-US"/>
          </a:p>
        </p:txBody>
      </p:sp>
    </p:spTree>
    <p:extLst>
      <p:ext uri="{BB962C8B-B14F-4D97-AF65-F5344CB8AC3E}">
        <p14:creationId xmlns:p14="http://schemas.microsoft.com/office/powerpoint/2010/main" val="16143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A39C-1517-E88F-A0E5-2072ED266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468AB-B96A-1C93-4AF4-09330C114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A16CD-8B86-4635-85BF-CCDA4D6D5B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7B1BF-6FD3-EB28-90E9-7F15F05B89DE}"/>
              </a:ext>
            </a:extLst>
          </p:cNvPr>
          <p:cNvSpPr>
            <a:spLocks noGrp="1"/>
          </p:cNvSpPr>
          <p:nvPr>
            <p:ph type="sldNum" sz="quarter" idx="5"/>
          </p:nvPr>
        </p:nvSpPr>
        <p:spPr/>
        <p:txBody>
          <a:bodyPr/>
          <a:lstStyle/>
          <a:p>
            <a:fld id="{C4516015-6419-F144-A88D-968FE89E8C5B}" type="slidenum">
              <a:rPr lang="en-US" smtClean="0"/>
              <a:t>4</a:t>
            </a:fld>
            <a:endParaRPr lang="en-US"/>
          </a:p>
        </p:txBody>
      </p:sp>
    </p:spTree>
    <p:extLst>
      <p:ext uri="{BB962C8B-B14F-4D97-AF65-F5344CB8AC3E}">
        <p14:creationId xmlns:p14="http://schemas.microsoft.com/office/powerpoint/2010/main" val="74992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389C-9902-18B0-F5A8-3453908CB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28BB8-5489-F207-0D9D-C1913CE83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363B5-53D6-39DA-EE73-B8081C2A18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9ED5E-B6B6-199D-05D3-E8A23341EE81}"/>
              </a:ext>
            </a:extLst>
          </p:cNvPr>
          <p:cNvSpPr>
            <a:spLocks noGrp="1"/>
          </p:cNvSpPr>
          <p:nvPr>
            <p:ph type="sldNum" sz="quarter" idx="5"/>
          </p:nvPr>
        </p:nvSpPr>
        <p:spPr/>
        <p:txBody>
          <a:bodyPr/>
          <a:lstStyle/>
          <a:p>
            <a:fld id="{C4516015-6419-F144-A88D-968FE89E8C5B}" type="slidenum">
              <a:rPr lang="en-US" smtClean="0"/>
              <a:t>5</a:t>
            </a:fld>
            <a:endParaRPr lang="en-US"/>
          </a:p>
        </p:txBody>
      </p:sp>
    </p:spTree>
    <p:extLst>
      <p:ext uri="{BB962C8B-B14F-4D97-AF65-F5344CB8AC3E}">
        <p14:creationId xmlns:p14="http://schemas.microsoft.com/office/powerpoint/2010/main" val="276512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7508-9DDA-F0AD-313E-81C79F24B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FD947-9460-5EA1-570D-022A73323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BC191-020B-3139-9129-74EE26A17B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EFC92-920C-FA94-3759-F8645457965F}"/>
              </a:ext>
            </a:extLst>
          </p:cNvPr>
          <p:cNvSpPr>
            <a:spLocks noGrp="1"/>
          </p:cNvSpPr>
          <p:nvPr>
            <p:ph type="sldNum" sz="quarter" idx="5"/>
          </p:nvPr>
        </p:nvSpPr>
        <p:spPr/>
        <p:txBody>
          <a:bodyPr/>
          <a:lstStyle/>
          <a:p>
            <a:fld id="{C4516015-6419-F144-A88D-968FE89E8C5B}" type="slidenum">
              <a:rPr lang="en-US" smtClean="0"/>
              <a:t>6</a:t>
            </a:fld>
            <a:endParaRPr lang="en-US"/>
          </a:p>
        </p:txBody>
      </p:sp>
    </p:spTree>
    <p:extLst>
      <p:ext uri="{BB962C8B-B14F-4D97-AF65-F5344CB8AC3E}">
        <p14:creationId xmlns:p14="http://schemas.microsoft.com/office/powerpoint/2010/main" val="297929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8422-C96B-96F6-7B20-CB29E25D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AB8A8-5CB6-64C0-4119-DE8A9BE3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CBAD-EE06-749A-9A80-09017504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A738C-A3E3-A525-38BF-F750BEFDA718}"/>
              </a:ext>
            </a:extLst>
          </p:cNvPr>
          <p:cNvSpPr>
            <a:spLocks noGrp="1"/>
          </p:cNvSpPr>
          <p:nvPr>
            <p:ph type="sldNum" sz="quarter" idx="5"/>
          </p:nvPr>
        </p:nvSpPr>
        <p:spPr/>
        <p:txBody>
          <a:bodyPr/>
          <a:lstStyle/>
          <a:p>
            <a:fld id="{C4516015-6419-F144-A88D-968FE89E8C5B}" type="slidenum">
              <a:rPr lang="en-US" smtClean="0"/>
              <a:t>7</a:t>
            </a:fld>
            <a:endParaRPr lang="en-US"/>
          </a:p>
        </p:txBody>
      </p:sp>
    </p:spTree>
    <p:extLst>
      <p:ext uri="{BB962C8B-B14F-4D97-AF65-F5344CB8AC3E}">
        <p14:creationId xmlns:p14="http://schemas.microsoft.com/office/powerpoint/2010/main" val="287027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48D2-376E-BB1B-7559-2E05FCEFD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F620A-C9A4-0784-AF12-F70A892EA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22BC6-E065-B4CE-F9BD-CF90EE07F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1A533-1BB7-4492-0041-030AF11C7448}"/>
              </a:ext>
            </a:extLst>
          </p:cNvPr>
          <p:cNvSpPr>
            <a:spLocks noGrp="1"/>
          </p:cNvSpPr>
          <p:nvPr>
            <p:ph type="sldNum" sz="quarter" idx="5"/>
          </p:nvPr>
        </p:nvSpPr>
        <p:spPr/>
        <p:txBody>
          <a:bodyPr/>
          <a:lstStyle/>
          <a:p>
            <a:fld id="{C4516015-6419-F144-A88D-968FE89E8C5B}" type="slidenum">
              <a:rPr lang="en-US" smtClean="0"/>
              <a:t>8</a:t>
            </a:fld>
            <a:endParaRPr lang="en-US"/>
          </a:p>
        </p:txBody>
      </p:sp>
    </p:spTree>
    <p:extLst>
      <p:ext uri="{BB962C8B-B14F-4D97-AF65-F5344CB8AC3E}">
        <p14:creationId xmlns:p14="http://schemas.microsoft.com/office/powerpoint/2010/main" val="201906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2E51-1305-4F6B-0066-437ACD2B8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E8863-C8CE-2D99-2921-71D0F9357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509A6-A1F9-C434-3FC3-7826BC47F8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70016-57C1-AF46-D3FF-7E15FD8982BA}"/>
              </a:ext>
            </a:extLst>
          </p:cNvPr>
          <p:cNvSpPr>
            <a:spLocks noGrp="1"/>
          </p:cNvSpPr>
          <p:nvPr>
            <p:ph type="sldNum" sz="quarter" idx="5"/>
          </p:nvPr>
        </p:nvSpPr>
        <p:spPr/>
        <p:txBody>
          <a:bodyPr/>
          <a:lstStyle/>
          <a:p>
            <a:fld id="{C4516015-6419-F144-A88D-968FE89E8C5B}" type="slidenum">
              <a:rPr lang="en-US" smtClean="0"/>
              <a:t>9</a:t>
            </a:fld>
            <a:endParaRPr lang="en-US"/>
          </a:p>
        </p:txBody>
      </p:sp>
    </p:spTree>
    <p:extLst>
      <p:ext uri="{BB962C8B-B14F-4D97-AF65-F5344CB8AC3E}">
        <p14:creationId xmlns:p14="http://schemas.microsoft.com/office/powerpoint/2010/main" val="66076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97776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8755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7939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422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550E-7154-D142-90B3-5ECA230AEB57}" type="datetimeFigureOut">
              <a:rPr lang="en-US" smtClean="0"/>
              <a:t>5/14/26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40712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6550E-7154-D142-90B3-5ECA230AEB57}" type="datetimeFigureOut">
              <a:rPr lang="en-US" smtClean="0"/>
              <a:t>5/14/26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354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6550E-7154-D142-90B3-5ECA230AEB57}" type="datetimeFigureOut">
              <a:rPr lang="en-US" smtClean="0"/>
              <a:t>5/14/26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338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6550E-7154-D142-90B3-5ECA230AEB57}" type="datetimeFigureOut">
              <a:rPr lang="en-US" smtClean="0"/>
              <a:t>5/14/26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3555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550E-7154-D142-90B3-5ECA230AEB57}" type="datetimeFigureOut">
              <a:rPr lang="en-US" smtClean="0"/>
              <a:t>5/14/26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54650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5/14/26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4902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5/14/26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1788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66C6550E-7154-D142-90B3-5ECA230AEB57}" type="datetimeFigureOut">
              <a:rPr lang="en-US" smtClean="0"/>
              <a:t>5/14/26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53443EE-E091-3D49-99C4-AB5450C7C63E}" type="slidenum">
              <a:rPr lang="en-US" smtClean="0"/>
              <a:t>‹#›</a:t>
            </a:fld>
            <a:endParaRPr lang="en-US"/>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mailto:rgomez001@sdccd.ed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sdmiramar.edu/sites/default/files/2026-04/approved_marketing_plan_2025-2031_draft_42126.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sdmiramar.edu/sites/default/files/2026-05/ap_and_bps_april_2026.pdf"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sdmiramar.edu/sites/default/files/2026-04/san_diego_miramar_college_zero_waste_resolution_0.pdf"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hyperlink" Target="https://sdmiramar.edu/sites/default/files/2021-05/ascodeofconduct.pdf" TargetMode="External"/><Relationship Id="rId3" Type="http://schemas.openxmlformats.org/officeDocument/2006/relationships/image" Target="../media/image3.svg"/><Relationship Id="rId7" Type="http://schemas.openxmlformats.org/officeDocument/2006/relationships/hyperlink" Target="https://sdmiramar.edu/sites/default/files/2026-05/asen-a260505_digital.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sdmiramar.edu/sites/default/files/2024-02/draft-asen-m240220.pdf" TargetMode="External"/><Relationship Id="rId5" Type="http://schemas.openxmlformats.org/officeDocument/2006/relationships/hyperlink" Target="https://sdmiramar.edu/sites/default/files/2026-04/as_meeting_cal_26-27.pdf" TargetMode="External"/><Relationship Id="rId4" Type="http://schemas.openxmlformats.org/officeDocument/2006/relationships/hyperlink" Target="https://sdmiramar.edu/sites/default/files/2026-05/asen-m260421draf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forms.office.com/r/idcxfNTdz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hyperlink" Target="mailto:jbartolo@sdccd.edu" TargetMode="External"/><Relationship Id="rId4" Type="http://schemas.openxmlformats.org/officeDocument/2006/relationships/hyperlink" Target="mailto:rgomez001@sdcc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 Id="rId5" Type="http://schemas.openxmlformats.org/officeDocument/2006/relationships/hyperlink" Target="https://sdmiramar.edu/services/lead/landacknowledgment"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Documents%20to%20Upload/SDMC%20Strategic%20Goals%20and%20Directions%202027-2034%20(Updated%20Draft%2004.27.26).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dmiramar.edu/sites/default/files/2026-04/sdmc_strategic_goals_and_directions_2027-2034_updated_draft_04.27.26_0.docx" TargetMode="External"/><Relationship Id="rId5" Type="http://schemas.openxmlformats.org/officeDocument/2006/relationships/image" Target="../media/image5.jp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D861-D0AB-9C9B-60CF-0A32A4F6DD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F99C17-B728-05E1-7BAE-B8E130FC4F1E}"/>
              </a:ext>
            </a:extLst>
          </p:cNvPr>
          <p:cNvSpPr/>
          <p:nvPr/>
        </p:nvSpPr>
        <p:spPr>
          <a:xfrm>
            <a:off x="2892055" y="0"/>
            <a:ext cx="625194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D9A7B85F-327C-A80E-B6A2-FC2D2A2DF015}"/>
              </a:ext>
            </a:extLst>
          </p:cNvPr>
          <p:cNvSpPr>
            <a:spLocks noGrp="1"/>
          </p:cNvSpPr>
          <p:nvPr>
            <p:ph type="title"/>
          </p:nvPr>
        </p:nvSpPr>
        <p:spPr>
          <a:xfrm>
            <a:off x="3274828" y="416881"/>
            <a:ext cx="5501310" cy="1475195"/>
          </a:xfrm>
        </p:spPr>
        <p:txBody>
          <a:bodyPr anchor="t">
            <a:normAutofit/>
          </a:bodyPr>
          <a:lstStyle/>
          <a:p>
            <a:r>
              <a:rPr lang="en-US" sz="3200" dirty="0">
                <a:solidFill>
                  <a:schemeClr val="bg1"/>
                </a:solidFill>
                <a:latin typeface="Arial" panose="020B0604020202020204" pitchFamily="34" charset="0"/>
                <a:cs typeface="Arial" panose="020B0604020202020204" pitchFamily="34" charset="0"/>
              </a:rPr>
              <a:t>Academic Senate Meeting </a:t>
            </a:r>
          </a:p>
        </p:txBody>
      </p:sp>
      <p:sp>
        <p:nvSpPr>
          <p:cNvPr id="21" name="Title 13">
            <a:extLst>
              <a:ext uri="{FF2B5EF4-FFF2-40B4-BE49-F238E27FC236}">
                <a16:creationId xmlns:a16="http://schemas.microsoft.com/office/drawing/2014/main" id="{F86B969F-531D-B4CA-CF38-AD209C4A13C8}"/>
              </a:ext>
            </a:extLst>
          </p:cNvPr>
          <p:cNvSpPr txBox="1">
            <a:spLocks/>
          </p:cNvSpPr>
          <p:nvPr/>
        </p:nvSpPr>
        <p:spPr>
          <a:xfrm>
            <a:off x="3267372" y="1154477"/>
            <a:ext cx="550131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latin typeface="Arial" panose="020B0604020202020204" pitchFamily="34" charset="0"/>
                <a:cs typeface="Arial" panose="020B0604020202020204" pitchFamily="34" charset="0"/>
              </a:rPr>
              <a:t>May 5th, 2026</a:t>
            </a:r>
          </a:p>
          <a:p>
            <a:pPr algn="l">
              <a:spcBef>
                <a:spcPts val="0"/>
              </a:spcBef>
            </a:pPr>
            <a:r>
              <a:rPr lang="en-US" sz="2400" b="1" dirty="0">
                <a:solidFill>
                  <a:schemeClr val="bg1"/>
                </a:solidFill>
                <a:latin typeface="Arial" panose="020B0604020202020204" pitchFamily="34" charset="0"/>
                <a:cs typeface="Arial" panose="020B0604020202020204" pitchFamily="34" charset="0"/>
              </a:rPr>
              <a:t>2025-26 Academic Year</a:t>
            </a:r>
          </a:p>
          <a:p>
            <a:pPr algn="l">
              <a:spcBef>
                <a:spcPts val="0"/>
              </a:spcBef>
            </a:pPr>
            <a:endParaRPr lang="en-US" sz="2400" dirty="0">
              <a:solidFill>
                <a:schemeClr val="bg1"/>
              </a:solidFill>
              <a:latin typeface="Arial" panose="020B0604020202020204" pitchFamily="34" charset="0"/>
              <a:cs typeface="Arial" panose="020B0604020202020204" pitchFamily="34" charset="0"/>
            </a:endParaRPr>
          </a:p>
          <a:p>
            <a:pPr algn="l">
              <a:spcBef>
                <a:spcPts val="0"/>
              </a:spcBef>
            </a:pPr>
            <a:r>
              <a:rPr lang="en-US" sz="2400" b="1" i="1" dirty="0">
                <a:solidFill>
                  <a:schemeClr val="bg1"/>
                </a:solidFill>
                <a:latin typeface="Arial" panose="020B0604020202020204" pitchFamily="34" charset="0"/>
                <a:cs typeface="Arial" panose="020B0604020202020204" pitchFamily="34" charset="0"/>
              </a:rPr>
              <a:t>Cultivating Community:</a:t>
            </a:r>
          </a:p>
          <a:p>
            <a:pPr algn="l">
              <a:spcBef>
                <a:spcPts val="0"/>
              </a:spcBef>
            </a:pPr>
            <a:r>
              <a:rPr lang="en-US" sz="2400" b="1" i="1" dirty="0">
                <a:solidFill>
                  <a:schemeClr val="bg1"/>
                </a:solidFill>
                <a:latin typeface="Arial" panose="020B0604020202020204" pitchFamily="34" charset="0"/>
                <a:cs typeface="Arial" panose="020B0604020202020204" pitchFamily="34" charset="0"/>
              </a:rPr>
              <a:t>Making the invisible visible</a:t>
            </a:r>
          </a:p>
        </p:txBody>
      </p:sp>
      <p:sp>
        <p:nvSpPr>
          <p:cNvPr id="6" name="TextBox 5">
            <a:extLst>
              <a:ext uri="{FF2B5EF4-FFF2-40B4-BE49-F238E27FC236}">
                <a16:creationId xmlns:a16="http://schemas.microsoft.com/office/drawing/2014/main" id="{F885D719-2ABD-C176-91EC-9A1866F10704}"/>
              </a:ext>
            </a:extLst>
          </p:cNvPr>
          <p:cNvSpPr txBox="1"/>
          <p:nvPr/>
        </p:nvSpPr>
        <p:spPr>
          <a:xfrm>
            <a:off x="302174" y="4521439"/>
            <a:ext cx="2240865"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(QR Code for A.S. Webpage)</a:t>
            </a:r>
          </a:p>
        </p:txBody>
      </p:sp>
      <p:sp>
        <p:nvSpPr>
          <p:cNvPr id="8" name="TextBox 7">
            <a:extLst>
              <a:ext uri="{FF2B5EF4-FFF2-40B4-BE49-F238E27FC236}">
                <a16:creationId xmlns:a16="http://schemas.microsoft.com/office/drawing/2014/main" id="{CF73C7FA-BD20-D55C-AE6F-FFDC7E6D1532}"/>
              </a:ext>
            </a:extLst>
          </p:cNvPr>
          <p:cNvSpPr txBox="1"/>
          <p:nvPr/>
        </p:nvSpPr>
        <p:spPr>
          <a:xfrm>
            <a:off x="3267372" y="4659940"/>
            <a:ext cx="5574454" cy="276999"/>
          </a:xfrm>
          <a:prstGeom prst="rect">
            <a:avLst/>
          </a:prstGeom>
          <a:noFill/>
        </p:spPr>
        <p:txBody>
          <a:bodyPr wrap="square">
            <a:spAutoFit/>
          </a:bodyPr>
          <a:lstStyle/>
          <a:p>
            <a:pPr>
              <a:spcBef>
                <a:spcPts val="0"/>
              </a:spcBef>
            </a:pPr>
            <a:r>
              <a:rPr lang="en-US" sz="1200" dirty="0">
                <a:solidFill>
                  <a:schemeClr val="bg1"/>
                </a:solidFill>
                <a:latin typeface="Arial" panose="020B0604020202020204" pitchFamily="34" charset="0"/>
                <a:cs typeface="Arial" panose="020B0604020202020204" pitchFamily="34" charset="0"/>
              </a:rPr>
              <a:t>Attending for Flex credit? Email </a:t>
            </a:r>
            <a:r>
              <a:rPr lang="en-US"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rgomez001@sdccd.edu</a:t>
            </a:r>
            <a:r>
              <a:rPr lang="en-US" sz="1200" dirty="0">
                <a:solidFill>
                  <a:schemeClr val="bg1"/>
                </a:solidFill>
                <a:latin typeface="Arial" panose="020B0604020202020204" pitchFamily="34" charset="0"/>
                <a:cs typeface="Arial" panose="020B0604020202020204" pitchFamily="34" charset="0"/>
              </a:rPr>
              <a:t> or </a:t>
            </a:r>
            <a:r>
              <a:rPr lang="en-US" sz="12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jbartolo@sdccd.edu</a:t>
            </a:r>
            <a:endParaRPr lang="en-US" sz="1200" dirty="0">
              <a:solidFill>
                <a:schemeClr val="bg1"/>
              </a:solidFill>
              <a:latin typeface="Arial" panose="020B0604020202020204" pitchFamily="34" charset="0"/>
              <a:cs typeface="Arial" panose="020B0604020202020204" pitchFamily="34" charset="0"/>
            </a:endParaRPr>
          </a:p>
        </p:txBody>
      </p:sp>
      <p:pic>
        <p:nvPicPr>
          <p:cNvPr id="10" name="Picture 9">
            <a:hlinkClick r:id="rId5"/>
            <a:extLst>
              <a:ext uri="{FF2B5EF4-FFF2-40B4-BE49-F238E27FC236}">
                <a16:creationId xmlns:a16="http://schemas.microsoft.com/office/drawing/2014/main" id="{13B1247A-C110-E027-5E93-F45ED1247713}"/>
              </a:ext>
            </a:extLst>
          </p:cNvPr>
          <p:cNvPicPr>
            <a:picLocks noChangeAspect="1"/>
          </p:cNvPicPr>
          <p:nvPr/>
        </p:nvPicPr>
        <p:blipFill>
          <a:blip r:embed="rId6"/>
          <a:stretch>
            <a:fillRect/>
          </a:stretch>
        </p:blipFill>
        <p:spPr>
          <a:xfrm>
            <a:off x="330642" y="2187218"/>
            <a:ext cx="2183931" cy="2219734"/>
          </a:xfrm>
          <a:prstGeom prst="rect">
            <a:avLst/>
          </a:prstGeom>
        </p:spPr>
      </p:pic>
      <p:pic>
        <p:nvPicPr>
          <p:cNvPr id="11" name="Picture 10" descr="A close-up of a logo&#10;&#10;AI-generated content may be incorrect.">
            <a:extLst>
              <a:ext uri="{FF2B5EF4-FFF2-40B4-BE49-F238E27FC236}">
                <a16:creationId xmlns:a16="http://schemas.microsoft.com/office/drawing/2014/main" id="{DFF20AC4-3832-6F1E-F05D-06CFA219A500}"/>
              </a:ext>
            </a:extLst>
          </p:cNvPr>
          <p:cNvPicPr>
            <a:picLocks noChangeAspect="1"/>
          </p:cNvPicPr>
          <p:nvPr/>
        </p:nvPicPr>
        <p:blipFill>
          <a:blip r:embed="rId7"/>
          <a:srcRect b="31433"/>
          <a:stretch>
            <a:fillRect/>
          </a:stretch>
        </p:blipFill>
        <p:spPr>
          <a:xfrm>
            <a:off x="234936" y="453211"/>
            <a:ext cx="2375339" cy="1402533"/>
          </a:xfrm>
          <a:prstGeom prst="rect">
            <a:avLst/>
          </a:prstGeom>
        </p:spPr>
      </p:pic>
      <p:pic>
        <p:nvPicPr>
          <p:cNvPr id="3" name="Graphic 2">
            <a:extLst>
              <a:ext uri="{FF2B5EF4-FFF2-40B4-BE49-F238E27FC236}">
                <a16:creationId xmlns:a16="http://schemas.microsoft.com/office/drawing/2014/main" id="{482766EA-06C7-C8B2-E361-79D16DD08EF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398238" y="-5737701"/>
            <a:ext cx="22176688" cy="21072277"/>
          </a:xfrm>
          <a:prstGeom prst="rect">
            <a:avLst/>
          </a:prstGeom>
        </p:spPr>
      </p:pic>
      <p:sp>
        <p:nvSpPr>
          <p:cNvPr id="7" name="TextBox 6">
            <a:extLst>
              <a:ext uri="{FF2B5EF4-FFF2-40B4-BE49-F238E27FC236}">
                <a16:creationId xmlns:a16="http://schemas.microsoft.com/office/drawing/2014/main" id="{02D0B1AB-15FD-FFC8-E141-DE402EE4E388}"/>
              </a:ext>
            </a:extLst>
          </p:cNvPr>
          <p:cNvSpPr txBox="1"/>
          <p:nvPr/>
        </p:nvSpPr>
        <p:spPr>
          <a:xfrm>
            <a:off x="3274828" y="3668288"/>
            <a:ext cx="5135525" cy="738664"/>
          </a:xfrm>
          <a:prstGeom prst="rect">
            <a:avLst/>
          </a:prstGeom>
          <a:noFill/>
        </p:spPr>
        <p:txBody>
          <a:bodyPr wrap="square">
            <a:spAutoFit/>
          </a:bodyPr>
          <a:lstStyle/>
          <a:p>
            <a:r>
              <a:rPr lang="en-US" sz="1600" i="1" dirty="0">
                <a:solidFill>
                  <a:schemeClr val="bg1"/>
                </a:solidFill>
                <a:latin typeface="Arial" panose="020B0604020202020204" pitchFamily="34" charset="0"/>
                <a:cs typeface="Arial" panose="020B0604020202020204" pitchFamily="34" charset="0"/>
              </a:rPr>
              <a:t>Remember to sign in using today’s log! (See Juli!)</a:t>
            </a:r>
          </a:p>
          <a:p>
            <a:endParaRPr lang="en-US" sz="1000" i="1" dirty="0">
              <a:solidFill>
                <a:schemeClr val="bg1"/>
              </a:solidFill>
              <a:latin typeface="Arial" panose="020B0604020202020204" pitchFamily="34" charset="0"/>
              <a:cs typeface="Arial" panose="020B0604020202020204" pitchFamily="34" charset="0"/>
            </a:endParaRPr>
          </a:p>
          <a:p>
            <a:r>
              <a:rPr lang="en-US" sz="1600" b="1" i="1" dirty="0">
                <a:solidFill>
                  <a:schemeClr val="bg1"/>
                </a:solidFill>
                <a:latin typeface="Arial" panose="020B0604020202020204" pitchFamily="34" charset="0"/>
                <a:cs typeface="Arial" panose="020B0604020202020204" pitchFamily="34" charset="0"/>
              </a:rPr>
              <a:t>Quorum Required: (23/44)</a:t>
            </a:r>
            <a:r>
              <a:rPr lang="en-US" sz="1600" i="1" dirty="0">
                <a:solidFill>
                  <a:schemeClr val="bg1"/>
                </a:solidFill>
                <a:latin typeface="Arial" panose="020B0604020202020204" pitchFamily="34" charset="0"/>
                <a:cs typeface="Arial" panose="020B0604020202020204" pitchFamily="34" charset="0"/>
              </a:rPr>
              <a:t> to get started officially!</a:t>
            </a:r>
          </a:p>
        </p:txBody>
      </p:sp>
    </p:spTree>
    <p:extLst>
      <p:ext uri="{BB962C8B-B14F-4D97-AF65-F5344CB8AC3E}">
        <p14:creationId xmlns:p14="http://schemas.microsoft.com/office/powerpoint/2010/main" val="348294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45C4-C54D-1535-4E78-B32D7793F0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E8A884-50B1-DC21-F73E-3E496460F61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0A05AFD1-68DE-6783-76D3-0208B4A1DB03}"/>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5583606" y="-17168"/>
            <a:ext cx="22176688" cy="21072277"/>
          </a:xfrm>
          <a:prstGeom prst="rect">
            <a:avLst/>
          </a:prstGeom>
        </p:spPr>
      </p:pic>
      <p:sp>
        <p:nvSpPr>
          <p:cNvPr id="6" name="Content Placeholder 5">
            <a:extLst>
              <a:ext uri="{FF2B5EF4-FFF2-40B4-BE49-F238E27FC236}">
                <a16:creationId xmlns:a16="http://schemas.microsoft.com/office/drawing/2014/main" id="{C3302304-EB8A-2951-482E-56AC1310F149}"/>
              </a:ext>
            </a:extLst>
          </p:cNvPr>
          <p:cNvSpPr>
            <a:spLocks noGrp="1"/>
          </p:cNvSpPr>
          <p:nvPr>
            <p:ph sz="half" idx="1"/>
          </p:nvPr>
        </p:nvSpPr>
        <p:spPr>
          <a:xfrm>
            <a:off x="312517" y="1077361"/>
            <a:ext cx="8518965" cy="1857437"/>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5.3	Miramar Marketing &amp; Outreach Plan</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(Steve Quis)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First Read: 4/07/26 &amp; 4/21</a:t>
            </a:r>
          </a:p>
          <a:p>
            <a:pPr marL="0" indent="0">
              <a:buNone/>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Approved Marketing Plan 2025-2031_DRAFT_(4/21/26)</a:t>
            </a:r>
            <a:endParaRPr lang="en-US" sz="16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95C876C-5ADB-2AA2-3079-E3E5F8C1525E}"/>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10" name="TextBox 9">
            <a:extLst>
              <a:ext uri="{FF2B5EF4-FFF2-40B4-BE49-F238E27FC236}">
                <a16:creationId xmlns:a16="http://schemas.microsoft.com/office/drawing/2014/main" id="{E0FACE2D-87A4-9D7B-65B2-5D263283B963}"/>
              </a:ext>
            </a:extLst>
          </p:cNvPr>
          <p:cNvSpPr txBox="1"/>
          <p:nvPr/>
        </p:nvSpPr>
        <p:spPr>
          <a:xfrm>
            <a:off x="312517" y="3017987"/>
            <a:ext cx="6631208"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2025-2031 Miramar College Marketing &amp; Outreach Plan </a:t>
            </a:r>
            <a:r>
              <a:rPr lang="en-US" sz="1600" dirty="0">
                <a:latin typeface="Arial" panose="020B0604020202020204" pitchFamily="34" charset="0"/>
                <a:cs typeface="Arial" panose="020B0604020202020204" pitchFamily="34" charset="0"/>
              </a:rPr>
              <a:t>has been approved by the Marketing &amp; Outreach committee.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Sonny &amp; Steve joined us on 4/21 to address questions. They are back to request feedback and a vote from the Academic Senate.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There was some confusion about which document to evaluate, but the correct draft was made available 4/07 &amp; 4/21</a:t>
            </a:r>
          </a:p>
        </p:txBody>
      </p:sp>
      <p:sp>
        <p:nvSpPr>
          <p:cNvPr id="11" name="Title 4">
            <a:extLst>
              <a:ext uri="{FF2B5EF4-FFF2-40B4-BE49-F238E27FC236}">
                <a16:creationId xmlns:a16="http://schemas.microsoft.com/office/drawing/2014/main" id="{05584A48-1123-DB84-07B2-42A5825EA400}"/>
              </a:ext>
            </a:extLst>
          </p:cNvPr>
          <p:cNvSpPr>
            <a:spLocks noGrp="1"/>
          </p:cNvSpPr>
          <p:nvPr>
            <p:ph type="title"/>
          </p:nvPr>
        </p:nvSpPr>
        <p:spPr>
          <a:xfrm>
            <a:off x="312517" y="-17168"/>
            <a:ext cx="8214406"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5.3 Action Items (Second Reads)</a:t>
            </a:r>
          </a:p>
        </p:txBody>
      </p:sp>
    </p:spTree>
    <p:extLst>
      <p:ext uri="{BB962C8B-B14F-4D97-AF65-F5344CB8AC3E}">
        <p14:creationId xmlns:p14="http://schemas.microsoft.com/office/powerpoint/2010/main" val="333448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FA96-7760-228C-7AE0-D1831702810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D56768E-8BAA-DECD-227E-2A48AACD3950}"/>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7BF874D4-E828-4088-7432-0AC15FCB0AF9}"/>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4A0FA287-CE35-11E9-D0C4-EE35BDBF9E65}"/>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77A89752-A923-6A4E-F126-EC323C9484AF}"/>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CC625C31-A36E-F3EA-31F3-1735DC939F2A}"/>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1506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8453-03F8-3ED1-4ADF-2506A348CF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27C4EC-5B02-4E5C-ED98-E8EF4B0608E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1E3D8B0B-1585-99A5-491F-0E75B5B464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97709" y="273844"/>
            <a:ext cx="22176688" cy="21072277"/>
          </a:xfrm>
          <a:prstGeom prst="rect">
            <a:avLst/>
          </a:prstGeom>
        </p:spPr>
      </p:pic>
      <p:sp>
        <p:nvSpPr>
          <p:cNvPr id="5" name="Title 4">
            <a:extLst>
              <a:ext uri="{FF2B5EF4-FFF2-40B4-BE49-F238E27FC236}">
                <a16:creationId xmlns:a16="http://schemas.microsoft.com/office/drawing/2014/main" id="{96EDA644-0EFD-8FA5-E0E2-8DF9481794C5}"/>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6.1 Discussion Items (First Reads)</a:t>
            </a:r>
          </a:p>
        </p:txBody>
      </p:sp>
      <p:sp>
        <p:nvSpPr>
          <p:cNvPr id="6" name="Content Placeholder 5">
            <a:extLst>
              <a:ext uri="{FF2B5EF4-FFF2-40B4-BE49-F238E27FC236}">
                <a16:creationId xmlns:a16="http://schemas.microsoft.com/office/drawing/2014/main" id="{C653B807-9868-5F61-BC50-383DC97C143E}"/>
              </a:ext>
            </a:extLst>
          </p:cNvPr>
          <p:cNvSpPr>
            <a:spLocks noGrp="1"/>
          </p:cNvSpPr>
          <p:nvPr>
            <p:ph sz="half" idx="1"/>
          </p:nvPr>
        </p:nvSpPr>
        <p:spPr>
          <a:xfrm>
            <a:off x="312517" y="1077362"/>
            <a:ext cx="8518965" cy="379229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6.1	Standing: Curriculum Committee Updates</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(Veronica Hartmann)</a:t>
            </a:r>
          </a:p>
        </p:txBody>
      </p:sp>
      <p:pic>
        <p:nvPicPr>
          <p:cNvPr id="3" name="Picture 2" descr="A close up of a logo&#10;&#10;AI-generated content may be incorrect.">
            <a:extLst>
              <a:ext uri="{FF2B5EF4-FFF2-40B4-BE49-F238E27FC236}">
                <a16:creationId xmlns:a16="http://schemas.microsoft.com/office/drawing/2014/main" id="{A038430E-FC8C-CDA8-D7A2-4AAB0DE414FA}"/>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4" name="TextBox 3">
            <a:extLst>
              <a:ext uri="{FF2B5EF4-FFF2-40B4-BE49-F238E27FC236}">
                <a16:creationId xmlns:a16="http://schemas.microsoft.com/office/drawing/2014/main" id="{860724B8-9528-3983-4E65-7FA0B9C62CB5}"/>
              </a:ext>
            </a:extLst>
          </p:cNvPr>
          <p:cNvSpPr txBox="1"/>
          <p:nvPr/>
        </p:nvSpPr>
        <p:spPr>
          <a:xfrm>
            <a:off x="986828" y="2111436"/>
            <a:ext cx="7844654" cy="646331"/>
          </a:xfrm>
          <a:prstGeom prst="rect">
            <a:avLst/>
          </a:prstGeom>
          <a:noFill/>
        </p:spPr>
        <p:txBody>
          <a:bodyPr wrap="square" rtlCol="0">
            <a:spAutoFit/>
          </a:bodyPr>
          <a:lstStyle/>
          <a:p>
            <a:r>
              <a:rPr lang="en-US" dirty="0"/>
              <a:t>Second Read:</a:t>
            </a:r>
          </a:p>
          <a:p>
            <a:r>
              <a:rPr lang="en-US" dirty="0">
                <a:hlinkClick r:id="rId5"/>
              </a:rPr>
              <a:t>AP and BPs April 2026.pdf</a:t>
            </a:r>
            <a:endParaRPr lang="en-US" dirty="0"/>
          </a:p>
        </p:txBody>
      </p:sp>
    </p:spTree>
    <p:extLst>
      <p:ext uri="{BB962C8B-B14F-4D97-AF65-F5344CB8AC3E}">
        <p14:creationId xmlns:p14="http://schemas.microsoft.com/office/powerpoint/2010/main" val="154034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DE7F4-916E-1C57-9260-D778FD861A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678453-7BA9-053E-3C12-58E755412891}"/>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CBEC8664-71AB-41B3-0C7F-D3FC6708CE98}"/>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179189" y="0"/>
            <a:ext cx="22176688" cy="21072277"/>
          </a:xfrm>
          <a:prstGeom prst="rect">
            <a:avLst/>
          </a:prstGeom>
        </p:spPr>
      </p:pic>
      <p:sp>
        <p:nvSpPr>
          <p:cNvPr id="5" name="Title 4">
            <a:extLst>
              <a:ext uri="{FF2B5EF4-FFF2-40B4-BE49-F238E27FC236}">
                <a16:creationId xmlns:a16="http://schemas.microsoft.com/office/drawing/2014/main" id="{56A21BB0-B47D-A07A-115C-917567B86C4D}"/>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6.2 Discussion Items (First Reads)</a:t>
            </a:r>
          </a:p>
        </p:txBody>
      </p:sp>
      <p:sp>
        <p:nvSpPr>
          <p:cNvPr id="6" name="Content Placeholder 5">
            <a:extLst>
              <a:ext uri="{FF2B5EF4-FFF2-40B4-BE49-F238E27FC236}">
                <a16:creationId xmlns:a16="http://schemas.microsoft.com/office/drawing/2014/main" id="{976B046E-0912-DDFE-8832-B9BFC94EE975}"/>
              </a:ext>
            </a:extLst>
          </p:cNvPr>
          <p:cNvSpPr>
            <a:spLocks noGrp="1"/>
          </p:cNvSpPr>
          <p:nvPr>
            <p:ph sz="half" idx="1"/>
          </p:nvPr>
        </p:nvSpPr>
        <p:spPr>
          <a:xfrm>
            <a:off x="312517" y="1077362"/>
            <a:ext cx="8518965" cy="379229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6.2	Miramar College Zero Waste Resolution</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(Ashlee Lain)</a:t>
            </a:r>
          </a:p>
        </p:txBody>
      </p:sp>
      <p:pic>
        <p:nvPicPr>
          <p:cNvPr id="3" name="Picture 2" descr="A close up of a logo&#10;&#10;AI-generated content may be incorrect.">
            <a:extLst>
              <a:ext uri="{FF2B5EF4-FFF2-40B4-BE49-F238E27FC236}">
                <a16:creationId xmlns:a16="http://schemas.microsoft.com/office/drawing/2014/main" id="{C6BB6EDF-2F76-13FB-31B8-47678A247A6F}"/>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4" name="TextBox 3">
            <a:extLst>
              <a:ext uri="{FF2B5EF4-FFF2-40B4-BE49-F238E27FC236}">
                <a16:creationId xmlns:a16="http://schemas.microsoft.com/office/drawing/2014/main" id="{B1D87AC8-5043-5514-B214-53C7C23115C5}"/>
              </a:ext>
            </a:extLst>
          </p:cNvPr>
          <p:cNvSpPr txBox="1"/>
          <p:nvPr/>
        </p:nvSpPr>
        <p:spPr>
          <a:xfrm>
            <a:off x="986828" y="2111436"/>
            <a:ext cx="7844654" cy="646331"/>
          </a:xfrm>
          <a:prstGeom prst="rect">
            <a:avLst/>
          </a:prstGeom>
          <a:noFill/>
        </p:spPr>
        <p:txBody>
          <a:bodyPr wrap="square" rtlCol="0">
            <a:spAutoFit/>
          </a:bodyPr>
          <a:lstStyle/>
          <a:p>
            <a:r>
              <a:rPr lang="en-US" dirty="0"/>
              <a:t>First Read: 05/05</a:t>
            </a:r>
            <a:endParaRPr lang="en-US" sz="1000" dirty="0"/>
          </a:p>
          <a:p>
            <a:r>
              <a:rPr lang="en-US" b="1" dirty="0">
                <a:hlinkClick r:id="rId5"/>
              </a:rPr>
              <a:t>San Diego Miramar College Zero Waste Resolution</a:t>
            </a:r>
            <a:endParaRPr lang="en-US" b="1" dirty="0"/>
          </a:p>
        </p:txBody>
      </p:sp>
    </p:spTree>
    <p:extLst>
      <p:ext uri="{BB962C8B-B14F-4D97-AF65-F5344CB8AC3E}">
        <p14:creationId xmlns:p14="http://schemas.microsoft.com/office/powerpoint/2010/main" val="423277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6691-EB15-40E5-D12C-2F1D90992E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DAD56E-0FC8-1D89-457E-35DD1EFE3E7D}"/>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8D44CC8-ACAE-4152-96FA-4375C80F8C0A}"/>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212052" y="0"/>
            <a:ext cx="22176688" cy="21072277"/>
          </a:xfrm>
          <a:prstGeom prst="rect">
            <a:avLst/>
          </a:prstGeom>
        </p:spPr>
      </p:pic>
      <p:sp>
        <p:nvSpPr>
          <p:cNvPr id="5" name="Title 4">
            <a:extLst>
              <a:ext uri="{FF2B5EF4-FFF2-40B4-BE49-F238E27FC236}">
                <a16:creationId xmlns:a16="http://schemas.microsoft.com/office/drawing/2014/main" id="{431E53AE-515D-0C7E-8F3D-238B4D0C5B86}"/>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6.3 Discussion Items (First Reads)</a:t>
            </a:r>
          </a:p>
        </p:txBody>
      </p:sp>
      <p:sp>
        <p:nvSpPr>
          <p:cNvPr id="6" name="Content Placeholder 5">
            <a:extLst>
              <a:ext uri="{FF2B5EF4-FFF2-40B4-BE49-F238E27FC236}">
                <a16:creationId xmlns:a16="http://schemas.microsoft.com/office/drawing/2014/main" id="{1E49056E-05BF-31A8-6486-11B25920693C}"/>
              </a:ext>
            </a:extLst>
          </p:cNvPr>
          <p:cNvSpPr>
            <a:spLocks noGrp="1"/>
          </p:cNvSpPr>
          <p:nvPr>
            <p:ph sz="half" idx="1"/>
          </p:nvPr>
        </p:nvSpPr>
        <p:spPr>
          <a:xfrm>
            <a:off x="312517" y="1077362"/>
            <a:ext cx="8518965" cy="470781"/>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	Free Speech &amp; Campus Safety</a:t>
            </a:r>
          </a:p>
          <a:p>
            <a:pPr marL="0" indent="0">
              <a:buNone/>
            </a:pPr>
            <a:r>
              <a:rPr lang="en-US" sz="24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2A61FDE5-E81C-099E-7551-A47FC17D980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FBD2BCAE-5479-BB9A-F60D-5B6572A05C37}"/>
              </a:ext>
            </a:extLst>
          </p:cNvPr>
          <p:cNvSpPr txBox="1"/>
          <p:nvPr/>
        </p:nvSpPr>
        <p:spPr>
          <a:xfrm>
            <a:off x="312519" y="2065283"/>
            <a:ext cx="3798020" cy="178510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Miramar College resources for responding to emergencies &amp; supporting undocumented students and families.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What other ways might we offer support to each other?</a:t>
            </a:r>
          </a:p>
        </p:txBody>
      </p:sp>
      <p:pic>
        <p:nvPicPr>
          <p:cNvPr id="10" name="Picture 9">
            <a:extLst>
              <a:ext uri="{FF2B5EF4-FFF2-40B4-BE49-F238E27FC236}">
                <a16:creationId xmlns:a16="http://schemas.microsoft.com/office/drawing/2014/main" id="{44643882-D3F0-45F5-2470-7898122164FA}"/>
              </a:ext>
            </a:extLst>
          </p:cNvPr>
          <p:cNvPicPr>
            <a:picLocks noChangeAspect="1"/>
          </p:cNvPicPr>
          <p:nvPr/>
        </p:nvPicPr>
        <p:blipFill>
          <a:blip r:embed="rId5"/>
          <a:stretch>
            <a:fillRect/>
          </a:stretch>
        </p:blipFill>
        <p:spPr>
          <a:xfrm>
            <a:off x="6528775" y="844545"/>
            <a:ext cx="2299092" cy="2975064"/>
          </a:xfrm>
          <a:prstGeom prst="rect">
            <a:avLst/>
          </a:prstGeom>
        </p:spPr>
      </p:pic>
      <p:pic>
        <p:nvPicPr>
          <p:cNvPr id="13" name="Picture 12">
            <a:extLst>
              <a:ext uri="{FF2B5EF4-FFF2-40B4-BE49-F238E27FC236}">
                <a16:creationId xmlns:a16="http://schemas.microsoft.com/office/drawing/2014/main" id="{2A7B5020-20EE-C1E2-D367-E5A0B2B8FD37}"/>
              </a:ext>
            </a:extLst>
          </p:cNvPr>
          <p:cNvPicPr>
            <a:picLocks noChangeAspect="1"/>
          </p:cNvPicPr>
          <p:nvPr/>
        </p:nvPicPr>
        <p:blipFill>
          <a:blip r:embed="rId6"/>
          <a:srcRect l="9386" t="4540" r="4480"/>
          <a:stretch>
            <a:fillRect/>
          </a:stretch>
        </p:blipFill>
        <p:spPr>
          <a:xfrm>
            <a:off x="4227755" y="1631333"/>
            <a:ext cx="2183803" cy="3132132"/>
          </a:xfrm>
          <a:prstGeom prst="rect">
            <a:avLst/>
          </a:prstGeom>
          <a:ln>
            <a:solidFill>
              <a:schemeClr val="tx1"/>
            </a:solidFill>
          </a:ln>
        </p:spPr>
      </p:pic>
    </p:spTree>
    <p:extLst>
      <p:ext uri="{BB962C8B-B14F-4D97-AF65-F5344CB8AC3E}">
        <p14:creationId xmlns:p14="http://schemas.microsoft.com/office/powerpoint/2010/main" val="162623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2C7D-24B1-B869-8097-5ED5C733E6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F68955-6250-C632-1DC1-84B74FC214D5}"/>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4BF3B9AA-F5B7-A14F-7C26-0D6C29BD1546}"/>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019546" y="0"/>
            <a:ext cx="22176688" cy="21072277"/>
          </a:xfrm>
          <a:prstGeom prst="rect">
            <a:avLst/>
          </a:prstGeom>
        </p:spPr>
      </p:pic>
      <p:sp>
        <p:nvSpPr>
          <p:cNvPr id="5" name="Title 4">
            <a:extLst>
              <a:ext uri="{FF2B5EF4-FFF2-40B4-BE49-F238E27FC236}">
                <a16:creationId xmlns:a16="http://schemas.microsoft.com/office/drawing/2014/main" id="{9253E6ED-F3A6-A284-CBEF-1BFE2F6D2101}"/>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6.5 Discussion Items (First Reads)</a:t>
            </a:r>
          </a:p>
        </p:txBody>
      </p:sp>
      <p:sp>
        <p:nvSpPr>
          <p:cNvPr id="6" name="Content Placeholder 5">
            <a:extLst>
              <a:ext uri="{FF2B5EF4-FFF2-40B4-BE49-F238E27FC236}">
                <a16:creationId xmlns:a16="http://schemas.microsoft.com/office/drawing/2014/main" id="{525DB18C-A64D-B0FB-E31D-8F4984E2B625}"/>
              </a:ext>
            </a:extLst>
          </p:cNvPr>
          <p:cNvSpPr>
            <a:spLocks noGrp="1"/>
          </p:cNvSpPr>
          <p:nvPr>
            <p:ph sz="half" idx="1"/>
          </p:nvPr>
        </p:nvSpPr>
        <p:spPr>
          <a:xfrm>
            <a:off x="312517" y="1077362"/>
            <a:ext cx="8518965" cy="470781"/>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6.4	Resolution on Agentic AI Workgroup</a:t>
            </a:r>
          </a:p>
          <a:p>
            <a:pPr marL="0" indent="0">
              <a:buNone/>
            </a:pPr>
            <a:r>
              <a:rPr lang="en-US" sz="24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E179D56-26F4-9972-3A17-BC783AC254FC}"/>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826244D8-F121-B6FC-F51B-B5C0E43E0F2E}"/>
              </a:ext>
            </a:extLst>
          </p:cNvPr>
          <p:cNvSpPr txBox="1"/>
          <p:nvPr/>
        </p:nvSpPr>
        <p:spPr>
          <a:xfrm>
            <a:off x="312517" y="2074654"/>
            <a:ext cx="5960961" cy="2677656"/>
          </a:xfrm>
          <a:prstGeom prst="rect">
            <a:avLst/>
          </a:prstGeom>
          <a:noFill/>
        </p:spPr>
        <p:txBody>
          <a:bodyPr wrap="square">
            <a:spAutoFit/>
          </a:bodyPr>
          <a:lstStyle/>
          <a:p>
            <a:pPr marL="285750" indent="-285750">
              <a:buFont typeface="Arial" panose="020B0604020202020204" pitchFamily="34" charset="0"/>
              <a:buChar char="•"/>
            </a:pPr>
            <a:r>
              <a:rPr lang="en-US" sz="1600" dirty="0"/>
              <a:t>How do we ensure that faculty voice remains central in shaping institutional decisions around agentic AI, particularly in alignment with the 10+1 and principles of academic freedom?</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What safeguards must be established to protect student data, intellectual property, and faculty autonomy when engaging with agentic AI systems?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What expectations should guide the transparent, ethical, and accountable implementation of agentic AI tools across teaching, learning, and institutional operations?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4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D9E2-405E-22C8-C8AD-2CA0712F479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C68B6FA-B01B-F38F-11B6-FD29813ED75D}"/>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6CF99270-10B3-2648-C4EB-8A0F0E76C445}"/>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22B65163-3D97-AE6F-22DB-6CF04085ACD5}"/>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29509013-15B4-9320-0E59-2F5E426B68AD}"/>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99556B63-119B-DF68-E116-DC5A4ED16DED}"/>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marL="742950" indent="-742950">
              <a:buAutoNum type="arabicPeriod" startAt="7"/>
            </a:pPr>
            <a:r>
              <a:rPr lang="en-US" sz="3600" dirty="0">
                <a:solidFill>
                  <a:schemeClr val="bg1"/>
                </a:solidFill>
                <a:latin typeface="Arial" panose="020B0604020202020204" pitchFamily="34" charset="0"/>
                <a:cs typeface="Arial" panose="020B0604020202020204" pitchFamily="34" charset="0"/>
              </a:rPr>
              <a:t>Reports</a:t>
            </a:r>
          </a:p>
          <a:p>
            <a:r>
              <a:rPr lang="en-US" sz="1600" dirty="0">
                <a:solidFill>
                  <a:schemeClr val="bg1"/>
                </a:solidFill>
                <a:latin typeface="Arial" panose="020B0604020202020204" pitchFamily="34" charset="0"/>
                <a:cs typeface="Arial" panose="020B0604020202020204" pitchFamily="34" charset="0"/>
              </a:rPr>
              <a:t>	</a:t>
            </a:r>
            <a:r>
              <a:rPr lang="en-US" sz="1600" i="1" dirty="0">
                <a:solidFill>
                  <a:schemeClr val="bg1"/>
                </a:solidFill>
                <a:latin typeface="Arial" panose="020B0604020202020204" pitchFamily="34" charset="0"/>
                <a:cs typeface="Arial" panose="020B0604020202020204" pitchFamily="34" charset="0"/>
              </a:rPr>
              <a:t>(7.1 Committee | 7.2 Special | 7.3 Executive Committee)</a:t>
            </a:r>
          </a:p>
        </p:txBody>
      </p:sp>
    </p:spTree>
    <p:extLst>
      <p:ext uri="{BB962C8B-B14F-4D97-AF65-F5344CB8AC3E}">
        <p14:creationId xmlns:p14="http://schemas.microsoft.com/office/powerpoint/2010/main" val="137294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0326-2575-1A66-D7B3-85D62C456B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257924-ADD5-CD0C-680B-9E2B6C0D64ED}"/>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A9A8AF5-E358-2C4A-A2C3-32EBC9020757}"/>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516344" y="0"/>
            <a:ext cx="22176688" cy="21072277"/>
          </a:xfrm>
          <a:prstGeom prst="rect">
            <a:avLst/>
          </a:prstGeom>
        </p:spPr>
      </p:pic>
      <p:sp>
        <p:nvSpPr>
          <p:cNvPr id="5" name="Title 4">
            <a:extLst>
              <a:ext uri="{FF2B5EF4-FFF2-40B4-BE49-F238E27FC236}">
                <a16:creationId xmlns:a16="http://schemas.microsoft.com/office/drawing/2014/main" id="{BAA69418-4BC8-378D-AC68-8A02F91EB35B}"/>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0D50498-C374-44C6-BE18-B72B1578629B}"/>
              </a:ext>
            </a:extLst>
          </p:cNvPr>
          <p:cNvSpPr>
            <a:spLocks noGrp="1"/>
          </p:cNvSpPr>
          <p:nvPr>
            <p:ph sz="half" idx="1"/>
          </p:nvPr>
        </p:nvSpPr>
        <p:spPr>
          <a:xfrm>
            <a:off x="324090"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7.1	Committee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6BEC51B-05A7-04C7-9289-A4C63490119A}"/>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03770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4F36-910B-6264-81CA-E1C030AF5D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0557EB-D513-3D12-78EA-FB1426D8AD67}"/>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679413B-A06A-873E-6C63-046DE02A0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E351D3B-BE7E-9BAF-876F-16527912102B}"/>
              </a:ext>
            </a:extLst>
          </p:cNvPr>
          <p:cNvSpPr>
            <a:spLocks noGrp="1"/>
          </p:cNvSpPr>
          <p:nvPr>
            <p:ph type="title"/>
          </p:nvPr>
        </p:nvSpPr>
        <p:spPr>
          <a:xfrm>
            <a:off x="312518"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7.1 Committee Report</a:t>
            </a:r>
          </a:p>
        </p:txBody>
      </p:sp>
      <p:sp>
        <p:nvSpPr>
          <p:cNvPr id="6" name="Content Placeholder 5">
            <a:extLst>
              <a:ext uri="{FF2B5EF4-FFF2-40B4-BE49-F238E27FC236}">
                <a16:creationId xmlns:a16="http://schemas.microsoft.com/office/drawing/2014/main" id="{C4873DEF-5326-DAA1-D713-1ACA69173284}"/>
              </a:ext>
            </a:extLst>
          </p:cNvPr>
          <p:cNvSpPr>
            <a:spLocks noGrp="1"/>
          </p:cNvSpPr>
          <p:nvPr>
            <p:ph sz="half" idx="1"/>
          </p:nvPr>
        </p:nvSpPr>
        <p:spPr>
          <a:xfrm>
            <a:off x="312517" y="1329189"/>
            <a:ext cx="8518966" cy="3540467"/>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7.1.1	</a:t>
            </a:r>
            <a:r>
              <a:rPr lang="en-US" sz="2400" b="1" dirty="0">
                <a:cs typeface="Arial" panose="020B0604020202020204" pitchFamily="34" charset="0"/>
              </a:rPr>
              <a:t>Professional Development Committee: Olivia Flores</a:t>
            </a:r>
          </a:p>
          <a:p>
            <a:pPr marL="0" indent="0">
              <a:buNone/>
            </a:pPr>
            <a:endParaRPr lang="en-US" sz="600" dirty="0">
              <a:cs typeface="Arial" panose="020B0604020202020204" pitchFamily="34" charset="0"/>
            </a:endParaRPr>
          </a:p>
          <a:p>
            <a:pPr marL="0" indent="0">
              <a:buNone/>
            </a:pPr>
            <a:r>
              <a:rPr lang="en-US" sz="1800" b="1" dirty="0"/>
              <a:t>Committee Purpose/Charge</a:t>
            </a:r>
          </a:p>
          <a:p>
            <a:r>
              <a:rPr lang="en-US" sz="1600" dirty="0"/>
              <a:t>Develop and promote a professional development program which supports the educational mission of the Institution to include activities that enhance and improve the college atmosphere and cultivate a positive culture on campus; </a:t>
            </a:r>
            <a:r>
              <a:rPr lang="en-US" sz="2000" b="1" dirty="0">
                <a:highlight>
                  <a:srgbClr val="FFFF00"/>
                </a:highlight>
              </a:rPr>
              <a:t>oversee the disbursement of </a:t>
            </a:r>
            <a:r>
              <a:rPr lang="en-US" sz="1800" b="1" dirty="0">
                <a:highlight>
                  <a:srgbClr val="FFFF00"/>
                </a:highlight>
              </a:rPr>
              <a:t>professional development funds for faculty, classified professionals, and administrators.</a:t>
            </a:r>
          </a:p>
          <a:p>
            <a:pPr marL="0" indent="0">
              <a:buNone/>
            </a:pPr>
            <a:endParaRPr lang="da-DK" sz="1100" b="1" dirty="0"/>
          </a:p>
          <a:p>
            <a:pPr marL="0" indent="0">
              <a:buNone/>
            </a:pPr>
            <a:r>
              <a:rPr lang="da-DK" sz="1800" dirty="0"/>
              <a:t>AFT Budget FY 2025-26 (Faculty only): $36,425</a:t>
            </a:r>
          </a:p>
          <a:p>
            <a:pPr marL="0" indent="0">
              <a:buNone/>
            </a:pPr>
            <a:r>
              <a:rPr lang="en-US" sz="1800" dirty="0"/>
              <a:t>Available Balance as of 4/10/26: </a:t>
            </a:r>
            <a:r>
              <a:rPr lang="en-US" sz="1800" b="1" dirty="0"/>
              <a:t>$4,891.10</a:t>
            </a:r>
          </a:p>
        </p:txBody>
      </p:sp>
      <p:pic>
        <p:nvPicPr>
          <p:cNvPr id="3" name="Picture 2" descr="A close up of a logo&#10;&#10;AI-generated content may be incorrect.">
            <a:extLst>
              <a:ext uri="{FF2B5EF4-FFF2-40B4-BE49-F238E27FC236}">
                <a16:creationId xmlns:a16="http://schemas.microsoft.com/office/drawing/2014/main" id="{C410E6DA-436F-D167-F893-701666F5F334}"/>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138664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8FCF-32E1-5A15-F4E4-2EE04BF52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FD4DF-CFF7-47B9-8921-95BE569769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22EA38B-DC5E-95A4-D08F-479587EBEF5C}"/>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504771" y="0"/>
            <a:ext cx="22176688" cy="21072277"/>
          </a:xfrm>
          <a:prstGeom prst="rect">
            <a:avLst/>
          </a:prstGeom>
        </p:spPr>
      </p:pic>
      <p:sp>
        <p:nvSpPr>
          <p:cNvPr id="4" name="Content Placeholder 3">
            <a:extLst>
              <a:ext uri="{FF2B5EF4-FFF2-40B4-BE49-F238E27FC236}">
                <a16:creationId xmlns:a16="http://schemas.microsoft.com/office/drawing/2014/main" id="{9E8DE0BB-06CD-F8A5-A06C-41BE6B7D6C5F}"/>
              </a:ext>
            </a:extLst>
          </p:cNvPr>
          <p:cNvSpPr>
            <a:spLocks noGrp="1"/>
          </p:cNvSpPr>
          <p:nvPr>
            <p:ph idx="1"/>
          </p:nvPr>
        </p:nvSpPr>
        <p:spPr>
          <a:xfrm>
            <a:off x="312515" y="1268016"/>
            <a:ext cx="8691881" cy="3764674"/>
          </a:xfrm>
        </p:spPr>
        <p:txBody>
          <a:bodyPr>
            <a:normAutofit/>
          </a:bodyPr>
          <a:lstStyle/>
          <a:p>
            <a:pPr marL="0" indent="0">
              <a:buNone/>
            </a:pPr>
            <a:r>
              <a:rPr lang="en-US" sz="1600" dirty="0"/>
              <a:t>Friendly Reminder: Committee does not meet during the summer. </a:t>
            </a:r>
          </a:p>
          <a:p>
            <a:r>
              <a:rPr lang="en-US" sz="1600" dirty="0"/>
              <a:t>Last Spring 2026 meeting: Friday, May 22. </a:t>
            </a:r>
          </a:p>
          <a:p>
            <a:r>
              <a:rPr lang="en-US" sz="1600" dirty="0"/>
              <a:t>Deadline to submit request: Wednesday, May 13</a:t>
            </a:r>
          </a:p>
          <a:p>
            <a:r>
              <a:rPr lang="en-US" sz="1600" dirty="0"/>
              <a:t>Requests for travel during Summer, should be submitted by May 13 </a:t>
            </a:r>
          </a:p>
        </p:txBody>
      </p:sp>
      <p:pic>
        <p:nvPicPr>
          <p:cNvPr id="3" name="Picture 2" descr="A close up of a logo&#10;&#10;AI-generated content may be incorrect.">
            <a:extLst>
              <a:ext uri="{FF2B5EF4-FFF2-40B4-BE49-F238E27FC236}">
                <a16:creationId xmlns:a16="http://schemas.microsoft.com/office/drawing/2014/main" id="{86B510DB-98E8-66F6-0AFA-7C8BEEC0A70F}"/>
              </a:ext>
            </a:extLst>
          </p:cNvPr>
          <p:cNvPicPr>
            <a:picLocks noChangeAspect="1"/>
          </p:cNvPicPr>
          <p:nvPr/>
        </p:nvPicPr>
        <p:blipFill>
          <a:blip r:embed="rId4"/>
          <a:stretch>
            <a:fillRect/>
          </a:stretch>
        </p:blipFill>
        <p:spPr>
          <a:xfrm>
            <a:off x="6656240" y="4429030"/>
            <a:ext cx="2175243" cy="440626"/>
          </a:xfrm>
          <a:prstGeom prst="rect">
            <a:avLst/>
          </a:prstGeom>
        </p:spPr>
      </p:pic>
      <p:pic>
        <p:nvPicPr>
          <p:cNvPr id="7" name="Picture 6">
            <a:extLst>
              <a:ext uri="{FF2B5EF4-FFF2-40B4-BE49-F238E27FC236}">
                <a16:creationId xmlns:a16="http://schemas.microsoft.com/office/drawing/2014/main" id="{125D1BAE-1C12-1F14-6B54-1E676C59FB6D}"/>
              </a:ext>
            </a:extLst>
          </p:cNvPr>
          <p:cNvPicPr>
            <a:picLocks noChangeAspect="1"/>
          </p:cNvPicPr>
          <p:nvPr/>
        </p:nvPicPr>
        <p:blipFill>
          <a:blip r:embed="rId5"/>
          <a:srcRect l="1101" r="1101" b="15975"/>
          <a:stretch>
            <a:fillRect/>
          </a:stretch>
        </p:blipFill>
        <p:spPr>
          <a:xfrm>
            <a:off x="312516" y="2585593"/>
            <a:ext cx="6064427" cy="2349047"/>
          </a:xfrm>
          <a:prstGeom prst="rect">
            <a:avLst/>
          </a:prstGeom>
        </p:spPr>
      </p:pic>
      <p:sp>
        <p:nvSpPr>
          <p:cNvPr id="10" name="Title 4">
            <a:extLst>
              <a:ext uri="{FF2B5EF4-FFF2-40B4-BE49-F238E27FC236}">
                <a16:creationId xmlns:a16="http://schemas.microsoft.com/office/drawing/2014/main" id="{3F7E2630-5C84-C254-EC39-F638A35A4F32}"/>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7.1 Committee Report</a:t>
            </a:r>
          </a:p>
        </p:txBody>
      </p:sp>
    </p:spTree>
    <p:extLst>
      <p:ext uri="{BB962C8B-B14F-4D97-AF65-F5344CB8AC3E}">
        <p14:creationId xmlns:p14="http://schemas.microsoft.com/office/powerpoint/2010/main" val="40597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EBC1C-A1B7-60A8-619D-638A22F271D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4D61CAA-2AF9-0708-B82F-AE75E3478C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5402" y="0"/>
            <a:ext cx="22176688" cy="21072277"/>
          </a:xfrm>
          <a:prstGeom prst="rect">
            <a:avLst/>
          </a:prstGeom>
        </p:spPr>
      </p:pic>
      <p:sp>
        <p:nvSpPr>
          <p:cNvPr id="5" name="Title 4">
            <a:extLst>
              <a:ext uri="{FF2B5EF4-FFF2-40B4-BE49-F238E27FC236}">
                <a16:creationId xmlns:a16="http://schemas.microsoft.com/office/drawing/2014/main" id="{D2E3D18E-FC6C-3F47-36E7-5784F5A30B63}"/>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2. Agenda Overview</a:t>
            </a:r>
          </a:p>
        </p:txBody>
      </p:sp>
      <p:sp>
        <p:nvSpPr>
          <p:cNvPr id="6" name="Content Placeholder 5">
            <a:extLst>
              <a:ext uri="{FF2B5EF4-FFF2-40B4-BE49-F238E27FC236}">
                <a16:creationId xmlns:a16="http://schemas.microsoft.com/office/drawing/2014/main" id="{873C7D1D-6291-9496-E110-C2D5FB56E75B}"/>
              </a:ext>
            </a:extLst>
          </p:cNvPr>
          <p:cNvSpPr>
            <a:spLocks noGrp="1"/>
          </p:cNvSpPr>
          <p:nvPr>
            <p:ph sz="half" idx="1"/>
          </p:nvPr>
        </p:nvSpPr>
        <p:spPr>
          <a:xfrm>
            <a:off x="312517" y="1176951"/>
            <a:ext cx="8518965" cy="3659464"/>
          </a:xfrm>
        </p:spPr>
        <p:txBody>
          <a:bodyPr numCol="2">
            <a:noAutofit/>
          </a:bodyPr>
          <a:lstStyle/>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Call to Order</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Approval of Agenda</a:t>
            </a:r>
            <a:r>
              <a:rPr lang="en-US"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&amp; Consent Calendar</a:t>
            </a:r>
          </a:p>
          <a:p>
            <a:pPr marL="880110" lvl="1" indent="-514350">
              <a:spcBef>
                <a:spcPts val="0"/>
              </a:spcBef>
              <a:buFont typeface="+mj-lt"/>
              <a:buAutoNum type="alphaLcPeriod"/>
            </a:pPr>
            <a:r>
              <a:rPr lang="en-US" sz="1400" dirty="0">
                <a:solidFill>
                  <a:srgbClr val="006E79"/>
                </a:solidFill>
                <a:latin typeface="Arial" panose="020B0604020202020204" pitchFamily="34" charset="0"/>
                <a:cs typeface="Arial" panose="020B0604020202020204" pitchFamily="34" charset="0"/>
                <a:hlinkClick r:id="rId4"/>
              </a:rPr>
              <a:t>DRAFT Minutes 042126</a:t>
            </a:r>
            <a:endParaRPr lang="en-US" sz="1400" dirty="0">
              <a:solidFill>
                <a:srgbClr val="006E79"/>
              </a:solidFill>
              <a:latin typeface="Arial" panose="020B0604020202020204" pitchFamily="34" charset="0"/>
              <a:cs typeface="Arial" panose="020B0604020202020204" pitchFamily="34" charset="0"/>
            </a:endParaRPr>
          </a:p>
          <a:p>
            <a:pPr marL="880110" lvl="1" indent="-514350">
              <a:spcBef>
                <a:spcPts val="0"/>
              </a:spcBef>
              <a:buFont typeface="+mj-lt"/>
              <a:buAutoNum type="alphaLcPeriod"/>
            </a:pPr>
            <a:r>
              <a:rPr lang="en-US" sz="1400" dirty="0">
                <a:solidFill>
                  <a:srgbClr val="006E79"/>
                </a:solidFill>
                <a:latin typeface="Arial" panose="020B0604020202020204" pitchFamily="34" charset="0"/>
                <a:cs typeface="Arial" panose="020B0604020202020204" pitchFamily="34" charset="0"/>
                <a:hlinkClick r:id="rId5"/>
              </a:rPr>
              <a:t>2026-27 Academic Senate Meetings Calendar</a:t>
            </a:r>
            <a:endParaRPr lang="en-US" sz="1400" dirty="0">
              <a:latin typeface="Arial" panose="020B0604020202020204" pitchFamily="34" charset="0"/>
              <a:cs typeface="Arial" panose="020B0604020202020204" pitchFamily="34" charset="0"/>
              <a:hlinkClick r:id="rId6"/>
            </a:endParaRP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Land Acknowledgement </a:t>
            </a:r>
            <a:r>
              <a:rPr lang="en-US" sz="1700" dirty="0">
                <a:latin typeface="Arial" panose="020B0604020202020204" pitchFamily="34" charset="0"/>
                <a:cs typeface="Arial" panose="020B0604020202020204" pitchFamily="34" charset="0"/>
              </a:rPr>
              <a:t>(Updated)</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Public Comments</a:t>
            </a:r>
          </a:p>
          <a:p>
            <a:pPr marL="514350" indent="-514350">
              <a:spcBef>
                <a:spcPts val="0"/>
              </a:spcBef>
              <a:buFont typeface="+mj-lt"/>
              <a:buAutoNum type="arabicPeriod"/>
            </a:pPr>
            <a:r>
              <a:rPr lang="en-US" sz="1700" b="1" dirty="0">
                <a:latin typeface="Arial" panose="020B0604020202020204" pitchFamily="34" charset="0"/>
                <a:cs typeface="Arial" panose="020B0604020202020204" pitchFamily="34" charset="0"/>
              </a:rPr>
              <a:t>Action Items</a:t>
            </a:r>
          </a:p>
          <a:p>
            <a:pPr marL="692150" lvl="1" indent="-349250">
              <a:spcBef>
                <a:spcPts val="0"/>
              </a:spcBef>
              <a:buFont typeface="+mj-lt"/>
              <a:buAutoNum type="alphaLcPeriod"/>
            </a:pPr>
            <a:r>
              <a:rPr lang="en-US" sz="1400" dirty="0">
                <a:latin typeface="Arial" panose="020B0604020202020204" pitchFamily="34" charset="0"/>
                <a:ea typeface="Arial" panose="020B0604020202020204" pitchFamily="34" charset="0"/>
                <a:cs typeface="Arial" panose="020B0604020202020204" pitchFamily="34" charset="0"/>
              </a:rPr>
              <a:t>Second Read: Miramar Strategic Goals &amp; Directions</a:t>
            </a:r>
          </a:p>
          <a:p>
            <a:pPr marL="692150" lvl="1" indent="-349250">
              <a:spcBef>
                <a:spcPts val="0"/>
              </a:spcBef>
              <a:buFont typeface="+mj-lt"/>
              <a:buAutoNum type="alphaLcPeriod"/>
            </a:pPr>
            <a:r>
              <a:rPr lang="en-US" sz="1400" dirty="0">
                <a:latin typeface="Arial" panose="020B0604020202020204" pitchFamily="34" charset="0"/>
                <a:ea typeface="Arial" panose="020B0604020202020204" pitchFamily="34" charset="0"/>
                <a:cs typeface="Arial" panose="020B0604020202020204" pitchFamily="34" charset="0"/>
              </a:rPr>
              <a:t>Second Read: Student Evaluation of Counseling Faculty</a:t>
            </a:r>
          </a:p>
          <a:p>
            <a:pPr marL="692150" lvl="1" indent="-349250">
              <a:spcBef>
                <a:spcPts val="0"/>
              </a:spcBef>
              <a:buFont typeface="+mj-lt"/>
              <a:buAutoNum type="alphaLcPeriod"/>
            </a:pPr>
            <a:r>
              <a:rPr lang="en-US" sz="1400" dirty="0">
                <a:latin typeface="Arial" panose="020B0604020202020204" pitchFamily="34" charset="0"/>
                <a:ea typeface="Arial" panose="020B0604020202020204" pitchFamily="34" charset="0"/>
                <a:cs typeface="Arial" panose="020B0604020202020204" pitchFamily="34" charset="0"/>
              </a:rPr>
              <a:t>Second Read: Miramar College Marketing &amp; Outreach Plan</a:t>
            </a:r>
          </a:p>
          <a:p>
            <a:pPr marL="514350" indent="-514350">
              <a:spcBef>
                <a:spcPts val="0"/>
              </a:spcBef>
              <a:buFont typeface="+mj-lt"/>
              <a:buAutoNum type="arabicPeriod" startAt="6"/>
            </a:pPr>
            <a:r>
              <a:rPr lang="en-US" sz="1700" b="1" dirty="0">
                <a:latin typeface="Arial" panose="020B0604020202020204" pitchFamily="34" charset="0"/>
                <a:cs typeface="Arial" panose="020B0604020202020204" pitchFamily="34" charset="0"/>
              </a:rPr>
              <a:t>Discussion Items</a:t>
            </a:r>
            <a:endParaRPr lang="en-US" sz="1400" dirty="0">
              <a:latin typeface="Arial" panose="020B0604020202020204" pitchFamily="34" charset="0"/>
              <a:ea typeface="Tahoma" panose="020B0604030504040204" pitchFamily="34" charset="0"/>
              <a:cs typeface="Arial" panose="020B0604020202020204" pitchFamily="34" charset="0"/>
            </a:endParaRP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Standing: Curriculum Committee Updates</a:t>
            </a: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Miramar College Zero Waste Resolution</a:t>
            </a: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Free Speech and Campus Safety</a:t>
            </a:r>
          </a:p>
          <a:p>
            <a:pPr marL="628650" lvl="1" indent="-263525">
              <a:spcBef>
                <a:spcPts val="0"/>
              </a:spcBef>
              <a:buFont typeface="+mj-lt"/>
              <a:buAutoNum type="alphaLcPeriod"/>
            </a:pPr>
            <a:r>
              <a:rPr lang="en-US" sz="1400" dirty="0">
                <a:latin typeface="Arial" panose="020B0604020202020204" pitchFamily="34" charset="0"/>
                <a:ea typeface="Tahoma" panose="020B0604030504040204" pitchFamily="34" charset="0"/>
                <a:cs typeface="Arial" panose="020B0604020202020204" pitchFamily="34" charset="0"/>
              </a:rPr>
              <a:t>Resolution on Agentic AI Workgroup</a:t>
            </a:r>
          </a:p>
          <a:p>
            <a:pPr marL="51435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Reports:</a:t>
            </a:r>
          </a:p>
          <a:p>
            <a:pPr marL="577850" lvl="1" indent="-396875">
              <a:spcBef>
                <a:spcPts val="0"/>
              </a:spcBef>
              <a:buFont typeface="+mj-lt"/>
              <a:buAutoNum type="alphaLcPeriod"/>
            </a:pPr>
            <a:r>
              <a:rPr lang="en-US" sz="1400" dirty="0">
                <a:latin typeface="Arial" panose="020B0604020202020204" pitchFamily="34" charset="0"/>
                <a:cs typeface="Arial" panose="020B0604020202020204" pitchFamily="34" charset="0"/>
              </a:rPr>
              <a:t>Committee Reports</a:t>
            </a:r>
            <a:endParaRPr lang="en-US" sz="1400" strike="sngStrike" dirty="0">
              <a:latin typeface="Arial" panose="020B0604020202020204" pitchFamily="34" charset="0"/>
              <a:cs typeface="Arial" panose="020B0604020202020204" pitchFamily="34" charset="0"/>
            </a:endParaRPr>
          </a:p>
          <a:p>
            <a:pPr marL="577850" lvl="1" indent="-396875">
              <a:spcBef>
                <a:spcPts val="0"/>
              </a:spcBef>
              <a:buFont typeface="+mj-lt"/>
              <a:buAutoNum type="alphaLcPeriod"/>
            </a:pPr>
            <a:r>
              <a:rPr lang="en-US" sz="1400" dirty="0">
                <a:latin typeface="Arial" panose="020B0604020202020204" pitchFamily="34" charset="0"/>
                <a:cs typeface="Arial" panose="020B0604020202020204" pitchFamily="34" charset="0"/>
              </a:rPr>
              <a:t>Special Reports</a:t>
            </a:r>
          </a:p>
          <a:p>
            <a:pPr marL="577850" lvl="1" indent="-396875">
              <a:spcBef>
                <a:spcPts val="0"/>
              </a:spcBef>
              <a:buFont typeface="+mj-lt"/>
              <a:buAutoNum type="alphaLcPeriod"/>
            </a:pPr>
            <a:r>
              <a:rPr lang="en-US" sz="1400" dirty="0">
                <a:latin typeface="Arial" panose="020B0604020202020204" pitchFamily="34" charset="0"/>
                <a:cs typeface="Arial" panose="020B0604020202020204" pitchFamily="34" charset="0"/>
              </a:rPr>
              <a:t>Executive Committee Reports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Announcements</a:t>
            </a:r>
          </a:p>
          <a:p>
            <a:pPr marL="514350" lvl="0" indent="-503238">
              <a:spcBef>
                <a:spcPts val="0"/>
              </a:spcBef>
              <a:buFont typeface="+mj-lt"/>
              <a:buAutoNum type="arabicPeriod" startAt="7"/>
            </a:pPr>
            <a:r>
              <a:rPr lang="en-US" sz="1700" b="1" dirty="0">
                <a:latin typeface="Arial" panose="020B0604020202020204" pitchFamily="34" charset="0"/>
                <a:cs typeface="Arial" panose="020B0604020202020204" pitchFamily="34" charset="0"/>
              </a:rPr>
              <a:t>Adjournment</a:t>
            </a:r>
          </a:p>
        </p:txBody>
      </p:sp>
      <p:sp>
        <p:nvSpPr>
          <p:cNvPr id="7" name="TextBox 6">
            <a:extLst>
              <a:ext uri="{FF2B5EF4-FFF2-40B4-BE49-F238E27FC236}">
                <a16:creationId xmlns:a16="http://schemas.microsoft.com/office/drawing/2014/main" id="{BBC54568-5857-1B80-63DE-392BA4166582}"/>
              </a:ext>
            </a:extLst>
          </p:cNvPr>
          <p:cNvSpPr txBox="1"/>
          <p:nvPr/>
        </p:nvSpPr>
        <p:spPr>
          <a:xfrm>
            <a:off x="5714999" y="4394839"/>
            <a:ext cx="3116483" cy="523220"/>
          </a:xfrm>
          <a:prstGeom prst="rect">
            <a:avLst/>
          </a:prstGeom>
          <a:noFill/>
          <a:ln>
            <a:noFill/>
          </a:ln>
        </p:spPr>
        <p:txBody>
          <a:bodyPr wrap="square">
            <a:spAutoFit/>
          </a:bodyPr>
          <a:lstStyle/>
          <a:p>
            <a:pPr marL="920750" indent="-920750" algn="r">
              <a:buClr>
                <a:srgbClr val="20557B"/>
              </a:buClr>
            </a:pPr>
            <a:r>
              <a:rPr lang="en-US" sz="1400" b="1" spc="-5"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7"/>
              </a:rPr>
              <a:t>A.S. Agenda for 5/05/26</a:t>
            </a:r>
            <a:endParaRPr lang="en-US" sz="1400" b="1" spc="-5"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920750" indent="-920750" algn="r">
              <a:buClr>
                <a:srgbClr val="20557B"/>
              </a:buClr>
            </a:pPr>
            <a:r>
              <a:rPr lang="en-US" sz="1400" b="1" i="0" u="none" strike="noStrike" dirty="0">
                <a:solidFill>
                  <a:srgbClr val="006E79"/>
                </a:solidFill>
                <a:effectLst/>
                <a:latin typeface="Arial" panose="020B0604020202020204" pitchFamily="34" charset="0"/>
                <a:cs typeface="Arial" panose="020B0604020202020204" pitchFamily="34" charset="0"/>
                <a:hlinkClick r:id="rId8"/>
              </a:rPr>
              <a:t> AS Code of Conduct</a:t>
            </a:r>
            <a:endParaRPr lang="en-US" sz="1400" b="1" i="0" u="none" strike="noStrike" dirty="0">
              <a:solidFill>
                <a:srgbClr val="2C2E3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5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B458-B3C8-D908-84F3-4EA1A138E8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963BCB-E4B2-25A4-5176-76E27C2F5E36}"/>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4C72452-0BE4-5D24-7165-DA5B9D58AB2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674411" y="0"/>
            <a:ext cx="22176688" cy="21072277"/>
          </a:xfrm>
          <a:prstGeom prst="rect">
            <a:avLst/>
          </a:prstGeom>
        </p:spPr>
      </p:pic>
      <p:sp>
        <p:nvSpPr>
          <p:cNvPr id="5" name="Title 4">
            <a:extLst>
              <a:ext uri="{FF2B5EF4-FFF2-40B4-BE49-F238E27FC236}">
                <a16:creationId xmlns:a16="http://schemas.microsoft.com/office/drawing/2014/main" id="{EE78821C-E2B0-458E-9B79-3492B42345DB}"/>
              </a:ext>
            </a:extLst>
          </p:cNvPr>
          <p:cNvSpPr>
            <a:spLocks noGrp="1"/>
          </p:cNvSpPr>
          <p:nvPr>
            <p:ph type="title"/>
          </p:nvPr>
        </p:nvSpPr>
        <p:spPr>
          <a:xfrm>
            <a:off x="312516" y="0"/>
            <a:ext cx="8202833"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7.1 Committee Report</a:t>
            </a:r>
          </a:p>
        </p:txBody>
      </p:sp>
      <p:sp>
        <p:nvSpPr>
          <p:cNvPr id="4" name="Content Placeholder 3">
            <a:extLst>
              <a:ext uri="{FF2B5EF4-FFF2-40B4-BE49-F238E27FC236}">
                <a16:creationId xmlns:a16="http://schemas.microsoft.com/office/drawing/2014/main" id="{849CFBE1-3005-BAB2-C9CB-A4A2F73C0D82}"/>
              </a:ext>
            </a:extLst>
          </p:cNvPr>
          <p:cNvSpPr>
            <a:spLocks noGrp="1"/>
          </p:cNvSpPr>
          <p:nvPr>
            <p:ph idx="1"/>
          </p:nvPr>
        </p:nvSpPr>
        <p:spPr>
          <a:xfrm>
            <a:off x="312516" y="1234558"/>
            <a:ext cx="6551271" cy="3635098"/>
          </a:xfrm>
        </p:spPr>
        <p:txBody>
          <a:bodyPr>
            <a:normAutofit/>
          </a:bodyPr>
          <a:lstStyle/>
          <a:p>
            <a:pPr marL="0" indent="0">
              <a:buNone/>
            </a:pPr>
            <a:r>
              <a:rPr lang="en-US" sz="1600" dirty="0"/>
              <a:t>Friendly Reminder: Committee does not meet during the summer</a:t>
            </a:r>
          </a:p>
          <a:p>
            <a:pPr marL="0" indent="0">
              <a:buNone/>
            </a:pPr>
            <a:endParaRPr lang="en-US" sz="1000" dirty="0"/>
          </a:p>
          <a:p>
            <a:r>
              <a:rPr lang="en-US" sz="1600" dirty="0"/>
              <a:t>Reimbursement funds are first come first serve.</a:t>
            </a:r>
          </a:p>
          <a:p>
            <a:r>
              <a:rPr lang="en-US" sz="1600" dirty="0"/>
              <a:t>Maximum request amount is $1,200</a:t>
            </a:r>
          </a:p>
          <a:p>
            <a:r>
              <a:rPr lang="en-US" sz="1600" dirty="0"/>
              <a:t>Requests for travel from July 1 – Sept 11, 2026, submit by May 13, to be reviewed before summer.</a:t>
            </a:r>
          </a:p>
          <a:p>
            <a:r>
              <a:rPr lang="en-US" sz="1600" dirty="0"/>
              <a:t>Request for travel from July 1 – Sept 11, 2026, will be part of the 2026-2027 budget.</a:t>
            </a:r>
          </a:p>
          <a:p>
            <a:r>
              <a:rPr lang="en-US" sz="1600" dirty="0"/>
              <a:t>Request for Fall 2026 and Spring 2027 semesters will not be reviewed until after the first fall meeting (Sept 11, 2026).</a:t>
            </a:r>
          </a:p>
        </p:txBody>
      </p:sp>
      <p:pic>
        <p:nvPicPr>
          <p:cNvPr id="3" name="Picture 2" descr="A close up of a logo&#10;&#10;AI-generated content may be incorrect.">
            <a:extLst>
              <a:ext uri="{FF2B5EF4-FFF2-40B4-BE49-F238E27FC236}">
                <a16:creationId xmlns:a16="http://schemas.microsoft.com/office/drawing/2014/main" id="{EA1F3226-DDD0-856D-1C01-266FDA3A6065}"/>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77041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970CE-E89E-27C7-2D2C-F2EB87FB85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238A27-7CB7-745D-6FB8-99103A4C6143}"/>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E1086E3-636F-F646-0EDA-D6A5A90BFC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79591" y="0"/>
            <a:ext cx="22176688" cy="21072277"/>
          </a:xfrm>
          <a:prstGeom prst="rect">
            <a:avLst/>
          </a:prstGeom>
        </p:spPr>
      </p:pic>
      <p:sp>
        <p:nvSpPr>
          <p:cNvPr id="5" name="Title 4">
            <a:extLst>
              <a:ext uri="{FF2B5EF4-FFF2-40B4-BE49-F238E27FC236}">
                <a16:creationId xmlns:a16="http://schemas.microsoft.com/office/drawing/2014/main" id="{1158027D-1757-D982-74E1-0208F0614AF8}"/>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EC0002D-18BF-8977-026D-305C5C149168}"/>
              </a:ext>
            </a:extLst>
          </p:cNvPr>
          <p:cNvSpPr>
            <a:spLocks noGrp="1"/>
          </p:cNvSpPr>
          <p:nvPr>
            <p:ph sz="half" idx="1"/>
          </p:nvPr>
        </p:nvSpPr>
        <p:spPr>
          <a:xfrm>
            <a:off x="312517"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7.2	Special Reports</a:t>
            </a:r>
            <a:endParaRPr lang="en-US" sz="18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7EE52AD-7706-3848-9378-85669E6AC058}"/>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93351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6B79-B437-8A88-FE0B-8615099C2A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78D8AD-3AC7-E62D-FF1E-A45AA67124E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7BCAD27-2ED9-48DD-A171-19F44CEBB1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59275" y="0"/>
            <a:ext cx="22176688" cy="21072277"/>
          </a:xfrm>
          <a:prstGeom prst="rect">
            <a:avLst/>
          </a:prstGeom>
        </p:spPr>
      </p:pic>
      <p:sp>
        <p:nvSpPr>
          <p:cNvPr id="5" name="Title 4">
            <a:extLst>
              <a:ext uri="{FF2B5EF4-FFF2-40B4-BE49-F238E27FC236}">
                <a16:creationId xmlns:a16="http://schemas.microsoft.com/office/drawing/2014/main" id="{6886CB4D-DA89-3594-B34F-2ABD936EF262}"/>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66D6A21-0F0B-0B70-4BD4-61FBCFB0E594}"/>
              </a:ext>
            </a:extLst>
          </p:cNvPr>
          <p:cNvSpPr>
            <a:spLocks noGrp="1"/>
          </p:cNvSpPr>
          <p:nvPr>
            <p:ph sz="half" idx="1"/>
          </p:nvPr>
        </p:nvSpPr>
        <p:spPr>
          <a:xfrm>
            <a:off x="324090"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7.3.1	   President’s Report</a:t>
            </a:r>
          </a:p>
          <a:p>
            <a:pPr marL="0" indent="0">
              <a:buNone/>
            </a:pPr>
            <a:r>
              <a:rPr lang="en-US" sz="1800" dirty="0">
                <a:latin typeface="Arial" panose="020B0604020202020204" pitchFamily="34" charset="0"/>
                <a:cs typeface="Arial" panose="020B0604020202020204" pitchFamily="34" charset="0"/>
              </a:rPr>
              <a:t>	7.3.1.1 College Council is forming an AI Workgroup (Pending)</a:t>
            </a:r>
            <a:endParaRPr lang="en-US" sz="1800" dirty="0">
              <a:highlight>
                <a:srgbClr val="FFFF00"/>
              </a:highlight>
            </a:endParaRPr>
          </a:p>
          <a:p>
            <a:pPr marL="0" indent="0">
              <a:buNone/>
            </a:pPr>
            <a:r>
              <a:rPr lang="en-US" sz="2400" b="1" dirty="0">
                <a:latin typeface="Arial" panose="020B0604020202020204" pitchFamily="34" charset="0"/>
                <a:cs typeface="Arial" panose="020B0604020202020204" pitchFamily="34" charset="0"/>
              </a:rPr>
              <a:t>7.3.2	   Vice President’s Report</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6123C03-3A40-6AC4-2C4B-321AE1F0E483}"/>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48865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229-D974-A9C9-3C9B-F100C6405F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488432-B48A-A27C-94D2-C08E1E0297E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5EA004F-D9AB-F5CC-9ABD-9C9391F0A2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8959" y="0"/>
            <a:ext cx="22176688" cy="21072277"/>
          </a:xfrm>
          <a:prstGeom prst="rect">
            <a:avLst/>
          </a:prstGeom>
        </p:spPr>
      </p:pic>
      <p:sp>
        <p:nvSpPr>
          <p:cNvPr id="5" name="Title 4">
            <a:extLst>
              <a:ext uri="{FF2B5EF4-FFF2-40B4-BE49-F238E27FC236}">
                <a16:creationId xmlns:a16="http://schemas.microsoft.com/office/drawing/2014/main" id="{BEE72522-3F9D-DE84-53BC-AB6D99EE0CBE}"/>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09D5E4DB-0B1F-AEDF-FB06-138229A5E33F}"/>
              </a:ext>
            </a:extLst>
          </p:cNvPr>
          <p:cNvSpPr>
            <a:spLocks noGrp="1"/>
          </p:cNvSpPr>
          <p:nvPr>
            <p:ph sz="half" idx="1"/>
          </p:nvPr>
        </p:nvSpPr>
        <p:spPr>
          <a:xfrm>
            <a:off x="324090"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7.3.3 – 8</a:t>
            </a:r>
          </a:p>
          <a:p>
            <a:pPr marL="826135" lvl="1" indent="-460375">
              <a:lnSpc>
                <a:spcPct val="100000"/>
              </a:lnSpc>
              <a:spcBef>
                <a:spcPts val="0"/>
              </a:spcBef>
              <a:spcAft>
                <a:spcPts val="800"/>
              </a:spcAft>
              <a:buNone/>
            </a:pPr>
            <a:endParaRPr lang="en-US" sz="2000" dirty="0">
              <a:latin typeface="Arial" panose="020B0604020202020204" pitchFamily="34" charset="0"/>
              <a:ea typeface="ＭＳ Ｐゴシック" pitchFamily="34" charset="-128"/>
              <a:cs typeface="Arial" panose="020B0604020202020204" pitchFamily="34" charset="0"/>
            </a:endParaRP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Secretary – Olivia Flores</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Treasurer – Dawn Diskin </a:t>
            </a:r>
            <a:r>
              <a:rPr lang="en-US" sz="2000" i="1" dirty="0">
                <a:latin typeface="Arial" panose="020B0604020202020204" pitchFamily="34" charset="0"/>
                <a:ea typeface="ＭＳ Ｐゴシック" pitchFamily="34" charset="-128"/>
                <a:cs typeface="Arial" panose="020B0604020202020204" pitchFamily="34" charset="0"/>
              </a:rPr>
              <a:t>(please see the following slide)</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Contract Member-at-Large – Melissa Wolfson</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Contingent Faculty Member-at-Large – Desi Klaar</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Chair of Chairs – Mary </a:t>
            </a:r>
            <a:r>
              <a:rPr lang="en-US" sz="2000" dirty="0" err="1">
                <a:latin typeface="Arial" panose="020B0604020202020204" pitchFamily="34" charset="0"/>
                <a:ea typeface="ＭＳ Ｐゴシック" pitchFamily="34" charset="-128"/>
                <a:cs typeface="Arial" panose="020B0604020202020204" pitchFamily="34" charset="0"/>
              </a:rPr>
              <a:t>Kjartanson</a:t>
            </a:r>
            <a:endParaRPr lang="en-US" sz="2000" dirty="0">
              <a:latin typeface="Arial" panose="020B0604020202020204" pitchFamily="34" charset="0"/>
              <a:ea typeface="ＭＳ Ｐゴシック" pitchFamily="34" charset="-128"/>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361DF3D0-52AB-9720-FF4C-269F0BA0ADD9}"/>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529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0C81-DCD6-80E2-2AD6-C57832D72B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9C5A52-4F6D-548E-424A-D174A125B64E}"/>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586D8E06-F2F2-4354-4549-1F23D5E501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26927" y="0"/>
            <a:ext cx="22176688" cy="21072277"/>
          </a:xfrm>
          <a:prstGeom prst="rect">
            <a:avLst/>
          </a:prstGeom>
        </p:spPr>
      </p:pic>
      <p:sp>
        <p:nvSpPr>
          <p:cNvPr id="5" name="Title 4">
            <a:extLst>
              <a:ext uri="{FF2B5EF4-FFF2-40B4-BE49-F238E27FC236}">
                <a16:creationId xmlns:a16="http://schemas.microsoft.com/office/drawing/2014/main" id="{6CCE98BA-000E-994C-288F-BDD381155631}"/>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46CCD2F-5B08-5ABD-C831-0E66D097CBCA}"/>
              </a:ext>
            </a:extLst>
          </p:cNvPr>
          <p:cNvSpPr>
            <a:spLocks noGrp="1"/>
          </p:cNvSpPr>
          <p:nvPr>
            <p:ph sz="half" idx="1"/>
          </p:nvPr>
        </p:nvSpPr>
        <p:spPr>
          <a:xfrm>
            <a:off x="312517"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7.3.4: Treasurer (Dawn Diskin)</a:t>
            </a:r>
            <a:endParaRPr lang="en-US" sz="15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Account Balance $607.49</a:t>
            </a:r>
          </a:p>
          <a:p>
            <a:pPr marL="342900" indent="-342900">
              <a:buFont typeface="+mj-lt"/>
              <a:buAutoNum type="arabicPeriod"/>
            </a:pPr>
            <a:r>
              <a:rPr lang="en-US" sz="1800" dirty="0">
                <a:latin typeface="Arial" panose="020B0604020202020204" pitchFamily="34" charset="0"/>
                <a:cs typeface="Arial" panose="020B0604020202020204" pitchFamily="34" charset="0"/>
              </a:rPr>
              <a:t>Academic Senate Dues / Voluntary Payroll Deduction</a:t>
            </a:r>
          </a:p>
          <a:p>
            <a:pPr lvl="1"/>
            <a:r>
              <a:rPr lang="en-US" dirty="0">
                <a:latin typeface="Arial" panose="020B0604020202020204" pitchFamily="34" charset="0"/>
                <a:cs typeface="Arial" panose="020B0604020202020204" pitchFamily="34" charset="0"/>
              </a:rPr>
              <a:t>Please consider enrolling in auto-payroll deduction for a nominal amount per check. Contributions of $2.00 per check make a difference to our students in funding our scholarships and </a:t>
            </a:r>
            <a:r>
              <a:rPr lang="en-US">
                <a:latin typeface="Arial" panose="020B0604020202020204" pitchFamily="34" charset="0"/>
                <a:cs typeface="Arial" panose="020B0604020202020204" pitchFamily="34" charset="0"/>
              </a:rPr>
              <a:t>other necessary needs. </a:t>
            </a:r>
            <a:endParaRPr lang="en-US"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29E7D82-1BB8-9231-DDEF-0B79FBAD2D5C}"/>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80011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CC64-6A38-62BD-2924-56E4A6DAEFC8}"/>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0ACAAC54-0803-49A2-CCB6-068362A2C937}"/>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1214EC76-474E-AA63-3C6D-70820AC95347}"/>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AE4FD68D-0720-9C69-F8A8-561C989601AE}"/>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31EF96F1-8473-DCA6-5ED0-9E40DEEEC934}"/>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B516F00A-F3A0-4DE7-CA9F-9E473713D751}"/>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marL="742950" indent="-742950">
              <a:buAutoNum type="arabicPeriod" startAt="8"/>
            </a:pPr>
            <a:r>
              <a:rPr lang="en-US" sz="3600" dirty="0">
                <a:solidFill>
                  <a:schemeClr val="bg1"/>
                </a:solidFill>
                <a:latin typeface="Arial" panose="020B0604020202020204" pitchFamily="34" charset="0"/>
                <a:cs typeface="Arial" panose="020B0604020202020204" pitchFamily="34" charset="0"/>
              </a:rPr>
              <a:t>Announcements</a:t>
            </a:r>
          </a:p>
          <a:p>
            <a:r>
              <a:rPr lang="en-US" sz="1600" i="1" dirty="0">
                <a:solidFill>
                  <a:schemeClr val="bg1"/>
                </a:solidFill>
                <a:latin typeface="Arial" panose="020B0604020202020204" pitchFamily="34" charset="0"/>
                <a:cs typeface="Arial" panose="020B0604020202020204" pitchFamily="34" charset="0"/>
              </a:rPr>
              <a:t>	(</a:t>
            </a:r>
            <a:r>
              <a:rPr lang="en-US" sz="1600" b="1" i="1" dirty="0">
                <a:solidFill>
                  <a:schemeClr val="bg1"/>
                </a:solidFill>
                <a:latin typeface="Arial" panose="020B0604020202020204" pitchFamily="34" charset="0"/>
                <a:cs typeface="Arial" panose="020B0604020202020204" pitchFamily="34" charset="0"/>
              </a:rPr>
              <a:t>1 min. time limit each</a:t>
            </a:r>
            <a:r>
              <a:rPr lang="en-US" sz="1600" i="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043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71C9D-B1F3-A963-13AA-58DCE2A44D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F8DB96-3C10-2A93-76F7-5004E3DF1C66}"/>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2C0DE73-2174-83B4-07F3-8ED963DD3F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06611" y="0"/>
            <a:ext cx="22176688" cy="21072277"/>
          </a:xfrm>
          <a:prstGeom prst="rect">
            <a:avLst/>
          </a:prstGeom>
        </p:spPr>
      </p:pic>
      <p:sp>
        <p:nvSpPr>
          <p:cNvPr id="5" name="Title 4">
            <a:extLst>
              <a:ext uri="{FF2B5EF4-FFF2-40B4-BE49-F238E27FC236}">
                <a16:creationId xmlns:a16="http://schemas.microsoft.com/office/drawing/2014/main" id="{225489AA-4A53-78DA-EE8D-2B8FECE1BE70}"/>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8. Announcements</a:t>
            </a:r>
          </a:p>
        </p:txBody>
      </p:sp>
      <p:sp>
        <p:nvSpPr>
          <p:cNvPr id="6" name="Content Placeholder 5">
            <a:extLst>
              <a:ext uri="{FF2B5EF4-FFF2-40B4-BE49-F238E27FC236}">
                <a16:creationId xmlns:a16="http://schemas.microsoft.com/office/drawing/2014/main" id="{42B2B6AA-B52A-8AEB-8560-79CBC6678299}"/>
              </a:ext>
            </a:extLst>
          </p:cNvPr>
          <p:cNvSpPr>
            <a:spLocks noGrp="1"/>
          </p:cNvSpPr>
          <p:nvPr>
            <p:ph sz="half" idx="1"/>
          </p:nvPr>
        </p:nvSpPr>
        <p:spPr>
          <a:xfrm>
            <a:off x="312517" y="1167897"/>
            <a:ext cx="8518965" cy="370175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1 min. time limit each</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3F0CB6B-7035-9D57-3634-466A8212F360}"/>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403843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74B5-8338-2A4C-7BF3-B5B677F1E6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48DEEF-84E8-6C71-3972-2EC59516F11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3DE292ED-81D9-41B8-C597-6874FE8F2D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4411" y="0"/>
            <a:ext cx="22176688" cy="21072277"/>
          </a:xfrm>
          <a:prstGeom prst="rect">
            <a:avLst/>
          </a:prstGeom>
        </p:spPr>
      </p:pic>
      <p:sp>
        <p:nvSpPr>
          <p:cNvPr id="5" name="Title 4">
            <a:extLst>
              <a:ext uri="{FF2B5EF4-FFF2-40B4-BE49-F238E27FC236}">
                <a16:creationId xmlns:a16="http://schemas.microsoft.com/office/drawing/2014/main" id="{182EA2A3-F8DA-7B9B-140C-1BB775BA90B1}"/>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9. Adjournment</a:t>
            </a:r>
          </a:p>
        </p:txBody>
      </p:sp>
      <p:sp>
        <p:nvSpPr>
          <p:cNvPr id="6" name="Content Placeholder 5">
            <a:extLst>
              <a:ext uri="{FF2B5EF4-FFF2-40B4-BE49-F238E27FC236}">
                <a16:creationId xmlns:a16="http://schemas.microsoft.com/office/drawing/2014/main" id="{E7B9C001-6C88-4A73-AE39-4009A71FDA53}"/>
              </a:ext>
            </a:extLst>
          </p:cNvPr>
          <p:cNvSpPr>
            <a:spLocks noGrp="1"/>
          </p:cNvSpPr>
          <p:nvPr>
            <p:ph sz="half" idx="1"/>
          </p:nvPr>
        </p:nvSpPr>
        <p:spPr>
          <a:xfrm>
            <a:off x="312517" y="1541860"/>
            <a:ext cx="8518965" cy="3327796"/>
          </a:xfrm>
        </p:spPr>
        <p:txBody>
          <a:bodyPr numCol="1">
            <a:noAutofit/>
          </a:bodyPr>
          <a:lstStyle/>
          <a:p>
            <a:pPr marL="0" indent="0" algn="ctr">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the calendar was approved earlier,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first meeting of the 2025-26 SDMC Academic Senate is:</a:t>
            </a:r>
            <a:br>
              <a:rPr lang="en-US" sz="2000" dirty="0">
                <a:latin typeface="Arial" panose="020B0604020202020204" pitchFamily="34" charset="0"/>
                <a:cs typeface="Arial" panose="020B0604020202020204" pitchFamily="34" charset="0"/>
              </a:rPr>
            </a:br>
            <a:r>
              <a:rPr lang="en-US" sz="2000" b="1" spc="-5" dirty="0">
                <a:latin typeface="Arial" panose="020B0604020202020204" pitchFamily="34" charset="0"/>
                <a:ea typeface="Tahoma" panose="020B0604030504040204" pitchFamily="34" charset="0"/>
                <a:cs typeface="Arial" panose="020B0604020202020204" pitchFamily="34" charset="0"/>
              </a:rPr>
              <a:t>Tuesday, May 19th, 2026 </a:t>
            </a:r>
            <a:r>
              <a:rPr lang="en-US" sz="2000" spc="-5" dirty="0">
                <a:latin typeface="Arial" panose="020B0604020202020204" pitchFamily="34" charset="0"/>
                <a:ea typeface="Tahoma" panose="020B0604030504040204" pitchFamily="34" charset="0"/>
                <a:cs typeface="Arial" panose="020B0604020202020204" pitchFamily="34" charset="0"/>
              </a:rPr>
              <a:t>from 3:30-5:00 pm in M-110.</a:t>
            </a:r>
            <a:br>
              <a:rPr lang="en-US" sz="2000" dirty="0">
                <a:highlight>
                  <a:srgbClr val="FFFF00"/>
                </a:highlight>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Remember that starting Spring 2026 we’ll be moving to fully in person Senate meetings. Hence, we will be retiring the</a:t>
            </a:r>
            <a:r>
              <a:rPr lang="en-US"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hlinkClick r:id="rId4"/>
              </a:rPr>
              <a:t>A.S. Senator Remote Attendance Form</a:t>
            </a:r>
            <a:endParaRPr lang="en-US" sz="20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A742F5F-69AA-5BA0-D510-605D1C466212}"/>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646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37B9-4FEC-A1B9-DE63-5B504D1E9D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D3262F-E75D-1473-0A66-FBB592CD4EB7}"/>
              </a:ext>
            </a:extLst>
          </p:cNvPr>
          <p:cNvSpPr/>
          <p:nvPr/>
        </p:nvSpPr>
        <p:spPr>
          <a:xfrm>
            <a:off x="1" y="2409568"/>
            <a:ext cx="9144000" cy="273393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pic>
        <p:nvPicPr>
          <p:cNvPr id="7" name="Picture 6" descr="A close-up of a logo&#10;&#10;AI-generated content may be incorrect.">
            <a:extLst>
              <a:ext uri="{FF2B5EF4-FFF2-40B4-BE49-F238E27FC236}">
                <a16:creationId xmlns:a16="http://schemas.microsoft.com/office/drawing/2014/main" id="{BD3BF07D-81B4-BD37-ECA6-5B2220535E5D}"/>
              </a:ext>
            </a:extLst>
          </p:cNvPr>
          <p:cNvPicPr>
            <a:picLocks noChangeAspect="1"/>
          </p:cNvPicPr>
          <p:nvPr/>
        </p:nvPicPr>
        <p:blipFill>
          <a:blip r:embed="rId3"/>
          <a:srcRect b="31433"/>
          <a:stretch>
            <a:fillRect/>
          </a:stretch>
        </p:blipFill>
        <p:spPr>
          <a:xfrm>
            <a:off x="568411" y="450559"/>
            <a:ext cx="2655817" cy="1568143"/>
          </a:xfrm>
          <a:prstGeom prst="rect">
            <a:avLst/>
          </a:prstGeom>
        </p:spPr>
      </p:pic>
      <p:sp>
        <p:nvSpPr>
          <p:cNvPr id="12" name="TextBox 11">
            <a:extLst>
              <a:ext uri="{FF2B5EF4-FFF2-40B4-BE49-F238E27FC236}">
                <a16:creationId xmlns:a16="http://schemas.microsoft.com/office/drawing/2014/main" id="{BC0047D1-556E-020B-8EC2-ADFA39992E9E}"/>
              </a:ext>
            </a:extLst>
          </p:cNvPr>
          <p:cNvSpPr txBox="1"/>
          <p:nvPr/>
        </p:nvSpPr>
        <p:spPr>
          <a:xfrm>
            <a:off x="4232366" y="796054"/>
            <a:ext cx="4343223" cy="954107"/>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Thanks for your hard work for Miramar College!</a:t>
            </a:r>
            <a:endParaRPr lang="en-US" sz="2800" dirty="0"/>
          </a:p>
        </p:txBody>
      </p:sp>
      <p:sp>
        <p:nvSpPr>
          <p:cNvPr id="5" name="Title 13">
            <a:extLst>
              <a:ext uri="{FF2B5EF4-FFF2-40B4-BE49-F238E27FC236}">
                <a16:creationId xmlns:a16="http://schemas.microsoft.com/office/drawing/2014/main" id="{2B49A4BB-CF5D-FB22-F1F9-0F31BACFAB2F}"/>
              </a:ext>
            </a:extLst>
          </p:cNvPr>
          <p:cNvSpPr txBox="1">
            <a:spLocks/>
          </p:cNvSpPr>
          <p:nvPr/>
        </p:nvSpPr>
        <p:spPr>
          <a:xfrm>
            <a:off x="1194887" y="2571750"/>
            <a:ext cx="6754226"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r>
              <a:rPr lang="en-US" sz="2800" b="1" dirty="0">
                <a:solidFill>
                  <a:schemeClr val="bg1"/>
                </a:solidFill>
                <a:latin typeface="Arial" panose="020B0604020202020204" pitchFamily="34" charset="0"/>
                <a:cs typeface="Arial" panose="020B0604020202020204" pitchFamily="34" charset="0"/>
              </a:rPr>
              <a:t>If you have any questions, please reach out via email!</a:t>
            </a:r>
          </a:p>
          <a:p>
            <a:pPr>
              <a:spcBef>
                <a:spcPts val="0"/>
              </a:spcBef>
            </a:pPr>
            <a:endParaRPr lang="en-US" sz="2400" b="1" i="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27BC68-EFCB-3D5F-DD4B-0BCEF95F1112}"/>
              </a:ext>
            </a:extLst>
          </p:cNvPr>
          <p:cNvSpPr txBox="1"/>
          <p:nvPr/>
        </p:nvSpPr>
        <p:spPr>
          <a:xfrm>
            <a:off x="1194886" y="4061239"/>
            <a:ext cx="6754227" cy="461665"/>
          </a:xfrm>
          <a:prstGeom prst="rect">
            <a:avLst/>
          </a:prstGeom>
          <a:noFill/>
        </p:spPr>
        <p:txBody>
          <a:bodyPr wrap="square">
            <a:spAutoFit/>
          </a:bodyPr>
          <a:lstStyle/>
          <a:p>
            <a:pPr algn="ctr">
              <a:spcBef>
                <a:spcPts val="0"/>
              </a:spcBef>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rgomez001@sdccd.edu</a:t>
            </a:r>
            <a:r>
              <a:rPr lang="en-US" sz="2400" dirty="0">
                <a:solidFill>
                  <a:schemeClr val="bg1"/>
                </a:solidFill>
                <a:latin typeface="Arial" panose="020B0604020202020204" pitchFamily="34" charset="0"/>
                <a:cs typeface="Arial" panose="020B0604020202020204" pitchFamily="34" charset="0"/>
              </a:rPr>
              <a:t> or </a:t>
            </a:r>
            <a:r>
              <a:rPr lang="en-US" sz="2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jbartolo@sdccd.edu</a:t>
            </a:r>
            <a:endParaRPr lang="en-US" sz="2400" dirty="0">
              <a:solidFill>
                <a:schemeClr val="bg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D57F2314-DBB7-E05C-7A88-D3AAB3A5ABDD}"/>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6516344" y="-4646794"/>
            <a:ext cx="22176688" cy="21072277"/>
          </a:xfrm>
          <a:prstGeom prst="rect">
            <a:avLst/>
          </a:prstGeom>
        </p:spPr>
      </p:pic>
    </p:spTree>
    <p:extLst>
      <p:ext uri="{BB962C8B-B14F-4D97-AF65-F5344CB8AC3E}">
        <p14:creationId xmlns:p14="http://schemas.microsoft.com/office/powerpoint/2010/main" val="329533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545F-670E-8255-B96C-B1CD7DD0C5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D2E84C-EF2A-6135-407F-06FBDED8BC0C}"/>
              </a:ext>
            </a:extLst>
          </p:cNvPr>
          <p:cNvSpPr/>
          <p:nvPr/>
        </p:nvSpPr>
        <p:spPr>
          <a:xfrm>
            <a:off x="-1" y="0"/>
            <a:ext cx="9144001" cy="98877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5EBDB20-8BD6-5C8C-2BE1-E445C885DE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03363" y="0"/>
            <a:ext cx="22176688" cy="21072277"/>
          </a:xfrm>
          <a:prstGeom prst="rect">
            <a:avLst/>
          </a:prstGeom>
        </p:spPr>
      </p:pic>
      <p:sp>
        <p:nvSpPr>
          <p:cNvPr id="5" name="Title 4">
            <a:extLst>
              <a:ext uri="{FF2B5EF4-FFF2-40B4-BE49-F238E27FC236}">
                <a16:creationId xmlns:a16="http://schemas.microsoft.com/office/drawing/2014/main" id="{E9FF6C1E-EB4F-726E-2ABB-932C59D1C85B}"/>
              </a:ext>
            </a:extLst>
          </p:cNvPr>
          <p:cNvSpPr>
            <a:spLocks noGrp="1"/>
          </p:cNvSpPr>
          <p:nvPr>
            <p:ph type="title"/>
          </p:nvPr>
        </p:nvSpPr>
        <p:spPr>
          <a:xfrm>
            <a:off x="288195" y="0"/>
            <a:ext cx="8227155"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3. Land Acknowledgement</a:t>
            </a:r>
          </a:p>
        </p:txBody>
      </p:sp>
      <p:sp>
        <p:nvSpPr>
          <p:cNvPr id="10" name="Rectangle 9">
            <a:extLst>
              <a:ext uri="{FF2B5EF4-FFF2-40B4-BE49-F238E27FC236}">
                <a16:creationId xmlns:a16="http://schemas.microsoft.com/office/drawing/2014/main" id="{1916B6D5-AC0C-3382-8E9B-B1F82D84EDC2}"/>
              </a:ext>
            </a:extLst>
          </p:cNvPr>
          <p:cNvSpPr/>
          <p:nvPr/>
        </p:nvSpPr>
        <p:spPr>
          <a:xfrm>
            <a:off x="0" y="994172"/>
            <a:ext cx="6349416" cy="4149329"/>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4394DE47-F7E9-4D68-BE3E-684EBA487B31}"/>
              </a:ext>
            </a:extLst>
          </p:cNvPr>
          <p:cNvSpPr txBox="1"/>
          <p:nvPr/>
        </p:nvSpPr>
        <p:spPr>
          <a:xfrm>
            <a:off x="376430" y="1222176"/>
            <a:ext cx="5596557" cy="3693319"/>
          </a:xfrm>
          <a:prstGeom prst="rect">
            <a:avLst/>
          </a:prstGeom>
          <a:noFill/>
          <a:ln>
            <a:solidFill>
              <a:schemeClr val="bg2"/>
            </a:solidFill>
          </a:ln>
        </p:spPr>
        <p:txBody>
          <a:bodyPr wrap="square" rtlCol="0">
            <a:spAutoFit/>
          </a:bodyPr>
          <a:lstStyle/>
          <a:p>
            <a:pPr algn="ctr"/>
            <a:r>
              <a:rPr lang="en-US" sz="1400" i="1" dirty="0">
                <a:highlight>
                  <a:srgbClr val="FFFF00"/>
                </a:highlight>
                <a:latin typeface="Arial" panose="020B0604020202020204" pitchFamily="34" charset="0"/>
                <a:cs typeface="Arial" panose="020B0604020202020204" pitchFamily="34" charset="0"/>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 </a:t>
            </a:r>
            <a:r>
              <a:rPr lang="en-US" sz="1400" i="1" dirty="0">
                <a:latin typeface="Arial" panose="020B0604020202020204" pitchFamily="34" charset="0"/>
                <a:cs typeface="Arial" panose="020B0604020202020204" pitchFamily="34" charset="0"/>
              </a:rPr>
              <a:t>    </a:t>
            </a:r>
          </a:p>
          <a:p>
            <a:pPr algn="ctr"/>
            <a:endParaRPr lang="en-US" sz="10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pPr algn="ctr"/>
            <a:endParaRPr lang="en-US" sz="10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sz="1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FC14B44-9EE5-6436-BC72-C674D4D68615}"/>
              </a:ext>
            </a:extLst>
          </p:cNvPr>
          <p:cNvPicPr>
            <a:picLocks noChangeAspect="1"/>
          </p:cNvPicPr>
          <p:nvPr/>
        </p:nvPicPr>
        <p:blipFill>
          <a:blip r:embed="rId4"/>
          <a:srcRect l="65212" t="2597" r="3527" b="22618"/>
          <a:stretch>
            <a:fillRect/>
          </a:stretch>
        </p:blipFill>
        <p:spPr>
          <a:xfrm>
            <a:off x="6349416" y="988777"/>
            <a:ext cx="2817732" cy="3165947"/>
          </a:xfrm>
          <a:prstGeom prst="rect">
            <a:avLst/>
          </a:prstGeom>
        </p:spPr>
      </p:pic>
      <p:sp>
        <p:nvSpPr>
          <p:cNvPr id="13" name="TextBox 12">
            <a:extLst>
              <a:ext uri="{FF2B5EF4-FFF2-40B4-BE49-F238E27FC236}">
                <a16:creationId xmlns:a16="http://schemas.microsoft.com/office/drawing/2014/main" id="{A2B20695-BF63-9594-59DC-D2FDC42DCDE8}"/>
              </a:ext>
            </a:extLst>
          </p:cNvPr>
          <p:cNvSpPr txBox="1"/>
          <p:nvPr/>
        </p:nvSpPr>
        <p:spPr>
          <a:xfrm>
            <a:off x="6518420" y="4224619"/>
            <a:ext cx="2479724" cy="830997"/>
          </a:xfrm>
          <a:prstGeom prst="rect">
            <a:avLst/>
          </a:prstGeom>
          <a:noFill/>
          <a:ln>
            <a:solidFill>
              <a:schemeClr val="bg2"/>
            </a:solidFill>
          </a:ln>
        </p:spPr>
        <p:txBody>
          <a:bodyPr wrap="square" rtlCol="0">
            <a:spAutoFit/>
          </a:bodyPr>
          <a:lstStyle/>
          <a:p>
            <a:pPr marL="120650" algn="ctr"/>
            <a:r>
              <a:rPr lang="en-US" sz="1200" i="1" dirty="0"/>
              <a:t>Resources: </a:t>
            </a:r>
            <a:r>
              <a:rPr lang="en-US" sz="1200" i="1" dirty="0">
                <a:hlinkClick r:id="rId5"/>
              </a:rPr>
              <a:t>“Making a land acknowledgment meaningful”</a:t>
            </a:r>
            <a:r>
              <a:rPr lang="en-US" sz="1200" i="1" dirty="0"/>
              <a:t>; </a:t>
            </a:r>
            <a:r>
              <a:rPr lang="en-US" sz="1200" i="1" dirty="0">
                <a:hlinkClick r:id="rId6"/>
              </a:rPr>
              <a:t>A call for more powerful land acknowledgements</a:t>
            </a:r>
            <a:endParaRPr lang="en-US" sz="1200" dirty="0"/>
          </a:p>
        </p:txBody>
      </p:sp>
    </p:spTree>
    <p:extLst>
      <p:ext uri="{BB962C8B-B14F-4D97-AF65-F5344CB8AC3E}">
        <p14:creationId xmlns:p14="http://schemas.microsoft.com/office/powerpoint/2010/main" val="204676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3B5A-5651-21EA-9A17-AF2F4D66D192}"/>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6808763-2F33-1C58-D607-DF6142B112DB}"/>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EFA04773-11ED-EAEE-0F01-C16EFC84F4AC}"/>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A7E9CE9B-4925-4271-E2AF-A40598C3C5B0}"/>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ECCE3C39-53D9-7ED8-B506-8509655A5765}"/>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68E04044-C796-764E-55E3-0E7C7DEAC36F}"/>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4. 	Public Comments (10 mins)</a:t>
            </a:r>
          </a:p>
          <a:p>
            <a:r>
              <a:rPr lang="en-US" sz="1600" i="1" dirty="0">
                <a:solidFill>
                  <a:schemeClr val="bg1"/>
                </a:solidFill>
                <a:latin typeface="Arial" panose="020B0604020202020204" pitchFamily="34" charset="0"/>
                <a:cs typeface="Arial" panose="020B0604020202020204" pitchFamily="34" charset="0"/>
              </a:rPr>
              <a:t>	(2 mins; limited to 10+1 items NOT on the agenda; time may not be yielded) </a:t>
            </a:r>
          </a:p>
        </p:txBody>
      </p:sp>
    </p:spTree>
    <p:extLst>
      <p:ext uri="{BB962C8B-B14F-4D97-AF65-F5344CB8AC3E}">
        <p14:creationId xmlns:p14="http://schemas.microsoft.com/office/powerpoint/2010/main" val="352480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F912-8705-AC7B-3FEE-AA85052440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80FEF2-72C5-7926-338B-B1EE04F3BB06}"/>
              </a:ext>
            </a:extLst>
          </p:cNvPr>
          <p:cNvSpPr/>
          <p:nvPr/>
        </p:nvSpPr>
        <p:spPr>
          <a:xfrm>
            <a:off x="0" y="0"/>
            <a:ext cx="9167148" cy="97173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EDE88E5D-5430-DB86-CB53-861496B5DCE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18466" y="0"/>
            <a:ext cx="22176688" cy="21072277"/>
          </a:xfrm>
          <a:prstGeom prst="rect">
            <a:avLst/>
          </a:prstGeom>
        </p:spPr>
      </p:pic>
      <p:sp>
        <p:nvSpPr>
          <p:cNvPr id="5" name="Title 4">
            <a:extLst>
              <a:ext uri="{FF2B5EF4-FFF2-40B4-BE49-F238E27FC236}">
                <a16:creationId xmlns:a16="http://schemas.microsoft.com/office/drawing/2014/main" id="{55B771FC-553C-9FE4-E970-EB912C0E9E9D}"/>
              </a:ext>
            </a:extLst>
          </p:cNvPr>
          <p:cNvSpPr>
            <a:spLocks noGrp="1"/>
          </p:cNvSpPr>
          <p:nvPr>
            <p:ph type="title"/>
          </p:nvPr>
        </p:nvSpPr>
        <p:spPr>
          <a:xfrm>
            <a:off x="312518"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4. Public Comments</a:t>
            </a:r>
          </a:p>
        </p:txBody>
      </p:sp>
      <p:sp>
        <p:nvSpPr>
          <p:cNvPr id="6" name="Content Placeholder 5">
            <a:extLst>
              <a:ext uri="{FF2B5EF4-FFF2-40B4-BE49-F238E27FC236}">
                <a16:creationId xmlns:a16="http://schemas.microsoft.com/office/drawing/2014/main" id="{719D3269-48F4-11E2-C9E5-3688D08CFF9A}"/>
              </a:ext>
            </a:extLst>
          </p:cNvPr>
          <p:cNvSpPr>
            <a:spLocks noGrp="1"/>
          </p:cNvSpPr>
          <p:nvPr>
            <p:ph sz="half" idx="1"/>
          </p:nvPr>
        </p:nvSpPr>
        <p:spPr>
          <a:xfrm>
            <a:off x="312517" y="1086417"/>
            <a:ext cx="8518965" cy="61511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4.1	Nationwide Security Breach Involving Canvas</a:t>
            </a:r>
            <a:endParaRPr lang="en-US" sz="18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D893F39-6E92-C8EE-6DC5-4648583CFBC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B1533E81-BBCF-CD18-6CD2-BB0AAF80A9F4}"/>
              </a:ext>
            </a:extLst>
          </p:cNvPr>
          <p:cNvSpPr txBox="1"/>
          <p:nvPr/>
        </p:nvSpPr>
        <p:spPr>
          <a:xfrm>
            <a:off x="312516" y="1701532"/>
            <a:ext cx="8518965" cy="2764859"/>
          </a:xfrm>
          <a:prstGeom prst="rect">
            <a:avLst/>
          </a:prstGeom>
          <a:noFill/>
        </p:spPr>
        <p:txBody>
          <a:bodyPr wrap="square">
            <a:spAutoFit/>
          </a:bodyPr>
          <a:lstStyle/>
          <a:p>
            <a:pPr algn="l">
              <a:spcAft>
                <a:spcPts val="225"/>
              </a:spcAft>
              <a:buNone/>
            </a:pPr>
            <a:r>
              <a:rPr lang="en-US" b="1" i="0" cap="all" dirty="0">
                <a:solidFill>
                  <a:srgbClr val="585858"/>
                </a:solidFill>
                <a:effectLst/>
                <a:latin typeface="Open Sans" panose="020B0606030504020204" pitchFamily="34" charset="0"/>
              </a:rPr>
              <a:t>May 4, 2026 | 11:18 a.</a:t>
            </a:r>
            <a:r>
              <a:rPr lang="en-US" b="1" cap="all" dirty="0">
                <a:solidFill>
                  <a:srgbClr val="585858"/>
                </a:solidFill>
                <a:latin typeface="Open Sans" panose="020B0606030504020204" pitchFamily="34" charset="0"/>
              </a:rPr>
              <a:t>m.</a:t>
            </a:r>
            <a:endParaRPr lang="en-US" b="0" i="0" dirty="0">
              <a:solidFill>
                <a:srgbClr val="212529"/>
              </a:solidFill>
              <a:effectLst/>
              <a:latin typeface="Open Sans" panose="020B0606030504020204" pitchFamily="34" charset="0"/>
            </a:endParaRPr>
          </a:p>
          <a:p>
            <a:pPr algn="l">
              <a:buNone/>
            </a:pPr>
            <a:endParaRPr lang="en-US" sz="1000" b="0" i="0" dirty="0">
              <a:solidFill>
                <a:srgbClr val="212529"/>
              </a:solidFill>
              <a:effectLst/>
              <a:latin typeface="Open Sans" panose="020B0606030504020204" pitchFamily="34" charset="0"/>
            </a:endParaRPr>
          </a:p>
          <a:p>
            <a:pPr marL="285750" indent="-285750">
              <a:buFont typeface="Arial" panose="020B0604020202020204" pitchFamily="34" charset="0"/>
              <a:buChar char="•"/>
            </a:pPr>
            <a:r>
              <a:rPr lang="en-US" sz="1600" dirty="0"/>
              <a:t>Rutgers Office of Information Technology is aware of a </a:t>
            </a:r>
            <a:r>
              <a:rPr lang="en-US" sz="1600" b="1" dirty="0"/>
              <a:t>nationwide cybersecurity incident</a:t>
            </a:r>
            <a:r>
              <a:rPr lang="en-US" sz="1600" dirty="0"/>
              <a:t> involving Canvas, operated by Instructure. </a:t>
            </a:r>
          </a:p>
          <a:p>
            <a:pPr marL="285750" indent="-285750">
              <a:buFont typeface="Arial" panose="020B0604020202020204" pitchFamily="34" charset="0"/>
              <a:buChar char="•"/>
            </a:pPr>
            <a:r>
              <a:rPr lang="en-US" sz="1600" dirty="0"/>
              <a:t>This is a </a:t>
            </a:r>
            <a:r>
              <a:rPr lang="en-US" sz="1600" b="1" dirty="0"/>
              <a:t>vendor-driven breach affecting multiple colleges and universities</a:t>
            </a:r>
            <a:r>
              <a:rPr lang="en-US" sz="1600" dirty="0"/>
              <a:t>, not a single-campus incident. </a:t>
            </a:r>
          </a:p>
          <a:p>
            <a:pPr marL="285750" indent="-285750">
              <a:buFont typeface="Arial" panose="020B0604020202020204" pitchFamily="34" charset="0"/>
              <a:buChar char="•"/>
            </a:pPr>
            <a:r>
              <a:rPr lang="en-US" sz="1600" dirty="0"/>
              <a:t>Unauthorized access exposed </a:t>
            </a:r>
            <a:r>
              <a:rPr lang="en-US" sz="1600" b="1" dirty="0"/>
              <a:t>personally identifiable information (PII)</a:t>
            </a:r>
            <a:r>
              <a:rPr lang="en-US" sz="1600" dirty="0"/>
              <a:t> such as names, email addresses, and institutional account details tied to Canvas users. </a:t>
            </a:r>
          </a:p>
          <a:p>
            <a:pPr marL="285750" indent="-285750">
              <a:buFont typeface="Arial" panose="020B0604020202020204" pitchFamily="34" charset="0"/>
              <a:buChar char="•"/>
            </a:pPr>
            <a:r>
              <a:rPr lang="en-US" sz="1600" b="1" dirty="0"/>
              <a:t>Students, faculty, and staff across impacted institutions</a:t>
            </a:r>
            <a:r>
              <a:rPr lang="en-US" sz="1600" dirty="0"/>
              <a:t> may be affected. </a:t>
            </a:r>
          </a:p>
          <a:p>
            <a:pPr marL="285750" indent="-285750">
              <a:buFont typeface="Arial" panose="020B0604020202020204" pitchFamily="34" charset="0"/>
              <a:buChar char="•"/>
            </a:pPr>
            <a:r>
              <a:rPr lang="en-US" sz="1600" dirty="0"/>
              <a:t>While core systems remain operational, the breach raises concerns about </a:t>
            </a:r>
            <a:r>
              <a:rPr lang="en-US" sz="1600" b="1" dirty="0"/>
              <a:t>data privacy, phishing risks, and third-party access to academic data systems</a:t>
            </a:r>
            <a:r>
              <a:rPr lang="en-US" sz="1600" dirty="0"/>
              <a:t>. </a:t>
            </a:r>
          </a:p>
        </p:txBody>
      </p:sp>
    </p:spTree>
    <p:extLst>
      <p:ext uri="{BB962C8B-B14F-4D97-AF65-F5344CB8AC3E}">
        <p14:creationId xmlns:p14="http://schemas.microsoft.com/office/powerpoint/2010/main" val="316943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ED30-00D7-E628-CADE-04D09562456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C85E7A9-F9B6-9517-89CB-83BD6C48F511}"/>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FB930797-6685-7636-8A80-74FC209F7662}"/>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9DA03607-D081-2687-4958-CAE67B1F83D9}"/>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88E118AF-E6F4-ACE5-DE14-FE132BD8F67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8F01C240-80D3-5404-FF2D-977C81A9B82A}"/>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 	Action Items (Second Reads)</a:t>
            </a:r>
          </a:p>
        </p:txBody>
      </p:sp>
    </p:spTree>
    <p:extLst>
      <p:ext uri="{BB962C8B-B14F-4D97-AF65-F5344CB8AC3E}">
        <p14:creationId xmlns:p14="http://schemas.microsoft.com/office/powerpoint/2010/main" val="359297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8FCF-32E1-5A15-F4E4-2EE04BF52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FD4DF-CFF7-47B9-8921-95BE569769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hlinkClick r:id="rId3"/>
            <a:extLst>
              <a:ext uri="{FF2B5EF4-FFF2-40B4-BE49-F238E27FC236}">
                <a16:creationId xmlns:a16="http://schemas.microsoft.com/office/drawing/2014/main" id="{922EA38B-DC5E-95A4-D08F-479587EBEF5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63023"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86B510DB-98E8-66F6-0AFA-7C8BEEC0A70F}"/>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C85E9062-998C-D6F8-DDBA-C4F8858F6EF0}"/>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5.1 Action Items (Second Reads)</a:t>
            </a:r>
          </a:p>
        </p:txBody>
      </p:sp>
      <p:sp>
        <p:nvSpPr>
          <p:cNvPr id="12" name="Content Placeholder 5">
            <a:extLst>
              <a:ext uri="{FF2B5EF4-FFF2-40B4-BE49-F238E27FC236}">
                <a16:creationId xmlns:a16="http://schemas.microsoft.com/office/drawing/2014/main" id="{425B2107-B79F-A768-7398-8DCA51EE4DCE}"/>
              </a:ext>
            </a:extLst>
          </p:cNvPr>
          <p:cNvSpPr>
            <a:spLocks noGrp="1"/>
          </p:cNvSpPr>
          <p:nvPr>
            <p:ph sz="half" idx="1"/>
          </p:nvPr>
        </p:nvSpPr>
        <p:spPr>
          <a:xfrm>
            <a:off x="312517" y="1077361"/>
            <a:ext cx="8518965" cy="290432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5.1	Miramar Strategic Goals Document</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(David Wilhelm)</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First Read: 4/21/26</a:t>
            </a:r>
          </a:p>
          <a:p>
            <a:pPr marL="685800" lvl="2" indent="0">
              <a:buNone/>
            </a:pPr>
            <a:r>
              <a:rPr lang="en-US" sz="1600" dirty="0">
                <a:latin typeface="Arial" panose="020B0604020202020204" pitchFamily="34" charset="0"/>
                <a:cs typeface="Arial" panose="020B0604020202020204" pitchFamily="34" charset="0"/>
                <a:hlinkClick r:id="rId6"/>
              </a:rPr>
              <a:t>SDMC Strategic Goals and Directions 2027-2034 (Updated Draft 04.27.26)</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2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1A983-4332-9C94-C6CB-AE80644D79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82C633-F8C5-8FD8-1675-D97E2F5594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BD2C3B30-2F96-C23E-B6FF-109CA9DDECF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48723"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4AE071AB-8481-7A32-3CF6-AAF0655D4589}"/>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A7750047-846A-BB64-D711-44EA3D0EA938}"/>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5.2 Action Items (Second Reads)</a:t>
            </a:r>
          </a:p>
        </p:txBody>
      </p:sp>
      <p:sp>
        <p:nvSpPr>
          <p:cNvPr id="12" name="Content Placeholder 5">
            <a:extLst>
              <a:ext uri="{FF2B5EF4-FFF2-40B4-BE49-F238E27FC236}">
                <a16:creationId xmlns:a16="http://schemas.microsoft.com/office/drawing/2014/main" id="{B488B5C3-2E5D-46CD-2076-1A237C259EDF}"/>
              </a:ext>
            </a:extLst>
          </p:cNvPr>
          <p:cNvSpPr>
            <a:spLocks noGrp="1"/>
          </p:cNvSpPr>
          <p:nvPr>
            <p:ph sz="half" idx="1"/>
          </p:nvPr>
        </p:nvSpPr>
        <p:spPr>
          <a:xfrm>
            <a:off x="312517" y="1077362"/>
            <a:ext cx="8518965" cy="1494388"/>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Student Evaluation of Counseling Faculty</a:t>
            </a:r>
          </a:p>
          <a:p>
            <a:pPr marL="0" indent="0">
              <a:buNone/>
            </a:pP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(Sierra Hegle &amp; Olivia Flores, Professors/Counselors)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First Read: 4/07/26</a:t>
            </a:r>
          </a:p>
          <a:p>
            <a:pPr marL="0" indent="0">
              <a:buNone/>
            </a:pPr>
            <a:r>
              <a:rPr lang="en-US" sz="1800"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897334D-C613-7340-5C8E-5754A7B377B8}"/>
              </a:ext>
            </a:extLst>
          </p:cNvPr>
          <p:cNvSpPr txBox="1"/>
          <p:nvPr/>
        </p:nvSpPr>
        <p:spPr>
          <a:xfrm>
            <a:off x="312516" y="2859370"/>
            <a:ext cx="7245572"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Our CBA expires June 30, 2026</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Discussion at Miramar Student Services Faculty mtg in Spring 2025</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Draft was shared with District Counselors (City, Mesa, and CE) in Aug 2025</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final version was approved by District Counselors in March 2026</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final version is going through the Academic Senate approval process at CE, City, and Mesa.</a:t>
            </a:r>
          </a:p>
        </p:txBody>
      </p:sp>
    </p:spTree>
    <p:extLst>
      <p:ext uri="{BB962C8B-B14F-4D97-AF65-F5344CB8AC3E}">
        <p14:creationId xmlns:p14="http://schemas.microsoft.com/office/powerpoint/2010/main" val="395631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F311-B3F8-CAA7-D4C9-24DE0E5ABE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8983B6-52C3-57D3-230E-5A7023A1C604}"/>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1FEBA887-A9F3-E58B-02FC-C7A1AAA2EA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48723"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A2F5F525-AD1B-2AE5-6B83-EDE9F2977C1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0C060DC2-3B90-AE2C-4D15-D7DEA318D4B6}"/>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5.2 Continued…</a:t>
            </a:r>
          </a:p>
        </p:txBody>
      </p:sp>
      <p:pic>
        <p:nvPicPr>
          <p:cNvPr id="4" name="Picture 3">
            <a:extLst>
              <a:ext uri="{FF2B5EF4-FFF2-40B4-BE49-F238E27FC236}">
                <a16:creationId xmlns:a16="http://schemas.microsoft.com/office/drawing/2014/main" id="{90739E24-974D-551C-6667-9A8046ABC185}"/>
              </a:ext>
            </a:extLst>
          </p:cNvPr>
          <p:cNvPicPr>
            <a:picLocks noChangeAspect="1"/>
          </p:cNvPicPr>
          <p:nvPr/>
        </p:nvPicPr>
        <p:blipFill>
          <a:blip r:embed="rId5"/>
          <a:srcRect b="5325"/>
          <a:stretch>
            <a:fillRect/>
          </a:stretch>
        </p:blipFill>
        <p:spPr>
          <a:xfrm>
            <a:off x="3024566" y="1094981"/>
            <a:ext cx="3280860" cy="3967305"/>
          </a:xfrm>
          <a:prstGeom prst="rect">
            <a:avLst/>
          </a:prstGeom>
          <a:ln>
            <a:solidFill>
              <a:schemeClr val="accent1"/>
            </a:solidFill>
          </a:ln>
        </p:spPr>
      </p:pic>
      <p:sp>
        <p:nvSpPr>
          <p:cNvPr id="11" name="TextBox 10">
            <a:extLst>
              <a:ext uri="{FF2B5EF4-FFF2-40B4-BE49-F238E27FC236}">
                <a16:creationId xmlns:a16="http://schemas.microsoft.com/office/drawing/2014/main" id="{543CE073-EFD8-A5D4-48C6-0C2BB8067D2F}"/>
              </a:ext>
            </a:extLst>
          </p:cNvPr>
          <p:cNvSpPr txBox="1"/>
          <p:nvPr/>
        </p:nvSpPr>
        <p:spPr>
          <a:xfrm>
            <a:off x="324554" y="1524361"/>
            <a:ext cx="2349198" cy="3108543"/>
          </a:xfrm>
          <a:prstGeom prst="rect">
            <a:avLst/>
          </a:prstGeom>
          <a:noFill/>
        </p:spPr>
        <p:txBody>
          <a:bodyPr wrap="square">
            <a:spAutoFit/>
          </a:bodyPr>
          <a:lstStyle/>
          <a:p>
            <a:pPr marL="0" indent="0">
              <a:buNone/>
            </a:pPr>
            <a:r>
              <a:rPr lang="en-US" dirty="0"/>
              <a:t>Proposed version:</a:t>
            </a:r>
          </a:p>
          <a:p>
            <a:endParaRPr lang="en-US" sz="1600" dirty="0"/>
          </a:p>
          <a:p>
            <a:r>
              <a:rPr lang="en-US" sz="1600" dirty="0"/>
              <a:t>Questions are based on “Tenured/Tenure-Track Faculty Appraisal Form” for Counselors (aka Domains/Criteria)</a:t>
            </a:r>
          </a:p>
          <a:p>
            <a:r>
              <a:rPr lang="en-US" sz="1600" dirty="0"/>
              <a:t>10 questions</a:t>
            </a:r>
          </a:p>
          <a:p>
            <a:endParaRPr lang="en-US" dirty="0"/>
          </a:p>
          <a:p>
            <a:pPr marL="0" indent="0">
              <a:buNone/>
            </a:pPr>
            <a:r>
              <a:rPr lang="en-US" sz="1600" dirty="0"/>
              <a:t>NOTE: Current Student Evaluation Form has 27 questions.</a:t>
            </a:r>
          </a:p>
        </p:txBody>
      </p:sp>
    </p:spTree>
    <p:extLst>
      <p:ext uri="{BB962C8B-B14F-4D97-AF65-F5344CB8AC3E}">
        <p14:creationId xmlns:p14="http://schemas.microsoft.com/office/powerpoint/2010/main" val="2900115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7884b-8bfc-4a3c-906f-cb8dfda6fa1a">
      <Terms xmlns="http://schemas.microsoft.com/office/infopath/2007/PartnerControls"/>
    </lcf76f155ced4ddcb4097134ff3c332f>
    <TaxCatchAll xmlns="12f8004a-37c5-4b4e-89be-f91908b453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D550624CA50E43A8BC77CB037BBA7B" ma:contentTypeVersion="10" ma:contentTypeDescription="Create a new document." ma:contentTypeScope="" ma:versionID="b0c91adde4be8833b7548ff9b770ae66">
  <xsd:schema xmlns:xsd="http://www.w3.org/2001/XMLSchema" xmlns:xs="http://www.w3.org/2001/XMLSchema" xmlns:p="http://schemas.microsoft.com/office/2006/metadata/properties" xmlns:ns2="9dc7884b-8bfc-4a3c-906f-cb8dfda6fa1a" xmlns:ns3="12f8004a-37c5-4b4e-89be-f91908b45322" targetNamespace="http://schemas.microsoft.com/office/2006/metadata/properties" ma:root="true" ma:fieldsID="aaf733ec79036f773dbc63d4ab81121a" ns2:_="" ns3:_="">
    <xsd:import namespace="9dc7884b-8bfc-4a3c-906f-cb8dfda6fa1a"/>
    <xsd:import namespace="12f8004a-37c5-4b4e-89be-f91908b453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884b-8bfc-4a3c-906f-cb8dfda6f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f8004a-37c5-4b4e-89be-f91908b453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6c769e-987e-4e51-9d6e-405396af9f64}" ma:internalName="TaxCatchAll" ma:showField="CatchAllData" ma:web="12f8004a-37c5-4b4e-89be-f91908b4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7C6D2-F2E8-4521-A6E8-2CFEFE2540DE}">
  <ds:schemaRefs>
    <ds:schemaRef ds:uri="http://schemas.microsoft.com/office/2006/metadata/properties"/>
    <ds:schemaRef ds:uri="http://schemas.microsoft.com/office/infopath/2007/PartnerControls"/>
    <ds:schemaRef ds:uri="9dc7884b-8bfc-4a3c-906f-cb8dfda6fa1a"/>
    <ds:schemaRef ds:uri="12f8004a-37c5-4b4e-89be-f91908b45322"/>
  </ds:schemaRefs>
</ds:datastoreItem>
</file>

<file path=customXml/itemProps2.xml><?xml version="1.0" encoding="utf-8"?>
<ds:datastoreItem xmlns:ds="http://schemas.openxmlformats.org/officeDocument/2006/customXml" ds:itemID="{9D40A1B4-4074-45B6-821C-97300AA1E345}">
  <ds:schemaRefs>
    <ds:schemaRef ds:uri="http://schemas.microsoft.com/sharepoint/v3/contenttype/forms"/>
  </ds:schemaRefs>
</ds:datastoreItem>
</file>

<file path=customXml/itemProps3.xml><?xml version="1.0" encoding="utf-8"?>
<ds:datastoreItem xmlns:ds="http://schemas.openxmlformats.org/officeDocument/2006/customXml" ds:itemID="{7578D42A-50C4-4386-81A9-CC31C6895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884b-8bfc-4a3c-906f-cb8dfda6fa1a"/>
    <ds:schemaRef ds:uri="12f8004a-37c5-4b4e-89be-f91908b4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10990</TotalTime>
  <Words>1514</Words>
  <Application>Microsoft Macintosh PowerPoint</Application>
  <PresentationFormat>On-screen Show (16:9)</PresentationFormat>
  <Paragraphs>204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Open Sans</vt:lpstr>
      <vt:lpstr>Office Theme</vt:lpstr>
      <vt:lpstr>Academic Senate Meeting </vt:lpstr>
      <vt:lpstr>2. Agenda Overview</vt:lpstr>
      <vt:lpstr>3. Land Acknowledgement</vt:lpstr>
      <vt:lpstr> </vt:lpstr>
      <vt:lpstr>4. Public Comments</vt:lpstr>
      <vt:lpstr> </vt:lpstr>
      <vt:lpstr>PowerPoint Presentation</vt:lpstr>
      <vt:lpstr>PowerPoint Presentation</vt:lpstr>
      <vt:lpstr>PowerPoint Presentation</vt:lpstr>
      <vt:lpstr>5.3 Action Items (Second Reads)</vt:lpstr>
      <vt:lpstr> </vt:lpstr>
      <vt:lpstr>6.1 Discussion Items (First Reads)</vt:lpstr>
      <vt:lpstr>6.2 Discussion Items (First Reads)</vt:lpstr>
      <vt:lpstr>6.3 Discussion Items (First Reads)</vt:lpstr>
      <vt:lpstr>6.5 Discussion Items (First Reads)</vt:lpstr>
      <vt:lpstr> </vt:lpstr>
      <vt:lpstr>7. Reports</vt:lpstr>
      <vt:lpstr>7.1 Committee Report</vt:lpstr>
      <vt:lpstr>PowerPoint Presentation</vt:lpstr>
      <vt:lpstr>7.1 Committee Report</vt:lpstr>
      <vt:lpstr>7. Reports</vt:lpstr>
      <vt:lpstr>7. Reports</vt:lpstr>
      <vt:lpstr>7. Reports</vt:lpstr>
      <vt:lpstr>7. Reports</vt:lpstr>
      <vt:lpstr> </vt:lpstr>
      <vt:lpstr>8. Announcements</vt:lpstr>
      <vt:lpstr>9. Adjournment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Rodrigo Gomez</cp:lastModifiedBy>
  <cp:revision>41</cp:revision>
  <dcterms:created xsi:type="dcterms:W3CDTF">2024-08-27T14:16:21Z</dcterms:created>
  <dcterms:modified xsi:type="dcterms:W3CDTF">2026-05-14T21:34:57Z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0x01010003D550624CA50E43A8BC77CB037BBA7B</vt:lpwstr>
  </property>
  <property fmtid="{D5CDD505-2E9C-101B-9397-08002B2CF9AE}" pid="3" name="MediaServiceImageTags">
    <vt:lpwstr/>
  </property>
</Properties>
</file>