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81" r:id="rId7"/>
    <p:sldId id="271" r:id="rId8"/>
    <p:sldId id="262" r:id="rId9"/>
    <p:sldId id="261" r:id="rId10"/>
    <p:sldId id="263" r:id="rId11"/>
    <p:sldId id="278" r:id="rId12"/>
    <p:sldId id="265" r:id="rId13"/>
    <p:sldId id="280" r:id="rId14"/>
    <p:sldId id="266" r:id="rId15"/>
    <p:sldId id="267" r:id="rId16"/>
    <p:sldId id="284" r:id="rId17"/>
    <p:sldId id="282" r:id="rId18"/>
    <p:sldId id="289" r:id="rId19"/>
    <p:sldId id="285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498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F02B83-F42F-4529-AF8E-D0E59BD07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89EB2D-6CFD-4F8A-905B-AD69AF7D7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BC71B5-FC52-4100-A15D-2FA24AB81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4AEAD-C310-45C3-98D4-5C401EEF6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73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98E955-2D26-4AA5-8F90-3ED087319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C6D1FE-4D78-464A-A683-D37C58433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1FC0A5-7CB2-4E6E-916C-4D0B21C38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D1F6-131A-405B-A2AC-64EF8587F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4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BBBF2D-32D0-45B3-A527-2BEC4F613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D9D0D4-DF88-4C5E-8E0B-30C1D64ED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4E736F-3B23-4155-B8E2-7D8407615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64A29-4C15-4762-B451-BA6A7F50E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33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93E434-B0D9-48F7-91B1-6D2F7149B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E36709-CFD2-4FC8-A817-1E390D8C5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43C61-9BE1-4364-AC6D-51377F89A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AB48-20C5-4989-804F-A249EF7B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0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1FC819-7E9F-4EA5-BA1F-D10917C01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DF83C-45DA-44D1-B01A-7A8DD4129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8C60CB-E95B-41AE-AD80-E3FB872B2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750F9-8ABB-4895-8962-42F913943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1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70AF87-1025-4096-84A0-F8092B8FB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62D1E-FE61-46BA-803E-289A78630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5444F9-1F21-4E43-AF3A-B110EC9AA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73E3-72AA-4FDE-B524-8D3F8B240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4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230F3-12D6-4203-AB5F-21624CDA90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2E6AD-7085-413F-B605-758E6385D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464CA-709A-43A7-B059-6F804D267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5FB3-E192-4916-908C-FE4214E99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248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651E2B-CDBB-46C5-A13A-9E4B4BD31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6E6164-AA48-4313-BFEF-3DF406B66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2655F0-F05A-40AA-904A-3972AD5B5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3B94-9C74-4CB1-AC06-4A9F333BF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70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1940E3-5B81-4624-86D0-BA6B156E1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41A695-9AE7-47D2-AC59-EED1B311D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A6027F-EB13-4686-8E97-4F3426302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7E785-25E6-4384-99D9-A00999711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717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71E0B6-F0DB-4719-9BB1-12BC57943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06CC9C-B231-4B97-91A1-95319FEA9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31E1C7-A884-4141-92E0-34D9DBCD8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86A0-7298-4195-887C-150034AC9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19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6E566D-B904-4283-84CD-9A6BC0885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5E3FC-8E78-411B-8F74-0F7419727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604015-D1F8-40BC-8490-B621F0BACE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DD56-3EB4-47A3-8227-D5A5B8B6C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69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5EE3AA-B7BA-4FE1-BC53-654972CCC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5FCA30-CEEF-43AB-A100-D3C4FB8DD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9CF125-E4DA-4498-8498-A579B4647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0865-420D-4E5F-88EF-F11E893A2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067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3193E4-CA0D-492A-B9E5-1B0DDB26A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8B966-87C1-4A97-9B90-E01800BAF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0F3B4-B593-40D5-961D-837569BAF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E0DC-09CE-4C4B-9077-197F34CA4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1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719AE2-955A-45B8-AAE1-4A8E4D7AC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CC38E-F3CE-49B8-8269-F67904B96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F715DB-2086-44F3-8339-37AD1DC4B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B13B2-E5F8-4893-A8CD-280E051931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519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69C81-660B-4091-AF44-A4BFA1A3C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7F1B7-E6A2-423B-B41C-A204C3B4A7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9DB83-26F3-4996-9F32-8A15C6B5C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7F859-22FF-40FE-9552-FA419AC6E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20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8CA4C-662C-4038-8570-35D484DB2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0A7760-F07E-46B8-9222-954B1C247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1EBF47-836D-4AA8-8C16-D48E0B07B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0250-70BF-481B-9A70-FEC3F1093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0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8DE77-8670-4891-9D71-0621933F4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CF27A-D008-4DCF-8E5E-4B4B89FF1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6662E-E38A-4B27-95ED-F57E1AC27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01E3-B634-492C-BEA0-38FFD112C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91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0D1367-D38E-4FE7-A6E8-A1A8FEC15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3C44BA-A168-4E31-82AE-1D80CB1E4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89008C-CFB3-4D26-B30A-F3E8E28E2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72341-5FF6-4F39-8647-264AC1CA7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96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81A627-46E1-49EF-ABFC-EF28A6C87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44BA23-463C-43C3-A706-DE6F5500A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D5F671-C6B7-4897-A0D5-249FFB7D1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1CA-BB19-4AC8-85B3-4F238A43C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52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D06C5B-9B41-463D-A477-8ABA2D2588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E15BB0-AFFC-4B3B-95D3-8BFB44B04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C39753-4709-4331-95AC-A7E317B87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9DB5E-9649-4055-9211-C4DE2F909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7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E24A0-1312-487F-BE74-8D6DDD21FD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BCB34-AE86-4D53-B5E9-751A752BD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22D392-9DE1-496C-85D7-1A1106B1F2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874A-7854-4962-8EBD-F96FD8881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27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B524F6-0B72-4F14-833A-9976DED96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D731F9-CCF1-47C0-B9F2-7A45F5CDD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98FF8-4AC9-4A3E-8620-A2BC937FA3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AEEB6-A461-4A32-B0F3-5FC3E86FA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4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A22D8F-719F-4D6B-9085-05AD53500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7D07E0-355D-4426-87F8-E989637AD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614592-B23C-42E3-B932-5B3838B8A7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677539-3294-4928-8278-75915D2E48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FFCAFA-A7EB-4782-8B6E-031063D895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550FD51-73AE-49ED-BFA6-DC1DA6F18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9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9EB14E7-AA29-4B7B-AF31-BB27CE0F7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1B3E9D7-EF14-44B4-9D55-DF22A8086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116D6C-7562-490C-854F-8EFACE931F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30BC40-8743-4346-98C6-003360534D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9A33CB-644D-411F-80EF-A19A4BCF70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628709C-5B1E-408B-9243-43D07259B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67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%0d28-26-1_1.jpg%20%20%20%20%20%20%20%20%20%20%20%20%20%20%20%20%20%20%20%20%20%20%20%20%20%20%20%20%20%20%20%20%20%20%20%20%20%20%20%20%20%20%20%20%20%20%20%20%20%200001C664%0e%20%20Macintosh%20HD%20%20%20%20%20%20%20%20%20%20%20%20%20%20%20%20%20BA03BFAA: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%0d28-26-2_1.jpg%20%20%20%20%20%20%20%20%20%20%20%20%20%20%20%20%20%20%20%20%20%20%20%20%20%20%20%20%20%20%20%20%20%20%20%20%20%20%20%20%20%20%20%20%20%20%20%20%20%200001C664%0e%20%20Macintosh%20HD%20%20%20%20%20%20%20%20%20%20%20%20%20%20%20%20%20BA03BFAA: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05E735C-3954-45AC-BFEB-551FA658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9375"/>
            <a:ext cx="88598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Female Reproductive System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E17E5E2-814D-4582-AD2F-D12AFCD8A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3651250"/>
            <a:ext cx="53689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Vaginal canal and vagina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External genitalia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0F6C4E9-86FC-465D-974B-BCFFCD8E3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1446213"/>
            <a:ext cx="2871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Ovaries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0C0CF8E-AA94-414F-823F-0A3A40C91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0" y="2017713"/>
            <a:ext cx="3857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All 3 enclosed within broad ligament.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799EE68-EAD8-4283-A92A-DC157791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2843213"/>
            <a:ext cx="3467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Uterus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F811BB1-95F5-4E11-958F-241461C71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2122488"/>
            <a:ext cx="3271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Uterine tubes</a:t>
            </a:r>
          </a:p>
        </p:txBody>
      </p:sp>
      <p:sp>
        <p:nvSpPr>
          <p:cNvPr id="3080" name="AutoShape 8">
            <a:extLst>
              <a:ext uri="{FF2B5EF4-FFF2-40B4-BE49-F238E27FC236}">
                <a16:creationId xmlns:a16="http://schemas.microsoft.com/office/drawing/2014/main" id="{343276FB-8B22-4394-B20D-B07F3793DB7B}"/>
              </a:ext>
            </a:extLst>
          </p:cNvPr>
          <p:cNvSpPr>
            <a:spLocks/>
          </p:cNvSpPr>
          <p:nvPr/>
        </p:nvSpPr>
        <p:spPr bwMode="auto">
          <a:xfrm>
            <a:off x="3576638" y="1417638"/>
            <a:ext cx="822325" cy="2136775"/>
          </a:xfrm>
          <a:prstGeom prst="rightBrace">
            <a:avLst>
              <a:gd name="adj1" fmla="val 21654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78" grpId="0"/>
      <p:bldP spid="3079" grpId="0"/>
      <p:bldP spid="30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>
            <a:extLst>
              <a:ext uri="{FF2B5EF4-FFF2-40B4-BE49-F238E27FC236}">
                <a16:creationId xmlns:a16="http://schemas.microsoft.com/office/drawing/2014/main" id="{42D100F9-F83C-44DC-85C1-63B97E3FF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383091"/>
            <a:ext cx="2971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Histology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Uterine Wall</a:t>
            </a: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94876F9E-538B-47DC-85D6-A54A8AA51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6591300"/>
            <a:ext cx="37115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5B810-21ED-4050-8EBC-E3B06894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003" y="84137"/>
            <a:ext cx="1944793" cy="1670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BDF2D-F3A2-4DE4-A3D0-7AF2AB62C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1870977"/>
            <a:ext cx="6058438" cy="46039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26262E-9F99-40BF-AA46-D826E06016F4}"/>
              </a:ext>
            </a:extLst>
          </p:cNvPr>
          <p:cNvSpPr/>
          <p:nvPr/>
        </p:nvSpPr>
        <p:spPr>
          <a:xfrm>
            <a:off x="1168400" y="1525789"/>
            <a:ext cx="14478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&#10;28-26-1_1.jpg                                                  0001C664  Macintosh HD                 BA03BFAA:">
            <a:extLst>
              <a:ext uri="{FF2B5EF4-FFF2-40B4-BE49-F238E27FC236}">
                <a16:creationId xmlns:a16="http://schemas.microsoft.com/office/drawing/2014/main" id="{81D8F9AE-1B2B-4347-A7DE-793F3686120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1338"/>
            <a:ext cx="900430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>
            <a:extLst>
              <a:ext uri="{FF2B5EF4-FFF2-40B4-BE49-F238E27FC236}">
                <a16:creationId xmlns:a16="http://schemas.microsoft.com/office/drawing/2014/main" id="{9B9BD17C-F311-4B5B-B11E-FAE72D853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6216650"/>
            <a:ext cx="3606800" cy="301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C65124B7-6003-4810-9668-1C351938B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31948"/>
            <a:ext cx="37274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Ovarian Cycle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387EA-6E2D-4597-9B1D-A0AFB4288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175" y="2472278"/>
            <a:ext cx="1106500" cy="9067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&#10;28-26-2_1.jpg                                                  0001C664  Macintosh HD                 BA03BFAA:">
            <a:extLst>
              <a:ext uri="{FF2B5EF4-FFF2-40B4-BE49-F238E27FC236}">
                <a16:creationId xmlns:a16="http://schemas.microsoft.com/office/drawing/2014/main" id="{2A8FD712-3E9C-4D38-A879-F1ABE412063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4350"/>
            <a:ext cx="8848725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>
            <a:extLst>
              <a:ext uri="{FF2B5EF4-FFF2-40B4-BE49-F238E27FC236}">
                <a16:creationId xmlns:a16="http://schemas.microsoft.com/office/drawing/2014/main" id="{62A3C292-FFC4-49AB-8341-879E127F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6621463"/>
            <a:ext cx="3517900" cy="236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82D4D537-71D2-412C-9A4C-79E866D0A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0"/>
            <a:ext cx="37274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Uterine Cycle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D070696-7B9F-4AB9-AA4A-287CE294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51197"/>
            <a:ext cx="8820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Vagina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9C3F435-A7F7-4AF7-9C6F-17C0345F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600" y="683873"/>
            <a:ext cx="8788400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Aft>
                <a:spcPct val="0"/>
              </a:spcAft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Elastic muscular tube from uterus to external genitalia (has rugae).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914400" fontAlgn="base"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Passageway</a:t>
            </a:r>
          </a:p>
          <a:p>
            <a:pPr defTabSz="914400" fontAlgn="base"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 lower portion of birth canal. </a:t>
            </a:r>
          </a:p>
          <a:p>
            <a:pPr defTabSz="914400" fontAlgn="base"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Lined by stratified squamous epithelium. </a:t>
            </a:r>
          </a:p>
          <a:p>
            <a:pPr defTabSz="914400" fontAlgn="base"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 pH ranges from 3.8 to 4.5 (highly acidic).</a:t>
            </a:r>
          </a:p>
          <a:p>
            <a:pPr defTabSz="914400" fontAlgn="base">
              <a:spcAft>
                <a:spcPct val="0"/>
              </a:spcAft>
              <a:defRPr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BE9219F7-3A04-4D69-AC36-0FCE0A7B4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2133521"/>
            <a:ext cx="76787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01AA391-DBC1-46A3-AE0F-9C1674D1C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2533650"/>
            <a:ext cx="7926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3C4051-FE0A-40A9-B182-5D75F0E2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399" y="4115917"/>
            <a:ext cx="3507999" cy="258446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D216E72-CD50-4E77-9C1A-86F325ABE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600" y="6084828"/>
            <a:ext cx="18240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Tubal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C5CB7B6-1316-46ED-B4DD-4632EA683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350"/>
            <a:ext cx="8820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External Genitalia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66F6363-5C2C-47F2-80A3-757455538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1020763"/>
            <a:ext cx="4740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Vulva (pudendum)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72A6630E-BE1E-40B3-AC40-0BE4919E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1736725"/>
            <a:ext cx="7404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Labia majora – outer (larger)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Labia minora – inner (smaller)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7C228A4-53EC-4772-A01D-B8B123CFA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913" y="5370513"/>
            <a:ext cx="62976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Greater vestibular (Bartholin’s) gland.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Mons pubis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BB6AD105-AB17-4EB2-82FB-66B68CDE7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3448050"/>
            <a:ext cx="7038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Clitoris – erectile tissue (spongiosum)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- Prepuce (hood, foreskin of clitoris)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1EB54F0B-5863-465E-B0C9-A8497C15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4600575"/>
            <a:ext cx="585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Vestibule (created by labia minora)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7E38F84-00DF-44BD-BC2C-6B61ED0FD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34950"/>
            <a:ext cx="418306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8FECA152-8E6B-4EE7-9E33-C88BBE174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902075"/>
            <a:ext cx="46228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>
            <a:extLst>
              <a:ext uri="{FF2B5EF4-FFF2-40B4-BE49-F238E27FC236}">
                <a16:creationId xmlns:a16="http://schemas.microsoft.com/office/drawing/2014/main" id="{5C0E7A6E-F46F-4624-8AB9-720834286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1103313"/>
            <a:ext cx="387032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>
            <a:extLst>
              <a:ext uri="{FF2B5EF4-FFF2-40B4-BE49-F238E27FC236}">
                <a16:creationId xmlns:a16="http://schemas.microsoft.com/office/drawing/2014/main" id="{158FBBC7-C8CD-4A35-B7E5-2096C7934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325" y="109538"/>
            <a:ext cx="4254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Breast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Mammary Gland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img_699">
            <a:extLst>
              <a:ext uri="{FF2B5EF4-FFF2-40B4-BE49-F238E27FC236}">
                <a16:creationId xmlns:a16="http://schemas.microsoft.com/office/drawing/2014/main" id="{63F1AF3F-E074-4989-883F-3E4F4816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19250"/>
            <a:ext cx="7159625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id="{CFEDD133-CCC3-4335-BB1E-239214E0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269875"/>
            <a:ext cx="79883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Implantation of Fertilized Egg Cell into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Endometrium Triggers Signal to Ovaries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620DE11-42F5-42CD-B2ED-F18539D1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38" y="43675"/>
            <a:ext cx="6615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3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Sexual Characteristic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A8A98A6-3B9E-4228-B7EB-60296F7EA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097" y="457200"/>
            <a:ext cx="8227805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Differences in anatomy and physiology between males and females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sexual dimorphism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Determined by genotype (XX and XY) and by phenotype (mostly directed by testosterone levels).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5ABE80-257F-493B-8663-9B7C78569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05389"/>
              </p:ext>
            </p:extLst>
          </p:nvPr>
        </p:nvGraphicFramePr>
        <p:xfrm>
          <a:off x="149088" y="1758950"/>
          <a:ext cx="8863149" cy="464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455">
                  <a:extLst>
                    <a:ext uri="{9D8B030D-6E8A-4147-A177-3AD203B41FA5}">
                      <a16:colId xmlns:a16="http://schemas.microsoft.com/office/drawing/2014/main" val="603215036"/>
                    </a:ext>
                  </a:extLst>
                </a:gridCol>
                <a:gridCol w="3050335">
                  <a:extLst>
                    <a:ext uri="{9D8B030D-6E8A-4147-A177-3AD203B41FA5}">
                      <a16:colId xmlns:a16="http://schemas.microsoft.com/office/drawing/2014/main" val="3191599149"/>
                    </a:ext>
                  </a:extLst>
                </a:gridCol>
                <a:gridCol w="3277359">
                  <a:extLst>
                    <a:ext uri="{9D8B030D-6E8A-4147-A177-3AD203B41FA5}">
                      <a16:colId xmlns:a16="http://schemas.microsoft.com/office/drawing/2014/main" val="1714475993"/>
                    </a:ext>
                  </a:extLst>
                </a:gridCol>
              </a:tblGrid>
              <a:tr h="489429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</a:t>
                      </a:r>
                      <a:endParaRPr lang="en-US" sz="2400" dirty="0"/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Males</a:t>
                      </a:r>
                      <a:endParaRPr lang="en-US" sz="2400" dirty="0"/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Females</a:t>
                      </a:r>
                      <a:endParaRPr lang="en-US" sz="2400" dirty="0"/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474281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Bone mass/density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massive and dense, thicker, more prominent.</a:t>
                      </a: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massive and dense, less prominent features.</a:t>
                      </a: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09396"/>
                  </a:ext>
                </a:extLst>
              </a:tr>
              <a:tr h="91446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Pubic Angle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 Angle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Finger digit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ratio 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Smaller: acute, less than </a:t>
                      </a: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r>
                        <a:rPr lang="en-US" sz="1800" b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Smaller: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 = ~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18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- 4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longer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than 2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Larger, obtuse, greater than 90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larger: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 = ~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r>
                        <a:rPr lang="en-US" sz="18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- 4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same/shorter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2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48467"/>
                  </a:ext>
                </a:extLst>
              </a:tr>
              <a:tr h="677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Muscle mass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muscle mass, higher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 average of 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body Wt.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muscle mass, lower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 average of </a:t>
                      </a:r>
                      <a:r>
                        <a:rPr lang="en-US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body Wt.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3308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Hair growth pattern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hairy,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facial hair, male pattern baldness.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hairy,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 facial hair.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47593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Distribution of body fat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body fat,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body Wt.</a:t>
                      </a:r>
                    </a:p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Visceral fat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stores.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body fat,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body Wt.</a:t>
                      </a:r>
                    </a:p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Subcutaneous fat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stores.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31834"/>
                  </a:ext>
                </a:extLst>
              </a:tr>
              <a:tr h="640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Larynx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Voice (pitch)</a:t>
                      </a: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Larger Larynx, longer, thicker vocal folds – deeper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pitch.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Smaller larynx, shorted, thinner vocal folds – higher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pitch.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27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cademic.kellogg.edu/herbrandsonc/bio201_mckinley/f28-4a-d_ovary_c.jpg">
            <a:extLst>
              <a:ext uri="{FF2B5EF4-FFF2-40B4-BE49-F238E27FC236}">
                <a16:creationId xmlns:a16="http://schemas.microsoft.com/office/drawing/2014/main" id="{05CD3829-2896-4D3D-BD38-351EE702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23838"/>
            <a:ext cx="8080375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BC14911-D548-4294-A121-FC86C8F1943E}"/>
              </a:ext>
            </a:extLst>
          </p:cNvPr>
          <p:cNvSpPr/>
          <p:nvPr/>
        </p:nvSpPr>
        <p:spPr>
          <a:xfrm>
            <a:off x="965200" y="6027738"/>
            <a:ext cx="1057275" cy="4476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591C2-11D9-4664-A7F2-C33018E12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31" y="1144214"/>
            <a:ext cx="6703510" cy="45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0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4572D12-26E5-43E8-B995-A3BB435A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" r="597" b="4367"/>
          <a:stretch>
            <a:fillRect/>
          </a:stretch>
        </p:blipFill>
        <p:spPr bwMode="auto">
          <a:xfrm>
            <a:off x="350838" y="568325"/>
            <a:ext cx="8467725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F4DAADE6-9F58-4B55-8BA7-7B2B793A7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120650"/>
            <a:ext cx="5565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Female Reproductive System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62807C0-AF9F-40B4-A3F5-5C4C6B0F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20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Ovaries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5174336-DAD4-4A35-9521-0E639CEB5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1752600"/>
            <a:ext cx="795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Held in position by ovarian ligament and suspensory ligaments.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ADBC0A9-92B2-44B4-9DEC-98989E6A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5080000"/>
            <a:ext cx="81518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Ovarian cycle and follicular development.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(dictates uterine cycle)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6334686-2B8A-4470-BBF7-CB0381D9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154363"/>
            <a:ext cx="878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Ovarian artery and vein enter at ovarian hilus.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41365CF-7AC1-4225-81E8-F0ABCC3E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3992563"/>
            <a:ext cx="7751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Has tunica albuginea.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6317208-3825-46C8-980A-EE04BAD58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838200"/>
            <a:ext cx="8767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Ovaries -&gt; eggs, estrogens and progesterone.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842DE3A-8850-4FC4-BA11-14E677E6F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6816" r="766" b="13242"/>
          <a:stretch/>
        </p:blipFill>
        <p:spPr bwMode="auto">
          <a:xfrm>
            <a:off x="373063" y="533401"/>
            <a:ext cx="86423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5A014C-72ED-33C4-9179-C61E081C5CAE}"/>
              </a:ext>
            </a:extLst>
          </p:cNvPr>
          <p:cNvSpPr/>
          <p:nvPr/>
        </p:nvSpPr>
        <p:spPr>
          <a:xfrm>
            <a:off x="4831200" y="5544000"/>
            <a:ext cx="14256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E53DC371-9BDC-4CC3-8C0C-1CC027825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20775"/>
            <a:ext cx="77216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>
            <a:extLst>
              <a:ext uri="{FF2B5EF4-FFF2-40B4-BE49-F238E27FC236}">
                <a16:creationId xmlns:a16="http://schemas.microsoft.com/office/drawing/2014/main" id="{6DC9FB98-465F-40E2-B35F-A48611A2C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20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Frontal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section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the Ovary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BC532BF-3F13-4F1D-B26C-231D1939B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152400"/>
            <a:ext cx="8820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Uterine Tubes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033B293-C812-4749-B074-504C571E0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3240375"/>
            <a:ext cx="878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Opens into uterine cavity.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AB5A281-F09D-4135-9B49-977BAADFF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044863"/>
            <a:ext cx="7504113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Infundibulum (with fimbriae)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Ampulla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Isthmus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9145AEF6-53E0-4A15-B51B-CB5EA5BA4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4243675"/>
            <a:ext cx="878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Lined with ciliated and non-ciliated simple columnar epithelium - aids in cell’s transport.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66897C1-A751-4B02-8B5D-6C884B64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" b="4042"/>
          <a:stretch>
            <a:fillRect/>
          </a:stretch>
        </p:blipFill>
        <p:spPr bwMode="auto">
          <a:xfrm>
            <a:off x="328613" y="627063"/>
            <a:ext cx="8456612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21FC48-8FD2-6804-CB84-F3A1AB380D67}"/>
              </a:ext>
            </a:extLst>
          </p:cNvPr>
          <p:cNvSpPr/>
          <p:nvPr/>
        </p:nvSpPr>
        <p:spPr>
          <a:xfrm>
            <a:off x="2455200" y="6408000"/>
            <a:ext cx="1425600" cy="3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853048-5AEB-7200-6E18-D78424414145}"/>
              </a:ext>
            </a:extLst>
          </p:cNvPr>
          <p:cNvSpPr/>
          <p:nvPr/>
        </p:nvSpPr>
        <p:spPr>
          <a:xfrm>
            <a:off x="5709600" y="6195494"/>
            <a:ext cx="1425600" cy="435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790253A-388A-4BB2-96E2-80BF673E2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63" y="207000"/>
            <a:ext cx="88201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Gross Divisions of the Uterus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7248A0-2043-467A-8A83-608A6869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706563"/>
            <a:ext cx="5222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Body (largest portion)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5CDDB66-B1D8-4F3F-9D22-754E9B7D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99695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Fundus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AD829C6-5CDE-4D4A-B6AF-F66AC319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3495675"/>
            <a:ext cx="40211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Cervix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Internal os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Cervical canal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External os</a:t>
            </a: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67D49305-5A17-4428-9C3D-14B04515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2520950"/>
            <a:ext cx="3436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Uterine cavity</a:t>
            </a:r>
          </a:p>
        </p:txBody>
      </p:sp>
      <p:pic>
        <p:nvPicPr>
          <p:cNvPr id="9224" name="Picture 8" descr="http://www.anatomycolleges.com/Free_Course/images/uterus_uterus.jpg">
            <a:extLst>
              <a:ext uri="{FF2B5EF4-FFF2-40B4-BE49-F238E27FC236}">
                <a16:creationId xmlns:a16="http://schemas.microsoft.com/office/drawing/2014/main" id="{FFA4A434-2E54-48A8-9AFD-FDB30B83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086100"/>
            <a:ext cx="55768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7F9A73A-6E33-46E0-BB55-10FA888C3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274637"/>
            <a:ext cx="7823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Uterine Wall (Layers)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B4B7016-0E5B-41F5-A1AC-9D9F73DF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3957638"/>
            <a:ext cx="8386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Myometrium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muscular (thickest ~90%).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E2EEB40-8D06-4B90-9263-074475DB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071563"/>
            <a:ext cx="74644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Endometrium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innermost layer.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Contains endometrial (uterine) glands.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BFC0AB0-1445-455D-976E-C016C480C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5249863"/>
            <a:ext cx="8048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Perimetrium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outermost (superficial). 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E62B34D-9BA8-4D83-9672-6B5F69123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2401888"/>
            <a:ext cx="714533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Functional layer, top 2/3 (sheds).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Basal Layer, bottom 1/3 (remains).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513</Words>
  <Application>Microsoft Office PowerPoint</Application>
  <PresentationFormat>On-screen Show (4:3)</PresentationFormat>
  <Paragraphs>97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 Mahon</dc:creator>
  <cp:lastModifiedBy>Marie Mc Mahon</cp:lastModifiedBy>
  <cp:revision>13</cp:revision>
  <dcterms:created xsi:type="dcterms:W3CDTF">2024-05-21T00:26:46Z</dcterms:created>
  <dcterms:modified xsi:type="dcterms:W3CDTF">2026-05-21T05:53:39Z</dcterms:modified>
</cp:coreProperties>
</file>