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  <p:sldId id="281" r:id="rId4"/>
    <p:sldId id="282" r:id="rId5"/>
    <p:sldId id="259" r:id="rId6"/>
    <p:sldId id="260" r:id="rId7"/>
    <p:sldId id="261" r:id="rId8"/>
    <p:sldId id="274" r:id="rId9"/>
    <p:sldId id="277" r:id="rId10"/>
    <p:sldId id="262" r:id="rId11"/>
    <p:sldId id="263" r:id="rId12"/>
    <p:sldId id="279" r:id="rId13"/>
    <p:sldId id="266" r:id="rId14"/>
    <p:sldId id="275" r:id="rId15"/>
    <p:sldId id="264" r:id="rId16"/>
    <p:sldId id="265" r:id="rId17"/>
    <p:sldId id="278" r:id="rId18"/>
    <p:sldId id="267" r:id="rId19"/>
    <p:sldId id="268" r:id="rId20"/>
    <p:sldId id="269" r:id="rId21"/>
    <p:sldId id="270" r:id="rId22"/>
    <p:sldId id="284" r:id="rId23"/>
    <p:sldId id="271" r:id="rId24"/>
    <p:sldId id="272" r:id="rId25"/>
    <p:sldId id="273" r:id="rId26"/>
    <p:sldId id="285" r:id="rId2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5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6981" autoAdjust="0"/>
    <p:restoredTop sz="94660"/>
  </p:normalViewPr>
  <p:slideViewPr>
    <p:cSldViewPr snapToGrid="0">
      <p:cViewPr varScale="1">
        <p:scale>
          <a:sx n="75" d="100"/>
          <a:sy n="75" d="100"/>
        </p:scale>
        <p:origin x="966" y="72"/>
      </p:cViewPr>
      <p:guideLst>
        <p:guide orient="horz" pos="2160"/>
        <p:guide pos="285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649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6B623D2-AB69-4BC8-B743-ADD3469F6E1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A196337-D7F6-47A0-A239-0BFBDE0B990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9486FD5-E54C-4B33-871E-3B5AEDFB48E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4C4B7F-4502-4A10-8071-41B4218ED73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15046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84BE2EE-DD4C-48DF-9EB4-3C9918608B4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FE3F74F-E75C-4F01-9EFA-29365B4CFD9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0AFBFBA-4433-4A00-8933-15A3FE64D76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B24976-8300-4205-802C-F60A1DDC08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953411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ECD1FD2-121C-47AA-8E44-B2FD76ED2A3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BE6E16C-92B2-41E6-B1E3-AE0E46369F5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85C4F90-92A7-46CE-AE55-3C787628915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634A14-9149-40EE-955F-FF58BE5507C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23018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DC449DE-70FF-4BF5-8D98-030CCDC28E4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8160EAD-BE14-45D9-8A19-5666F0EBE78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949044C-52A8-4015-97C0-5D640A87F69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8C805D-C67E-4920-911A-6E6AE1EEF4F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95571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13013C4-781A-447E-A74C-6B4696DB6F9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D9E3215-DDCE-41E3-8D47-132B1EA1065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FD84820-30C8-4D5F-B3FA-903AA53242F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4A8095-72E1-47C6-A2A2-014F147359E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73814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2EA9243-8E13-4ABA-AAF3-C9CD930976B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A8B1C19-6C1F-462B-AFC3-EBA58DF16B1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3B60FD-9EEA-4577-A96E-7A8BF4FE2C4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CC7FE4-7A39-4B06-89FB-F227BBC7104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544623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172DC48B-AB54-4C0E-A314-48C0BF7F429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C3A29C4B-0F2C-4F1C-A10B-53DB43E6C82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F65EB2FF-F625-46B8-8FFA-A55FA11488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18BE9B-6F0D-48FC-A5E0-58EFB092607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78028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626B89F9-5512-48AE-9AAC-B81E216CFB1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7735C89-6D65-4D23-8B98-436081143CE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7CA6482D-1410-49AF-B6EA-9933499214C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568621-8F2D-4B6F-A90A-B3DC4E13868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9406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723C6059-F9B6-49B4-9279-76A47CDAEC6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7B7E5018-8FCD-4AD5-B89F-EEC70C97666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8A0C8AF2-E7D3-47AE-8896-66AF0760EF8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EB60D4-4D7A-4469-B6F6-E962D73768A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39568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6A5F71B-C10D-46F4-ABBF-A354B1EDBEE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758C92F-6345-4E05-A7EF-85A91D95F43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63CA8FC-9110-41B7-9B3F-EF27CDF7064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215A92-822D-467E-BBC9-145BCFCB750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06446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14A5FC5-64BA-46CA-ADA3-D6EDBF67F16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AA6136E-E65C-4E54-99F2-29801190266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5C00119-2F78-4AC0-8B74-E3653A7B086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DEF96A-1155-422B-A441-C7E3D3A4E6B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35085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3084E976-0020-432C-8C22-616214C845F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76062A03-5BB5-4BB5-8590-579A824035F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F8BFA83C-59F2-42B4-831C-B978483995E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46FB56B5-936D-444C-98C7-DA39FA3CB99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2D6C0ACE-EBA7-471F-B724-1A742C0670D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C004CF1A-3C32-46A7-B9BD-5C49C16D465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64617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%0d28-10ae_1.jpg%20%20%20%20%20%20%20%20%20%20%20%20%20%20%20%20%20%20%20%20%20%20%20%20%20%20%20%20%20%20%20%20%20%20%20%20%20%20%20%20%20%20%20%20%20%20%20%20%20%200001C664%0e%20%20Macintosh%20HD%20%20%20%20%20%20%20%20%20%20%20%20%20%20%20%20%20BA03BFAA: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commons/4/4e/Sperm_stained.JPG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50195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9E656286-30A0-4D10-92FB-549AAB1846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0113" y="269875"/>
            <a:ext cx="731361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Human Reproductive System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0D9E536E-C87D-49F9-88B7-0057DE26C5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000" y="3919538"/>
            <a:ext cx="8304213" cy="235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Gonads – make gametes + Sex Hormones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Ducts – gametes and fluid travel through.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Accessory Organs and Glands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External Genitalia</a:t>
            </a:r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894D8430-93DE-49D4-9E3A-6E4358CED5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725" y="2460625"/>
            <a:ext cx="8410575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Fertilization - union of sperm and egg = zygote.</a:t>
            </a:r>
          </a:p>
        </p:txBody>
      </p:sp>
      <p:sp>
        <p:nvSpPr>
          <p:cNvPr id="3077" name="Text Box 5">
            <a:extLst>
              <a:ext uri="{FF2B5EF4-FFF2-40B4-BE49-F238E27FC236}">
                <a16:creationId xmlns:a16="http://schemas.microsoft.com/office/drawing/2014/main" id="{69D9F6BD-FAF7-49B0-A7F0-6252C6E73C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7575" y="3179763"/>
            <a:ext cx="193213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sng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Structures</a:t>
            </a:r>
          </a:p>
        </p:txBody>
      </p:sp>
      <p:sp>
        <p:nvSpPr>
          <p:cNvPr id="2054" name="Rectangle 6">
            <a:extLst>
              <a:ext uri="{FF2B5EF4-FFF2-40B4-BE49-F238E27FC236}">
                <a16:creationId xmlns:a16="http://schemas.microsoft.com/office/drawing/2014/main" id="{5EE89B9D-B4B8-442F-94D5-5C66F11162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663" y="1163638"/>
            <a:ext cx="8056562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Produces, stores, nourishes and transports functional gametes (egg and sperm).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/>
      <p:bldP spid="3076" grpId="0"/>
      <p:bldP spid="307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>
            <a:extLst>
              <a:ext uri="{FF2B5EF4-FFF2-40B4-BE49-F238E27FC236}">
                <a16:creationId xmlns:a16="http://schemas.microsoft.com/office/drawing/2014/main" id="{EF4BF406-5F8D-414E-92E6-843A0DEB32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6075" y="63500"/>
            <a:ext cx="836771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Epididymis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– about 18 feet long 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(3 weeks)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9220" name="Rectangle 4">
            <a:extLst>
              <a:ext uri="{FF2B5EF4-FFF2-40B4-BE49-F238E27FC236}">
                <a16:creationId xmlns:a16="http://schemas.microsoft.com/office/drawing/2014/main" id="{1A27925F-6267-4460-8DE0-F375C2FB79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4563" y="1052513"/>
            <a:ext cx="1333500" cy="154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- Head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- Body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- Tail</a:t>
            </a:r>
            <a:endParaRPr kumimoji="0" lang="en-US" altLang="en-US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222" name="Rectangle 6">
            <a:extLst>
              <a:ext uri="{FF2B5EF4-FFF2-40B4-BE49-F238E27FC236}">
                <a16:creationId xmlns:a16="http://schemas.microsoft.com/office/drawing/2014/main" id="{56DBF395-35E4-449D-8349-030D742E32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188" y="5216525"/>
            <a:ext cx="39592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Ductus deferens</a:t>
            </a:r>
            <a:endParaRPr kumimoji="0" lang="en-US" altLang="en-US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223" name="Rectangle 7">
            <a:extLst>
              <a:ext uri="{FF2B5EF4-FFF2-40B4-BE49-F238E27FC236}">
                <a16:creationId xmlns:a16="http://schemas.microsoft.com/office/drawing/2014/main" id="{F6A2E14F-75BD-49B3-BEDA-6CB919E5FA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063" y="2628900"/>
            <a:ext cx="2971800" cy="207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Transport &amp;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Maturation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of Sperm cells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and culling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020C1AD-97C1-4F96-BF9F-607E10200C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4170" y="768620"/>
            <a:ext cx="5149618" cy="56664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/>
      <p:bldP spid="9220" grpId="0"/>
      <p:bldP spid="9222" grpId="0"/>
      <p:bldP spid="922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50195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669BAF3B-86CE-4B50-9E1A-70274E155E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725" y="134938"/>
            <a:ext cx="8820150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Ductus Deferens</a:t>
            </a:r>
            <a:endParaRPr kumimoji="0" lang="en-US" altLang="en-US" sz="4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1C028D0B-F578-4567-81D5-388E28E03E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125" y="1285875"/>
            <a:ext cx="87582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Muscular tube transports/stores sperm.</a:t>
            </a:r>
          </a:p>
        </p:txBody>
      </p:sp>
      <p:sp>
        <p:nvSpPr>
          <p:cNvPr id="10244" name="Rectangle 4">
            <a:extLst>
              <a:ext uri="{FF2B5EF4-FFF2-40B4-BE49-F238E27FC236}">
                <a16:creationId xmlns:a16="http://schemas.microsoft.com/office/drawing/2014/main" id="{23787CB4-810B-4B6A-8B73-3629972959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2287588"/>
            <a:ext cx="8485188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Passes through inguinal canal to Abdomen.</a:t>
            </a:r>
          </a:p>
        </p:txBody>
      </p:sp>
      <p:sp>
        <p:nvSpPr>
          <p:cNvPr id="10245" name="Rectangle 5">
            <a:extLst>
              <a:ext uri="{FF2B5EF4-FFF2-40B4-BE49-F238E27FC236}">
                <a16:creationId xmlns:a16="http://schemas.microsoft.com/office/drawing/2014/main" id="{549C2EC5-4234-409C-A7A5-0FFCC5E84D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775" y="3201988"/>
            <a:ext cx="7958138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Fuses into ejaculatory duct 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(see upcoming figure)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0246" name="Rectangle 6">
            <a:extLst>
              <a:ext uri="{FF2B5EF4-FFF2-40B4-BE49-F238E27FC236}">
                <a16:creationId xmlns:a16="http://schemas.microsoft.com/office/drawing/2014/main" id="{C3564CB6-0773-4CCA-BDFD-97822EB28A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013" y="4192588"/>
            <a:ext cx="737235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Empties into urethra (3 parts in male).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4" grpId="0"/>
      <p:bldP spid="10245" grpId="0"/>
      <p:bldP spid="1024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4">
            <a:extLst>
              <a:ext uri="{FF2B5EF4-FFF2-40B4-BE49-F238E27FC236}">
                <a16:creationId xmlns:a16="http://schemas.microsoft.com/office/drawing/2014/main" id="{AB605EC6-6156-4214-90FF-7B90C5639B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6850" y="92075"/>
            <a:ext cx="4133850" cy="664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7">
            <a:extLst>
              <a:ext uri="{FF2B5EF4-FFF2-40B4-BE49-F238E27FC236}">
                <a16:creationId xmlns:a16="http://schemas.microsoft.com/office/drawing/2014/main" id="{D4C25E8E-0796-44A7-9674-090354072A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063" y="303213"/>
            <a:ext cx="3381375" cy="622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1. Seminiferous tubules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2. Tunica albuginea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3. Lobule of testis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4. Testicular septum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5. Rete testis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6. Efferent  ductule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7. Tail of epididymis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8. Body of epididymis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9. Head of epididymis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10. Ductus deferens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11. Lymphatic vessel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12. Testicular nerve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13. Testicular artery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14. Spermatic cord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>
            <a:extLst>
              <a:ext uri="{FF2B5EF4-FFF2-40B4-BE49-F238E27FC236}">
                <a16:creationId xmlns:a16="http://schemas.microsoft.com/office/drawing/2014/main" id="{DC857281-6DC0-4616-B0BD-D79744D43B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925" y="26914"/>
            <a:ext cx="8820150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The Accessory Glands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DE6A5B6-A9FC-43C2-A2F3-016F064D25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1164" y="777987"/>
            <a:ext cx="5297883" cy="533446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54F53F6-FE73-48FB-AE46-7742B940DA22}"/>
              </a:ext>
            </a:extLst>
          </p:cNvPr>
          <p:cNvSpPr txBox="1"/>
          <p:nvPr/>
        </p:nvSpPr>
        <p:spPr>
          <a:xfrm>
            <a:off x="4694181" y="5960378"/>
            <a:ext cx="1440560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Bulbourethral gland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6740B7E8-C80F-4AC8-B42D-8363BF1432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04666" y="6371662"/>
            <a:ext cx="293214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Posterior View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F14819B4-283C-4E9F-A187-69E7E9DAA517}"/>
              </a:ext>
            </a:extLst>
          </p:cNvPr>
          <p:cNvCxnSpPr>
            <a:cxnSpLocks/>
          </p:cNvCxnSpPr>
          <p:nvPr/>
        </p:nvCxnSpPr>
        <p:spPr>
          <a:xfrm flipH="1">
            <a:off x="5594991" y="2042696"/>
            <a:ext cx="1365269" cy="82126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C2DF206-922E-4BD9-B6C7-8313E1479D97}"/>
              </a:ext>
            </a:extLst>
          </p:cNvPr>
          <p:cNvCxnSpPr>
            <a:cxnSpLocks/>
          </p:cNvCxnSpPr>
          <p:nvPr/>
        </p:nvCxnSpPr>
        <p:spPr>
          <a:xfrm flipH="1">
            <a:off x="5188591" y="3445218"/>
            <a:ext cx="1775765" cy="115335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CC27F8C-89F2-4FA6-8A4F-18902869523B}"/>
              </a:ext>
            </a:extLst>
          </p:cNvPr>
          <p:cNvCxnSpPr>
            <a:cxnSpLocks/>
          </p:cNvCxnSpPr>
          <p:nvPr/>
        </p:nvCxnSpPr>
        <p:spPr>
          <a:xfrm flipH="1">
            <a:off x="4874711" y="4301973"/>
            <a:ext cx="2089645" cy="114900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E52F9135-77CF-4CF1-ABDA-62C097CC000E}"/>
              </a:ext>
            </a:extLst>
          </p:cNvPr>
          <p:cNvSpPr txBox="1"/>
          <p:nvPr/>
        </p:nvSpPr>
        <p:spPr>
          <a:xfrm>
            <a:off x="6992014" y="1798763"/>
            <a:ext cx="347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E402AE5-7735-422D-8D6D-459A42B9C997}"/>
              </a:ext>
            </a:extLst>
          </p:cNvPr>
          <p:cNvSpPr txBox="1"/>
          <p:nvPr/>
        </p:nvSpPr>
        <p:spPr>
          <a:xfrm>
            <a:off x="7000481" y="3260552"/>
            <a:ext cx="347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64527FC-55E0-4976-BF55-FA24F0B860E5}"/>
              </a:ext>
            </a:extLst>
          </p:cNvPr>
          <p:cNvSpPr txBox="1"/>
          <p:nvPr/>
        </p:nvSpPr>
        <p:spPr>
          <a:xfrm>
            <a:off x="6992014" y="4117307"/>
            <a:ext cx="347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50195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76015FBF-C249-454D-868B-DD7A4E1B36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413" y="419100"/>
            <a:ext cx="8820150" cy="1231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Accessory Organs of the Male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Reproductive Tract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2A9DE296-8473-4416-A321-3069261CC0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2450" y="2300288"/>
            <a:ext cx="6281738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Seminal vesicles (paired)</a:t>
            </a:r>
          </a:p>
        </p:txBody>
      </p:sp>
      <p:sp>
        <p:nvSpPr>
          <p:cNvPr id="17412" name="Rectangle 4">
            <a:extLst>
              <a:ext uri="{FF2B5EF4-FFF2-40B4-BE49-F238E27FC236}">
                <a16:creationId xmlns:a16="http://schemas.microsoft.com/office/drawing/2014/main" id="{11C8A762-BA42-46CC-8CC5-DB0FDAD9BB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1812" y="3132644"/>
            <a:ext cx="495458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Prostate gland (single)</a:t>
            </a:r>
          </a:p>
        </p:txBody>
      </p:sp>
      <p:sp>
        <p:nvSpPr>
          <p:cNvPr id="17413" name="Rectangle 5">
            <a:extLst>
              <a:ext uri="{FF2B5EF4-FFF2-40B4-BE49-F238E27FC236}">
                <a16:creationId xmlns:a16="http://schemas.microsoft.com/office/drawing/2014/main" id="{741BFFBB-C194-4C6B-BA01-01010DBFCC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2450" y="4018469"/>
            <a:ext cx="581225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Bulbourethral glands (paired)</a:t>
            </a:r>
          </a:p>
        </p:txBody>
      </p:sp>
      <p:sp>
        <p:nvSpPr>
          <p:cNvPr id="17414" name="Text Box 6">
            <a:extLst>
              <a:ext uri="{FF2B5EF4-FFF2-40B4-BE49-F238E27FC236}">
                <a16:creationId xmlns:a16="http://schemas.microsoft.com/office/drawing/2014/main" id="{127AA833-CAD1-481E-9EE9-EC6F46925F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4534" y="3149600"/>
            <a:ext cx="209121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Secrete semen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into urethra</a:t>
            </a:r>
          </a:p>
        </p:txBody>
      </p:sp>
      <p:sp>
        <p:nvSpPr>
          <p:cNvPr id="17415" name="AutoShape 7">
            <a:extLst>
              <a:ext uri="{FF2B5EF4-FFF2-40B4-BE49-F238E27FC236}">
                <a16:creationId xmlns:a16="http://schemas.microsoft.com/office/drawing/2014/main" id="{46807200-CE85-4D05-96FD-168A0EDFDAA0}"/>
              </a:ext>
            </a:extLst>
          </p:cNvPr>
          <p:cNvSpPr>
            <a:spLocks/>
          </p:cNvSpPr>
          <p:nvPr/>
        </p:nvSpPr>
        <p:spPr bwMode="auto">
          <a:xfrm>
            <a:off x="5953459" y="2444750"/>
            <a:ext cx="725488" cy="2178050"/>
          </a:xfrm>
          <a:prstGeom prst="rightBrace">
            <a:avLst>
              <a:gd name="adj1" fmla="val 25018"/>
              <a:gd name="adj2" fmla="val 50000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50195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2" name="Rectangle 8">
            <a:extLst>
              <a:ext uri="{FF2B5EF4-FFF2-40B4-BE49-F238E27FC236}">
                <a16:creationId xmlns:a16="http://schemas.microsoft.com/office/drawing/2014/main" id="{5B6DFBFB-A8A5-43BE-94A9-D0A2C4864A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3282" y="384175"/>
            <a:ext cx="61087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Seminal Vesicles</a:t>
            </a:r>
          </a:p>
        </p:txBody>
      </p:sp>
      <p:sp>
        <p:nvSpPr>
          <p:cNvPr id="11273" name="Rectangle 9">
            <a:extLst>
              <a:ext uri="{FF2B5EF4-FFF2-40B4-BE49-F238E27FC236}">
                <a16:creationId xmlns:a16="http://schemas.microsoft.com/office/drawing/2014/main" id="{90DDB317-5166-456A-914C-E658D2CF11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800" y="1514475"/>
            <a:ext cx="88550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Paired glands – secretes 60% semen volume.</a:t>
            </a:r>
          </a:p>
        </p:txBody>
      </p:sp>
      <p:sp>
        <p:nvSpPr>
          <p:cNvPr id="11274" name="Rectangle 10">
            <a:extLst>
              <a:ext uri="{FF2B5EF4-FFF2-40B4-BE49-F238E27FC236}">
                <a16:creationId xmlns:a16="http://schemas.microsoft.com/office/drawing/2014/main" id="{AD4FFB10-DA94-48BD-9C4F-8E2829AD34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788" y="3143250"/>
            <a:ext cx="77184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Fructose – a sugar for energy!</a:t>
            </a:r>
          </a:p>
        </p:txBody>
      </p:sp>
      <p:sp>
        <p:nvSpPr>
          <p:cNvPr id="11275" name="Rectangle 11">
            <a:extLst>
              <a:ext uri="{FF2B5EF4-FFF2-40B4-BE49-F238E27FC236}">
                <a16:creationId xmlns:a16="http://schemas.microsoft.com/office/drawing/2014/main" id="{13C4CF67-ABFA-42D6-9E10-7DE60E2BAC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788" y="2295525"/>
            <a:ext cx="74263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Fibrinogen – converts to fibrin.</a:t>
            </a:r>
          </a:p>
        </p:txBody>
      </p:sp>
      <p:sp>
        <p:nvSpPr>
          <p:cNvPr id="11276" name="Rectangle 12">
            <a:extLst>
              <a:ext uri="{FF2B5EF4-FFF2-40B4-BE49-F238E27FC236}">
                <a16:creationId xmlns:a16="http://schemas.microsoft.com/office/drawing/2014/main" id="{4DC92712-693B-4585-ABFA-0DBDA85FB3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788" y="4027488"/>
            <a:ext cx="828675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Prostaglandins – contract female tract.</a:t>
            </a:r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8D1886CD-3AA3-6009-336D-A74A3966F4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066" y="4801001"/>
            <a:ext cx="82867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pH of fluid is from 7.2</a:t>
            </a:r>
            <a:r>
              <a:rPr kumimoji="0" lang="en-US" altLang="en-US" sz="32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to 7.8 (basic or alkaline).</a:t>
            </a:r>
            <a:endParaRPr kumimoji="0" lang="en-US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4" grpId="0"/>
      <p:bldP spid="11276" grpId="0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50195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3B6BFB68-DE53-47A5-A674-F5F7AAFA9E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8018" y="79375"/>
            <a:ext cx="7407275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Prostate Gland</a:t>
            </a:r>
            <a:endParaRPr kumimoji="0" lang="en-US" altLang="en-US" sz="4200" b="0" i="0" u="sng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37E31326-8950-4416-B5BD-9B3EA5F441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163" y="801688"/>
            <a:ext cx="868362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Single gland - secretes 30% semen volume.</a:t>
            </a:r>
          </a:p>
        </p:txBody>
      </p:sp>
      <p:sp>
        <p:nvSpPr>
          <p:cNvPr id="12292" name="Rectangle 4">
            <a:extLst>
              <a:ext uri="{FF2B5EF4-FFF2-40B4-BE49-F238E27FC236}">
                <a16:creationId xmlns:a16="http://schemas.microsoft.com/office/drawing/2014/main" id="{41AFAA17-3647-49F6-8489-0A0B113BC9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847" y="3778930"/>
            <a:ext cx="7381875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Bulbourethral Glands</a:t>
            </a:r>
            <a:endParaRPr kumimoji="0" lang="en-US" altLang="en-US" sz="4200" b="0" i="0" u="sng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293" name="Rectangle 5">
            <a:extLst>
              <a:ext uri="{FF2B5EF4-FFF2-40B4-BE49-F238E27FC236}">
                <a16:creationId xmlns:a16="http://schemas.microsoft.com/office/drawing/2014/main" id="{36AC27B5-EABC-4205-8082-462FF7D90D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225" y="6056001"/>
            <a:ext cx="59626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Lubricating properties.</a:t>
            </a:r>
          </a:p>
        </p:txBody>
      </p:sp>
      <p:sp>
        <p:nvSpPr>
          <p:cNvPr id="12294" name="Rectangle 6">
            <a:extLst>
              <a:ext uri="{FF2B5EF4-FFF2-40B4-BE49-F238E27FC236}">
                <a16:creationId xmlns:a16="http://schemas.microsoft.com/office/drawing/2014/main" id="{C94FFBFD-BDE1-4C04-9017-40F185A0D8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0688" y="2109341"/>
            <a:ext cx="6405562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Fibrolysin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– to liquefy clots.</a:t>
            </a:r>
          </a:p>
        </p:txBody>
      </p:sp>
      <p:sp>
        <p:nvSpPr>
          <p:cNvPr id="12295" name="Rectangle 7">
            <a:extLst>
              <a:ext uri="{FF2B5EF4-FFF2-40B4-BE49-F238E27FC236}">
                <a16:creationId xmlns:a16="http://schemas.microsoft.com/office/drawing/2014/main" id="{88164F73-AE75-4C7B-A440-817BD25A0A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027351"/>
            <a:ext cx="8529084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914400" fontAlgn="base">
              <a:spcAft>
                <a:spcPct val="0"/>
              </a:spcAft>
              <a:defRPr/>
            </a:pP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Alkaline 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(pH</a:t>
            </a:r>
            <a:r>
              <a:rPr lang="en-US" alt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7.2 to 8.0) 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mucus secretion, helps neutralize male</a:t>
            </a:r>
            <a:r>
              <a:rPr kumimoji="0" lang="en-US" altLang="en-US" sz="32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urethra and vaginal canal.</a:t>
            </a:r>
            <a:endParaRPr kumimoji="0" lang="en-US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296" name="Rectangle 8">
            <a:extLst>
              <a:ext uri="{FF2B5EF4-FFF2-40B4-BE49-F238E27FC236}">
                <a16:creationId xmlns:a16="http://schemas.microsoft.com/office/drawing/2014/main" id="{27A17D19-6BF0-48F5-8A0F-81A97211E2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0688" y="1493838"/>
            <a:ext cx="868362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Clotting enzymes – to cause initial clots.</a:t>
            </a:r>
          </a:p>
        </p:txBody>
      </p:sp>
      <p:sp>
        <p:nvSpPr>
          <p:cNvPr id="12297" name="Rectangle 9">
            <a:extLst>
              <a:ext uri="{FF2B5EF4-FFF2-40B4-BE49-F238E27FC236}">
                <a16:creationId xmlns:a16="http://schemas.microsoft.com/office/drawing/2014/main" id="{884ED20B-3A8A-4EAF-9345-D24FA0F55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813" y="4500614"/>
            <a:ext cx="78232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Paired glands (~5% semen volume).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6FAA402-58FE-1546-4B4C-1DB65555B8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162" y="2722777"/>
            <a:ext cx="873283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The pH of this fluid is </a:t>
            </a:r>
            <a:r>
              <a:rPr lang="en-US" alt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6.9 to 9.5 (highly basic).</a:t>
            </a:r>
            <a:endParaRPr kumimoji="0" lang="en-US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2" grpId="0"/>
      <p:bldP spid="12293" grpId="0"/>
      <p:bldP spid="12295" grpId="0"/>
      <p:bldP spid="1229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4" descr="&#10;28-10ae_1.jpg                                                  0001C664  Macintosh HD                 BA03BFAA:">
            <a:extLst>
              <a:ext uri="{FF2B5EF4-FFF2-40B4-BE49-F238E27FC236}">
                <a16:creationId xmlns:a16="http://schemas.microsoft.com/office/drawing/2014/main" id="{0F9A9DF4-E90D-4635-928E-77B694EDAC1A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900" y="1588"/>
            <a:ext cx="82042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Rectangle 5">
            <a:extLst>
              <a:ext uri="{FF2B5EF4-FFF2-40B4-BE49-F238E27FC236}">
                <a16:creationId xmlns:a16="http://schemas.microsoft.com/office/drawing/2014/main" id="{DE2FC3C8-FB23-418C-88D8-51BC2F8C68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9913" y="6607175"/>
            <a:ext cx="3646487" cy="1936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50195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893DC39B-5357-436F-A711-E04BC01E34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228600"/>
            <a:ext cx="8820150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0" i="0" u="sng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Semen</a:t>
            </a:r>
            <a:endParaRPr kumimoji="0" lang="en-US" altLang="en-US" sz="4200" b="0" i="0" u="sng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AB7DD286-1C22-4240-87F4-00BF5A4058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675" y="2476500"/>
            <a:ext cx="8788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Sperm count typically 50 – 100 million per ml.</a:t>
            </a:r>
          </a:p>
        </p:txBody>
      </p:sp>
      <p:sp>
        <p:nvSpPr>
          <p:cNvPr id="14340" name="Rectangle 4">
            <a:extLst>
              <a:ext uri="{FF2B5EF4-FFF2-40B4-BE49-F238E27FC236}">
                <a16:creationId xmlns:a16="http://schemas.microsoft.com/office/drawing/2014/main" id="{926E1C61-4A9D-45FE-9F34-3AF10A4E93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325" y="3689350"/>
            <a:ext cx="85312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Sperm count below 20 million/ml = “infertile”.</a:t>
            </a:r>
          </a:p>
        </p:txBody>
      </p:sp>
      <p:sp>
        <p:nvSpPr>
          <p:cNvPr id="14342" name="Rectangle 6">
            <a:extLst>
              <a:ext uri="{FF2B5EF4-FFF2-40B4-BE49-F238E27FC236}">
                <a16:creationId xmlns:a16="http://schemas.microsoft.com/office/drawing/2014/main" id="{5EC87D3D-477D-4475-A8B7-221B9C7796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975" y="1370013"/>
            <a:ext cx="798195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Typical ejaculation releases 2-5 ml.</a:t>
            </a:r>
          </a:p>
        </p:txBody>
      </p:sp>
      <p:sp>
        <p:nvSpPr>
          <p:cNvPr id="10" name="Rectangle 6">
            <a:extLst>
              <a:ext uri="{FF2B5EF4-FFF2-40B4-BE49-F238E27FC236}">
                <a16:creationId xmlns:a16="http://schemas.microsoft.com/office/drawing/2014/main" id="{348CA02C-31DE-42A0-A7ED-A5B44D0F08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262" y="4681250"/>
            <a:ext cx="894873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Typical pH range from 7.2 to 7.8 (alkaline or</a:t>
            </a:r>
            <a:r>
              <a:rPr kumimoji="0" lang="en-US" altLang="en-US" sz="32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basic)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>
            <a:extLst>
              <a:ext uri="{FF2B5EF4-FFF2-40B4-BE49-F238E27FC236}">
                <a16:creationId xmlns:a16="http://schemas.microsoft.com/office/drawing/2014/main" id="{DEFC4606-E2E0-4454-B993-CC60F4203A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03" r="963" b="4013"/>
          <a:stretch>
            <a:fillRect/>
          </a:stretch>
        </p:blipFill>
        <p:spPr bwMode="auto">
          <a:xfrm>
            <a:off x="314325" y="631825"/>
            <a:ext cx="8485188" cy="600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50195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2E867A26-58C0-43DF-A873-5D1E458803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8388" y="700088"/>
            <a:ext cx="6534150" cy="189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Male Gonads = Testes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Produce Sperm (male gametes) 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Testosterone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C04052E1-9734-4C3D-89B2-8C39682474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4575" y="3636963"/>
            <a:ext cx="7170738" cy="189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Female Gonads = Ovaries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Eggs (female gametes)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Estrogen and Progesterone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50195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116809FD-4C35-470C-99FE-C55905738D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213" y="1255713"/>
            <a:ext cx="87884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Structure</a:t>
            </a:r>
            <a:r>
              <a:rPr kumimoji="0" lang="en-US" altLang="en-US" sz="32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of c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onnective tissue, fascia and muscle.</a:t>
            </a:r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47FEE5DC-8341-4CD3-8485-F9C5C2D7B7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338" y="331788"/>
            <a:ext cx="8820150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The Spermatic Cord</a:t>
            </a:r>
            <a:endParaRPr kumimoji="0" lang="en-US" altLang="en-US" sz="4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388" name="Rectangle 4">
            <a:extLst>
              <a:ext uri="{FF2B5EF4-FFF2-40B4-BE49-F238E27FC236}">
                <a16:creationId xmlns:a16="http://schemas.microsoft.com/office/drawing/2014/main" id="{2E18F64B-20C1-4FDF-B303-AF4E24E69C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413" y="2122488"/>
            <a:ext cx="5592762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Encloses these structures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sp>
        <p:nvSpPr>
          <p:cNvPr id="16389" name="Rectangle 5">
            <a:extLst>
              <a:ext uri="{FF2B5EF4-FFF2-40B4-BE49-F238E27FC236}">
                <a16:creationId xmlns:a16="http://schemas.microsoft.com/office/drawing/2014/main" id="{6313DFBE-FAE0-4A6B-8A1D-3AE8DD219A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050" y="2864166"/>
            <a:ext cx="8378825" cy="1175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ductus deferens, testicular artery,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testicular vein, cremaster muscle.</a:t>
            </a:r>
          </a:p>
        </p:txBody>
      </p:sp>
      <p:sp>
        <p:nvSpPr>
          <p:cNvPr id="16390" name="Rectangle 6">
            <a:extLst>
              <a:ext uri="{FF2B5EF4-FFF2-40B4-BE49-F238E27FC236}">
                <a16:creationId xmlns:a16="http://schemas.microsoft.com/office/drawing/2014/main" id="{56E05116-C025-45D7-87CA-E7C27AE247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11138" y="4219575"/>
            <a:ext cx="8788401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742950" marR="0" lvl="1" indent="-28575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Pampiniform plexus, lymphatics and nerves.</a:t>
            </a:r>
          </a:p>
        </p:txBody>
      </p:sp>
      <p:sp>
        <p:nvSpPr>
          <p:cNvPr id="16391" name="Rectangle 7">
            <a:extLst>
              <a:ext uri="{FF2B5EF4-FFF2-40B4-BE49-F238E27FC236}">
                <a16:creationId xmlns:a16="http://schemas.microsoft.com/office/drawing/2014/main" id="{184B3827-099B-49CC-AEB4-53755701D1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113" y="5416550"/>
            <a:ext cx="8788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All these travel through inguinal canal.</a:t>
            </a:r>
          </a:p>
        </p:txBody>
      </p:sp>
      <p:sp>
        <p:nvSpPr>
          <p:cNvPr id="16393" name="Line 9">
            <a:extLst>
              <a:ext uri="{FF2B5EF4-FFF2-40B4-BE49-F238E27FC236}">
                <a16:creationId xmlns:a16="http://schemas.microsoft.com/office/drawing/2014/main" id="{11D5DEA8-CEDE-439B-935C-DC49D2BD7EAD}"/>
              </a:ext>
            </a:extLst>
          </p:cNvPr>
          <p:cNvSpPr>
            <a:spLocks noChangeShapeType="1"/>
          </p:cNvSpPr>
          <p:nvPr/>
        </p:nvSpPr>
        <p:spPr bwMode="auto">
          <a:xfrm>
            <a:off x="1503363" y="3983038"/>
            <a:ext cx="155575" cy="371475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9" grpId="0"/>
      <p:bldP spid="16390" grpId="0"/>
      <p:bldP spid="16391" grpId="0"/>
      <p:bldP spid="1639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50195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B1463C88-7BAD-4A13-8CC8-FBEB35322E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163" y="136525"/>
            <a:ext cx="7864475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Male Urethra</a:t>
            </a:r>
            <a:endParaRPr kumimoji="0" lang="en-US" altLang="en-US" sz="4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83BD7D35-EC3D-4BCA-8D86-B2B342C3AE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9763" y="1955800"/>
            <a:ext cx="6969125" cy="211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Three regions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Prostatic urethra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Membranous urethra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Penile urethra</a:t>
            </a:r>
          </a:p>
        </p:txBody>
      </p:sp>
      <p:sp>
        <p:nvSpPr>
          <p:cNvPr id="24580" name="Rectangle 4">
            <a:extLst>
              <a:ext uri="{FF2B5EF4-FFF2-40B4-BE49-F238E27FC236}">
                <a16:creationId xmlns:a16="http://schemas.microsoft.com/office/drawing/2014/main" id="{4EBE754D-4964-4C25-9922-AF815D3095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7063" y="917575"/>
            <a:ext cx="69691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Urinary bladder to tip of penis</a:t>
            </a:r>
          </a:p>
        </p:txBody>
      </p:sp>
      <p:sp>
        <p:nvSpPr>
          <p:cNvPr id="17413" name="Rectangle 5">
            <a:extLst>
              <a:ext uri="{FF2B5EF4-FFF2-40B4-BE49-F238E27FC236}">
                <a16:creationId xmlns:a16="http://schemas.microsoft.com/office/drawing/2014/main" id="{EB22C87C-883B-42EA-B701-EFB400CCF1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475" y="4665663"/>
            <a:ext cx="6969125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Lined with stratified columnar and transitional epithelium.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productive Models Unlabeled | Virtual Anatomy Lab VAL">
            <a:extLst>
              <a:ext uri="{FF2B5EF4-FFF2-40B4-BE49-F238E27FC236}">
                <a16:creationId xmlns:a16="http://schemas.microsoft.com/office/drawing/2014/main" id="{F3240582-459C-4D6E-9701-B85D2644A6B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26" r="18560" b="5206"/>
          <a:stretch/>
        </p:blipFill>
        <p:spPr bwMode="auto">
          <a:xfrm>
            <a:off x="197884" y="528975"/>
            <a:ext cx="4653516" cy="5351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New Page 1">
            <a:extLst>
              <a:ext uri="{FF2B5EF4-FFF2-40B4-BE49-F238E27FC236}">
                <a16:creationId xmlns:a16="http://schemas.microsoft.com/office/drawing/2014/main" id="{A1959349-ED33-4A02-9D78-55F8CF3165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876"/>
          <a:stretch/>
        </p:blipFill>
        <p:spPr bwMode="auto">
          <a:xfrm>
            <a:off x="5042303" y="528975"/>
            <a:ext cx="3903813" cy="5351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06356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50195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>
            <a:extLst>
              <a:ext uri="{FF2B5EF4-FFF2-40B4-BE49-F238E27FC236}">
                <a16:creationId xmlns:a16="http://schemas.microsoft.com/office/drawing/2014/main" id="{441095AA-8468-4DCF-B90F-D1EDCB02E1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2250" y="709626"/>
            <a:ext cx="5331095" cy="196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Root, body (shaft) and glans.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endParaRPr kumimoji="0" lang="en-US" altLang="en-US" sz="10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Prepuce (foreskin)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surrounds tip (glans).</a:t>
            </a:r>
          </a:p>
        </p:txBody>
      </p:sp>
      <p:sp>
        <p:nvSpPr>
          <p:cNvPr id="18436" name="Rectangle 4">
            <a:extLst>
              <a:ext uri="{FF2B5EF4-FFF2-40B4-BE49-F238E27FC236}">
                <a16:creationId xmlns:a16="http://schemas.microsoft.com/office/drawing/2014/main" id="{18841775-BD70-44F9-BBDE-36B21DB7FA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150" y="3236953"/>
            <a:ext cx="8775700" cy="2135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Erectile tissue (3 masses)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Two 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corpora cavernosa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One 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corpus spongiosum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r>
              <a:rPr lang="en-US" alt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(surrounds penile urethra)</a:t>
            </a:r>
          </a:p>
        </p:txBody>
      </p:sp>
      <p:sp>
        <p:nvSpPr>
          <p:cNvPr id="18437" name="Rectangle 5">
            <a:extLst>
              <a:ext uri="{FF2B5EF4-FFF2-40B4-BE49-F238E27FC236}">
                <a16:creationId xmlns:a16="http://schemas.microsoft.com/office/drawing/2014/main" id="{13EA7570-32CA-4628-91E8-FA1F78B85A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550" y="5475793"/>
            <a:ext cx="8772525" cy="1175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Erection –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r>
              <a:rPr lang="en-US" alt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Caused by 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dilation of arterial smooth muscles.</a:t>
            </a:r>
          </a:p>
        </p:txBody>
      </p:sp>
      <p:pic>
        <p:nvPicPr>
          <p:cNvPr id="2" name="Picture 2" descr="http://anatomytopics.files.wordpress.com/2009/01/penis-anatomy.jpg">
            <a:extLst>
              <a:ext uri="{FF2B5EF4-FFF2-40B4-BE49-F238E27FC236}">
                <a16:creationId xmlns:a16="http://schemas.microsoft.com/office/drawing/2014/main" id="{2BDD05D2-8B77-D8D4-9A6D-0129A78E45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54" t="2700" r="48191" b="45657"/>
          <a:stretch/>
        </p:blipFill>
        <p:spPr bwMode="auto">
          <a:xfrm>
            <a:off x="5527535" y="2819074"/>
            <a:ext cx="2817630" cy="3344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4">
            <a:extLst>
              <a:ext uri="{FF2B5EF4-FFF2-40B4-BE49-F238E27FC236}">
                <a16:creationId xmlns:a16="http://schemas.microsoft.com/office/drawing/2014/main" id="{2BBDDB0B-C360-8D6C-F43F-854BD0C2D8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2747"/>
            <a:ext cx="8820150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US" altLang="en-US" sz="4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Anatomy of the </a:t>
            </a:r>
            <a:r>
              <a:rPr kumimoji="0" lang="en-US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Penis</a:t>
            </a:r>
            <a:endParaRPr kumimoji="0" lang="en-US" altLang="en-US" sz="4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BA163C2-4ABF-94F2-AE50-FB7ACD913F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3345" y="753659"/>
            <a:ext cx="3590855" cy="2011854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CA70BC9-5517-48D8-9B31-DCB4F880A538}"/>
              </a:ext>
            </a:extLst>
          </p:cNvPr>
          <p:cNvSpPr/>
          <p:nvPr/>
        </p:nvSpPr>
        <p:spPr>
          <a:xfrm>
            <a:off x="5737609" y="2552282"/>
            <a:ext cx="1224551" cy="1931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6" grpId="0"/>
      <p:bldP spid="1843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>
            <a:extLst>
              <a:ext uri="{FF2B5EF4-FFF2-40B4-BE49-F238E27FC236}">
                <a16:creationId xmlns:a16="http://schemas.microsoft.com/office/drawing/2014/main" id="{B254E80B-D6A2-417A-8E73-D6ED1ACCCB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940" y="1174123"/>
            <a:ext cx="5467350" cy="5116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Rectangle 4">
            <a:extLst>
              <a:ext uri="{FF2B5EF4-FFF2-40B4-BE49-F238E27FC236}">
                <a16:creationId xmlns:a16="http://schemas.microsoft.com/office/drawing/2014/main" id="{4C954A82-BA14-49AD-BB80-297FD3ACFF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875" y="165100"/>
            <a:ext cx="8820150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Cross Section of the Penis</a:t>
            </a:r>
            <a:endParaRPr kumimoji="0" lang="en-US" altLang="en-US" sz="4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7341D00-FD08-4123-8A5F-E7BCABF81AA7}"/>
              </a:ext>
            </a:extLst>
          </p:cNvPr>
          <p:cNvSpPr txBox="1"/>
          <p:nvPr/>
        </p:nvSpPr>
        <p:spPr>
          <a:xfrm>
            <a:off x="6224255" y="2115879"/>
            <a:ext cx="273877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u="sng" dirty="0">
                <a:latin typeface="Calibri" panose="020F0502020204030204" pitchFamily="34" charset="0"/>
                <a:cs typeface="Calibri" panose="020F0502020204030204" pitchFamily="34" charset="0"/>
              </a:rPr>
              <a:t>Structures</a:t>
            </a: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1   Corpora cavernosa</a:t>
            </a: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2   Corpus spongiosum</a:t>
            </a: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3   Penile urethra</a:t>
            </a: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4   Deep artery</a:t>
            </a: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5   Doral nerve</a:t>
            </a: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6   Doral artery</a:t>
            </a: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7   Superficial dorsal vein</a:t>
            </a: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8   Septum of penis</a:t>
            </a: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9   Tunica albuginea</a:t>
            </a: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10 Deep fascia</a:t>
            </a: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11 Loose areolar CT</a:t>
            </a: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12 Skin of penis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3" descr="gesu_03_img0216">
            <a:extLst>
              <a:ext uri="{FF2B5EF4-FFF2-40B4-BE49-F238E27FC236}">
                <a16:creationId xmlns:a16="http://schemas.microsoft.com/office/drawing/2014/main" id="{CD8203BD-F235-4639-84D6-29F28C3C73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8" y="972886"/>
            <a:ext cx="4670425" cy="481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5" name="Picture 5" descr="reversal">
            <a:extLst>
              <a:ext uri="{FF2B5EF4-FFF2-40B4-BE49-F238E27FC236}">
                <a16:creationId xmlns:a16="http://schemas.microsoft.com/office/drawing/2014/main" id="{017BD793-FD2B-4087-8562-513966E98C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913" y="3587750"/>
            <a:ext cx="3409950" cy="312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7" descr="vasectomy1">
            <a:extLst>
              <a:ext uri="{FF2B5EF4-FFF2-40B4-BE49-F238E27FC236}">
                <a16:creationId xmlns:a16="http://schemas.microsoft.com/office/drawing/2014/main" id="{E664C307-A84F-486B-B165-77E3EE7C6A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8600" y="358775"/>
            <a:ext cx="354965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7" name="Text Box 8">
            <a:extLst>
              <a:ext uri="{FF2B5EF4-FFF2-40B4-BE49-F238E27FC236}">
                <a16:creationId xmlns:a16="http://schemas.microsoft.com/office/drawing/2014/main" id="{F6532F32-C504-43C2-A98B-040673B3C9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4363" y="1184024"/>
            <a:ext cx="1314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Vasectomy</a:t>
            </a:r>
          </a:p>
        </p:txBody>
      </p:sp>
      <p:sp>
        <p:nvSpPr>
          <p:cNvPr id="28678" name="Rectangle 9">
            <a:extLst>
              <a:ext uri="{FF2B5EF4-FFF2-40B4-BE49-F238E27FC236}">
                <a16:creationId xmlns:a16="http://schemas.microsoft.com/office/drawing/2014/main" id="{6B47132D-30E4-404A-96F9-D4F1BB4F58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0" y="1044324"/>
            <a:ext cx="585788" cy="2381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Zygote::3D Male Reproductive System Sagittal | Medically Accurate | Human">
            <a:extLst>
              <a:ext uri="{FF2B5EF4-FFF2-40B4-BE49-F238E27FC236}">
                <a16:creationId xmlns:a16="http://schemas.microsoft.com/office/drawing/2014/main" id="{4F6DDCA4-9766-4D02-9342-3A710B0C1E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158"/>
          <a:stretch/>
        </p:blipFill>
        <p:spPr bwMode="auto">
          <a:xfrm>
            <a:off x="1670048" y="508000"/>
            <a:ext cx="5803903" cy="5446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70908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renatal development of male and female genitals (53KB)">
            <a:extLst>
              <a:ext uri="{FF2B5EF4-FFF2-40B4-BE49-F238E27FC236}">
                <a16:creationId xmlns:a16="http://schemas.microsoft.com/office/drawing/2014/main" id="{84CE63A9-1CF4-4D62-8887-0344C58981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0525" y="44450"/>
            <a:ext cx="5526088" cy="676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EC0D691-FC9D-4FC5-88A1-D82C497992A2}"/>
              </a:ext>
            </a:extLst>
          </p:cNvPr>
          <p:cNvSpPr/>
          <p:nvPr/>
        </p:nvSpPr>
        <p:spPr>
          <a:xfrm>
            <a:off x="1066800" y="3032125"/>
            <a:ext cx="6964363" cy="38258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403696E-2321-4E32-A08F-FC5004BE5780}"/>
              </a:ext>
            </a:extLst>
          </p:cNvPr>
          <p:cNvSpPr/>
          <p:nvPr/>
        </p:nvSpPr>
        <p:spPr>
          <a:xfrm>
            <a:off x="2403475" y="468313"/>
            <a:ext cx="609600" cy="2698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C21A4AE-61C9-4171-858F-29AEAF423046}"/>
              </a:ext>
            </a:extLst>
          </p:cNvPr>
          <p:cNvSpPr/>
          <p:nvPr/>
        </p:nvSpPr>
        <p:spPr>
          <a:xfrm>
            <a:off x="5861050" y="492125"/>
            <a:ext cx="644525" cy="2587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CCC3EBBA-EC18-49EC-A70E-F2CA965AD4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" b="6522"/>
          <a:stretch>
            <a:fillRect/>
          </a:stretch>
        </p:blipFill>
        <p:spPr bwMode="auto">
          <a:xfrm>
            <a:off x="163513" y="779463"/>
            <a:ext cx="8786812" cy="603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3">
            <a:extLst>
              <a:ext uri="{FF2B5EF4-FFF2-40B4-BE49-F238E27FC236}">
                <a16:creationId xmlns:a16="http://schemas.microsoft.com/office/drawing/2014/main" id="{76298E38-8993-4124-80F7-B3D9940A74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7863" y="66675"/>
            <a:ext cx="7754937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Male Reproductive Structures</a:t>
            </a:r>
            <a:endParaRPr kumimoji="0" lang="en-US" altLang="en-US" sz="4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50195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>
            <a:extLst>
              <a:ext uri="{FF2B5EF4-FFF2-40B4-BE49-F238E27FC236}">
                <a16:creationId xmlns:a16="http://schemas.microsoft.com/office/drawing/2014/main" id="{17F60FD5-873A-4675-8F9A-2EE3D330CA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1638" y="1427163"/>
            <a:ext cx="5853112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kumimoji="0" lang="en-US" altLang="en-US" sz="3200" b="0" i="0" u="sng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kumimoji="0" lang="en-US" altLang="en-US" sz="32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Reproductive organ: Testes</a:t>
            </a:r>
          </a:p>
        </p:txBody>
      </p:sp>
      <p:sp>
        <p:nvSpPr>
          <p:cNvPr id="6148" name="Rectangle 4">
            <a:extLst>
              <a:ext uri="{FF2B5EF4-FFF2-40B4-BE49-F238E27FC236}">
                <a16:creationId xmlns:a16="http://schemas.microsoft.com/office/drawing/2014/main" id="{99E3A18C-D581-421E-92DE-DB46CFE874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138" y="3286125"/>
            <a:ext cx="77120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Dartos muscle:</a:t>
            </a:r>
          </a:p>
        </p:txBody>
      </p:sp>
      <p:sp>
        <p:nvSpPr>
          <p:cNvPr id="6149" name="Rectangle 5">
            <a:extLst>
              <a:ext uri="{FF2B5EF4-FFF2-40B4-BE49-F238E27FC236}">
                <a16:creationId xmlns:a16="http://schemas.microsoft.com/office/drawing/2014/main" id="{A86B05CE-682A-4638-B32D-12A6B81D80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188" y="4335463"/>
            <a:ext cx="80486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Cremaster muscle:</a:t>
            </a: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1897A780-482A-406D-88C1-AA8E6B042B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6750" y="244475"/>
            <a:ext cx="7754938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Male Reproductive Structures</a:t>
            </a:r>
            <a:endParaRPr kumimoji="0" lang="en-US" altLang="en-US" sz="4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151" name="Rectangle 7">
            <a:extLst>
              <a:ext uri="{FF2B5EF4-FFF2-40B4-BE49-F238E27FC236}">
                <a16:creationId xmlns:a16="http://schemas.microsoft.com/office/drawing/2014/main" id="{234B84B3-9B94-4061-B479-29998ADF1A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7663" y="2135188"/>
            <a:ext cx="68580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Scrotum - encloses testes.</a:t>
            </a:r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944E252C-E2BE-4CA2-86A8-D8350FB8AF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00" y="5353050"/>
            <a:ext cx="7823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Sperm must be 2-3</a:t>
            </a:r>
            <a:r>
              <a:rPr kumimoji="0" lang="en-US" altLang="en-US" sz="3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F cooler than rest of body, hence kept ‘outside’ in scrotum.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/>
      <p:bldP spid="6149" grpId="0"/>
      <p:bldP spid="6151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94A704C3-A748-4E8E-92CA-072380F2A8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8202" y="343938"/>
            <a:ext cx="5950540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Structures of the Testes</a:t>
            </a:r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F0F6DD1B-0685-47AD-A492-3DDF8464E4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5871210"/>
            <a:ext cx="1466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Figure 27.4a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8957664-2EA6-4951-93F9-A2F46936139F}"/>
              </a:ext>
            </a:extLst>
          </p:cNvPr>
          <p:cNvSpPr/>
          <p:nvPr/>
        </p:nvSpPr>
        <p:spPr>
          <a:xfrm>
            <a:off x="685800" y="5726430"/>
            <a:ext cx="2777490" cy="5114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4A9BF4E-B00E-8A3F-77BA-B43EBDAB54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139" y="1646573"/>
            <a:ext cx="8629517" cy="433560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508EC2B-F841-41E6-51CA-40B0715F07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87" t="28053" r="71635" b="22534"/>
          <a:stretch/>
        </p:blipFill>
        <p:spPr>
          <a:xfrm>
            <a:off x="206139" y="682492"/>
            <a:ext cx="1290510" cy="127188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50195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21652444-258E-4CA3-B0A3-D1440344D6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8288" y="79375"/>
            <a:ext cx="8820150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Seminiferous Tubules</a:t>
            </a:r>
            <a:endParaRPr kumimoji="0" lang="en-US" altLang="en-US" sz="4200" b="0" i="0" u="sng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96F68833-F152-451B-85EB-326CA11D70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650" y="1406516"/>
            <a:ext cx="87884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Site of sperm cell production -  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spermatogonia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 						   	      (stem cells)</a:t>
            </a:r>
          </a:p>
        </p:txBody>
      </p:sp>
      <p:sp>
        <p:nvSpPr>
          <p:cNvPr id="8196" name="Rectangle 4">
            <a:extLst>
              <a:ext uri="{FF2B5EF4-FFF2-40B4-BE49-F238E27FC236}">
                <a16:creationId xmlns:a16="http://schemas.microsoft.com/office/drawing/2014/main" id="{C5A96095-F0F2-457D-A2AE-31EB28ECDA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700" y="3739069"/>
            <a:ext cx="868426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Interstitial cells - make and</a:t>
            </a:r>
            <a:r>
              <a:rPr kumimoji="0" lang="en-US" altLang="en-US" sz="32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secrete testosterone.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99CCFF"/>
            </a:gs>
            <a:gs pos="100000">
              <a:srgbClr val="D2E9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5" descr="Male04">
            <a:extLst>
              <a:ext uri="{FF2B5EF4-FFF2-40B4-BE49-F238E27FC236}">
                <a16:creationId xmlns:a16="http://schemas.microsoft.com/office/drawing/2014/main" id="{B7BD8D8F-BC2D-4823-96A2-85D991BECA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62" y="1064260"/>
            <a:ext cx="7839075" cy="523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95C3DC8-56D2-4C4E-A92A-526E3F62CE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8288" y="79375"/>
            <a:ext cx="882015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000" b="1" i="0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Seminiferous Tubules </a:t>
            </a:r>
            <a:r>
              <a:rPr kumimoji="0" lang="en-US" altLang="en-US" sz="3000" b="0" i="0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of the Testes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3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Interstitial Cells </a:t>
            </a:r>
            <a:r>
              <a:rPr lang="en-US" altLang="en-US" sz="3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between them</a:t>
            </a:r>
            <a:endParaRPr kumimoji="0" lang="en-US" altLang="en-US" sz="3000" b="0" i="0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57CF071-C58C-4FC4-840F-172673F975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0500" y="749370"/>
            <a:ext cx="6120516" cy="442467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FD18C7F-973A-4A1D-A109-4CB388A31550}"/>
              </a:ext>
            </a:extLst>
          </p:cNvPr>
          <p:cNvSpPr/>
          <p:nvPr/>
        </p:nvSpPr>
        <p:spPr>
          <a:xfrm>
            <a:off x="2890066" y="0"/>
            <a:ext cx="318606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Spermatogenesis 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3225CD96-CEA0-15D0-3DCE-3A7F4AD53AE2}"/>
              </a:ext>
            </a:extLst>
          </p:cNvPr>
          <p:cNvSpPr/>
          <p:nvPr/>
        </p:nvSpPr>
        <p:spPr>
          <a:xfrm rot="16200000">
            <a:off x="-278147" y="2062819"/>
            <a:ext cx="2901493" cy="274596"/>
          </a:xfrm>
          <a:prstGeom prst="rightArrow">
            <a:avLst/>
          </a:prstGeom>
          <a:noFill/>
          <a:ln>
            <a:solidFill>
              <a:schemeClr val="accent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80DC34D-C8EC-F6FE-6CB9-AC0AC990348F}"/>
              </a:ext>
            </a:extLst>
          </p:cNvPr>
          <p:cNvSpPr/>
          <p:nvPr/>
        </p:nvSpPr>
        <p:spPr>
          <a:xfrm>
            <a:off x="6388100" y="4602844"/>
            <a:ext cx="1116716" cy="187844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1B0DD90-932D-18C1-C39F-5269DD2F674A}"/>
              </a:ext>
            </a:extLst>
          </p:cNvPr>
          <p:cNvSpPr/>
          <p:nvPr/>
        </p:nvSpPr>
        <p:spPr>
          <a:xfrm>
            <a:off x="6186643" y="4831576"/>
            <a:ext cx="15449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en-US" sz="1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stem cell of </a:t>
            </a:r>
          </a:p>
          <a:p>
            <a:pPr algn="ctr"/>
            <a:r>
              <a:rPr lang="en-US" altLang="en-US" sz="1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mature spermatozoa </a:t>
            </a:r>
            <a:endParaRPr lang="en-US" sz="1200" b="1" dirty="0">
              <a:solidFill>
                <a:srgbClr val="0070C0"/>
              </a:solidFill>
            </a:endParaRPr>
          </a:p>
        </p:txBody>
      </p:sp>
      <p:pic>
        <p:nvPicPr>
          <p:cNvPr id="7" name="Picture 2" descr="File:Sperm stained.JPG">
            <a:hlinkClick r:id="rId3"/>
            <a:extLst>
              <a:ext uri="{FF2B5EF4-FFF2-40B4-BE49-F238E27FC236}">
                <a16:creationId xmlns:a16="http://schemas.microsoft.com/office/drawing/2014/main" id="{286A7153-3879-47F9-BA9C-EA90AAE732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61" y="4944257"/>
            <a:ext cx="2454275" cy="1840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3D40D71-1A8F-47DD-8974-535D149DD67F}"/>
              </a:ext>
            </a:extLst>
          </p:cNvPr>
          <p:cNvSpPr/>
          <p:nvPr/>
        </p:nvSpPr>
        <p:spPr>
          <a:xfrm>
            <a:off x="82761" y="4910479"/>
            <a:ext cx="146585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en-US" dirty="0">
                <a:solidFill>
                  <a:schemeClr val="tx2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Spermatozoa </a:t>
            </a:r>
          </a:p>
          <a:p>
            <a:pPr algn="ctr"/>
            <a:r>
              <a:rPr lang="en-US" altLang="en-US" dirty="0">
                <a:solidFill>
                  <a:schemeClr val="tx2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Cells</a:t>
            </a:r>
            <a:endParaRPr lang="en-US" dirty="0">
              <a:solidFill>
                <a:schemeClr val="tx2">
                  <a:lumMod val="85000"/>
                  <a:lumOff val="15000"/>
                </a:schemeClr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121</TotalTime>
  <Words>646</Words>
  <Application>Microsoft Office PowerPoint</Application>
  <PresentationFormat>On-screen Show (4:3)</PresentationFormat>
  <Paragraphs>136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9" baseType="lpstr">
      <vt:lpstr>Arial</vt:lpstr>
      <vt:lpstr>Calibri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Marie Mc Mahon</dc:creator>
  <cp:lastModifiedBy>student account</cp:lastModifiedBy>
  <cp:revision>13</cp:revision>
  <dcterms:created xsi:type="dcterms:W3CDTF">2024-05-21T00:37:09Z</dcterms:created>
  <dcterms:modified xsi:type="dcterms:W3CDTF">2026-05-18T23:12:59Z</dcterms:modified>
</cp:coreProperties>
</file>