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7"/>
  </p:notesMasterIdLst>
  <p:sldIdLst>
    <p:sldId id="257" r:id="rId2"/>
    <p:sldId id="258" r:id="rId3"/>
    <p:sldId id="259" r:id="rId4"/>
    <p:sldId id="261" r:id="rId5"/>
    <p:sldId id="262" r:id="rId6"/>
    <p:sldId id="263" r:id="rId7"/>
    <p:sldId id="282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4" r:id="rId17"/>
    <p:sldId id="287" r:id="rId18"/>
    <p:sldId id="277" r:id="rId19"/>
    <p:sldId id="278" r:id="rId20"/>
    <p:sldId id="279" r:id="rId21"/>
    <p:sldId id="264" r:id="rId22"/>
    <p:sldId id="280" r:id="rId23"/>
    <p:sldId id="283" r:id="rId24"/>
    <p:sldId id="284" r:id="rId25"/>
    <p:sldId id="286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80" userDrawn="1">
          <p15:clr>
            <a:srgbClr val="A4A3A4"/>
          </p15:clr>
        </p15:guide>
        <p15:guide id="2" pos="4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D6A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6672" autoAdjust="0"/>
    <p:restoredTop sz="94660"/>
  </p:normalViewPr>
  <p:slideViewPr>
    <p:cSldViewPr snapToGrid="0" showGuides="1">
      <p:cViewPr>
        <p:scale>
          <a:sx n="70" d="100"/>
          <a:sy n="70" d="100"/>
        </p:scale>
        <p:origin x="1506" y="180"/>
      </p:cViewPr>
      <p:guideLst>
        <p:guide orient="horz" pos="480"/>
        <p:guide pos="45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D66A3C-511C-4131-BA01-322A5BD1BABA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999C90-E0E7-4E2E-AAE1-56FC9EEB9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783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D4E20AE-C250-4973-8835-CD639652BC1C}" type="slidenum">
              <a:rPr lang="en-US" altLang="en-US" smtClean="0">
                <a:solidFill>
                  <a:prstClr val="black"/>
                </a:solidFill>
              </a:rPr>
              <a:pPr/>
              <a:t>11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503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764E88-9D08-48B0-A36D-B08DB4BB559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503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892440-4FE3-4F80-B4CF-19BC828F0E3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841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D7B60F-B10B-415F-B3D5-0B002A1536D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06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1D5B21-7666-4BB5-BC6B-8777901E91F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601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A00B96-025E-41A8-938B-18BA93960D0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70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D167A9-E5DF-4F31-BDC7-F5EA17DA2F4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146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6C13C-7CD7-4EDB-B9B1-DC76A3BA558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304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B55D43-96BB-4905-AD8C-76E33DD1E68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206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F92957-2252-4B46-A2AD-4BBB7CCD15F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460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8C32E2-7EF1-4469-ADBE-394BFB16D16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047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194B25-FFFF-4FC8-B0E4-EC349DB90AE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470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0C5133-6970-4725-81C3-2C691C813ABF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61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7" t="1535" r="17850" b="3423"/>
          <a:stretch>
            <a:fillRect/>
          </a:stretch>
        </p:blipFill>
        <p:spPr bwMode="auto">
          <a:xfrm>
            <a:off x="3706813" y="533400"/>
            <a:ext cx="5437187" cy="598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723900" y="164261"/>
            <a:ext cx="419935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Renal System</a:t>
            </a: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3657600" y="1600200"/>
            <a:ext cx="1905000" cy="4724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1177616" y="1155868"/>
            <a:ext cx="3835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fontAlgn="base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Kidneys</a:t>
            </a:r>
          </a:p>
          <a:p>
            <a:pPr marL="0" lvl="1" indent="0" fontAlgn="base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Produces urine</a:t>
            </a: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1177616" y="2421900"/>
            <a:ext cx="3352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fontAlgn="base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Ureters</a:t>
            </a:r>
          </a:p>
          <a:p>
            <a:pPr marL="0" indent="0" fontAlgn="base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transports urine</a:t>
            </a:r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1166152" y="3717299"/>
            <a:ext cx="3505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fontAlgn="base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Urinary bladder</a:t>
            </a:r>
          </a:p>
          <a:p>
            <a:pPr marL="0" indent="0" fontAlgn="base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stores urine</a:t>
            </a:r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1168400" y="4953189"/>
            <a:ext cx="370522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fontAlgn="base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Urethra</a:t>
            </a:r>
          </a:p>
          <a:p>
            <a:pPr marL="0" indent="0" fontAlgn="base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conducts urine </a:t>
            </a:r>
          </a:p>
          <a:p>
            <a:pPr marL="0" indent="0" fontAlgn="base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to outside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6288088" y="6324600"/>
            <a:ext cx="246062" cy="193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1343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" r="6245" b="5902"/>
          <a:stretch>
            <a:fillRect/>
          </a:stretch>
        </p:blipFill>
        <p:spPr bwMode="auto">
          <a:xfrm>
            <a:off x="501650" y="214313"/>
            <a:ext cx="8032750" cy="602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811213" y="5641975"/>
            <a:ext cx="1527175" cy="8413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4340" name="Rectangle 7"/>
          <p:cNvSpPr>
            <a:spLocks noChangeArrowheads="1"/>
          </p:cNvSpPr>
          <p:nvPr/>
        </p:nvSpPr>
        <p:spPr bwMode="auto">
          <a:xfrm>
            <a:off x="609600" y="214313"/>
            <a:ext cx="29435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Glomerulus Details</a:t>
            </a:r>
          </a:p>
        </p:txBody>
      </p:sp>
    </p:spTree>
    <p:extLst>
      <p:ext uri="{BB962C8B-B14F-4D97-AF65-F5344CB8AC3E}">
        <p14:creationId xmlns:p14="http://schemas.microsoft.com/office/powerpoint/2010/main" val="148956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100000">
              <a:srgbClr val="DAEEF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92187"/>
          </a:xfrm>
        </p:spPr>
        <p:txBody>
          <a:bodyPr/>
          <a:lstStyle/>
          <a:p>
            <a:pPr eaLnBrk="1" hangingPunct="1"/>
            <a:r>
              <a:rPr lang="en-US" alt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Juxtaglomerular Apparatus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11300"/>
            <a:ext cx="8229600" cy="7239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Macula Densa</a:t>
            </a:r>
            <a:r>
              <a:rPr lang="en-US" alt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specialized portion of DCT.</a:t>
            </a: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479425" y="3795713"/>
            <a:ext cx="835342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Juxtaglomerular (JG) Cells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specialized</a:t>
            </a:r>
          </a:p>
          <a:p>
            <a:pPr fontAlgn="base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cells, mostly surrounding afferent arteriole.</a:t>
            </a: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758825" y="2087690"/>
            <a:ext cx="781393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Sits in between afferent and efferent arteriole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– for communication regarding renal function.</a:t>
            </a: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1321398" y="5085090"/>
            <a:ext cx="65012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changing diameter of afferent arteriole.</a:t>
            </a:r>
          </a:p>
        </p:txBody>
      </p:sp>
    </p:spTree>
    <p:extLst>
      <p:ext uri="{BB962C8B-B14F-4D97-AF65-F5344CB8AC3E}">
        <p14:creationId xmlns:p14="http://schemas.microsoft.com/office/powerpoint/2010/main" val="250127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uild="p"/>
      <p:bldP spid="29700" grpId="0"/>
      <p:bldP spid="29701" grpId="0"/>
      <p:bldP spid="2970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1931988" y="425450"/>
            <a:ext cx="2162175" cy="16938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152400" y="87313"/>
            <a:ext cx="5640388" cy="263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~85% Cortical Nephrons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Short loop of Henle.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Efferent arteriole 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becomes peritubular 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capillaries.</a:t>
            </a:r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193675" y="3465513"/>
            <a:ext cx="4872038" cy="263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u="sng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15% Juxtamedullary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Closer to medulla.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Loop of Henle deeper.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Efferent arteriole 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becomes vasa recta.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3753E6-4B88-4301-27C8-A1DA05DD7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7045" y="762000"/>
            <a:ext cx="4871126" cy="583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27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/>
      <p:bldP spid="174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marie\Desktop\Anat Sabbatical\Updated Anat Worksheets\Nephron #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0"/>
            <a:ext cx="4421188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10992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2" r="41711" b="12748"/>
          <a:stretch>
            <a:fillRect/>
          </a:stretch>
        </p:blipFill>
        <p:spPr bwMode="auto">
          <a:xfrm>
            <a:off x="138113" y="889000"/>
            <a:ext cx="5213350" cy="5471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4053148" y="962952"/>
            <a:ext cx="2023009" cy="1739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9460" name="Rectangle 2"/>
          <p:cNvSpPr>
            <a:spLocks noChangeArrowheads="1"/>
          </p:cNvSpPr>
          <p:nvPr/>
        </p:nvSpPr>
        <p:spPr bwMode="auto">
          <a:xfrm>
            <a:off x="6597650" y="85725"/>
            <a:ext cx="1838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000000"/>
                </a:solidFill>
              </a:rPr>
              <a:t>Renal a.</a:t>
            </a:r>
          </a:p>
        </p:txBody>
      </p:sp>
      <p:sp>
        <p:nvSpPr>
          <p:cNvPr id="19461" name="Rectangle 3"/>
          <p:cNvSpPr>
            <a:spLocks noChangeArrowheads="1"/>
          </p:cNvSpPr>
          <p:nvPr/>
        </p:nvSpPr>
        <p:spPr bwMode="auto">
          <a:xfrm>
            <a:off x="6132513" y="1084263"/>
            <a:ext cx="26352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000000"/>
                </a:solidFill>
              </a:rPr>
              <a:t>Segmental a.</a:t>
            </a:r>
          </a:p>
        </p:txBody>
      </p:sp>
      <p:sp>
        <p:nvSpPr>
          <p:cNvPr id="19462" name="Rectangle 18"/>
          <p:cNvSpPr>
            <a:spLocks noChangeArrowheads="1"/>
          </p:cNvSpPr>
          <p:nvPr/>
        </p:nvSpPr>
        <p:spPr bwMode="auto">
          <a:xfrm>
            <a:off x="6378575" y="3454400"/>
            <a:ext cx="21621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000000"/>
                </a:solidFill>
              </a:rPr>
              <a:t>Arcuate a.</a:t>
            </a:r>
          </a:p>
        </p:txBody>
      </p:sp>
      <p:sp>
        <p:nvSpPr>
          <p:cNvPr id="19463" name="Rectangle 19"/>
          <p:cNvSpPr>
            <a:spLocks noChangeArrowheads="1"/>
          </p:cNvSpPr>
          <p:nvPr/>
        </p:nvSpPr>
        <p:spPr bwMode="auto">
          <a:xfrm>
            <a:off x="6469063" y="5578475"/>
            <a:ext cx="2220912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000000"/>
                </a:solidFill>
              </a:rPr>
              <a:t>Afferent 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000000"/>
                </a:solidFill>
              </a:rPr>
              <a:t>arteriole</a:t>
            </a:r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5767388" y="4487863"/>
            <a:ext cx="33940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000000"/>
                </a:solidFill>
              </a:rPr>
              <a:t>Cortical radiate a.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rot="5400000">
            <a:off x="7081044" y="869157"/>
            <a:ext cx="463550" cy="1111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5400000">
            <a:off x="7112001" y="2008187"/>
            <a:ext cx="461962" cy="11113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5400000">
            <a:off x="7233444" y="4255294"/>
            <a:ext cx="423862" cy="635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5400000">
            <a:off x="7135813" y="5318125"/>
            <a:ext cx="533400" cy="1587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5400000">
            <a:off x="7088981" y="3234532"/>
            <a:ext cx="523875" cy="1428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70" name="Rectangle 4"/>
          <p:cNvSpPr>
            <a:spLocks noChangeArrowheads="1"/>
          </p:cNvSpPr>
          <p:nvPr/>
        </p:nvSpPr>
        <p:spPr bwMode="auto">
          <a:xfrm>
            <a:off x="6278563" y="2228850"/>
            <a:ext cx="243681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000000"/>
                </a:solidFill>
              </a:rPr>
              <a:t>Interlobar a.</a:t>
            </a:r>
          </a:p>
        </p:txBody>
      </p:sp>
      <p:sp>
        <p:nvSpPr>
          <p:cNvPr id="19471" name="Text Box 3"/>
          <p:cNvSpPr txBox="1">
            <a:spLocks noChangeArrowheads="1"/>
          </p:cNvSpPr>
          <p:nvPr/>
        </p:nvSpPr>
        <p:spPr bwMode="auto">
          <a:xfrm>
            <a:off x="1031875" y="158750"/>
            <a:ext cx="40544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>
                <a:solidFill>
                  <a:srgbClr val="C00000"/>
                </a:solidFill>
              </a:rPr>
              <a:t>Renal Blood Supply</a:t>
            </a:r>
          </a:p>
        </p:txBody>
      </p:sp>
    </p:spTree>
    <p:extLst>
      <p:ext uri="{BB962C8B-B14F-4D97-AF65-F5344CB8AC3E}">
        <p14:creationId xmlns:p14="http://schemas.microsoft.com/office/powerpoint/2010/main" val="4639787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100000">
              <a:srgbClr val="DAEEF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711200" y="227013"/>
            <a:ext cx="710406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Blood arrives at afferent arteriole.</a:t>
            </a: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4625975" y="2081213"/>
            <a:ext cx="37522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33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(a fenestrated capillary bed) </a:t>
            </a: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714375" y="2628900"/>
            <a:ext cx="7188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Blood departs via efferent arteriole.</a:t>
            </a: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1017588" y="1414463"/>
            <a:ext cx="68770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Filtrate is “filtered” at Glomerulus.</a:t>
            </a:r>
          </a:p>
        </p:txBody>
      </p:sp>
      <p:sp>
        <p:nvSpPr>
          <p:cNvPr id="20486" name="Line 6"/>
          <p:cNvSpPr>
            <a:spLocks noChangeShapeType="1"/>
          </p:cNvSpPr>
          <p:nvPr/>
        </p:nvSpPr>
        <p:spPr bwMode="auto">
          <a:xfrm>
            <a:off x="4384675" y="758825"/>
            <a:ext cx="0" cy="6127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511" name="Line 7"/>
          <p:cNvSpPr>
            <a:spLocks noChangeShapeType="1"/>
          </p:cNvSpPr>
          <p:nvPr/>
        </p:nvSpPr>
        <p:spPr bwMode="auto">
          <a:xfrm>
            <a:off x="4384675" y="1997075"/>
            <a:ext cx="0" cy="6127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758825" y="3744913"/>
            <a:ext cx="8235950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Peritubular      </a:t>
            </a:r>
            <a:r>
              <a:rPr lang="en-US" altLang="en-US" i="1" dirty="0">
                <a:solidFill>
                  <a:srgbClr val="FF99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b) Vasa recta  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capillaries			capillaries</a:t>
            </a:r>
            <a:endParaRPr lang="en-US" altLang="en-US" sz="3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513" name="Line 9"/>
          <p:cNvSpPr>
            <a:spLocks noChangeShapeType="1"/>
          </p:cNvSpPr>
          <p:nvPr/>
        </p:nvSpPr>
        <p:spPr bwMode="auto">
          <a:xfrm>
            <a:off x="4625975" y="3222625"/>
            <a:ext cx="1608138" cy="6667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515" name="Rectangle 11"/>
          <p:cNvSpPr>
            <a:spLocks noChangeArrowheads="1"/>
          </p:cNvSpPr>
          <p:nvPr/>
        </p:nvSpPr>
        <p:spPr bwMode="auto">
          <a:xfrm>
            <a:off x="3717131" y="5949950"/>
            <a:ext cx="170973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Venules</a:t>
            </a:r>
          </a:p>
        </p:txBody>
      </p:sp>
      <p:sp>
        <p:nvSpPr>
          <p:cNvPr id="21516" name="Line 12"/>
          <p:cNvSpPr>
            <a:spLocks noChangeShapeType="1"/>
          </p:cNvSpPr>
          <p:nvPr/>
        </p:nvSpPr>
        <p:spPr bwMode="auto">
          <a:xfrm flipH="1">
            <a:off x="2614613" y="3209925"/>
            <a:ext cx="1589087" cy="65563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>
            <a:off x="2660650" y="5329238"/>
            <a:ext cx="742950" cy="655637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Line 7"/>
          <p:cNvSpPr>
            <a:spLocks noChangeShapeType="1"/>
          </p:cNvSpPr>
          <p:nvPr/>
        </p:nvSpPr>
        <p:spPr bwMode="auto">
          <a:xfrm flipH="1">
            <a:off x="5667375" y="5294313"/>
            <a:ext cx="642938" cy="690562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470" name="Text Box 3"/>
          <p:cNvSpPr txBox="1">
            <a:spLocks noChangeArrowheads="1"/>
          </p:cNvSpPr>
          <p:nvPr/>
        </p:nvSpPr>
        <p:spPr bwMode="auto">
          <a:xfrm>
            <a:off x="944563" y="4837113"/>
            <a:ext cx="26095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33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(cortical nephrons) </a:t>
            </a:r>
          </a:p>
        </p:txBody>
      </p:sp>
      <p:sp>
        <p:nvSpPr>
          <p:cNvPr id="19471" name="Text Box 3"/>
          <p:cNvSpPr txBox="1">
            <a:spLocks noChangeArrowheads="1"/>
          </p:cNvSpPr>
          <p:nvPr/>
        </p:nvSpPr>
        <p:spPr bwMode="auto">
          <a:xfrm>
            <a:off x="4945063" y="4775200"/>
            <a:ext cx="3778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33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(juxtamedullary nephrons) </a:t>
            </a:r>
          </a:p>
        </p:txBody>
      </p:sp>
    </p:spTree>
    <p:extLst>
      <p:ext uri="{BB962C8B-B14F-4D97-AF65-F5344CB8AC3E}">
        <p14:creationId xmlns:p14="http://schemas.microsoft.com/office/powerpoint/2010/main" val="309476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/>
      <p:bldP spid="21508" grpId="0"/>
      <p:bldP spid="21509" grpId="0"/>
      <p:bldP spid="21511" grpId="0" animBg="1"/>
      <p:bldP spid="21512" grpId="0"/>
      <p:bldP spid="21513" grpId="0" animBg="1"/>
      <p:bldP spid="21515" grpId="0"/>
      <p:bldP spid="21516" grpId="0" animBg="1"/>
      <p:bldP spid="12" grpId="0" animBg="1"/>
      <p:bldP spid="13" grpId="0" animBg="1"/>
      <p:bldP spid="19470" grpId="0"/>
      <p:bldP spid="1947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E8DE97-B790-8655-2FBA-C6A4B09C5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274" y="430276"/>
            <a:ext cx="8449788" cy="5809992"/>
          </a:xfrm>
          <a:prstGeom prst="rect">
            <a:avLst/>
          </a:prstGeom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134938" y="131763"/>
            <a:ext cx="5072992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Nephrons with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AutoNum type="alphaLcParenR"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peritubular capillaries (cortical)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vasa recta (juxtamedullary)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766948D7-E592-C46E-3E85-4BF0BD7F1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8510" y="6240268"/>
            <a:ext cx="526689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b="1" dirty="0">
                <a:solidFill>
                  <a:srgbClr val="0033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Cortical nephron                                  Juxtamedullary nephron</a:t>
            </a:r>
          </a:p>
        </p:txBody>
      </p:sp>
    </p:spTree>
    <p:extLst>
      <p:ext uri="{BB962C8B-B14F-4D97-AF65-F5344CB8AC3E}">
        <p14:creationId xmlns:p14="http://schemas.microsoft.com/office/powerpoint/2010/main" val="300398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human body&#10;&#10;AI-generated content may be incorrect.">
            <a:extLst>
              <a:ext uri="{FF2B5EF4-FFF2-40B4-BE49-F238E27FC236}">
                <a16:creationId xmlns:a16="http://schemas.microsoft.com/office/drawing/2014/main" id="{A1D7CC60-4055-1C33-EF03-793ED7A6B1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22" y="762388"/>
            <a:ext cx="4064911" cy="5081139"/>
          </a:xfrm>
          <a:prstGeom prst="rect">
            <a:avLst/>
          </a:prstGeom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382640B0-71F8-E6C1-755B-2CB3F9A07D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532" y="112213"/>
            <a:ext cx="32674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Renal Tubules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894A5EBD-711C-8ED9-67CA-ABDB120E1E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1428" y="382849"/>
            <a:ext cx="372304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fontAlgn="base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  <a:r>
              <a:rPr lang="en-US" alt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Proximal </a:t>
            </a:r>
          </a:p>
          <a:p>
            <a:pPr marL="0" indent="0" fontAlgn="base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Convoluted Tubule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7932085E-C5F7-F57D-99D1-B4D7BF2DD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2445" y="1508480"/>
            <a:ext cx="424100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 fontAlgn="base"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Lined with simple cuboidal epi</a:t>
            </a:r>
          </a:p>
          <a:p>
            <a:pPr marL="0" lvl="1" indent="0" algn="ctr" fontAlgn="base"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microvilli (brush border) </a:t>
            </a:r>
          </a:p>
          <a:p>
            <a:pPr marL="0" lvl="1" indent="0" algn="ctr" fontAlgn="base"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(= large surface area)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66589D15-69A1-36C9-0F02-72F7B7F8F2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3293" y="3042035"/>
            <a:ext cx="416378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fontAlgn="base">
              <a:spcAft>
                <a:spcPct val="0"/>
              </a:spcAft>
              <a:buNone/>
            </a:pPr>
            <a:r>
              <a:rPr lang="en-US" altLang="en-US" sz="2000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 Role</a:t>
            </a: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Actively reabsorbs (brings back into the body) most of the “filtrate”, e.g., nutrients (glucose, amino acids), ions (Na</a:t>
            </a:r>
            <a:r>
              <a:rPr lang="en-US" altLang="en-US" sz="20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Ca</a:t>
            </a:r>
            <a:r>
              <a:rPr lang="en-US" altLang="en-US" sz="20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2+</a:t>
            </a: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etc.), vitamins, lipids, water… </a:t>
            </a:r>
          </a:p>
        </p:txBody>
      </p:sp>
    </p:spTree>
    <p:extLst>
      <p:ext uri="{BB962C8B-B14F-4D97-AF65-F5344CB8AC3E}">
        <p14:creationId xmlns:p14="http://schemas.microsoft.com/office/powerpoint/2010/main" val="27799605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230779" y="1088582"/>
            <a:ext cx="3849170" cy="342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indent="0" fontAlgn="base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Has Descending and </a:t>
            </a:r>
          </a:p>
          <a:p>
            <a:pPr marL="0" lvl="1" indent="0" fontAlgn="base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Ascending limbs for reabsorption (going back into the body) of water and salt.</a:t>
            </a:r>
          </a:p>
          <a:p>
            <a:pPr marL="0" lvl="2" indent="0" fontAlgn="base">
              <a:spcBef>
                <a:spcPts val="0"/>
              </a:spcBef>
              <a:spcAft>
                <a:spcPct val="0"/>
              </a:spcAft>
              <a:buNone/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2" indent="0" fontAlgn="base">
              <a:spcAft>
                <a:spcPct val="0"/>
              </a:spcAft>
              <a:buNone/>
            </a:pPr>
            <a:r>
              <a:rPr lang="en-US" altLang="en-US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Main Role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Water balance</a:t>
            </a:r>
          </a:p>
          <a:p>
            <a:pPr marL="0" lvl="2" indent="0" fontAlgn="base"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Thin seg. - simple squamous epi.</a:t>
            </a:r>
          </a:p>
          <a:p>
            <a:pPr marL="0" lvl="2" indent="0" fontAlgn="base"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Thick seg. - simple cuboidal epi (has no microvilli)</a:t>
            </a: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30779" y="366391"/>
            <a:ext cx="26388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altLang="en-US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Loop of Henle</a:t>
            </a:r>
          </a:p>
        </p:txBody>
      </p:sp>
      <p:pic>
        <p:nvPicPr>
          <p:cNvPr id="25604" name="Picture 2" descr="formation of urine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949" y="814315"/>
            <a:ext cx="4968834" cy="4955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24DF2A5-DE6F-91F7-5807-608D5F6967B4}"/>
              </a:ext>
            </a:extLst>
          </p:cNvPr>
          <p:cNvSpPr/>
          <p:nvPr/>
        </p:nvSpPr>
        <p:spPr>
          <a:xfrm>
            <a:off x="5758427" y="1557615"/>
            <a:ext cx="1739788" cy="43130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267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formation of urine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868026"/>
            <a:ext cx="4989513" cy="497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4"/>
          <p:cNvSpPr>
            <a:spLocks noChangeArrowheads="1"/>
          </p:cNvSpPr>
          <p:nvPr/>
        </p:nvSpPr>
        <p:spPr bwMode="auto">
          <a:xfrm>
            <a:off x="225506" y="1055808"/>
            <a:ext cx="3739591" cy="2456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fontAlgn="base"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Actively secretes ions </a:t>
            </a:r>
          </a:p>
          <a:p>
            <a:pPr marL="0" indent="0" fontAlgn="base"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other materials back into the renal tubules. </a:t>
            </a:r>
          </a:p>
          <a:p>
            <a:pPr marL="0" indent="0" fontAlgn="base"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means it will be eliminated as Urine unless it is reabsorbed. </a:t>
            </a:r>
          </a:p>
        </p:txBody>
      </p:sp>
      <p:sp>
        <p:nvSpPr>
          <p:cNvPr id="26628" name="Rectangle 5"/>
          <p:cNvSpPr>
            <a:spLocks noChangeArrowheads="1"/>
          </p:cNvSpPr>
          <p:nvPr/>
        </p:nvSpPr>
        <p:spPr bwMode="auto">
          <a:xfrm>
            <a:off x="120819" y="359567"/>
            <a:ext cx="42432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c)</a:t>
            </a:r>
            <a:r>
              <a:rPr lang="en-US" altLang="en-US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Distal Convoluted Tubule</a:t>
            </a:r>
          </a:p>
        </p:txBody>
      </p:sp>
      <p:sp>
        <p:nvSpPr>
          <p:cNvPr id="26629" name="Rectangle 6"/>
          <p:cNvSpPr>
            <a:spLocks noChangeArrowheads="1"/>
          </p:cNvSpPr>
          <p:nvPr/>
        </p:nvSpPr>
        <p:spPr bwMode="auto">
          <a:xfrm>
            <a:off x="225506" y="3663135"/>
            <a:ext cx="3636372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Lined with simple 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cuboidal epi.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60DDDF0-7DE3-E322-A64E-3E314BA28234}"/>
              </a:ext>
            </a:extLst>
          </p:cNvPr>
          <p:cNvSpPr/>
          <p:nvPr/>
        </p:nvSpPr>
        <p:spPr>
          <a:xfrm rot="16200000">
            <a:off x="7131056" y="608173"/>
            <a:ext cx="1031837" cy="18449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985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5A4921-1219-407C-A7DB-472594EAB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637" y="1015689"/>
            <a:ext cx="8035224" cy="57124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59475" y="709613"/>
            <a:ext cx="871538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3921FAD-4D5C-4C88-A3C3-C2292580A91A}"/>
              </a:ext>
            </a:extLst>
          </p:cNvPr>
          <p:cNvSpPr/>
          <p:nvPr/>
        </p:nvSpPr>
        <p:spPr>
          <a:xfrm>
            <a:off x="7026274" y="3871913"/>
            <a:ext cx="1652587" cy="1690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20F9738-111B-6DD1-285E-D4FA1C20CF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4444" y="124838"/>
            <a:ext cx="72260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Kidneys are Located Retroperitoneally</a:t>
            </a: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3627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5"/>
          <p:cNvSpPr>
            <a:spLocks noChangeArrowheads="1"/>
          </p:cNvSpPr>
          <p:nvPr/>
        </p:nvSpPr>
        <p:spPr bwMode="auto">
          <a:xfrm>
            <a:off x="330200" y="299574"/>
            <a:ext cx="29097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Collecting Ducts</a:t>
            </a:r>
          </a:p>
        </p:txBody>
      </p:sp>
      <p:sp>
        <p:nvSpPr>
          <p:cNvPr id="27652" name="Rectangle 6"/>
          <p:cNvSpPr>
            <a:spLocks noChangeArrowheads="1"/>
          </p:cNvSpPr>
          <p:nvPr/>
        </p:nvSpPr>
        <p:spPr bwMode="auto">
          <a:xfrm>
            <a:off x="330200" y="963097"/>
            <a:ext cx="34849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fontAlgn="base"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region is not part of the nephron.</a:t>
            </a:r>
          </a:p>
        </p:txBody>
      </p:sp>
      <p:sp>
        <p:nvSpPr>
          <p:cNvPr id="27653" name="Rectangle 6"/>
          <p:cNvSpPr>
            <a:spLocks noChangeArrowheads="1"/>
          </p:cNvSpPr>
          <p:nvPr/>
        </p:nvSpPr>
        <p:spPr bwMode="auto">
          <a:xfrm>
            <a:off x="377622" y="3950057"/>
            <a:ext cx="366680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fontAlgn="base"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Antidiuretic Hormone (ADH) acts here to conserves H</a:t>
            </a:r>
            <a:r>
              <a:rPr lang="en-US" altLang="en-US" sz="20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91DA91-754F-7B7E-39F9-63E5A60309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16" y="4894064"/>
            <a:ext cx="2840592" cy="1875234"/>
          </a:xfrm>
          <a:prstGeom prst="rect">
            <a:avLst/>
          </a:prstGeom>
        </p:spPr>
      </p:pic>
      <p:pic>
        <p:nvPicPr>
          <p:cNvPr id="2" name="Picture 2" descr="formation of urine ">
            <a:extLst>
              <a:ext uri="{FF2B5EF4-FFF2-40B4-BE49-F238E27FC236}">
                <a16:creationId xmlns:a16="http://schemas.microsoft.com/office/drawing/2014/main" id="{D2E59FEB-180D-89BD-187B-96F01EBB6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868026"/>
            <a:ext cx="4989513" cy="497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37CAD4D-73ED-7E73-6E95-563423C33F69}"/>
              </a:ext>
            </a:extLst>
          </p:cNvPr>
          <p:cNvSpPr/>
          <p:nvPr/>
        </p:nvSpPr>
        <p:spPr>
          <a:xfrm rot="11291481">
            <a:off x="7781866" y="2170182"/>
            <a:ext cx="1201296" cy="38038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9A3E1D2-B2CA-40DD-CCE7-A6CE481862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344" y="2070410"/>
            <a:ext cx="3799265" cy="1643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fontAlgn="base"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is lined with simple cuboidal epi. This changes to simple columnar epithelium</a:t>
            </a:r>
          </a:p>
          <a:p>
            <a:pPr marL="0" indent="0" fontAlgn="base"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deeper in medulla.</a:t>
            </a:r>
          </a:p>
        </p:txBody>
      </p:sp>
    </p:spTree>
    <p:extLst>
      <p:ext uri="{BB962C8B-B14F-4D97-AF65-F5344CB8AC3E}">
        <p14:creationId xmlns:p14="http://schemas.microsoft.com/office/powerpoint/2010/main" val="4611172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1" name="Rectangle 2"/>
          <p:cNvSpPr>
            <a:spLocks noChangeArrowheads="1"/>
          </p:cNvSpPr>
          <p:nvPr/>
        </p:nvSpPr>
        <p:spPr bwMode="auto">
          <a:xfrm>
            <a:off x="211789" y="156745"/>
            <a:ext cx="6748462" cy="104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6889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fontAlgn="base"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FF99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Collection and Direction of Urine Flow</a:t>
            </a:r>
          </a:p>
          <a:p>
            <a:pPr lvl="1" fontAlgn="base"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FF99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the Renal Systems</a:t>
            </a:r>
          </a:p>
        </p:txBody>
      </p:sp>
      <p:sp>
        <p:nvSpPr>
          <p:cNvPr id="11275" name="Text Box 4"/>
          <p:cNvSpPr txBox="1">
            <a:spLocks noChangeArrowheads="1"/>
          </p:cNvSpPr>
          <p:nvPr/>
        </p:nvSpPr>
        <p:spPr bwMode="auto">
          <a:xfrm>
            <a:off x="4914607" y="6229317"/>
            <a:ext cx="9459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Bladder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2A74FC-E1FA-7159-C0C5-5DF512565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4830" y="905876"/>
            <a:ext cx="4013200" cy="5046248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>
            <a:off x="5135653" y="1643274"/>
            <a:ext cx="0" cy="700087"/>
          </a:xfrm>
          <a:prstGeom prst="straightConnector1">
            <a:avLst/>
          </a:prstGeom>
          <a:ln w="28575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135653" y="3002789"/>
            <a:ext cx="0" cy="700087"/>
          </a:xfrm>
          <a:prstGeom prst="straightConnector1">
            <a:avLst/>
          </a:prstGeom>
          <a:ln w="28575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135653" y="4313302"/>
            <a:ext cx="0" cy="700087"/>
          </a:xfrm>
          <a:prstGeom prst="straightConnector1">
            <a:avLst/>
          </a:prstGeom>
          <a:ln w="28575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2F6DFDF-D265-8561-D93E-76E19105007E}"/>
              </a:ext>
            </a:extLst>
          </p:cNvPr>
          <p:cNvCxnSpPr>
            <a:cxnSpLocks/>
          </p:cNvCxnSpPr>
          <p:nvPr/>
        </p:nvCxnSpPr>
        <p:spPr>
          <a:xfrm>
            <a:off x="5297679" y="5892138"/>
            <a:ext cx="0" cy="337179"/>
          </a:xfrm>
          <a:prstGeom prst="straightConnector1">
            <a:avLst/>
          </a:prstGeom>
          <a:ln w="28575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B460E8AC-30E7-8DA8-77D9-8D11E4197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068" y="1777153"/>
            <a:ext cx="2958514" cy="17232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3ECEC5-027B-0DFA-B8A6-E7D1858AEB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946" y="4064487"/>
            <a:ext cx="2958514" cy="193385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1F0D4A3-E278-C7BB-6960-5701AFB79829}"/>
              </a:ext>
            </a:extLst>
          </p:cNvPr>
          <p:cNvSpPr/>
          <p:nvPr/>
        </p:nvSpPr>
        <p:spPr>
          <a:xfrm>
            <a:off x="3130089" y="1939808"/>
            <a:ext cx="495171" cy="2194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F7D4C15-87DE-CCE6-9271-507AD1EDAF2D}"/>
              </a:ext>
            </a:extLst>
          </p:cNvPr>
          <p:cNvSpPr/>
          <p:nvPr/>
        </p:nvSpPr>
        <p:spPr>
          <a:xfrm>
            <a:off x="3176289" y="4417122"/>
            <a:ext cx="495171" cy="2194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18CF324-6186-757E-2A1A-33065EAADFC4}"/>
              </a:ext>
            </a:extLst>
          </p:cNvPr>
          <p:cNvSpPr/>
          <p:nvPr/>
        </p:nvSpPr>
        <p:spPr>
          <a:xfrm>
            <a:off x="681996" y="2825399"/>
            <a:ext cx="495171" cy="1908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F6EB5E3-34BF-524E-4B1C-3A4D797A58F6}"/>
              </a:ext>
            </a:extLst>
          </p:cNvPr>
          <p:cNvSpPr/>
          <p:nvPr/>
        </p:nvSpPr>
        <p:spPr>
          <a:xfrm>
            <a:off x="727694" y="5024042"/>
            <a:ext cx="495171" cy="1908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52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549275" y="241300"/>
            <a:ext cx="3981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rgbClr val="000000"/>
                </a:solidFill>
              </a:rPr>
              <a:t>Bladder is lined with . . .</a:t>
            </a: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4586288" y="249238"/>
            <a:ext cx="3773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rgbClr val="000000"/>
                </a:solidFill>
              </a:rPr>
              <a:t>Transitional epithelium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C723E0-0DB1-0B32-FEB3-790E8CA09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833" y="1092945"/>
            <a:ext cx="3773487" cy="35259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96ED5C-C499-1DAB-377B-4391FB2F4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3762" y="3034513"/>
            <a:ext cx="4200238" cy="295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46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rinary System">
            <a:extLst>
              <a:ext uri="{FF2B5EF4-FFF2-40B4-BE49-F238E27FC236}">
                <a16:creationId xmlns:a16="http://schemas.microsoft.com/office/drawing/2014/main" id="{071C1BB1-885D-413F-8698-9A216EC1D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044" y="269018"/>
            <a:ext cx="4887912" cy="631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Urinary System">
            <a:extLst>
              <a:ext uri="{FF2B5EF4-FFF2-40B4-BE49-F238E27FC236}">
                <a16:creationId xmlns:a16="http://schemas.microsoft.com/office/drawing/2014/main" id="{BAFF6664-D3DA-4C3D-A7AA-CA0B4F9E10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022" b="97424"/>
          <a:stretch/>
        </p:blipFill>
        <p:spPr bwMode="auto">
          <a:xfrm>
            <a:off x="2128044" y="458959"/>
            <a:ext cx="907256" cy="21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3DB00DB-342B-4480-860F-2B025D104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044" y="3337705"/>
            <a:ext cx="611603" cy="4602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0C155D-A66C-4309-96A8-15A2BD980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044" y="5334000"/>
            <a:ext cx="611603" cy="192506"/>
          </a:xfrm>
          <a:prstGeom prst="rect">
            <a:avLst/>
          </a:prstGeom>
        </p:spPr>
      </p:pic>
      <p:pic>
        <p:nvPicPr>
          <p:cNvPr id="6" name="Picture 2" descr="Urinary System">
            <a:extLst>
              <a:ext uri="{FF2B5EF4-FFF2-40B4-BE49-F238E27FC236}">
                <a16:creationId xmlns:a16="http://schemas.microsoft.com/office/drawing/2014/main" id="{9AA0EB32-85F7-49C1-9A21-B5AF1C71B9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69" t="3917" r="3117" b="91340"/>
          <a:stretch/>
        </p:blipFill>
        <p:spPr bwMode="auto">
          <a:xfrm>
            <a:off x="5534047" y="309082"/>
            <a:ext cx="1149310" cy="29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C9803B-7DB8-4D0C-889D-390204C4AD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1503" y="871412"/>
            <a:ext cx="1004453" cy="423233"/>
          </a:xfrm>
          <a:prstGeom prst="rect">
            <a:avLst/>
          </a:prstGeom>
        </p:spPr>
      </p:pic>
      <p:pic>
        <p:nvPicPr>
          <p:cNvPr id="8" name="Picture 2" descr="Urinary System">
            <a:extLst>
              <a:ext uri="{FF2B5EF4-FFF2-40B4-BE49-F238E27FC236}">
                <a16:creationId xmlns:a16="http://schemas.microsoft.com/office/drawing/2014/main" id="{4C04A476-7E76-430D-B448-A72C672C40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69" t="3917" r="3117" b="91340"/>
          <a:stretch/>
        </p:blipFill>
        <p:spPr bwMode="auto">
          <a:xfrm>
            <a:off x="6477513" y="1897039"/>
            <a:ext cx="538443" cy="29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BF594B-5175-47C8-9195-4F7071AF41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2882" y="4362478"/>
            <a:ext cx="573074" cy="4232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48C7BC-BB6D-499C-A58B-D65A4F5A2E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1503" y="5201817"/>
            <a:ext cx="671854" cy="420660"/>
          </a:xfrm>
          <a:prstGeom prst="rect">
            <a:avLst/>
          </a:prstGeom>
        </p:spPr>
      </p:pic>
      <p:pic>
        <p:nvPicPr>
          <p:cNvPr id="11" name="Picture 2" descr="Urinary System">
            <a:extLst>
              <a:ext uri="{FF2B5EF4-FFF2-40B4-BE49-F238E27FC236}">
                <a16:creationId xmlns:a16="http://schemas.microsoft.com/office/drawing/2014/main" id="{0C4FACD2-E856-4C54-8673-E1A434639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64" t="51507" r="14842" b="45575"/>
          <a:stretch/>
        </p:blipFill>
        <p:spPr bwMode="auto">
          <a:xfrm>
            <a:off x="5199866" y="3322260"/>
            <a:ext cx="1149310" cy="23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7744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C16B02-1EFC-24EB-1DB0-9DC81F623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2739" y="1118473"/>
            <a:ext cx="2873216" cy="3609938"/>
          </a:xfrm>
          <a:prstGeom prst="rect">
            <a:avLst/>
          </a:prstGeom>
        </p:spPr>
      </p:pic>
      <p:pic>
        <p:nvPicPr>
          <p:cNvPr id="2050" name="Picture 2" descr="Model of a Nephron | Medical anatomy, Kidney anatomy, Physiology">
            <a:extLst>
              <a:ext uri="{FF2B5EF4-FFF2-40B4-BE49-F238E27FC236}">
                <a16:creationId xmlns:a16="http://schemas.microsoft.com/office/drawing/2014/main" id="{CD3D997E-F47F-4295-8F1F-75D779CBEA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6"/>
          <a:stretch>
            <a:fillRect/>
          </a:stretch>
        </p:blipFill>
        <p:spPr bwMode="auto">
          <a:xfrm>
            <a:off x="57480" y="335940"/>
            <a:ext cx="6390054" cy="553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5AD70A1-99C7-4B43-8EE5-79252892DD25}"/>
              </a:ext>
            </a:extLst>
          </p:cNvPr>
          <p:cNvSpPr/>
          <p:nvPr/>
        </p:nvSpPr>
        <p:spPr>
          <a:xfrm>
            <a:off x="57480" y="1588168"/>
            <a:ext cx="1061453" cy="2767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9DAE59-F0B7-47FF-8D29-82F8AB58A47B}"/>
              </a:ext>
            </a:extLst>
          </p:cNvPr>
          <p:cNvSpPr/>
          <p:nvPr/>
        </p:nvSpPr>
        <p:spPr>
          <a:xfrm>
            <a:off x="1271333" y="489284"/>
            <a:ext cx="1061453" cy="2767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CB849D-90BE-46C1-817C-D6F605AD9D98}"/>
              </a:ext>
            </a:extLst>
          </p:cNvPr>
          <p:cNvSpPr/>
          <p:nvPr/>
        </p:nvSpPr>
        <p:spPr>
          <a:xfrm>
            <a:off x="2478502" y="489284"/>
            <a:ext cx="1380932" cy="2406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A0AF7D-24DB-4AFB-9D2F-339017F3CFA1}"/>
              </a:ext>
            </a:extLst>
          </p:cNvPr>
          <p:cNvSpPr/>
          <p:nvPr/>
        </p:nvSpPr>
        <p:spPr>
          <a:xfrm>
            <a:off x="4092030" y="350921"/>
            <a:ext cx="1538745" cy="2406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71064C-1BF9-4115-8E93-EF4373A8708C}"/>
              </a:ext>
            </a:extLst>
          </p:cNvPr>
          <p:cNvSpPr/>
          <p:nvPr/>
        </p:nvSpPr>
        <p:spPr>
          <a:xfrm>
            <a:off x="5270966" y="3749843"/>
            <a:ext cx="1176568" cy="2406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0B702D-C745-4C9A-B4EF-4D9008268285}"/>
              </a:ext>
            </a:extLst>
          </p:cNvPr>
          <p:cNvSpPr/>
          <p:nvPr/>
        </p:nvSpPr>
        <p:spPr>
          <a:xfrm>
            <a:off x="3774919" y="1953316"/>
            <a:ext cx="1380932" cy="2406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49B36E-6B5D-4942-9BC0-9B73454A5341}"/>
              </a:ext>
            </a:extLst>
          </p:cNvPr>
          <p:cNvSpPr/>
          <p:nvPr/>
        </p:nvSpPr>
        <p:spPr>
          <a:xfrm>
            <a:off x="3455440" y="2508303"/>
            <a:ext cx="1380932" cy="2406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E458CB-99AD-45DF-8711-EBFEE2BBAAEC}"/>
              </a:ext>
            </a:extLst>
          </p:cNvPr>
          <p:cNvSpPr/>
          <p:nvPr/>
        </p:nvSpPr>
        <p:spPr>
          <a:xfrm>
            <a:off x="926428" y="5424604"/>
            <a:ext cx="1180432" cy="2767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3501D1-AEF6-4E68-ADE3-9D90F1C0F55A}"/>
              </a:ext>
            </a:extLst>
          </p:cNvPr>
          <p:cNvSpPr/>
          <p:nvPr/>
        </p:nvSpPr>
        <p:spPr>
          <a:xfrm>
            <a:off x="3799276" y="4387423"/>
            <a:ext cx="1061453" cy="3409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1B800E-3AAE-45E8-9F9D-A950B66C5A5B}"/>
              </a:ext>
            </a:extLst>
          </p:cNvPr>
          <p:cNvSpPr/>
          <p:nvPr/>
        </p:nvSpPr>
        <p:spPr>
          <a:xfrm>
            <a:off x="5270966" y="1467851"/>
            <a:ext cx="1176568" cy="2406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9936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mage result for model of renal corpuscle">
            <a:extLst>
              <a:ext uri="{FF2B5EF4-FFF2-40B4-BE49-F238E27FC236}">
                <a16:creationId xmlns:a16="http://schemas.microsoft.com/office/drawing/2014/main" id="{0CF31644-C005-441F-82D7-10961A49A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28" b="90426" l="1274" r="89809">
                        <a14:foregroundMark x1="25478" y1="90426" x2="21019" y2="71277"/>
                        <a14:foregroundMark x1="3185" y1="55319" x2="4777" y2="37766"/>
                        <a14:foregroundMark x1="4777" y1="37766" x2="17197" y2="26064"/>
                        <a14:foregroundMark x1="17197" y1="26064" x2="19108" y2="50532"/>
                        <a14:foregroundMark x1="19108" y1="50532" x2="4459" y2="57979"/>
                        <a14:foregroundMark x1="4459" y1="57979" x2="4140" y2="57447"/>
                        <a14:foregroundMark x1="1274" y1="52128" x2="1911" y2="45213"/>
                        <a14:foregroundMark x1="8280" y1="24468" x2="14013" y2="24468"/>
                        <a14:foregroundMark x1="29936" y1="65426" x2="38217" y2="82447"/>
                        <a14:foregroundMark x1="38217" y1="82447" x2="54140" y2="89894"/>
                        <a14:foregroundMark x1="54140" y1="89894" x2="67197" y2="87234"/>
                        <a14:foregroundMark x1="67197" y1="87234" x2="77707" y2="69149"/>
                        <a14:foregroundMark x1="77707" y1="69149" x2="91401" y2="62234"/>
                        <a14:foregroundMark x1="91401" y1="62234" x2="96497" y2="44149"/>
                        <a14:foregroundMark x1="96497" y1="44149" x2="84713" y2="34043"/>
                        <a14:foregroundMark x1="84713" y1="34043" x2="72293" y2="31915"/>
                        <a14:foregroundMark x1="72293" y1="31915" x2="65605" y2="11702"/>
                        <a14:foregroundMark x1="65605" y1="11702" x2="46815" y2="2128"/>
                        <a14:foregroundMark x1="46815" y1="2128" x2="37261" y2="14362"/>
                        <a14:foregroundMark x1="37261" y1="14362" x2="32166" y2="29255"/>
                        <a14:foregroundMark x1="32166" y1="29255" x2="31210" y2="37234"/>
                        <a14:foregroundMark x1="36624" y1="10106" x2="39809" y2="7979"/>
                        <a14:foregroundMark x1="39172" y1="6915" x2="42994" y2="47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150"/>
            <a:ext cx="5358594" cy="344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050B68-DB0C-4F85-B511-2E49C045D5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8765" y="2751292"/>
            <a:ext cx="5342972" cy="400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65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A1A4D3-19FA-6DA9-B3ED-B70A6DD8B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9" y="926442"/>
            <a:ext cx="4578184" cy="4593462"/>
          </a:xfrm>
          <a:prstGeom prst="rect">
            <a:avLst/>
          </a:prstGeom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61B108DA-830A-D42C-58FB-3DB8A5254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0049" y="1707036"/>
            <a:ext cx="334559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Transverse Section of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Abdomen showing Kidneys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B74462-7E27-7CCA-DD2E-98F2897414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845734"/>
            <a:ext cx="4401693" cy="3493311"/>
          </a:xfrm>
          <a:prstGeom prst="rect">
            <a:avLst/>
          </a:prstGeom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120F0E27-8E9C-4ECA-6735-8847980618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8599" y="48241"/>
            <a:ext cx="19338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Posterior view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Kidneys</a:t>
            </a:r>
          </a:p>
        </p:txBody>
      </p:sp>
    </p:spTree>
    <p:extLst>
      <p:ext uri="{BB962C8B-B14F-4D97-AF65-F5344CB8AC3E}">
        <p14:creationId xmlns:p14="http://schemas.microsoft.com/office/powerpoint/2010/main" val="159405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100000">
              <a:srgbClr val="E1F1F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393700" y="1373356"/>
            <a:ext cx="69072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0033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Renal Capsule</a:t>
            </a:r>
          </a:p>
          <a:p>
            <a:pPr lvl="1" fontAlgn="base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inner layer (outer surface of kidney)</a:t>
            </a: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1712913" y="2886821"/>
            <a:ext cx="5588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D6A3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Adipose Capsule </a:t>
            </a:r>
          </a:p>
          <a:p>
            <a:pPr fontAlgn="base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fat padding around kidney</a:t>
            </a: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3503613" y="4384841"/>
            <a:ext cx="4445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Renal Fascia</a:t>
            </a:r>
          </a:p>
          <a:p>
            <a:pPr fontAlgn="base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outermost layer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1471856" y="178823"/>
            <a:ext cx="620028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Layers Surrounding the Kidney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(to protect and hold the kidneys in place)</a:t>
            </a:r>
          </a:p>
        </p:txBody>
      </p:sp>
    </p:spTree>
    <p:extLst>
      <p:ext uri="{BB962C8B-B14F-4D97-AF65-F5344CB8AC3E}">
        <p14:creationId xmlns:p14="http://schemas.microsoft.com/office/powerpoint/2010/main" val="1950424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595D2C-18D0-41DA-9BAD-86796BD23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0350" y="504420"/>
            <a:ext cx="5956308" cy="6041660"/>
          </a:xfrm>
          <a:prstGeom prst="rect">
            <a:avLst/>
          </a:prstGeom>
        </p:spPr>
      </p:pic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209550" y="3525825"/>
            <a:ext cx="21161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Renal papilla</a:t>
            </a: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209550" y="1058863"/>
            <a:ext cx="23621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Renal cortex (outer) </a:t>
            </a: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193675" y="2236775"/>
            <a:ext cx="2222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Renal pyramid </a:t>
            </a: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211137" y="1653645"/>
            <a:ext cx="284929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Renal medulla (inner)</a:t>
            </a:r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198438" y="5370500"/>
            <a:ext cx="18669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Renal pelvis</a:t>
            </a: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223838" y="4132250"/>
            <a:ext cx="17494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Minor calyx</a:t>
            </a:r>
          </a:p>
        </p:txBody>
      </p:sp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195263" y="5919575"/>
            <a:ext cx="18669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Ureter</a:t>
            </a:r>
          </a:p>
        </p:txBody>
      </p:sp>
      <p:sp>
        <p:nvSpPr>
          <p:cNvPr id="9226" name="Rectangle 10"/>
          <p:cNvSpPr>
            <a:spLocks noChangeArrowheads="1"/>
          </p:cNvSpPr>
          <p:nvPr/>
        </p:nvSpPr>
        <p:spPr bwMode="auto">
          <a:xfrm>
            <a:off x="195263" y="4705338"/>
            <a:ext cx="1724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Major calyx</a:t>
            </a:r>
          </a:p>
        </p:txBody>
      </p:sp>
      <p:sp>
        <p:nvSpPr>
          <p:cNvPr id="9227" name="Rectangle 5"/>
          <p:cNvSpPr>
            <a:spLocks noChangeArrowheads="1"/>
          </p:cNvSpPr>
          <p:nvPr/>
        </p:nvSpPr>
        <p:spPr bwMode="auto">
          <a:xfrm>
            <a:off x="195263" y="2894000"/>
            <a:ext cx="2222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Renal columns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EA7EC9E-0F38-3663-C3DB-33C43B3D6835}"/>
              </a:ext>
            </a:extLst>
          </p:cNvPr>
          <p:cNvSpPr/>
          <p:nvPr/>
        </p:nvSpPr>
        <p:spPr>
          <a:xfrm>
            <a:off x="6304547" y="6333423"/>
            <a:ext cx="250257" cy="26950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396A6AF0-195E-4E4C-9121-353B29F26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8" y="170409"/>
            <a:ext cx="188577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Structures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the Kidney</a:t>
            </a:r>
          </a:p>
        </p:txBody>
      </p:sp>
    </p:spTree>
    <p:extLst>
      <p:ext uri="{BB962C8B-B14F-4D97-AF65-F5344CB8AC3E}">
        <p14:creationId xmlns:p14="http://schemas.microsoft.com/office/powerpoint/2010/main" val="17893641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marie\Desktop\Anat Sabbatical\Updated Anat Worksheets\Kidney #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188" y="177424"/>
            <a:ext cx="5421312" cy="648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 rot="16200000" flipH="1">
            <a:off x="4845844" y="3097630"/>
            <a:ext cx="1292225" cy="11906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486400" y="3168274"/>
            <a:ext cx="1290638" cy="1111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723063" y="3017462"/>
            <a:ext cx="452437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000000"/>
                </a:solidFill>
              </a:rPr>
              <a:t>14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9BE2289F-EB0A-49DF-A962-B94AAC40EC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662" y="357087"/>
            <a:ext cx="169277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Calyx = ‘cup’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Pelvis = ‘basin’</a:t>
            </a: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8593AEB6-A24C-45E1-8943-77ECC9DFD5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650" y="1217333"/>
            <a:ext cx="18245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Calyx (singular)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Calyces (plural)</a:t>
            </a:r>
          </a:p>
        </p:txBody>
      </p:sp>
    </p:spTree>
    <p:extLst>
      <p:ext uri="{BB962C8B-B14F-4D97-AF65-F5344CB8AC3E}">
        <p14:creationId xmlns:p14="http://schemas.microsoft.com/office/powerpoint/2010/main" val="1746950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464343" y="177800"/>
            <a:ext cx="82153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D6A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 are </a:t>
            </a:r>
            <a:r>
              <a:rPr lang="en-US" altLang="en-US" b="1" u="sng" dirty="0">
                <a:solidFill>
                  <a:srgbClr val="D6A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altLang="en-US" b="1" dirty="0">
                <a:solidFill>
                  <a:srgbClr val="D6A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Processes in the kidneys:</a:t>
            </a: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206375" y="1150826"/>
            <a:ext cx="858043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altLang="en-US" sz="2800" b="1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Filtration</a:t>
            </a:r>
            <a:r>
              <a:rPr lang="en-US" alt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net movement of substances from the glomerulus to Bowman’s space.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17488" y="2411301"/>
            <a:ext cx="8580437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altLang="en-US" sz="2800" b="1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Reabsorption</a:t>
            </a:r>
            <a:r>
              <a:rPr lang="en-US" alt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net movement of substances from renal tubules and collecting duct into peritubular &amp; vasa recta capillaries.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04788" y="4046426"/>
            <a:ext cx="893921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altLang="en-US" sz="2800" b="1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Secretion</a:t>
            </a:r>
            <a:r>
              <a:rPr lang="en-US" alt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net movement of substances from peritubular &amp; vasa recta capillaries into renal tubules.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215900" y="5342992"/>
            <a:ext cx="85804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altLang="en-US" sz="2800" b="1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Excretion</a:t>
            </a:r>
            <a:r>
              <a:rPr lang="en-US" alt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elimination of urine from body.</a:t>
            </a:r>
          </a:p>
        </p:txBody>
      </p:sp>
    </p:spTree>
    <p:extLst>
      <p:ext uri="{BB962C8B-B14F-4D97-AF65-F5344CB8AC3E}">
        <p14:creationId xmlns:p14="http://schemas.microsoft.com/office/powerpoint/2010/main" val="129249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0" t="4662" r="10104" b="10858"/>
          <a:stretch>
            <a:fillRect/>
          </a:stretch>
        </p:blipFill>
        <p:spPr bwMode="auto">
          <a:xfrm>
            <a:off x="1052513" y="1038225"/>
            <a:ext cx="6823075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1158875" y="187325"/>
            <a:ext cx="69056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>
                <a:solidFill>
                  <a:srgbClr val="000000"/>
                </a:solidFill>
              </a:rPr>
              <a:t>The Nephron – Functional Unit</a:t>
            </a: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2130425" y="5310188"/>
            <a:ext cx="2254250" cy="8937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2293" name="TextBox 4"/>
          <p:cNvSpPr txBox="1">
            <a:spLocks noChangeArrowheads="1"/>
          </p:cNvSpPr>
          <p:nvPr/>
        </p:nvSpPr>
        <p:spPr bwMode="auto">
          <a:xfrm>
            <a:off x="425450" y="5280025"/>
            <a:ext cx="35560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C00000"/>
                </a:solidFill>
              </a:rPr>
              <a:t>1.25 million/kidney</a:t>
            </a:r>
          </a:p>
        </p:txBody>
      </p:sp>
    </p:spTree>
    <p:extLst>
      <p:ext uri="{BB962C8B-B14F-4D97-AF65-F5344CB8AC3E}">
        <p14:creationId xmlns:p14="http://schemas.microsoft.com/office/powerpoint/2010/main" val="2291918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100000">
              <a:srgbClr val="DAEEF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1978025" y="5153025"/>
            <a:ext cx="52879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rgbClr val="002060"/>
                </a:solidFill>
              </a:rPr>
              <a:t>b)</a:t>
            </a:r>
            <a:r>
              <a:rPr lang="en-US" altLang="en-US" sz="2800">
                <a:solidFill>
                  <a:srgbClr val="000000"/>
                </a:solidFill>
              </a:rPr>
              <a:t> Loop of Henle (nephron loop)</a:t>
            </a: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1978025" y="4394200"/>
            <a:ext cx="59832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rgbClr val="002060"/>
                </a:solidFill>
              </a:rPr>
              <a:t>a)</a:t>
            </a:r>
            <a:r>
              <a:rPr lang="en-US" altLang="en-US" sz="2800">
                <a:solidFill>
                  <a:srgbClr val="000000"/>
                </a:solidFill>
              </a:rPr>
              <a:t> Proximal convoluted tubule (PCT)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1968500" y="5889625"/>
            <a:ext cx="5483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rgbClr val="002060"/>
                </a:solidFill>
              </a:rPr>
              <a:t>c)</a:t>
            </a:r>
            <a:r>
              <a:rPr lang="en-US" altLang="en-US" sz="2800">
                <a:solidFill>
                  <a:srgbClr val="000000"/>
                </a:solidFill>
              </a:rPr>
              <a:t> Distal convoluted tubule (DCT)</a:t>
            </a: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1978025" y="3778250"/>
            <a:ext cx="28146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u="sng">
                <a:solidFill>
                  <a:srgbClr val="000000"/>
                </a:solidFill>
              </a:rPr>
              <a:t>2. Renal Tubule</a:t>
            </a: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1978025" y="2051050"/>
            <a:ext cx="33766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rgbClr val="002060"/>
                </a:solidFill>
              </a:rPr>
              <a:t>b)</a:t>
            </a:r>
            <a:r>
              <a:rPr lang="en-US" altLang="en-US" sz="2800">
                <a:solidFill>
                  <a:srgbClr val="000000"/>
                </a:solidFill>
              </a:rPr>
              <a:t> Bowman’s Space</a:t>
            </a:r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1978025" y="1377950"/>
            <a:ext cx="2444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rgbClr val="002060"/>
                </a:solidFill>
              </a:rPr>
              <a:t>a)</a:t>
            </a:r>
            <a:r>
              <a:rPr lang="en-US" altLang="en-US" sz="2800">
                <a:solidFill>
                  <a:srgbClr val="000000"/>
                </a:solidFill>
              </a:rPr>
              <a:t> Glomerulus</a:t>
            </a: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1978025" y="2749550"/>
            <a:ext cx="36560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rgbClr val="002060"/>
                </a:solidFill>
              </a:rPr>
              <a:t>c)</a:t>
            </a:r>
            <a:r>
              <a:rPr lang="en-US" altLang="en-US" sz="2800">
                <a:solidFill>
                  <a:srgbClr val="000000"/>
                </a:solidFill>
              </a:rPr>
              <a:t> Bowman’s Capsule</a:t>
            </a: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1978025" y="838200"/>
            <a:ext cx="33893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u="sng">
                <a:solidFill>
                  <a:srgbClr val="000000"/>
                </a:solidFill>
              </a:rPr>
              <a:t>1. Renal Corpuscle</a:t>
            </a: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1393825" y="53975"/>
            <a:ext cx="63674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 b="1">
                <a:solidFill>
                  <a:srgbClr val="C00000"/>
                </a:solidFill>
              </a:rPr>
              <a:t>The Nephron has 2 parts:</a:t>
            </a:r>
          </a:p>
        </p:txBody>
      </p:sp>
    </p:spTree>
    <p:extLst>
      <p:ext uri="{BB962C8B-B14F-4D97-AF65-F5344CB8AC3E}">
        <p14:creationId xmlns:p14="http://schemas.microsoft.com/office/powerpoint/2010/main" val="159985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  <p:bldP spid="16387" grpId="0"/>
      <p:bldP spid="16388" grpId="0"/>
      <p:bldP spid="16389" grpId="0"/>
      <p:bldP spid="16390" grpId="0"/>
      <p:bldP spid="16391" grpId="0"/>
      <p:bldP spid="16392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200</TotalTime>
  <Words>645</Words>
  <Application>Microsoft Office PowerPoint</Application>
  <PresentationFormat>On-screen Show (4:3)</PresentationFormat>
  <Paragraphs>126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Arial</vt:lpstr>
      <vt:lpstr>Calibri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Juxtaglomerular Apparatus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Marie McMahon</dc:creator>
  <cp:lastModifiedBy>student account</cp:lastModifiedBy>
  <cp:revision>29</cp:revision>
  <dcterms:created xsi:type="dcterms:W3CDTF">2023-11-28T07:46:17Z</dcterms:created>
  <dcterms:modified xsi:type="dcterms:W3CDTF">2026-05-18T22:56:02Z</dcterms:modified>
</cp:coreProperties>
</file>