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259" r:id="rId3"/>
    <p:sldId id="258" r:id="rId4"/>
    <p:sldId id="315" r:id="rId5"/>
    <p:sldId id="257" r:id="rId6"/>
    <p:sldId id="305" r:id="rId7"/>
    <p:sldId id="260" r:id="rId8"/>
    <p:sldId id="292" r:id="rId9"/>
    <p:sldId id="294" r:id="rId10"/>
    <p:sldId id="266" r:id="rId11"/>
    <p:sldId id="269" r:id="rId12"/>
    <p:sldId id="324" r:id="rId13"/>
    <p:sldId id="309" r:id="rId14"/>
    <p:sldId id="298" r:id="rId15"/>
    <p:sldId id="271" r:id="rId16"/>
    <p:sldId id="272" r:id="rId17"/>
    <p:sldId id="273" r:id="rId18"/>
    <p:sldId id="279" r:id="rId19"/>
    <p:sldId id="280" r:id="rId20"/>
    <p:sldId id="323" r:id="rId21"/>
    <p:sldId id="281" r:id="rId22"/>
    <p:sldId id="317" r:id="rId23"/>
    <p:sldId id="318" r:id="rId24"/>
    <p:sldId id="319" r:id="rId25"/>
    <p:sldId id="322" r:id="rId26"/>
    <p:sldId id="321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6699"/>
    <a:srgbClr val="3E3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5346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356" y="84"/>
      </p:cViewPr>
      <p:guideLst>
        <p:guide orient="horz" pos="432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4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4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0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8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B042-4266-44AF-9DF5-A782BFCACD5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E6583-3023-4842-B312-B2A28DEB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health.howstuffworks.com/enlarge-image.htm?terms=heart+-flower+-flu&amp;page=0&amp;gallery=1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Smoker's heart and lungs">
            <a:hlinkClick r:id="rId2"/>
            <a:extLst>
              <a:ext uri="{FF2B5EF4-FFF2-40B4-BE49-F238E27FC236}">
                <a16:creationId xmlns:a16="http://schemas.microsoft.com/office/drawing/2014/main" id="{604DC2A2-B904-4FB5-8979-882C4388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30200"/>
            <a:ext cx="7745413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FEC1E-1165-4E84-A5A7-C87147BA3AFE}"/>
              </a:ext>
            </a:extLst>
          </p:cNvPr>
          <p:cNvSpPr txBox="1"/>
          <p:nvPr/>
        </p:nvSpPr>
        <p:spPr>
          <a:xfrm>
            <a:off x="228600" y="118533"/>
            <a:ext cx="204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There are 2 Lungs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i="1" dirty="0">
                <a:solidFill>
                  <a:schemeClr val="bg1"/>
                </a:solidFill>
              </a:rPr>
              <a:t>tri before you bi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4E02F-A2BA-48E1-AEF1-FBF686F49A87}"/>
              </a:ext>
            </a:extLst>
          </p:cNvPr>
          <p:cNvSpPr txBox="1"/>
          <p:nvPr/>
        </p:nvSpPr>
        <p:spPr>
          <a:xfrm>
            <a:off x="2192866" y="3027778"/>
            <a:ext cx="84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Right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Lung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19185-475D-4B2E-8A1C-4AC386B81A8E}"/>
              </a:ext>
            </a:extLst>
          </p:cNvPr>
          <p:cNvSpPr txBox="1"/>
          <p:nvPr/>
        </p:nvSpPr>
        <p:spPr>
          <a:xfrm>
            <a:off x="5816599" y="3018986"/>
            <a:ext cx="84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Left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Lung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52EE236-FB1C-4A07-858F-0B385C75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35143"/>
            <a:ext cx="88696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Surrounds glottis –&gt; </a:t>
            </a:r>
            <a:r>
              <a:rPr lang="en-US" altLang="en-US" sz="2000" b="1" dirty="0">
                <a:latin typeface="Calibri" panose="020F0502020204030204" pitchFamily="34" charset="0"/>
              </a:rPr>
              <a:t>Glottis</a:t>
            </a:r>
            <a:r>
              <a:rPr lang="en-US" altLang="en-US" sz="2000" dirty="0">
                <a:latin typeface="Calibri" panose="020F0502020204030204" pitchFamily="34" charset="0"/>
              </a:rPr>
              <a:t> is area around vocal cords (middle part of larynx).</a:t>
            </a:r>
          </a:p>
          <a:p>
            <a:pPr marL="0" indent="0"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Epiglottis – cartilage that prevents solids from entering respiratory system.</a:t>
            </a: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78EBF6AB-BCBE-4EEB-AAD2-068668D0E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600" y="-14605"/>
            <a:ext cx="284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" panose="020F0502020204030204" pitchFamily="34" charset="0"/>
              </a:rPr>
              <a:t>The Larynx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29326-2935-4281-85DB-475104CA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62" y="1821218"/>
            <a:ext cx="6876884" cy="444436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76885BA-D91F-487C-8043-F5413EB93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616" y="1458788"/>
            <a:ext cx="5426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Anterior                              Posterior</a:t>
            </a:r>
            <a:endParaRPr lang="en-US" altLang="en-US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E1BD31B-5790-4745-ACE6-F5F21077D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75" y="6288158"/>
            <a:ext cx="71757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Elevation of larynx folds epiglottis over glottis when swallowing.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65E18-427C-41DC-B2A2-C9943FA64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81" y="403816"/>
            <a:ext cx="8291148" cy="6222844"/>
          </a:xfrm>
          <a:prstGeom prst="rect">
            <a:avLst/>
          </a:prstGeom>
        </p:spPr>
      </p:pic>
      <p:sp>
        <p:nvSpPr>
          <p:cNvPr id="19459" name="Text Box 6">
            <a:extLst>
              <a:ext uri="{FF2B5EF4-FFF2-40B4-BE49-F238E27FC236}">
                <a16:creationId xmlns:a16="http://schemas.microsoft.com/office/drawing/2014/main" id="{B0726659-C11A-44A8-91E6-0E37A28E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472" y="0"/>
            <a:ext cx="1505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Arial" panose="020B0604020202020204" pitchFamily="34" charset="0"/>
              </a:rPr>
              <a:t>Trachea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8ECE9FD1-0668-4382-8720-791B28165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8" y="5058367"/>
            <a:ext cx="4459931" cy="12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200" dirty="0">
                <a:latin typeface="+mn-lt"/>
              </a:rPr>
              <a:t>“C” cartilage rings (submucosa) </a:t>
            </a:r>
          </a:p>
          <a:p>
            <a:pPr>
              <a:buFontTx/>
              <a:buNone/>
            </a:pPr>
            <a:r>
              <a:rPr lang="en-US" altLang="en-US" sz="2200" b="1" dirty="0">
                <a:latin typeface="+mn-lt"/>
              </a:rPr>
              <a:t>Trachealis</a:t>
            </a:r>
            <a:r>
              <a:rPr lang="en-US" altLang="en-US" sz="2200" dirty="0">
                <a:latin typeface="+mn-lt"/>
              </a:rPr>
              <a:t> is posterior wall – allows</a:t>
            </a:r>
          </a:p>
          <a:p>
            <a:pPr>
              <a:buFontTx/>
              <a:buNone/>
            </a:pPr>
            <a:r>
              <a:rPr lang="en-US" altLang="en-US" sz="2200" dirty="0">
                <a:latin typeface="+mn-lt"/>
              </a:rPr>
              <a:t>food passage in esophagus.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8D9DC-B064-5250-4F8E-94C53AEF27F9}"/>
              </a:ext>
            </a:extLst>
          </p:cNvPr>
          <p:cNvSpPr/>
          <p:nvPr/>
        </p:nvSpPr>
        <p:spPr>
          <a:xfrm>
            <a:off x="4236720" y="3482340"/>
            <a:ext cx="2354580" cy="449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1E8294-96E3-8DB2-30F7-2775453C1049}"/>
              </a:ext>
            </a:extLst>
          </p:cNvPr>
          <p:cNvSpPr/>
          <p:nvPr/>
        </p:nvSpPr>
        <p:spPr>
          <a:xfrm>
            <a:off x="250180" y="6514265"/>
            <a:ext cx="2919739" cy="224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0" name="Rectangle 8">
            <a:extLst>
              <a:ext uri="{FF2B5EF4-FFF2-40B4-BE49-F238E27FC236}">
                <a16:creationId xmlns:a16="http://schemas.microsoft.com/office/drawing/2014/main" id="{3D75934C-F496-472B-AC91-1B84FB9A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3753495"/>
            <a:ext cx="3870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990033"/>
                </a:solidFill>
                <a:latin typeface="+mn-lt"/>
              </a:rPr>
              <a:t>~ 4.5 inches long</a:t>
            </a:r>
          </a:p>
        </p:txBody>
      </p:sp>
      <p:sp>
        <p:nvSpPr>
          <p:cNvPr id="19461" name="Rectangle 9">
            <a:extLst>
              <a:ext uri="{FF2B5EF4-FFF2-40B4-BE49-F238E27FC236}">
                <a16:creationId xmlns:a16="http://schemas.microsoft.com/office/drawing/2014/main" id="{ED6DFB59-BE32-4D18-A081-9907143AE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4246255"/>
            <a:ext cx="4219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990033"/>
                </a:solidFill>
                <a:latin typeface="+mn-lt"/>
              </a:rPr>
              <a:t>~ 1 inch in diameter</a:t>
            </a:r>
            <a:endParaRPr lang="en-US" altLang="en-US" sz="2800" baseline="-25000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BD2D48-B32D-482D-966F-BDD8B4D9F58E}"/>
              </a:ext>
            </a:extLst>
          </p:cNvPr>
          <p:cNvSpPr/>
          <p:nvPr/>
        </p:nvSpPr>
        <p:spPr>
          <a:xfrm>
            <a:off x="6146800" y="1244600"/>
            <a:ext cx="1409700" cy="1843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ECE3AD03-F6C1-4023-A240-CA58DCD28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34" y="406247"/>
            <a:ext cx="4848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Histology of the Trachea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ACB4B-C2B2-44B9-AA6E-60714C7AC7B3}"/>
              </a:ext>
            </a:extLst>
          </p:cNvPr>
          <p:cNvSpPr/>
          <p:nvPr/>
        </p:nvSpPr>
        <p:spPr>
          <a:xfrm>
            <a:off x="1663057" y="2193074"/>
            <a:ext cx="698499" cy="120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F4E2F837-CE93-46B0-A50E-23E1C44FDD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33157" y="33487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2D819-5F25-4CBE-B0DE-83EF801ED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34" y="1828959"/>
            <a:ext cx="5520932" cy="4118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161071-C527-446A-BBCC-4EC2D0DA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1333" l="9023" r="90602">
                        <a14:foregroundMark x1="63365" y1="5765" x2="74436" y2="11000"/>
                        <a14:foregroundMark x1="40977" y1="87333" x2="66165" y2="77667"/>
                        <a14:foregroundMark x1="88346" y1="50667" x2="90602" y2="71000"/>
                        <a14:foregroundMark x1="39850" y1="89000" x2="60902" y2="89667"/>
                        <a14:foregroundMark x1="59398" y1="81667" x2="61654" y2="91333"/>
                        <a14:foregroundMark x1="22932" y1="20333" x2="51880" y2="7000"/>
                        <a14:foregroundMark x1="51880" y1="7000" x2="62030" y2="11000"/>
                        <a14:foregroundMark x1="28195" y1="10333" x2="45489" y2="7000"/>
                        <a14:foregroundMark x1="28571" y1="9667" x2="28195" y2="9000"/>
                        <a14:foregroundMark x1="29323" y1="8333" x2="28195" y2="10667"/>
                        <a14:backgroundMark x1="27054" y1="7519" x2="27444" y2="7000"/>
                        <a14:backgroundMark x1="57184" y1="3157" x2="59398" y2="3000"/>
                        <a14:backgroundMark x1="53864" y1="3393" x2="55525" y2="3275"/>
                        <a14:backgroundMark x1="50000" y1="3667" x2="51014" y2="3595"/>
                        <a14:backgroundMark x1="53860" y1="4977" x2="52905" y2="5137"/>
                        <a14:backgroundMark x1="61654" y1="3667" x2="59427" y2="4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6447" y="352991"/>
            <a:ext cx="1621677" cy="18289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E2549D-5C97-4DA6-9FDE-CECD8F97F738}"/>
              </a:ext>
            </a:extLst>
          </p:cNvPr>
          <p:cNvCxnSpPr>
            <a:cxnSpLocks/>
          </p:cNvCxnSpPr>
          <p:nvPr/>
        </p:nvCxnSpPr>
        <p:spPr>
          <a:xfrm>
            <a:off x="1397963" y="1916773"/>
            <a:ext cx="1420794" cy="1747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72DEA1-B482-46B0-8415-691669FB6F33}"/>
              </a:ext>
            </a:extLst>
          </p:cNvPr>
          <p:cNvCxnSpPr>
            <a:cxnSpLocks/>
          </p:cNvCxnSpPr>
          <p:nvPr/>
        </p:nvCxnSpPr>
        <p:spPr>
          <a:xfrm>
            <a:off x="1397963" y="2706310"/>
            <a:ext cx="792946" cy="98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4DFBD1-8216-4036-8458-734E608B1657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501270" y="3926409"/>
            <a:ext cx="1736587" cy="727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B940C9-E78C-4BF6-8D11-20C99A6FA1F6}"/>
              </a:ext>
            </a:extLst>
          </p:cNvPr>
          <p:cNvCxnSpPr>
            <a:cxnSpLocks/>
          </p:cNvCxnSpPr>
          <p:nvPr/>
        </p:nvCxnSpPr>
        <p:spPr>
          <a:xfrm flipH="1">
            <a:off x="4732711" y="1527834"/>
            <a:ext cx="342900" cy="41902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E3A4FB-8DA2-46E1-8B8A-D10CF7019DBF}"/>
              </a:ext>
            </a:extLst>
          </p:cNvPr>
          <p:cNvCxnSpPr>
            <a:cxnSpLocks/>
          </p:cNvCxnSpPr>
          <p:nvPr/>
        </p:nvCxnSpPr>
        <p:spPr>
          <a:xfrm>
            <a:off x="1340622" y="5403926"/>
            <a:ext cx="734838" cy="3059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20C3C07-829F-4864-916B-031929153655}"/>
              </a:ext>
            </a:extLst>
          </p:cNvPr>
          <p:cNvSpPr txBox="1"/>
          <p:nvPr/>
        </p:nvSpPr>
        <p:spPr>
          <a:xfrm>
            <a:off x="900547" y="1697040"/>
            <a:ext cx="5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00FA8-8124-477A-86D1-7FA64DC26A4B}"/>
              </a:ext>
            </a:extLst>
          </p:cNvPr>
          <p:cNvSpPr txBox="1"/>
          <p:nvPr/>
        </p:nvSpPr>
        <p:spPr>
          <a:xfrm>
            <a:off x="942661" y="2498990"/>
            <a:ext cx="5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15C3C-DB76-412A-93EA-BD2E5FCB1BC7}"/>
              </a:ext>
            </a:extLst>
          </p:cNvPr>
          <p:cNvSpPr txBox="1"/>
          <p:nvPr/>
        </p:nvSpPr>
        <p:spPr>
          <a:xfrm>
            <a:off x="973016" y="3814495"/>
            <a:ext cx="5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36F241-8FBE-459E-898F-33197755A756}"/>
              </a:ext>
            </a:extLst>
          </p:cNvPr>
          <p:cNvSpPr txBox="1"/>
          <p:nvPr/>
        </p:nvSpPr>
        <p:spPr>
          <a:xfrm>
            <a:off x="949495" y="5193860"/>
            <a:ext cx="5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12D11E-2D2A-46A9-A159-4961429A674D}"/>
              </a:ext>
            </a:extLst>
          </p:cNvPr>
          <p:cNvSpPr txBox="1"/>
          <p:nvPr/>
        </p:nvSpPr>
        <p:spPr>
          <a:xfrm>
            <a:off x="4967151" y="1267471"/>
            <a:ext cx="5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498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1AD722B-44C7-4CC6-9C26-8D07AB44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1147" r="20413" b="3882"/>
          <a:stretch>
            <a:fillRect/>
          </a:stretch>
        </p:blipFill>
        <p:spPr bwMode="auto">
          <a:xfrm>
            <a:off x="3276600" y="304800"/>
            <a:ext cx="5740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>
            <a:extLst>
              <a:ext uri="{FF2B5EF4-FFF2-40B4-BE49-F238E27FC236}">
                <a16:creationId xmlns:a16="http://schemas.microsoft.com/office/drawing/2014/main" id="{DDC1841F-F4F4-4901-B050-E400376D1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30" y="2282534"/>
            <a:ext cx="39640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latin typeface="+mn-lt"/>
              </a:rPr>
              <a:t> </a:t>
            </a:r>
            <a:r>
              <a:rPr lang="en-US" altLang="en-US" sz="2800" dirty="0">
                <a:latin typeface="+mn-lt"/>
              </a:rPr>
              <a:t>Do not contain cartilage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latin typeface="+mn-lt"/>
              </a:rPr>
              <a:t> Have smooth muscle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latin typeface="+mn-lt"/>
              </a:rPr>
              <a:t> Are Innervated by ANS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4F7A1B55-E8B6-4B0E-8494-64A8A5B5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4975" y="3852194"/>
            <a:ext cx="43005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en-US" altLang="en-US" b="1" u="sng" dirty="0">
                <a:latin typeface="+mn-lt"/>
                <a:cs typeface="Arial" panose="020B0604020202020204" pitchFamily="34" charset="0"/>
              </a:rPr>
              <a:t>Parasympathetic</a:t>
            </a:r>
            <a:r>
              <a:rPr lang="en-US" altLang="en-US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Constricts airways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This decreases air flow</a:t>
            </a:r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45B13C92-782D-4B7A-864A-52A6459B6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4975" y="5254442"/>
            <a:ext cx="44735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en-US" altLang="en-US" b="1" u="sng" dirty="0">
                <a:latin typeface="+mn-lt"/>
                <a:cs typeface="Arial" panose="020B0604020202020204" pitchFamily="34" charset="0"/>
              </a:rPr>
              <a:t>Sympathetic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Dilates airways</a:t>
            </a:r>
          </a:p>
          <a:p>
            <a:pPr lvl="2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This increases air flow</a:t>
            </a:r>
          </a:p>
          <a:p>
            <a:pPr lvl="2">
              <a:spcBef>
                <a:spcPct val="0"/>
              </a:spcBef>
              <a:buFontTx/>
              <a:buNone/>
            </a:pPr>
            <a:endParaRPr lang="en-US" altLang="en-US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D76B71B6-F5A1-486C-8B25-58264BF83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89" y="1737707"/>
            <a:ext cx="2432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Bronchioles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12E5CA8-5166-4D5C-8FE9-0F6B92D03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51" y="264181"/>
            <a:ext cx="28521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Bronchi and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Bronchioles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8">
            <a:extLst>
              <a:ext uri="{FF2B5EF4-FFF2-40B4-BE49-F238E27FC236}">
                <a16:creationId xmlns:a16="http://schemas.microsoft.com/office/drawing/2014/main" id="{396A6AF0-195E-4E4C-9121-353B29F2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16" y="200025"/>
            <a:ext cx="38834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Arial" panose="020B0604020202020204" pitchFamily="34" charset="0"/>
              </a:rPr>
              <a:t>Each Lung is in a ‘Bag’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6BF8F3-1899-4E30-9865-E759F0664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11" y="987033"/>
            <a:ext cx="4828450" cy="4554107"/>
          </a:xfrm>
          <a:prstGeom prst="rect">
            <a:avLst/>
          </a:prstGeom>
        </p:spPr>
      </p:pic>
      <p:sp>
        <p:nvSpPr>
          <p:cNvPr id="27652" name="Text Box 8">
            <a:extLst>
              <a:ext uri="{FF2B5EF4-FFF2-40B4-BE49-F238E27FC236}">
                <a16:creationId xmlns:a16="http://schemas.microsoft.com/office/drawing/2014/main" id="{13FC98E8-493B-4345-96A1-6311B863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18" y="2132004"/>
            <a:ext cx="21332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Visceral pleura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Parietal pleura 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77AB4DA5-838F-4663-B421-18E042207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561" y="2605168"/>
            <a:ext cx="1853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Pleura Cavity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8A702147-72AD-4359-8E49-B5B0905F3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410" y="5681817"/>
            <a:ext cx="54434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The serous membranes of the lung reduces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friction of the 2 surfaces moving across each other.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EF6CB06-F0DA-4484-A8C1-EB1D8658C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61" y="975835"/>
            <a:ext cx="626455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Lobes are Separated by 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Fissures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Right lung has three lobes (tri).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Left lung has two lobes (bi).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A04EEACC-3016-4455-913E-CDA459960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625" y="134938"/>
            <a:ext cx="4203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The Lobes of Lungs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FE798188-FC73-498D-8F5B-C2F377BF1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61" y="4313787"/>
            <a:ext cx="65383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Mediastinal Surface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 Lungs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Contains hilus of lungs (entry/exit)</a:t>
            </a:r>
          </a:p>
          <a:p>
            <a:pPr lvl="2"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</a:rPr>
              <a:t>Aortic Groove - Left lung</a:t>
            </a:r>
          </a:p>
          <a:p>
            <a:pPr lvl="2"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</a:rPr>
              <a:t>Groove for Esophagus – Right Lung 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C2C443C8-7E6B-4357-B61B-B879816D3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61" y="2661362"/>
            <a:ext cx="65383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Costal Surface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 Lungs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Anterior surface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dirty="0">
                <a:latin typeface="Calibri" panose="020F0502020204030204" pitchFamily="34" charset="0"/>
              </a:rPr>
              <a:t>Follows contours of rib cage</a:t>
            </a:r>
          </a:p>
        </p:txBody>
      </p:sp>
      <p:pic>
        <p:nvPicPr>
          <p:cNvPr id="5" name="Picture 4" descr="A diagram of human lungs&#10;&#10;AI-generated content may be incorrect.">
            <a:extLst>
              <a:ext uri="{FF2B5EF4-FFF2-40B4-BE49-F238E27FC236}">
                <a16:creationId xmlns:a16="http://schemas.microsoft.com/office/drawing/2014/main" id="{0AA8A4D9-9935-472F-F015-C8C0397B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3400" r="9800" b="1800"/>
          <a:stretch>
            <a:fillRect/>
          </a:stretch>
        </p:blipFill>
        <p:spPr>
          <a:xfrm>
            <a:off x="6111144" y="1249680"/>
            <a:ext cx="2796636" cy="33223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>
            <a:extLst>
              <a:ext uri="{FF2B5EF4-FFF2-40B4-BE49-F238E27FC236}">
                <a16:creationId xmlns:a16="http://schemas.microsoft.com/office/drawing/2014/main" id="{BBD0C0C7-AA8A-4AEA-BA7E-6F03261C7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87325"/>
            <a:ext cx="2344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Right Lung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D7CE8605-4AF3-49BD-A51A-82928372E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738" y="158750"/>
            <a:ext cx="2049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Left Lung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51B4B-F191-44F9-90F5-2E990CB5A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13" y="911114"/>
            <a:ext cx="8583912" cy="54929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8">
            <a:extLst>
              <a:ext uri="{FF2B5EF4-FFF2-40B4-BE49-F238E27FC236}">
                <a16:creationId xmlns:a16="http://schemas.microsoft.com/office/drawing/2014/main" id="{632EB3AE-B0B4-417A-9CC9-8EBE88CEE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563" y="170208"/>
            <a:ext cx="58576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Medial</a:t>
            </a:r>
            <a:r>
              <a:rPr lang="en-US" altLang="en-US" sz="4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aspect of each Lung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C99632-2D7A-44B7-82FB-EE9D6E05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8" y="1334908"/>
            <a:ext cx="8772904" cy="48223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16B52A-22E9-4F8E-83EF-D35D6442D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01" y="639838"/>
            <a:ext cx="8083997" cy="5578323"/>
          </a:xfrm>
          <a:prstGeom prst="rect">
            <a:avLst/>
          </a:prstGeom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394B1EBA-0290-4EDB-8CB8-B9588652A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308" y="1193836"/>
            <a:ext cx="4549775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~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150 million alveoli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in each Lung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06129C2-F7F6-4475-BC5A-DC4531E14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789558"/>
            <a:ext cx="4028708" cy="285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The alveoli is the site of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gas exchange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with the pulmonary capillaries.</a:t>
            </a:r>
          </a:p>
          <a:p>
            <a:pPr marL="0" indent="0">
              <a:buFontTx/>
              <a:buNone/>
            </a:pPr>
            <a:r>
              <a:rPr lang="en-US" altLang="en-US" sz="2400" u="sng" dirty="0">
                <a:latin typeface="Calibri" panose="020F0502020204030204" pitchFamily="34" charset="0"/>
              </a:rPr>
              <a:t>Where Blood</a:t>
            </a:r>
            <a:r>
              <a:rPr lang="en-US" altLang="en-US" sz="2400" dirty="0">
                <a:latin typeface="Calibri" panose="020F0502020204030204" pitchFamily="34" charset="0"/>
              </a:rPr>
              <a:t>: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FontTx/>
              <a:buNone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   Picks up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2400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   Drops off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CO</a:t>
            </a:r>
            <a:r>
              <a:rPr lang="en-US" altLang="en-US" sz="2400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050AD-509D-4D15-8718-2A2A4E5BF1F9}"/>
              </a:ext>
            </a:extLst>
          </p:cNvPr>
          <p:cNvSpPr/>
          <p:nvPr/>
        </p:nvSpPr>
        <p:spPr>
          <a:xfrm>
            <a:off x="3155533" y="116618"/>
            <a:ext cx="54313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3000" b="1" dirty="0">
                <a:solidFill>
                  <a:srgbClr val="CC3300"/>
                </a:solidFill>
                <a:latin typeface="Calibri" panose="020F0502020204030204" pitchFamily="34" charset="0"/>
              </a:rPr>
              <a:t>The Alveoli -&gt; for Gas Exchange!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44C72CF8-B9B3-450A-8AAF-F23DF0C7B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9" b="11389"/>
          <a:stretch>
            <a:fillRect/>
          </a:stretch>
        </p:blipFill>
        <p:spPr bwMode="auto">
          <a:xfrm>
            <a:off x="125413" y="1058863"/>
            <a:ext cx="8864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70ECEB-B263-4FAD-8755-B27F29A95A2E}"/>
              </a:ext>
            </a:extLst>
          </p:cNvPr>
          <p:cNvSpPr/>
          <p:nvPr/>
        </p:nvSpPr>
        <p:spPr>
          <a:xfrm>
            <a:off x="2464903" y="5875891"/>
            <a:ext cx="2524539" cy="367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81F772-5C74-44CA-A2FD-706F2C632926}"/>
              </a:ext>
            </a:extLst>
          </p:cNvPr>
          <p:cNvSpPr/>
          <p:nvPr/>
        </p:nvSpPr>
        <p:spPr>
          <a:xfrm>
            <a:off x="6708913" y="4919870"/>
            <a:ext cx="2077278" cy="30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89E04-DD17-4267-B1C5-8797B74CC46F}"/>
              </a:ext>
            </a:extLst>
          </p:cNvPr>
          <p:cNvSpPr/>
          <p:nvPr/>
        </p:nvSpPr>
        <p:spPr>
          <a:xfrm>
            <a:off x="1846084" y="245030"/>
            <a:ext cx="4972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2800" b="1" dirty="0">
                <a:solidFill>
                  <a:srgbClr val="CC3300"/>
                </a:solidFill>
                <a:latin typeface="Calibri" panose="020F0502020204030204" pitchFamily="34" charset="0"/>
              </a:rPr>
              <a:t>The Cells of the Alveoli - 3 Types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560BBE1-5403-4609-B052-D76DCBABE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1295400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Ventilation</a:t>
            </a:r>
            <a:r>
              <a:rPr lang="en-US" altLang="en-US" dirty="0">
                <a:latin typeface="Calibri" panose="020F0502020204030204" pitchFamily="34" charset="0"/>
              </a:rPr>
              <a:t> - moves air to and from alveoli.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F33D427E-F964-459F-AA34-0096BB152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41" y="247903"/>
            <a:ext cx="7797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Functions of Respiratory System 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2E6B8B2-4CD1-4277-85A4-C3AE43AFF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8" y="2351594"/>
            <a:ext cx="7677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Provides </a:t>
            </a:r>
            <a:r>
              <a:rPr lang="en-US" altLang="en-US" b="1" dirty="0">
                <a:latin typeface="Calibri" panose="020F0502020204030204" pitchFamily="34" charset="0"/>
              </a:rPr>
              <a:t>large surface area </a:t>
            </a:r>
            <a:r>
              <a:rPr lang="en-US" altLang="en-US" dirty="0">
                <a:latin typeface="Calibri" panose="020F0502020204030204" pitchFamily="34" charset="0"/>
              </a:rPr>
              <a:t>for gas exchange.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6BC2FFE-B5A8-484A-8643-25D1C929C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13" y="3535363"/>
            <a:ext cx="5756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Regulates pH </a:t>
            </a:r>
            <a:r>
              <a:rPr lang="en-US" altLang="en-US" dirty="0">
                <a:latin typeface="Calibri" panose="020F0502020204030204" pitchFamily="34" charset="0"/>
              </a:rPr>
              <a:t>of body fluids.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013BDFF0-F9B5-467A-A019-04FABB7D2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3" y="4719638"/>
            <a:ext cx="715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Permit </a:t>
            </a:r>
            <a:r>
              <a:rPr lang="en-US" altLang="en-US" b="1" dirty="0">
                <a:latin typeface="Calibri" panose="020F0502020204030204" pitchFamily="34" charset="0"/>
              </a:rPr>
              <a:t>vocal sounds </a:t>
            </a:r>
            <a:r>
              <a:rPr lang="en-US" altLang="en-US" dirty="0">
                <a:latin typeface="Calibri" panose="020F0502020204030204" pitchFamily="34" charset="0"/>
              </a:rPr>
              <a:t>(communication).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B61ED64-7798-4A80-9FD1-33A91768D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887" y="4721125"/>
            <a:ext cx="780495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*Alveoli also contain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Elastic fibers</a:t>
            </a:r>
            <a:r>
              <a:rPr lang="en-US" altLang="en-US" sz="2800" dirty="0">
                <a:latin typeface="Calibri" panose="020F0502020204030204" pitchFamily="34" charset="0"/>
              </a:rPr>
              <a:t>. </a:t>
            </a:r>
            <a:r>
              <a:rPr lang="en-US" altLang="en-US" sz="2400" dirty="0">
                <a:latin typeface="Calibri" panose="020F0502020204030204" pitchFamily="34" charset="0"/>
              </a:rPr>
              <a:t>These give the lungs elastic recoil, can push air out (assists ventilation).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37A7312-56F0-43FF-95C5-304AD1AE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88" y="2087773"/>
            <a:ext cx="878046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2)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u="sng" dirty="0">
                <a:latin typeface="Calibri" panose="020F0502020204030204" pitchFamily="34" charset="0"/>
              </a:rPr>
              <a:t>Alveolar Type II cells</a:t>
            </a:r>
            <a:r>
              <a:rPr lang="en-US" altLang="en-US" sz="3600" dirty="0"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</a:rPr>
              <a:t>- releases surfactant which makes lungs more Compliant (‘septal’ cells).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44C7656D-949E-4AB7-BAED-645583F8D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997" y="5812639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Capillaries cover 90% of surface</a:t>
            </a: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69D8FB1A-66BA-4061-9071-71AB630FD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87" y="3448168"/>
            <a:ext cx="878046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3)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u="sng" dirty="0">
                <a:latin typeface="Calibri" panose="020F0502020204030204" pitchFamily="34" charset="0"/>
              </a:rPr>
              <a:t>Alveolar Macrophages</a:t>
            </a:r>
            <a:r>
              <a:rPr lang="en-US" altLang="en-US" sz="2800" dirty="0">
                <a:latin typeface="Calibri" panose="020F0502020204030204" pitchFamily="34" charset="0"/>
              </a:rPr>
              <a:t> - for protection of alveolar surface. Release </a:t>
            </a:r>
            <a:r>
              <a:rPr lang="en-US" altLang="en-US" sz="2800" b="1" dirty="0">
                <a:latin typeface="Calibri" panose="020F0502020204030204" pitchFamily="34" charset="0"/>
              </a:rPr>
              <a:t>trypsin</a:t>
            </a:r>
            <a:r>
              <a:rPr lang="en-US" altLang="en-US" sz="2800" dirty="0">
                <a:latin typeface="Calibri" panose="020F0502020204030204" pitchFamily="34" charset="0"/>
              </a:rPr>
              <a:t> –enzyme that degrades proteins.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C91F96-469F-4C05-B8EF-6FCD667F9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87" y="412940"/>
            <a:ext cx="8667813" cy="151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1) </a:t>
            </a:r>
            <a:r>
              <a:rPr lang="en-US" altLang="en-US" u="sng" dirty="0">
                <a:latin typeface="Calibri" panose="020F0502020204030204" pitchFamily="34" charset="0"/>
              </a:rPr>
              <a:t>Alveolar Type I cells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</a:rPr>
              <a:t>- thin (simple squamous epithelium) cells; makes the ‘walls’ of alveoli, provides surface area for gas exchange.</a:t>
            </a:r>
          </a:p>
        </p:txBody>
      </p:sp>
    </p:spTree>
    <p:extLst>
      <p:ext uri="{BB962C8B-B14F-4D97-AF65-F5344CB8AC3E}">
        <p14:creationId xmlns:p14="http://schemas.microsoft.com/office/powerpoint/2010/main" val="268806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6" grpId="0"/>
      <p:bldP spid="593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45331014-78F6-4AD3-B5EC-02F2B81B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14902" b="10446"/>
          <a:stretch>
            <a:fillRect/>
          </a:stretch>
        </p:blipFill>
        <p:spPr bwMode="auto">
          <a:xfrm>
            <a:off x="203200" y="906463"/>
            <a:ext cx="8864600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8BCF82DC-220B-495D-8B9C-B7B0118FA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058" y="0"/>
            <a:ext cx="4899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Respiratory Muscles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E67E31FE-1E2E-4FDF-B3D0-8489B99D5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6049963"/>
            <a:ext cx="8788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Ventilation</a:t>
            </a:r>
            <a:r>
              <a:rPr lang="en-US" altLang="en-US" dirty="0">
                <a:latin typeface="Calibri" panose="020F0502020204030204" pitchFamily="34" charset="0"/>
              </a:rPr>
              <a:t> - movement of air into and out of lungs.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2E5BA1-EB3B-CD87-7C99-FB8270A16C68}"/>
              </a:ext>
            </a:extLst>
          </p:cNvPr>
          <p:cNvSpPr/>
          <p:nvPr/>
        </p:nvSpPr>
        <p:spPr>
          <a:xfrm>
            <a:off x="914400" y="4472940"/>
            <a:ext cx="640080" cy="3505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DFAE315-6C0C-DB81-CC0F-FAF3CA5E86A4}"/>
              </a:ext>
            </a:extLst>
          </p:cNvPr>
          <p:cNvSpPr/>
          <p:nvPr/>
        </p:nvSpPr>
        <p:spPr>
          <a:xfrm>
            <a:off x="5806440" y="5806757"/>
            <a:ext cx="571500" cy="2895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47D7A8-A584-4A8C-8957-6ED145C5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" y="817562"/>
            <a:ext cx="4810161" cy="5706351"/>
          </a:xfrm>
          <a:prstGeom prst="rect">
            <a:avLst/>
          </a:prstGeom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id="{A4E0DF96-030D-493A-A643-CCD3CD72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228600"/>
            <a:ext cx="41148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7" name="Rectangle 4">
            <a:extLst>
              <a:ext uri="{FF2B5EF4-FFF2-40B4-BE49-F238E27FC236}">
                <a16:creationId xmlns:a16="http://schemas.microsoft.com/office/drawing/2014/main" id="{B89B32C8-AC99-451B-8866-C84FF5E16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4919663"/>
            <a:ext cx="914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ABC54058-B4F2-4158-8B25-3C7A24CC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1868488"/>
            <a:ext cx="429418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u="sng" dirty="0">
                <a:latin typeface="Calibri" panose="020F0502020204030204" pitchFamily="34" charset="0"/>
              </a:rPr>
              <a:t>For Inspiration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Muscle activity required</a:t>
            </a:r>
            <a:r>
              <a:rPr lang="en-US" altLang="en-US" b="1" dirty="0">
                <a:latin typeface="Calibri" panose="020F0502020204030204" pitchFamily="34" charset="0"/>
              </a:rPr>
              <a:t>: 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17DEFD72-7EBD-44F6-AFE4-FC5FE2181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583" y="3092450"/>
            <a:ext cx="4075112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Diaphragm</a:t>
            </a:r>
          </a:p>
          <a:p>
            <a:pPr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External Intercostals</a:t>
            </a:r>
          </a:p>
          <a:p>
            <a:pPr>
              <a:buFontTx/>
              <a:buNone/>
            </a:pPr>
            <a:endParaRPr lang="en-US" altLang="en-US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b="1" i="1" dirty="0">
                <a:solidFill>
                  <a:srgbClr val="CC0000"/>
                </a:solidFill>
                <a:latin typeface="Calibri" panose="020F0502020204030204" pitchFamily="34" charset="0"/>
              </a:rPr>
              <a:t>Sternocleidomastoid</a:t>
            </a:r>
          </a:p>
          <a:p>
            <a:pPr>
              <a:buFontTx/>
              <a:buNone/>
            </a:pPr>
            <a:r>
              <a:rPr lang="en-US" altLang="en-US" b="1" i="1" dirty="0">
                <a:solidFill>
                  <a:srgbClr val="CC0000"/>
                </a:solidFill>
                <a:latin typeface="Calibri" panose="020F0502020204030204" pitchFamily="34" charset="0"/>
              </a:rPr>
              <a:t>Scalenes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3800" name="Text Box 7">
            <a:extLst>
              <a:ext uri="{FF2B5EF4-FFF2-40B4-BE49-F238E27FC236}">
                <a16:creationId xmlns:a16="http://schemas.microsoft.com/office/drawing/2014/main" id="{C1892BD2-54A8-4BF3-AC15-8C10FBBC0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070" y="388938"/>
            <a:ext cx="48101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Eupnea</a:t>
            </a:r>
            <a:r>
              <a:rPr lang="en-US" altLang="en-US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= normal quite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	            breathing at rest.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590A1EF-317A-452F-AB3F-95D462EDB09A}"/>
              </a:ext>
            </a:extLst>
          </p:cNvPr>
          <p:cNvSpPr>
            <a:spLocks/>
          </p:cNvSpPr>
          <p:nvPr/>
        </p:nvSpPr>
        <p:spPr bwMode="auto">
          <a:xfrm>
            <a:off x="4488498" y="5059680"/>
            <a:ext cx="366712" cy="855663"/>
          </a:xfrm>
          <a:prstGeom prst="leftBrace">
            <a:avLst>
              <a:gd name="adj1" fmla="val 8318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80674-6AAD-4A87-B627-F3983AECD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5130800"/>
            <a:ext cx="1506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Calibri" panose="020F0502020204030204" pitchFamily="34" charset="0"/>
              </a:rPr>
              <a:t>Accessory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Calibri" panose="020F0502020204030204" pitchFamily="34" charset="0"/>
              </a:rPr>
              <a:t>muscles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4E0EFD0-80F6-087E-1C70-877E199AB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801" y="96550"/>
            <a:ext cx="18385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Breathing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86CA3B76-CE0A-4F1B-B68E-F309D5C6C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449263"/>
            <a:ext cx="7894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Expiration in Eupnea</a:t>
            </a:r>
            <a:r>
              <a:rPr lang="en-US" altLang="en-US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34819" name="Rectangle 8">
            <a:extLst>
              <a:ext uri="{FF2B5EF4-FFF2-40B4-BE49-F238E27FC236}">
                <a16:creationId xmlns:a16="http://schemas.microsoft.com/office/drawing/2014/main" id="{777069E1-ADDB-4827-84A5-715D3023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1612900"/>
            <a:ext cx="7143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 i="1" dirty="0">
                <a:solidFill>
                  <a:srgbClr val="CC0000"/>
                </a:solidFill>
                <a:latin typeface="Calibri" panose="020F0502020204030204" pitchFamily="34" charset="0"/>
              </a:rPr>
              <a:t>No Muscular activity required!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811F5869-ACBD-4455-81D6-28EC185C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2890838"/>
            <a:ext cx="78946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Restful Breathing ~ </a:t>
            </a:r>
            <a:r>
              <a:rPr lang="en-US" altLang="en-US" b="1" dirty="0">
                <a:latin typeface="Calibri" panose="020F0502020204030204" pitchFamily="34" charset="0"/>
              </a:rPr>
              <a:t>10%</a:t>
            </a:r>
            <a:r>
              <a:rPr lang="en-US" altLang="en-US" dirty="0">
                <a:latin typeface="Calibri" panose="020F0502020204030204" pitchFamily="34" charset="0"/>
              </a:rPr>
              <a:t> Basal Metabolic Rate (BMR) normally</a:t>
            </a:r>
          </a:p>
        </p:txBody>
      </p:sp>
      <p:sp>
        <p:nvSpPr>
          <p:cNvPr id="34821" name="Rectangle 8">
            <a:extLst>
              <a:ext uri="{FF2B5EF4-FFF2-40B4-BE49-F238E27FC236}">
                <a16:creationId xmlns:a16="http://schemas.microsoft.com/office/drawing/2014/main" id="{A555FAB6-D90A-4ECD-B858-4DE978129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5484813"/>
            <a:ext cx="7143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With emphysema this increases to ____ %</a:t>
            </a:r>
          </a:p>
        </p:txBody>
      </p:sp>
      <p:sp>
        <p:nvSpPr>
          <p:cNvPr id="34822" name="Rectangle 8">
            <a:extLst>
              <a:ext uri="{FF2B5EF4-FFF2-40B4-BE49-F238E27FC236}">
                <a16:creationId xmlns:a16="http://schemas.microsoft.com/office/drawing/2014/main" id="{8D1C8165-8277-4442-A2DA-AC35C4AE6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4433888"/>
            <a:ext cx="449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</a:rPr>
              <a:t>What is Emphysema?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1E51725-9DCC-4CBA-A68B-94A20D7C8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4" t="7273" b="10645"/>
          <a:stretch/>
        </p:blipFill>
        <p:spPr bwMode="auto">
          <a:xfrm>
            <a:off x="5645150" y="741363"/>
            <a:ext cx="3300412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A824871A-FD09-46A3-B085-2E9E9678A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990600"/>
            <a:ext cx="838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B847A052-F226-447C-AA96-821E054A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94102"/>
            <a:ext cx="5287962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b="1" u="sng" dirty="0">
                <a:latin typeface="Calibri" panose="020F0502020204030204" pitchFamily="34" charset="0"/>
              </a:rPr>
              <a:t>Forceful breathing</a:t>
            </a:r>
            <a:endParaRPr lang="en-US" altLang="en-US" sz="3600" b="1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(</a:t>
            </a:r>
            <a:r>
              <a:rPr lang="en-US" altLang="en-U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hypereupnea</a:t>
            </a:r>
            <a:r>
              <a:rPr lang="en-US" altLang="en-US" sz="3600" b="1" dirty="0">
                <a:latin typeface="Calibri" panose="020F0502020204030204" pitchFamily="34" charset="0"/>
              </a:rPr>
              <a:t>):</a:t>
            </a:r>
          </a:p>
          <a:p>
            <a:pPr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Same muscles (+) required</a:t>
            </a:r>
          </a:p>
          <a:p>
            <a:pPr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as in </a:t>
            </a:r>
            <a:r>
              <a:rPr lang="en-US" alt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Eupnea</a:t>
            </a:r>
            <a:r>
              <a:rPr lang="en-US" altLang="en-US" sz="3600" b="1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247C064E-C592-4259-AD06-45D251202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3141554"/>
            <a:ext cx="5287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b="1" u="sng" dirty="0">
                <a:solidFill>
                  <a:srgbClr val="CC0000"/>
                </a:solidFill>
                <a:latin typeface="Calibri" panose="020F0502020204030204" pitchFamily="34" charset="0"/>
              </a:rPr>
              <a:t>Note: Expiration requires</a:t>
            </a:r>
            <a:r>
              <a:rPr lang="en-US" altLang="en-US" sz="3600" b="1" dirty="0">
                <a:solidFill>
                  <a:srgbClr val="CC0000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F658E15-2C02-481A-B346-DAA1A1E0E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4310063"/>
            <a:ext cx="1422400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9" name="Rectangle 8">
            <a:extLst>
              <a:ext uri="{FF2B5EF4-FFF2-40B4-BE49-F238E27FC236}">
                <a16:creationId xmlns:a16="http://schemas.microsoft.com/office/drawing/2014/main" id="{BF6F2D23-491F-42B8-9F0C-C509F0E0A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3802063"/>
            <a:ext cx="63849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dirty="0">
                <a:latin typeface="Calibri" panose="020F0502020204030204" pitchFamily="34" charset="0"/>
              </a:rPr>
              <a:t>Internal Intercostals</a:t>
            </a:r>
          </a:p>
          <a:p>
            <a:pPr>
              <a:buFontTx/>
              <a:buNone/>
            </a:pPr>
            <a:r>
              <a:rPr lang="en-US" altLang="en-US" sz="3600" dirty="0">
                <a:latin typeface="Calibri" panose="020F0502020204030204" pitchFamily="34" charset="0"/>
              </a:rPr>
              <a:t>Rectus abdominis </a:t>
            </a:r>
          </a:p>
          <a:p>
            <a:pPr>
              <a:buFontTx/>
              <a:buNone/>
            </a:pPr>
            <a:r>
              <a:rPr lang="en-US" altLang="en-US" sz="3600" dirty="0">
                <a:latin typeface="Calibri" panose="020F0502020204030204" pitchFamily="34" charset="0"/>
              </a:rPr>
              <a:t>Transverse abdominis,</a:t>
            </a:r>
          </a:p>
          <a:p>
            <a:pPr>
              <a:buFontTx/>
              <a:buNone/>
            </a:pPr>
            <a:r>
              <a:rPr lang="en-US" altLang="en-US" sz="3600" dirty="0">
                <a:latin typeface="Calibri" panose="020F0502020204030204" pitchFamily="34" charset="0"/>
              </a:rPr>
              <a:t>Internal and External obliques.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697FAB-1DF7-4258-A57B-D40992E6D7C8}"/>
              </a:ext>
            </a:extLst>
          </p:cNvPr>
          <p:cNvSpPr/>
          <p:nvPr/>
        </p:nvSpPr>
        <p:spPr>
          <a:xfrm>
            <a:off x="5229225" y="3175000"/>
            <a:ext cx="1000125" cy="2501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D99204E-D76B-4CB2-B63E-748797D24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922338"/>
            <a:ext cx="8255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u="sng" dirty="0">
                <a:latin typeface="Calibri" panose="020F0502020204030204" pitchFamily="34" charset="0"/>
              </a:rPr>
              <a:t>Mechanoreceptors</a:t>
            </a:r>
            <a:endParaRPr lang="en-US" altLang="en-US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detect changes in lung volume or arterial blood pressure</a:t>
            </a: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B4777D2D-5664-4018-9840-D86512F32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66688"/>
            <a:ext cx="7956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C6600"/>
                </a:solidFill>
                <a:latin typeface="Calibri" panose="020F0502020204030204" pitchFamily="34" charset="0"/>
              </a:rPr>
              <a:t>Sensory Receptors </a:t>
            </a:r>
            <a:r>
              <a:rPr lang="en-US" altLang="en-US" sz="3600" dirty="0">
                <a:latin typeface="Calibri" panose="020F0502020204030204" pitchFamily="34" charset="0"/>
              </a:rPr>
              <a:t>- regulate respiration. 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B43D7CBB-3A9C-4E9A-9C15-44564AE09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487613"/>
            <a:ext cx="825500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b="1" u="sng">
                <a:latin typeface="Calibri" panose="020F0502020204030204" pitchFamily="34" charset="0"/>
              </a:rPr>
              <a:t>Chemoreceptors</a:t>
            </a:r>
            <a:endParaRPr lang="en-US" altLang="en-US" b="1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Changes in P</a:t>
            </a:r>
            <a:r>
              <a:rPr lang="en-US" altLang="en-US" sz="2800" baseline="-18000">
                <a:latin typeface="Calibri" panose="020F0502020204030204" pitchFamily="34" charset="0"/>
              </a:rPr>
              <a:t>CO2</a:t>
            </a:r>
            <a:r>
              <a:rPr lang="en-US" altLang="en-US" sz="2800">
                <a:latin typeface="Calibri" panose="020F0502020204030204" pitchFamily="34" charset="0"/>
              </a:rPr>
              <a:t>, pH, P</a:t>
            </a:r>
            <a:r>
              <a:rPr lang="en-US" altLang="en-US" sz="2800" baseline="-18000">
                <a:latin typeface="Calibri" panose="020F0502020204030204" pitchFamily="34" charset="0"/>
              </a:rPr>
              <a:t>O2</a:t>
            </a:r>
            <a:r>
              <a:rPr lang="en-US" altLang="en-US" sz="2800">
                <a:latin typeface="Calibri" panose="020F0502020204030204" pitchFamily="34" charset="0"/>
              </a:rPr>
              <a:t> of blood and</a:t>
            </a:r>
            <a:r>
              <a:rPr lang="en-US" altLang="en-US">
                <a:latin typeface="Calibri" panose="020F0502020204030204" pitchFamily="34" charset="0"/>
              </a:rPr>
              <a:t> </a:t>
            </a:r>
            <a:r>
              <a:rPr lang="en-US" altLang="en-US" sz="2800">
                <a:latin typeface="Calibri" panose="020F0502020204030204" pitchFamily="34" charset="0"/>
              </a:rPr>
              <a:t>CSF</a:t>
            </a:r>
            <a:endParaRPr lang="en-US" altLang="en-US" sz="3600">
              <a:latin typeface="Calibri" panose="020F0502020204030204" pitchFamily="34" charset="0"/>
            </a:endParaRP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B0F4AEC6-DA5B-4BC2-80CA-8A58EB451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88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Central chemoreceptors</a:t>
            </a:r>
            <a:r>
              <a:rPr lang="en-US" altLang="en-US" dirty="0">
                <a:latin typeface="Calibri" panose="020F0502020204030204" pitchFamily="34" charset="0"/>
              </a:rPr>
              <a:t> - located in medulla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DDDCB47D-CB76-4956-8FCE-5F4758414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Peripheral chemoreceptors</a:t>
            </a:r>
            <a:r>
              <a:rPr lang="en-US" altLang="en-US" dirty="0">
                <a:latin typeface="Calibri" panose="020F0502020204030204" pitchFamily="34" charset="0"/>
              </a:rPr>
              <a:t> - located in: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		1) Aortic bodies (in aortic arch)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		2) Carotid bodies (in carotid sinus)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2" grpId="0" autoUpdateAnimBg="0"/>
      <p:bldP spid="32773" grpId="0" autoUpdateAnimBg="0"/>
      <p:bldP spid="3277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BDBBE968-52EF-4CCC-8A0D-A6F4C3122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4" t="974" r="16153" b="3865"/>
          <a:stretch>
            <a:fillRect/>
          </a:stretch>
        </p:blipFill>
        <p:spPr bwMode="auto">
          <a:xfrm>
            <a:off x="3799992" y="85725"/>
            <a:ext cx="5438775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4">
            <a:extLst>
              <a:ext uri="{FF2B5EF4-FFF2-40B4-BE49-F238E27FC236}">
                <a16:creationId xmlns:a16="http://schemas.microsoft.com/office/drawing/2014/main" id="{C6C76041-922C-4F29-B791-28AF54275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4" y="218789"/>
            <a:ext cx="35497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Locations of the 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control centers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 Breathing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 the Brain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5DA7E01-1D94-4854-9A13-674BE1F2A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14" y="2672691"/>
            <a:ext cx="346647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The major </a:t>
            </a:r>
            <a:r>
              <a:rPr lang="en-US" altLang="en-US" sz="2000" b="1" dirty="0">
                <a:latin typeface="+mn-lt"/>
                <a:cs typeface="Arial" panose="020B0604020202020204" pitchFamily="34" charset="0"/>
              </a:rPr>
              <a:t>respiratory centers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are in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         MO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and the </a:t>
            </a:r>
            <a:r>
              <a:rPr lang="en-US" altLang="en-US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Pons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 dirty="0">
              <a:latin typeface="+mn-lt"/>
              <a:cs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arenR"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MO =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DRG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VRG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arenR"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Pons = </a:t>
            </a:r>
            <a:r>
              <a:rPr lang="en-US" altLang="en-US" sz="2000" b="1" dirty="0">
                <a:solidFill>
                  <a:srgbClr val="FF6699"/>
                </a:solidFill>
                <a:latin typeface="+mn-lt"/>
                <a:cs typeface="Arial" panose="020B0604020202020204" pitchFamily="34" charset="0"/>
              </a:rPr>
              <a:t>Apneustic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en-US" sz="2000" b="1" dirty="0">
                <a:solidFill>
                  <a:srgbClr val="FF6699"/>
                </a:solidFill>
                <a:latin typeface="+mn-lt"/>
                <a:cs typeface="Arial" panose="020B0604020202020204" pitchFamily="34" charset="0"/>
              </a:rPr>
              <a:t>Pneumotaxic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 Centers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arenR"/>
            </a:pPr>
            <a:endParaRPr lang="en-US" altLang="en-US" sz="1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Other important factors also influence respiratory control found in the </a:t>
            </a:r>
            <a:r>
              <a:rPr lang="en-US" altLang="en-US" sz="20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higher centers 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of the brain.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21634A3-9364-4C67-AEFF-7397DB3F2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r="1144" b="7725"/>
          <a:stretch/>
        </p:blipFill>
        <p:spPr bwMode="auto">
          <a:xfrm>
            <a:off x="158750" y="804324"/>
            <a:ext cx="8772525" cy="579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D454B021-146D-4646-9B6D-094ABA6DA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800" y="15240"/>
            <a:ext cx="58583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Bronchi and Bronchioles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D7998230-3C34-49F2-8E03-BEDFBBD7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698625"/>
            <a:ext cx="1231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i="1">
                <a:solidFill>
                  <a:srgbClr val="5F5F5F"/>
                </a:solidFill>
                <a:latin typeface="Arial" panose="020B0604020202020204" pitchFamily="34" charset="0"/>
              </a:rPr>
              <a:t>External nares</a:t>
            </a:r>
          </a:p>
        </p:txBody>
      </p:sp>
      <p:sp>
        <p:nvSpPr>
          <p:cNvPr id="5124" name="Line 4">
            <a:extLst>
              <a:ext uri="{FF2B5EF4-FFF2-40B4-BE49-F238E27FC236}">
                <a16:creationId xmlns:a16="http://schemas.microsoft.com/office/drawing/2014/main" id="{312D1541-6382-489F-BED7-0714FBE21A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1371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AutoShape 5">
            <a:extLst>
              <a:ext uri="{FF2B5EF4-FFF2-40B4-BE49-F238E27FC236}">
                <a16:creationId xmlns:a16="http://schemas.microsoft.com/office/drawing/2014/main" id="{24CA1AD8-5CFE-42BB-9914-D0E27D70F6D9}"/>
              </a:ext>
            </a:extLst>
          </p:cNvPr>
          <p:cNvSpPr>
            <a:spLocks/>
          </p:cNvSpPr>
          <p:nvPr/>
        </p:nvSpPr>
        <p:spPr bwMode="auto">
          <a:xfrm rot="3473624">
            <a:off x="5657850" y="1285875"/>
            <a:ext cx="76200" cy="114300"/>
          </a:xfrm>
          <a:prstGeom prst="rightBrace">
            <a:avLst>
              <a:gd name="adj1" fmla="val 12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8F806-49D6-4F4F-8B5B-9C6912546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322819"/>
            <a:ext cx="6968332" cy="621236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6F4EF32-EEF0-45ED-B826-76C459E4D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3025"/>
            <a:ext cx="28229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u="sng" dirty="0">
                <a:latin typeface="Calibri" panose="020F0502020204030204" pitchFamily="34" charset="0"/>
              </a:rPr>
              <a:t>Respiratory Tract</a:t>
            </a:r>
            <a:endParaRPr lang="en-US" altLang="en-US" sz="2400" u="sng" dirty="0"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From nose to alveoli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015B30F1-EB1D-4856-AC6B-DD9EDAF1B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1225550"/>
            <a:ext cx="83121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External nares &gt; vestibule of nose &gt; nasal cavity &gt; 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FAF0A6FB-2924-44FA-8E97-F6C28C619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236538"/>
            <a:ext cx="7413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Respiratory Tract (Passageway)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918D45F-F435-4B5A-BEF3-C590D05C9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2908300"/>
            <a:ext cx="822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trachea &gt; 1</a:t>
            </a:r>
            <a:r>
              <a:rPr lang="en-US" altLang="en-US" baseline="30000">
                <a:latin typeface="Calibri" panose="020F0502020204030204" pitchFamily="34" charset="0"/>
              </a:rPr>
              <a:t>o</a:t>
            </a:r>
            <a:r>
              <a:rPr lang="en-US" altLang="en-US">
                <a:latin typeface="Calibri" panose="020F0502020204030204" pitchFamily="34" charset="0"/>
              </a:rPr>
              <a:t> bronchi &gt; 2</a:t>
            </a:r>
            <a:r>
              <a:rPr lang="en-US" altLang="en-US" baseline="30000">
                <a:latin typeface="Calibri" panose="020F0502020204030204" pitchFamily="34" charset="0"/>
              </a:rPr>
              <a:t>o</a:t>
            </a:r>
            <a:r>
              <a:rPr lang="en-US" altLang="en-US">
                <a:latin typeface="Calibri" panose="020F0502020204030204" pitchFamily="34" charset="0"/>
              </a:rPr>
              <a:t> bronchi &gt; 3</a:t>
            </a:r>
            <a:r>
              <a:rPr lang="en-US" altLang="en-US" baseline="30000">
                <a:latin typeface="Calibri" panose="020F0502020204030204" pitchFamily="34" charset="0"/>
              </a:rPr>
              <a:t>o</a:t>
            </a:r>
            <a:r>
              <a:rPr lang="en-US" altLang="en-US">
                <a:latin typeface="Calibri" panose="020F0502020204030204" pitchFamily="34" charset="0"/>
              </a:rPr>
              <a:t> bronchi &gt; 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49F28605-36C4-42DE-BA0B-6C88FAC33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3771900"/>
            <a:ext cx="85471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bronchioles &gt; terminal bronchioles &gt;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83209565-653E-4CCF-8C07-72DCAE274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2044700"/>
            <a:ext cx="7202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pharynx (naso-, oro- laryngo-) &gt; larynx &gt; </a:t>
            </a:r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63B5141A-E022-493A-B73D-17778006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4635500"/>
            <a:ext cx="74295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respiratory bronchioles &gt; alveolar duct &gt;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8FAAEB9-7FD3-4241-887B-025B55C77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5499100"/>
            <a:ext cx="74295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alveolar sac &gt; alveoli (end).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0608B52-4F4F-4F57-9DD5-418D7A8B2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396140"/>
            <a:ext cx="7340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u="sng" dirty="0">
                <a:latin typeface="Calibri" panose="020F0502020204030204" pitchFamily="34" charset="0"/>
              </a:rPr>
              <a:t>Upper Respiratory Tract</a:t>
            </a:r>
          </a:p>
          <a:p>
            <a:pPr marL="0" lvl="1" indent="457200"/>
            <a:r>
              <a:rPr lang="en-US" altLang="en-US" dirty="0">
                <a:latin typeface="Calibri" panose="020F0502020204030204" pitchFamily="34" charset="0"/>
              </a:rPr>
              <a:t>Nose</a:t>
            </a:r>
          </a:p>
          <a:p>
            <a:pPr marL="0" lvl="1" indent="457200"/>
            <a:r>
              <a:rPr lang="en-US" altLang="en-US" dirty="0">
                <a:latin typeface="Calibri" panose="020F0502020204030204" pitchFamily="34" charset="0"/>
              </a:rPr>
              <a:t>Nasal cavity</a:t>
            </a:r>
          </a:p>
          <a:p>
            <a:pPr marL="0" lvl="1" indent="457200"/>
            <a:r>
              <a:rPr lang="en-US" altLang="en-US" dirty="0">
                <a:latin typeface="Calibri" panose="020F0502020204030204" pitchFamily="34" charset="0"/>
              </a:rPr>
              <a:t>Pharynx (3 parts)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C977781-7140-4032-AC19-5AA7D479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2860675"/>
            <a:ext cx="68961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u="sng" dirty="0">
                <a:latin typeface="Calibri" panose="020F0502020204030204" pitchFamily="34" charset="0"/>
              </a:rPr>
              <a:t>Lower Respiratory Tract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Larynx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Trachea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Bronchi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Bronchioles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- Alveoli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96B72B9-1A91-4BE6-9052-C1DC8049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1085671"/>
            <a:ext cx="4549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Functions: Conditions inspired air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 panose="020F0502020204030204" pitchFamily="34" charset="0"/>
              </a:rPr>
              <a:t>Warms, Filters and Humidifies incoming air.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2D238CC-89C1-49AE-BE64-29B931B67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4572000"/>
            <a:ext cx="4359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Functions: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 panose="020F0502020204030204" pitchFamily="34" charset="0"/>
              </a:rPr>
              <a:t>Conducts air and exchange gases.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CAFDC595-9CE1-4E0E-8EA8-6974D3614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69" y="1381248"/>
            <a:ext cx="8112125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u="sng" dirty="0">
                <a:latin typeface="Calibri" panose="020F0502020204030204" pitchFamily="34" charset="0"/>
              </a:rPr>
              <a:t>The Respiratory Tract is divided into the</a:t>
            </a:r>
            <a:r>
              <a:rPr lang="en-US" altLang="en-US" sz="3600" dirty="0">
                <a:latin typeface="Calibri" panose="020F0502020204030204" pitchFamily="34" charset="0"/>
              </a:rPr>
              <a:t>:</a:t>
            </a:r>
          </a:p>
          <a:p>
            <a:pPr>
              <a:buFontTx/>
              <a:buNone/>
            </a:pPr>
            <a:endParaRPr lang="en-US" altLang="en-US" sz="40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altLang="en-US" sz="4000" dirty="0">
                <a:latin typeface="Calibri" panose="020F0502020204030204" pitchFamily="34" charset="0"/>
              </a:rPr>
              <a:t>1) Conducting Zone</a:t>
            </a:r>
          </a:p>
          <a:p>
            <a:pPr lvl="1"/>
            <a:endParaRPr lang="en-US" altLang="en-US" sz="40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altLang="en-US" sz="4000" dirty="0">
                <a:latin typeface="Calibri" panose="020F0502020204030204" pitchFamily="34" charset="0"/>
              </a:rPr>
              <a:t>2) Respiratory Zone</a:t>
            </a: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683DBAFD-02B6-44C3-9D19-41F613354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8" y="312738"/>
            <a:ext cx="71516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4400" b="1">
                <a:solidFill>
                  <a:srgbClr val="CC3300"/>
                </a:solidFill>
                <a:latin typeface="Calibri" panose="020F0502020204030204" pitchFamily="34" charset="0"/>
              </a:rPr>
              <a:t>There are 2 Zones of this tract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AA5115F2-BC2D-4121-9E18-8859F2EB0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1641"/>
            <a:ext cx="6515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“Respiratory Epithelium” 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05B8F27-F602-43EA-AD40-A561DAE5E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487"/>
            <a:ext cx="920554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= Pseudostratified ciliated columnar (PSCC) epithelium </a:t>
            </a:r>
          </a:p>
          <a:p>
            <a:pPr algn="ctr"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		</a:t>
            </a:r>
            <a:r>
              <a:rPr lang="en-US" altLang="en-US" sz="2400" dirty="0">
                <a:latin typeface="Calibri" panose="020F0502020204030204" pitchFamily="34" charset="0"/>
              </a:rPr>
              <a:t>Goblet cells make mucus to trap foreign particles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60D41BF7-2C97-4A9A-B557-5E8A10DA0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877" y="1840479"/>
            <a:ext cx="64506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Epithelial cells sitting on lamina propria = </a:t>
            </a:r>
            <a:r>
              <a:rPr lang="en-US" altLang="en-US" sz="2000" b="1" dirty="0">
                <a:latin typeface="Calibri" panose="020F0502020204030204" pitchFamily="34" charset="0"/>
              </a:rPr>
              <a:t>mucus membrane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C8331-2937-42B7-9F2E-0AD27C4FA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06" y="2694407"/>
            <a:ext cx="6693988" cy="39017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377EE8-CD3F-431B-B46F-00906689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1649388"/>
            <a:ext cx="5249861" cy="5167911"/>
          </a:xfrm>
          <a:prstGeom prst="rect">
            <a:avLst/>
          </a:prstGeom>
        </p:spPr>
      </p:pic>
      <p:sp>
        <p:nvSpPr>
          <p:cNvPr id="38914" name="Rectangle 2">
            <a:extLst>
              <a:ext uri="{FF2B5EF4-FFF2-40B4-BE49-F238E27FC236}">
                <a16:creationId xmlns:a16="http://schemas.microsoft.com/office/drawing/2014/main" id="{945C0CFA-92EC-44A4-BB4A-E91EA7F9A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4" y="1071233"/>
            <a:ext cx="8988426" cy="4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Superior to food entry – for air only. Uvula closes off when swallowing.</a:t>
            </a:r>
          </a:p>
          <a:p>
            <a:pPr marL="0" indent="0">
              <a:buNone/>
            </a:pPr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046B064-60DD-4884-AEC3-54C23414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448003"/>
            <a:ext cx="4137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1. Nasopharynx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7DB36C2C-1B37-4A3F-8741-9E700056B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9" y="1649388"/>
            <a:ext cx="7785100" cy="220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latin typeface="Calibri" panose="020F0502020204030204" pitchFamily="34" charset="0"/>
              </a:rPr>
              <a:t>Pharyngeal tonsil (adenoids) that are</a:t>
            </a:r>
          </a:p>
          <a:p>
            <a:pPr marL="0" indent="0"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     located on posterior wall.</a:t>
            </a:r>
          </a:p>
          <a:p>
            <a:r>
              <a:rPr lang="en-US" altLang="en-US" sz="2400" dirty="0">
                <a:latin typeface="Calibri" panose="020F0502020204030204" pitchFamily="34" charset="0"/>
              </a:rPr>
              <a:t>Has the opening to the </a:t>
            </a:r>
          </a:p>
          <a:p>
            <a:pPr marL="0" indent="0"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     auditory tube. </a:t>
            </a:r>
          </a:p>
        </p:txBody>
      </p:sp>
      <p:sp>
        <p:nvSpPr>
          <p:cNvPr id="13318" name="Line 8">
            <a:extLst>
              <a:ext uri="{FF2B5EF4-FFF2-40B4-BE49-F238E27FC236}">
                <a16:creationId xmlns:a16="http://schemas.microsoft.com/office/drawing/2014/main" id="{49B7FFCB-235A-4A8F-956C-10EDB62C59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339" y="971223"/>
            <a:ext cx="2239961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Rectangle 4">
            <a:extLst>
              <a:ext uri="{FF2B5EF4-FFF2-40B4-BE49-F238E27FC236}">
                <a16:creationId xmlns:a16="http://schemas.microsoft.com/office/drawing/2014/main" id="{E5B25ED0-02BB-4F7B-9AEA-B609B83A6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40701"/>
            <a:ext cx="792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The Pharynx has 3 Parts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288BC74-2174-4742-AE8C-7AA66479E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676400"/>
            <a:ext cx="8940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3600" dirty="0">
              <a:latin typeface="Calibri" panose="020F050202020403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8D8EEBC-52F1-4A1D-AC43-8BFF17D2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" y="271748"/>
            <a:ext cx="4497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3. Laryngopharynx</a:t>
            </a:r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0656FD4E-0D6C-4366-8284-8B26CF506A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1" y="794967"/>
            <a:ext cx="26924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251AA7DF-9ABF-4914-98AB-DE5854DF6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" y="835590"/>
            <a:ext cx="8420100" cy="96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Shared passageway: respiratory and digestive</a:t>
            </a:r>
          </a:p>
          <a:p>
            <a:r>
              <a:rPr lang="en-US" altLang="en-US" sz="2400" dirty="0">
                <a:latin typeface="Calibri" panose="020F0502020204030204" pitchFamily="34" charset="0"/>
              </a:rPr>
              <a:t>Stratified squamous epi., continuous with the esophagus/larynx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4FD72E-E2C2-45F3-B2F2-F31472F35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741610"/>
            <a:ext cx="8940800" cy="19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From soft palate to the epiglottis, lined with stratified squamous epi.</a:t>
            </a:r>
          </a:p>
          <a:p>
            <a:r>
              <a:rPr lang="en-US" altLang="en-US" sz="2400" dirty="0">
                <a:latin typeface="Calibri" panose="020F0502020204030204" pitchFamily="34" charset="0"/>
              </a:rPr>
              <a:t>Two tonsils in oropharynx:</a:t>
            </a:r>
          </a:p>
          <a:p>
            <a:pPr lvl="1">
              <a:buNone/>
            </a:pPr>
            <a:r>
              <a:rPr lang="en-US" altLang="en-US" sz="2400" u="sng" dirty="0">
                <a:latin typeface="Calibri" panose="020F0502020204030204" pitchFamily="34" charset="0"/>
              </a:rPr>
              <a:t>Lingual tonsils</a:t>
            </a:r>
            <a:r>
              <a:rPr lang="en-US" altLang="en-US" sz="2400" dirty="0">
                <a:latin typeface="Calibri" panose="020F0502020204030204" pitchFamily="34" charset="0"/>
              </a:rPr>
              <a:t> – covers posterior surface of tongue.</a:t>
            </a:r>
          </a:p>
          <a:p>
            <a:pPr lvl="1">
              <a:buFontTx/>
              <a:buNone/>
            </a:pPr>
            <a:r>
              <a:rPr lang="en-US" altLang="en-US" sz="2400" u="sng" dirty="0">
                <a:latin typeface="Calibri" panose="020F0502020204030204" pitchFamily="34" charset="0"/>
              </a:rPr>
              <a:t>Palatine tonsils</a:t>
            </a:r>
            <a:r>
              <a:rPr lang="en-US" altLang="en-US" sz="2400" dirty="0">
                <a:latin typeface="Calibri" panose="020F0502020204030204" pitchFamily="34" charset="0"/>
              </a:rPr>
              <a:t> – in the lateral walls of </a:t>
            </a:r>
            <a:r>
              <a:rPr lang="en-US" altLang="en-US" sz="2400" dirty="0" err="1">
                <a:latin typeface="Calibri" panose="020F0502020204030204" pitchFamily="34" charset="0"/>
              </a:rPr>
              <a:t>fauces</a:t>
            </a:r>
            <a:r>
              <a:rPr lang="en-US" altLang="en-US" sz="2400" dirty="0">
                <a:latin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6DC6671-200F-46BE-ABB5-7A3B1EDEF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068510"/>
            <a:ext cx="3494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2. Oropharynx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29197EAE-6C23-49F1-BD77-90BF023200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439" y="2591731"/>
            <a:ext cx="2138361" cy="11904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0EDC1-0944-4BE1-8016-3A772C4D8FF7}"/>
              </a:ext>
            </a:extLst>
          </p:cNvPr>
          <p:cNvSpPr txBox="1"/>
          <p:nvPr/>
        </p:nvSpPr>
        <p:spPr>
          <a:xfrm>
            <a:off x="495300" y="4770370"/>
            <a:ext cx="8001000" cy="15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Next region = The Larynx!    The ‘Box” is created by: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400" dirty="0">
                <a:latin typeface="Calibri" panose="020F0502020204030204" pitchFamily="34" charset="0"/>
              </a:rPr>
              <a:t> Large Unpaired Cartilages: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 </a:t>
            </a:r>
            <a:r>
              <a:rPr lang="en-US" altLang="en-US" sz="2400" dirty="0">
                <a:latin typeface="Calibri" panose="020F0502020204030204" pitchFamily="34" charset="0"/>
              </a:rPr>
              <a:t>Small Paired Cartilages: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</TotalTime>
  <Words>907</Words>
  <Application>Microsoft Office PowerPoint</Application>
  <PresentationFormat>On-screen Show (4:3)</PresentationFormat>
  <Paragraphs>173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 Mahon</dc:creator>
  <cp:lastModifiedBy>student account</cp:lastModifiedBy>
  <cp:revision>43</cp:revision>
  <dcterms:created xsi:type="dcterms:W3CDTF">2023-11-27T19:51:34Z</dcterms:created>
  <dcterms:modified xsi:type="dcterms:W3CDTF">2026-05-18T22:44:00Z</dcterms:modified>
</cp:coreProperties>
</file>