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7" r:id="rId3"/>
    <p:sldId id="258" r:id="rId4"/>
    <p:sldId id="260" r:id="rId5"/>
    <p:sldId id="261" r:id="rId6"/>
    <p:sldId id="365" r:id="rId7"/>
    <p:sldId id="264" r:id="rId8"/>
    <p:sldId id="364" r:id="rId9"/>
    <p:sldId id="355" r:id="rId10"/>
    <p:sldId id="267" r:id="rId11"/>
    <p:sldId id="280" r:id="rId12"/>
    <p:sldId id="279" r:id="rId13"/>
    <p:sldId id="271" r:id="rId14"/>
    <p:sldId id="273" r:id="rId15"/>
    <p:sldId id="278" r:id="rId16"/>
    <p:sldId id="275" r:id="rId17"/>
    <p:sldId id="276" r:id="rId18"/>
    <p:sldId id="274" r:id="rId19"/>
    <p:sldId id="277" r:id="rId20"/>
    <p:sldId id="268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738" y="108"/>
      </p:cViewPr>
      <p:guideLst>
        <p:guide orient="horz" pos="2160"/>
        <p:guide pos="5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8C597-19D4-4090-9E03-FA705B27C7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4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3D5A-0C5C-4B81-8287-96C8EA84B4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8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FFD42-CF96-4970-83EB-3DB021B8EA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4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FAD42-981F-4A6E-9BD7-C44C8A5ABEA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7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3744-6A46-4027-9A2B-61644FE7E0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84ABA-8B25-476A-A0C1-FC54A6DB3C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1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8D166-F608-4521-AA9C-4852728462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478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84F-A25D-4A7A-8591-C67FCC8ECF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4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6CBCA-7E20-4CDE-80CB-75FCF6DC14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4A57-1201-4CFC-A565-1170C037276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3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06D16-72E9-49E2-B793-67D6CB79FE3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560CD-21FF-48D5-8EE0-3ED51F16503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0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28825" y="983980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Arteries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58988" y="5740130"/>
            <a:ext cx="1274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Veins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905625" y="3468417"/>
            <a:ext cx="171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Capillaries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511675" y="1730105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Arterioles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719638" y="5338492"/>
            <a:ext cx="131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Venules</a:t>
            </a: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001713" y="2931842"/>
            <a:ext cx="957262" cy="1528763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111250" y="3512867"/>
            <a:ext cx="80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Heart!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1685925" y="1523730"/>
            <a:ext cx="777875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384550" y="1299892"/>
            <a:ext cx="1341438" cy="409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6027738" y="2266680"/>
            <a:ext cx="1658937" cy="1131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H="1">
            <a:off x="6053138" y="4033567"/>
            <a:ext cx="1539875" cy="127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3098800" y="5724255"/>
            <a:ext cx="1503363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1554163" y="4801917"/>
            <a:ext cx="514350" cy="979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982663" y="2623867"/>
            <a:ext cx="1105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Ventricles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1168400" y="4397105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Atria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1E8C121-8081-4656-BB8D-0FE7833A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901" y="342658"/>
            <a:ext cx="2438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Blood Vessels</a:t>
            </a:r>
          </a:p>
        </p:txBody>
      </p:sp>
    </p:spTree>
    <p:extLst>
      <p:ext uri="{BB962C8B-B14F-4D97-AF65-F5344CB8AC3E}">
        <p14:creationId xmlns:p14="http://schemas.microsoft.com/office/powerpoint/2010/main" val="30692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9804"/>
          <a:stretch>
            <a:fillRect/>
          </a:stretch>
        </p:blipFill>
        <p:spPr bwMode="auto">
          <a:xfrm>
            <a:off x="0" y="1190625"/>
            <a:ext cx="914400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225675" y="207963"/>
            <a:ext cx="429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Vessels of the Heart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81CE7-2197-7F70-993C-7199DFCD3174}"/>
              </a:ext>
            </a:extLst>
          </p:cNvPr>
          <p:cNvSpPr/>
          <p:nvPr/>
        </p:nvSpPr>
        <p:spPr>
          <a:xfrm>
            <a:off x="466725" y="1190625"/>
            <a:ext cx="2057400" cy="483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38DC9E-919B-1AB9-810B-7F79C649ED7A}"/>
              </a:ext>
            </a:extLst>
          </p:cNvPr>
          <p:cNvSpPr/>
          <p:nvPr/>
        </p:nvSpPr>
        <p:spPr>
          <a:xfrm>
            <a:off x="6619877" y="1190625"/>
            <a:ext cx="2057400" cy="483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1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human body&#10;&#10;Description automatically generated">
            <a:extLst>
              <a:ext uri="{FF2B5EF4-FFF2-40B4-BE49-F238E27FC236}">
                <a16:creationId xmlns:a16="http://schemas.microsoft.com/office/drawing/2014/main" id="{43053FB9-A699-565D-D7D7-21DCC5407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2" y="172833"/>
            <a:ext cx="3811037" cy="6512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E57BD1-2353-428F-B040-2B4C6E599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95" y="172833"/>
            <a:ext cx="3310415" cy="6261135"/>
          </a:xfrm>
          <a:prstGeom prst="rect">
            <a:avLst/>
          </a:prstGeom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649631" y="140425"/>
            <a:ext cx="1844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448472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the human body&#10;&#10;AI-generated content may be incorrect.">
            <a:extLst>
              <a:ext uri="{FF2B5EF4-FFF2-40B4-BE49-F238E27FC236}">
                <a16:creationId xmlns:a16="http://schemas.microsoft.com/office/drawing/2014/main" id="{214D9093-8BBF-44EE-3734-25E869608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/>
          <a:stretch/>
        </p:blipFill>
        <p:spPr>
          <a:xfrm>
            <a:off x="119621" y="1085158"/>
            <a:ext cx="6176601" cy="452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9F6F4-68AD-C776-10B3-3E29320B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82" y="2767229"/>
            <a:ext cx="3426249" cy="409077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BFABA0B-01FD-F39C-BB83-5F787442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736" y="239631"/>
            <a:ext cx="48706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thorax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neck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brachium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antebrachium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palm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4CFEB-B617-C1F0-2450-D8834C5F4963}"/>
              </a:ext>
            </a:extLst>
          </p:cNvPr>
          <p:cNvSpPr/>
          <p:nvPr/>
        </p:nvSpPr>
        <p:spPr>
          <a:xfrm>
            <a:off x="4110681" y="3602562"/>
            <a:ext cx="922638" cy="139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6B5BD-7DEB-BBC0-4E2A-C699FF6F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222" y="143470"/>
            <a:ext cx="2426143" cy="23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48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212006" y="152290"/>
            <a:ext cx="64599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Brain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Circle of Willis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4AC9A-C0DB-49DF-17D0-4B16CC71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507" y="781575"/>
            <a:ext cx="3723697" cy="2719102"/>
          </a:xfrm>
          <a:prstGeom prst="rect">
            <a:avLst/>
          </a:prstGeom>
        </p:spPr>
      </p:pic>
      <p:pic>
        <p:nvPicPr>
          <p:cNvPr id="3" name="Picture 2" descr="Circle Of Willis">
            <a:extLst>
              <a:ext uri="{FF2B5EF4-FFF2-40B4-BE49-F238E27FC236}">
                <a16:creationId xmlns:a16="http://schemas.microsoft.com/office/drawing/2014/main" id="{3213CBDB-F888-ACA5-3B34-8612B420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08" y="3641512"/>
            <a:ext cx="5325369" cy="30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3594" y="3750926"/>
            <a:ext cx="661987" cy="560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E0990-D15D-64F5-5CCA-8A0FEC2324D7}"/>
              </a:ext>
            </a:extLst>
          </p:cNvPr>
          <p:cNvSpPr txBox="1"/>
          <p:nvPr/>
        </p:nvSpPr>
        <p:spPr>
          <a:xfrm>
            <a:off x="399718" y="885277"/>
            <a:ext cx="46747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Circle of Willis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(or </a:t>
            </a:r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cerebral arterial circle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is a network of arteries at the base of the brain.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circular arrangement has 2 major artery systems: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carotids</a:t>
            </a: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vertebrobasilar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vertebral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basilar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arteries </a:t>
            </a: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provides a collateral and alternate blood flow to the  anterior and posterior of the brain, plus the R and L cerebral hemispheres.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22936-C0AC-14A5-D7D7-E50746C2E7AE}"/>
              </a:ext>
            </a:extLst>
          </p:cNvPr>
          <p:cNvSpPr/>
          <p:nvPr/>
        </p:nvSpPr>
        <p:spPr>
          <a:xfrm>
            <a:off x="2971800" y="5276850"/>
            <a:ext cx="628650" cy="276225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06DAB-DA65-5805-439E-AEA4BACC4FAF}"/>
              </a:ext>
            </a:extLst>
          </p:cNvPr>
          <p:cNvSpPr/>
          <p:nvPr/>
        </p:nvSpPr>
        <p:spPr>
          <a:xfrm>
            <a:off x="5528017" y="4600575"/>
            <a:ext cx="1168058" cy="276225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20990-8023-8561-CEBB-BBEE12453598}"/>
              </a:ext>
            </a:extLst>
          </p:cNvPr>
          <p:cNvSpPr/>
          <p:nvPr/>
        </p:nvSpPr>
        <p:spPr>
          <a:xfrm>
            <a:off x="5199404" y="5936506"/>
            <a:ext cx="772771" cy="276225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6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7843"/>
          <a:stretch>
            <a:fillRect/>
          </a:stretch>
        </p:blipFill>
        <p:spPr bwMode="auto">
          <a:xfrm>
            <a:off x="0" y="10080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378226" y="163513"/>
            <a:ext cx="4387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Abdomen</a:t>
            </a:r>
          </a:p>
        </p:txBody>
      </p:sp>
    </p:spTree>
    <p:extLst>
      <p:ext uri="{BB962C8B-B14F-4D97-AF65-F5344CB8AC3E}">
        <p14:creationId xmlns:p14="http://schemas.microsoft.com/office/powerpoint/2010/main" val="91487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the internal organs&#10;&#10;AI-generated content may be incorrect.">
            <a:extLst>
              <a:ext uri="{FF2B5EF4-FFF2-40B4-BE49-F238E27FC236}">
                <a16:creationId xmlns:a16="http://schemas.microsoft.com/office/drawing/2014/main" id="{7906D031-7B15-9831-FC2F-BA48C53C4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2" y="435610"/>
            <a:ext cx="5310505" cy="5986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E0CDEF-5AE7-B364-6B6C-9D1FC498B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74" y="2906955"/>
            <a:ext cx="3916493" cy="3822876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5D7AF88-9486-2955-C1F1-30ACE44F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220" y="435610"/>
            <a:ext cx="36403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branching off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Abdominal Aorta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ABADF04-3D14-7433-A3CC-15705FE85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950" y="5369684"/>
            <a:ext cx="21479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Arteries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Limb</a:t>
            </a:r>
            <a:r>
              <a:rPr lang="en-US" alt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605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10785"/>
          <a:stretch>
            <a:fillRect/>
          </a:stretch>
        </p:blipFill>
        <p:spPr bwMode="auto">
          <a:xfrm>
            <a:off x="0" y="1162050"/>
            <a:ext cx="91440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117018" y="141069"/>
            <a:ext cx="29099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Celiac Trunk</a:t>
            </a:r>
          </a:p>
        </p:txBody>
      </p:sp>
    </p:spTree>
    <p:extLst>
      <p:ext uri="{BB962C8B-B14F-4D97-AF65-F5344CB8AC3E}">
        <p14:creationId xmlns:p14="http://schemas.microsoft.com/office/powerpoint/2010/main" val="1690415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365734" y="273926"/>
            <a:ext cx="37177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Arteries 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of the 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Hip, Thigh, Leg 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</a:rPr>
              <a:t>and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 Foot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65" y="9525"/>
            <a:ext cx="3212870" cy="6712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433" y="1213492"/>
            <a:ext cx="3368308" cy="4783973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46489" y="6403507"/>
            <a:ext cx="15561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Posterior view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36791" y="6413032"/>
            <a:ext cx="14850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Anterior view</a:t>
            </a:r>
          </a:p>
        </p:txBody>
      </p:sp>
    </p:spTree>
    <p:extLst>
      <p:ext uri="{BB962C8B-B14F-4D97-AF65-F5344CB8AC3E}">
        <p14:creationId xmlns:p14="http://schemas.microsoft.com/office/powerpoint/2010/main" val="9971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90513"/>
            <a:ext cx="484822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7475" y="574675"/>
            <a:ext cx="1616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Aortic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Aneurysm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914400" y="1466850"/>
            <a:ext cx="2838450" cy="1409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813550" y="1611313"/>
            <a:ext cx="19652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Aneurysm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Weakening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 vessel wall;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Results in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bulging due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to pressure 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vessel.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832600" y="4868863"/>
            <a:ext cx="21256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Poses threat of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hemorrhage.</a:t>
            </a:r>
          </a:p>
        </p:txBody>
      </p:sp>
    </p:spTree>
    <p:extLst>
      <p:ext uri="{BB962C8B-B14F-4D97-AF65-F5344CB8AC3E}">
        <p14:creationId xmlns:p14="http://schemas.microsoft.com/office/powerpoint/2010/main" val="11648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utoUpdateAnimBg="0"/>
      <p:bldP spid="3380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8" b="18182"/>
          <a:stretch>
            <a:fillRect/>
          </a:stretch>
        </p:blipFill>
        <p:spPr bwMode="auto">
          <a:xfrm>
            <a:off x="523875" y="134938"/>
            <a:ext cx="7989888" cy="66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64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1787525" y="979488"/>
            <a:ext cx="6024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Composed of 3 layers (tunics)</a:t>
            </a: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1270366" y="149295"/>
            <a:ext cx="66375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Structure of </a:t>
            </a:r>
            <a:r>
              <a:rPr lang="en-US" alt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Arteries</a:t>
            </a: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Veins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-5832" y="1676133"/>
            <a:ext cx="85058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AutoNum type="arabicPeriod"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Tunica Intima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– simple squamous epithelium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Called endothelium!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(plus basement membrane C.T.)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474" y="3033713"/>
            <a:ext cx="7772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Calibri" panose="020F0502020204030204" pitchFamily="34" charset="0"/>
              </a:rPr>
              <a:t>2. Tunica Media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– sheets of smooth muscle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Contraction – vasoconstriction</a:t>
            </a:r>
          </a:p>
          <a:p>
            <a:pPr lvl="2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Relaxation – vasodilation 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-114" y="4651739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3. Tunica Externa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– connective tissue 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242270" y="5612712"/>
            <a:ext cx="66960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* Lumen – central blood-filled space of a vessel</a:t>
            </a:r>
          </a:p>
        </p:txBody>
      </p:sp>
    </p:spTree>
    <p:extLst>
      <p:ext uri="{BB962C8B-B14F-4D97-AF65-F5344CB8AC3E}">
        <p14:creationId xmlns:p14="http://schemas.microsoft.com/office/powerpoint/2010/main" val="19260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2057" grpId="0"/>
      <p:bldP spid="20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0B7F5-E449-3EE1-5541-3CE848E17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53" y="2151335"/>
            <a:ext cx="3204845" cy="4407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9C9E7-C1B1-18A4-81B8-E401D6F71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5" y="739495"/>
            <a:ext cx="3490180" cy="61381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83BFEF1-9E62-7E19-7335-3C9C17C23AB3}"/>
              </a:ext>
            </a:extLst>
          </p:cNvPr>
          <p:cNvSpPr/>
          <p:nvPr/>
        </p:nvSpPr>
        <p:spPr>
          <a:xfrm>
            <a:off x="625688" y="6255083"/>
            <a:ext cx="939113" cy="4695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65DBCB2-5B32-9D06-A884-CF90CAEB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14310"/>
            <a:ext cx="44058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      There are 2 Sets of Veins: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Deep (parallel with companion arteries).</a:t>
            </a:r>
          </a:p>
          <a:p>
            <a:pPr marL="344488" indent="-344488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Superficial (unique, no arterial pair).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75CED41-5EA5-23E9-DE9B-E526EE9F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69" y="124841"/>
            <a:ext cx="37177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Veins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of the</a:t>
            </a: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 Body</a:t>
            </a:r>
          </a:p>
        </p:txBody>
      </p:sp>
    </p:spTree>
    <p:extLst>
      <p:ext uri="{BB962C8B-B14F-4D97-AF65-F5344CB8AC3E}">
        <p14:creationId xmlns:p14="http://schemas.microsoft.com/office/powerpoint/2010/main" val="3119570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internal organs of the body&#10;&#10;AI-generated content may be incorrect.">
            <a:extLst>
              <a:ext uri="{FF2B5EF4-FFF2-40B4-BE49-F238E27FC236}">
                <a16:creationId xmlns:a16="http://schemas.microsoft.com/office/drawing/2014/main" id="{643BEAEC-161A-DF77-7430-F8B8664A7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131806"/>
            <a:ext cx="5538216" cy="502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B2E52-3A2D-A081-FCBB-7CFFB50D9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043" y="3572979"/>
            <a:ext cx="4258269" cy="3153215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57DC51C-F6CF-6831-96B6-224EAACAF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170" y="1368055"/>
            <a:ext cx="25113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Veins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of</a:t>
            </a: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 Neck, Chest,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and</a:t>
            </a:r>
            <a:r>
              <a:rPr lang="en-US" alt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 Abdomen</a:t>
            </a:r>
          </a:p>
        </p:txBody>
      </p:sp>
    </p:spTree>
    <p:extLst>
      <p:ext uri="{BB962C8B-B14F-4D97-AF65-F5344CB8AC3E}">
        <p14:creationId xmlns:p14="http://schemas.microsoft.com/office/powerpoint/2010/main" val="59323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59" y="505354"/>
            <a:ext cx="7584081" cy="53710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14375" y="5467350"/>
            <a:ext cx="704850" cy="5429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9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3529" r="47151" b="16667"/>
          <a:stretch>
            <a:fillRect/>
          </a:stretch>
        </p:blipFill>
        <p:spPr bwMode="auto">
          <a:xfrm>
            <a:off x="4410075" y="146050"/>
            <a:ext cx="3411538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9" t="23529" r="4546" b="16667"/>
          <a:stretch>
            <a:fillRect/>
          </a:stretch>
        </p:blipFill>
        <p:spPr bwMode="auto">
          <a:xfrm>
            <a:off x="901700" y="3507580"/>
            <a:ext cx="240982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2549" r="24243" b="16667"/>
          <a:stretch>
            <a:fillRect/>
          </a:stretch>
        </p:blipFill>
        <p:spPr bwMode="auto">
          <a:xfrm>
            <a:off x="347663" y="146050"/>
            <a:ext cx="35179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682" y="3697840"/>
            <a:ext cx="3863756" cy="24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" b="6193"/>
          <a:stretch/>
        </p:blipFill>
        <p:spPr>
          <a:xfrm>
            <a:off x="542613" y="1172869"/>
            <a:ext cx="3005021" cy="47802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536231" y="1814302"/>
            <a:ext cx="319136" cy="281896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077" y="1926921"/>
            <a:ext cx="2106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CC3300"/>
                </a:solidFill>
                <a:latin typeface="Calibri" panose="020F0502020204030204" pitchFamily="34" charset="0"/>
              </a:rPr>
              <a:t>precapillary sphincters</a:t>
            </a:r>
          </a:p>
        </p:txBody>
      </p:sp>
      <p:cxnSp>
        <p:nvCxnSpPr>
          <p:cNvPr id="12" name="Straight Connector 11"/>
          <p:cNvCxnSpPr>
            <a:endCxn id="10" idx="6"/>
          </p:cNvCxnSpPr>
          <p:nvPr/>
        </p:nvCxnSpPr>
        <p:spPr bwMode="auto">
          <a:xfrm flipH="1" flipV="1">
            <a:off x="1855367" y="1955250"/>
            <a:ext cx="857816" cy="1409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1104613" y="188936"/>
            <a:ext cx="4094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Arterioles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control flow into Capillary Beds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384" y="3172990"/>
            <a:ext cx="4447853" cy="149112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>
            <a:off x="8140291" y="4192586"/>
            <a:ext cx="544945" cy="17549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4127" y="2194089"/>
            <a:ext cx="1644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Endothelial cells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22690" y="2335600"/>
            <a:ext cx="1644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Vascular Smooth Muscle (VSM)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86164" y="890972"/>
            <a:ext cx="309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</a:rPr>
              <a:t>Two layers to arterioles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Inner </a:t>
            </a: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endothelium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Outer </a:t>
            </a:r>
            <a:r>
              <a:rPr 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smooth muscle </a:t>
            </a:r>
          </a:p>
        </p:txBody>
      </p:sp>
      <p:cxnSp>
        <p:nvCxnSpPr>
          <p:cNvPr id="19" name="Straight Connector 18"/>
          <p:cNvCxnSpPr>
            <a:stCxn id="16" idx="2"/>
          </p:cNvCxnSpPr>
          <p:nvPr/>
        </p:nvCxnSpPr>
        <p:spPr bwMode="auto">
          <a:xfrm>
            <a:off x="5586164" y="2532643"/>
            <a:ext cx="373888" cy="8437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7405124" y="2920375"/>
            <a:ext cx="333572" cy="111184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736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45777D6A-2F23-5FD7-C611-5122C31D9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438" y="2381250"/>
            <a:ext cx="663575" cy="346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E53589A2-4137-84B9-4C63-34E44F3EC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17475"/>
            <a:ext cx="4984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3 Types of Capillary Beds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CAC44438-99BE-4F47-CB0C-397202D5B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149" y="857044"/>
            <a:ext cx="3695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1.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Continuous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FD8211C8-0AE7-6000-9469-D34A1C5BC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89" y="1859125"/>
            <a:ext cx="280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have tight junctions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46734DB9-48F5-92D5-6785-247A4AA66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89" y="2270125"/>
            <a:ext cx="254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‘leaky’ capillaries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DB4FB3C-0916-6490-2CB0-B4B8BE45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89" y="1461138"/>
            <a:ext cx="4313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most common type in the body.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8CE497-FAA9-EDA2-1FAB-CEFB006F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917" y="1096651"/>
            <a:ext cx="2679481" cy="2134813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C876A9F3-27C5-C017-A15C-10298997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7" y="3470125"/>
            <a:ext cx="2803525" cy="231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AD2A0CAC-4B4E-64AF-F22B-32664D14A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0864" y="4191526"/>
            <a:ext cx="375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2.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Fenestrated</a:t>
            </a: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3EC04557-8402-CB57-6677-D02DC6371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889" y="4761439"/>
            <a:ext cx="3989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have ‘pores’ or </a:t>
            </a:r>
            <a:r>
              <a:rPr lang="en-US" alt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fenestrations.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3B537817-75BD-3C36-8F25-B9675F94A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302" y="5351142"/>
            <a:ext cx="407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- more ‘leaky’ than continuous.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E460C3ED-AA8D-E2C7-632F-95DB4BE0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039" y="5734924"/>
            <a:ext cx="3184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specific locations in body: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e.g., kidney, synovial joints,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      hypothalamus.</a:t>
            </a:r>
          </a:p>
        </p:txBody>
      </p:sp>
    </p:spTree>
    <p:extLst>
      <p:ext uri="{BB962C8B-B14F-4D97-AF65-F5344CB8AC3E}">
        <p14:creationId xmlns:p14="http://schemas.microsoft.com/office/powerpoint/2010/main" val="13677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9" y="246073"/>
            <a:ext cx="2689225" cy="318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428224" y="507847"/>
            <a:ext cx="354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3.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Sinusoidal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Capillary Bed</a:t>
            </a: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616230" y="1112877"/>
            <a:ext cx="4905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open ‘flaps’ in adjacent endothelial cells.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614462" y="1512987"/>
            <a:ext cx="2708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‘leakiest’ capillary bed.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623330" y="2670155"/>
            <a:ext cx="44754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least common in body: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e.g., liver, spleen, and red bone marrow.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3616230" y="2270045"/>
            <a:ext cx="3268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highly convoluted (twisting).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616230" y="1913097"/>
            <a:ext cx="2923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- high degree of exchange.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148254" y="2098595"/>
            <a:ext cx="40005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 flipV="1">
            <a:off x="970454" y="2168445"/>
            <a:ext cx="4064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2C0C86EA-D40E-A30D-0A81-968469C2D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26" y="5000849"/>
            <a:ext cx="3227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Summary of the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3 types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of capillary beds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A088A-12BC-E16B-73D7-81876585B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t="16548" b="24911"/>
          <a:stretch>
            <a:fillRect/>
          </a:stretch>
        </p:blipFill>
        <p:spPr bwMode="auto">
          <a:xfrm>
            <a:off x="4699822" y="4372269"/>
            <a:ext cx="36099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4">
            <a:extLst>
              <a:ext uri="{FF2B5EF4-FFF2-40B4-BE49-F238E27FC236}">
                <a16:creationId xmlns:a16="http://schemas.microsoft.com/office/drawing/2014/main" id="{CDECDB5A-8638-81F4-4B18-11B8B4A58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71" y="5234281"/>
            <a:ext cx="765175" cy="344487"/>
          </a:xfrm>
          <a:prstGeom prst="rightArrow">
            <a:avLst>
              <a:gd name="adj1" fmla="val 50000"/>
              <a:gd name="adj2" fmla="val 4998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DA87D18E-0FDE-832C-B16B-6B5C020A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232225"/>
            <a:ext cx="27273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08D007-9DEF-45FC-491A-A5FFDC34B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300362"/>
            <a:ext cx="8123238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4. Venules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“Small veins” that drain and collect the blood from capillary beds to large veins.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 pressure vessels.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Vessel wall has </a:t>
            </a:r>
            <a:r>
              <a:rPr lang="en-US" altLang="en-US" sz="1800" b="1" u="sng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layers</a:t>
            </a:r>
            <a:r>
              <a:rPr lang="en-US" alt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altLang="en-US" sz="1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  1)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Endothelium. </a:t>
            </a:r>
            <a:endParaRPr lang="en-US" altLang="en-US" sz="1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  2)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Connective Tissue (see image).</a:t>
            </a:r>
            <a:endParaRPr lang="en-US" altLang="en-US" sz="1800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B7FC7E-9BBB-3D99-7F63-02DDAB8F3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3" y="3363099"/>
            <a:ext cx="82931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6699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5. Veins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Carries blood back toward the heart. Veins are </a:t>
            </a:r>
            <a:r>
              <a:rPr lang="en-US" alt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diametrically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larger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type of vessel (have the largest lumen).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Vessel wall has </a:t>
            </a:r>
            <a:r>
              <a:rPr lang="en-US" altLang="en-US" sz="1800" b="1" u="sng" dirty="0">
                <a:latin typeface="Calibri" panose="020F0502020204030204" pitchFamily="34" charset="0"/>
                <a:cs typeface="Calibri" panose="020F0502020204030204" pitchFamily="34" charset="0"/>
              </a:rPr>
              <a:t>3 layers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Endothelium. 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Vascular smooth muscle (VSM).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Connective Tissue.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91F62D7-BD27-FF25-E642-9DFBA65F8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4492625"/>
            <a:ext cx="317976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3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E9BC8DA0-0E45-E904-1A34-7F0CAA005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79" y="357188"/>
            <a:ext cx="791810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anose="020F0502020204030204" pitchFamily="34" charset="0"/>
              </a:rPr>
              <a:t>List 5 important Anatomica differences Between Arteries and Veins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1.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2.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3.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4.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5.</a:t>
            </a:r>
          </a:p>
        </p:txBody>
      </p:sp>
      <p:pic>
        <p:nvPicPr>
          <p:cNvPr id="12291" name="Picture 1">
            <a:extLst>
              <a:ext uri="{FF2B5EF4-FFF2-40B4-BE49-F238E27FC236}">
                <a16:creationId xmlns:a16="http://schemas.microsoft.com/office/drawing/2014/main" id="{83E697BA-37E5-2F65-7926-9E9C42F9D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5054600"/>
            <a:ext cx="327025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scan0073">
            <a:extLst>
              <a:ext uri="{FF2B5EF4-FFF2-40B4-BE49-F238E27FC236}">
                <a16:creationId xmlns:a16="http://schemas.microsoft.com/office/drawing/2014/main" id="{1BD5B616-D66E-BE5B-5523-40B05C3B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5021263"/>
            <a:ext cx="2143125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528</Words>
  <Application>Microsoft Office PowerPoint</Application>
  <PresentationFormat>On-screen Show (4:3)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21</cp:revision>
  <dcterms:created xsi:type="dcterms:W3CDTF">2023-11-05T04:26:13Z</dcterms:created>
  <dcterms:modified xsi:type="dcterms:W3CDTF">2026-05-20T19:41:35Z</dcterms:modified>
</cp:coreProperties>
</file>