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78" r:id="rId3"/>
    <p:sldId id="280" r:id="rId4"/>
    <p:sldId id="279" r:id="rId5"/>
    <p:sldId id="281" r:id="rId6"/>
    <p:sldId id="282" r:id="rId7"/>
    <p:sldId id="269" r:id="rId8"/>
    <p:sldId id="272" r:id="rId9"/>
    <p:sldId id="270" r:id="rId10"/>
    <p:sldId id="290" r:id="rId11"/>
    <p:sldId id="257" r:id="rId12"/>
    <p:sldId id="289" r:id="rId13"/>
    <p:sldId id="261" r:id="rId14"/>
    <p:sldId id="259" r:id="rId15"/>
    <p:sldId id="264" r:id="rId16"/>
    <p:sldId id="265" r:id="rId17"/>
    <p:sldId id="297" r:id="rId18"/>
    <p:sldId id="300" r:id="rId19"/>
    <p:sldId id="302" r:id="rId20"/>
    <p:sldId id="286" r:id="rId21"/>
    <p:sldId id="263" r:id="rId22"/>
    <p:sldId id="303" r:id="rId23"/>
    <p:sldId id="306" r:id="rId24"/>
    <p:sldId id="304" r:id="rId25"/>
    <p:sldId id="307" r:id="rId26"/>
    <p:sldId id="284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422" y="816"/>
      </p:cViewPr>
      <p:guideLst>
        <p:guide orient="horz" pos="2016"/>
        <p:guide pos="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1T03:44:20.6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1022 1 24575,'-7'0'0,"-1"1"0,1 0 0,-1 0 0,1 1 0,0 0 0,-1 0 0,1 0 0,0 1 0,1 0 0,-1 1 0,-9 6 0,-4 5 0,0 0 0,-19 21 0,-15 11 0,-70 58 0,-68 35 0,2-3 0,168-117 0,1 1 0,2 2 0,-28 38 0,-9 10 0,45-57 0,2 0 0,0 0 0,0 1 0,1 1 0,1-1 0,1 1 0,0 0 0,1 0 0,-4 26 0,-7 17 0,9-36 0,1 0 0,1 0 0,1 1 0,1 0 0,1 41 0,3 517 0,-2-577 0,1-1 0,0 1 0,1 0 0,-1 0 0,1 0 0,0-1 0,0 1 0,1-1 0,-1 1 0,1-1 0,0 1 0,0-1 0,0 0 0,4 5 0,-2-5 0,0 0 0,1 0 0,0-1 0,-1 1 0,1-1 0,0 0 0,1 0 0,-1-1 0,0 0 0,1 0 0,6 2 0,205 56 0,-40-12 0,-136-38 0,1-2 0,46 4 0,-42-7 0,61 15 0,-82-14 0,0 0 0,1-1 0,-1-2 0,38 1 0,134-3 0,236-4 0,-345-7 0,17 0 0,-52 7 0,-1-3 0,0-2 0,91-27 0,-84 22 0,68-6 0,18-3 0,7 3 0,-101 15 0,57-12 0,355-102 0,-267 69 0,-175 45 0,0 0 0,0 2 0,0 0 0,0 1 0,31 3 0,-26 0 0,1-2 0,49-6 0,10-4 0,0 4 0,140 7 0,-77 2 0,112-1 0,273-5 0,-372-17 0,-113 12 0,-1 2 0,56 0 0,-60 4 0,1-1 0,53-12 0,-53 7 0,0 2 0,50 0 0,973 7 0,-975 9 0,-5 1 0,-85-11 0,5 0 0,-1 0 0,1 0 0,0 0 0,0-1 0,0 0 0,8-3 0,-15 4 0,0-1 0,0 1 0,0 0 0,0-1 0,-1 1 0,1-1 0,0 1 0,0-1 0,-1 0 0,1 1 0,0-1 0,-1 0 0,1 1 0,-1-1 0,1 0 0,0 0 0,-1 1 0,0-1 0,1 0 0,-1 0 0,0 0 0,1-1 0,-1-1 0,0 1 0,0 0 0,-1 0 0,1 0 0,0 0 0,-1 0 0,0-1 0,1 1 0,-1 0 0,0 0 0,0 1 0,0-1 0,0 0 0,-2-2 0,-8-8 0,0 0 0,0 1 0,-1 1 0,-1 0 0,0 0 0,0 1 0,0 1 0,-28-13 0,-3-3 0,15 7 0,-147-77 0,413 179 0,-17-34 0,-218-51 0,0 1 0,0-1 0,1 1 0,-1 0 0,0 0 0,0 0 0,0 0 0,0 0 0,0 1 0,-1-1 0,1 0 0,0 1 0,-1-1 0,1 1 0,2 3 0,-4-4 0,0 0 0,1 0 0,-1 0 0,0 0 0,0 0 0,0 0 0,0-1 0,0 1 0,0 0 0,0 0 0,0 0 0,0 0 0,-1 0 0,1 0 0,0 0 0,-1 0 0,1 0 0,0 0 0,-1 0 0,1 0 0,-1-1 0,1 1 0,-1 0 0,-1 1 0,-6 5 0,0 1 0,-1-2 0,1 1 0,-1-1 0,-12 5 0,-2 4 0,-35 26 0,-145 116 0,75-31 0,128-126 0,-1 1 0,1-1 0,0 1 0,-1-1 0,1 1 0,0-1 0,-1 0 0,1 1 0,0-1 0,-1 0 0,1 1 0,-1-1 0,1 0 0,-1 1 0,1-1 0,-1 0 0,1 0 0,-1 0 0,1 1 0,-1-1 0,1 0 0,-1 0 0,1 0 0,-1 0 0,1 0 0,-1 0 0,0 0 0,-2-13 0,9-21 0,9 1 0,-8 18 0,-1 0 0,0 0 0,-1 0 0,-1 0 0,0-1 0,-1 0 0,0 0 0,0-21 0,-5-21 0,3-65 0,-2 122 0,1 0 0,1 0 0,-1-1 0,0 1 0,0 0 0,0 0 0,0 0 0,1-1 0,-1 1 0,1 0 0,-1 0 0,1 0 0,-1 0 0,1 0 0,0-1 0,0 1 0,-1 1 0,1-1 0,0 0 0,0 0 0,1-1 0,-1 2 0,0 0 0,0-1 0,0 1 0,0 0 0,0 0 0,0 0 0,0 0 0,0 0 0,0 0 0,0 0 0,0 1 0,0-1 0,0 0 0,0 0 0,-1 1 0,1-1 0,0 1 0,0-1 0,0 1 0,1 0 0,2 2 0,1 1 0,-1-1 0,0 1 0,0 0 0,-1 0 0,1 0 0,-1 1 0,4 5 0,0 9 0,0 0 0,-2 0 0,0 0 0,-1 1 0,-1-1 0,0 1 0,-2 0 0,-1 0 0,0 0 0,-1-1 0,-1 1 0,-8 33 0,6-42 0,1-11 0,-1-21 0,1-37 0,3 50 0,-1-6 0,1 0 0,0 0 0,1 0 0,1 0 0,0 0 0,1 0 0,0 1 0,1-1 0,11-25 0,-15 39 0,0-1 0,0 1 0,0-1 0,0 1 0,0-1 0,1 1 0,-1-1 0,0 1 0,0-1 0,0 1 0,1-1 0,-1 1 0,0-1 0,0 1 0,1 0 0,-1-1 0,0 1 0,1-1 0,-1 1 0,0 0 0,1 0 0,-1-1 0,1 1 0,-1 0 0,0-1 0,1 1 0,-1 0 0,1 0 0,-1 0 0,1 0 0,-1 0 0,1-1 0,-1 1 0,1 0 0,-1 0 0,1 0 0,-1 0 0,1 0 0,-1 0 0,1 0 0,-1 1 0,1-1 0,-1 0 0,1 0 0,-1 0 0,1 0 0,-1 1 0,0-1 0,1 0 0,-1 0 0,1 1 0,-1-1 0,0 0 0,1 1 0,-1-1 0,0 1 0,1-1 0,-1 0 0,0 1 0,1-1 0,-1 1 0,0-1 0,0 1 0,0-1 0,1 1 0,-1-1 0,0 0 0,0 1 0,0 0 0,11 46 0,-7-29 0,-3-15 0,0-1 0,1 0 0,-1 0 0,1 0 0,0 0 0,-1 0 0,1 0 0,0-1 0,0 1 0,0-1 0,1 1 0,-1-1 0,0 0 0,0 1 0,1-1 0,-1 0 0,1-1 0,-1 1 0,1 0 0,-1-1 0,1 1 0,-1-1 0,1 0 0,0 0 0,-1 0 0,4-1 0,11 0 0,-1 0 0,31-8 0,-35 7 0,4-1 0,-10 2 0,0 1 0,1-1 0,-1-1 0,0 0 0,0 1 0,0-2 0,0 1 0,0-1 0,-1 0 0,11-6 0,-16 8 0,0 1 0,1 0 0,-1-1 0,0 1 0,1-1 0,-1 1 0,0-1 0,1 1 0,-1-1 0,0 1 0,0-1 0,0 1 0,0-1 0,1 1 0,-1-1 0,0 1 0,0-1 0,0 1 0,0-1 0,0 1 0,0-1 0,0 1 0,0-1 0,0 1 0,-1-1 0,1 1 0,0-1 0,0 1 0,0-1 0,-1 1 0,1-1 0,0 1 0,-1-1 0,-17-14 0,-26-3 0,29 15 0,0 0 0,0 1 0,-22 1 0,28 1 0,0 0 0,-1 0 0,1-1 0,0 0 0,0-1 0,0 0 0,0 0 0,0-1 0,1 0 0,-1 0 0,1-1 0,-11-6 0,3-3-227,1 0-1,0-1 1,0 0-1,2-1 1,-18-25-1,24 30-6598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6638-B859-49A9-B5D1-B0451C58DDA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9D85D-A988-440F-A867-7C94E876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E84E8BD-CE38-4D1D-B4F7-FEE525E78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6698EE-4C6A-4B38-A971-1E975CA8CA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495755-5A0B-4A2C-B586-1242F2BE6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82C655D-C03C-47D8-BBD0-296548280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1C8BBE1-73A0-4B22-A0C3-C0D34EE1D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69F4-03F9-4DB2-8F29-5A860F3BC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5624F5D-11AE-451A-975A-99E97D27A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A8BB5C4-FD83-4054-9148-5ABB0C919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60197B5-8DB5-4BC1-8300-343269D41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4B4FC-9C7D-4337-AC68-52BCD90789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A0F5905-6F9B-4B98-9E05-84CA66772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5CAA666-2A9D-40B0-8314-1D26C22EC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265E13-C4EB-421D-846B-766B35E3A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9DA6E-09A5-4BA5-8C22-767A9192A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4B90A-1BD6-4AFD-9E17-540661BD4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FFB2-9A0B-405C-895B-DDF9E5E7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4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2216C-AB7C-419B-BC28-318657105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B59471-CB85-485D-9420-E7F31F6AC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709CB1-B6C7-4960-AE20-64E06205F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3BED-3A99-421F-9227-40AA68D29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9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2753C0-0F50-4633-A986-7F7A22296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A1128-1EED-45FA-9E11-3F1A2A2B2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6D16A-A93A-4F4D-976C-6BA5CA73E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9D2B-D9EF-4124-853B-13E984797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83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1D4C-8706-4D16-A2B4-7C135CDDC9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2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F5E9-2C34-419D-8B78-E68C5321C5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8CEC-6F78-4543-93A5-E7A35DF1FA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1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241E-B208-49C7-88A4-EA4114D55E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9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A8B6-0EFB-4213-8B5A-5DD27DD4F7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151F-4678-4EEA-8691-3120E29F58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1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F45C-CE5D-408B-A67C-7ED4A68A7E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01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B5AE-1077-4485-A758-63C73AD7A2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B1FE6-E8AE-46F1-B3AE-E83993A3B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0F56E-45AD-4D5C-B2FE-72521CEB1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A6206-123F-4A3D-8BBB-C689DB451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D451-398C-4977-A9A5-171BD55B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0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E3DE-D57D-4253-B2F9-FF0F2EFEA4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7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927B-C246-4858-A580-538302A173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C9AD-F565-4CBE-8D90-2D3380494A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C80A2-E788-40A4-AF32-94247D618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054E2-D754-488A-9B11-0B4C4B214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57799-C78F-42FD-A045-5606C944F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F1D6-06B5-4403-83C4-68CCC61CC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5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19985-53DE-4F4C-B26A-1EDAF741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CF6FB-04BD-40B2-BDEB-DA300D5DB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D42A8-BDE3-46C2-B151-6EE6602D2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64AA-150C-4DFD-93B5-7350ABD43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E851A3-12B8-4508-9017-5D8FEE11D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A4E6DB-D03D-442B-8E2B-41F9AFC39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143635-0FA7-4BF4-94FC-E142CA4D6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65D3-3B1B-47AC-B434-E174D3D9A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4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83CF40-1159-493E-BF5E-C86818B3B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234D58-0757-40A4-9C63-E818EC062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6AA6A0-15FC-4B11-A8D8-406FC7027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8029-7D49-4AD3-9882-A5CF54D50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06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E8BCEF-8A3C-4781-8421-8EDDBE703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7EB678-97BF-4AF8-8F3C-28E500839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9CFA97-429E-453D-B861-F7CEED0B0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89E0-E4A6-4CF5-8D4B-0F83ED00D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EA494-7BE3-488C-8288-E0252E796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30990-580F-4901-809E-4A18DA6F6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6008B-377F-4517-8998-8FB459223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9140-9067-4C0E-BE7C-EA798FEB4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2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78977-5492-43ED-89FB-44D34857F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D6CD7-7CE3-4CEB-8308-431741388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DEC7E-82BB-4068-918C-F77B10128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5AD5-607A-4EF2-8CDE-BCAACA4C5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50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E8F930-0F9B-4F81-90C8-BC6217B7F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5D725C-F5B9-4BBA-BF7E-5143A9E5B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2686C-6982-48BC-894D-CAC83866C2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5F13B6-9D19-4A33-97B9-C501E43483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F721F4-4185-4D40-B960-ADBEAC85CE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8BADC6-FA3C-45D7-827B-EACA34A71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F503D-6D43-49C9-812C-757079873DB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c/c3/John_F._Kennedy%2C_White_House_color_photo_portrai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8/8c/Androgenic_hair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561156-C7E1-4D82-8583-C00233D23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161859"/>
            <a:ext cx="8229600" cy="79691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Pituitary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Gland</a:t>
            </a:r>
          </a:p>
        </p:txBody>
      </p:sp>
      <p:sp>
        <p:nvSpPr>
          <p:cNvPr id="3079" name="Text Box 30">
            <a:extLst>
              <a:ext uri="{FF2B5EF4-FFF2-40B4-BE49-F238E27FC236}">
                <a16:creationId xmlns:a16="http://schemas.microsoft.com/office/drawing/2014/main" id="{9F2E84AB-9C07-4231-BB1C-1609DE1A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" y="958464"/>
            <a:ext cx="783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hypothalamus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significantly influences the pituitary gland 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8A3AB133-26ED-477B-BA1D-BB56A52F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693518"/>
            <a:ext cx="30844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Hypothalamic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inhibiting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hormones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delivered to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pituitary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C08C5-B8DC-7782-26C8-D5B9DEFF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83" y="1785924"/>
            <a:ext cx="2131064" cy="2895841"/>
          </a:xfrm>
          <a:prstGeom prst="rect">
            <a:avLst/>
          </a:prstGeom>
        </p:spPr>
      </p:pic>
      <p:sp>
        <p:nvSpPr>
          <p:cNvPr id="3078" name="Text Box 29">
            <a:extLst>
              <a:ext uri="{FF2B5EF4-FFF2-40B4-BE49-F238E27FC236}">
                <a16:creationId xmlns:a16="http://schemas.microsoft.com/office/drawing/2014/main" id="{09FF73C2-B952-4B63-A604-BAE4C534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545" y="3799701"/>
            <a:ext cx="9128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pituitary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F28CF734-0478-4F30-A7A3-85720014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38" y="4699386"/>
            <a:ext cx="30000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hypothalamus makes and releases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2 hormones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 pituitary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2" grpId="0"/>
      <p:bldP spid="409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>
            <a:extLst>
              <a:ext uri="{FF2B5EF4-FFF2-40B4-BE49-F238E27FC236}">
                <a16:creationId xmlns:a16="http://schemas.microsoft.com/office/drawing/2014/main" id="{886F2DCA-09F8-4903-841D-E943D98D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215" r="1527" b="5951"/>
          <a:stretch>
            <a:fillRect/>
          </a:stretch>
        </p:blipFill>
        <p:spPr bwMode="auto">
          <a:xfrm>
            <a:off x="2346325" y="1631950"/>
            <a:ext cx="4625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>
            <a:extLst>
              <a:ext uri="{FF2B5EF4-FFF2-40B4-BE49-F238E27FC236}">
                <a16:creationId xmlns:a16="http://schemas.microsoft.com/office/drawing/2014/main" id="{52437058-8158-4DC5-9711-1B1F7E2E7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5" y="242888"/>
            <a:ext cx="8111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Hypothalamus-Pituitary-Adrenal Axis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HPA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326CE92-347E-4C58-9EE3-2381F7827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018" y="2405182"/>
            <a:ext cx="2295525" cy="1771650"/>
          </a:xfrm>
        </p:spPr>
        <p:txBody>
          <a:bodyPr/>
          <a:lstStyle/>
          <a:p>
            <a:pPr algn="l" eaLnBrk="1" hangingPunct="1">
              <a:tabLst>
                <a:tab pos="4686300" algn="l"/>
              </a:tabLst>
            </a:pPr>
            <a:r>
              <a:rPr lang="en-US" altLang="en-US" sz="2800" dirty="0">
                <a:latin typeface="Calibri" panose="020F0502020204030204" pitchFamily="34" charset="0"/>
              </a:rPr>
              <a:t>The 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Cortisol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Connection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marie\Desktop\Anatomy\A&amp;P Drawings\Pituitary ACTH cropped.jpg">
            <a:extLst>
              <a:ext uri="{FF2B5EF4-FFF2-40B4-BE49-F238E27FC236}">
                <a16:creationId xmlns:a16="http://schemas.microsoft.com/office/drawing/2014/main" id="{07C00A8E-684D-4C15-8339-0AA0EEA1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0"/>
            <a:ext cx="6081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D687FF-F025-4BE1-8057-B07EE0450525}"/>
              </a:ext>
            </a:extLst>
          </p:cNvPr>
          <p:cNvSpPr/>
          <p:nvPr/>
        </p:nvSpPr>
        <p:spPr>
          <a:xfrm>
            <a:off x="5635625" y="5581650"/>
            <a:ext cx="16827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EBA31D6-BA78-4B60-8F62-53DCA0412AE8}"/>
              </a:ext>
            </a:extLst>
          </p:cNvPr>
          <p:cNvSpPr/>
          <p:nvPr/>
        </p:nvSpPr>
        <p:spPr>
          <a:xfrm>
            <a:off x="5694363" y="5646738"/>
            <a:ext cx="79375" cy="24606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5FA43-B0E1-42F7-BE71-F39A721C366B}"/>
              </a:ext>
            </a:extLst>
          </p:cNvPr>
          <p:cNvSpPr/>
          <p:nvPr/>
        </p:nvSpPr>
        <p:spPr>
          <a:xfrm>
            <a:off x="4338638" y="808038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95AD31FB-D10C-4F39-BB00-1C668B72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069" y="926667"/>
            <a:ext cx="4275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CRH = Corticotropin Releasing Hormone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ACTH = Adrenocorticotropic Hormone</a:t>
            </a:r>
          </a:p>
        </p:txBody>
      </p:sp>
      <p:sp>
        <p:nvSpPr>
          <p:cNvPr id="15367" name="TextBox 9">
            <a:extLst>
              <a:ext uri="{FF2B5EF4-FFF2-40B4-BE49-F238E27FC236}">
                <a16:creationId xmlns:a16="http://schemas.microsoft.com/office/drawing/2014/main" id="{331280BA-19D8-4C06-A069-2FE6E450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233988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many functions of cortisol in the body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617E9C0-2EEE-40EE-B1BB-B36A9081F80A}"/>
              </a:ext>
            </a:extLst>
          </p:cNvPr>
          <p:cNvSpPr/>
          <p:nvPr/>
        </p:nvSpPr>
        <p:spPr>
          <a:xfrm>
            <a:off x="774700" y="330200"/>
            <a:ext cx="2578100" cy="4826000"/>
          </a:xfrm>
          <a:custGeom>
            <a:avLst/>
            <a:gdLst>
              <a:gd name="connsiteX0" fmla="*/ 2577737 w 2577737"/>
              <a:gd name="connsiteY0" fmla="*/ 4807131 h 4824723"/>
              <a:gd name="connsiteX1" fmla="*/ 2525486 w 2577737"/>
              <a:gd name="connsiteY1" fmla="*/ 4824548 h 4824723"/>
              <a:gd name="connsiteX2" fmla="*/ 2412274 w 2577737"/>
              <a:gd name="connsiteY2" fmla="*/ 4807131 h 4824723"/>
              <a:gd name="connsiteX3" fmla="*/ 2386148 w 2577737"/>
              <a:gd name="connsiteY3" fmla="*/ 4789714 h 4824723"/>
              <a:gd name="connsiteX4" fmla="*/ 2333897 w 2577737"/>
              <a:gd name="connsiteY4" fmla="*/ 4772297 h 4824723"/>
              <a:gd name="connsiteX5" fmla="*/ 2272937 w 2577737"/>
              <a:gd name="connsiteY5" fmla="*/ 4737463 h 4824723"/>
              <a:gd name="connsiteX6" fmla="*/ 2255520 w 2577737"/>
              <a:gd name="connsiteY6" fmla="*/ 4711337 h 4824723"/>
              <a:gd name="connsiteX7" fmla="*/ 2177143 w 2577737"/>
              <a:gd name="connsiteY7" fmla="*/ 4641668 h 4824723"/>
              <a:gd name="connsiteX8" fmla="*/ 2142308 w 2577737"/>
              <a:gd name="connsiteY8" fmla="*/ 4598125 h 4824723"/>
              <a:gd name="connsiteX9" fmla="*/ 2116183 w 2577737"/>
              <a:gd name="connsiteY9" fmla="*/ 4563291 h 4824723"/>
              <a:gd name="connsiteX10" fmla="*/ 2090057 w 2577737"/>
              <a:gd name="connsiteY10" fmla="*/ 4537165 h 4824723"/>
              <a:gd name="connsiteX11" fmla="*/ 2072640 w 2577737"/>
              <a:gd name="connsiteY11" fmla="*/ 4511040 h 4824723"/>
              <a:gd name="connsiteX12" fmla="*/ 2046514 w 2577737"/>
              <a:gd name="connsiteY12" fmla="*/ 4493623 h 4824723"/>
              <a:gd name="connsiteX13" fmla="*/ 2029097 w 2577737"/>
              <a:gd name="connsiteY13" fmla="*/ 4476205 h 4824723"/>
              <a:gd name="connsiteX14" fmla="*/ 1942011 w 2577737"/>
              <a:gd name="connsiteY14" fmla="*/ 4441371 h 4824723"/>
              <a:gd name="connsiteX15" fmla="*/ 1898468 w 2577737"/>
              <a:gd name="connsiteY15" fmla="*/ 4432663 h 4824723"/>
              <a:gd name="connsiteX16" fmla="*/ 1837508 w 2577737"/>
              <a:gd name="connsiteY16" fmla="*/ 4415245 h 4824723"/>
              <a:gd name="connsiteX17" fmla="*/ 1802674 w 2577737"/>
              <a:gd name="connsiteY17" fmla="*/ 4406537 h 4824723"/>
              <a:gd name="connsiteX18" fmla="*/ 1776548 w 2577737"/>
              <a:gd name="connsiteY18" fmla="*/ 4389120 h 4824723"/>
              <a:gd name="connsiteX19" fmla="*/ 1706880 w 2577737"/>
              <a:gd name="connsiteY19" fmla="*/ 4371703 h 4824723"/>
              <a:gd name="connsiteX20" fmla="*/ 1654628 w 2577737"/>
              <a:gd name="connsiteY20" fmla="*/ 4354285 h 4824723"/>
              <a:gd name="connsiteX21" fmla="*/ 1628503 w 2577737"/>
              <a:gd name="connsiteY21" fmla="*/ 4345577 h 4824723"/>
              <a:gd name="connsiteX22" fmla="*/ 1602377 w 2577737"/>
              <a:gd name="connsiteY22" fmla="*/ 4336868 h 4824723"/>
              <a:gd name="connsiteX23" fmla="*/ 1558834 w 2577737"/>
              <a:gd name="connsiteY23" fmla="*/ 4328160 h 4824723"/>
              <a:gd name="connsiteX24" fmla="*/ 1471748 w 2577737"/>
              <a:gd name="connsiteY24" fmla="*/ 4302034 h 4824723"/>
              <a:gd name="connsiteX25" fmla="*/ 1419497 w 2577737"/>
              <a:gd name="connsiteY25" fmla="*/ 4284617 h 4824723"/>
              <a:gd name="connsiteX26" fmla="*/ 1393371 w 2577737"/>
              <a:gd name="connsiteY26" fmla="*/ 4275908 h 4824723"/>
              <a:gd name="connsiteX27" fmla="*/ 1314994 w 2577737"/>
              <a:gd name="connsiteY27" fmla="*/ 4267200 h 4824723"/>
              <a:gd name="connsiteX28" fmla="*/ 1193074 w 2577737"/>
              <a:gd name="connsiteY28" fmla="*/ 4249783 h 4824723"/>
              <a:gd name="connsiteX29" fmla="*/ 1079863 w 2577737"/>
              <a:gd name="connsiteY29" fmla="*/ 4223657 h 4824723"/>
              <a:gd name="connsiteX30" fmla="*/ 1045028 w 2577737"/>
              <a:gd name="connsiteY30" fmla="*/ 4206240 h 4824723"/>
              <a:gd name="connsiteX31" fmla="*/ 966651 w 2577737"/>
              <a:gd name="connsiteY31" fmla="*/ 4162697 h 4824723"/>
              <a:gd name="connsiteX32" fmla="*/ 931817 w 2577737"/>
              <a:gd name="connsiteY32" fmla="*/ 4136571 h 4824723"/>
              <a:gd name="connsiteX33" fmla="*/ 879566 w 2577737"/>
              <a:gd name="connsiteY33" fmla="*/ 4119154 h 4824723"/>
              <a:gd name="connsiteX34" fmla="*/ 853440 w 2577737"/>
              <a:gd name="connsiteY34" fmla="*/ 4110445 h 4824723"/>
              <a:gd name="connsiteX35" fmla="*/ 792480 w 2577737"/>
              <a:gd name="connsiteY35" fmla="*/ 4084320 h 4824723"/>
              <a:gd name="connsiteX36" fmla="*/ 748937 w 2577737"/>
              <a:gd name="connsiteY36" fmla="*/ 4066903 h 4824723"/>
              <a:gd name="connsiteX37" fmla="*/ 705394 w 2577737"/>
              <a:gd name="connsiteY37" fmla="*/ 4058194 h 4824723"/>
              <a:gd name="connsiteX38" fmla="*/ 679268 w 2577737"/>
              <a:gd name="connsiteY38" fmla="*/ 4049485 h 4824723"/>
              <a:gd name="connsiteX39" fmla="*/ 635726 w 2577737"/>
              <a:gd name="connsiteY39" fmla="*/ 4040777 h 4824723"/>
              <a:gd name="connsiteX40" fmla="*/ 574766 w 2577737"/>
              <a:gd name="connsiteY40" fmla="*/ 4023360 h 4824723"/>
              <a:gd name="connsiteX41" fmla="*/ 513806 w 2577737"/>
              <a:gd name="connsiteY41" fmla="*/ 3997234 h 4824723"/>
              <a:gd name="connsiteX42" fmla="*/ 444137 w 2577737"/>
              <a:gd name="connsiteY42" fmla="*/ 3971108 h 4824723"/>
              <a:gd name="connsiteX43" fmla="*/ 391886 w 2577737"/>
              <a:gd name="connsiteY43" fmla="*/ 3936274 h 4824723"/>
              <a:gd name="connsiteX44" fmla="*/ 374468 w 2577737"/>
              <a:gd name="connsiteY44" fmla="*/ 3918857 h 4824723"/>
              <a:gd name="connsiteX45" fmla="*/ 348343 w 2577737"/>
              <a:gd name="connsiteY45" fmla="*/ 3910148 h 4824723"/>
              <a:gd name="connsiteX46" fmla="*/ 330926 w 2577737"/>
              <a:gd name="connsiteY46" fmla="*/ 3884023 h 4824723"/>
              <a:gd name="connsiteX47" fmla="*/ 304800 w 2577737"/>
              <a:gd name="connsiteY47" fmla="*/ 3866605 h 4824723"/>
              <a:gd name="connsiteX48" fmla="*/ 269966 w 2577737"/>
              <a:gd name="connsiteY48" fmla="*/ 3831771 h 4824723"/>
              <a:gd name="connsiteX49" fmla="*/ 261257 w 2577737"/>
              <a:gd name="connsiteY49" fmla="*/ 3805645 h 4824723"/>
              <a:gd name="connsiteX50" fmla="*/ 217714 w 2577737"/>
              <a:gd name="connsiteY50" fmla="*/ 3753394 h 4824723"/>
              <a:gd name="connsiteX51" fmla="*/ 182880 w 2577737"/>
              <a:gd name="connsiteY51" fmla="*/ 3692434 h 4824723"/>
              <a:gd name="connsiteX52" fmla="*/ 174171 w 2577737"/>
              <a:gd name="connsiteY52" fmla="*/ 3657600 h 4824723"/>
              <a:gd name="connsiteX53" fmla="*/ 156754 w 2577737"/>
              <a:gd name="connsiteY53" fmla="*/ 3605348 h 4824723"/>
              <a:gd name="connsiteX54" fmla="*/ 148046 w 2577737"/>
              <a:gd name="connsiteY54" fmla="*/ 3553097 h 4824723"/>
              <a:gd name="connsiteX55" fmla="*/ 121920 w 2577737"/>
              <a:gd name="connsiteY55" fmla="*/ 3474720 h 4824723"/>
              <a:gd name="connsiteX56" fmla="*/ 104503 w 2577737"/>
              <a:gd name="connsiteY56" fmla="*/ 3431177 h 4824723"/>
              <a:gd name="connsiteX57" fmla="*/ 95794 w 2577737"/>
              <a:gd name="connsiteY57" fmla="*/ 3387634 h 4824723"/>
              <a:gd name="connsiteX58" fmla="*/ 87086 w 2577737"/>
              <a:gd name="connsiteY58" fmla="*/ 3361508 h 4824723"/>
              <a:gd name="connsiteX59" fmla="*/ 69668 w 2577737"/>
              <a:gd name="connsiteY59" fmla="*/ 3274423 h 4824723"/>
              <a:gd name="connsiteX60" fmla="*/ 52251 w 2577737"/>
              <a:gd name="connsiteY60" fmla="*/ 3230880 h 4824723"/>
              <a:gd name="connsiteX61" fmla="*/ 43543 w 2577737"/>
              <a:gd name="connsiteY61" fmla="*/ 3187337 h 4824723"/>
              <a:gd name="connsiteX62" fmla="*/ 8708 w 2577737"/>
              <a:gd name="connsiteY62" fmla="*/ 3030583 h 4824723"/>
              <a:gd name="connsiteX63" fmla="*/ 0 w 2577737"/>
              <a:gd name="connsiteY63" fmla="*/ 2960914 h 4824723"/>
              <a:gd name="connsiteX64" fmla="*/ 8708 w 2577737"/>
              <a:gd name="connsiteY64" fmla="*/ 2760617 h 4824723"/>
              <a:gd name="connsiteX65" fmla="*/ 26126 w 2577737"/>
              <a:gd name="connsiteY65" fmla="*/ 2699657 h 4824723"/>
              <a:gd name="connsiteX66" fmla="*/ 34834 w 2577737"/>
              <a:gd name="connsiteY66" fmla="*/ 2656114 h 4824723"/>
              <a:gd name="connsiteX67" fmla="*/ 60960 w 2577737"/>
              <a:gd name="connsiteY67" fmla="*/ 2525485 h 4824723"/>
              <a:gd name="connsiteX68" fmla="*/ 69668 w 2577737"/>
              <a:gd name="connsiteY68" fmla="*/ 2412274 h 4824723"/>
              <a:gd name="connsiteX69" fmla="*/ 87086 w 2577737"/>
              <a:gd name="connsiteY69" fmla="*/ 2307771 h 4824723"/>
              <a:gd name="connsiteX70" fmla="*/ 121920 w 2577737"/>
              <a:gd name="connsiteY70" fmla="*/ 1750423 h 4824723"/>
              <a:gd name="connsiteX71" fmla="*/ 139337 w 2577737"/>
              <a:gd name="connsiteY71" fmla="*/ 1733005 h 4824723"/>
              <a:gd name="connsiteX72" fmla="*/ 121920 w 2577737"/>
              <a:gd name="connsiteY72" fmla="*/ 1515291 h 4824723"/>
              <a:gd name="connsiteX73" fmla="*/ 113211 w 2577737"/>
              <a:gd name="connsiteY73" fmla="*/ 1489165 h 4824723"/>
              <a:gd name="connsiteX74" fmla="*/ 104503 w 2577737"/>
              <a:gd name="connsiteY74" fmla="*/ 1445623 h 4824723"/>
              <a:gd name="connsiteX75" fmla="*/ 95794 w 2577737"/>
              <a:gd name="connsiteY75" fmla="*/ 1236617 h 4824723"/>
              <a:gd name="connsiteX76" fmla="*/ 104503 w 2577737"/>
              <a:gd name="connsiteY76" fmla="*/ 775063 h 4824723"/>
              <a:gd name="connsiteX77" fmla="*/ 121920 w 2577737"/>
              <a:gd name="connsiteY77" fmla="*/ 679268 h 4824723"/>
              <a:gd name="connsiteX78" fmla="*/ 139337 w 2577737"/>
              <a:gd name="connsiteY78" fmla="*/ 653143 h 4824723"/>
              <a:gd name="connsiteX79" fmla="*/ 156754 w 2577737"/>
              <a:gd name="connsiteY79" fmla="*/ 592183 h 4824723"/>
              <a:gd name="connsiteX80" fmla="*/ 174171 w 2577737"/>
              <a:gd name="connsiteY80" fmla="*/ 557348 h 4824723"/>
              <a:gd name="connsiteX81" fmla="*/ 182880 w 2577737"/>
              <a:gd name="connsiteY81" fmla="*/ 531223 h 4824723"/>
              <a:gd name="connsiteX82" fmla="*/ 200297 w 2577737"/>
              <a:gd name="connsiteY82" fmla="*/ 505097 h 4824723"/>
              <a:gd name="connsiteX83" fmla="*/ 209006 w 2577737"/>
              <a:gd name="connsiteY83" fmla="*/ 478971 h 4824723"/>
              <a:gd name="connsiteX84" fmla="*/ 226423 w 2577737"/>
              <a:gd name="connsiteY84" fmla="*/ 435428 h 4824723"/>
              <a:gd name="connsiteX85" fmla="*/ 278674 w 2577737"/>
              <a:gd name="connsiteY85" fmla="*/ 313508 h 4824723"/>
              <a:gd name="connsiteX86" fmla="*/ 313508 w 2577737"/>
              <a:gd name="connsiteY86" fmla="*/ 261257 h 4824723"/>
              <a:gd name="connsiteX87" fmla="*/ 391886 w 2577737"/>
              <a:gd name="connsiteY87" fmla="*/ 217714 h 4824723"/>
              <a:gd name="connsiteX88" fmla="*/ 452846 w 2577737"/>
              <a:gd name="connsiteY88" fmla="*/ 182880 h 4824723"/>
              <a:gd name="connsiteX89" fmla="*/ 505097 w 2577737"/>
              <a:gd name="connsiteY89" fmla="*/ 156754 h 4824723"/>
              <a:gd name="connsiteX90" fmla="*/ 557348 w 2577737"/>
              <a:gd name="connsiteY90" fmla="*/ 121920 h 4824723"/>
              <a:gd name="connsiteX91" fmla="*/ 609600 w 2577737"/>
              <a:gd name="connsiteY91" fmla="*/ 95794 h 4824723"/>
              <a:gd name="connsiteX92" fmla="*/ 1306286 w 2577737"/>
              <a:gd name="connsiteY92" fmla="*/ 104503 h 4824723"/>
              <a:gd name="connsiteX93" fmla="*/ 1463040 w 2577737"/>
              <a:gd name="connsiteY93" fmla="*/ 113211 h 4824723"/>
              <a:gd name="connsiteX94" fmla="*/ 1811383 w 2577737"/>
              <a:gd name="connsiteY94" fmla="*/ 121920 h 4824723"/>
              <a:gd name="connsiteX95" fmla="*/ 1733006 w 2577737"/>
              <a:gd name="connsiteY95" fmla="*/ 43543 h 4824723"/>
              <a:gd name="connsiteX96" fmla="*/ 1715588 w 2577737"/>
              <a:gd name="connsiteY96" fmla="*/ 26125 h 4824723"/>
              <a:gd name="connsiteX97" fmla="*/ 1689463 w 2577737"/>
              <a:gd name="connsiteY97" fmla="*/ 0 h 482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77737" h="4824723">
                <a:moveTo>
                  <a:pt x="2577737" y="4807131"/>
                </a:moveTo>
                <a:cubicBezTo>
                  <a:pt x="2560320" y="4812937"/>
                  <a:pt x="2543809" y="4823403"/>
                  <a:pt x="2525486" y="4824548"/>
                </a:cubicBezTo>
                <a:cubicBezTo>
                  <a:pt x="2507720" y="4825658"/>
                  <a:pt x="2441390" y="4821689"/>
                  <a:pt x="2412274" y="4807131"/>
                </a:cubicBezTo>
                <a:cubicBezTo>
                  <a:pt x="2402913" y="4802450"/>
                  <a:pt x="2395712" y="4793965"/>
                  <a:pt x="2386148" y="4789714"/>
                </a:cubicBezTo>
                <a:cubicBezTo>
                  <a:pt x="2369371" y="4782258"/>
                  <a:pt x="2350318" y="4780507"/>
                  <a:pt x="2333897" y="4772297"/>
                </a:cubicBezTo>
                <a:cubicBezTo>
                  <a:pt x="2289702" y="4750199"/>
                  <a:pt x="2309865" y="4762081"/>
                  <a:pt x="2272937" y="4737463"/>
                </a:cubicBezTo>
                <a:cubicBezTo>
                  <a:pt x="2267131" y="4728754"/>
                  <a:pt x="2262921" y="4718738"/>
                  <a:pt x="2255520" y="4711337"/>
                </a:cubicBezTo>
                <a:cubicBezTo>
                  <a:pt x="2203162" y="4658979"/>
                  <a:pt x="2250297" y="4751397"/>
                  <a:pt x="2177143" y="4641668"/>
                </a:cubicBezTo>
                <a:cubicBezTo>
                  <a:pt x="2134077" y="4577071"/>
                  <a:pt x="2183675" y="4647766"/>
                  <a:pt x="2142308" y="4598125"/>
                </a:cubicBezTo>
                <a:cubicBezTo>
                  <a:pt x="2133016" y="4586975"/>
                  <a:pt x="2125629" y="4574311"/>
                  <a:pt x="2116183" y="4563291"/>
                </a:cubicBezTo>
                <a:cubicBezTo>
                  <a:pt x="2108168" y="4553940"/>
                  <a:pt x="2097942" y="4546626"/>
                  <a:pt x="2090057" y="4537165"/>
                </a:cubicBezTo>
                <a:cubicBezTo>
                  <a:pt x="2083357" y="4529125"/>
                  <a:pt x="2080041" y="4518441"/>
                  <a:pt x="2072640" y="4511040"/>
                </a:cubicBezTo>
                <a:cubicBezTo>
                  <a:pt x="2065239" y="4503639"/>
                  <a:pt x="2054687" y="4500161"/>
                  <a:pt x="2046514" y="4493623"/>
                </a:cubicBezTo>
                <a:cubicBezTo>
                  <a:pt x="2040103" y="4488494"/>
                  <a:pt x="2035929" y="4480760"/>
                  <a:pt x="2029097" y="4476205"/>
                </a:cubicBezTo>
                <a:cubicBezTo>
                  <a:pt x="2009192" y="4462935"/>
                  <a:pt x="1962242" y="4445417"/>
                  <a:pt x="1942011" y="4441371"/>
                </a:cubicBezTo>
                <a:cubicBezTo>
                  <a:pt x="1927497" y="4438468"/>
                  <a:pt x="1912917" y="4435874"/>
                  <a:pt x="1898468" y="4432663"/>
                </a:cubicBezTo>
                <a:cubicBezTo>
                  <a:pt x="1837213" y="4419051"/>
                  <a:pt x="1888423" y="4429792"/>
                  <a:pt x="1837508" y="4415245"/>
                </a:cubicBezTo>
                <a:cubicBezTo>
                  <a:pt x="1826000" y="4411957"/>
                  <a:pt x="1814285" y="4409440"/>
                  <a:pt x="1802674" y="4406537"/>
                </a:cubicBezTo>
                <a:cubicBezTo>
                  <a:pt x="1793965" y="4400731"/>
                  <a:pt x="1785909" y="4393801"/>
                  <a:pt x="1776548" y="4389120"/>
                </a:cubicBezTo>
                <a:cubicBezTo>
                  <a:pt x="1755404" y="4378548"/>
                  <a:pt x="1728750" y="4377668"/>
                  <a:pt x="1706880" y="4371703"/>
                </a:cubicBezTo>
                <a:cubicBezTo>
                  <a:pt x="1689167" y="4366872"/>
                  <a:pt x="1672045" y="4360091"/>
                  <a:pt x="1654628" y="4354285"/>
                </a:cubicBezTo>
                <a:lnTo>
                  <a:pt x="1628503" y="4345577"/>
                </a:lnTo>
                <a:cubicBezTo>
                  <a:pt x="1619794" y="4342674"/>
                  <a:pt x="1611379" y="4338668"/>
                  <a:pt x="1602377" y="4336868"/>
                </a:cubicBezTo>
                <a:lnTo>
                  <a:pt x="1558834" y="4328160"/>
                </a:lnTo>
                <a:cubicBezTo>
                  <a:pt x="1466019" y="4291035"/>
                  <a:pt x="1564261" y="4327265"/>
                  <a:pt x="1471748" y="4302034"/>
                </a:cubicBezTo>
                <a:cubicBezTo>
                  <a:pt x="1454036" y="4297203"/>
                  <a:pt x="1436914" y="4290423"/>
                  <a:pt x="1419497" y="4284617"/>
                </a:cubicBezTo>
                <a:cubicBezTo>
                  <a:pt x="1410788" y="4281714"/>
                  <a:pt x="1402495" y="4276922"/>
                  <a:pt x="1393371" y="4275908"/>
                </a:cubicBezTo>
                <a:lnTo>
                  <a:pt x="1314994" y="4267200"/>
                </a:lnTo>
                <a:cubicBezTo>
                  <a:pt x="1248766" y="4245123"/>
                  <a:pt x="1331835" y="4270597"/>
                  <a:pt x="1193074" y="4249783"/>
                </a:cubicBezTo>
                <a:cubicBezTo>
                  <a:pt x="1168076" y="4246033"/>
                  <a:pt x="1111564" y="4231582"/>
                  <a:pt x="1079863" y="4223657"/>
                </a:cubicBezTo>
                <a:cubicBezTo>
                  <a:pt x="1068251" y="4217851"/>
                  <a:pt x="1056160" y="4212919"/>
                  <a:pt x="1045028" y="4206240"/>
                </a:cubicBezTo>
                <a:cubicBezTo>
                  <a:pt x="970165" y="4161322"/>
                  <a:pt x="1019202" y="4180213"/>
                  <a:pt x="966651" y="4162697"/>
                </a:cubicBezTo>
                <a:cubicBezTo>
                  <a:pt x="955040" y="4153988"/>
                  <a:pt x="944799" y="4143062"/>
                  <a:pt x="931817" y="4136571"/>
                </a:cubicBezTo>
                <a:cubicBezTo>
                  <a:pt x="915396" y="4128360"/>
                  <a:pt x="896983" y="4124960"/>
                  <a:pt x="879566" y="4119154"/>
                </a:cubicBezTo>
                <a:cubicBezTo>
                  <a:pt x="870857" y="4116251"/>
                  <a:pt x="861078" y="4115537"/>
                  <a:pt x="853440" y="4110445"/>
                </a:cubicBezTo>
                <a:cubicBezTo>
                  <a:pt x="807519" y="4079832"/>
                  <a:pt x="848716" y="4103065"/>
                  <a:pt x="792480" y="4084320"/>
                </a:cubicBezTo>
                <a:cubicBezTo>
                  <a:pt x="777650" y="4079377"/>
                  <a:pt x="763910" y="4071395"/>
                  <a:pt x="748937" y="4066903"/>
                </a:cubicBezTo>
                <a:cubicBezTo>
                  <a:pt x="734759" y="4062650"/>
                  <a:pt x="719754" y="4061784"/>
                  <a:pt x="705394" y="4058194"/>
                </a:cubicBezTo>
                <a:cubicBezTo>
                  <a:pt x="696488" y="4055967"/>
                  <a:pt x="688174" y="4051711"/>
                  <a:pt x="679268" y="4049485"/>
                </a:cubicBezTo>
                <a:cubicBezTo>
                  <a:pt x="664909" y="4045895"/>
                  <a:pt x="650175" y="4043988"/>
                  <a:pt x="635726" y="4040777"/>
                </a:cubicBezTo>
                <a:cubicBezTo>
                  <a:pt x="602925" y="4033488"/>
                  <a:pt x="603856" y="4033056"/>
                  <a:pt x="574766" y="4023360"/>
                </a:cubicBezTo>
                <a:cubicBezTo>
                  <a:pt x="509175" y="3979633"/>
                  <a:pt x="592535" y="4030976"/>
                  <a:pt x="513806" y="3997234"/>
                </a:cubicBezTo>
                <a:cubicBezTo>
                  <a:pt x="435323" y="3963598"/>
                  <a:pt x="554570" y="3993196"/>
                  <a:pt x="444137" y="3971108"/>
                </a:cubicBezTo>
                <a:cubicBezTo>
                  <a:pt x="426720" y="3959497"/>
                  <a:pt x="406688" y="3951075"/>
                  <a:pt x="391886" y="3936274"/>
                </a:cubicBezTo>
                <a:cubicBezTo>
                  <a:pt x="386080" y="3930468"/>
                  <a:pt x="381509" y="3923081"/>
                  <a:pt x="374468" y="3918857"/>
                </a:cubicBezTo>
                <a:cubicBezTo>
                  <a:pt x="366597" y="3914134"/>
                  <a:pt x="357051" y="3913051"/>
                  <a:pt x="348343" y="3910148"/>
                </a:cubicBezTo>
                <a:cubicBezTo>
                  <a:pt x="342537" y="3901440"/>
                  <a:pt x="338327" y="3891424"/>
                  <a:pt x="330926" y="3884023"/>
                </a:cubicBezTo>
                <a:cubicBezTo>
                  <a:pt x="323525" y="3876622"/>
                  <a:pt x="312747" y="3873417"/>
                  <a:pt x="304800" y="3866605"/>
                </a:cubicBezTo>
                <a:cubicBezTo>
                  <a:pt x="292332" y="3855918"/>
                  <a:pt x="281577" y="3843382"/>
                  <a:pt x="269966" y="3831771"/>
                </a:cubicBezTo>
                <a:cubicBezTo>
                  <a:pt x="267063" y="3823062"/>
                  <a:pt x="265362" y="3813856"/>
                  <a:pt x="261257" y="3805645"/>
                </a:cubicBezTo>
                <a:cubicBezTo>
                  <a:pt x="249133" y="3781397"/>
                  <a:pt x="236973" y="3772653"/>
                  <a:pt x="217714" y="3753394"/>
                </a:cubicBezTo>
                <a:cubicBezTo>
                  <a:pt x="194816" y="3661798"/>
                  <a:pt x="228997" y="3773137"/>
                  <a:pt x="182880" y="3692434"/>
                </a:cubicBezTo>
                <a:cubicBezTo>
                  <a:pt x="176942" y="3682042"/>
                  <a:pt x="177610" y="3669064"/>
                  <a:pt x="174171" y="3657600"/>
                </a:cubicBezTo>
                <a:cubicBezTo>
                  <a:pt x="168895" y="3640015"/>
                  <a:pt x="162560" y="3622765"/>
                  <a:pt x="156754" y="3605348"/>
                </a:cubicBezTo>
                <a:cubicBezTo>
                  <a:pt x="153851" y="3587931"/>
                  <a:pt x="152596" y="3570158"/>
                  <a:pt x="148046" y="3553097"/>
                </a:cubicBezTo>
                <a:cubicBezTo>
                  <a:pt x="140950" y="3526488"/>
                  <a:pt x="132148" y="3500289"/>
                  <a:pt x="121920" y="3474720"/>
                </a:cubicBezTo>
                <a:cubicBezTo>
                  <a:pt x="116114" y="3460206"/>
                  <a:pt x="108995" y="3446150"/>
                  <a:pt x="104503" y="3431177"/>
                </a:cubicBezTo>
                <a:cubicBezTo>
                  <a:pt x="100250" y="3416999"/>
                  <a:pt x="99384" y="3401994"/>
                  <a:pt x="95794" y="3387634"/>
                </a:cubicBezTo>
                <a:cubicBezTo>
                  <a:pt x="93568" y="3378728"/>
                  <a:pt x="89150" y="3370453"/>
                  <a:pt x="87086" y="3361508"/>
                </a:cubicBezTo>
                <a:cubicBezTo>
                  <a:pt x="80429" y="3332663"/>
                  <a:pt x="80662" y="3301909"/>
                  <a:pt x="69668" y="3274423"/>
                </a:cubicBezTo>
                <a:lnTo>
                  <a:pt x="52251" y="3230880"/>
                </a:lnTo>
                <a:cubicBezTo>
                  <a:pt x="49348" y="3216366"/>
                  <a:pt x="46871" y="3201760"/>
                  <a:pt x="43543" y="3187337"/>
                </a:cubicBezTo>
                <a:cubicBezTo>
                  <a:pt x="31342" y="3134465"/>
                  <a:pt x="15491" y="3084852"/>
                  <a:pt x="8708" y="3030583"/>
                </a:cubicBezTo>
                <a:lnTo>
                  <a:pt x="0" y="2960914"/>
                </a:lnTo>
                <a:cubicBezTo>
                  <a:pt x="2903" y="2894148"/>
                  <a:pt x="3771" y="2827263"/>
                  <a:pt x="8708" y="2760617"/>
                </a:cubicBezTo>
                <a:cubicBezTo>
                  <a:pt x="10423" y="2737469"/>
                  <a:pt x="20704" y="2721344"/>
                  <a:pt x="26126" y="2699657"/>
                </a:cubicBezTo>
                <a:cubicBezTo>
                  <a:pt x="29716" y="2685297"/>
                  <a:pt x="31733" y="2670587"/>
                  <a:pt x="34834" y="2656114"/>
                </a:cubicBezTo>
                <a:cubicBezTo>
                  <a:pt x="58740" y="2544551"/>
                  <a:pt x="46097" y="2614658"/>
                  <a:pt x="60960" y="2525485"/>
                </a:cubicBezTo>
                <a:cubicBezTo>
                  <a:pt x="63863" y="2487748"/>
                  <a:pt x="66241" y="2449967"/>
                  <a:pt x="69668" y="2412274"/>
                </a:cubicBezTo>
                <a:cubicBezTo>
                  <a:pt x="76960" y="2332067"/>
                  <a:pt x="70913" y="2356287"/>
                  <a:pt x="87086" y="2307771"/>
                </a:cubicBezTo>
                <a:cubicBezTo>
                  <a:pt x="92482" y="1984016"/>
                  <a:pt x="-8428" y="1906842"/>
                  <a:pt x="121920" y="1750423"/>
                </a:cubicBezTo>
                <a:cubicBezTo>
                  <a:pt x="127176" y="1744115"/>
                  <a:pt x="133531" y="1738811"/>
                  <a:pt x="139337" y="1733005"/>
                </a:cubicBezTo>
                <a:cubicBezTo>
                  <a:pt x="136069" y="1677457"/>
                  <a:pt x="133532" y="1579159"/>
                  <a:pt x="121920" y="1515291"/>
                </a:cubicBezTo>
                <a:cubicBezTo>
                  <a:pt x="120278" y="1506259"/>
                  <a:pt x="115437" y="1498071"/>
                  <a:pt x="113211" y="1489165"/>
                </a:cubicBezTo>
                <a:cubicBezTo>
                  <a:pt x="109621" y="1474806"/>
                  <a:pt x="107406" y="1460137"/>
                  <a:pt x="104503" y="1445623"/>
                </a:cubicBezTo>
                <a:cubicBezTo>
                  <a:pt x="101600" y="1375954"/>
                  <a:pt x="95794" y="1306346"/>
                  <a:pt x="95794" y="1236617"/>
                </a:cubicBezTo>
                <a:cubicBezTo>
                  <a:pt x="95794" y="1082738"/>
                  <a:pt x="99290" y="928853"/>
                  <a:pt x="104503" y="775063"/>
                </a:cubicBezTo>
                <a:cubicBezTo>
                  <a:pt x="104625" y="771474"/>
                  <a:pt x="118985" y="687094"/>
                  <a:pt x="121920" y="679268"/>
                </a:cubicBezTo>
                <a:cubicBezTo>
                  <a:pt x="125595" y="669468"/>
                  <a:pt x="134656" y="662504"/>
                  <a:pt x="139337" y="653143"/>
                </a:cubicBezTo>
                <a:cubicBezTo>
                  <a:pt x="149866" y="632084"/>
                  <a:pt x="148381" y="614512"/>
                  <a:pt x="156754" y="592183"/>
                </a:cubicBezTo>
                <a:cubicBezTo>
                  <a:pt x="161312" y="580027"/>
                  <a:pt x="169057" y="569280"/>
                  <a:pt x="174171" y="557348"/>
                </a:cubicBezTo>
                <a:cubicBezTo>
                  <a:pt x="177787" y="548911"/>
                  <a:pt x="178775" y="539433"/>
                  <a:pt x="182880" y="531223"/>
                </a:cubicBezTo>
                <a:cubicBezTo>
                  <a:pt x="187561" y="521862"/>
                  <a:pt x="195616" y="514458"/>
                  <a:pt x="200297" y="505097"/>
                </a:cubicBezTo>
                <a:cubicBezTo>
                  <a:pt x="204402" y="496886"/>
                  <a:pt x="205783" y="487566"/>
                  <a:pt x="209006" y="478971"/>
                </a:cubicBezTo>
                <a:cubicBezTo>
                  <a:pt x="214495" y="464334"/>
                  <a:pt x="221081" y="450119"/>
                  <a:pt x="226423" y="435428"/>
                </a:cubicBezTo>
                <a:cubicBezTo>
                  <a:pt x="245001" y="384340"/>
                  <a:pt x="245600" y="363119"/>
                  <a:pt x="278674" y="313508"/>
                </a:cubicBezTo>
                <a:cubicBezTo>
                  <a:pt x="290285" y="296091"/>
                  <a:pt x="293650" y="267877"/>
                  <a:pt x="313508" y="261257"/>
                </a:cubicBezTo>
                <a:cubicBezTo>
                  <a:pt x="385756" y="237173"/>
                  <a:pt x="272106" y="277604"/>
                  <a:pt x="391886" y="217714"/>
                </a:cubicBezTo>
                <a:cubicBezTo>
                  <a:pt x="527669" y="149823"/>
                  <a:pt x="342077" y="244419"/>
                  <a:pt x="452846" y="182880"/>
                </a:cubicBezTo>
                <a:cubicBezTo>
                  <a:pt x="469868" y="173423"/>
                  <a:pt x="488277" y="166566"/>
                  <a:pt x="505097" y="156754"/>
                </a:cubicBezTo>
                <a:cubicBezTo>
                  <a:pt x="523178" y="146207"/>
                  <a:pt x="537490" y="128540"/>
                  <a:pt x="557348" y="121920"/>
                </a:cubicBezTo>
                <a:cubicBezTo>
                  <a:pt x="593403" y="109901"/>
                  <a:pt x="575836" y="118303"/>
                  <a:pt x="609600" y="95794"/>
                </a:cubicBezTo>
                <a:lnTo>
                  <a:pt x="1306286" y="104503"/>
                </a:lnTo>
                <a:cubicBezTo>
                  <a:pt x="1358607" y="105571"/>
                  <a:pt x="1410739" y="111408"/>
                  <a:pt x="1463040" y="113211"/>
                </a:cubicBezTo>
                <a:lnTo>
                  <a:pt x="1811383" y="121920"/>
                </a:lnTo>
                <a:lnTo>
                  <a:pt x="1733006" y="43543"/>
                </a:lnTo>
                <a:lnTo>
                  <a:pt x="1715588" y="26125"/>
                </a:lnTo>
                <a:lnTo>
                  <a:pt x="1689463" y="0"/>
                </a:lnTo>
              </a:path>
            </a:pathLst>
          </a:cu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8A07871-49CE-4C21-BC8F-85B97B2D6991}"/>
              </a:ext>
            </a:extLst>
          </p:cNvPr>
          <p:cNvSpPr/>
          <p:nvPr/>
        </p:nvSpPr>
        <p:spPr>
          <a:xfrm>
            <a:off x="2455863" y="461963"/>
            <a:ext cx="130175" cy="104775"/>
          </a:xfrm>
          <a:custGeom>
            <a:avLst/>
            <a:gdLst>
              <a:gd name="connsiteX0" fmla="*/ 130629 w 130629"/>
              <a:gd name="connsiteY0" fmla="*/ 0 h 104503"/>
              <a:gd name="connsiteX1" fmla="*/ 87086 w 130629"/>
              <a:gd name="connsiteY1" fmla="*/ 34835 h 104503"/>
              <a:gd name="connsiteX2" fmla="*/ 34834 w 130629"/>
              <a:gd name="connsiteY2" fmla="*/ 87086 h 104503"/>
              <a:gd name="connsiteX3" fmla="*/ 0 w 130629"/>
              <a:gd name="connsiteY3" fmla="*/ 104503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9" h="104503">
                <a:moveTo>
                  <a:pt x="130629" y="0"/>
                </a:moveTo>
                <a:cubicBezTo>
                  <a:pt x="116115" y="11612"/>
                  <a:pt x="100840" y="22332"/>
                  <a:pt x="87086" y="34835"/>
                </a:cubicBezTo>
                <a:cubicBezTo>
                  <a:pt x="68860" y="51404"/>
                  <a:pt x="58201" y="79296"/>
                  <a:pt x="34834" y="87086"/>
                </a:cubicBezTo>
                <a:cubicBezTo>
                  <a:pt x="4814" y="97093"/>
                  <a:pt x="15200" y="89305"/>
                  <a:pt x="0" y="104503"/>
                </a:cubicBez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421F8A-26E8-44CE-8E6D-84B3A66D2074}"/>
              </a:ext>
            </a:extLst>
          </p:cNvPr>
          <p:cNvSpPr/>
          <p:nvPr/>
        </p:nvSpPr>
        <p:spPr>
          <a:xfrm>
            <a:off x="2586038" y="4349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1B7AA97-85B3-41B3-ACC7-4C2AC853DBED}"/>
              </a:ext>
            </a:extLst>
          </p:cNvPr>
          <p:cNvSpPr/>
          <p:nvPr/>
        </p:nvSpPr>
        <p:spPr>
          <a:xfrm>
            <a:off x="2455863" y="312738"/>
            <a:ext cx="147637" cy="149225"/>
          </a:xfrm>
          <a:custGeom>
            <a:avLst/>
            <a:gdLst>
              <a:gd name="connsiteX0" fmla="*/ 148096 w 148096"/>
              <a:gd name="connsiteY0" fmla="*/ 148046 h 148046"/>
              <a:gd name="connsiteX1" fmla="*/ 104553 w 148096"/>
              <a:gd name="connsiteY1" fmla="*/ 113212 h 148046"/>
              <a:gd name="connsiteX2" fmla="*/ 87136 w 148096"/>
              <a:gd name="connsiteY2" fmla="*/ 95794 h 148046"/>
              <a:gd name="connsiteX3" fmla="*/ 61010 w 148096"/>
              <a:gd name="connsiteY3" fmla="*/ 78377 h 148046"/>
              <a:gd name="connsiteX4" fmla="*/ 26176 w 148096"/>
              <a:gd name="connsiteY4" fmla="*/ 26126 h 148046"/>
              <a:gd name="connsiteX5" fmla="*/ 50 w 148096"/>
              <a:gd name="connsiteY5" fmla="*/ 0 h 1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96" h="148046">
                <a:moveTo>
                  <a:pt x="148096" y="148046"/>
                </a:moveTo>
                <a:cubicBezTo>
                  <a:pt x="133582" y="136435"/>
                  <a:pt x="118665" y="125309"/>
                  <a:pt x="104553" y="113212"/>
                </a:cubicBezTo>
                <a:cubicBezTo>
                  <a:pt x="98319" y="107869"/>
                  <a:pt x="93547" y="100923"/>
                  <a:pt x="87136" y="95794"/>
                </a:cubicBezTo>
                <a:cubicBezTo>
                  <a:pt x="78963" y="89256"/>
                  <a:pt x="69719" y="84183"/>
                  <a:pt x="61010" y="78377"/>
                </a:cubicBezTo>
                <a:cubicBezTo>
                  <a:pt x="49399" y="60960"/>
                  <a:pt x="43593" y="37737"/>
                  <a:pt x="26176" y="26126"/>
                </a:cubicBezTo>
                <a:cubicBezTo>
                  <a:pt x="-2365" y="7099"/>
                  <a:pt x="50" y="19175"/>
                  <a:pt x="50" y="0"/>
                </a:cubicBez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A15CA-FE14-4FAE-B1B9-EEAEC8AEF58A}"/>
              </a:ext>
            </a:extLst>
          </p:cNvPr>
          <p:cNvSpPr/>
          <p:nvPr/>
        </p:nvSpPr>
        <p:spPr>
          <a:xfrm>
            <a:off x="3360738" y="4964113"/>
            <a:ext cx="985837" cy="32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DBF840-8EFF-4C0D-A23B-85EED109E067}"/>
              </a:ext>
            </a:extLst>
          </p:cNvPr>
          <p:cNvSpPr/>
          <p:nvPr/>
        </p:nvSpPr>
        <p:spPr>
          <a:xfrm>
            <a:off x="5635625" y="4964113"/>
            <a:ext cx="1444625" cy="41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A07B3-0128-414D-BCBA-05D33FAE5440}"/>
              </a:ext>
            </a:extLst>
          </p:cNvPr>
          <p:cNvSpPr/>
          <p:nvPr/>
        </p:nvSpPr>
        <p:spPr>
          <a:xfrm>
            <a:off x="5694363" y="6103938"/>
            <a:ext cx="1385887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C473F84-00A1-0649-1958-28F6A9125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722277"/>
            <a:ext cx="170173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GLYCOGENOLYSIS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80508AF-AC9C-AE9A-CDC7-CF245E289ECC}"/>
              </a:ext>
            </a:extLst>
          </p:cNvPr>
          <p:cNvSpPr/>
          <p:nvPr/>
        </p:nvSpPr>
        <p:spPr>
          <a:xfrm rot="10800000">
            <a:off x="5691014" y="4745115"/>
            <a:ext cx="55562" cy="1817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9693C-17CB-419E-BD97-236529FBEEA4}"/>
              </a:ext>
            </a:extLst>
          </p:cNvPr>
          <p:cNvSpPr/>
          <p:nvPr/>
        </p:nvSpPr>
        <p:spPr>
          <a:xfrm>
            <a:off x="5611742" y="4253992"/>
            <a:ext cx="1604963" cy="47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FF04D5A-A9D2-FF74-A357-75329A1966DD}"/>
              </a:ext>
            </a:extLst>
          </p:cNvPr>
          <p:cNvSpPr/>
          <p:nvPr/>
        </p:nvSpPr>
        <p:spPr>
          <a:xfrm>
            <a:off x="5691014" y="5672521"/>
            <a:ext cx="55562" cy="1817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7442E6-8982-4FB9-8262-CEBFE1B6A5EE}"/>
              </a:ext>
            </a:extLst>
          </p:cNvPr>
          <p:cNvSpPr/>
          <p:nvPr/>
        </p:nvSpPr>
        <p:spPr>
          <a:xfrm>
            <a:off x="5635625" y="5571332"/>
            <a:ext cx="1392238" cy="37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9B52F49-CB23-3C0E-6A9D-F73B489D20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062" y="2249374"/>
            <a:ext cx="274638" cy="274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AEB9B-E079-4FA1-9E8D-962AFD5A6FB6}"/>
              </a:ext>
            </a:extLst>
          </p:cNvPr>
          <p:cNvSpPr/>
          <p:nvPr/>
        </p:nvSpPr>
        <p:spPr>
          <a:xfrm>
            <a:off x="5570070" y="4714607"/>
            <a:ext cx="1604963" cy="24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2" grpId="0" animBg="1"/>
      <p:bldP spid="14" grpId="0" animBg="1"/>
      <p:bldP spid="16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9470DD2-ABEE-4081-B8F7-90746062A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23925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b="1">
                <a:latin typeface="Calibri" panose="020F0502020204030204" pitchFamily="34" charset="0"/>
              </a:rPr>
              <a:t>Cortisol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B99CDDA-7921-4075-8538-5086C06C0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92569"/>
            <a:ext cx="8229600" cy="17859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Promotes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Gluconeogenesis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Breakdown of skeletal muscle proteins (for fuel)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Enhances lipolysis (‘glucose sparing’)</a:t>
            </a:r>
          </a:p>
          <a:p>
            <a:pPr lvl="1" eaLnBrk="1" hangingPunct="1"/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/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21CD368-9675-43A7-A825-8DE8A8E4C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61598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Suppresses the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immune response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CA6BF358-1A16-4546-8349-A7116353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3196"/>
            <a:ext cx="86868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Permissive – needed for NE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vasoconstriction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348D4113-0649-4318-90CA-E85D40CB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250707"/>
            <a:ext cx="8229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Response to stressors – protective?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A5289-189E-4BD4-A907-77810CB37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23125"/>
            <a:ext cx="55308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Elevates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Blood Glucose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13C9816A-F8EA-4AC4-949B-A9D504FDB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25513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3600">
                <a:latin typeface="Calibri" panose="020F0502020204030204" pitchFamily="34" charset="0"/>
              </a:rPr>
              <a:t>Circadian Rhythm of Cortisol Secretion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A7FA418D-B16B-4CA4-98C6-76749863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6194"/>
          <a:stretch>
            <a:fillRect/>
          </a:stretch>
        </p:blipFill>
        <p:spPr bwMode="auto">
          <a:xfrm>
            <a:off x="288925" y="1143000"/>
            <a:ext cx="85645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4D5A4DF-240C-48DD-808B-D05B9C246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726656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4000" dirty="0">
                <a:latin typeface="Calibri" panose="020F0502020204030204" pitchFamily="34" charset="0"/>
              </a:rPr>
              <a:t>Hyper-</a:t>
            </a:r>
            <a:r>
              <a:rPr lang="en-US" altLang="en-US" sz="4000" dirty="0" err="1">
                <a:latin typeface="Calibri" panose="020F0502020204030204" pitchFamily="34" charset="0"/>
              </a:rPr>
              <a:t>Cortisolism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427FF7B-5415-4922-99DD-105D86315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696" y="1030413"/>
            <a:ext cx="6846888" cy="735013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alibri" panose="020F0502020204030204" pitchFamily="34" charset="0"/>
              </a:rPr>
              <a:t>Over</a:t>
            </a:r>
            <a:r>
              <a:rPr lang="en-US" altLang="en-US" dirty="0">
                <a:latin typeface="Calibri" panose="020F0502020204030204" pitchFamily="34" charset="0"/>
              </a:rPr>
              <a:t> secretion of cortisol or ACTH.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90C9D5B-64CC-4CE9-A562-FA3E56B92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583657"/>
            <a:ext cx="47164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Pituitary disorder =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ACTH</a:t>
            </a:r>
          </a:p>
          <a:p>
            <a:pPr lvl="0" defTabSz="914400" fontAlgn="base">
              <a:spcAft>
                <a:spcPct val="0"/>
              </a:spcAft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Adrenal disorder =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↑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cortisol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3D2EC06-4490-46BA-BB60-DFA02F63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417095"/>
            <a:ext cx="4850484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Called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Cushing’s Disease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321944B-09E5-41E3-B6CE-37013506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911600"/>
            <a:ext cx="493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↑ Glucose and ↓ Protein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8808072E-C2D3-4632-AB67-15977D86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671156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Loss of Muscle mass 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1B238127-577E-4E67-A3DC-156EFF19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453063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Characteristic Fat deposits </a:t>
            </a:r>
          </a:p>
        </p:txBody>
      </p:sp>
      <p:pic>
        <p:nvPicPr>
          <p:cNvPr id="15370" name="Picture 10" descr="Clinical manifestations of Cushing's syndrome">
            <a:extLst>
              <a:ext uri="{FF2B5EF4-FFF2-40B4-BE49-F238E27FC236}">
                <a16:creationId xmlns:a16="http://schemas.microsoft.com/office/drawing/2014/main" id="{827B57B0-2AC9-4FFF-A6F9-43B5EA4D8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12963"/>
            <a:ext cx="2857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Cushing's_Syndrome_ab">
            <a:extLst>
              <a:ext uri="{FF2B5EF4-FFF2-40B4-BE49-F238E27FC236}">
                <a16:creationId xmlns:a16="http://schemas.microsoft.com/office/drawing/2014/main" id="{043C60C1-B97F-46B0-BB5E-CF0EFDAE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3192" r="5756" b="6897"/>
          <a:stretch>
            <a:fillRect/>
          </a:stretch>
        </p:blipFill>
        <p:spPr bwMode="auto">
          <a:xfrm>
            <a:off x="7392988" y="38100"/>
            <a:ext cx="14716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6BBAC89-831C-843E-DCCA-F7124C4D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58" y="3293940"/>
            <a:ext cx="4850484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Characterized by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A88AF64-0D1F-4C7C-9083-29772AD72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599385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4000" dirty="0">
                <a:latin typeface="Calibri" panose="020F0502020204030204" pitchFamily="34" charset="0"/>
              </a:rPr>
              <a:t>Hypo-</a:t>
            </a:r>
            <a:r>
              <a:rPr lang="en-US" altLang="en-US" sz="4000" dirty="0" err="1">
                <a:latin typeface="Calibri" panose="020F0502020204030204" pitchFamily="34" charset="0"/>
              </a:rPr>
              <a:t>Cortisolism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B01BDE0-A76C-4A86-BF05-69DFD3B5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9" y="1880395"/>
            <a:ext cx="40687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Called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</a:rPr>
              <a:t>Addison’s Disease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1E8D0569-B3C8-4BE6-8B7B-04A8F942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987" y="787400"/>
            <a:ext cx="89931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secretion of adrenal steroid hormones</a:t>
            </a:r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843F1196-ADA9-4538-AFA4-6524D484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9" y="1368425"/>
            <a:ext cx="8559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Autoimmune destruction of adrenal cortex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5D83BBD6-8E69-4897-84D3-27FD7A79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0" y="3039448"/>
            <a:ext cx="4046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↓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Glucose (hypoglycemia)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1CDD2572-36A8-4EE6-9527-D2086BA1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01" y="4944944"/>
            <a:ext cx="656064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Poor response to stress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Fatigue and muscle weakness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Increased Melanocyte-Stimulating Hormone (MSH)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(darkens specific areas skin)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BEF6ED26-66C0-4687-BEB2-66E3EA59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01" y="3609860"/>
            <a:ext cx="37514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Lack of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Vasoconstriction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Causes Low Blood Pressure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Orthostatic Hypotension) </a:t>
            </a:r>
          </a:p>
        </p:txBody>
      </p:sp>
      <p:pic>
        <p:nvPicPr>
          <p:cNvPr id="9" name="Picture 6" descr="File:John F. Kennedy, White House color photo portrait.jpg">
            <a:hlinkClick r:id="rId2"/>
            <a:extLst>
              <a:ext uri="{FF2B5EF4-FFF2-40B4-BE49-F238E27FC236}">
                <a16:creationId xmlns:a16="http://schemas.microsoft.com/office/drawing/2014/main" id="{1C514D07-7F4F-4B82-8572-5ABD586B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86" y="3039448"/>
            <a:ext cx="22082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E14D9D37-C206-CF92-4815-159B5B9C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29" y="2491177"/>
            <a:ext cx="44865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Characterized by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58B93B-F0D5-40B5-B8FC-2D303E89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24" y="251321"/>
            <a:ext cx="8542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Hormone Interactions Discussed</a:t>
            </a:r>
            <a:endParaRPr lang="en-US" altLang="en-US" sz="2400" b="1" i="1" dirty="0">
              <a:solidFill>
                <a:srgbClr val="8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b="1" i="1" dirty="0">
              <a:solidFill>
                <a:srgbClr val="8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Antagonistic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one hormone having the opposite effect of another.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Insulin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glucagon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Parathyroid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Hormone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Calcitonin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3172C-984F-F833-2B88-E7EBD677291A}"/>
              </a:ext>
            </a:extLst>
          </p:cNvPr>
          <p:cNvSpPr/>
          <p:nvPr/>
        </p:nvSpPr>
        <p:spPr>
          <a:xfrm>
            <a:off x="669798" y="3239009"/>
            <a:ext cx="8028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Testosterone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follicular stimulating hormone (FSH)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promote spermatogenesis (sperm production).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Prolactin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promotes milk production (synthesis).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Oxytocin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facilitates milk ejection via myoepithelial cell contractions in mammary glands, thus they work together for lactation.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10A00-27C6-29C6-B3F0-BC3D692B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16" y="2378066"/>
            <a:ext cx="8542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Synergistic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two or more hormones having greater effect together than their sum separately.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Testosterone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FSH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Prolactin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Oxytocin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23BBD-198E-1DE9-32AE-C2D978E826BF}"/>
              </a:ext>
            </a:extLst>
          </p:cNvPr>
          <p:cNvSpPr txBox="1"/>
          <p:nvPr/>
        </p:nvSpPr>
        <p:spPr>
          <a:xfrm>
            <a:off x="659421" y="1559882"/>
            <a:ext cx="8360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Parathyroid hormone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blood calcium (by stimulating osteoclasts).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Calcitonin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(released by the thyroid gland) decreases blood calcium (by stimulating osteoblasts).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7488D-605D-249C-C835-2F641E91B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24" y="4438169"/>
            <a:ext cx="8542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 dirty="0">
                <a:solidFill>
                  <a:srgbClr val="8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Permissive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one hormone enhances the effect of another hormone secreted later.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e.g.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Progesterone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Cortisol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Norepinephrine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FDB68-7F56-80A1-F6DF-CB8F8694F7BD}"/>
              </a:ext>
            </a:extLst>
          </p:cNvPr>
          <p:cNvSpPr txBox="1"/>
          <p:nvPr/>
        </p:nvSpPr>
        <p:spPr>
          <a:xfrm>
            <a:off x="671145" y="5278712"/>
            <a:ext cx="785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prepares the uterus by thickening the endometrium and increase the number of receptors for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progesterone.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Progesterone then further increases this thickness, making the uterus receptive to implantation.</a:t>
            </a:r>
          </a:p>
        </p:txBody>
      </p:sp>
    </p:spTree>
    <p:extLst>
      <p:ext uri="{BB962C8B-B14F-4D97-AF65-F5344CB8AC3E}">
        <p14:creationId xmlns:p14="http://schemas.microsoft.com/office/powerpoint/2010/main" val="291377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15194" y="22114"/>
            <a:ext cx="7313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Human Reproductive System</a:t>
            </a:r>
          </a:p>
        </p:txBody>
      </p:sp>
      <p:pic>
        <p:nvPicPr>
          <p:cNvPr id="2052" name="Picture 6" descr="File:Androgenic hai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6" y="1573265"/>
            <a:ext cx="2607515" cy="33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X&amp;YFG17_04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21502" r="9478" b="30387"/>
          <a:stretch/>
        </p:blipFill>
        <p:spPr bwMode="auto">
          <a:xfrm>
            <a:off x="515923" y="4980652"/>
            <a:ext cx="1743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0184" y="884090"/>
            <a:ext cx="7855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1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Reproductive Organs are the Gonads</a:t>
            </a:r>
          </a:p>
        </p:txBody>
      </p:sp>
      <p:pic>
        <p:nvPicPr>
          <p:cNvPr id="7" name="Picture 2" descr="C:\Users\marie\Desktop\Germ Layers 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685964" y="3561887"/>
            <a:ext cx="4113176" cy="229438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80680" y="547904"/>
            <a:ext cx="7811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Produces, stores, nourishes and transports functional gametes (egg and sperm cells)</a:t>
            </a: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864913" y="1784596"/>
            <a:ext cx="626468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Gonads         Gametes    	Hormones   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Ovaries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Egg cells     	Estrogens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  	Progesterone	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          Sperm        	Testosterone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094252" y="2016081"/>
            <a:ext cx="25117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783" y="5909986"/>
            <a:ext cx="429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When egg cell is fertilized =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zygote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2551" y="5073754"/>
            <a:ext cx="2162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sperm cell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7783" y="5049615"/>
            <a:ext cx="1899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egg cell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076" y="5690765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XX             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	Male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6C01C-41DB-61B9-CD52-859734693B0E}"/>
              </a:ext>
            </a:extLst>
          </p:cNvPr>
          <p:cNvSpPr txBox="1"/>
          <p:nvPr/>
        </p:nvSpPr>
        <p:spPr>
          <a:xfrm>
            <a:off x="5657515" y="4999124"/>
            <a:ext cx="57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2913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15194" y="1830969"/>
            <a:ext cx="731361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Sex Chromosomes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XX  or  XY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Female                                           Male    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66400" y="5684036"/>
            <a:ext cx="842168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chromosome has about 1,100 genes on it.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chromosome has about 80 genes on it.</a:t>
            </a: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10800000" flipV="1">
            <a:off x="3283800" y="2741925"/>
            <a:ext cx="552450" cy="43815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</p:cNvCxnSpPr>
          <p:nvPr/>
        </p:nvCxnSpPr>
        <p:spPr>
          <a:xfrm>
            <a:off x="5474152" y="2715731"/>
            <a:ext cx="501650" cy="49053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4000" y="771639"/>
            <a:ext cx="8877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There are 22 pairs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of autosomal chromosomes + 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1 pair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of sex chromosomes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(the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2C59E-FFFC-FC13-B9D1-C220A584433A}"/>
              </a:ext>
            </a:extLst>
          </p:cNvPr>
          <p:cNvSpPr txBox="1"/>
          <p:nvPr/>
        </p:nvSpPr>
        <p:spPr>
          <a:xfrm>
            <a:off x="2286000" y="23087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The Sex Chromosomes</a:t>
            </a:r>
          </a:p>
        </p:txBody>
      </p:sp>
      <p:pic>
        <p:nvPicPr>
          <p:cNvPr id="4" name="Picture 3" descr="the sexes is waged in the genes ...">
            <a:extLst>
              <a:ext uri="{FF2B5EF4-FFF2-40B4-BE49-F238E27FC236}">
                <a16:creationId xmlns:a16="http://schemas.microsoft.com/office/drawing/2014/main" id="{E919027C-44C2-B806-C0F8-EB0ED607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99" y="3388318"/>
            <a:ext cx="3338660" cy="21462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8898AF-AC1E-0BE6-B241-3BAB86950FC6}"/>
                  </a:ext>
                </a:extLst>
              </p14:cNvPr>
              <p14:cNvContentPartPr/>
              <p14:nvPr/>
            </p14:nvContentPartPr>
            <p14:xfrm>
              <a:off x="402480" y="1569240"/>
              <a:ext cx="2584800" cy="72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8898AF-AC1E-0BE6-B241-3BAB86950F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40" y="1560600"/>
                <a:ext cx="2602440" cy="7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0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D410A-71E5-C2A6-48F0-6DBB514EB0EF}"/>
              </a:ext>
            </a:extLst>
          </p:cNvPr>
          <p:cNvSpPr txBox="1"/>
          <p:nvPr/>
        </p:nvSpPr>
        <p:spPr>
          <a:xfrm>
            <a:off x="709200" y="223462"/>
            <a:ext cx="749695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Genotype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an organism's genetic makeup (genome)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Phenotype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physical expression of a gene code.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78EF4A-5225-D40E-7EB1-72211893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960" y="2498835"/>
            <a:ext cx="4082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If person with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XY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genotype has testes that fail to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differentiate and secret testosterone, what is the result?</a:t>
            </a: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= Genetic male, Phenotypic (anatomical) female. 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A9DCD0-2A59-C4B7-B3B1-CC9B39A6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3" y="5666761"/>
            <a:ext cx="76568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If person with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XY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has normal testosterone levels but target tissue lacks receptors for it, what is the result?</a:t>
            </a: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  = Genetic male, Phenotypic (anatomical) female.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testicular feminization syndrome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" name="Picture 1" descr="Chapter 1 – Development of Reproductive Systems at the Embryo Stage | Obgyn  Key">
            <a:extLst>
              <a:ext uri="{FF2B5EF4-FFF2-40B4-BE49-F238E27FC236}">
                <a16:creationId xmlns:a16="http://schemas.microsoft.com/office/drawing/2014/main" id="{489622D5-A002-A282-0EBD-CCB5DED8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46" y="1337385"/>
            <a:ext cx="4503662" cy="4278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12650-DFD1-A00B-F7B0-21881E6C6C94}"/>
              </a:ext>
            </a:extLst>
          </p:cNvPr>
          <p:cNvSpPr txBox="1"/>
          <p:nvPr/>
        </p:nvSpPr>
        <p:spPr>
          <a:xfrm>
            <a:off x="737799" y="2861666"/>
            <a:ext cx="101652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Testosterone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21747-76CB-1AA1-5A38-E23D36403EB2}"/>
              </a:ext>
            </a:extLst>
          </p:cNvPr>
          <p:cNvSpPr txBox="1"/>
          <p:nvPr/>
        </p:nvSpPr>
        <p:spPr>
          <a:xfrm>
            <a:off x="3874002" y="3027058"/>
            <a:ext cx="10165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Testosterone</a:t>
            </a:r>
          </a:p>
        </p:txBody>
      </p:sp>
    </p:spTree>
    <p:extLst>
      <p:ext uri="{BB962C8B-B14F-4D97-AF65-F5344CB8AC3E}">
        <p14:creationId xmlns:p14="http://schemas.microsoft.com/office/powerpoint/2010/main" val="3380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B16907-0399-4631-8356-3F565F550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12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</a:rPr>
              <a:t>Pituitary (Hypophysis)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68E1941-38F2-4F29-9269-33B6867CB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466975"/>
            <a:ext cx="8686800" cy="6762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Anterior Pituitary – “adenohypophysis”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E81F546F-7364-4069-9590-CB9B6FA4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146685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 Pituitary – “neurohypophysis”</a:t>
            </a:r>
          </a:p>
        </p:txBody>
      </p:sp>
      <p:sp>
        <p:nvSpPr>
          <p:cNvPr id="43013" name="Freeform 5">
            <a:extLst>
              <a:ext uri="{FF2B5EF4-FFF2-40B4-BE49-F238E27FC236}">
                <a16:creationId xmlns:a16="http://schemas.microsoft.com/office/drawing/2014/main" id="{FDFB15FE-640B-426F-9160-D2F46A236B11}"/>
              </a:ext>
            </a:extLst>
          </p:cNvPr>
          <p:cNvSpPr>
            <a:spLocks/>
          </p:cNvSpPr>
          <p:nvPr/>
        </p:nvSpPr>
        <p:spPr bwMode="auto">
          <a:xfrm>
            <a:off x="715963" y="3733800"/>
            <a:ext cx="2200275" cy="2590800"/>
          </a:xfrm>
          <a:custGeom>
            <a:avLst/>
            <a:gdLst>
              <a:gd name="T0" fmla="*/ 2147483646 w 906"/>
              <a:gd name="T1" fmla="*/ 0 h 1120"/>
              <a:gd name="T2" fmla="*/ 2147483646 w 906"/>
              <a:gd name="T3" fmla="*/ 2147483646 h 1120"/>
              <a:gd name="T4" fmla="*/ 2147483646 w 906"/>
              <a:gd name="T5" fmla="*/ 2147483646 h 1120"/>
              <a:gd name="T6" fmla="*/ 2147483646 w 906"/>
              <a:gd name="T7" fmla="*/ 2147483646 h 1120"/>
              <a:gd name="T8" fmla="*/ 2147483646 w 906"/>
              <a:gd name="T9" fmla="*/ 2147483646 h 1120"/>
              <a:gd name="T10" fmla="*/ 2147483646 w 906"/>
              <a:gd name="T11" fmla="*/ 2147483646 h 1120"/>
              <a:gd name="T12" fmla="*/ 2147483646 w 906"/>
              <a:gd name="T13" fmla="*/ 2147483646 h 1120"/>
              <a:gd name="T14" fmla="*/ 2147483646 w 906"/>
              <a:gd name="T15" fmla="*/ 2147483646 h 1120"/>
              <a:gd name="T16" fmla="*/ 2147483646 w 906"/>
              <a:gd name="T17" fmla="*/ 2147483646 h 1120"/>
              <a:gd name="T18" fmla="*/ 2147483646 w 906"/>
              <a:gd name="T19" fmla="*/ 2147483646 h 1120"/>
              <a:gd name="T20" fmla="*/ 2147483646 w 906"/>
              <a:gd name="T21" fmla="*/ 2147483646 h 1120"/>
              <a:gd name="T22" fmla="*/ 2147483646 w 906"/>
              <a:gd name="T23" fmla="*/ 2147483646 h 1120"/>
              <a:gd name="T24" fmla="*/ 2147483646 w 906"/>
              <a:gd name="T25" fmla="*/ 2147483646 h 1120"/>
              <a:gd name="T26" fmla="*/ 2147483646 w 906"/>
              <a:gd name="T27" fmla="*/ 2147483646 h 1120"/>
              <a:gd name="T28" fmla="*/ 2147483646 w 906"/>
              <a:gd name="T29" fmla="*/ 2147483646 h 1120"/>
              <a:gd name="T30" fmla="*/ 2147483646 w 906"/>
              <a:gd name="T31" fmla="*/ 2147483646 h 1120"/>
              <a:gd name="T32" fmla="*/ 2147483646 w 906"/>
              <a:gd name="T33" fmla="*/ 2147483646 h 1120"/>
              <a:gd name="T34" fmla="*/ 2147483646 w 906"/>
              <a:gd name="T35" fmla="*/ 2147483646 h 1120"/>
              <a:gd name="T36" fmla="*/ 2147483646 w 906"/>
              <a:gd name="T37" fmla="*/ 2147483646 h 1120"/>
              <a:gd name="T38" fmla="*/ 2147483646 w 906"/>
              <a:gd name="T39" fmla="*/ 2147483646 h 1120"/>
              <a:gd name="T40" fmla="*/ 2147483646 w 906"/>
              <a:gd name="T41" fmla="*/ 2147483646 h 1120"/>
              <a:gd name="T42" fmla="*/ 2147483646 w 906"/>
              <a:gd name="T43" fmla="*/ 2147483646 h 1120"/>
              <a:gd name="T44" fmla="*/ 2147483646 w 906"/>
              <a:gd name="T45" fmla="*/ 2147483646 h 1120"/>
              <a:gd name="T46" fmla="*/ 2147483646 w 906"/>
              <a:gd name="T47" fmla="*/ 2147483646 h 1120"/>
              <a:gd name="T48" fmla="*/ 2147483646 w 906"/>
              <a:gd name="T49" fmla="*/ 2147483646 h 1120"/>
              <a:gd name="T50" fmla="*/ 2147483646 w 906"/>
              <a:gd name="T51" fmla="*/ 2147483646 h 1120"/>
              <a:gd name="T52" fmla="*/ 2147483646 w 906"/>
              <a:gd name="T53" fmla="*/ 2147483646 h 1120"/>
              <a:gd name="T54" fmla="*/ 2147483646 w 906"/>
              <a:gd name="T55" fmla="*/ 2147483646 h 1120"/>
              <a:gd name="T56" fmla="*/ 2147483646 w 906"/>
              <a:gd name="T57" fmla="*/ 2147483646 h 1120"/>
              <a:gd name="T58" fmla="*/ 2147483646 w 906"/>
              <a:gd name="T59" fmla="*/ 2147483646 h 1120"/>
              <a:gd name="T60" fmla="*/ 2147483646 w 906"/>
              <a:gd name="T61" fmla="*/ 2147483646 h 1120"/>
              <a:gd name="T62" fmla="*/ 2147483646 w 906"/>
              <a:gd name="T63" fmla="*/ 2147483646 h 1120"/>
              <a:gd name="T64" fmla="*/ 2147483646 w 906"/>
              <a:gd name="T65" fmla="*/ 2147483646 h 1120"/>
              <a:gd name="T66" fmla="*/ 2147483646 w 906"/>
              <a:gd name="T67" fmla="*/ 2147483646 h 1120"/>
              <a:gd name="T68" fmla="*/ 2147483646 w 906"/>
              <a:gd name="T69" fmla="*/ 2147483646 h 1120"/>
              <a:gd name="T70" fmla="*/ 2147483646 w 906"/>
              <a:gd name="T71" fmla="*/ 2147483646 h 1120"/>
              <a:gd name="T72" fmla="*/ 2147483646 w 906"/>
              <a:gd name="T73" fmla="*/ 2147483646 h 1120"/>
              <a:gd name="T74" fmla="*/ 2147483646 w 906"/>
              <a:gd name="T75" fmla="*/ 2147483646 h 1120"/>
              <a:gd name="T76" fmla="*/ 2147483646 w 906"/>
              <a:gd name="T77" fmla="*/ 2147483646 h 1120"/>
              <a:gd name="T78" fmla="*/ 2147483646 w 906"/>
              <a:gd name="T79" fmla="*/ 2147483646 h 1120"/>
              <a:gd name="T80" fmla="*/ 2147483646 w 906"/>
              <a:gd name="T81" fmla="*/ 2147483646 h 1120"/>
              <a:gd name="T82" fmla="*/ 2147483646 w 906"/>
              <a:gd name="T83" fmla="*/ 0 h 11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6"/>
              <a:gd name="T127" fmla="*/ 0 h 1120"/>
              <a:gd name="T128" fmla="*/ 906 w 906"/>
              <a:gd name="T129" fmla="*/ 1120 h 11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6" h="1120">
                <a:moveTo>
                  <a:pt x="39" y="0"/>
                </a:moveTo>
                <a:cubicBezTo>
                  <a:pt x="55" y="44"/>
                  <a:pt x="50" y="95"/>
                  <a:pt x="12" y="122"/>
                </a:cubicBezTo>
                <a:cubicBezTo>
                  <a:pt x="14" y="142"/>
                  <a:pt x="1" y="171"/>
                  <a:pt x="18" y="183"/>
                </a:cubicBezTo>
                <a:cubicBezTo>
                  <a:pt x="42" y="200"/>
                  <a:pt x="79" y="180"/>
                  <a:pt x="107" y="190"/>
                </a:cubicBezTo>
                <a:cubicBezTo>
                  <a:pt x="115" y="193"/>
                  <a:pt x="98" y="204"/>
                  <a:pt x="93" y="210"/>
                </a:cubicBezTo>
                <a:cubicBezTo>
                  <a:pt x="73" y="233"/>
                  <a:pt x="78" y="228"/>
                  <a:pt x="52" y="237"/>
                </a:cubicBezTo>
                <a:cubicBezTo>
                  <a:pt x="0" y="316"/>
                  <a:pt x="59" y="340"/>
                  <a:pt x="120" y="352"/>
                </a:cubicBezTo>
                <a:cubicBezTo>
                  <a:pt x="129" y="357"/>
                  <a:pt x="137" y="366"/>
                  <a:pt x="147" y="366"/>
                </a:cubicBezTo>
                <a:cubicBezTo>
                  <a:pt x="185" y="368"/>
                  <a:pt x="225" y="367"/>
                  <a:pt x="262" y="359"/>
                </a:cubicBezTo>
                <a:cubicBezTo>
                  <a:pt x="269" y="357"/>
                  <a:pt x="266" y="345"/>
                  <a:pt x="269" y="339"/>
                </a:cubicBezTo>
                <a:cubicBezTo>
                  <a:pt x="294" y="294"/>
                  <a:pt x="283" y="302"/>
                  <a:pt x="317" y="291"/>
                </a:cubicBezTo>
                <a:cubicBezTo>
                  <a:pt x="328" y="293"/>
                  <a:pt x="341" y="292"/>
                  <a:pt x="351" y="298"/>
                </a:cubicBezTo>
                <a:cubicBezTo>
                  <a:pt x="366" y="306"/>
                  <a:pt x="366" y="333"/>
                  <a:pt x="371" y="345"/>
                </a:cubicBezTo>
                <a:cubicBezTo>
                  <a:pt x="381" y="370"/>
                  <a:pt x="382" y="365"/>
                  <a:pt x="405" y="373"/>
                </a:cubicBezTo>
                <a:cubicBezTo>
                  <a:pt x="395" y="623"/>
                  <a:pt x="446" y="517"/>
                  <a:pt x="357" y="576"/>
                </a:cubicBezTo>
                <a:cubicBezTo>
                  <a:pt x="344" y="639"/>
                  <a:pt x="363" y="638"/>
                  <a:pt x="310" y="644"/>
                </a:cubicBezTo>
                <a:cubicBezTo>
                  <a:pt x="283" y="647"/>
                  <a:pt x="256" y="648"/>
                  <a:pt x="229" y="650"/>
                </a:cubicBezTo>
                <a:cubicBezTo>
                  <a:pt x="213" y="674"/>
                  <a:pt x="215" y="688"/>
                  <a:pt x="188" y="698"/>
                </a:cubicBezTo>
                <a:cubicBezTo>
                  <a:pt x="168" y="727"/>
                  <a:pt x="156" y="760"/>
                  <a:pt x="127" y="779"/>
                </a:cubicBezTo>
                <a:cubicBezTo>
                  <a:pt x="111" y="827"/>
                  <a:pt x="90" y="864"/>
                  <a:pt x="79" y="915"/>
                </a:cubicBezTo>
                <a:cubicBezTo>
                  <a:pt x="75" y="935"/>
                  <a:pt x="66" y="976"/>
                  <a:pt x="66" y="976"/>
                </a:cubicBezTo>
                <a:cubicBezTo>
                  <a:pt x="68" y="987"/>
                  <a:pt x="67" y="1000"/>
                  <a:pt x="73" y="1010"/>
                </a:cubicBezTo>
                <a:cubicBezTo>
                  <a:pt x="77" y="1017"/>
                  <a:pt x="87" y="1017"/>
                  <a:pt x="93" y="1023"/>
                </a:cubicBezTo>
                <a:cubicBezTo>
                  <a:pt x="105" y="1034"/>
                  <a:pt x="108" y="1053"/>
                  <a:pt x="120" y="1064"/>
                </a:cubicBezTo>
                <a:cubicBezTo>
                  <a:pt x="138" y="1079"/>
                  <a:pt x="165" y="1074"/>
                  <a:pt x="188" y="1077"/>
                </a:cubicBezTo>
                <a:cubicBezTo>
                  <a:pt x="248" y="1098"/>
                  <a:pt x="215" y="1089"/>
                  <a:pt x="290" y="1098"/>
                </a:cubicBezTo>
                <a:cubicBezTo>
                  <a:pt x="364" y="1120"/>
                  <a:pt x="414" y="1108"/>
                  <a:pt x="500" y="1104"/>
                </a:cubicBezTo>
                <a:cubicBezTo>
                  <a:pt x="566" y="1061"/>
                  <a:pt x="646" y="1055"/>
                  <a:pt x="723" y="1050"/>
                </a:cubicBezTo>
                <a:cubicBezTo>
                  <a:pt x="744" y="1030"/>
                  <a:pt x="755" y="1017"/>
                  <a:pt x="764" y="989"/>
                </a:cubicBezTo>
                <a:cubicBezTo>
                  <a:pt x="774" y="921"/>
                  <a:pt x="804" y="830"/>
                  <a:pt x="737" y="786"/>
                </a:cubicBezTo>
                <a:cubicBezTo>
                  <a:pt x="721" y="763"/>
                  <a:pt x="716" y="745"/>
                  <a:pt x="696" y="725"/>
                </a:cubicBezTo>
                <a:cubicBezTo>
                  <a:pt x="691" y="711"/>
                  <a:pt x="691" y="696"/>
                  <a:pt x="683" y="684"/>
                </a:cubicBezTo>
                <a:cubicBezTo>
                  <a:pt x="678" y="676"/>
                  <a:pt x="668" y="672"/>
                  <a:pt x="662" y="664"/>
                </a:cubicBezTo>
                <a:cubicBezTo>
                  <a:pt x="642" y="639"/>
                  <a:pt x="620" y="609"/>
                  <a:pt x="601" y="583"/>
                </a:cubicBezTo>
                <a:cubicBezTo>
                  <a:pt x="603" y="554"/>
                  <a:pt x="600" y="523"/>
                  <a:pt x="608" y="495"/>
                </a:cubicBezTo>
                <a:cubicBezTo>
                  <a:pt x="610" y="487"/>
                  <a:pt x="622" y="487"/>
                  <a:pt x="628" y="481"/>
                </a:cubicBezTo>
                <a:cubicBezTo>
                  <a:pt x="634" y="475"/>
                  <a:pt x="651" y="447"/>
                  <a:pt x="655" y="440"/>
                </a:cubicBezTo>
                <a:cubicBezTo>
                  <a:pt x="672" y="374"/>
                  <a:pt x="708" y="367"/>
                  <a:pt x="771" y="359"/>
                </a:cubicBezTo>
                <a:cubicBezTo>
                  <a:pt x="817" y="347"/>
                  <a:pt x="822" y="337"/>
                  <a:pt x="859" y="312"/>
                </a:cubicBezTo>
                <a:cubicBezTo>
                  <a:pt x="873" y="303"/>
                  <a:pt x="891" y="299"/>
                  <a:pt x="906" y="291"/>
                </a:cubicBezTo>
                <a:cubicBezTo>
                  <a:pt x="894" y="257"/>
                  <a:pt x="891" y="234"/>
                  <a:pt x="886" y="196"/>
                </a:cubicBezTo>
                <a:cubicBezTo>
                  <a:pt x="882" y="129"/>
                  <a:pt x="872" y="66"/>
                  <a:pt x="87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Freeform 6">
            <a:extLst>
              <a:ext uri="{FF2B5EF4-FFF2-40B4-BE49-F238E27FC236}">
                <a16:creationId xmlns:a16="http://schemas.microsoft.com/office/drawing/2014/main" id="{5386C628-F39C-4925-9875-292489183FEB}"/>
              </a:ext>
            </a:extLst>
          </p:cNvPr>
          <p:cNvSpPr>
            <a:spLocks/>
          </p:cNvSpPr>
          <p:nvPr/>
        </p:nvSpPr>
        <p:spPr bwMode="auto">
          <a:xfrm>
            <a:off x="1870075" y="4324350"/>
            <a:ext cx="79375" cy="1957388"/>
          </a:xfrm>
          <a:custGeom>
            <a:avLst/>
            <a:gdLst>
              <a:gd name="T0" fmla="*/ 2147483646 w 50"/>
              <a:gd name="T1" fmla="*/ 2147483646 h 1233"/>
              <a:gd name="T2" fmla="*/ 2147483646 w 50"/>
              <a:gd name="T3" fmla="*/ 2147483646 h 1233"/>
              <a:gd name="T4" fmla="*/ 0 w 50"/>
              <a:gd name="T5" fmla="*/ 2147483646 h 1233"/>
              <a:gd name="T6" fmla="*/ 2147483646 w 50"/>
              <a:gd name="T7" fmla="*/ 2147483646 h 1233"/>
              <a:gd name="T8" fmla="*/ 2147483646 w 50"/>
              <a:gd name="T9" fmla="*/ 2147483646 h 1233"/>
              <a:gd name="T10" fmla="*/ 2147483646 w 50"/>
              <a:gd name="T11" fmla="*/ 0 h 1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233"/>
              <a:gd name="T20" fmla="*/ 50 w 50"/>
              <a:gd name="T21" fmla="*/ 1233 h 12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233">
                <a:moveTo>
                  <a:pt x="27" y="1233"/>
                </a:moveTo>
                <a:cubicBezTo>
                  <a:pt x="39" y="1199"/>
                  <a:pt x="43" y="1196"/>
                  <a:pt x="27" y="1145"/>
                </a:cubicBezTo>
                <a:cubicBezTo>
                  <a:pt x="22" y="1130"/>
                  <a:pt x="0" y="1105"/>
                  <a:pt x="0" y="1105"/>
                </a:cubicBezTo>
                <a:cubicBezTo>
                  <a:pt x="5" y="1037"/>
                  <a:pt x="13" y="981"/>
                  <a:pt x="21" y="915"/>
                </a:cubicBezTo>
                <a:cubicBezTo>
                  <a:pt x="24" y="756"/>
                  <a:pt x="50" y="529"/>
                  <a:pt x="21" y="366"/>
                </a:cubicBezTo>
                <a:cubicBezTo>
                  <a:pt x="19" y="254"/>
                  <a:pt x="7" y="117"/>
                  <a:pt x="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5D0038D-A1D8-4C24-9C02-890580E3A754}"/>
              </a:ext>
            </a:extLst>
          </p:cNvPr>
          <p:cNvGrpSpPr>
            <a:grpSpLocks/>
          </p:cNvGrpSpPr>
          <p:nvPr/>
        </p:nvGrpSpPr>
        <p:grpSpPr bwMode="auto">
          <a:xfrm rot="1202634">
            <a:off x="1860550" y="4003675"/>
            <a:ext cx="398463" cy="433388"/>
            <a:chOff x="517" y="3020"/>
            <a:chExt cx="251" cy="273"/>
          </a:xfrm>
        </p:grpSpPr>
        <p:sp>
          <p:nvSpPr>
            <p:cNvPr id="4120" name="Freeform 8">
              <a:extLst>
                <a:ext uri="{FF2B5EF4-FFF2-40B4-BE49-F238E27FC236}">
                  <a16:creationId xmlns:a16="http://schemas.microsoft.com/office/drawing/2014/main" id="{03A97D14-9E5E-47D7-A8C6-614D2253A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1" name="Oval 9">
              <a:extLst>
                <a:ext uri="{FF2B5EF4-FFF2-40B4-BE49-F238E27FC236}">
                  <a16:creationId xmlns:a16="http://schemas.microsoft.com/office/drawing/2014/main" id="{45079F09-69CA-4352-80EC-6C356704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898FAEA6-985F-48A9-8E09-AF17342ACA01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4013200"/>
            <a:ext cx="398463" cy="433388"/>
            <a:chOff x="517" y="3020"/>
            <a:chExt cx="251" cy="273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158B01E5-4CAF-40D1-8685-C75A39D5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9" name="Oval 12">
              <a:extLst>
                <a:ext uri="{FF2B5EF4-FFF2-40B4-BE49-F238E27FC236}">
                  <a16:creationId xmlns:a16="http://schemas.microsoft.com/office/drawing/2014/main" id="{C0B4C28D-9093-436D-862E-540112A7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021" name="Freeform 13">
            <a:extLst>
              <a:ext uri="{FF2B5EF4-FFF2-40B4-BE49-F238E27FC236}">
                <a16:creationId xmlns:a16="http://schemas.microsoft.com/office/drawing/2014/main" id="{CD45D50D-1C96-4A87-9F78-66A56A6337A6}"/>
              </a:ext>
            </a:extLst>
          </p:cNvPr>
          <p:cNvSpPr>
            <a:spLocks/>
          </p:cNvSpPr>
          <p:nvPr/>
        </p:nvSpPr>
        <p:spPr bwMode="auto">
          <a:xfrm>
            <a:off x="2024063" y="4343400"/>
            <a:ext cx="77787" cy="1524000"/>
          </a:xfrm>
          <a:custGeom>
            <a:avLst/>
            <a:gdLst>
              <a:gd name="T0" fmla="*/ 2147483646 w 112"/>
              <a:gd name="T1" fmla="*/ 0 h 960"/>
              <a:gd name="T2" fmla="*/ 2147483646 w 112"/>
              <a:gd name="T3" fmla="*/ 2147483646 h 960"/>
              <a:gd name="T4" fmla="*/ 2147483646 w 112"/>
              <a:gd name="T5" fmla="*/ 2147483646 h 960"/>
              <a:gd name="T6" fmla="*/ 2147483646 w 112"/>
              <a:gd name="T7" fmla="*/ 2147483646 h 960"/>
              <a:gd name="T8" fmla="*/ 2147483646 w 112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960"/>
              <a:gd name="T17" fmla="*/ 112 w 112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960">
                <a:moveTo>
                  <a:pt x="10" y="0"/>
                </a:moveTo>
                <a:cubicBezTo>
                  <a:pt x="12" y="184"/>
                  <a:pt x="0" y="369"/>
                  <a:pt x="22" y="552"/>
                </a:cubicBezTo>
                <a:cubicBezTo>
                  <a:pt x="28" y="600"/>
                  <a:pt x="61" y="645"/>
                  <a:pt x="76" y="690"/>
                </a:cubicBezTo>
                <a:cubicBezTo>
                  <a:pt x="78" y="736"/>
                  <a:pt x="78" y="782"/>
                  <a:pt x="82" y="828"/>
                </a:cubicBezTo>
                <a:cubicBezTo>
                  <a:pt x="85" y="871"/>
                  <a:pt x="112" y="917"/>
                  <a:pt x="112" y="9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2" name="Freeform 14">
            <a:extLst>
              <a:ext uri="{FF2B5EF4-FFF2-40B4-BE49-F238E27FC236}">
                <a16:creationId xmlns:a16="http://schemas.microsoft.com/office/drawing/2014/main" id="{02C2078C-5621-47EE-ACA7-11D11C4BE892}"/>
              </a:ext>
            </a:extLst>
          </p:cNvPr>
          <p:cNvSpPr>
            <a:spLocks/>
          </p:cNvSpPr>
          <p:nvPr/>
        </p:nvSpPr>
        <p:spPr bwMode="auto">
          <a:xfrm>
            <a:off x="2093913" y="4305300"/>
            <a:ext cx="327025" cy="1533525"/>
          </a:xfrm>
          <a:custGeom>
            <a:avLst/>
            <a:gdLst>
              <a:gd name="T0" fmla="*/ 2147483646 w 206"/>
              <a:gd name="T1" fmla="*/ 0 h 966"/>
              <a:gd name="T2" fmla="*/ 2147483646 w 206"/>
              <a:gd name="T3" fmla="*/ 2147483646 h 966"/>
              <a:gd name="T4" fmla="*/ 2147483646 w 206"/>
              <a:gd name="T5" fmla="*/ 2147483646 h 966"/>
              <a:gd name="T6" fmla="*/ 2147483646 w 206"/>
              <a:gd name="T7" fmla="*/ 2147483646 h 966"/>
              <a:gd name="T8" fmla="*/ 2147483646 w 206"/>
              <a:gd name="T9" fmla="*/ 2147483646 h 966"/>
              <a:gd name="T10" fmla="*/ 2147483646 w 206"/>
              <a:gd name="T11" fmla="*/ 2147483646 h 966"/>
              <a:gd name="T12" fmla="*/ 2147483646 w 206"/>
              <a:gd name="T13" fmla="*/ 2147483646 h 966"/>
              <a:gd name="T14" fmla="*/ 2147483646 w 206"/>
              <a:gd name="T15" fmla="*/ 2147483646 h 966"/>
              <a:gd name="T16" fmla="*/ 2147483646 w 206"/>
              <a:gd name="T17" fmla="*/ 2147483646 h 966"/>
              <a:gd name="T18" fmla="*/ 2147483646 w 206"/>
              <a:gd name="T19" fmla="*/ 2147483646 h 966"/>
              <a:gd name="T20" fmla="*/ 2147483646 w 206"/>
              <a:gd name="T21" fmla="*/ 2147483646 h 966"/>
              <a:gd name="T22" fmla="*/ 2147483646 w 206"/>
              <a:gd name="T23" fmla="*/ 2147483646 h 9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6"/>
              <a:gd name="T37" fmla="*/ 0 h 966"/>
              <a:gd name="T38" fmla="*/ 206 w 206"/>
              <a:gd name="T39" fmla="*/ 966 h 9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6" h="966">
                <a:moveTo>
                  <a:pt x="206" y="0"/>
                </a:moveTo>
                <a:cubicBezTo>
                  <a:pt x="192" y="4"/>
                  <a:pt x="174" y="5"/>
                  <a:pt x="164" y="18"/>
                </a:cubicBezTo>
                <a:cubicBezTo>
                  <a:pt x="141" y="47"/>
                  <a:pt x="179" y="29"/>
                  <a:pt x="140" y="42"/>
                </a:cubicBezTo>
                <a:cubicBezTo>
                  <a:pt x="129" y="74"/>
                  <a:pt x="111" y="104"/>
                  <a:pt x="92" y="132"/>
                </a:cubicBezTo>
                <a:cubicBezTo>
                  <a:pt x="84" y="144"/>
                  <a:pt x="68" y="168"/>
                  <a:pt x="68" y="168"/>
                </a:cubicBezTo>
                <a:cubicBezTo>
                  <a:pt x="59" y="206"/>
                  <a:pt x="53" y="244"/>
                  <a:pt x="44" y="282"/>
                </a:cubicBezTo>
                <a:cubicBezTo>
                  <a:pt x="37" y="311"/>
                  <a:pt x="23" y="327"/>
                  <a:pt x="14" y="354"/>
                </a:cubicBezTo>
                <a:cubicBezTo>
                  <a:pt x="21" y="578"/>
                  <a:pt x="0" y="504"/>
                  <a:pt x="50" y="618"/>
                </a:cubicBezTo>
                <a:cubicBezTo>
                  <a:pt x="65" y="652"/>
                  <a:pt x="69" y="678"/>
                  <a:pt x="92" y="708"/>
                </a:cubicBezTo>
                <a:cubicBezTo>
                  <a:pt x="102" y="747"/>
                  <a:pt x="103" y="774"/>
                  <a:pt x="110" y="816"/>
                </a:cubicBezTo>
                <a:cubicBezTo>
                  <a:pt x="116" y="848"/>
                  <a:pt x="136" y="876"/>
                  <a:pt x="146" y="906"/>
                </a:cubicBezTo>
                <a:cubicBezTo>
                  <a:pt x="153" y="927"/>
                  <a:pt x="154" y="946"/>
                  <a:pt x="164" y="9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DE17ADEA-B2DC-4654-B2F8-CC3A11016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4700" y="5862638"/>
            <a:ext cx="5715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1437B3B1-5FEA-40DA-B2A6-174D8150C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1850" y="5867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5915823B-EFA4-4E76-848D-103AE1545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4738" y="5838825"/>
            <a:ext cx="95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2C630ACA-8711-4BB6-A3E6-8B789B4A9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4263" y="5843588"/>
            <a:ext cx="10001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7" name="Text Box 19">
            <a:extLst>
              <a:ext uri="{FF2B5EF4-FFF2-40B4-BE49-F238E27FC236}">
                <a16:creationId xmlns:a16="http://schemas.microsoft.com/office/drawing/2014/main" id="{93B78723-F88C-44C4-857C-62C8273E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40941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2ADD3B77-D5F4-4AAB-B42A-FE19693C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8181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1916FC5E-A12D-4539-904E-8E7EA43EC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8467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3030" name="Text Box 22">
            <a:extLst>
              <a:ext uri="{FF2B5EF4-FFF2-40B4-BE49-F238E27FC236}">
                <a16:creationId xmlns:a16="http://schemas.microsoft.com/office/drawing/2014/main" id="{156A1D70-3FE3-49FE-AE1E-5EB7A917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5387975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3031" name="Text Box 23">
            <a:extLst>
              <a:ext uri="{FF2B5EF4-FFF2-40B4-BE49-F238E27FC236}">
                <a16:creationId xmlns:a16="http://schemas.microsoft.com/office/drawing/2014/main" id="{FADEE9CF-C70E-4EEC-9F3F-8A4A9E5F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097338"/>
            <a:ext cx="2889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Oxytocin (OXT)</a:t>
            </a:r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id="{FD67016C-47FD-458E-9AB6-729F8F1F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5392738"/>
            <a:ext cx="490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Antidiuretic Hormone (ADH)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2C6B8E-22C3-41EA-9C5E-5E8B9699D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3341688"/>
            <a:ext cx="6196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Posterior Pituitary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2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/>
      <p:bldP spid="43027" grpId="0"/>
      <p:bldP spid="43028" grpId="0"/>
      <p:bldP spid="43029" grpId="0"/>
      <p:bldP spid="43030" grpId="0"/>
      <p:bldP spid="43031" grpId="0"/>
      <p:bldP spid="4303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438" y="285750"/>
            <a:ext cx="878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993300"/>
                </a:solidFill>
                <a:latin typeface="Calibri" panose="020F0502020204030204" pitchFamily="34" charset="0"/>
              </a:rPr>
              <a:t>Endocrine Regulation of Reproduction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9388" y="1103629"/>
            <a:ext cx="882967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Gonadotropin-releasing hormone (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GnRH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rom the Hypothalamus, stimulates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FSH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LH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release.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44500" y="2493963"/>
            <a:ext cx="82565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FSH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↑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follicular development,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↑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estrogen (females). Required for sperm production (males).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1750" y="4260750"/>
            <a:ext cx="85423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ICSH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in men):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Ovulation in females.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Regulates estrogen and progesterone (females).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↑ Testosterone (males).</a:t>
            </a:r>
          </a:p>
        </p:txBody>
      </p:sp>
    </p:spTree>
    <p:extLst>
      <p:ext uri="{BB962C8B-B14F-4D97-AF65-F5344CB8AC3E}">
        <p14:creationId xmlns:p14="http://schemas.microsoft.com/office/powerpoint/2010/main" val="135381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 b="6522"/>
          <a:stretch>
            <a:fillRect/>
          </a:stretch>
        </p:blipFill>
        <p:spPr bwMode="auto">
          <a:xfrm>
            <a:off x="163513" y="779463"/>
            <a:ext cx="8786812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96913" y="66675"/>
            <a:ext cx="77549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 Reproductive System</a:t>
            </a:r>
          </a:p>
        </p:txBody>
      </p:sp>
    </p:spTree>
    <p:extLst>
      <p:ext uri="{BB962C8B-B14F-4D97-AF65-F5344CB8AC3E}">
        <p14:creationId xmlns:p14="http://schemas.microsoft.com/office/powerpoint/2010/main" val="15929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12803" y="769729"/>
            <a:ext cx="8264522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Held ‘outside’ body in scrotum to keep cooler. 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Dartos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Cremaster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muscles regulate temperature.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Make the Gametes =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sperm cells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(seminiferous tubules).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Make the Sex Hormones =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Testosterone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(interstitial cells).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1012742" y="244475"/>
            <a:ext cx="7754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The Testes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C6BFE3D-EBFC-104D-DC2F-0453A0B7B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42" y="4215480"/>
            <a:ext cx="75976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Accessory Organs Secrete Semen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0D3985-3C0F-277F-478A-0713B1C7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492" y="4839542"/>
            <a:ext cx="628173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Seminal vesicles (60%)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Prostate gland (30%)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Bulbourethral glands (5%)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90493-A600-0480-39BB-94F2D98E9435}"/>
              </a:ext>
            </a:extLst>
          </p:cNvPr>
          <p:cNvSpPr txBox="1"/>
          <p:nvPr/>
        </p:nvSpPr>
        <p:spPr>
          <a:xfrm>
            <a:off x="1991179" y="3212430"/>
            <a:ext cx="6196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2000" i="1" dirty="0">
                <a:solidFill>
                  <a:srgbClr val="993300"/>
                </a:solidFill>
                <a:latin typeface="Calibri" panose="020F0502020204030204" pitchFamily="34" charset="0"/>
              </a:rPr>
              <a:t>*Sperm count typically 50 - 100 million per ml.</a:t>
            </a:r>
          </a:p>
          <a:p>
            <a:pPr fontAlgn="base">
              <a:spcAft>
                <a:spcPct val="0"/>
              </a:spcAft>
            </a:pPr>
            <a:r>
              <a:rPr lang="en-US" altLang="en-US" sz="2000" i="1" dirty="0">
                <a:solidFill>
                  <a:srgbClr val="993300"/>
                </a:solidFill>
                <a:latin typeface="Calibri" panose="020F0502020204030204" pitchFamily="34" charset="0"/>
              </a:rPr>
              <a:t>  If below 20 million/ml, considered “infertile”.</a:t>
            </a:r>
          </a:p>
        </p:txBody>
      </p:sp>
    </p:spTree>
    <p:extLst>
      <p:ext uri="{BB962C8B-B14F-4D97-AF65-F5344CB8AC3E}">
        <p14:creationId xmlns:p14="http://schemas.microsoft.com/office/powerpoint/2010/main" val="264735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r="597" b="4367"/>
          <a:stretch>
            <a:fillRect/>
          </a:stretch>
        </p:blipFill>
        <p:spPr bwMode="auto">
          <a:xfrm>
            <a:off x="350838" y="568325"/>
            <a:ext cx="8467725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819275" y="0"/>
            <a:ext cx="5567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 Reproductive System</a:t>
            </a:r>
          </a:p>
        </p:txBody>
      </p:sp>
    </p:spTree>
    <p:extLst>
      <p:ext uri="{BB962C8B-B14F-4D97-AF65-F5344CB8AC3E}">
        <p14:creationId xmlns:p14="http://schemas.microsoft.com/office/powerpoint/2010/main" val="421955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794B0-D387-6961-CD15-648E526C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6753CD-9B60-D3C4-8944-491F8963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7262"/>
            <a:ext cx="3023076" cy="1886480"/>
          </a:xfrm>
          <a:prstGeom prst="rect">
            <a:avLst/>
          </a:prstGeom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F4C7F37F-9A10-FF41-266A-73CC31C6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3" y="1033702"/>
            <a:ext cx="814434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Held within the pelvic cavity.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Make the Gametes =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egg cells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(oocyte/ova).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Make the Sex Hormones =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Estrogens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Progesterone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7414" name="Rectangle 10">
            <a:extLst>
              <a:ext uri="{FF2B5EF4-FFF2-40B4-BE49-F238E27FC236}">
                <a16:creationId xmlns:a16="http://schemas.microsoft.com/office/drawing/2014/main" id="{05235606-1FC1-F5A0-58E4-83D644FD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42" y="454025"/>
            <a:ext cx="7754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Ovaries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B03A453-69BC-3364-73C5-D1D88914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42" y="3675926"/>
            <a:ext cx="75976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Uterus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37AC8-56D6-68BC-FE01-2D89FE0C57A6}"/>
              </a:ext>
            </a:extLst>
          </p:cNvPr>
          <p:cNvSpPr txBox="1"/>
          <p:nvPr/>
        </p:nvSpPr>
        <p:spPr>
          <a:xfrm>
            <a:off x="1229179" y="2641947"/>
            <a:ext cx="6196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*Females </a:t>
            </a:r>
            <a:r>
              <a:rPr lang="en-US" altLang="en-US" sz="2000" i="1" dirty="0">
                <a:solidFill>
                  <a:srgbClr val="993300"/>
                </a:solidFill>
                <a:latin typeface="Calibri" panose="020F0502020204030204" pitchFamily="34" charset="0"/>
              </a:rPr>
              <a:t>have about 400,000 egg cells in ovary at birth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20C1D4-EB29-9062-F2CE-A2F6242F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3" y="4173226"/>
            <a:ext cx="746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fontAlgn="base"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Endometrium - innermost layer</a:t>
            </a:r>
          </a:p>
          <a:p>
            <a:pPr marL="0" lvl="1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a) Functional layer, top 2/3 (sheds).</a:t>
            </a:r>
          </a:p>
          <a:p>
            <a:pPr marL="0" lvl="1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b) Basal Layer, bottom 1/3 (remains). </a:t>
            </a:r>
          </a:p>
          <a:p>
            <a:pPr marL="0" lvl="1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Myometrium – smooth muscular (90%). Perimetrium – outermost covering.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46163E-18EA-C1A7-ADCA-A7DDF5A6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16" y="3189789"/>
            <a:ext cx="3761335" cy="22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3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333500" y="2886075"/>
            <a:ext cx="6546850" cy="147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325563" y="4356100"/>
            <a:ext cx="6545262" cy="223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942FE-9C1E-786E-92A3-6BB729DC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73"/>
          <a:stretch>
            <a:fillRect/>
          </a:stretch>
        </p:blipFill>
        <p:spPr>
          <a:xfrm>
            <a:off x="1468190" y="297000"/>
            <a:ext cx="6117020" cy="31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64BE5-1101-6D7B-A768-D643C2C8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38"/>
          <a:stretch>
            <a:fillRect/>
          </a:stretch>
        </p:blipFill>
        <p:spPr>
          <a:xfrm>
            <a:off x="1513490" y="3573000"/>
            <a:ext cx="611702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">
            <a:extLst>
              <a:ext uri="{FF2B5EF4-FFF2-40B4-BE49-F238E27FC236}">
                <a16:creationId xmlns:a16="http://schemas.microsoft.com/office/drawing/2014/main" id="{C482FBBD-97EC-45B1-AC21-F2E0CBE04836}"/>
              </a:ext>
            </a:extLst>
          </p:cNvPr>
          <p:cNvSpPr>
            <a:spLocks/>
          </p:cNvSpPr>
          <p:nvPr/>
        </p:nvSpPr>
        <p:spPr bwMode="auto">
          <a:xfrm>
            <a:off x="590550" y="2371725"/>
            <a:ext cx="2352675" cy="2590800"/>
          </a:xfrm>
          <a:custGeom>
            <a:avLst/>
            <a:gdLst>
              <a:gd name="T0" fmla="*/ 2147483646 w 906"/>
              <a:gd name="T1" fmla="*/ 0 h 1120"/>
              <a:gd name="T2" fmla="*/ 2147483646 w 906"/>
              <a:gd name="T3" fmla="*/ 2147483646 h 1120"/>
              <a:gd name="T4" fmla="*/ 2147483646 w 906"/>
              <a:gd name="T5" fmla="*/ 2147483646 h 1120"/>
              <a:gd name="T6" fmla="*/ 2147483646 w 906"/>
              <a:gd name="T7" fmla="*/ 2147483646 h 1120"/>
              <a:gd name="T8" fmla="*/ 2147483646 w 906"/>
              <a:gd name="T9" fmla="*/ 2147483646 h 1120"/>
              <a:gd name="T10" fmla="*/ 2147483646 w 906"/>
              <a:gd name="T11" fmla="*/ 2147483646 h 1120"/>
              <a:gd name="T12" fmla="*/ 2147483646 w 906"/>
              <a:gd name="T13" fmla="*/ 2147483646 h 1120"/>
              <a:gd name="T14" fmla="*/ 2147483646 w 906"/>
              <a:gd name="T15" fmla="*/ 2147483646 h 1120"/>
              <a:gd name="T16" fmla="*/ 2147483646 w 906"/>
              <a:gd name="T17" fmla="*/ 2147483646 h 1120"/>
              <a:gd name="T18" fmla="*/ 2147483646 w 906"/>
              <a:gd name="T19" fmla="*/ 2147483646 h 1120"/>
              <a:gd name="T20" fmla="*/ 2147483646 w 906"/>
              <a:gd name="T21" fmla="*/ 2147483646 h 1120"/>
              <a:gd name="T22" fmla="*/ 2147483646 w 906"/>
              <a:gd name="T23" fmla="*/ 2147483646 h 1120"/>
              <a:gd name="T24" fmla="*/ 2147483646 w 906"/>
              <a:gd name="T25" fmla="*/ 2147483646 h 1120"/>
              <a:gd name="T26" fmla="*/ 2147483646 w 906"/>
              <a:gd name="T27" fmla="*/ 2147483646 h 1120"/>
              <a:gd name="T28" fmla="*/ 2147483646 w 906"/>
              <a:gd name="T29" fmla="*/ 2147483646 h 1120"/>
              <a:gd name="T30" fmla="*/ 2147483646 w 906"/>
              <a:gd name="T31" fmla="*/ 2147483646 h 1120"/>
              <a:gd name="T32" fmla="*/ 2147483646 w 906"/>
              <a:gd name="T33" fmla="*/ 2147483646 h 1120"/>
              <a:gd name="T34" fmla="*/ 2147483646 w 906"/>
              <a:gd name="T35" fmla="*/ 2147483646 h 1120"/>
              <a:gd name="T36" fmla="*/ 2147483646 w 906"/>
              <a:gd name="T37" fmla="*/ 2147483646 h 1120"/>
              <a:gd name="T38" fmla="*/ 2147483646 w 906"/>
              <a:gd name="T39" fmla="*/ 2147483646 h 1120"/>
              <a:gd name="T40" fmla="*/ 2147483646 w 906"/>
              <a:gd name="T41" fmla="*/ 2147483646 h 1120"/>
              <a:gd name="T42" fmla="*/ 2147483646 w 906"/>
              <a:gd name="T43" fmla="*/ 2147483646 h 1120"/>
              <a:gd name="T44" fmla="*/ 2147483646 w 906"/>
              <a:gd name="T45" fmla="*/ 2147483646 h 1120"/>
              <a:gd name="T46" fmla="*/ 2147483646 w 906"/>
              <a:gd name="T47" fmla="*/ 2147483646 h 1120"/>
              <a:gd name="T48" fmla="*/ 2147483646 w 906"/>
              <a:gd name="T49" fmla="*/ 2147483646 h 1120"/>
              <a:gd name="T50" fmla="*/ 2147483646 w 906"/>
              <a:gd name="T51" fmla="*/ 2147483646 h 1120"/>
              <a:gd name="T52" fmla="*/ 2147483646 w 906"/>
              <a:gd name="T53" fmla="*/ 2147483646 h 1120"/>
              <a:gd name="T54" fmla="*/ 2147483646 w 906"/>
              <a:gd name="T55" fmla="*/ 2147483646 h 1120"/>
              <a:gd name="T56" fmla="*/ 2147483646 w 906"/>
              <a:gd name="T57" fmla="*/ 2147483646 h 1120"/>
              <a:gd name="T58" fmla="*/ 2147483646 w 906"/>
              <a:gd name="T59" fmla="*/ 2147483646 h 1120"/>
              <a:gd name="T60" fmla="*/ 2147483646 w 906"/>
              <a:gd name="T61" fmla="*/ 2147483646 h 1120"/>
              <a:gd name="T62" fmla="*/ 2147483646 w 906"/>
              <a:gd name="T63" fmla="*/ 2147483646 h 1120"/>
              <a:gd name="T64" fmla="*/ 2147483646 w 906"/>
              <a:gd name="T65" fmla="*/ 2147483646 h 1120"/>
              <a:gd name="T66" fmla="*/ 2147483646 w 906"/>
              <a:gd name="T67" fmla="*/ 2147483646 h 1120"/>
              <a:gd name="T68" fmla="*/ 2147483646 w 906"/>
              <a:gd name="T69" fmla="*/ 2147483646 h 1120"/>
              <a:gd name="T70" fmla="*/ 2147483646 w 906"/>
              <a:gd name="T71" fmla="*/ 2147483646 h 1120"/>
              <a:gd name="T72" fmla="*/ 2147483646 w 906"/>
              <a:gd name="T73" fmla="*/ 2147483646 h 1120"/>
              <a:gd name="T74" fmla="*/ 2147483646 w 906"/>
              <a:gd name="T75" fmla="*/ 2147483646 h 1120"/>
              <a:gd name="T76" fmla="*/ 2147483646 w 906"/>
              <a:gd name="T77" fmla="*/ 2147483646 h 1120"/>
              <a:gd name="T78" fmla="*/ 2147483646 w 906"/>
              <a:gd name="T79" fmla="*/ 2147483646 h 1120"/>
              <a:gd name="T80" fmla="*/ 2147483646 w 906"/>
              <a:gd name="T81" fmla="*/ 2147483646 h 1120"/>
              <a:gd name="T82" fmla="*/ 2147483646 w 906"/>
              <a:gd name="T83" fmla="*/ 0 h 11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6"/>
              <a:gd name="T127" fmla="*/ 0 h 1120"/>
              <a:gd name="T128" fmla="*/ 906 w 906"/>
              <a:gd name="T129" fmla="*/ 1120 h 11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6" h="1120">
                <a:moveTo>
                  <a:pt x="39" y="0"/>
                </a:moveTo>
                <a:cubicBezTo>
                  <a:pt x="55" y="44"/>
                  <a:pt x="50" y="95"/>
                  <a:pt x="12" y="122"/>
                </a:cubicBezTo>
                <a:cubicBezTo>
                  <a:pt x="14" y="142"/>
                  <a:pt x="1" y="171"/>
                  <a:pt x="18" y="183"/>
                </a:cubicBezTo>
                <a:cubicBezTo>
                  <a:pt x="42" y="200"/>
                  <a:pt x="79" y="180"/>
                  <a:pt x="107" y="190"/>
                </a:cubicBezTo>
                <a:cubicBezTo>
                  <a:pt x="115" y="193"/>
                  <a:pt x="98" y="204"/>
                  <a:pt x="93" y="210"/>
                </a:cubicBezTo>
                <a:cubicBezTo>
                  <a:pt x="73" y="233"/>
                  <a:pt x="78" y="228"/>
                  <a:pt x="52" y="237"/>
                </a:cubicBezTo>
                <a:cubicBezTo>
                  <a:pt x="0" y="316"/>
                  <a:pt x="59" y="340"/>
                  <a:pt x="120" y="352"/>
                </a:cubicBezTo>
                <a:cubicBezTo>
                  <a:pt x="129" y="357"/>
                  <a:pt x="137" y="366"/>
                  <a:pt x="147" y="366"/>
                </a:cubicBezTo>
                <a:cubicBezTo>
                  <a:pt x="185" y="368"/>
                  <a:pt x="225" y="367"/>
                  <a:pt x="262" y="359"/>
                </a:cubicBezTo>
                <a:cubicBezTo>
                  <a:pt x="269" y="357"/>
                  <a:pt x="266" y="345"/>
                  <a:pt x="269" y="339"/>
                </a:cubicBezTo>
                <a:cubicBezTo>
                  <a:pt x="294" y="294"/>
                  <a:pt x="283" y="302"/>
                  <a:pt x="317" y="291"/>
                </a:cubicBezTo>
                <a:cubicBezTo>
                  <a:pt x="328" y="293"/>
                  <a:pt x="341" y="292"/>
                  <a:pt x="351" y="298"/>
                </a:cubicBezTo>
                <a:cubicBezTo>
                  <a:pt x="366" y="306"/>
                  <a:pt x="366" y="333"/>
                  <a:pt x="371" y="345"/>
                </a:cubicBezTo>
                <a:cubicBezTo>
                  <a:pt x="381" y="370"/>
                  <a:pt x="382" y="365"/>
                  <a:pt x="405" y="373"/>
                </a:cubicBezTo>
                <a:cubicBezTo>
                  <a:pt x="395" y="623"/>
                  <a:pt x="446" y="517"/>
                  <a:pt x="357" y="576"/>
                </a:cubicBezTo>
                <a:cubicBezTo>
                  <a:pt x="344" y="639"/>
                  <a:pt x="363" y="638"/>
                  <a:pt x="310" y="644"/>
                </a:cubicBezTo>
                <a:cubicBezTo>
                  <a:pt x="283" y="647"/>
                  <a:pt x="256" y="648"/>
                  <a:pt x="229" y="650"/>
                </a:cubicBezTo>
                <a:cubicBezTo>
                  <a:pt x="213" y="674"/>
                  <a:pt x="215" y="688"/>
                  <a:pt x="188" y="698"/>
                </a:cubicBezTo>
                <a:cubicBezTo>
                  <a:pt x="168" y="727"/>
                  <a:pt x="156" y="760"/>
                  <a:pt x="127" y="779"/>
                </a:cubicBezTo>
                <a:cubicBezTo>
                  <a:pt x="111" y="827"/>
                  <a:pt x="90" y="864"/>
                  <a:pt x="79" y="915"/>
                </a:cubicBezTo>
                <a:cubicBezTo>
                  <a:pt x="75" y="935"/>
                  <a:pt x="66" y="976"/>
                  <a:pt x="66" y="976"/>
                </a:cubicBezTo>
                <a:cubicBezTo>
                  <a:pt x="68" y="987"/>
                  <a:pt x="67" y="1000"/>
                  <a:pt x="73" y="1010"/>
                </a:cubicBezTo>
                <a:cubicBezTo>
                  <a:pt x="77" y="1017"/>
                  <a:pt x="87" y="1017"/>
                  <a:pt x="93" y="1023"/>
                </a:cubicBezTo>
                <a:cubicBezTo>
                  <a:pt x="105" y="1034"/>
                  <a:pt x="108" y="1053"/>
                  <a:pt x="120" y="1064"/>
                </a:cubicBezTo>
                <a:cubicBezTo>
                  <a:pt x="138" y="1079"/>
                  <a:pt x="165" y="1074"/>
                  <a:pt x="188" y="1077"/>
                </a:cubicBezTo>
                <a:cubicBezTo>
                  <a:pt x="248" y="1098"/>
                  <a:pt x="215" y="1089"/>
                  <a:pt x="290" y="1098"/>
                </a:cubicBezTo>
                <a:cubicBezTo>
                  <a:pt x="364" y="1120"/>
                  <a:pt x="414" y="1108"/>
                  <a:pt x="500" y="1104"/>
                </a:cubicBezTo>
                <a:cubicBezTo>
                  <a:pt x="566" y="1061"/>
                  <a:pt x="646" y="1055"/>
                  <a:pt x="723" y="1050"/>
                </a:cubicBezTo>
                <a:cubicBezTo>
                  <a:pt x="744" y="1030"/>
                  <a:pt x="755" y="1017"/>
                  <a:pt x="764" y="989"/>
                </a:cubicBezTo>
                <a:cubicBezTo>
                  <a:pt x="774" y="921"/>
                  <a:pt x="804" y="830"/>
                  <a:pt x="737" y="786"/>
                </a:cubicBezTo>
                <a:cubicBezTo>
                  <a:pt x="721" y="763"/>
                  <a:pt x="716" y="745"/>
                  <a:pt x="696" y="725"/>
                </a:cubicBezTo>
                <a:cubicBezTo>
                  <a:pt x="691" y="711"/>
                  <a:pt x="691" y="696"/>
                  <a:pt x="683" y="684"/>
                </a:cubicBezTo>
                <a:cubicBezTo>
                  <a:pt x="678" y="676"/>
                  <a:pt x="668" y="672"/>
                  <a:pt x="662" y="664"/>
                </a:cubicBezTo>
                <a:cubicBezTo>
                  <a:pt x="642" y="639"/>
                  <a:pt x="620" y="609"/>
                  <a:pt x="601" y="583"/>
                </a:cubicBezTo>
                <a:cubicBezTo>
                  <a:pt x="603" y="554"/>
                  <a:pt x="600" y="523"/>
                  <a:pt x="608" y="495"/>
                </a:cubicBezTo>
                <a:cubicBezTo>
                  <a:pt x="610" y="487"/>
                  <a:pt x="622" y="487"/>
                  <a:pt x="628" y="481"/>
                </a:cubicBezTo>
                <a:cubicBezTo>
                  <a:pt x="634" y="475"/>
                  <a:pt x="651" y="447"/>
                  <a:pt x="655" y="440"/>
                </a:cubicBezTo>
                <a:cubicBezTo>
                  <a:pt x="672" y="374"/>
                  <a:pt x="708" y="367"/>
                  <a:pt x="771" y="359"/>
                </a:cubicBezTo>
                <a:cubicBezTo>
                  <a:pt x="817" y="347"/>
                  <a:pt x="822" y="337"/>
                  <a:pt x="859" y="312"/>
                </a:cubicBezTo>
                <a:cubicBezTo>
                  <a:pt x="873" y="303"/>
                  <a:pt x="891" y="299"/>
                  <a:pt x="906" y="291"/>
                </a:cubicBezTo>
                <a:cubicBezTo>
                  <a:pt x="894" y="257"/>
                  <a:pt x="891" y="234"/>
                  <a:pt x="886" y="196"/>
                </a:cubicBezTo>
                <a:cubicBezTo>
                  <a:pt x="882" y="129"/>
                  <a:pt x="872" y="66"/>
                  <a:pt x="87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Freeform 5">
            <a:extLst>
              <a:ext uri="{FF2B5EF4-FFF2-40B4-BE49-F238E27FC236}">
                <a16:creationId xmlns:a16="http://schemas.microsoft.com/office/drawing/2014/main" id="{CB4C758E-C4AF-42A0-BDF3-CD7A22E353B9}"/>
              </a:ext>
            </a:extLst>
          </p:cNvPr>
          <p:cNvSpPr>
            <a:spLocks/>
          </p:cNvSpPr>
          <p:nvPr/>
        </p:nvSpPr>
        <p:spPr bwMode="auto">
          <a:xfrm>
            <a:off x="1897063" y="2962275"/>
            <a:ext cx="79375" cy="1957388"/>
          </a:xfrm>
          <a:custGeom>
            <a:avLst/>
            <a:gdLst>
              <a:gd name="T0" fmla="*/ 2147483646 w 50"/>
              <a:gd name="T1" fmla="*/ 2147483646 h 1233"/>
              <a:gd name="T2" fmla="*/ 2147483646 w 50"/>
              <a:gd name="T3" fmla="*/ 2147483646 h 1233"/>
              <a:gd name="T4" fmla="*/ 0 w 50"/>
              <a:gd name="T5" fmla="*/ 2147483646 h 1233"/>
              <a:gd name="T6" fmla="*/ 2147483646 w 50"/>
              <a:gd name="T7" fmla="*/ 2147483646 h 1233"/>
              <a:gd name="T8" fmla="*/ 2147483646 w 50"/>
              <a:gd name="T9" fmla="*/ 2147483646 h 1233"/>
              <a:gd name="T10" fmla="*/ 2147483646 w 50"/>
              <a:gd name="T11" fmla="*/ 0 h 1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233"/>
              <a:gd name="T20" fmla="*/ 50 w 50"/>
              <a:gd name="T21" fmla="*/ 1233 h 12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233">
                <a:moveTo>
                  <a:pt x="27" y="1233"/>
                </a:moveTo>
                <a:cubicBezTo>
                  <a:pt x="39" y="1199"/>
                  <a:pt x="43" y="1196"/>
                  <a:pt x="27" y="1145"/>
                </a:cubicBezTo>
                <a:cubicBezTo>
                  <a:pt x="22" y="1130"/>
                  <a:pt x="0" y="1105"/>
                  <a:pt x="0" y="1105"/>
                </a:cubicBezTo>
                <a:cubicBezTo>
                  <a:pt x="5" y="1037"/>
                  <a:pt x="13" y="981"/>
                  <a:pt x="21" y="915"/>
                </a:cubicBezTo>
                <a:cubicBezTo>
                  <a:pt x="24" y="756"/>
                  <a:pt x="50" y="529"/>
                  <a:pt x="21" y="366"/>
                </a:cubicBezTo>
                <a:cubicBezTo>
                  <a:pt x="19" y="254"/>
                  <a:pt x="7" y="117"/>
                  <a:pt x="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4" name="Group 9">
            <a:extLst>
              <a:ext uri="{FF2B5EF4-FFF2-40B4-BE49-F238E27FC236}">
                <a16:creationId xmlns:a16="http://schemas.microsoft.com/office/drawing/2014/main" id="{273C52CA-9D69-40CF-9A44-47B7E23245D9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2413000"/>
            <a:ext cx="312737" cy="366713"/>
            <a:chOff x="517" y="3020"/>
            <a:chExt cx="251" cy="273"/>
          </a:xfrm>
        </p:grpSpPr>
        <p:sp>
          <p:nvSpPr>
            <p:cNvPr id="5150" name="Freeform 10">
              <a:extLst>
                <a:ext uri="{FF2B5EF4-FFF2-40B4-BE49-F238E27FC236}">
                  <a16:creationId xmlns:a16="http://schemas.microsoft.com/office/drawing/2014/main" id="{82AAB73A-CC7A-4EB3-AFF2-8541685D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1" name="Oval 11">
              <a:extLst>
                <a:ext uri="{FF2B5EF4-FFF2-40B4-BE49-F238E27FC236}">
                  <a16:creationId xmlns:a16="http://schemas.microsoft.com/office/drawing/2014/main" id="{495825D7-6A7A-473A-83AA-57464CF10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25" name="AutoShape 20">
            <a:extLst>
              <a:ext uri="{FF2B5EF4-FFF2-40B4-BE49-F238E27FC236}">
                <a16:creationId xmlns:a16="http://schemas.microsoft.com/office/drawing/2014/main" id="{2CF2C38D-AD0E-4536-8D3D-8E462ECC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009900"/>
            <a:ext cx="107950" cy="1000125"/>
          </a:xfrm>
          <a:prstGeom prst="can">
            <a:avLst>
              <a:gd name="adj" fmla="val 50441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6" name="Line 21">
            <a:extLst>
              <a:ext uri="{FF2B5EF4-FFF2-40B4-BE49-F238E27FC236}">
                <a16:creationId xmlns:a16="http://schemas.microsoft.com/office/drawing/2014/main" id="{E0271D8C-6EEB-48F7-8B08-7177C9E9C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3" y="2690813"/>
            <a:ext cx="42862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Line 22">
            <a:extLst>
              <a:ext uri="{FF2B5EF4-FFF2-40B4-BE49-F238E27FC236}">
                <a16:creationId xmlns:a16="http://schemas.microsoft.com/office/drawing/2014/main" id="{FA5BF47F-D8BC-45C8-81A3-3BF15BF1E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695575"/>
            <a:ext cx="7620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8" name="Line 23">
            <a:extLst>
              <a:ext uri="{FF2B5EF4-FFF2-40B4-BE49-F238E27FC236}">
                <a16:creationId xmlns:a16="http://schemas.microsoft.com/office/drawing/2014/main" id="{732E0D81-4C16-4779-B563-EE5619ACC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9688" y="2852738"/>
            <a:ext cx="95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9" name="Line 24">
            <a:extLst>
              <a:ext uri="{FF2B5EF4-FFF2-40B4-BE49-F238E27FC236}">
                <a16:creationId xmlns:a16="http://schemas.microsoft.com/office/drawing/2014/main" id="{345D97D7-CAED-415C-9EDF-CB83ABD1D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9213" y="2843213"/>
            <a:ext cx="1047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Line 25">
            <a:extLst>
              <a:ext uri="{FF2B5EF4-FFF2-40B4-BE49-F238E27FC236}">
                <a16:creationId xmlns:a16="http://schemas.microsoft.com/office/drawing/2014/main" id="{F0D84272-0706-4114-8648-EF00349DE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4963" y="2819400"/>
            <a:ext cx="9525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Line 26">
            <a:extLst>
              <a:ext uri="{FF2B5EF4-FFF2-40B4-BE49-F238E27FC236}">
                <a16:creationId xmlns:a16="http://schemas.microsoft.com/office/drawing/2014/main" id="{F0D39C48-7ACF-4552-8921-CA936F2F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2809875"/>
            <a:ext cx="1047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32" name="Group 6">
            <a:extLst>
              <a:ext uri="{FF2B5EF4-FFF2-40B4-BE49-F238E27FC236}">
                <a16:creationId xmlns:a16="http://schemas.microsoft.com/office/drawing/2014/main" id="{974F87DC-8741-4038-BCF6-0D27FF4093CD}"/>
              </a:ext>
            </a:extLst>
          </p:cNvPr>
          <p:cNvGrpSpPr>
            <a:grpSpLocks/>
          </p:cNvGrpSpPr>
          <p:nvPr/>
        </p:nvGrpSpPr>
        <p:grpSpPr bwMode="auto">
          <a:xfrm rot="1202634">
            <a:off x="1062038" y="2370138"/>
            <a:ext cx="295275" cy="401637"/>
            <a:chOff x="517" y="3020"/>
            <a:chExt cx="251" cy="273"/>
          </a:xfrm>
        </p:grpSpPr>
        <p:sp>
          <p:nvSpPr>
            <p:cNvPr id="5148" name="Freeform 7">
              <a:extLst>
                <a:ext uri="{FF2B5EF4-FFF2-40B4-BE49-F238E27FC236}">
                  <a16:creationId xmlns:a16="http://schemas.microsoft.com/office/drawing/2014/main" id="{517C4375-0395-4FEC-8062-FEDDBF7D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020"/>
              <a:ext cx="251" cy="273"/>
            </a:xfrm>
            <a:custGeom>
              <a:avLst/>
              <a:gdLst>
                <a:gd name="T0" fmla="*/ 109 w 251"/>
                <a:gd name="T1" fmla="*/ 50 h 273"/>
                <a:gd name="T2" fmla="*/ 156 w 251"/>
                <a:gd name="T3" fmla="*/ 2 h 273"/>
                <a:gd name="T4" fmla="*/ 176 w 251"/>
                <a:gd name="T5" fmla="*/ 23 h 273"/>
                <a:gd name="T6" fmla="*/ 204 w 251"/>
                <a:gd name="T7" fmla="*/ 36 h 273"/>
                <a:gd name="T8" fmla="*/ 251 w 251"/>
                <a:gd name="T9" fmla="*/ 118 h 273"/>
                <a:gd name="T10" fmla="*/ 204 w 251"/>
                <a:gd name="T11" fmla="*/ 131 h 273"/>
                <a:gd name="T12" fmla="*/ 224 w 251"/>
                <a:gd name="T13" fmla="*/ 178 h 273"/>
                <a:gd name="T14" fmla="*/ 217 w 251"/>
                <a:gd name="T15" fmla="*/ 199 h 273"/>
                <a:gd name="T16" fmla="*/ 95 w 251"/>
                <a:gd name="T17" fmla="*/ 212 h 273"/>
                <a:gd name="T18" fmla="*/ 41 w 251"/>
                <a:gd name="T19" fmla="*/ 165 h 273"/>
                <a:gd name="T20" fmla="*/ 27 w 251"/>
                <a:gd name="T21" fmla="*/ 131 h 273"/>
                <a:gd name="T22" fmla="*/ 0 w 251"/>
                <a:gd name="T23" fmla="*/ 90 h 273"/>
                <a:gd name="T24" fmla="*/ 54 w 251"/>
                <a:gd name="T25" fmla="*/ 57 h 273"/>
                <a:gd name="T26" fmla="*/ 109 w 251"/>
                <a:gd name="T27" fmla="*/ 5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273"/>
                <a:gd name="T44" fmla="*/ 251 w 251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273">
                  <a:moveTo>
                    <a:pt x="109" y="50"/>
                  </a:moveTo>
                  <a:cubicBezTo>
                    <a:pt x="117" y="22"/>
                    <a:pt x="133" y="18"/>
                    <a:pt x="156" y="2"/>
                  </a:cubicBezTo>
                  <a:cubicBezTo>
                    <a:pt x="163" y="9"/>
                    <a:pt x="171" y="15"/>
                    <a:pt x="176" y="23"/>
                  </a:cubicBezTo>
                  <a:cubicBezTo>
                    <a:pt x="192" y="48"/>
                    <a:pt x="169" y="48"/>
                    <a:pt x="204" y="36"/>
                  </a:cubicBezTo>
                  <a:cubicBezTo>
                    <a:pt x="191" y="100"/>
                    <a:pt x="204" y="85"/>
                    <a:pt x="251" y="118"/>
                  </a:cubicBezTo>
                  <a:cubicBezTo>
                    <a:pt x="235" y="123"/>
                    <a:pt x="214" y="118"/>
                    <a:pt x="204" y="131"/>
                  </a:cubicBezTo>
                  <a:cubicBezTo>
                    <a:pt x="200" y="136"/>
                    <a:pt x="217" y="165"/>
                    <a:pt x="224" y="178"/>
                  </a:cubicBezTo>
                  <a:cubicBezTo>
                    <a:pt x="222" y="185"/>
                    <a:pt x="224" y="196"/>
                    <a:pt x="217" y="199"/>
                  </a:cubicBezTo>
                  <a:cubicBezTo>
                    <a:pt x="181" y="218"/>
                    <a:pt x="136" y="209"/>
                    <a:pt x="95" y="212"/>
                  </a:cubicBezTo>
                  <a:cubicBezTo>
                    <a:pt x="115" y="273"/>
                    <a:pt x="68" y="183"/>
                    <a:pt x="41" y="165"/>
                  </a:cubicBezTo>
                  <a:cubicBezTo>
                    <a:pt x="53" y="129"/>
                    <a:pt x="51" y="158"/>
                    <a:pt x="27" y="131"/>
                  </a:cubicBezTo>
                  <a:cubicBezTo>
                    <a:pt x="16" y="119"/>
                    <a:pt x="0" y="90"/>
                    <a:pt x="0" y="90"/>
                  </a:cubicBezTo>
                  <a:cubicBezTo>
                    <a:pt x="29" y="83"/>
                    <a:pt x="45" y="87"/>
                    <a:pt x="54" y="57"/>
                  </a:cubicBezTo>
                  <a:cubicBezTo>
                    <a:pt x="19" y="0"/>
                    <a:pt x="83" y="50"/>
                    <a:pt x="109" y="5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9" name="Oval 8">
              <a:extLst>
                <a:ext uri="{FF2B5EF4-FFF2-40B4-BE49-F238E27FC236}">
                  <a16:creationId xmlns:a16="http://schemas.microsoft.com/office/drawing/2014/main" id="{6EB049CA-72D9-43EE-BA82-E47840249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33" name="Text Box 27">
            <a:extLst>
              <a:ext uri="{FF2B5EF4-FFF2-40B4-BE49-F238E27FC236}">
                <a16:creationId xmlns:a16="http://schemas.microsoft.com/office/drawing/2014/main" id="{651D120A-00EF-4D96-A167-E55F74C6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113213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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</a:t>
            </a:r>
          </a:p>
        </p:txBody>
      </p:sp>
      <p:sp>
        <p:nvSpPr>
          <p:cNvPr id="5134" name="Rectangle 28">
            <a:extLst>
              <a:ext uri="{FF2B5EF4-FFF2-40B4-BE49-F238E27FC236}">
                <a16:creationId xmlns:a16="http://schemas.microsoft.com/office/drawing/2014/main" id="{F51F9E2F-B6B5-426F-B95B-8C34B0A7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00025"/>
            <a:ext cx="8486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Pituitary – synthesizes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hormones.</a:t>
            </a:r>
          </a:p>
        </p:txBody>
      </p:sp>
      <p:sp>
        <p:nvSpPr>
          <p:cNvPr id="5135" name="Text Box 29">
            <a:extLst>
              <a:ext uri="{FF2B5EF4-FFF2-40B4-BE49-F238E27FC236}">
                <a16:creationId xmlns:a16="http://schemas.microsoft.com/office/drawing/2014/main" id="{BB3F449E-DA4D-40D5-971C-4C8DE444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12398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5136" name="Text Box 30">
            <a:extLst>
              <a:ext uri="{FF2B5EF4-FFF2-40B4-BE49-F238E27FC236}">
                <a16:creationId xmlns:a16="http://schemas.microsoft.com/office/drawing/2014/main" id="{BCAC13AB-D2A2-4910-AAF7-B6309C4F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40982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5137" name="Text Box 31">
            <a:extLst>
              <a:ext uri="{FF2B5EF4-FFF2-40B4-BE49-F238E27FC236}">
                <a16:creationId xmlns:a16="http://schemas.microsoft.com/office/drawing/2014/main" id="{BF28E03D-6F31-41C8-A42E-DA6FB653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429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5138" name="Text Box 32">
            <a:extLst>
              <a:ext uri="{FF2B5EF4-FFF2-40B4-BE49-F238E27FC236}">
                <a16:creationId xmlns:a16="http://schemas.microsoft.com/office/drawing/2014/main" id="{3CEBC706-42AE-48D6-9858-A1261298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42862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</a:t>
            </a:r>
          </a:p>
        </p:txBody>
      </p:sp>
      <p:sp>
        <p:nvSpPr>
          <p:cNvPr id="5139" name="Text Box 33">
            <a:extLst>
              <a:ext uri="{FF2B5EF4-FFF2-40B4-BE49-F238E27FC236}">
                <a16:creationId xmlns:a16="http://schemas.microsoft.com/office/drawing/2014/main" id="{E4BF46E0-4C18-4323-8BDE-DF000732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50863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</a:t>
            </a:r>
          </a:p>
        </p:txBody>
      </p:sp>
      <p:sp>
        <p:nvSpPr>
          <p:cNvPr id="5140" name="Text Box 35">
            <a:extLst>
              <a:ext uri="{FF2B5EF4-FFF2-40B4-BE49-F238E27FC236}">
                <a16:creationId xmlns:a16="http://schemas.microsoft.com/office/drawing/2014/main" id="{095C04D1-1AFF-41AB-B11F-3B57DE096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58578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</a:t>
            </a:r>
          </a:p>
        </p:txBody>
      </p:sp>
      <p:sp>
        <p:nvSpPr>
          <p:cNvPr id="42020" name="Text Box 36">
            <a:extLst>
              <a:ext uri="{FF2B5EF4-FFF2-40B4-BE49-F238E27FC236}">
                <a16:creationId xmlns:a16="http://schemas.microsoft.com/office/drawing/2014/main" id="{47BB0364-DCBF-4BCF-B988-92230CE0E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154113"/>
            <a:ext cx="3455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Growth Hormone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(also called Somatotropin)</a:t>
            </a:r>
          </a:p>
        </p:txBody>
      </p:sp>
      <p:sp>
        <p:nvSpPr>
          <p:cNvPr id="42021" name="Text Box 37">
            <a:extLst>
              <a:ext uri="{FF2B5EF4-FFF2-40B4-BE49-F238E27FC236}">
                <a16:creationId xmlns:a16="http://schemas.microsoft.com/office/drawing/2014/main" id="{09A8AAD0-8231-4059-8448-DE91AB6E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2306638"/>
            <a:ext cx="488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Adrenocorticotropic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(also called corticotropin)</a:t>
            </a:r>
          </a:p>
        </p:txBody>
      </p:sp>
      <p:sp>
        <p:nvSpPr>
          <p:cNvPr id="42022" name="Text Box 38">
            <a:extLst>
              <a:ext uri="{FF2B5EF4-FFF2-40B4-BE49-F238E27FC236}">
                <a16:creationId xmlns:a16="http://schemas.microsoft.com/office/drawing/2014/main" id="{90B2E932-903B-4F11-A7B5-3839A82F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3430588"/>
            <a:ext cx="460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Thyroid Stimulating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TSH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2023" name="Text Box 39">
            <a:extLst>
              <a:ext uri="{FF2B5EF4-FFF2-40B4-BE49-F238E27FC236}">
                <a16:creationId xmlns:a16="http://schemas.microsoft.com/office/drawing/2014/main" id="{20B7AE51-B252-4EA2-A59F-CB0C6CFC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276725"/>
            <a:ext cx="451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Follicle Stimulating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FSH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2024" name="Text Box 40">
            <a:extLst>
              <a:ext uri="{FF2B5EF4-FFF2-40B4-BE49-F238E27FC236}">
                <a16:creationId xmlns:a16="http://schemas.microsoft.com/office/drawing/2014/main" id="{59D3E872-04FC-4A15-9869-D845826B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506888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Luteinizing Hormone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2025" name="Text Box 41">
            <a:extLst>
              <a:ext uri="{FF2B5EF4-FFF2-40B4-BE49-F238E27FC236}">
                <a16:creationId xmlns:a16="http://schemas.microsoft.com/office/drawing/2014/main" id="{3626DA56-C190-4FEF-96ED-AB37C243F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584993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Prolactin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PRL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5C81AEB-156F-4E00-9948-7D747B083DCE}"/>
              </a:ext>
            </a:extLst>
          </p:cNvPr>
          <p:cNvSpPr/>
          <p:nvPr/>
        </p:nvSpPr>
        <p:spPr>
          <a:xfrm>
            <a:off x="2860675" y="4357688"/>
            <a:ext cx="252413" cy="1293812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/>
      <p:bldP spid="42021" grpId="0"/>
      <p:bldP spid="42022" grpId="0"/>
      <p:bldP spid="42023" grpId="0"/>
      <p:bldP spid="42024" grpId="0"/>
      <p:bldP spid="42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>
            <a:extLst>
              <a:ext uri="{FF2B5EF4-FFF2-40B4-BE49-F238E27FC236}">
                <a16:creationId xmlns:a16="http://schemas.microsoft.com/office/drawing/2014/main" id="{26EE8352-2DA0-47AA-8143-0E2C59C8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4603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2D6A3B8B-9A66-4B68-AB59-3DC6E1EC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435604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4053" name="Text Box 21">
            <a:extLst>
              <a:ext uri="{FF2B5EF4-FFF2-40B4-BE49-F238E27FC236}">
                <a16:creationId xmlns:a16="http://schemas.microsoft.com/office/drawing/2014/main" id="{D03C7B84-E10E-4BC0-BEA9-6F8E928A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427831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6149" name="Text Box 25">
            <a:extLst>
              <a:ext uri="{FF2B5EF4-FFF2-40B4-BE49-F238E27FC236}">
                <a16:creationId xmlns:a16="http://schemas.microsoft.com/office/drawing/2014/main" id="{9777C664-4403-4CE7-A6B5-66F516F1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55" y="450850"/>
            <a:ext cx="7966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is the primary hormone that regulates overall body  growth, also important in general metabolism. Stimulates growth of bone, cartilage, muscle, glands, vessels,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This hormone is also known as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somatotropin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058" name="Text Box 26">
            <a:extLst>
              <a:ext uri="{FF2B5EF4-FFF2-40B4-BE49-F238E27FC236}">
                <a16:creationId xmlns:a16="http://schemas.microsoft.com/office/drawing/2014/main" id="{E40D294A-6EA4-4A48-ACC0-9361A42F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80" y="2437191"/>
            <a:ext cx="8247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stimulates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cortisol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secretion from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adrenal cortex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it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known as the ‘stress’ hormone. Also promotes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growth of the adrenal cortex.</a:t>
            </a: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4B68C247-61A5-462B-AE33-8382CC5C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57" y="4279900"/>
            <a:ext cx="82857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TSH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stimulates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thyroid gland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secrete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thyroxine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(T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T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growth of the thyroid gland. An important regulator of metabolic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activity in entire body, sets basal metabolic rate (BMR).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/>
      <p:bldP spid="44053" grpId="0"/>
      <p:bldP spid="44058" grpId="0"/>
      <p:bldP spid="44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90E937B3-0175-4435-BFA1-FE51E04C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44" y="158177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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0E2C73FF-4BE5-49FA-AD0F-79779231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31" y="235277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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B03F8327-7C77-428E-9169-548770CE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31" y="463391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</a:t>
            </a:r>
          </a:p>
        </p:txBody>
      </p:sp>
      <p:sp>
        <p:nvSpPr>
          <p:cNvPr id="7173" name="Text Box 11">
            <a:extLst>
              <a:ext uri="{FF2B5EF4-FFF2-40B4-BE49-F238E27FC236}">
                <a16:creationId xmlns:a16="http://schemas.microsoft.com/office/drawing/2014/main" id="{3176CCD0-165F-41A6-8C6D-7D3F37A6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79388"/>
            <a:ext cx="825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FSH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stimulates growth and development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ovarian follicles and thus development of the egg cell. 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promotes estrogen secretion.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205D970-6325-485F-AF9D-22C1087A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0" y="2391123"/>
            <a:ext cx="8075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responsible for ovulation, and luteinization. 	Regulates estrogen and progesterone levels.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03C63610-32BD-4E16-9765-75685392D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46" y="4651375"/>
            <a:ext cx="875347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enhances breast development &amp; milk production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for the process of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lactation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it enhance LH - receptors in interstitial cells 	increasing (testosterone) thus increasing spermatogenesis. </a:t>
            </a:r>
          </a:p>
        </p:txBody>
      </p:sp>
      <p:sp>
        <p:nvSpPr>
          <p:cNvPr id="7176" name="Text Box 14">
            <a:extLst>
              <a:ext uri="{FF2B5EF4-FFF2-40B4-BE49-F238E27FC236}">
                <a16:creationId xmlns:a16="http://schemas.microsoft.com/office/drawing/2014/main" id="{9F09FC09-79A2-40DD-B777-6D5E3D98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691" y="1378020"/>
            <a:ext cx="63524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it is required for spermatogenesis, the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production of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sperm cells (spermatozoa)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1DC23F8F-6051-4755-B7D8-10851F8A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24" y="3251985"/>
            <a:ext cx="6592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stimulates interstitial cells (in testes)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secrete testosterone.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C23A9454-26F7-499F-831D-73806E69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485" y="3997479"/>
            <a:ext cx="54866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*in males called ‘interstitial cell stimulating hormone’ (ICSH)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  <p:bldP spid="45068" grpId="0"/>
      <p:bldP spid="45069" grpId="0"/>
      <p:bldP spid="45071" grpId="0"/>
      <p:bldP spid="450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7FF9B99-CB80-4954-8A1F-AEEBA7A6B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095"/>
            <a:ext cx="8229600" cy="935037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3600" u="sng" dirty="0">
                <a:solidFill>
                  <a:srgbClr val="993300"/>
                </a:solidFill>
                <a:latin typeface="Calibri" panose="020F0502020204030204" pitchFamily="34" charset="0"/>
              </a:rPr>
              <a:t>For Normal Growth and Repair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07A0A4E-DFBD-4F36-AB59-82113EC18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063977"/>
            <a:ext cx="8229600" cy="55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Need adequate levels of growth hormone, and other hormones.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5B970C0-9505-4792-83ED-A81C458A9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073627"/>
            <a:ext cx="8229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adequate Diet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(vitamins/minerals)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9552481-32DC-4DB7-BDB0-5A178B82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91389"/>
            <a:ext cx="37052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Absence of Stress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F0649BD-81CB-48F0-9E46-760ED865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13" y="4150726"/>
            <a:ext cx="1924850" cy="171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Genetics can be</a:t>
            </a:r>
            <a:r>
              <a:rPr kumimoji="0" lang="en-US" altLang="en-US" sz="22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Changed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Genotype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Phenotype</a:t>
            </a:r>
          </a:p>
        </p:txBody>
      </p:sp>
      <p:pic>
        <p:nvPicPr>
          <p:cNvPr id="8201" name="Picture 9" descr="Brain Development: Conception to Age 3 | Urban Child Institute">
            <a:extLst>
              <a:ext uri="{FF2B5EF4-FFF2-40B4-BE49-F238E27FC236}">
                <a16:creationId xmlns:a16="http://schemas.microsoft.com/office/drawing/2014/main" id="{881A00BA-9777-4848-9905-7821C829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30" y="3429000"/>
            <a:ext cx="5633757" cy="33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6D291-37C1-4613-8617-00567F6B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435" y="3638412"/>
            <a:ext cx="144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Agouti Mice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1AB675-C737-4FD2-AFF8-9D6562E2E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4619625" cy="735012"/>
          </a:xfrm>
        </p:spPr>
        <p:txBody>
          <a:bodyPr/>
          <a:lstStyle/>
          <a:p>
            <a:pPr algn="l" eaLnBrk="1" hangingPunct="1">
              <a:tabLst>
                <a:tab pos="4686300" algn="l"/>
              </a:tabLst>
            </a:pPr>
            <a:r>
              <a:rPr lang="en-US" altLang="en-US" u="sng" dirty="0">
                <a:latin typeface="Calibri" panose="020F0502020204030204" pitchFamily="34" charset="0"/>
              </a:rPr>
              <a:t>Growth Hormone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1FD3F6-5853-4718-B5C8-2B61BEBA2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198563"/>
            <a:ext cx="4446588" cy="1397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Severe GH deficiency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    leads to </a:t>
            </a:r>
            <a:r>
              <a:rPr lang="en-US" altLang="en-US" sz="2800" b="1" dirty="0">
                <a:latin typeface="Calibri" panose="020F0502020204030204" pitchFamily="34" charset="0"/>
              </a:rPr>
              <a:t>dwarfism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   </a:t>
            </a:r>
            <a:r>
              <a:rPr lang="en-US" altLang="en-US" sz="2000" dirty="0">
                <a:latin typeface="Calibri" panose="020F0502020204030204" pitchFamily="34" charset="0"/>
              </a:rPr>
              <a:t>(2 </a:t>
            </a:r>
            <a:r>
              <a:rPr lang="en-US" altLang="en-US" sz="2000" dirty="0" err="1">
                <a:latin typeface="Calibri" panose="020F0502020204030204" pitchFamily="34" charset="0"/>
              </a:rPr>
              <a:t>ft</a:t>
            </a:r>
            <a:r>
              <a:rPr lang="en-US" altLang="en-US" sz="2000" dirty="0">
                <a:latin typeface="Calibri" panose="020F0502020204030204" pitchFamily="34" charset="0"/>
              </a:rPr>
              <a:t>, 5.4 in)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7578F0A-FDC3-42DE-A49C-D8533518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014663"/>
            <a:ext cx="485616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 secretion of GH in children leads to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gigantism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(8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1 in)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F5BF8AE-62E1-43CC-84C9-980E995A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4859338"/>
            <a:ext cx="446881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 secretion of hGH in adults leads to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acromegaly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22" name="Picture 7" descr="acr_2">
            <a:extLst>
              <a:ext uri="{FF2B5EF4-FFF2-40B4-BE49-F238E27FC236}">
                <a16:creationId xmlns:a16="http://schemas.microsoft.com/office/drawing/2014/main" id="{9A65D59E-639F-4DE9-84C6-CCBB664C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316413"/>
            <a:ext cx="30781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>
            <a:extLst>
              <a:ext uri="{FF2B5EF4-FFF2-40B4-BE49-F238E27FC236}">
                <a16:creationId xmlns:a16="http://schemas.microsoft.com/office/drawing/2014/main" id="{797D1CA8-8113-49CC-B0E5-FFDDB6CB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5719" r="31296" b="10101"/>
          <a:stretch>
            <a:fillRect/>
          </a:stretch>
        </p:blipFill>
        <p:spPr bwMode="auto">
          <a:xfrm>
            <a:off x="5599113" y="115888"/>
            <a:ext cx="2490787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31EF66B-3C9A-4672-BF82-8F225C27D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811830"/>
          </a:xfrm>
        </p:spPr>
        <p:txBody>
          <a:bodyPr/>
          <a:lstStyle/>
          <a:p>
            <a:pPr eaLnBrk="1" hangingPunct="1">
              <a:tabLst>
                <a:tab pos="4686300" algn="l"/>
              </a:tabLst>
            </a:pPr>
            <a:r>
              <a:rPr lang="en-US" altLang="en-US" sz="3600" dirty="0">
                <a:solidFill>
                  <a:srgbClr val="993300"/>
                </a:solidFill>
                <a:latin typeface="Calibri" panose="020F0502020204030204" pitchFamily="34" charset="0"/>
              </a:rPr>
              <a:t>Pathway of </a:t>
            </a:r>
            <a:r>
              <a:rPr lang="en-US" altLang="en-US" sz="3600" b="1" dirty="0">
                <a:solidFill>
                  <a:srgbClr val="993300"/>
                </a:solidFill>
                <a:latin typeface="Calibri" panose="020F0502020204030204" pitchFamily="34" charset="0"/>
              </a:rPr>
              <a:t>Growth Hormone </a:t>
            </a:r>
            <a:r>
              <a:rPr lang="en-US" altLang="en-US" sz="3600" dirty="0">
                <a:solidFill>
                  <a:srgbClr val="993300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2569D41B-241F-4068-85F2-12956AC8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1215" r="4410" b="5951"/>
          <a:stretch>
            <a:fillRect/>
          </a:stretch>
        </p:blipFill>
        <p:spPr bwMode="auto">
          <a:xfrm>
            <a:off x="2352675" y="10668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654736-F287-6A15-CD8B-EF3698C3CD6B}"/>
              </a:ext>
            </a:extLst>
          </p:cNvPr>
          <p:cNvSpPr/>
          <p:nvPr/>
        </p:nvSpPr>
        <p:spPr>
          <a:xfrm>
            <a:off x="4062202" y="1169298"/>
            <a:ext cx="1335186" cy="59071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marie\Desktop\Anatomy\A&amp;P Drawings\Pituitary TSH cropped.jpg">
            <a:extLst>
              <a:ext uri="{FF2B5EF4-FFF2-40B4-BE49-F238E27FC236}">
                <a16:creationId xmlns:a16="http://schemas.microsoft.com/office/drawing/2014/main" id="{D41E1096-5E28-4AF9-B918-96043AD7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6726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88B2CF56-0CC0-4CB8-BCB6-50535A79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544" y="1496834"/>
            <a:ext cx="4213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Negative Feedback Loop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Hypothalamic-Adenohypophysis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Thyroid Gland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D2B95-0988-4242-94F3-D96112841BAC}"/>
              </a:ext>
            </a:extLst>
          </p:cNvPr>
          <p:cNvSpPr/>
          <p:nvPr/>
        </p:nvSpPr>
        <p:spPr>
          <a:xfrm>
            <a:off x="4572000" y="3735388"/>
            <a:ext cx="1411288" cy="166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1E7DC-7497-415B-810D-9140F96D90E6}"/>
              </a:ext>
            </a:extLst>
          </p:cNvPr>
          <p:cNvSpPr/>
          <p:nvPr/>
        </p:nvSpPr>
        <p:spPr>
          <a:xfrm>
            <a:off x="5991225" y="4005263"/>
            <a:ext cx="1211263" cy="69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BCC16-4F61-4641-8A3C-061CEE160718}"/>
              </a:ext>
            </a:extLst>
          </p:cNvPr>
          <p:cNvSpPr/>
          <p:nvPr/>
        </p:nvSpPr>
        <p:spPr>
          <a:xfrm>
            <a:off x="7080250" y="3927475"/>
            <a:ext cx="192088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1B8FD-9DA5-45CE-9C7C-513C1C9C9B62}"/>
              </a:ext>
            </a:extLst>
          </p:cNvPr>
          <p:cNvSpPr/>
          <p:nvPr/>
        </p:nvSpPr>
        <p:spPr>
          <a:xfrm>
            <a:off x="6688138" y="3735388"/>
            <a:ext cx="522287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AB80F-16E0-4229-B54F-DD06021912DF}"/>
              </a:ext>
            </a:extLst>
          </p:cNvPr>
          <p:cNvSpPr/>
          <p:nvPr/>
        </p:nvSpPr>
        <p:spPr>
          <a:xfrm>
            <a:off x="7210425" y="3614738"/>
            <a:ext cx="479425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2C96C-317D-43DE-9E2C-CC02D23C6643}"/>
              </a:ext>
            </a:extLst>
          </p:cNvPr>
          <p:cNvSpPr/>
          <p:nvPr/>
        </p:nvSpPr>
        <p:spPr>
          <a:xfrm>
            <a:off x="7272338" y="4005263"/>
            <a:ext cx="530225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2426E-50D4-48FC-A47A-6BBA83D7E219}"/>
              </a:ext>
            </a:extLst>
          </p:cNvPr>
          <p:cNvSpPr/>
          <p:nvPr/>
        </p:nvSpPr>
        <p:spPr>
          <a:xfrm>
            <a:off x="7210425" y="4494213"/>
            <a:ext cx="68897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06C2208-58BD-4C2B-A905-C76B719D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5219700"/>
            <a:ext cx="1614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Hypothyroidism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Hyperthyroidism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1244</Words>
  <Application>Microsoft Office PowerPoint</Application>
  <PresentationFormat>On-screen Show (4:3)</PresentationFormat>
  <Paragraphs>209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1_Default Design</vt:lpstr>
      <vt:lpstr>The Pituitary Gland</vt:lpstr>
      <vt:lpstr>Pituitary (Hypophysis)</vt:lpstr>
      <vt:lpstr>PowerPoint Presentation</vt:lpstr>
      <vt:lpstr>PowerPoint Presentation</vt:lpstr>
      <vt:lpstr>PowerPoint Presentation</vt:lpstr>
      <vt:lpstr>For Normal Growth and Repair</vt:lpstr>
      <vt:lpstr>Growth Hormone</vt:lpstr>
      <vt:lpstr>Pathway of Growth Hormone Control</vt:lpstr>
      <vt:lpstr>PowerPoint Presentation</vt:lpstr>
      <vt:lpstr>The  Cortisol  Connection</vt:lpstr>
      <vt:lpstr>PowerPoint Presentation</vt:lpstr>
      <vt:lpstr>Cortisol</vt:lpstr>
      <vt:lpstr>Circadian Rhythm of Cortisol Secretion</vt:lpstr>
      <vt:lpstr>Hyper-Cortisolism</vt:lpstr>
      <vt:lpstr>Hypo-Cortisolism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Pituitary Gland</dc:title>
  <dc:creator>Marie Mc Mahon</dc:creator>
  <cp:lastModifiedBy>Marie Mc Mahon</cp:lastModifiedBy>
  <cp:revision>22</cp:revision>
  <dcterms:created xsi:type="dcterms:W3CDTF">2025-05-20T23:25:42Z</dcterms:created>
  <dcterms:modified xsi:type="dcterms:W3CDTF">2026-05-21T05:02:07Z</dcterms:modified>
</cp:coreProperties>
</file>