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32"/>
  </p:notesMasterIdLst>
  <p:sldIdLst>
    <p:sldId id="331" r:id="rId4"/>
    <p:sldId id="293" r:id="rId5"/>
    <p:sldId id="327" r:id="rId6"/>
    <p:sldId id="267" r:id="rId7"/>
    <p:sldId id="334" r:id="rId8"/>
    <p:sldId id="333" r:id="rId9"/>
    <p:sldId id="270" r:id="rId10"/>
    <p:sldId id="308" r:id="rId11"/>
    <p:sldId id="337" r:id="rId12"/>
    <p:sldId id="307" r:id="rId13"/>
    <p:sldId id="312" r:id="rId14"/>
    <p:sldId id="340" r:id="rId15"/>
    <p:sldId id="342" r:id="rId16"/>
    <p:sldId id="335" r:id="rId17"/>
    <p:sldId id="304" r:id="rId18"/>
    <p:sldId id="303" r:id="rId19"/>
    <p:sldId id="341" r:id="rId20"/>
    <p:sldId id="338" r:id="rId21"/>
    <p:sldId id="295" r:id="rId22"/>
    <p:sldId id="277" r:id="rId23"/>
    <p:sldId id="314" r:id="rId24"/>
    <p:sldId id="322" r:id="rId25"/>
    <p:sldId id="344" r:id="rId26"/>
    <p:sldId id="315" r:id="rId27"/>
    <p:sldId id="316" r:id="rId28"/>
    <p:sldId id="317" r:id="rId29"/>
    <p:sldId id="318" r:id="rId30"/>
    <p:sldId id="32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7" autoAdjust="0"/>
    <p:restoredTop sz="94660"/>
  </p:normalViewPr>
  <p:slideViewPr>
    <p:cSldViewPr snapToGrid="0">
      <p:cViewPr>
        <p:scale>
          <a:sx n="104" d="100"/>
          <a:sy n="104" d="100"/>
        </p:scale>
        <p:origin x="222" y="252"/>
      </p:cViewPr>
      <p:guideLst>
        <p:guide orient="horz" pos="2688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03:33:0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24575,'0'2'0,"0"2"0,0 3 0,0 1 0,0 1 0,0 2 0,0-1 0,0 1 0,0 0 0,0 0 0,0-1 0,0 1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03:34:07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 0 24575,'-1'0'0,"-2"2"0,1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03:33:20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03:33:32.5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24575,'-2'30'0,"1"-26"0,0-1 0,1 1 0,0-1 0,0 1 0,0-1 0,0 1 0,0 0 0,1-1 0,-1 1 0,1-1 0,0 1 0,0-1 0,1 0 0,-1 1 0,0-1 0,5 5 0,-4-2 0,1-1 0,-1 1 0,0-1 0,0 1 0,-1 0 0,0 0 0,0 0 0,0 0 0,0 7 0,-4 64 0,1-31 0,2-25-120,-1-7-35,1-1-1,0 0 0,1 0 1,1 1-1,0-1 0,1 0 1,4 14-1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03:33:52.2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0 24575,'4'42'0,"-3"-39"0,0 0 0,0 1 0,0-1 0,-1 1 0,1-1 0,-1 1 0,0-1 0,0 1 0,-1-1 0,1 1 0,-1-1 0,1 1 0,-1-1 0,0 1 0,0-1 0,-1 0 0,1 0 0,-1 1 0,1-1 0,-1 0 0,0 0 0,0-1 0,-1 1 0,-4 5 0,4-5 3,1 0 0,-1 0 0,1 0 0,0 0 0,0 1 0,0-1 0,0 1 0,1-1 0,-1 1-1,1 0 1,0 0 0,0 0 0,0 0 0,0 5 0,2 62-232,0-37-951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03:33:56.2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03:34:00.4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03:34:05.21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24575,'0'2'0,"0"2"0,0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03:34:06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2T03:34:06.8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39 0 24575,'-2'0'0,"0"2"0,-2 2 0,-2 2 0,0 3 0,1 0 0,2 1 0,-1-1 0,0 0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876E-A1BD-42E4-A524-CF2A0CBCB38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5B6F3-0A6A-4215-AA83-3B0E9F1E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6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881FF7F-5F5D-477C-B5FF-46349E3B5F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D6DD9A4-90F3-4F06-95D1-01B1B134AC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27FB656-18A5-4023-916F-D1EF39228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4E45E-247B-4767-9D2C-A5F6FB8867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0CEDAE-ED40-4DFC-8603-804ED7A61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F09CAB-A11F-4421-A487-1E9E230A9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CE609F-D609-4738-9EA1-CBA3A9BBE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CBCCB-DA5F-4E1C-83A9-A201BEA14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92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515EF-5B03-47E8-A600-799C5D813C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57DEE-EB3F-4F1A-AED5-94690BE53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904368-B0FB-4FA3-9C2D-DAA11D4E2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1EAE3-5256-4E25-B0FA-56512A765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46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0B1B1-DE0E-4A75-A250-86A251ADAC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E318A3-7762-4A4D-8112-8C8BCDD23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80B47B-56B3-4B78-93D3-3C80B8F3C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DAA88-4D9D-464C-BEEC-58224CE68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81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20063C-FCEA-4466-B6BA-6E3B6E817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683D55-9871-4E0A-AB2B-5D87A840C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9C2E1E-645A-4F49-A3A4-66DB42BD5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FB342-E8CF-45EE-872B-F933CA01E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939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DE18C9-CAA3-4518-9527-50B7A52F4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9B07F4-1018-4F03-9A07-06439B2190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37FDA2-7368-4459-BF92-B40E39604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D881-5785-495B-8C3A-703EACBA3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880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565B9E-F93C-4D16-8BD2-9C9AAB127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127EB6-0008-4E0D-BB75-3924124BD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D9EE87-E4EB-4C24-848F-B83729EC9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21E35-7E7E-4FD7-A2EF-ACE72C9CF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10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41FB0-47A4-4758-A671-D43F3AE65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CBC79-F205-4CEA-B91D-A10CA21EB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705B1E-FA0F-49CE-988C-2E9B3BFD4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5F6B5-03FF-4508-973D-E4C385DB0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61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4917C1-AAE1-4750-833E-EA06A1D4D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DBF351-3DC1-4B66-BB80-3BD2BECF18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146FC7-0645-434C-BA46-418354A89D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A8F5E-F001-4F66-8C27-697EED590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30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FAD6F8-1C0C-4CE4-8D95-DC5592FB1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5073F5-44E4-4ECB-8086-AC55AC7B5B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730A5B-D0E0-40B5-BEB2-59217A634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4F1DE-B2C8-49F7-8D23-5FBF37FD2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170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D32C98-195C-4045-BEEE-B49E3D926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A439F9-EA26-459A-AB0F-FEDB81FE4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E71DF3-E616-4C7E-80B3-46EC2EFE3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7AE7D-5803-4DB2-82AC-E5A473B74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231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7C0C87-20E8-404E-B9CB-F26371C3D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4AFC7-42E8-42E9-998C-79CF17035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48FD0-C47E-49A1-A43D-B3EFC282E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61BD4-869E-4DF8-9553-7C147AECA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07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0BDD96-72E1-4937-AFD0-3418ED897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4F0284-A996-46AE-A3D4-A0B38A540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25C5D7-950C-4B00-BB16-D4970B4B3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FAF50-3F60-4BCC-9DEB-82134D1AA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416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537F4-FC6D-42BB-AD5E-F03ACBB86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5DFC0C-A8B2-46F7-89A4-49E7E8CB8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BE44B0-37BB-4B62-832C-DF199E396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BF1C-8857-499B-9AF6-5FB61A93B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626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66514-53CD-45BD-85A2-0BA394AFB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1200D-6ED5-46BA-B0B0-1E09F3C26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7D2100-2AB7-4B81-881C-A9EA1461A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E239-01E5-484B-93EF-2B8D748F2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358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6BB4B5-3553-41CE-8DBF-F287A2184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A8BEBA-02B1-46C5-B463-3982868B1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B81A3-A506-4376-8F2B-816F678906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C2C45-EBAC-4E19-BE31-19E2EC1AA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147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A95257-0B7F-4593-89FE-2617F58B1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C61DE6-289E-4FA5-BAE2-EE5442C0C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C74313-99E6-4A07-A73F-879CED161B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93F5-4045-40DB-BDE2-D7CDA1F530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494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8F540B-2663-4D68-B118-646CE9EF4E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D535CA-1FDE-4602-A88F-D40CC3DD48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94421A-0804-4EF1-AA10-931A4C785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C8BEC-9150-45B9-BF81-CC669B871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03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81AA74-DB44-406C-9FFC-F20F29674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FC58C0-C2D0-4453-B82E-6CB755A82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AFBBBF-F418-404C-8665-8D0F02DE4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1E28-0E64-4C99-BE54-897CB330A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93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48D6A-14D8-419C-83AF-8DEB31B3A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76B46-5B87-4732-95BA-ECF8C7FBE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BB9B7B-E263-4AFF-BBCF-6A213672A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0E23F-52E9-430B-8392-58E0B60E9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139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5A6887-F930-449A-AD86-BCD014F04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55B0FB-7B3D-4520-868F-0D2ADA8E5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A76761-9A73-4C47-BCDD-9CA056988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7C27-813E-4079-B4D0-9868C40F8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75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4AD0F7E-D62B-4718-A213-6667D67B1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56A386-450E-47D9-A852-3A4B46C3BB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A814A5-00A4-454E-BF4E-25A38C406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CA28B-0A75-46F1-A7A8-4EFCD3E3D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748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883373-E6B2-434E-A53B-85A881F25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D6EE15-4511-427F-8347-7D3E22651F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D3F9E8-CBAC-4A09-ABF4-3D943B84AA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0D98A-855E-4450-A224-2EB381D65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3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1BC529-0AA7-4AE3-BF79-CE69FB776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91F2A8-0915-4D4E-A49C-1745B5B04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4FFA40-45CD-418A-8EFD-CDD979178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8E95-C7E2-4123-A797-210D99A899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211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204571-1D6A-42E9-92E5-54BFE51F5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BBEF2-AF28-4D29-B0A9-CE5CA135B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C47686-7E51-4DAA-B2AE-85B6B913B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47391-5D5C-4F96-8848-30988FB86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09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7A635-1427-4836-9BDA-29C367DE7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FCB2BF-83D8-4906-976E-A48C1EEFA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B689F0-E17A-4B94-B679-069432CEEF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DA487-05D7-4499-94AA-19DCF723B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846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2478FC-E0AC-4B9C-B65D-EBD4572DC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6C25D2-D910-42D0-9DEC-D1AAE7DA0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947F75-6C84-467B-8A18-6A5A09D84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21739-5136-44B2-A600-C69D86FF3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8330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EB9B88-633C-4688-850E-387C97342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6C5C64-1B92-4E70-8BC5-0D7CD3AC8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B853D9-C40B-4B62-A8EF-B90FF4F3B8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E2A0E-0E3D-4568-9D26-20CCD2B99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66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A0CDB-0E1B-4855-A1DF-E3F187E92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50F09B-602A-415F-8E96-9D90E5520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B7485E-DD77-4055-808A-5A2D14A5F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0741F-8DB2-4207-8EB7-9AEDB394F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77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FCE5B28-8952-4D91-B98B-3A3A97584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9B1CF1-26E8-4BAE-A401-F8547DF75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512F89-4A4E-4CCE-87EB-3682A572C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435A8-816B-4CC2-B4A9-FDE537F4E6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30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CF7AB4-40E4-4462-88C5-7D7DF739D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2B7E8C-4389-4804-9281-60CFD96F4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359831-E0F4-42DE-88BC-AB4711844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37C2-12CD-437F-97DC-D1D82540A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42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48F072-CA9D-4DE2-B34E-CB4FB5FC69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704F2F-B0A8-446F-8231-2BB5A1E55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4FDAD6-A07A-468B-A154-96ED488E1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28585-B09D-4B84-A42B-ECB2799F1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33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EA9FB8-0EFE-4344-995B-D92E1488F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05432-4797-4AD8-ACB5-1C5AABE0E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84AF4C-A6CE-4C9F-8D8F-71ED3F7631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C083-FC20-4984-A869-C3713AEAC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51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7FAC6-B8C1-49CD-8232-81129DC83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5ACE37-8159-40E2-A4E3-3A11C8D526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ADE9EB-1323-469B-8EB3-8B26050D60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06B2-5D0F-4883-9062-3ECE3C1BB7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9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4384FF-5746-40B5-9AE0-85DE54882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E2D660-AC55-4236-B847-DC8FE726B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CB09A5-62BD-4705-9863-B0324187D5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621681-611E-4662-B5D8-4497D857E6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21013D-A52B-4A46-99DD-836E7CD194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66AF485-2FA1-4D06-A447-6F964A7E3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3CE99A8-1BC6-4D58-A022-C7A1C85C1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AC4D663-43B6-42F7-A05A-2A9577C0D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0914D0-E7DB-4674-9945-E341AC434A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2AAC4B-F9F2-4848-8384-1AD69ABA44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E1F8FD-FB0B-4AA7-8E0A-8B9A757A88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94A94E-1B8B-441C-865D-BBFA072ED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36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D4551DF-71C5-4FE3-B1EE-11F1D1148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098F046-BC72-4437-A13E-BA3D7F197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4DBA75-58CE-42EB-85F7-6CEE952FB3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D24F0A-F034-429F-B279-F609746B46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C73B81-BB8D-451F-965D-A459324D92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937D3E-6C72-4C60-8430-76661CE3E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62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7.xml"/><Relationship Id="rId18" Type="http://schemas.openxmlformats.org/officeDocument/2006/relationships/customXml" Target="../ink/ink10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image" Target="../media/image16.png"/><Relationship Id="rId2" Type="http://schemas.openxmlformats.org/officeDocument/2006/relationships/image" Target="../media/image10.jpe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10" Type="http://schemas.openxmlformats.org/officeDocument/2006/relationships/image" Target="../media/image14.png"/><Relationship Id="rId19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customXml" Target="../ink/ink4.xml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9FF844A0-0B6B-4ACB-89F8-174E108E8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0"/>
            <a:ext cx="413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>
            <a:extLst>
              <a:ext uri="{FF2B5EF4-FFF2-40B4-BE49-F238E27FC236}">
                <a16:creationId xmlns:a16="http://schemas.microsoft.com/office/drawing/2014/main" id="{75C3D354-90FB-4FB9-BD35-584C1165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30188"/>
            <a:ext cx="4241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Overview of Tubular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CB915AD8-D431-448A-8584-37BEAA76A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1" y="1135063"/>
            <a:ext cx="360058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Reabsorption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Most of the essential materials (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Water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Glucose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Amino Acids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Vitamins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Lipids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small Pro</a:t>
            </a:r>
            <a:r>
              <a:rPr kumimoji="0" lang="en-US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Ions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and nitrogenous waste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Urea</a:t>
            </a:r>
            <a:r>
              <a:rPr kumimoji="0" lang="en-US" altLang="en-US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Uric acid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are all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immediately reabsorbed into the body!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Secretion</a:t>
            </a:r>
            <a:endParaRPr kumimoji="0" lang="en-US" altLang="en-US" sz="2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Each tubule region has specific substances that are secreted.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Note: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Urea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Uric Acid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are both </a:t>
            </a:r>
            <a:r>
              <a:rPr kumimoji="0" lang="en-US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reabsorbed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</a:t>
            </a:r>
            <a:r>
              <a:rPr kumimoji="0" lang="en-US" alt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secreted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Creatinine is only secreted (never reabsorbed).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Excretion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By the end of the Collecting Ducts,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Filtrate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is no longer modified and it becomes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Urine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it is transported to and stored in the bladder.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9B6DBFF-7027-4BD3-866E-735F34D88751}"/>
              </a:ext>
            </a:extLst>
          </p:cNvPr>
          <p:cNvSpPr/>
          <p:nvPr/>
        </p:nvSpPr>
        <p:spPr>
          <a:xfrm>
            <a:off x="7334250" y="6596063"/>
            <a:ext cx="136525" cy="222250"/>
          </a:xfrm>
          <a:prstGeom prst="downArrow">
            <a:avLst/>
          </a:prstGeom>
          <a:solidFill>
            <a:srgbClr val="FFFF00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FDDE8E13-5036-4021-BF8C-D05EBDB00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52" y="1147776"/>
            <a:ext cx="8421687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Secretion is the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active transport of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thigns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the nephron tubules.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e.g., K</a:t>
            </a:r>
            <a:r>
              <a:rPr kumimoji="0" lang="en-US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H</a:t>
            </a:r>
            <a:r>
              <a:rPr kumimoji="0" lang="en-US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NH</a:t>
            </a:r>
            <a:r>
              <a:rPr kumimoji="0" lang="en-US" altLang="en-US" sz="3200" b="0" i="0" u="none" strike="noStrike" kern="1200" cap="none" spc="0" normalizeH="0" baseline="-2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n-US" altLang="en-US" sz="3200" b="0" i="0" u="none" strike="noStrike" kern="1200" cap="none" spc="0" normalizeH="0" baseline="5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0B6A88F6-A56C-40B7-9794-EE6FF1FD9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341313"/>
            <a:ext cx="6037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Secretion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DCT a key site.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493828B1-F4DC-4B99-B526-42DF29646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3141663"/>
            <a:ext cx="81454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Fine-tuning - eliminate unwanted items. For example,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creatinine*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is secreted at the PCT.</a:t>
            </a:r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A09E4BE6-ACD5-4E77-A6A2-60905591E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4779963"/>
            <a:ext cx="8255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Filtrate in tubules is destined to be urine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unless reabsorbed in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collecting ducts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4AF1068-06C9-4978-8C85-15B3AFF82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1356966"/>
            <a:ext cx="7431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Reabsorption of Na</a:t>
            </a:r>
            <a:r>
              <a:rPr kumimoji="0" lang="en-US" alt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US" altLang="en-US" sz="3200" b="0" i="0" u="none" strike="noStrike" kern="1200" cap="none" spc="0" normalizeH="0" baseline="5000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89408EF-5CE0-4578-BD37-E3F2498E9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309563"/>
            <a:ext cx="8469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Final Modification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Collecting Ducts</a:t>
            </a:r>
            <a:endParaRPr kumimoji="0" lang="en-US" alt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90074B45-56FF-4CFC-8963-8E5FD12D4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4698148"/>
            <a:ext cx="8493125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After passing through the collecting duct,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filtrate is no longer modified, now called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urine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DBA81129-17F7-409E-8075-61E20BF3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2483585"/>
            <a:ext cx="7431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Reabsorption of H</a:t>
            </a:r>
            <a:r>
              <a:rPr kumimoji="0" lang="en-US" altLang="en-US" sz="3200" b="0" i="0" u="none" strike="noStrike" kern="1200" cap="none" spc="0" normalizeH="0" baseline="-2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O.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1A5F9132-6B11-4A26-AD77-E6E1770F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" y="3559910"/>
            <a:ext cx="8421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Under Endocrine Control – ADH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vasopressin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).</a:t>
            </a:r>
            <a:endParaRPr kumimoji="0" lang="en-US" altLang="en-US" sz="2400" b="0" i="0" u="none" strike="noStrike" kern="1200" cap="none" spc="0" normalizeH="0" baseline="5000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FE2E63BA-8649-4C85-8212-C83D61574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9641F5B5-BA44-4731-AFF3-912D29B3EF50}"/>
              </a:ext>
            </a:extLst>
          </p:cNvPr>
          <p:cNvSpPr/>
          <p:nvPr/>
        </p:nvSpPr>
        <p:spPr>
          <a:xfrm>
            <a:off x="2743200" y="5783263"/>
            <a:ext cx="515938" cy="515937"/>
          </a:xfrm>
          <a:custGeom>
            <a:avLst/>
            <a:gdLst>
              <a:gd name="connsiteX0" fmla="*/ 398344 w 516877"/>
              <a:gd name="connsiteY0" fmla="*/ 7959 h 515959"/>
              <a:gd name="connsiteX1" fmla="*/ 229011 w 516877"/>
              <a:gd name="connsiteY1" fmla="*/ 7959 h 515959"/>
              <a:gd name="connsiteX2" fmla="*/ 161277 w 516877"/>
              <a:gd name="connsiteY2" fmla="*/ 33359 h 515959"/>
              <a:gd name="connsiteX3" fmla="*/ 135877 w 516877"/>
              <a:gd name="connsiteY3" fmla="*/ 41826 h 515959"/>
              <a:gd name="connsiteX4" fmla="*/ 93544 w 516877"/>
              <a:gd name="connsiteY4" fmla="*/ 58759 h 515959"/>
              <a:gd name="connsiteX5" fmla="*/ 17344 w 516877"/>
              <a:gd name="connsiteY5" fmla="*/ 75693 h 515959"/>
              <a:gd name="connsiteX6" fmla="*/ 411 w 516877"/>
              <a:gd name="connsiteY6" fmla="*/ 177293 h 515959"/>
              <a:gd name="connsiteX7" fmla="*/ 17344 w 516877"/>
              <a:gd name="connsiteY7" fmla="*/ 295826 h 515959"/>
              <a:gd name="connsiteX8" fmla="*/ 34277 w 516877"/>
              <a:gd name="connsiteY8" fmla="*/ 422826 h 515959"/>
              <a:gd name="connsiteX9" fmla="*/ 51211 w 516877"/>
              <a:gd name="connsiteY9" fmla="*/ 448226 h 515959"/>
              <a:gd name="connsiteX10" fmla="*/ 161277 w 516877"/>
              <a:gd name="connsiteY10" fmla="*/ 490559 h 515959"/>
              <a:gd name="connsiteX11" fmla="*/ 296744 w 516877"/>
              <a:gd name="connsiteY11" fmla="*/ 515959 h 515959"/>
              <a:gd name="connsiteX12" fmla="*/ 364477 w 516877"/>
              <a:gd name="connsiteY12" fmla="*/ 499026 h 515959"/>
              <a:gd name="connsiteX13" fmla="*/ 389877 w 516877"/>
              <a:gd name="connsiteY13" fmla="*/ 490559 h 515959"/>
              <a:gd name="connsiteX14" fmla="*/ 415277 w 516877"/>
              <a:gd name="connsiteY14" fmla="*/ 473626 h 515959"/>
              <a:gd name="connsiteX15" fmla="*/ 423744 w 516877"/>
              <a:gd name="connsiteY15" fmla="*/ 448226 h 515959"/>
              <a:gd name="connsiteX16" fmla="*/ 449144 w 516877"/>
              <a:gd name="connsiteY16" fmla="*/ 414359 h 515959"/>
              <a:gd name="connsiteX17" fmla="*/ 466077 w 516877"/>
              <a:gd name="connsiteY17" fmla="*/ 388959 h 515959"/>
              <a:gd name="connsiteX18" fmla="*/ 474544 w 516877"/>
              <a:gd name="connsiteY18" fmla="*/ 355093 h 515959"/>
              <a:gd name="connsiteX19" fmla="*/ 516877 w 516877"/>
              <a:gd name="connsiteY19" fmla="*/ 312759 h 515959"/>
              <a:gd name="connsiteX20" fmla="*/ 508411 w 516877"/>
              <a:gd name="connsiteY20" fmla="*/ 151893 h 515959"/>
              <a:gd name="connsiteX21" fmla="*/ 499944 w 516877"/>
              <a:gd name="connsiteY21" fmla="*/ 118026 h 515959"/>
              <a:gd name="connsiteX22" fmla="*/ 449144 w 516877"/>
              <a:gd name="connsiteY22" fmla="*/ 92626 h 515959"/>
              <a:gd name="connsiteX23" fmla="*/ 432211 w 516877"/>
              <a:gd name="connsiteY23" fmla="*/ 67226 h 515959"/>
              <a:gd name="connsiteX24" fmla="*/ 389877 w 516877"/>
              <a:gd name="connsiteY24" fmla="*/ 33359 h 515959"/>
              <a:gd name="connsiteX25" fmla="*/ 398344 w 516877"/>
              <a:gd name="connsiteY25" fmla="*/ 7959 h 5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6877" h="515959">
                <a:moveTo>
                  <a:pt x="398344" y="7959"/>
                </a:moveTo>
                <a:cubicBezTo>
                  <a:pt x="371533" y="3726"/>
                  <a:pt x="299077" y="-7611"/>
                  <a:pt x="229011" y="7959"/>
                </a:cubicBezTo>
                <a:cubicBezTo>
                  <a:pt x="205472" y="13190"/>
                  <a:pt x="183938" y="25118"/>
                  <a:pt x="161277" y="33359"/>
                </a:cubicBezTo>
                <a:cubicBezTo>
                  <a:pt x="152890" y="36409"/>
                  <a:pt x="144233" y="38692"/>
                  <a:pt x="135877" y="41826"/>
                </a:cubicBezTo>
                <a:cubicBezTo>
                  <a:pt x="121647" y="47162"/>
                  <a:pt x="107962" y="53953"/>
                  <a:pt x="93544" y="58759"/>
                </a:cubicBezTo>
                <a:cubicBezTo>
                  <a:pt x="75608" y="64738"/>
                  <a:pt x="34121" y="72337"/>
                  <a:pt x="17344" y="75693"/>
                </a:cubicBezTo>
                <a:cubicBezTo>
                  <a:pt x="4858" y="113151"/>
                  <a:pt x="-1771" y="127120"/>
                  <a:pt x="411" y="177293"/>
                </a:cubicBezTo>
                <a:cubicBezTo>
                  <a:pt x="2145" y="217167"/>
                  <a:pt x="12769" y="256177"/>
                  <a:pt x="17344" y="295826"/>
                </a:cubicBezTo>
                <a:cubicBezTo>
                  <a:pt x="20179" y="320399"/>
                  <a:pt x="16739" y="387749"/>
                  <a:pt x="34277" y="422826"/>
                </a:cubicBezTo>
                <a:cubicBezTo>
                  <a:pt x="38828" y="431928"/>
                  <a:pt x="42875" y="442391"/>
                  <a:pt x="51211" y="448226"/>
                </a:cubicBezTo>
                <a:cubicBezTo>
                  <a:pt x="105180" y="486005"/>
                  <a:pt x="109375" y="478582"/>
                  <a:pt x="161277" y="490559"/>
                </a:cubicBezTo>
                <a:cubicBezTo>
                  <a:pt x="267419" y="515053"/>
                  <a:pt x="189948" y="502611"/>
                  <a:pt x="296744" y="515959"/>
                </a:cubicBezTo>
                <a:cubicBezTo>
                  <a:pt x="319322" y="510315"/>
                  <a:pt x="342025" y="505149"/>
                  <a:pt x="364477" y="499026"/>
                </a:cubicBezTo>
                <a:cubicBezTo>
                  <a:pt x="373087" y="496678"/>
                  <a:pt x="381895" y="494550"/>
                  <a:pt x="389877" y="490559"/>
                </a:cubicBezTo>
                <a:cubicBezTo>
                  <a:pt x="398978" y="486008"/>
                  <a:pt x="406810" y="479270"/>
                  <a:pt x="415277" y="473626"/>
                </a:cubicBezTo>
                <a:cubicBezTo>
                  <a:pt x="418099" y="465159"/>
                  <a:pt x="419316" y="455975"/>
                  <a:pt x="423744" y="448226"/>
                </a:cubicBezTo>
                <a:cubicBezTo>
                  <a:pt x="430745" y="435974"/>
                  <a:pt x="440942" y="425842"/>
                  <a:pt x="449144" y="414359"/>
                </a:cubicBezTo>
                <a:cubicBezTo>
                  <a:pt x="455058" y="406079"/>
                  <a:pt x="460433" y="397426"/>
                  <a:pt x="466077" y="388959"/>
                </a:cubicBezTo>
                <a:cubicBezTo>
                  <a:pt x="468899" y="377670"/>
                  <a:pt x="468089" y="364775"/>
                  <a:pt x="474544" y="355093"/>
                </a:cubicBezTo>
                <a:cubicBezTo>
                  <a:pt x="485614" y="338488"/>
                  <a:pt x="516877" y="312759"/>
                  <a:pt x="516877" y="312759"/>
                </a:cubicBezTo>
                <a:cubicBezTo>
                  <a:pt x="514055" y="259137"/>
                  <a:pt x="513063" y="205387"/>
                  <a:pt x="508411" y="151893"/>
                </a:cubicBezTo>
                <a:cubicBezTo>
                  <a:pt x="507403" y="140300"/>
                  <a:pt x="506399" y="127708"/>
                  <a:pt x="499944" y="118026"/>
                </a:cubicBezTo>
                <a:cubicBezTo>
                  <a:pt x="490566" y="103959"/>
                  <a:pt x="463632" y="97456"/>
                  <a:pt x="449144" y="92626"/>
                </a:cubicBezTo>
                <a:cubicBezTo>
                  <a:pt x="443500" y="84159"/>
                  <a:pt x="439406" y="74421"/>
                  <a:pt x="432211" y="67226"/>
                </a:cubicBezTo>
                <a:cubicBezTo>
                  <a:pt x="388203" y="23218"/>
                  <a:pt x="423393" y="75255"/>
                  <a:pt x="389877" y="33359"/>
                </a:cubicBezTo>
                <a:cubicBezTo>
                  <a:pt x="351591" y="-14499"/>
                  <a:pt x="425155" y="12192"/>
                  <a:pt x="398344" y="7959"/>
                </a:cubicBezTo>
                <a:close/>
              </a:path>
            </a:pathLst>
          </a:custGeom>
          <a:noFill/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D73C155A-F3B6-473A-A321-067FB6D954D9}"/>
              </a:ext>
            </a:extLst>
          </p:cNvPr>
          <p:cNvSpPr/>
          <p:nvPr/>
        </p:nvSpPr>
        <p:spPr>
          <a:xfrm>
            <a:off x="7424738" y="5724525"/>
            <a:ext cx="517525" cy="515938"/>
          </a:xfrm>
          <a:custGeom>
            <a:avLst/>
            <a:gdLst>
              <a:gd name="connsiteX0" fmla="*/ 398344 w 516877"/>
              <a:gd name="connsiteY0" fmla="*/ 7959 h 515959"/>
              <a:gd name="connsiteX1" fmla="*/ 229011 w 516877"/>
              <a:gd name="connsiteY1" fmla="*/ 7959 h 515959"/>
              <a:gd name="connsiteX2" fmla="*/ 161277 w 516877"/>
              <a:gd name="connsiteY2" fmla="*/ 33359 h 515959"/>
              <a:gd name="connsiteX3" fmla="*/ 135877 w 516877"/>
              <a:gd name="connsiteY3" fmla="*/ 41826 h 515959"/>
              <a:gd name="connsiteX4" fmla="*/ 93544 w 516877"/>
              <a:gd name="connsiteY4" fmla="*/ 58759 h 515959"/>
              <a:gd name="connsiteX5" fmla="*/ 17344 w 516877"/>
              <a:gd name="connsiteY5" fmla="*/ 75693 h 515959"/>
              <a:gd name="connsiteX6" fmla="*/ 411 w 516877"/>
              <a:gd name="connsiteY6" fmla="*/ 177293 h 515959"/>
              <a:gd name="connsiteX7" fmla="*/ 17344 w 516877"/>
              <a:gd name="connsiteY7" fmla="*/ 295826 h 515959"/>
              <a:gd name="connsiteX8" fmla="*/ 34277 w 516877"/>
              <a:gd name="connsiteY8" fmla="*/ 422826 h 515959"/>
              <a:gd name="connsiteX9" fmla="*/ 51211 w 516877"/>
              <a:gd name="connsiteY9" fmla="*/ 448226 h 515959"/>
              <a:gd name="connsiteX10" fmla="*/ 161277 w 516877"/>
              <a:gd name="connsiteY10" fmla="*/ 490559 h 515959"/>
              <a:gd name="connsiteX11" fmla="*/ 296744 w 516877"/>
              <a:gd name="connsiteY11" fmla="*/ 515959 h 515959"/>
              <a:gd name="connsiteX12" fmla="*/ 364477 w 516877"/>
              <a:gd name="connsiteY12" fmla="*/ 499026 h 515959"/>
              <a:gd name="connsiteX13" fmla="*/ 389877 w 516877"/>
              <a:gd name="connsiteY13" fmla="*/ 490559 h 515959"/>
              <a:gd name="connsiteX14" fmla="*/ 415277 w 516877"/>
              <a:gd name="connsiteY14" fmla="*/ 473626 h 515959"/>
              <a:gd name="connsiteX15" fmla="*/ 423744 w 516877"/>
              <a:gd name="connsiteY15" fmla="*/ 448226 h 515959"/>
              <a:gd name="connsiteX16" fmla="*/ 449144 w 516877"/>
              <a:gd name="connsiteY16" fmla="*/ 414359 h 515959"/>
              <a:gd name="connsiteX17" fmla="*/ 466077 w 516877"/>
              <a:gd name="connsiteY17" fmla="*/ 388959 h 515959"/>
              <a:gd name="connsiteX18" fmla="*/ 474544 w 516877"/>
              <a:gd name="connsiteY18" fmla="*/ 355093 h 515959"/>
              <a:gd name="connsiteX19" fmla="*/ 516877 w 516877"/>
              <a:gd name="connsiteY19" fmla="*/ 312759 h 515959"/>
              <a:gd name="connsiteX20" fmla="*/ 508411 w 516877"/>
              <a:gd name="connsiteY20" fmla="*/ 151893 h 515959"/>
              <a:gd name="connsiteX21" fmla="*/ 499944 w 516877"/>
              <a:gd name="connsiteY21" fmla="*/ 118026 h 515959"/>
              <a:gd name="connsiteX22" fmla="*/ 449144 w 516877"/>
              <a:gd name="connsiteY22" fmla="*/ 92626 h 515959"/>
              <a:gd name="connsiteX23" fmla="*/ 432211 w 516877"/>
              <a:gd name="connsiteY23" fmla="*/ 67226 h 515959"/>
              <a:gd name="connsiteX24" fmla="*/ 389877 w 516877"/>
              <a:gd name="connsiteY24" fmla="*/ 33359 h 515959"/>
              <a:gd name="connsiteX25" fmla="*/ 398344 w 516877"/>
              <a:gd name="connsiteY25" fmla="*/ 7959 h 51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6877" h="515959">
                <a:moveTo>
                  <a:pt x="398344" y="7959"/>
                </a:moveTo>
                <a:cubicBezTo>
                  <a:pt x="371533" y="3726"/>
                  <a:pt x="299077" y="-7611"/>
                  <a:pt x="229011" y="7959"/>
                </a:cubicBezTo>
                <a:cubicBezTo>
                  <a:pt x="205472" y="13190"/>
                  <a:pt x="183938" y="25118"/>
                  <a:pt x="161277" y="33359"/>
                </a:cubicBezTo>
                <a:cubicBezTo>
                  <a:pt x="152890" y="36409"/>
                  <a:pt x="144233" y="38692"/>
                  <a:pt x="135877" y="41826"/>
                </a:cubicBezTo>
                <a:cubicBezTo>
                  <a:pt x="121647" y="47162"/>
                  <a:pt x="107962" y="53953"/>
                  <a:pt x="93544" y="58759"/>
                </a:cubicBezTo>
                <a:cubicBezTo>
                  <a:pt x="75608" y="64738"/>
                  <a:pt x="34121" y="72337"/>
                  <a:pt x="17344" y="75693"/>
                </a:cubicBezTo>
                <a:cubicBezTo>
                  <a:pt x="4858" y="113151"/>
                  <a:pt x="-1771" y="127120"/>
                  <a:pt x="411" y="177293"/>
                </a:cubicBezTo>
                <a:cubicBezTo>
                  <a:pt x="2145" y="217167"/>
                  <a:pt x="12769" y="256177"/>
                  <a:pt x="17344" y="295826"/>
                </a:cubicBezTo>
                <a:cubicBezTo>
                  <a:pt x="20179" y="320399"/>
                  <a:pt x="16739" y="387749"/>
                  <a:pt x="34277" y="422826"/>
                </a:cubicBezTo>
                <a:cubicBezTo>
                  <a:pt x="38828" y="431928"/>
                  <a:pt x="42875" y="442391"/>
                  <a:pt x="51211" y="448226"/>
                </a:cubicBezTo>
                <a:cubicBezTo>
                  <a:pt x="105180" y="486005"/>
                  <a:pt x="109375" y="478582"/>
                  <a:pt x="161277" y="490559"/>
                </a:cubicBezTo>
                <a:cubicBezTo>
                  <a:pt x="267419" y="515053"/>
                  <a:pt x="189948" y="502611"/>
                  <a:pt x="296744" y="515959"/>
                </a:cubicBezTo>
                <a:cubicBezTo>
                  <a:pt x="319322" y="510315"/>
                  <a:pt x="342025" y="505149"/>
                  <a:pt x="364477" y="499026"/>
                </a:cubicBezTo>
                <a:cubicBezTo>
                  <a:pt x="373087" y="496678"/>
                  <a:pt x="381895" y="494550"/>
                  <a:pt x="389877" y="490559"/>
                </a:cubicBezTo>
                <a:cubicBezTo>
                  <a:pt x="398978" y="486008"/>
                  <a:pt x="406810" y="479270"/>
                  <a:pt x="415277" y="473626"/>
                </a:cubicBezTo>
                <a:cubicBezTo>
                  <a:pt x="418099" y="465159"/>
                  <a:pt x="419316" y="455975"/>
                  <a:pt x="423744" y="448226"/>
                </a:cubicBezTo>
                <a:cubicBezTo>
                  <a:pt x="430745" y="435974"/>
                  <a:pt x="440942" y="425842"/>
                  <a:pt x="449144" y="414359"/>
                </a:cubicBezTo>
                <a:cubicBezTo>
                  <a:pt x="455058" y="406079"/>
                  <a:pt x="460433" y="397426"/>
                  <a:pt x="466077" y="388959"/>
                </a:cubicBezTo>
                <a:cubicBezTo>
                  <a:pt x="468899" y="377670"/>
                  <a:pt x="468089" y="364775"/>
                  <a:pt x="474544" y="355093"/>
                </a:cubicBezTo>
                <a:cubicBezTo>
                  <a:pt x="485614" y="338488"/>
                  <a:pt x="516877" y="312759"/>
                  <a:pt x="516877" y="312759"/>
                </a:cubicBezTo>
                <a:cubicBezTo>
                  <a:pt x="514055" y="259137"/>
                  <a:pt x="513063" y="205387"/>
                  <a:pt x="508411" y="151893"/>
                </a:cubicBezTo>
                <a:cubicBezTo>
                  <a:pt x="507403" y="140300"/>
                  <a:pt x="506399" y="127708"/>
                  <a:pt x="499944" y="118026"/>
                </a:cubicBezTo>
                <a:cubicBezTo>
                  <a:pt x="490566" y="103959"/>
                  <a:pt x="463632" y="97456"/>
                  <a:pt x="449144" y="92626"/>
                </a:cubicBezTo>
                <a:cubicBezTo>
                  <a:pt x="443500" y="84159"/>
                  <a:pt x="439406" y="74421"/>
                  <a:pt x="432211" y="67226"/>
                </a:cubicBezTo>
                <a:cubicBezTo>
                  <a:pt x="388203" y="23218"/>
                  <a:pt x="423393" y="75255"/>
                  <a:pt x="389877" y="33359"/>
                </a:cubicBezTo>
                <a:cubicBezTo>
                  <a:pt x="351591" y="-14499"/>
                  <a:pt x="425155" y="12192"/>
                  <a:pt x="398344" y="7959"/>
                </a:cubicBezTo>
                <a:close/>
              </a:path>
            </a:pathLst>
          </a:custGeom>
          <a:noFill/>
          <a:ln w="190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D7B67-DD81-420B-ACBF-392F842AFD83}"/>
              </a:ext>
            </a:extLst>
          </p:cNvPr>
          <p:cNvSpPr/>
          <p:nvPr/>
        </p:nvSpPr>
        <p:spPr>
          <a:xfrm>
            <a:off x="4578350" y="0"/>
            <a:ext cx="4565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arie\Documents\My Scans\2011-05 (May)\scan0002.jpg">
            <a:extLst>
              <a:ext uri="{FF2B5EF4-FFF2-40B4-BE49-F238E27FC236}">
                <a16:creationId xmlns:a16="http://schemas.microsoft.com/office/drawing/2014/main" id="{013DB21B-EF71-22BE-2223-7A5E9E6B9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"/>
          <a:stretch>
            <a:fillRect/>
          </a:stretch>
        </p:blipFill>
        <p:spPr bwMode="auto">
          <a:xfrm>
            <a:off x="261815" y="638175"/>
            <a:ext cx="8620369" cy="609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8">
            <a:extLst>
              <a:ext uri="{FF2B5EF4-FFF2-40B4-BE49-F238E27FC236}">
                <a16:creationId xmlns:a16="http://schemas.microsoft.com/office/drawing/2014/main" id="{4CB10DDE-2713-16B4-C914-E5785F14D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25" y="30490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Overall Processes of the Nephron</a:t>
            </a:r>
            <a:endParaRPr lang="en-US" altLang="en-US" sz="2800" baseline="50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D91D9-1D6D-D5AF-6948-A5B2C36F508F}"/>
              </a:ext>
            </a:extLst>
          </p:cNvPr>
          <p:cNvSpPr/>
          <p:nvPr/>
        </p:nvSpPr>
        <p:spPr>
          <a:xfrm>
            <a:off x="1586523" y="1672492"/>
            <a:ext cx="296985" cy="2266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043E7AD-178D-D145-D6D2-1051F4E184C3}"/>
              </a:ext>
            </a:extLst>
          </p:cNvPr>
          <p:cNvSpPr/>
          <p:nvPr/>
        </p:nvSpPr>
        <p:spPr>
          <a:xfrm rot="5400000">
            <a:off x="6248400" y="5740402"/>
            <a:ext cx="296985" cy="2266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29B057D-3081-C5E6-EFB0-1B88386EB07C}"/>
              </a:ext>
            </a:extLst>
          </p:cNvPr>
          <p:cNvSpPr/>
          <p:nvPr/>
        </p:nvSpPr>
        <p:spPr>
          <a:xfrm rot="21146325">
            <a:off x="3258122" y="2143233"/>
            <a:ext cx="45719" cy="122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66B156-29B1-E71D-F5E2-45DE2AB9917B}"/>
              </a:ext>
            </a:extLst>
          </p:cNvPr>
          <p:cNvSpPr/>
          <p:nvPr/>
        </p:nvSpPr>
        <p:spPr>
          <a:xfrm rot="21146325">
            <a:off x="1736315" y="1190459"/>
            <a:ext cx="45719" cy="122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1D157C-E7F0-22A9-45E4-54246D3CCEB1}"/>
              </a:ext>
            </a:extLst>
          </p:cNvPr>
          <p:cNvSpPr/>
          <p:nvPr/>
        </p:nvSpPr>
        <p:spPr>
          <a:xfrm>
            <a:off x="4795279" y="3167274"/>
            <a:ext cx="45719" cy="122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1ADC7D-3F4A-0003-7658-A59EB023EAEF}"/>
              </a:ext>
            </a:extLst>
          </p:cNvPr>
          <p:cNvSpPr/>
          <p:nvPr/>
        </p:nvSpPr>
        <p:spPr>
          <a:xfrm rot="17294648">
            <a:off x="4670289" y="1611095"/>
            <a:ext cx="45719" cy="122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E2822-ACF3-CDC5-4CAB-57CC8FC0400A}"/>
              </a:ext>
            </a:extLst>
          </p:cNvPr>
          <p:cNvSpPr/>
          <p:nvPr/>
        </p:nvSpPr>
        <p:spPr>
          <a:xfrm rot="21146325">
            <a:off x="6269669" y="2173713"/>
            <a:ext cx="45719" cy="122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67E58-1334-17C1-AC0C-218352DFF2D6}"/>
              </a:ext>
            </a:extLst>
          </p:cNvPr>
          <p:cNvSpPr/>
          <p:nvPr/>
        </p:nvSpPr>
        <p:spPr>
          <a:xfrm>
            <a:off x="6766560" y="1251856"/>
            <a:ext cx="1524000" cy="2600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0C1D-E535-57AC-4C45-CBC6E3722060}"/>
              </a:ext>
            </a:extLst>
          </p:cNvPr>
          <p:cNvSpPr/>
          <p:nvPr/>
        </p:nvSpPr>
        <p:spPr>
          <a:xfrm>
            <a:off x="6880860" y="4991100"/>
            <a:ext cx="1447800" cy="1623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CFE6CE-4730-7A29-D0E1-50689F7C60B7}"/>
              </a:ext>
            </a:extLst>
          </p:cNvPr>
          <p:cNvSpPr/>
          <p:nvPr/>
        </p:nvSpPr>
        <p:spPr>
          <a:xfrm rot="16685499">
            <a:off x="2230368" y="1025121"/>
            <a:ext cx="45719" cy="122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9CC419-59AB-2FF3-E81D-4F794EA29105}"/>
              </a:ext>
            </a:extLst>
          </p:cNvPr>
          <p:cNvSpPr/>
          <p:nvPr/>
        </p:nvSpPr>
        <p:spPr>
          <a:xfrm rot="15728308">
            <a:off x="1100964" y="969111"/>
            <a:ext cx="45719" cy="122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25047B-42FB-1F30-A606-03EB49CAA0F5}"/>
              </a:ext>
            </a:extLst>
          </p:cNvPr>
          <p:cNvSpPr/>
          <p:nvPr/>
        </p:nvSpPr>
        <p:spPr>
          <a:xfrm rot="15132437">
            <a:off x="904949" y="833207"/>
            <a:ext cx="45719" cy="1227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56FEC0-BE35-6FC9-53DC-4BDAC3AF6615}"/>
              </a:ext>
            </a:extLst>
          </p:cNvPr>
          <p:cNvSpPr/>
          <p:nvPr/>
        </p:nvSpPr>
        <p:spPr>
          <a:xfrm rot="16200000">
            <a:off x="2530092" y="415160"/>
            <a:ext cx="139950" cy="69367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324283-5903-882B-161C-F10985C622AC}"/>
              </a:ext>
            </a:extLst>
          </p:cNvPr>
          <p:cNvSpPr/>
          <p:nvPr/>
        </p:nvSpPr>
        <p:spPr>
          <a:xfrm>
            <a:off x="5576843" y="5199972"/>
            <a:ext cx="145706" cy="6065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180613F-2FE8-B079-36D8-2E3E843BFA3E}"/>
              </a:ext>
            </a:extLst>
          </p:cNvPr>
          <p:cNvSpPr/>
          <p:nvPr/>
        </p:nvSpPr>
        <p:spPr>
          <a:xfrm rot="21173579">
            <a:off x="5264550" y="3740046"/>
            <a:ext cx="71950" cy="3189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AFCAA3F-054E-1676-5EEB-34D429ABD337}"/>
                  </a:ext>
                </a:extLst>
              </p14:cNvPr>
              <p14:cNvContentPartPr/>
              <p14:nvPr/>
            </p14:nvContentPartPr>
            <p14:xfrm>
              <a:off x="6235708" y="1378965"/>
              <a:ext cx="360" cy="41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AFCAA3F-054E-1676-5EEB-34D429ABD3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6708" y="1369965"/>
                <a:ext cx="18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D41E487-0CA0-7620-AB65-07C287E1999F}"/>
                  </a:ext>
                </a:extLst>
              </p14:cNvPr>
              <p14:cNvContentPartPr/>
              <p14:nvPr/>
            </p14:nvContentPartPr>
            <p14:xfrm>
              <a:off x="6685348" y="1318845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D41E487-0CA0-7620-AB65-07C287E199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9708" y="128320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C61436F-93EA-E5DC-B3A5-11CACBFD93AD}"/>
                  </a:ext>
                </a:extLst>
              </p14:cNvPr>
              <p14:cNvContentPartPr/>
              <p14:nvPr/>
            </p14:nvContentPartPr>
            <p14:xfrm>
              <a:off x="5233468" y="3140445"/>
              <a:ext cx="14760" cy="152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C61436F-93EA-E5DC-B3A5-11CACBFD93A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7828" y="3104445"/>
                <a:ext cx="864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1BF502B-D481-54EB-71C7-B95B58A07477}"/>
                  </a:ext>
                </a:extLst>
              </p14:cNvPr>
              <p14:cNvContentPartPr/>
              <p14:nvPr/>
            </p14:nvContentPartPr>
            <p14:xfrm>
              <a:off x="5646748" y="4751823"/>
              <a:ext cx="19440" cy="105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1BF502B-D481-54EB-71C7-B95B58A074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10748" y="4715823"/>
                <a:ext cx="9108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5A825A1-0A04-948A-567D-C8784B1F3440}"/>
                  </a:ext>
                </a:extLst>
              </p14:cNvPr>
              <p14:cNvContentPartPr/>
              <p14:nvPr/>
            </p14:nvContentPartPr>
            <p14:xfrm>
              <a:off x="5681308" y="4867743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5A825A1-0A04-948A-567D-C8784B1F34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5308" y="483210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EC2909-858B-CD0B-F378-251041783B15}"/>
                  </a:ext>
                </a:extLst>
              </p14:cNvPr>
              <p14:cNvContentPartPr/>
              <p14:nvPr/>
            </p14:nvContentPartPr>
            <p14:xfrm>
              <a:off x="5673748" y="5171223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EC2909-858B-CD0B-F378-251041783B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7748" y="5135583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82E10BF-4C01-5D9A-94A6-604ABCABB3AA}"/>
              </a:ext>
            </a:extLst>
          </p:cNvPr>
          <p:cNvGrpSpPr/>
          <p:nvPr/>
        </p:nvGrpSpPr>
        <p:grpSpPr>
          <a:xfrm>
            <a:off x="5619028" y="5197503"/>
            <a:ext cx="51120" cy="75600"/>
            <a:chOff x="5619028" y="5197503"/>
            <a:chExt cx="5112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B528BE-28D7-3B10-3B5E-3E72A5C66EF2}"/>
                    </a:ext>
                  </a:extLst>
                </p14:cNvPr>
                <p14:cNvContentPartPr/>
                <p14:nvPr/>
              </p14:nvContentPartPr>
              <p14:xfrm>
                <a:off x="5669788" y="5197503"/>
                <a:ext cx="360" cy="4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B528BE-28D7-3B10-3B5E-3E72A5C66E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34148" y="5161863"/>
                  <a:ext cx="72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9F66A5-F04C-7D20-412D-B0B70F73A31F}"/>
                    </a:ext>
                  </a:extLst>
                </p14:cNvPr>
                <p14:cNvContentPartPr/>
                <p14:nvPr/>
              </p14:nvContentPartPr>
              <p14:xfrm>
                <a:off x="5662228" y="5272743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9F66A5-F04C-7D20-412D-B0B70F73A3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26588" y="523674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5B91EBA-B0A4-01CF-7395-282CC883C579}"/>
                    </a:ext>
                  </a:extLst>
                </p14:cNvPr>
                <p14:cNvContentPartPr/>
                <p14:nvPr/>
              </p14:nvContentPartPr>
              <p14:xfrm>
                <a:off x="5640988" y="5246463"/>
                <a:ext cx="14400" cy="2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5B91EBA-B0A4-01CF-7395-282CC883C5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04988" y="5210463"/>
                  <a:ext cx="86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AA9010-E308-2CC5-6E79-46B29C084E3D}"/>
                    </a:ext>
                  </a:extLst>
                </p14:cNvPr>
                <p14:cNvContentPartPr/>
                <p14:nvPr/>
              </p14:nvContentPartPr>
              <p14:xfrm>
                <a:off x="5619028" y="5246463"/>
                <a:ext cx="2520" cy="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AA9010-E308-2CC5-6E79-46B29C084E3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83028" y="5210463"/>
                  <a:ext cx="74160" cy="741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>
            <a:extLst>
              <a:ext uri="{FF2B5EF4-FFF2-40B4-BE49-F238E27FC236}">
                <a16:creationId xmlns:a16="http://schemas.microsoft.com/office/drawing/2014/main" id="{95064BBA-681E-491D-80B1-182098D4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6" b="17499"/>
          <a:stretch>
            <a:fillRect/>
          </a:stretch>
        </p:blipFill>
        <p:spPr bwMode="auto">
          <a:xfrm>
            <a:off x="657225" y="830263"/>
            <a:ext cx="3197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>
            <a:extLst>
              <a:ext uri="{FF2B5EF4-FFF2-40B4-BE49-F238E27FC236}">
                <a16:creationId xmlns:a16="http://schemas.microsoft.com/office/drawing/2014/main" id="{C3AC5243-1844-437D-9E8B-08F79FD9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5" y="171450"/>
            <a:ext cx="62785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Autoregulation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Renal System</a:t>
            </a:r>
          </a:p>
        </p:txBody>
      </p:sp>
      <p:sp>
        <p:nvSpPr>
          <p:cNvPr id="18436" name="Rectangle 1">
            <a:extLst>
              <a:ext uri="{FF2B5EF4-FFF2-40B4-BE49-F238E27FC236}">
                <a16:creationId xmlns:a16="http://schemas.microsoft.com/office/drawing/2014/main" id="{FC05556A-7E3E-4A46-B150-96CB479CF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468563"/>
            <a:ext cx="6035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Renin-Angiotensin-Aldosterone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B8E4E79B-1C43-4802-BE1D-A92EFF9E3313}"/>
              </a:ext>
            </a:extLst>
          </p:cNvPr>
          <p:cNvSpPr/>
          <p:nvPr/>
        </p:nvSpPr>
        <p:spPr>
          <a:xfrm>
            <a:off x="4233863" y="1160463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>
            <a:extLst>
              <a:ext uri="{FF2B5EF4-FFF2-40B4-BE49-F238E27FC236}">
                <a16:creationId xmlns:a16="http://schemas.microsoft.com/office/drawing/2014/main" id="{9DB87895-E56F-48D3-ACBB-A3CC5F791114}"/>
              </a:ext>
            </a:extLst>
          </p:cNvPr>
          <p:cNvSpPr>
            <a:spLocks/>
          </p:cNvSpPr>
          <p:nvPr/>
        </p:nvSpPr>
        <p:spPr bwMode="auto">
          <a:xfrm>
            <a:off x="2628900" y="1168400"/>
            <a:ext cx="635000" cy="946150"/>
          </a:xfrm>
          <a:custGeom>
            <a:avLst/>
            <a:gdLst>
              <a:gd name="T0" fmla="*/ 2147483646 w 262"/>
              <a:gd name="T1" fmla="*/ 2147483646 h 456"/>
              <a:gd name="T2" fmla="*/ 2147483646 w 262"/>
              <a:gd name="T3" fmla="*/ 2147483646 h 456"/>
              <a:gd name="T4" fmla="*/ 2147483646 w 262"/>
              <a:gd name="T5" fmla="*/ 0 h 456"/>
              <a:gd name="T6" fmla="*/ 2147483646 w 262"/>
              <a:gd name="T7" fmla="*/ 2147483646 h 456"/>
              <a:gd name="T8" fmla="*/ 2147483646 w 262"/>
              <a:gd name="T9" fmla="*/ 2147483646 h 456"/>
              <a:gd name="T10" fmla="*/ 2147483646 w 262"/>
              <a:gd name="T11" fmla="*/ 2147483646 h 456"/>
              <a:gd name="T12" fmla="*/ 2147483646 w 262"/>
              <a:gd name="T13" fmla="*/ 2147483646 h 456"/>
              <a:gd name="T14" fmla="*/ 2147483646 w 262"/>
              <a:gd name="T15" fmla="*/ 2147483646 h 456"/>
              <a:gd name="T16" fmla="*/ 2147483646 w 262"/>
              <a:gd name="T17" fmla="*/ 2147483646 h 456"/>
              <a:gd name="T18" fmla="*/ 2147483646 w 262"/>
              <a:gd name="T19" fmla="*/ 2147483646 h 456"/>
              <a:gd name="T20" fmla="*/ 2147483646 w 262"/>
              <a:gd name="T21" fmla="*/ 2147483646 h 456"/>
              <a:gd name="T22" fmla="*/ 2147483646 w 262"/>
              <a:gd name="T23" fmla="*/ 2147483646 h 456"/>
              <a:gd name="T24" fmla="*/ 2147483646 w 262"/>
              <a:gd name="T25" fmla="*/ 2147483646 h 456"/>
              <a:gd name="T26" fmla="*/ 2147483646 w 262"/>
              <a:gd name="T27" fmla="*/ 2147483646 h 456"/>
              <a:gd name="T28" fmla="*/ 2147483646 w 262"/>
              <a:gd name="T29" fmla="*/ 2147483646 h 456"/>
              <a:gd name="T30" fmla="*/ 2147483646 w 262"/>
              <a:gd name="T31" fmla="*/ 2147483646 h 456"/>
              <a:gd name="T32" fmla="*/ 2147483646 w 262"/>
              <a:gd name="T33" fmla="*/ 2147483646 h 456"/>
              <a:gd name="T34" fmla="*/ 2147483646 w 262"/>
              <a:gd name="T35" fmla="*/ 2147483646 h 456"/>
              <a:gd name="T36" fmla="*/ 2147483646 w 262"/>
              <a:gd name="T37" fmla="*/ 2147483646 h 456"/>
              <a:gd name="T38" fmla="*/ 2147483646 w 262"/>
              <a:gd name="T39" fmla="*/ 2147483646 h 456"/>
              <a:gd name="T40" fmla="*/ 2147483646 w 262"/>
              <a:gd name="T41" fmla="*/ 2147483646 h 456"/>
              <a:gd name="T42" fmla="*/ 2147483646 w 262"/>
              <a:gd name="T43" fmla="*/ 2147483646 h 4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2"/>
              <a:gd name="T67" fmla="*/ 0 h 456"/>
              <a:gd name="T68" fmla="*/ 262 w 262"/>
              <a:gd name="T69" fmla="*/ 456 h 4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2" h="456">
                <a:moveTo>
                  <a:pt x="262" y="87"/>
                </a:moveTo>
                <a:cubicBezTo>
                  <a:pt x="259" y="65"/>
                  <a:pt x="260" y="43"/>
                  <a:pt x="256" y="21"/>
                </a:cubicBezTo>
                <a:cubicBezTo>
                  <a:pt x="254" y="8"/>
                  <a:pt x="223" y="0"/>
                  <a:pt x="223" y="0"/>
                </a:cubicBezTo>
                <a:cubicBezTo>
                  <a:pt x="196" y="1"/>
                  <a:pt x="169" y="1"/>
                  <a:pt x="142" y="3"/>
                </a:cubicBezTo>
                <a:cubicBezTo>
                  <a:pt x="131" y="4"/>
                  <a:pt x="109" y="12"/>
                  <a:pt x="109" y="12"/>
                </a:cubicBezTo>
                <a:cubicBezTo>
                  <a:pt x="96" y="21"/>
                  <a:pt x="86" y="31"/>
                  <a:pt x="73" y="39"/>
                </a:cubicBezTo>
                <a:cubicBezTo>
                  <a:pt x="68" y="47"/>
                  <a:pt x="66" y="51"/>
                  <a:pt x="58" y="57"/>
                </a:cubicBezTo>
                <a:cubicBezTo>
                  <a:pt x="52" y="61"/>
                  <a:pt x="40" y="69"/>
                  <a:pt x="40" y="69"/>
                </a:cubicBezTo>
                <a:cubicBezTo>
                  <a:pt x="24" y="92"/>
                  <a:pt x="31" y="131"/>
                  <a:pt x="25" y="159"/>
                </a:cubicBezTo>
                <a:cubicBezTo>
                  <a:pt x="23" y="169"/>
                  <a:pt x="13" y="186"/>
                  <a:pt x="13" y="186"/>
                </a:cubicBezTo>
                <a:cubicBezTo>
                  <a:pt x="13" y="196"/>
                  <a:pt x="0" y="328"/>
                  <a:pt x="28" y="369"/>
                </a:cubicBezTo>
                <a:cubicBezTo>
                  <a:pt x="45" y="394"/>
                  <a:pt x="65" y="416"/>
                  <a:pt x="88" y="435"/>
                </a:cubicBezTo>
                <a:cubicBezTo>
                  <a:pt x="95" y="441"/>
                  <a:pt x="101" y="446"/>
                  <a:pt x="109" y="450"/>
                </a:cubicBezTo>
                <a:cubicBezTo>
                  <a:pt x="115" y="453"/>
                  <a:pt x="127" y="456"/>
                  <a:pt x="127" y="456"/>
                </a:cubicBezTo>
                <a:cubicBezTo>
                  <a:pt x="164" y="453"/>
                  <a:pt x="186" y="441"/>
                  <a:pt x="220" y="432"/>
                </a:cubicBezTo>
                <a:cubicBezTo>
                  <a:pt x="234" y="423"/>
                  <a:pt x="235" y="416"/>
                  <a:pt x="241" y="399"/>
                </a:cubicBezTo>
                <a:cubicBezTo>
                  <a:pt x="243" y="393"/>
                  <a:pt x="247" y="381"/>
                  <a:pt x="247" y="381"/>
                </a:cubicBezTo>
                <a:cubicBezTo>
                  <a:pt x="244" y="330"/>
                  <a:pt x="244" y="310"/>
                  <a:pt x="202" y="282"/>
                </a:cubicBezTo>
                <a:cubicBezTo>
                  <a:pt x="194" y="270"/>
                  <a:pt x="186" y="251"/>
                  <a:pt x="181" y="237"/>
                </a:cubicBezTo>
                <a:cubicBezTo>
                  <a:pt x="186" y="183"/>
                  <a:pt x="185" y="186"/>
                  <a:pt x="226" y="159"/>
                </a:cubicBezTo>
                <a:cubicBezTo>
                  <a:pt x="237" y="143"/>
                  <a:pt x="245" y="123"/>
                  <a:pt x="253" y="105"/>
                </a:cubicBezTo>
                <a:cubicBezTo>
                  <a:pt x="261" y="86"/>
                  <a:pt x="252" y="87"/>
                  <a:pt x="262" y="87"/>
                </a:cubicBezTo>
                <a:close/>
              </a:path>
            </a:pathLst>
          </a:custGeom>
          <a:solidFill>
            <a:srgbClr val="DCA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A63B7C1D-5B5F-4FA7-A234-F38AF9617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4216400"/>
            <a:ext cx="2228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_______________________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E3A93F47-3E35-4F2D-A552-296B1524F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225800"/>
            <a:ext cx="1428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______________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(inactive)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E2F47DCB-E9A3-49A0-951A-B0D7B37BD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4449763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(_____________)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14102BD5-CC88-4C7A-972F-6A4FDEAA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2527300"/>
            <a:ext cx="321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___________ ____________ __________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9F587617-1FBC-48F6-9A03-00E1BDECE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2019300"/>
            <a:ext cx="1162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___________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6838324D-9586-4E5D-8349-EE87E87D4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5" y="3228975"/>
            <a:ext cx="1250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____________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(activated)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BDEE80DE-FA95-4CF2-B026-1E61958E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2882900"/>
            <a:ext cx="62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_____</a:t>
            </a:r>
          </a:p>
        </p:txBody>
      </p:sp>
      <p:cxnSp>
        <p:nvCxnSpPr>
          <p:cNvPr id="19466" name="AutoShape 10">
            <a:extLst>
              <a:ext uri="{FF2B5EF4-FFF2-40B4-BE49-F238E27FC236}">
                <a16:creationId xmlns:a16="http://schemas.microsoft.com/office/drawing/2014/main" id="{61E7651F-329C-483E-9258-A8C9E6BFA6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1900" y="1725613"/>
            <a:ext cx="0" cy="1322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Line 11">
            <a:extLst>
              <a:ext uri="{FF2B5EF4-FFF2-40B4-BE49-F238E27FC236}">
                <a16:creationId xmlns:a16="http://schemas.microsoft.com/office/drawing/2014/main" id="{9F0A42A3-88E9-43FB-A38C-E10C3CE28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400" y="2209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7B5BD560-AAC7-4214-B5D6-7602078EC8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2500" y="3479800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469" name="AutoShape 13">
            <a:extLst>
              <a:ext uri="{FF2B5EF4-FFF2-40B4-BE49-F238E27FC236}">
                <a16:creationId xmlns:a16="http://schemas.microsoft.com/office/drawing/2014/main" id="{20630163-B163-44AA-A89C-133FE926700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959100" y="2895600"/>
            <a:ext cx="190500" cy="520700"/>
          </a:xfrm>
          <a:prstGeom prst="curvedConnector4">
            <a:avLst>
              <a:gd name="adj1" fmla="val -120000"/>
              <a:gd name="adj2" fmla="val 792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0" name="Line 14">
            <a:extLst>
              <a:ext uri="{FF2B5EF4-FFF2-40B4-BE49-F238E27FC236}">
                <a16:creationId xmlns:a16="http://schemas.microsoft.com/office/drawing/2014/main" id="{50B45BB0-FCD5-4E14-B5E8-F9B155448B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5200" y="3416300"/>
            <a:ext cx="166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E0B68F1F-C954-4E1D-8259-52E14B03B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1900" y="1905000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D870027C-AE6A-4E71-92E2-07A9A54D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5" y="3225800"/>
            <a:ext cx="1517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_______________</a:t>
            </a:r>
          </a:p>
        </p:txBody>
      </p:sp>
      <p:cxnSp>
        <p:nvCxnSpPr>
          <p:cNvPr id="19473" name="AutoShape 17">
            <a:extLst>
              <a:ext uri="{FF2B5EF4-FFF2-40B4-BE49-F238E27FC236}">
                <a16:creationId xmlns:a16="http://schemas.microsoft.com/office/drawing/2014/main" id="{A5B6E31A-120F-4172-9FAA-48023604722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532438" y="2473325"/>
            <a:ext cx="53975" cy="1069975"/>
          </a:xfrm>
          <a:prstGeom prst="curvedConnector3">
            <a:avLst>
              <a:gd name="adj1" fmla="val 7794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4" name="Line 18">
            <a:extLst>
              <a:ext uri="{FF2B5EF4-FFF2-40B4-BE49-F238E27FC236}">
                <a16:creationId xmlns:a16="http://schemas.microsoft.com/office/drawing/2014/main" id="{C67B6BA3-8FFD-404B-A328-ECC7F273A6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1700" y="17907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475" name="AutoShape 19">
            <a:extLst>
              <a:ext uri="{FF2B5EF4-FFF2-40B4-BE49-F238E27FC236}">
                <a16:creationId xmlns:a16="http://schemas.microsoft.com/office/drawing/2014/main" id="{E2D6BBB0-6129-4F61-AD03-6EDDF3EF651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851275" y="3721100"/>
            <a:ext cx="3322638" cy="647700"/>
          </a:xfrm>
          <a:prstGeom prst="bentConnector3">
            <a:avLst>
              <a:gd name="adj1" fmla="val 4997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76" name="Group 20">
            <a:extLst>
              <a:ext uri="{FF2B5EF4-FFF2-40B4-BE49-F238E27FC236}">
                <a16:creationId xmlns:a16="http://schemas.microsoft.com/office/drawing/2014/main" id="{B2A12D7D-1F67-42EE-AB04-0C03FD92FD62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22250"/>
            <a:ext cx="1522413" cy="1619250"/>
            <a:chOff x="2784" y="432"/>
            <a:chExt cx="719" cy="766"/>
          </a:xfrm>
        </p:grpSpPr>
        <p:grpSp>
          <p:nvGrpSpPr>
            <p:cNvPr id="19502" name="Group 21">
              <a:extLst>
                <a:ext uri="{FF2B5EF4-FFF2-40B4-BE49-F238E27FC236}">
                  <a16:creationId xmlns:a16="http://schemas.microsoft.com/office/drawing/2014/main" id="{E905D027-2945-4E20-8B54-01FEAAD999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0" y="432"/>
              <a:ext cx="346" cy="408"/>
              <a:chOff x="3190" y="408"/>
              <a:chExt cx="346" cy="624"/>
            </a:xfrm>
          </p:grpSpPr>
          <p:sp>
            <p:nvSpPr>
              <p:cNvPr id="19508" name="Freeform 22">
                <a:extLst>
                  <a:ext uri="{FF2B5EF4-FFF2-40B4-BE49-F238E27FC236}">
                    <a16:creationId xmlns:a16="http://schemas.microsoft.com/office/drawing/2014/main" id="{A1764036-DF2E-4E58-80FF-17F558A16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408"/>
                <a:ext cx="81" cy="37"/>
              </a:xfrm>
              <a:custGeom>
                <a:avLst/>
                <a:gdLst>
                  <a:gd name="T0" fmla="*/ 24 w 81"/>
                  <a:gd name="T1" fmla="*/ 36 h 37"/>
                  <a:gd name="T2" fmla="*/ 42 w 81"/>
                  <a:gd name="T3" fmla="*/ 0 h 37"/>
                  <a:gd name="T4" fmla="*/ 0 w 81"/>
                  <a:gd name="T5" fmla="*/ 30 h 37"/>
                  <a:gd name="T6" fmla="*/ 24 w 81"/>
                  <a:gd name="T7" fmla="*/ 3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37"/>
                  <a:gd name="T14" fmla="*/ 81 w 81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37">
                    <a:moveTo>
                      <a:pt x="24" y="36"/>
                    </a:moveTo>
                    <a:cubicBezTo>
                      <a:pt x="55" y="30"/>
                      <a:pt x="81" y="26"/>
                      <a:pt x="42" y="0"/>
                    </a:cubicBezTo>
                    <a:cubicBezTo>
                      <a:pt x="0" y="14"/>
                      <a:pt x="10" y="0"/>
                      <a:pt x="0" y="30"/>
                    </a:cubicBezTo>
                    <a:cubicBezTo>
                      <a:pt x="20" y="37"/>
                      <a:pt x="12" y="36"/>
                      <a:pt x="24" y="36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09" name="Freeform 23">
                <a:extLst>
                  <a:ext uri="{FF2B5EF4-FFF2-40B4-BE49-F238E27FC236}">
                    <a16:creationId xmlns:a16="http://schemas.microsoft.com/office/drawing/2014/main" id="{725774B2-F88C-406E-8FCF-8E49DF831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444"/>
                <a:ext cx="137" cy="588"/>
              </a:xfrm>
              <a:custGeom>
                <a:avLst/>
                <a:gdLst>
                  <a:gd name="T0" fmla="*/ 110 w 137"/>
                  <a:gd name="T1" fmla="*/ 0 h 588"/>
                  <a:gd name="T2" fmla="*/ 104 w 137"/>
                  <a:gd name="T3" fmla="*/ 372 h 588"/>
                  <a:gd name="T4" fmla="*/ 38 w 137"/>
                  <a:gd name="T5" fmla="*/ 486 h 588"/>
                  <a:gd name="T6" fmla="*/ 14 w 137"/>
                  <a:gd name="T7" fmla="*/ 522 h 588"/>
                  <a:gd name="T8" fmla="*/ 2 w 137"/>
                  <a:gd name="T9" fmla="*/ 540 h 588"/>
                  <a:gd name="T10" fmla="*/ 8 w 137"/>
                  <a:gd name="T11" fmla="*/ 582 h 588"/>
                  <a:gd name="T12" fmla="*/ 20 w 137"/>
                  <a:gd name="T13" fmla="*/ 564 h 588"/>
                  <a:gd name="T14" fmla="*/ 8 w 137"/>
                  <a:gd name="T15" fmla="*/ 528 h 5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7"/>
                  <a:gd name="T25" fmla="*/ 0 h 588"/>
                  <a:gd name="T26" fmla="*/ 137 w 137"/>
                  <a:gd name="T27" fmla="*/ 588 h 5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7" h="588">
                    <a:moveTo>
                      <a:pt x="110" y="0"/>
                    </a:moveTo>
                    <a:cubicBezTo>
                      <a:pt x="125" y="123"/>
                      <a:pt x="137" y="252"/>
                      <a:pt x="104" y="372"/>
                    </a:cubicBezTo>
                    <a:cubicBezTo>
                      <a:pt x="90" y="423"/>
                      <a:pt x="67" y="444"/>
                      <a:pt x="38" y="486"/>
                    </a:cubicBezTo>
                    <a:cubicBezTo>
                      <a:pt x="30" y="498"/>
                      <a:pt x="22" y="510"/>
                      <a:pt x="14" y="522"/>
                    </a:cubicBezTo>
                    <a:cubicBezTo>
                      <a:pt x="10" y="528"/>
                      <a:pt x="2" y="540"/>
                      <a:pt x="2" y="540"/>
                    </a:cubicBezTo>
                    <a:cubicBezTo>
                      <a:pt x="4" y="554"/>
                      <a:pt x="0" y="571"/>
                      <a:pt x="8" y="582"/>
                    </a:cubicBezTo>
                    <a:cubicBezTo>
                      <a:pt x="12" y="588"/>
                      <a:pt x="20" y="571"/>
                      <a:pt x="20" y="564"/>
                    </a:cubicBezTo>
                    <a:cubicBezTo>
                      <a:pt x="20" y="551"/>
                      <a:pt x="8" y="528"/>
                      <a:pt x="8" y="5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10" name="Freeform 24">
                <a:extLst>
                  <a:ext uri="{FF2B5EF4-FFF2-40B4-BE49-F238E27FC236}">
                    <a16:creationId xmlns:a16="http://schemas.microsoft.com/office/drawing/2014/main" id="{CF00379C-CCD1-4B29-9949-BF226C45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438"/>
                <a:ext cx="320" cy="588"/>
              </a:xfrm>
              <a:custGeom>
                <a:avLst/>
                <a:gdLst>
                  <a:gd name="T0" fmla="*/ 0 w 320"/>
                  <a:gd name="T1" fmla="*/ 582 h 588"/>
                  <a:gd name="T2" fmla="*/ 6 w 320"/>
                  <a:gd name="T3" fmla="*/ 546 h 588"/>
                  <a:gd name="T4" fmla="*/ 24 w 320"/>
                  <a:gd name="T5" fmla="*/ 534 h 588"/>
                  <a:gd name="T6" fmla="*/ 78 w 320"/>
                  <a:gd name="T7" fmla="*/ 486 h 588"/>
                  <a:gd name="T8" fmla="*/ 132 w 320"/>
                  <a:gd name="T9" fmla="*/ 360 h 588"/>
                  <a:gd name="T10" fmla="*/ 156 w 320"/>
                  <a:gd name="T11" fmla="*/ 366 h 588"/>
                  <a:gd name="T12" fmla="*/ 180 w 320"/>
                  <a:gd name="T13" fmla="*/ 402 h 588"/>
                  <a:gd name="T14" fmla="*/ 264 w 320"/>
                  <a:gd name="T15" fmla="*/ 528 h 588"/>
                  <a:gd name="T16" fmla="*/ 300 w 320"/>
                  <a:gd name="T17" fmla="*/ 546 h 588"/>
                  <a:gd name="T18" fmla="*/ 318 w 320"/>
                  <a:gd name="T19" fmla="*/ 540 h 588"/>
                  <a:gd name="T20" fmla="*/ 312 w 320"/>
                  <a:gd name="T21" fmla="*/ 582 h 588"/>
                  <a:gd name="T22" fmla="*/ 300 w 320"/>
                  <a:gd name="T23" fmla="*/ 564 h 588"/>
                  <a:gd name="T24" fmla="*/ 288 w 320"/>
                  <a:gd name="T25" fmla="*/ 486 h 588"/>
                  <a:gd name="T26" fmla="*/ 234 w 320"/>
                  <a:gd name="T27" fmla="*/ 462 h 588"/>
                  <a:gd name="T28" fmla="*/ 186 w 320"/>
                  <a:gd name="T29" fmla="*/ 354 h 588"/>
                  <a:gd name="T30" fmla="*/ 144 w 320"/>
                  <a:gd name="T31" fmla="*/ 282 h 588"/>
                  <a:gd name="T32" fmla="*/ 132 w 320"/>
                  <a:gd name="T33" fmla="*/ 0 h 5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0"/>
                  <a:gd name="T52" fmla="*/ 0 h 588"/>
                  <a:gd name="T53" fmla="*/ 320 w 320"/>
                  <a:gd name="T54" fmla="*/ 588 h 5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0" h="588">
                    <a:moveTo>
                      <a:pt x="0" y="582"/>
                    </a:moveTo>
                    <a:cubicBezTo>
                      <a:pt x="2" y="570"/>
                      <a:pt x="1" y="557"/>
                      <a:pt x="6" y="546"/>
                    </a:cubicBezTo>
                    <a:cubicBezTo>
                      <a:pt x="9" y="540"/>
                      <a:pt x="18" y="539"/>
                      <a:pt x="24" y="534"/>
                    </a:cubicBezTo>
                    <a:cubicBezTo>
                      <a:pt x="41" y="519"/>
                      <a:pt x="63" y="504"/>
                      <a:pt x="78" y="486"/>
                    </a:cubicBezTo>
                    <a:cubicBezTo>
                      <a:pt x="107" y="451"/>
                      <a:pt x="106" y="398"/>
                      <a:pt x="132" y="360"/>
                    </a:cubicBezTo>
                    <a:cubicBezTo>
                      <a:pt x="140" y="362"/>
                      <a:pt x="150" y="361"/>
                      <a:pt x="156" y="366"/>
                    </a:cubicBezTo>
                    <a:cubicBezTo>
                      <a:pt x="167" y="375"/>
                      <a:pt x="180" y="402"/>
                      <a:pt x="180" y="402"/>
                    </a:cubicBezTo>
                    <a:cubicBezTo>
                      <a:pt x="191" y="444"/>
                      <a:pt x="226" y="503"/>
                      <a:pt x="264" y="528"/>
                    </a:cubicBezTo>
                    <a:cubicBezTo>
                      <a:pt x="304" y="588"/>
                      <a:pt x="274" y="567"/>
                      <a:pt x="300" y="546"/>
                    </a:cubicBezTo>
                    <a:cubicBezTo>
                      <a:pt x="305" y="542"/>
                      <a:pt x="312" y="542"/>
                      <a:pt x="318" y="540"/>
                    </a:cubicBezTo>
                    <a:cubicBezTo>
                      <a:pt x="316" y="554"/>
                      <a:pt x="320" y="571"/>
                      <a:pt x="312" y="582"/>
                    </a:cubicBezTo>
                    <a:cubicBezTo>
                      <a:pt x="308" y="588"/>
                      <a:pt x="302" y="571"/>
                      <a:pt x="300" y="564"/>
                    </a:cubicBezTo>
                    <a:cubicBezTo>
                      <a:pt x="294" y="538"/>
                      <a:pt x="307" y="505"/>
                      <a:pt x="288" y="486"/>
                    </a:cubicBezTo>
                    <a:cubicBezTo>
                      <a:pt x="279" y="477"/>
                      <a:pt x="247" y="466"/>
                      <a:pt x="234" y="462"/>
                    </a:cubicBezTo>
                    <a:cubicBezTo>
                      <a:pt x="214" y="432"/>
                      <a:pt x="197" y="388"/>
                      <a:pt x="186" y="354"/>
                    </a:cubicBezTo>
                    <a:cubicBezTo>
                      <a:pt x="177" y="328"/>
                      <a:pt x="153" y="309"/>
                      <a:pt x="144" y="282"/>
                    </a:cubicBezTo>
                    <a:cubicBezTo>
                      <a:pt x="142" y="228"/>
                      <a:pt x="132" y="79"/>
                      <a:pt x="13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503" name="Group 25">
              <a:extLst>
                <a:ext uri="{FF2B5EF4-FFF2-40B4-BE49-F238E27FC236}">
                  <a16:creationId xmlns:a16="http://schemas.microsoft.com/office/drawing/2014/main" id="{C0819A2C-716D-4C41-AF66-E1A7A1D11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672"/>
              <a:ext cx="719" cy="526"/>
              <a:chOff x="3024" y="1184"/>
              <a:chExt cx="719" cy="526"/>
            </a:xfrm>
          </p:grpSpPr>
          <p:sp>
            <p:nvSpPr>
              <p:cNvPr id="19504" name="Freeform 26">
                <a:extLst>
                  <a:ext uri="{FF2B5EF4-FFF2-40B4-BE49-F238E27FC236}">
                    <a16:creationId xmlns:a16="http://schemas.microsoft.com/office/drawing/2014/main" id="{A28DBEF7-0F9F-45E4-8EA3-EF27DFF50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200"/>
                <a:ext cx="341" cy="510"/>
              </a:xfrm>
              <a:custGeom>
                <a:avLst/>
                <a:gdLst>
                  <a:gd name="T0" fmla="*/ 219 w 341"/>
                  <a:gd name="T1" fmla="*/ 12 h 510"/>
                  <a:gd name="T2" fmla="*/ 117 w 341"/>
                  <a:gd name="T3" fmla="*/ 6 h 510"/>
                  <a:gd name="T4" fmla="*/ 75 w 341"/>
                  <a:gd name="T5" fmla="*/ 72 h 510"/>
                  <a:gd name="T6" fmla="*/ 45 w 341"/>
                  <a:gd name="T7" fmla="*/ 144 h 510"/>
                  <a:gd name="T8" fmla="*/ 9 w 341"/>
                  <a:gd name="T9" fmla="*/ 258 h 510"/>
                  <a:gd name="T10" fmla="*/ 15 w 341"/>
                  <a:gd name="T11" fmla="*/ 492 h 510"/>
                  <a:gd name="T12" fmla="*/ 69 w 341"/>
                  <a:gd name="T13" fmla="*/ 510 h 510"/>
                  <a:gd name="T14" fmla="*/ 315 w 341"/>
                  <a:gd name="T15" fmla="*/ 492 h 510"/>
                  <a:gd name="T16" fmla="*/ 333 w 341"/>
                  <a:gd name="T17" fmla="*/ 486 h 510"/>
                  <a:gd name="T18" fmla="*/ 297 w 341"/>
                  <a:gd name="T19" fmla="*/ 324 h 510"/>
                  <a:gd name="T20" fmla="*/ 285 w 341"/>
                  <a:gd name="T21" fmla="*/ 60 h 510"/>
                  <a:gd name="T22" fmla="*/ 273 w 341"/>
                  <a:gd name="T23" fmla="*/ 42 h 5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1"/>
                  <a:gd name="T37" fmla="*/ 0 h 510"/>
                  <a:gd name="T38" fmla="*/ 341 w 341"/>
                  <a:gd name="T39" fmla="*/ 510 h 5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1" h="510">
                    <a:moveTo>
                      <a:pt x="219" y="12"/>
                    </a:moveTo>
                    <a:cubicBezTo>
                      <a:pt x="174" y="1"/>
                      <a:pt x="172" y="0"/>
                      <a:pt x="117" y="6"/>
                    </a:cubicBezTo>
                    <a:cubicBezTo>
                      <a:pt x="84" y="17"/>
                      <a:pt x="84" y="42"/>
                      <a:pt x="75" y="72"/>
                    </a:cubicBezTo>
                    <a:cubicBezTo>
                      <a:pt x="66" y="101"/>
                      <a:pt x="56" y="118"/>
                      <a:pt x="45" y="144"/>
                    </a:cubicBezTo>
                    <a:cubicBezTo>
                      <a:pt x="29" y="180"/>
                      <a:pt x="21" y="221"/>
                      <a:pt x="9" y="258"/>
                    </a:cubicBezTo>
                    <a:cubicBezTo>
                      <a:pt x="0" y="396"/>
                      <a:pt x="1" y="318"/>
                      <a:pt x="15" y="492"/>
                    </a:cubicBezTo>
                    <a:cubicBezTo>
                      <a:pt x="15" y="498"/>
                      <a:pt x="63" y="509"/>
                      <a:pt x="69" y="510"/>
                    </a:cubicBezTo>
                    <a:cubicBezTo>
                      <a:pt x="151" y="504"/>
                      <a:pt x="233" y="497"/>
                      <a:pt x="315" y="492"/>
                    </a:cubicBezTo>
                    <a:cubicBezTo>
                      <a:pt x="321" y="490"/>
                      <a:pt x="332" y="492"/>
                      <a:pt x="333" y="486"/>
                    </a:cubicBezTo>
                    <a:cubicBezTo>
                      <a:pt x="341" y="452"/>
                      <a:pt x="309" y="361"/>
                      <a:pt x="297" y="324"/>
                    </a:cubicBezTo>
                    <a:cubicBezTo>
                      <a:pt x="279" y="198"/>
                      <a:pt x="300" y="355"/>
                      <a:pt x="285" y="60"/>
                    </a:cubicBezTo>
                    <a:cubicBezTo>
                      <a:pt x="284" y="40"/>
                      <a:pt x="284" y="42"/>
                      <a:pt x="273" y="42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05" name="Freeform 27">
                <a:extLst>
                  <a:ext uri="{FF2B5EF4-FFF2-40B4-BE49-F238E27FC236}">
                    <a16:creationId xmlns:a16="http://schemas.microsoft.com/office/drawing/2014/main" id="{CD9C2A09-AA24-42C2-98BA-DBB9FB823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184"/>
                <a:ext cx="368" cy="524"/>
              </a:xfrm>
              <a:custGeom>
                <a:avLst/>
                <a:gdLst>
                  <a:gd name="T0" fmla="*/ 60 w 368"/>
                  <a:gd name="T1" fmla="*/ 22 h 524"/>
                  <a:gd name="T2" fmla="*/ 204 w 368"/>
                  <a:gd name="T3" fmla="*/ 46 h 524"/>
                  <a:gd name="T4" fmla="*/ 270 w 368"/>
                  <a:gd name="T5" fmla="*/ 214 h 524"/>
                  <a:gd name="T6" fmla="*/ 342 w 368"/>
                  <a:gd name="T7" fmla="*/ 442 h 524"/>
                  <a:gd name="T8" fmla="*/ 252 w 368"/>
                  <a:gd name="T9" fmla="*/ 514 h 524"/>
                  <a:gd name="T10" fmla="*/ 108 w 368"/>
                  <a:gd name="T11" fmla="*/ 496 h 524"/>
                  <a:gd name="T12" fmla="*/ 24 w 368"/>
                  <a:gd name="T13" fmla="*/ 490 h 524"/>
                  <a:gd name="T14" fmla="*/ 0 w 368"/>
                  <a:gd name="T15" fmla="*/ 436 h 524"/>
                  <a:gd name="T16" fmla="*/ 24 w 368"/>
                  <a:gd name="T17" fmla="*/ 226 h 524"/>
                  <a:gd name="T18" fmla="*/ 36 w 368"/>
                  <a:gd name="T19" fmla="*/ 64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24"/>
                  <a:gd name="T32" fmla="*/ 368 w 368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24">
                    <a:moveTo>
                      <a:pt x="60" y="22"/>
                    </a:moveTo>
                    <a:cubicBezTo>
                      <a:pt x="114" y="4"/>
                      <a:pt x="169" y="0"/>
                      <a:pt x="204" y="46"/>
                    </a:cubicBezTo>
                    <a:cubicBezTo>
                      <a:pt x="223" y="104"/>
                      <a:pt x="236" y="163"/>
                      <a:pt x="270" y="214"/>
                    </a:cubicBezTo>
                    <a:cubicBezTo>
                      <a:pt x="286" y="309"/>
                      <a:pt x="272" y="372"/>
                      <a:pt x="342" y="442"/>
                    </a:cubicBezTo>
                    <a:cubicBezTo>
                      <a:pt x="368" y="520"/>
                      <a:pt x="336" y="508"/>
                      <a:pt x="252" y="514"/>
                    </a:cubicBezTo>
                    <a:cubicBezTo>
                      <a:pt x="202" y="524"/>
                      <a:pt x="157" y="502"/>
                      <a:pt x="108" y="496"/>
                    </a:cubicBezTo>
                    <a:cubicBezTo>
                      <a:pt x="80" y="493"/>
                      <a:pt x="52" y="492"/>
                      <a:pt x="24" y="490"/>
                    </a:cubicBezTo>
                    <a:cubicBezTo>
                      <a:pt x="13" y="474"/>
                      <a:pt x="0" y="436"/>
                      <a:pt x="0" y="436"/>
                    </a:cubicBezTo>
                    <a:cubicBezTo>
                      <a:pt x="10" y="292"/>
                      <a:pt x="3" y="311"/>
                      <a:pt x="24" y="226"/>
                    </a:cubicBezTo>
                    <a:cubicBezTo>
                      <a:pt x="28" y="173"/>
                      <a:pt x="36" y="117"/>
                      <a:pt x="36" y="64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06" name="Freeform 28">
                <a:extLst>
                  <a:ext uri="{FF2B5EF4-FFF2-40B4-BE49-F238E27FC236}">
                    <a16:creationId xmlns:a16="http://schemas.microsoft.com/office/drawing/2014/main" id="{CC967E83-B7ED-4E6A-977B-3FB827E02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1212"/>
                <a:ext cx="51" cy="30"/>
              </a:xfrm>
              <a:custGeom>
                <a:avLst/>
                <a:gdLst>
                  <a:gd name="T0" fmla="*/ 51 w 51"/>
                  <a:gd name="T1" fmla="*/ 30 h 30"/>
                  <a:gd name="T2" fmla="*/ 18 w 51"/>
                  <a:gd name="T3" fmla="*/ 9 h 30"/>
                  <a:gd name="T4" fmla="*/ 0 w 51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30"/>
                  <a:gd name="T11" fmla="*/ 51 w 5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30">
                    <a:moveTo>
                      <a:pt x="51" y="30"/>
                    </a:moveTo>
                    <a:cubicBezTo>
                      <a:pt x="43" y="18"/>
                      <a:pt x="31" y="15"/>
                      <a:pt x="18" y="9"/>
                    </a:cubicBezTo>
                    <a:cubicBezTo>
                      <a:pt x="12" y="6"/>
                      <a:pt x="0" y="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07" name="Freeform 29">
                <a:extLst>
                  <a:ext uri="{FF2B5EF4-FFF2-40B4-BE49-F238E27FC236}">
                    <a16:creationId xmlns:a16="http://schemas.microsoft.com/office/drawing/2014/main" id="{A8B952D8-5A92-4A98-8E93-DFFF63AB5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203"/>
                <a:ext cx="27" cy="45"/>
              </a:xfrm>
              <a:custGeom>
                <a:avLst/>
                <a:gdLst>
                  <a:gd name="T0" fmla="*/ 27 w 27"/>
                  <a:gd name="T1" fmla="*/ 0 h 45"/>
                  <a:gd name="T2" fmla="*/ 0 w 27"/>
                  <a:gd name="T3" fmla="*/ 30 h 45"/>
                  <a:gd name="T4" fmla="*/ 3 w 27"/>
                  <a:gd name="T5" fmla="*/ 45 h 45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45"/>
                  <a:gd name="T11" fmla="*/ 27 w 27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45">
                    <a:moveTo>
                      <a:pt x="27" y="0"/>
                    </a:moveTo>
                    <a:cubicBezTo>
                      <a:pt x="10" y="6"/>
                      <a:pt x="9" y="17"/>
                      <a:pt x="0" y="30"/>
                    </a:cubicBezTo>
                    <a:cubicBezTo>
                      <a:pt x="3" y="43"/>
                      <a:pt x="3" y="38"/>
                      <a:pt x="3" y="45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477" name="Line 30">
            <a:extLst>
              <a:ext uri="{FF2B5EF4-FFF2-40B4-BE49-F238E27FC236}">
                <a16:creationId xmlns:a16="http://schemas.microsoft.com/office/drawing/2014/main" id="{D30BA25A-26EF-4817-A377-1415E672AD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864100"/>
            <a:ext cx="7747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8" name="Line 31">
            <a:extLst>
              <a:ext uri="{FF2B5EF4-FFF2-40B4-BE49-F238E27FC236}">
                <a16:creationId xmlns:a16="http://schemas.microsoft.com/office/drawing/2014/main" id="{340E59BA-84BC-47D8-9749-7C371A4A6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864100"/>
            <a:ext cx="7747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79" name="Text Box 32">
            <a:extLst>
              <a:ext uri="{FF2B5EF4-FFF2-40B4-BE49-F238E27FC236}">
                <a16:creationId xmlns:a16="http://schemas.microsoft.com/office/drawing/2014/main" id="{4ADC0544-5A47-4138-8A7A-0C5C7D67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84200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Liver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80" name="Text Box 33">
            <a:extLst>
              <a:ext uri="{FF2B5EF4-FFF2-40B4-BE49-F238E27FC236}">
                <a16:creationId xmlns:a16="http://schemas.microsoft.com/office/drawing/2014/main" id="{89EA4450-A913-47DD-AC4B-AED71203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58420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Kidneys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81" name="Text Box 34">
            <a:extLst>
              <a:ext uri="{FF2B5EF4-FFF2-40B4-BE49-F238E27FC236}">
                <a16:creationId xmlns:a16="http://schemas.microsoft.com/office/drawing/2014/main" id="{F4686807-1F39-4D38-9A23-FC6A8499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571500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Lungs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82" name="Freeform 35">
            <a:extLst>
              <a:ext uri="{FF2B5EF4-FFF2-40B4-BE49-F238E27FC236}">
                <a16:creationId xmlns:a16="http://schemas.microsoft.com/office/drawing/2014/main" id="{18056832-5993-48B8-B033-33C0432A8EFA}"/>
              </a:ext>
            </a:extLst>
          </p:cNvPr>
          <p:cNvSpPr>
            <a:spLocks/>
          </p:cNvSpPr>
          <p:nvPr/>
        </p:nvSpPr>
        <p:spPr bwMode="auto">
          <a:xfrm>
            <a:off x="6972300" y="1385888"/>
            <a:ext cx="542925" cy="404812"/>
          </a:xfrm>
          <a:custGeom>
            <a:avLst/>
            <a:gdLst>
              <a:gd name="T0" fmla="*/ 2147483646 w 342"/>
              <a:gd name="T1" fmla="*/ 2147483646 h 255"/>
              <a:gd name="T2" fmla="*/ 2147483646 w 342"/>
              <a:gd name="T3" fmla="*/ 2147483646 h 255"/>
              <a:gd name="T4" fmla="*/ 2147483646 w 342"/>
              <a:gd name="T5" fmla="*/ 2147483646 h 255"/>
              <a:gd name="T6" fmla="*/ 2147483646 w 342"/>
              <a:gd name="T7" fmla="*/ 2147483646 h 255"/>
              <a:gd name="T8" fmla="*/ 2147483646 w 342"/>
              <a:gd name="T9" fmla="*/ 2147483646 h 255"/>
              <a:gd name="T10" fmla="*/ 2147483646 w 342"/>
              <a:gd name="T11" fmla="*/ 2147483646 h 255"/>
              <a:gd name="T12" fmla="*/ 2147483646 w 342"/>
              <a:gd name="T13" fmla="*/ 2147483646 h 255"/>
              <a:gd name="T14" fmla="*/ 2147483646 w 342"/>
              <a:gd name="T15" fmla="*/ 2147483646 h 255"/>
              <a:gd name="T16" fmla="*/ 2147483646 w 342"/>
              <a:gd name="T17" fmla="*/ 2147483646 h 255"/>
              <a:gd name="T18" fmla="*/ 2147483646 w 342"/>
              <a:gd name="T19" fmla="*/ 2147483646 h 255"/>
              <a:gd name="T20" fmla="*/ 2147483646 w 342"/>
              <a:gd name="T21" fmla="*/ 2147483646 h 255"/>
              <a:gd name="T22" fmla="*/ 2147483646 w 342"/>
              <a:gd name="T23" fmla="*/ 2147483646 h 255"/>
              <a:gd name="T24" fmla="*/ 0 w 342"/>
              <a:gd name="T25" fmla="*/ 2147483646 h 255"/>
              <a:gd name="T26" fmla="*/ 2147483646 w 342"/>
              <a:gd name="T27" fmla="*/ 2147483646 h 255"/>
              <a:gd name="T28" fmla="*/ 2147483646 w 342"/>
              <a:gd name="T29" fmla="*/ 2147483646 h 2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2"/>
              <a:gd name="T46" fmla="*/ 0 h 255"/>
              <a:gd name="T47" fmla="*/ 342 w 342"/>
              <a:gd name="T48" fmla="*/ 255 h 2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2" h="255">
                <a:moveTo>
                  <a:pt x="32" y="111"/>
                </a:moveTo>
                <a:cubicBezTo>
                  <a:pt x="77" y="21"/>
                  <a:pt x="40" y="49"/>
                  <a:pt x="152" y="39"/>
                </a:cubicBezTo>
                <a:cubicBezTo>
                  <a:pt x="159" y="29"/>
                  <a:pt x="171" y="0"/>
                  <a:pt x="192" y="7"/>
                </a:cubicBezTo>
                <a:cubicBezTo>
                  <a:pt x="203" y="11"/>
                  <a:pt x="206" y="25"/>
                  <a:pt x="216" y="31"/>
                </a:cubicBezTo>
                <a:cubicBezTo>
                  <a:pt x="226" y="36"/>
                  <a:pt x="237" y="36"/>
                  <a:pt x="248" y="39"/>
                </a:cubicBezTo>
                <a:cubicBezTo>
                  <a:pt x="276" y="57"/>
                  <a:pt x="294" y="75"/>
                  <a:pt x="312" y="103"/>
                </a:cubicBezTo>
                <a:cubicBezTo>
                  <a:pt x="315" y="113"/>
                  <a:pt x="342" y="205"/>
                  <a:pt x="336" y="207"/>
                </a:cubicBezTo>
                <a:cubicBezTo>
                  <a:pt x="318" y="214"/>
                  <a:pt x="304" y="186"/>
                  <a:pt x="288" y="175"/>
                </a:cubicBezTo>
                <a:cubicBezTo>
                  <a:pt x="280" y="170"/>
                  <a:pt x="264" y="159"/>
                  <a:pt x="264" y="159"/>
                </a:cubicBezTo>
                <a:cubicBezTo>
                  <a:pt x="259" y="151"/>
                  <a:pt x="257" y="138"/>
                  <a:pt x="248" y="135"/>
                </a:cubicBezTo>
                <a:cubicBezTo>
                  <a:pt x="215" y="124"/>
                  <a:pt x="189" y="171"/>
                  <a:pt x="176" y="191"/>
                </a:cubicBezTo>
                <a:cubicBezTo>
                  <a:pt x="108" y="168"/>
                  <a:pt x="127" y="210"/>
                  <a:pt x="80" y="231"/>
                </a:cubicBezTo>
                <a:cubicBezTo>
                  <a:pt x="55" y="242"/>
                  <a:pt x="27" y="248"/>
                  <a:pt x="0" y="255"/>
                </a:cubicBezTo>
                <a:cubicBezTo>
                  <a:pt x="1" y="247"/>
                  <a:pt x="9" y="148"/>
                  <a:pt x="16" y="127"/>
                </a:cubicBezTo>
                <a:cubicBezTo>
                  <a:pt x="33" y="75"/>
                  <a:pt x="32" y="101"/>
                  <a:pt x="32" y="11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3" name="Text Box 36">
            <a:extLst>
              <a:ext uri="{FF2B5EF4-FFF2-40B4-BE49-F238E27FC236}">
                <a16:creationId xmlns:a16="http://schemas.microsoft.com/office/drawing/2014/main" id="{26C8C78E-0D68-4BA9-B7E1-AC67B278B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723900"/>
            <a:ext cx="806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Adrenal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Cortex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9484" name="AutoShape 37">
            <a:extLst>
              <a:ext uri="{FF2B5EF4-FFF2-40B4-BE49-F238E27FC236}">
                <a16:creationId xmlns:a16="http://schemas.microsoft.com/office/drawing/2014/main" id="{4FDFD502-0BC2-4360-89C4-71FD253FF8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93000" y="1498600"/>
            <a:ext cx="654050" cy="469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5" name="Line 38">
            <a:extLst>
              <a:ext uri="{FF2B5EF4-FFF2-40B4-BE49-F238E27FC236}">
                <a16:creationId xmlns:a16="http://schemas.microsoft.com/office/drawing/2014/main" id="{FA227A8F-B391-4B2A-A86D-4379EC0A6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900" y="2362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6" name="Text Box 39">
            <a:extLst>
              <a:ext uri="{FF2B5EF4-FFF2-40B4-BE49-F238E27FC236}">
                <a16:creationId xmlns:a16="http://schemas.microsoft.com/office/drawing/2014/main" id="{27A8067F-6BEA-4487-B32D-AAD7D8ADB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5232400"/>
            <a:ext cx="1123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</a:t>
            </a:r>
            <a:r>
              <a:rPr kumimoji="0" lang="en-US" alt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_______</a:t>
            </a:r>
          </a:p>
        </p:txBody>
      </p:sp>
      <p:sp>
        <p:nvSpPr>
          <p:cNvPr id="19487" name="Text Box 40">
            <a:extLst>
              <a:ext uri="{FF2B5EF4-FFF2-40B4-BE49-F238E27FC236}">
                <a16:creationId xmlns:a16="http://schemas.microsoft.com/office/drawing/2014/main" id="{0FAF7DF5-7CF4-4985-AE77-14D047329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5638800"/>
            <a:ext cx="1165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</a:t>
            </a:r>
            <a:r>
              <a:rPr kumimoji="0" lang="en-US" altLang="en-US" sz="1400" b="0" i="0" u="none" strike="noStrike" kern="1200" cap="none" spc="0" normalizeH="0" baseline="-14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 _______</a:t>
            </a:r>
          </a:p>
        </p:txBody>
      </p:sp>
      <p:sp>
        <p:nvSpPr>
          <p:cNvPr id="19488" name="Line 41">
            <a:extLst>
              <a:ext uri="{FF2B5EF4-FFF2-40B4-BE49-F238E27FC236}">
                <a16:creationId xmlns:a16="http://schemas.microsoft.com/office/drawing/2014/main" id="{19901610-1AF7-45F3-9BC8-FA0A7694C4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8100" y="5245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89" name="Line 42">
            <a:extLst>
              <a:ext uri="{FF2B5EF4-FFF2-40B4-BE49-F238E27FC236}">
                <a16:creationId xmlns:a16="http://schemas.microsoft.com/office/drawing/2014/main" id="{359380B9-874A-4D65-AAB1-82EA9FA8F3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8100" y="56769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90" name="Text Box 43">
            <a:extLst>
              <a:ext uri="{FF2B5EF4-FFF2-40B4-BE49-F238E27FC236}">
                <a16:creationId xmlns:a16="http://schemas.microsoft.com/office/drawing/2014/main" id="{3A8053FD-B938-4391-A49C-CF3320CE9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5651500"/>
            <a:ext cx="1481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Thirst Stimulation</a:t>
            </a:r>
          </a:p>
        </p:txBody>
      </p:sp>
      <p:sp>
        <p:nvSpPr>
          <p:cNvPr id="19491" name="Text Box 44">
            <a:extLst>
              <a:ext uri="{FF2B5EF4-FFF2-40B4-BE49-F238E27FC236}">
                <a16:creationId xmlns:a16="http://schemas.microsoft.com/office/drawing/2014/main" id="{BB743EA0-DF69-4447-A354-0D851BED3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5651500"/>
            <a:ext cx="1390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Vasoconstriction</a:t>
            </a:r>
          </a:p>
        </p:txBody>
      </p:sp>
      <p:sp>
        <p:nvSpPr>
          <p:cNvPr id="19492" name="Text Box 45">
            <a:extLst>
              <a:ext uri="{FF2B5EF4-FFF2-40B4-BE49-F238E27FC236}">
                <a16:creationId xmlns:a16="http://schemas.microsoft.com/office/drawing/2014/main" id="{6B94DD9E-759B-485A-84D5-A54A3F550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5651500"/>
            <a:ext cx="168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Reabsorption of H</a:t>
            </a:r>
            <a:r>
              <a:rPr kumimoji="0" lang="en-US" altLang="en-US" sz="1400" b="0" i="0" u="none" strike="noStrike" kern="1200" cap="none" spc="0" normalizeH="0" baseline="-14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9493" name="Text Box 46">
            <a:extLst>
              <a:ext uri="{FF2B5EF4-FFF2-40B4-BE49-F238E27FC236}">
                <a16:creationId xmlns:a16="http://schemas.microsoft.com/office/drawing/2014/main" id="{C6152F82-03E9-4C62-8D9A-B5BE538A0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0" y="386080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Kidneys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94" name="Line 47">
            <a:extLst>
              <a:ext uri="{FF2B5EF4-FFF2-40B4-BE49-F238E27FC236}">
                <a16:creationId xmlns:a16="http://schemas.microsoft.com/office/drawing/2014/main" id="{DBDB0E71-2C1E-4691-A473-288E2B84A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900" y="4330700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9495" name="Group 48">
            <a:extLst>
              <a:ext uri="{FF2B5EF4-FFF2-40B4-BE49-F238E27FC236}">
                <a16:creationId xmlns:a16="http://schemas.microsoft.com/office/drawing/2014/main" id="{BB7451E1-DE40-4786-A07A-B5B3B0BD214F}"/>
              </a:ext>
            </a:extLst>
          </p:cNvPr>
          <p:cNvGrpSpPr>
            <a:grpSpLocks/>
          </p:cNvGrpSpPr>
          <p:nvPr/>
        </p:nvGrpSpPr>
        <p:grpSpPr bwMode="auto">
          <a:xfrm>
            <a:off x="520700" y="952500"/>
            <a:ext cx="1390650" cy="1066800"/>
            <a:chOff x="300" y="632"/>
            <a:chExt cx="876" cy="672"/>
          </a:xfrm>
        </p:grpSpPr>
        <p:sp>
          <p:nvSpPr>
            <p:cNvPr id="19500" name="Freeform 49">
              <a:extLst>
                <a:ext uri="{FF2B5EF4-FFF2-40B4-BE49-F238E27FC236}">
                  <a16:creationId xmlns:a16="http://schemas.microsoft.com/office/drawing/2014/main" id="{57E7E6BE-19E4-4851-9588-9227162D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632"/>
              <a:ext cx="876" cy="672"/>
            </a:xfrm>
            <a:custGeom>
              <a:avLst/>
              <a:gdLst>
                <a:gd name="T0" fmla="*/ 180 w 876"/>
                <a:gd name="T1" fmla="*/ 128 h 672"/>
                <a:gd name="T2" fmla="*/ 276 w 876"/>
                <a:gd name="T3" fmla="*/ 72 h 672"/>
                <a:gd name="T4" fmla="*/ 380 w 876"/>
                <a:gd name="T5" fmla="*/ 16 h 672"/>
                <a:gd name="T6" fmla="*/ 428 w 876"/>
                <a:gd name="T7" fmla="*/ 0 h 672"/>
                <a:gd name="T8" fmla="*/ 716 w 876"/>
                <a:gd name="T9" fmla="*/ 64 h 672"/>
                <a:gd name="T10" fmla="*/ 836 w 876"/>
                <a:gd name="T11" fmla="*/ 112 h 672"/>
                <a:gd name="T12" fmla="*/ 876 w 876"/>
                <a:gd name="T13" fmla="*/ 176 h 672"/>
                <a:gd name="T14" fmla="*/ 860 w 876"/>
                <a:gd name="T15" fmla="*/ 272 h 672"/>
                <a:gd name="T16" fmla="*/ 772 w 876"/>
                <a:gd name="T17" fmla="*/ 288 h 672"/>
                <a:gd name="T18" fmla="*/ 700 w 876"/>
                <a:gd name="T19" fmla="*/ 256 h 672"/>
                <a:gd name="T20" fmla="*/ 604 w 876"/>
                <a:gd name="T21" fmla="*/ 264 h 672"/>
                <a:gd name="T22" fmla="*/ 468 w 876"/>
                <a:gd name="T23" fmla="*/ 416 h 672"/>
                <a:gd name="T24" fmla="*/ 404 w 876"/>
                <a:gd name="T25" fmla="*/ 472 h 672"/>
                <a:gd name="T26" fmla="*/ 380 w 876"/>
                <a:gd name="T27" fmla="*/ 576 h 672"/>
                <a:gd name="T28" fmla="*/ 292 w 876"/>
                <a:gd name="T29" fmla="*/ 608 h 672"/>
                <a:gd name="T30" fmla="*/ 164 w 876"/>
                <a:gd name="T31" fmla="*/ 648 h 672"/>
                <a:gd name="T32" fmla="*/ 52 w 876"/>
                <a:gd name="T33" fmla="*/ 672 h 672"/>
                <a:gd name="T34" fmla="*/ 12 w 876"/>
                <a:gd name="T35" fmla="*/ 600 h 672"/>
                <a:gd name="T36" fmla="*/ 60 w 876"/>
                <a:gd name="T37" fmla="*/ 368 h 672"/>
                <a:gd name="T38" fmla="*/ 108 w 876"/>
                <a:gd name="T39" fmla="*/ 240 h 672"/>
                <a:gd name="T40" fmla="*/ 164 w 876"/>
                <a:gd name="T41" fmla="*/ 128 h 672"/>
                <a:gd name="T42" fmla="*/ 188 w 876"/>
                <a:gd name="T43" fmla="*/ 72 h 672"/>
                <a:gd name="T44" fmla="*/ 212 w 876"/>
                <a:gd name="T45" fmla="*/ 80 h 672"/>
                <a:gd name="T46" fmla="*/ 228 w 876"/>
                <a:gd name="T47" fmla="*/ 72 h 6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6"/>
                <a:gd name="T73" fmla="*/ 0 h 672"/>
                <a:gd name="T74" fmla="*/ 876 w 876"/>
                <a:gd name="T75" fmla="*/ 672 h 6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6" h="672">
                  <a:moveTo>
                    <a:pt x="180" y="128"/>
                  </a:moveTo>
                  <a:cubicBezTo>
                    <a:pt x="194" y="71"/>
                    <a:pt x="216" y="79"/>
                    <a:pt x="276" y="72"/>
                  </a:cubicBezTo>
                  <a:cubicBezTo>
                    <a:pt x="311" y="54"/>
                    <a:pt x="344" y="32"/>
                    <a:pt x="380" y="16"/>
                  </a:cubicBezTo>
                  <a:cubicBezTo>
                    <a:pt x="395" y="9"/>
                    <a:pt x="428" y="0"/>
                    <a:pt x="428" y="0"/>
                  </a:cubicBezTo>
                  <a:cubicBezTo>
                    <a:pt x="547" y="7"/>
                    <a:pt x="615" y="19"/>
                    <a:pt x="716" y="64"/>
                  </a:cubicBezTo>
                  <a:cubicBezTo>
                    <a:pt x="758" y="82"/>
                    <a:pt x="798" y="87"/>
                    <a:pt x="836" y="112"/>
                  </a:cubicBezTo>
                  <a:cubicBezTo>
                    <a:pt x="846" y="143"/>
                    <a:pt x="866" y="145"/>
                    <a:pt x="876" y="176"/>
                  </a:cubicBezTo>
                  <a:cubicBezTo>
                    <a:pt x="876" y="178"/>
                    <a:pt x="870" y="266"/>
                    <a:pt x="860" y="272"/>
                  </a:cubicBezTo>
                  <a:cubicBezTo>
                    <a:pt x="834" y="287"/>
                    <a:pt x="801" y="282"/>
                    <a:pt x="772" y="288"/>
                  </a:cubicBezTo>
                  <a:cubicBezTo>
                    <a:pt x="715" y="269"/>
                    <a:pt x="738" y="281"/>
                    <a:pt x="700" y="256"/>
                  </a:cubicBezTo>
                  <a:cubicBezTo>
                    <a:pt x="668" y="259"/>
                    <a:pt x="635" y="258"/>
                    <a:pt x="604" y="264"/>
                  </a:cubicBezTo>
                  <a:cubicBezTo>
                    <a:pt x="535" y="278"/>
                    <a:pt x="520" y="382"/>
                    <a:pt x="468" y="416"/>
                  </a:cubicBezTo>
                  <a:cubicBezTo>
                    <a:pt x="457" y="450"/>
                    <a:pt x="437" y="461"/>
                    <a:pt x="404" y="472"/>
                  </a:cubicBezTo>
                  <a:cubicBezTo>
                    <a:pt x="358" y="541"/>
                    <a:pt x="431" y="424"/>
                    <a:pt x="380" y="576"/>
                  </a:cubicBezTo>
                  <a:cubicBezTo>
                    <a:pt x="372" y="599"/>
                    <a:pt x="312" y="602"/>
                    <a:pt x="292" y="608"/>
                  </a:cubicBezTo>
                  <a:cubicBezTo>
                    <a:pt x="250" y="620"/>
                    <a:pt x="207" y="639"/>
                    <a:pt x="164" y="648"/>
                  </a:cubicBezTo>
                  <a:cubicBezTo>
                    <a:pt x="126" y="656"/>
                    <a:pt x="88" y="660"/>
                    <a:pt x="52" y="672"/>
                  </a:cubicBezTo>
                  <a:cubicBezTo>
                    <a:pt x="15" y="617"/>
                    <a:pt x="26" y="642"/>
                    <a:pt x="12" y="600"/>
                  </a:cubicBezTo>
                  <a:cubicBezTo>
                    <a:pt x="0" y="516"/>
                    <a:pt x="13" y="438"/>
                    <a:pt x="60" y="368"/>
                  </a:cubicBezTo>
                  <a:cubicBezTo>
                    <a:pt x="74" y="347"/>
                    <a:pt x="96" y="271"/>
                    <a:pt x="108" y="240"/>
                  </a:cubicBezTo>
                  <a:cubicBezTo>
                    <a:pt x="126" y="195"/>
                    <a:pt x="123" y="155"/>
                    <a:pt x="164" y="128"/>
                  </a:cubicBezTo>
                  <a:cubicBezTo>
                    <a:pt x="167" y="118"/>
                    <a:pt x="173" y="78"/>
                    <a:pt x="188" y="72"/>
                  </a:cubicBezTo>
                  <a:cubicBezTo>
                    <a:pt x="196" y="69"/>
                    <a:pt x="204" y="80"/>
                    <a:pt x="212" y="80"/>
                  </a:cubicBezTo>
                  <a:cubicBezTo>
                    <a:pt x="218" y="80"/>
                    <a:pt x="223" y="75"/>
                    <a:pt x="228" y="72"/>
                  </a:cubicBezTo>
                </a:path>
              </a:pathLst>
            </a:custGeom>
            <a:solidFill>
              <a:srgbClr val="B67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01" name="Freeform 50">
              <a:extLst>
                <a:ext uri="{FF2B5EF4-FFF2-40B4-BE49-F238E27FC236}">
                  <a16:creationId xmlns:a16="http://schemas.microsoft.com/office/drawing/2014/main" id="{0D2FF66F-0F17-4A78-9A10-8DF6A5AD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636"/>
              <a:ext cx="132" cy="296"/>
            </a:xfrm>
            <a:custGeom>
              <a:avLst/>
              <a:gdLst>
                <a:gd name="T0" fmla="*/ 0 w 80"/>
                <a:gd name="T1" fmla="*/ 0 h 248"/>
                <a:gd name="T2" fmla="*/ 590472 w 80"/>
                <a:gd name="T3" fmla="*/ 5419 h 248"/>
                <a:gd name="T4" fmla="*/ 658393 w 80"/>
                <a:gd name="T5" fmla="*/ 5974 h 248"/>
                <a:gd name="T6" fmla="*/ 0 60000 65536"/>
                <a:gd name="T7" fmla="*/ 0 60000 65536"/>
                <a:gd name="T8" fmla="*/ 0 60000 65536"/>
                <a:gd name="T9" fmla="*/ 0 w 80"/>
                <a:gd name="T10" fmla="*/ 0 h 248"/>
                <a:gd name="T11" fmla="*/ 80 w 80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48">
                  <a:moveTo>
                    <a:pt x="0" y="0"/>
                  </a:moveTo>
                  <a:cubicBezTo>
                    <a:pt x="21" y="63"/>
                    <a:pt x="9" y="182"/>
                    <a:pt x="72" y="224"/>
                  </a:cubicBezTo>
                  <a:cubicBezTo>
                    <a:pt x="75" y="232"/>
                    <a:pt x="80" y="248"/>
                    <a:pt x="80" y="2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496" name="Line 51">
            <a:extLst>
              <a:ext uri="{FF2B5EF4-FFF2-40B4-BE49-F238E27FC236}">
                <a16:creationId xmlns:a16="http://schemas.microsoft.com/office/drawing/2014/main" id="{4B428F00-B0B9-4266-B3F5-F668CD6DA9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0738" y="3529013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9497" name="AutoShape 52">
            <a:extLst>
              <a:ext uri="{FF2B5EF4-FFF2-40B4-BE49-F238E27FC236}">
                <a16:creationId xmlns:a16="http://schemas.microsoft.com/office/drawing/2014/main" id="{C9E900F1-0659-4AC7-A719-923E74AD278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03107" y="4064793"/>
            <a:ext cx="2032000" cy="989013"/>
          </a:xfrm>
          <a:prstGeom prst="bentConnector3">
            <a:avLst>
              <a:gd name="adj1" fmla="val 4999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8" name="Freeform 53">
            <a:extLst>
              <a:ext uri="{FF2B5EF4-FFF2-40B4-BE49-F238E27FC236}">
                <a16:creationId xmlns:a16="http://schemas.microsoft.com/office/drawing/2014/main" id="{D3210DBF-9CA6-4CB0-A2C2-42A2205CA517}"/>
              </a:ext>
            </a:extLst>
          </p:cNvPr>
          <p:cNvSpPr>
            <a:spLocks/>
          </p:cNvSpPr>
          <p:nvPr/>
        </p:nvSpPr>
        <p:spPr bwMode="auto">
          <a:xfrm>
            <a:off x="2717800" y="928688"/>
            <a:ext cx="542925" cy="404812"/>
          </a:xfrm>
          <a:custGeom>
            <a:avLst/>
            <a:gdLst>
              <a:gd name="T0" fmla="*/ 2147483646 w 342"/>
              <a:gd name="T1" fmla="*/ 2147483646 h 255"/>
              <a:gd name="T2" fmla="*/ 2147483646 w 342"/>
              <a:gd name="T3" fmla="*/ 2147483646 h 255"/>
              <a:gd name="T4" fmla="*/ 2147483646 w 342"/>
              <a:gd name="T5" fmla="*/ 2147483646 h 255"/>
              <a:gd name="T6" fmla="*/ 2147483646 w 342"/>
              <a:gd name="T7" fmla="*/ 2147483646 h 255"/>
              <a:gd name="T8" fmla="*/ 2147483646 w 342"/>
              <a:gd name="T9" fmla="*/ 2147483646 h 255"/>
              <a:gd name="T10" fmla="*/ 2147483646 w 342"/>
              <a:gd name="T11" fmla="*/ 2147483646 h 255"/>
              <a:gd name="T12" fmla="*/ 2147483646 w 342"/>
              <a:gd name="T13" fmla="*/ 2147483646 h 255"/>
              <a:gd name="T14" fmla="*/ 2147483646 w 342"/>
              <a:gd name="T15" fmla="*/ 2147483646 h 255"/>
              <a:gd name="T16" fmla="*/ 2147483646 w 342"/>
              <a:gd name="T17" fmla="*/ 2147483646 h 255"/>
              <a:gd name="T18" fmla="*/ 2147483646 w 342"/>
              <a:gd name="T19" fmla="*/ 2147483646 h 255"/>
              <a:gd name="T20" fmla="*/ 2147483646 w 342"/>
              <a:gd name="T21" fmla="*/ 2147483646 h 255"/>
              <a:gd name="T22" fmla="*/ 2147483646 w 342"/>
              <a:gd name="T23" fmla="*/ 2147483646 h 255"/>
              <a:gd name="T24" fmla="*/ 0 w 342"/>
              <a:gd name="T25" fmla="*/ 2147483646 h 255"/>
              <a:gd name="T26" fmla="*/ 2147483646 w 342"/>
              <a:gd name="T27" fmla="*/ 2147483646 h 255"/>
              <a:gd name="T28" fmla="*/ 2147483646 w 342"/>
              <a:gd name="T29" fmla="*/ 2147483646 h 2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2"/>
              <a:gd name="T46" fmla="*/ 0 h 255"/>
              <a:gd name="T47" fmla="*/ 342 w 342"/>
              <a:gd name="T48" fmla="*/ 255 h 2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2" h="255">
                <a:moveTo>
                  <a:pt x="32" y="111"/>
                </a:moveTo>
                <a:cubicBezTo>
                  <a:pt x="77" y="21"/>
                  <a:pt x="40" y="49"/>
                  <a:pt x="152" y="39"/>
                </a:cubicBezTo>
                <a:cubicBezTo>
                  <a:pt x="159" y="29"/>
                  <a:pt x="171" y="0"/>
                  <a:pt x="192" y="7"/>
                </a:cubicBezTo>
                <a:cubicBezTo>
                  <a:pt x="203" y="11"/>
                  <a:pt x="206" y="25"/>
                  <a:pt x="216" y="31"/>
                </a:cubicBezTo>
                <a:cubicBezTo>
                  <a:pt x="226" y="36"/>
                  <a:pt x="237" y="36"/>
                  <a:pt x="248" y="39"/>
                </a:cubicBezTo>
                <a:cubicBezTo>
                  <a:pt x="276" y="57"/>
                  <a:pt x="294" y="75"/>
                  <a:pt x="312" y="103"/>
                </a:cubicBezTo>
                <a:cubicBezTo>
                  <a:pt x="315" y="113"/>
                  <a:pt x="342" y="205"/>
                  <a:pt x="336" y="207"/>
                </a:cubicBezTo>
                <a:cubicBezTo>
                  <a:pt x="318" y="214"/>
                  <a:pt x="304" y="186"/>
                  <a:pt x="288" y="175"/>
                </a:cubicBezTo>
                <a:cubicBezTo>
                  <a:pt x="280" y="170"/>
                  <a:pt x="264" y="159"/>
                  <a:pt x="264" y="159"/>
                </a:cubicBezTo>
                <a:cubicBezTo>
                  <a:pt x="259" y="151"/>
                  <a:pt x="257" y="138"/>
                  <a:pt x="248" y="135"/>
                </a:cubicBezTo>
                <a:cubicBezTo>
                  <a:pt x="215" y="124"/>
                  <a:pt x="189" y="171"/>
                  <a:pt x="176" y="191"/>
                </a:cubicBezTo>
                <a:cubicBezTo>
                  <a:pt x="108" y="168"/>
                  <a:pt x="127" y="210"/>
                  <a:pt x="80" y="231"/>
                </a:cubicBezTo>
                <a:cubicBezTo>
                  <a:pt x="55" y="242"/>
                  <a:pt x="27" y="248"/>
                  <a:pt x="0" y="255"/>
                </a:cubicBezTo>
                <a:cubicBezTo>
                  <a:pt x="1" y="247"/>
                  <a:pt x="9" y="148"/>
                  <a:pt x="16" y="127"/>
                </a:cubicBezTo>
                <a:cubicBezTo>
                  <a:pt x="33" y="75"/>
                  <a:pt x="32" y="101"/>
                  <a:pt x="32" y="11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99" name="Text Box 54">
            <a:extLst>
              <a:ext uri="{FF2B5EF4-FFF2-40B4-BE49-F238E27FC236}">
                <a16:creationId xmlns:a16="http://schemas.microsoft.com/office/drawing/2014/main" id="{7EA7FA88-4B62-4518-8CF2-60B950A4D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3436938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(active)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>
            <a:extLst>
              <a:ext uri="{FF2B5EF4-FFF2-40B4-BE49-F238E27FC236}">
                <a16:creationId xmlns:a16="http://schemas.microsoft.com/office/drawing/2014/main" id="{6640F4BC-B383-14E3-DA89-452707382722}"/>
              </a:ext>
            </a:extLst>
          </p:cNvPr>
          <p:cNvSpPr>
            <a:spLocks/>
          </p:cNvSpPr>
          <p:nvPr/>
        </p:nvSpPr>
        <p:spPr bwMode="auto">
          <a:xfrm>
            <a:off x="2628900" y="1168400"/>
            <a:ext cx="635000" cy="946150"/>
          </a:xfrm>
          <a:custGeom>
            <a:avLst/>
            <a:gdLst>
              <a:gd name="T0" fmla="*/ 2147483647 w 262"/>
              <a:gd name="T1" fmla="*/ 2147483647 h 456"/>
              <a:gd name="T2" fmla="*/ 2147483647 w 262"/>
              <a:gd name="T3" fmla="*/ 2147483647 h 456"/>
              <a:gd name="T4" fmla="*/ 2147483647 w 262"/>
              <a:gd name="T5" fmla="*/ 0 h 456"/>
              <a:gd name="T6" fmla="*/ 2147483647 w 262"/>
              <a:gd name="T7" fmla="*/ 2147483647 h 456"/>
              <a:gd name="T8" fmla="*/ 2147483647 w 262"/>
              <a:gd name="T9" fmla="*/ 2147483647 h 456"/>
              <a:gd name="T10" fmla="*/ 2147483647 w 262"/>
              <a:gd name="T11" fmla="*/ 2147483647 h 456"/>
              <a:gd name="T12" fmla="*/ 2147483647 w 262"/>
              <a:gd name="T13" fmla="*/ 2147483647 h 456"/>
              <a:gd name="T14" fmla="*/ 2147483647 w 262"/>
              <a:gd name="T15" fmla="*/ 2147483647 h 456"/>
              <a:gd name="T16" fmla="*/ 2147483647 w 262"/>
              <a:gd name="T17" fmla="*/ 2147483647 h 456"/>
              <a:gd name="T18" fmla="*/ 2147483647 w 262"/>
              <a:gd name="T19" fmla="*/ 2147483647 h 456"/>
              <a:gd name="T20" fmla="*/ 2147483647 w 262"/>
              <a:gd name="T21" fmla="*/ 2147483647 h 456"/>
              <a:gd name="T22" fmla="*/ 2147483647 w 262"/>
              <a:gd name="T23" fmla="*/ 2147483647 h 456"/>
              <a:gd name="T24" fmla="*/ 2147483647 w 262"/>
              <a:gd name="T25" fmla="*/ 2147483647 h 456"/>
              <a:gd name="T26" fmla="*/ 2147483647 w 262"/>
              <a:gd name="T27" fmla="*/ 2147483647 h 456"/>
              <a:gd name="T28" fmla="*/ 2147483647 w 262"/>
              <a:gd name="T29" fmla="*/ 2147483647 h 456"/>
              <a:gd name="T30" fmla="*/ 2147483647 w 262"/>
              <a:gd name="T31" fmla="*/ 2147483647 h 456"/>
              <a:gd name="T32" fmla="*/ 2147483647 w 262"/>
              <a:gd name="T33" fmla="*/ 2147483647 h 456"/>
              <a:gd name="T34" fmla="*/ 2147483647 w 262"/>
              <a:gd name="T35" fmla="*/ 2147483647 h 456"/>
              <a:gd name="T36" fmla="*/ 2147483647 w 262"/>
              <a:gd name="T37" fmla="*/ 2147483647 h 456"/>
              <a:gd name="T38" fmla="*/ 2147483647 w 262"/>
              <a:gd name="T39" fmla="*/ 2147483647 h 456"/>
              <a:gd name="T40" fmla="*/ 2147483647 w 262"/>
              <a:gd name="T41" fmla="*/ 2147483647 h 456"/>
              <a:gd name="T42" fmla="*/ 2147483647 w 262"/>
              <a:gd name="T43" fmla="*/ 2147483647 h 45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62"/>
              <a:gd name="T67" fmla="*/ 0 h 456"/>
              <a:gd name="T68" fmla="*/ 262 w 262"/>
              <a:gd name="T69" fmla="*/ 456 h 45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62" h="456">
                <a:moveTo>
                  <a:pt x="262" y="87"/>
                </a:moveTo>
                <a:cubicBezTo>
                  <a:pt x="259" y="65"/>
                  <a:pt x="260" y="43"/>
                  <a:pt x="256" y="21"/>
                </a:cubicBezTo>
                <a:cubicBezTo>
                  <a:pt x="254" y="8"/>
                  <a:pt x="223" y="0"/>
                  <a:pt x="223" y="0"/>
                </a:cubicBezTo>
                <a:cubicBezTo>
                  <a:pt x="196" y="1"/>
                  <a:pt x="169" y="1"/>
                  <a:pt x="142" y="3"/>
                </a:cubicBezTo>
                <a:cubicBezTo>
                  <a:pt x="131" y="4"/>
                  <a:pt x="109" y="12"/>
                  <a:pt x="109" y="12"/>
                </a:cubicBezTo>
                <a:cubicBezTo>
                  <a:pt x="96" y="21"/>
                  <a:pt x="86" y="31"/>
                  <a:pt x="73" y="39"/>
                </a:cubicBezTo>
                <a:cubicBezTo>
                  <a:pt x="68" y="47"/>
                  <a:pt x="66" y="51"/>
                  <a:pt x="58" y="57"/>
                </a:cubicBezTo>
                <a:cubicBezTo>
                  <a:pt x="52" y="61"/>
                  <a:pt x="40" y="69"/>
                  <a:pt x="40" y="69"/>
                </a:cubicBezTo>
                <a:cubicBezTo>
                  <a:pt x="24" y="92"/>
                  <a:pt x="31" y="131"/>
                  <a:pt x="25" y="159"/>
                </a:cubicBezTo>
                <a:cubicBezTo>
                  <a:pt x="23" y="169"/>
                  <a:pt x="13" y="186"/>
                  <a:pt x="13" y="186"/>
                </a:cubicBezTo>
                <a:cubicBezTo>
                  <a:pt x="13" y="196"/>
                  <a:pt x="0" y="328"/>
                  <a:pt x="28" y="369"/>
                </a:cubicBezTo>
                <a:cubicBezTo>
                  <a:pt x="45" y="394"/>
                  <a:pt x="65" y="416"/>
                  <a:pt x="88" y="435"/>
                </a:cubicBezTo>
                <a:cubicBezTo>
                  <a:pt x="95" y="441"/>
                  <a:pt x="101" y="446"/>
                  <a:pt x="109" y="450"/>
                </a:cubicBezTo>
                <a:cubicBezTo>
                  <a:pt x="115" y="453"/>
                  <a:pt x="127" y="456"/>
                  <a:pt x="127" y="456"/>
                </a:cubicBezTo>
                <a:cubicBezTo>
                  <a:pt x="164" y="453"/>
                  <a:pt x="186" y="441"/>
                  <a:pt x="220" y="432"/>
                </a:cubicBezTo>
                <a:cubicBezTo>
                  <a:pt x="234" y="423"/>
                  <a:pt x="235" y="416"/>
                  <a:pt x="241" y="399"/>
                </a:cubicBezTo>
                <a:cubicBezTo>
                  <a:pt x="243" y="393"/>
                  <a:pt x="247" y="381"/>
                  <a:pt x="247" y="381"/>
                </a:cubicBezTo>
                <a:cubicBezTo>
                  <a:pt x="244" y="330"/>
                  <a:pt x="244" y="310"/>
                  <a:pt x="202" y="282"/>
                </a:cubicBezTo>
                <a:cubicBezTo>
                  <a:pt x="194" y="270"/>
                  <a:pt x="186" y="251"/>
                  <a:pt x="181" y="237"/>
                </a:cubicBezTo>
                <a:cubicBezTo>
                  <a:pt x="186" y="183"/>
                  <a:pt x="185" y="186"/>
                  <a:pt x="226" y="159"/>
                </a:cubicBezTo>
                <a:cubicBezTo>
                  <a:pt x="237" y="143"/>
                  <a:pt x="245" y="123"/>
                  <a:pt x="253" y="105"/>
                </a:cubicBezTo>
                <a:cubicBezTo>
                  <a:pt x="261" y="86"/>
                  <a:pt x="252" y="87"/>
                  <a:pt x="262" y="87"/>
                </a:cubicBezTo>
                <a:close/>
              </a:path>
            </a:pathLst>
          </a:custGeom>
          <a:solidFill>
            <a:srgbClr val="DCA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2EB0CEBF-A6D9-575C-25BB-C32A3F7B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4216400"/>
            <a:ext cx="2390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Anti Diuretic Hormone (ADH)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7334D824-CD4B-999F-92C2-7A3B2F6BA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225800"/>
            <a:ext cx="14001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Angiotensinogen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(inactive)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DB38C8B4-F912-5546-1273-AD58B043D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4425950"/>
            <a:ext cx="1173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(Vasopressin)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6164D8AE-27E2-39DC-FEB2-46EC3AC8D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00" y="2527300"/>
            <a:ext cx="3163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Angiotensin Converting Enzyme (ACE)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B0A6F581-F38E-E2A0-2D28-C8F83980C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2019300"/>
            <a:ext cx="1054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Aldosterone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7F7B0BF1-3BFE-595F-A48A-D666EED7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3228975"/>
            <a:ext cx="11572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Angiotensin 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(activated)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8AF95EF7-54BE-91D3-4C7E-F77875282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882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Renin</a:t>
            </a:r>
          </a:p>
        </p:txBody>
      </p:sp>
      <p:cxnSp>
        <p:nvCxnSpPr>
          <p:cNvPr id="19466" name="AutoShape 10">
            <a:extLst>
              <a:ext uri="{FF2B5EF4-FFF2-40B4-BE49-F238E27FC236}">
                <a16:creationId xmlns:a16="http://schemas.microsoft.com/office/drawing/2014/main" id="{8DDFF4D4-F541-4237-3ABB-6F29925426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31900" y="1725613"/>
            <a:ext cx="0" cy="1322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Line 11">
            <a:extLst>
              <a:ext uri="{FF2B5EF4-FFF2-40B4-BE49-F238E27FC236}">
                <a16:creationId xmlns:a16="http://schemas.microsoft.com/office/drawing/2014/main" id="{721969EF-8DA0-E2FE-866F-E820B9BA70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6400" y="22098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581E210B-EAB3-C2F3-D707-D774922152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3479800"/>
            <a:ext cx="166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69" name="AutoShape 13">
            <a:extLst>
              <a:ext uri="{FF2B5EF4-FFF2-40B4-BE49-F238E27FC236}">
                <a16:creationId xmlns:a16="http://schemas.microsoft.com/office/drawing/2014/main" id="{ADD4A7B7-529D-47BE-6306-793DD31DCCC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959100" y="2895600"/>
            <a:ext cx="190500" cy="520700"/>
          </a:xfrm>
          <a:prstGeom prst="curvedConnector4">
            <a:avLst>
              <a:gd name="adj1" fmla="val -120000"/>
              <a:gd name="adj2" fmla="val 792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0" name="Line 14">
            <a:extLst>
              <a:ext uri="{FF2B5EF4-FFF2-40B4-BE49-F238E27FC236}">
                <a16:creationId xmlns:a16="http://schemas.microsoft.com/office/drawing/2014/main" id="{1DD2FEE8-24B2-B831-5C5E-846F3740FE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75200" y="3416300"/>
            <a:ext cx="1663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B07F3D78-D7D2-E221-7849-F83C88E37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1900" y="1905000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56ADECBE-E109-6AF6-92E2-951AF581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3225800"/>
            <a:ext cx="1216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Angiotensin II</a:t>
            </a:r>
          </a:p>
        </p:txBody>
      </p:sp>
      <p:cxnSp>
        <p:nvCxnSpPr>
          <p:cNvPr id="19473" name="AutoShape 17">
            <a:extLst>
              <a:ext uri="{FF2B5EF4-FFF2-40B4-BE49-F238E27FC236}">
                <a16:creationId xmlns:a16="http://schemas.microsoft.com/office/drawing/2014/main" id="{FB2C62DD-A3BE-F262-49D0-CF678C33D9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532438" y="2473325"/>
            <a:ext cx="53975" cy="1069975"/>
          </a:xfrm>
          <a:prstGeom prst="curvedConnector3">
            <a:avLst>
              <a:gd name="adj1" fmla="val 7794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4" name="Line 18">
            <a:extLst>
              <a:ext uri="{FF2B5EF4-FFF2-40B4-BE49-F238E27FC236}">
                <a16:creationId xmlns:a16="http://schemas.microsoft.com/office/drawing/2014/main" id="{8F3DDF85-929B-2023-7386-E3BB4BBBB0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1700" y="17907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75" name="AutoShape 19">
            <a:extLst>
              <a:ext uri="{FF2B5EF4-FFF2-40B4-BE49-F238E27FC236}">
                <a16:creationId xmlns:a16="http://schemas.microsoft.com/office/drawing/2014/main" id="{FD7FBA2F-C382-FBF8-18E9-E1285974643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851275" y="3721100"/>
            <a:ext cx="3322638" cy="647700"/>
          </a:xfrm>
          <a:prstGeom prst="bentConnector3">
            <a:avLst>
              <a:gd name="adj1" fmla="val 4997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76" name="Group 20">
            <a:extLst>
              <a:ext uri="{FF2B5EF4-FFF2-40B4-BE49-F238E27FC236}">
                <a16:creationId xmlns:a16="http://schemas.microsoft.com/office/drawing/2014/main" id="{CF1B04E0-34EE-B446-7E75-13ABA273962B}"/>
              </a:ext>
            </a:extLst>
          </p:cNvPr>
          <p:cNvGrpSpPr>
            <a:grpSpLocks/>
          </p:cNvGrpSpPr>
          <p:nvPr/>
        </p:nvGrpSpPr>
        <p:grpSpPr bwMode="auto">
          <a:xfrm>
            <a:off x="4635500" y="222250"/>
            <a:ext cx="1522413" cy="1619250"/>
            <a:chOff x="2784" y="432"/>
            <a:chExt cx="719" cy="766"/>
          </a:xfrm>
        </p:grpSpPr>
        <p:grpSp>
          <p:nvGrpSpPr>
            <p:cNvPr id="19502" name="Group 21">
              <a:extLst>
                <a:ext uri="{FF2B5EF4-FFF2-40B4-BE49-F238E27FC236}">
                  <a16:creationId xmlns:a16="http://schemas.microsoft.com/office/drawing/2014/main" id="{4D57E22C-770E-F7BF-0D2D-90550D3CD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0" y="432"/>
              <a:ext cx="346" cy="408"/>
              <a:chOff x="3190" y="408"/>
              <a:chExt cx="346" cy="624"/>
            </a:xfrm>
          </p:grpSpPr>
          <p:sp>
            <p:nvSpPr>
              <p:cNvPr id="19508" name="Freeform 22">
                <a:extLst>
                  <a:ext uri="{FF2B5EF4-FFF2-40B4-BE49-F238E27FC236}">
                    <a16:creationId xmlns:a16="http://schemas.microsoft.com/office/drawing/2014/main" id="{817BF9DC-64AD-99AE-6B27-DAA105689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408"/>
                <a:ext cx="81" cy="37"/>
              </a:xfrm>
              <a:custGeom>
                <a:avLst/>
                <a:gdLst>
                  <a:gd name="T0" fmla="*/ 24 w 81"/>
                  <a:gd name="T1" fmla="*/ 36 h 37"/>
                  <a:gd name="T2" fmla="*/ 42 w 81"/>
                  <a:gd name="T3" fmla="*/ 0 h 37"/>
                  <a:gd name="T4" fmla="*/ 0 w 81"/>
                  <a:gd name="T5" fmla="*/ 30 h 37"/>
                  <a:gd name="T6" fmla="*/ 24 w 81"/>
                  <a:gd name="T7" fmla="*/ 36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37"/>
                  <a:gd name="T14" fmla="*/ 81 w 81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37">
                    <a:moveTo>
                      <a:pt x="24" y="36"/>
                    </a:moveTo>
                    <a:cubicBezTo>
                      <a:pt x="55" y="30"/>
                      <a:pt x="81" y="26"/>
                      <a:pt x="42" y="0"/>
                    </a:cubicBezTo>
                    <a:cubicBezTo>
                      <a:pt x="0" y="14"/>
                      <a:pt x="10" y="0"/>
                      <a:pt x="0" y="30"/>
                    </a:cubicBezTo>
                    <a:cubicBezTo>
                      <a:pt x="20" y="37"/>
                      <a:pt x="12" y="36"/>
                      <a:pt x="24" y="36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Freeform 23">
                <a:extLst>
                  <a:ext uri="{FF2B5EF4-FFF2-40B4-BE49-F238E27FC236}">
                    <a16:creationId xmlns:a16="http://schemas.microsoft.com/office/drawing/2014/main" id="{DDB058E6-5806-048A-7CD1-0916E62EB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444"/>
                <a:ext cx="137" cy="588"/>
              </a:xfrm>
              <a:custGeom>
                <a:avLst/>
                <a:gdLst>
                  <a:gd name="T0" fmla="*/ 110 w 137"/>
                  <a:gd name="T1" fmla="*/ 0 h 588"/>
                  <a:gd name="T2" fmla="*/ 104 w 137"/>
                  <a:gd name="T3" fmla="*/ 372 h 588"/>
                  <a:gd name="T4" fmla="*/ 38 w 137"/>
                  <a:gd name="T5" fmla="*/ 486 h 588"/>
                  <a:gd name="T6" fmla="*/ 14 w 137"/>
                  <a:gd name="T7" fmla="*/ 522 h 588"/>
                  <a:gd name="T8" fmla="*/ 2 w 137"/>
                  <a:gd name="T9" fmla="*/ 540 h 588"/>
                  <a:gd name="T10" fmla="*/ 8 w 137"/>
                  <a:gd name="T11" fmla="*/ 582 h 588"/>
                  <a:gd name="T12" fmla="*/ 20 w 137"/>
                  <a:gd name="T13" fmla="*/ 564 h 588"/>
                  <a:gd name="T14" fmla="*/ 8 w 137"/>
                  <a:gd name="T15" fmla="*/ 528 h 5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7"/>
                  <a:gd name="T25" fmla="*/ 0 h 588"/>
                  <a:gd name="T26" fmla="*/ 137 w 137"/>
                  <a:gd name="T27" fmla="*/ 588 h 5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7" h="588">
                    <a:moveTo>
                      <a:pt x="110" y="0"/>
                    </a:moveTo>
                    <a:cubicBezTo>
                      <a:pt x="125" y="123"/>
                      <a:pt x="137" y="252"/>
                      <a:pt x="104" y="372"/>
                    </a:cubicBezTo>
                    <a:cubicBezTo>
                      <a:pt x="90" y="423"/>
                      <a:pt x="67" y="444"/>
                      <a:pt x="38" y="486"/>
                    </a:cubicBezTo>
                    <a:cubicBezTo>
                      <a:pt x="30" y="498"/>
                      <a:pt x="22" y="510"/>
                      <a:pt x="14" y="522"/>
                    </a:cubicBezTo>
                    <a:cubicBezTo>
                      <a:pt x="10" y="528"/>
                      <a:pt x="2" y="540"/>
                      <a:pt x="2" y="540"/>
                    </a:cubicBezTo>
                    <a:cubicBezTo>
                      <a:pt x="4" y="554"/>
                      <a:pt x="0" y="571"/>
                      <a:pt x="8" y="582"/>
                    </a:cubicBezTo>
                    <a:cubicBezTo>
                      <a:pt x="12" y="588"/>
                      <a:pt x="20" y="571"/>
                      <a:pt x="20" y="564"/>
                    </a:cubicBezTo>
                    <a:cubicBezTo>
                      <a:pt x="20" y="551"/>
                      <a:pt x="8" y="528"/>
                      <a:pt x="8" y="5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0" name="Freeform 24">
                <a:extLst>
                  <a:ext uri="{FF2B5EF4-FFF2-40B4-BE49-F238E27FC236}">
                    <a16:creationId xmlns:a16="http://schemas.microsoft.com/office/drawing/2014/main" id="{F3D6C281-B273-619D-574B-D6DC1441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438"/>
                <a:ext cx="320" cy="588"/>
              </a:xfrm>
              <a:custGeom>
                <a:avLst/>
                <a:gdLst>
                  <a:gd name="T0" fmla="*/ 0 w 320"/>
                  <a:gd name="T1" fmla="*/ 582 h 588"/>
                  <a:gd name="T2" fmla="*/ 6 w 320"/>
                  <a:gd name="T3" fmla="*/ 546 h 588"/>
                  <a:gd name="T4" fmla="*/ 24 w 320"/>
                  <a:gd name="T5" fmla="*/ 534 h 588"/>
                  <a:gd name="T6" fmla="*/ 78 w 320"/>
                  <a:gd name="T7" fmla="*/ 486 h 588"/>
                  <a:gd name="T8" fmla="*/ 132 w 320"/>
                  <a:gd name="T9" fmla="*/ 360 h 588"/>
                  <a:gd name="T10" fmla="*/ 156 w 320"/>
                  <a:gd name="T11" fmla="*/ 366 h 588"/>
                  <a:gd name="T12" fmla="*/ 180 w 320"/>
                  <a:gd name="T13" fmla="*/ 402 h 588"/>
                  <a:gd name="T14" fmla="*/ 264 w 320"/>
                  <a:gd name="T15" fmla="*/ 528 h 588"/>
                  <a:gd name="T16" fmla="*/ 300 w 320"/>
                  <a:gd name="T17" fmla="*/ 546 h 588"/>
                  <a:gd name="T18" fmla="*/ 318 w 320"/>
                  <a:gd name="T19" fmla="*/ 540 h 588"/>
                  <a:gd name="T20" fmla="*/ 312 w 320"/>
                  <a:gd name="T21" fmla="*/ 582 h 588"/>
                  <a:gd name="T22" fmla="*/ 300 w 320"/>
                  <a:gd name="T23" fmla="*/ 564 h 588"/>
                  <a:gd name="T24" fmla="*/ 288 w 320"/>
                  <a:gd name="T25" fmla="*/ 486 h 588"/>
                  <a:gd name="T26" fmla="*/ 234 w 320"/>
                  <a:gd name="T27" fmla="*/ 462 h 588"/>
                  <a:gd name="T28" fmla="*/ 186 w 320"/>
                  <a:gd name="T29" fmla="*/ 354 h 588"/>
                  <a:gd name="T30" fmla="*/ 144 w 320"/>
                  <a:gd name="T31" fmla="*/ 282 h 588"/>
                  <a:gd name="T32" fmla="*/ 132 w 320"/>
                  <a:gd name="T33" fmla="*/ 0 h 5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0"/>
                  <a:gd name="T52" fmla="*/ 0 h 588"/>
                  <a:gd name="T53" fmla="*/ 320 w 320"/>
                  <a:gd name="T54" fmla="*/ 588 h 5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0" h="588">
                    <a:moveTo>
                      <a:pt x="0" y="582"/>
                    </a:moveTo>
                    <a:cubicBezTo>
                      <a:pt x="2" y="570"/>
                      <a:pt x="1" y="557"/>
                      <a:pt x="6" y="546"/>
                    </a:cubicBezTo>
                    <a:cubicBezTo>
                      <a:pt x="9" y="540"/>
                      <a:pt x="18" y="539"/>
                      <a:pt x="24" y="534"/>
                    </a:cubicBezTo>
                    <a:cubicBezTo>
                      <a:pt x="41" y="519"/>
                      <a:pt x="63" y="504"/>
                      <a:pt x="78" y="486"/>
                    </a:cubicBezTo>
                    <a:cubicBezTo>
                      <a:pt x="107" y="451"/>
                      <a:pt x="106" y="398"/>
                      <a:pt x="132" y="360"/>
                    </a:cubicBezTo>
                    <a:cubicBezTo>
                      <a:pt x="140" y="362"/>
                      <a:pt x="150" y="361"/>
                      <a:pt x="156" y="366"/>
                    </a:cubicBezTo>
                    <a:cubicBezTo>
                      <a:pt x="167" y="375"/>
                      <a:pt x="180" y="402"/>
                      <a:pt x="180" y="402"/>
                    </a:cubicBezTo>
                    <a:cubicBezTo>
                      <a:pt x="191" y="444"/>
                      <a:pt x="226" y="503"/>
                      <a:pt x="264" y="528"/>
                    </a:cubicBezTo>
                    <a:cubicBezTo>
                      <a:pt x="304" y="588"/>
                      <a:pt x="274" y="567"/>
                      <a:pt x="300" y="546"/>
                    </a:cubicBezTo>
                    <a:cubicBezTo>
                      <a:pt x="305" y="542"/>
                      <a:pt x="312" y="542"/>
                      <a:pt x="318" y="540"/>
                    </a:cubicBezTo>
                    <a:cubicBezTo>
                      <a:pt x="316" y="554"/>
                      <a:pt x="320" y="571"/>
                      <a:pt x="312" y="582"/>
                    </a:cubicBezTo>
                    <a:cubicBezTo>
                      <a:pt x="308" y="588"/>
                      <a:pt x="302" y="571"/>
                      <a:pt x="300" y="564"/>
                    </a:cubicBezTo>
                    <a:cubicBezTo>
                      <a:pt x="294" y="538"/>
                      <a:pt x="307" y="505"/>
                      <a:pt x="288" y="486"/>
                    </a:cubicBezTo>
                    <a:cubicBezTo>
                      <a:pt x="279" y="477"/>
                      <a:pt x="247" y="466"/>
                      <a:pt x="234" y="462"/>
                    </a:cubicBezTo>
                    <a:cubicBezTo>
                      <a:pt x="214" y="432"/>
                      <a:pt x="197" y="388"/>
                      <a:pt x="186" y="354"/>
                    </a:cubicBezTo>
                    <a:cubicBezTo>
                      <a:pt x="177" y="328"/>
                      <a:pt x="153" y="309"/>
                      <a:pt x="144" y="282"/>
                    </a:cubicBezTo>
                    <a:cubicBezTo>
                      <a:pt x="142" y="228"/>
                      <a:pt x="132" y="79"/>
                      <a:pt x="13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03" name="Group 25">
              <a:extLst>
                <a:ext uri="{FF2B5EF4-FFF2-40B4-BE49-F238E27FC236}">
                  <a16:creationId xmlns:a16="http://schemas.microsoft.com/office/drawing/2014/main" id="{4D5D374B-7324-A537-338A-FBC1B3B5BF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672"/>
              <a:ext cx="719" cy="526"/>
              <a:chOff x="3024" y="1184"/>
              <a:chExt cx="719" cy="526"/>
            </a:xfrm>
          </p:grpSpPr>
          <p:sp>
            <p:nvSpPr>
              <p:cNvPr id="19504" name="Freeform 26">
                <a:extLst>
                  <a:ext uri="{FF2B5EF4-FFF2-40B4-BE49-F238E27FC236}">
                    <a16:creationId xmlns:a16="http://schemas.microsoft.com/office/drawing/2014/main" id="{CCC4EE08-40AC-DC43-A3F7-B65CFA205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1200"/>
                <a:ext cx="341" cy="510"/>
              </a:xfrm>
              <a:custGeom>
                <a:avLst/>
                <a:gdLst>
                  <a:gd name="T0" fmla="*/ 219 w 341"/>
                  <a:gd name="T1" fmla="*/ 12 h 510"/>
                  <a:gd name="T2" fmla="*/ 117 w 341"/>
                  <a:gd name="T3" fmla="*/ 6 h 510"/>
                  <a:gd name="T4" fmla="*/ 75 w 341"/>
                  <a:gd name="T5" fmla="*/ 72 h 510"/>
                  <a:gd name="T6" fmla="*/ 45 w 341"/>
                  <a:gd name="T7" fmla="*/ 144 h 510"/>
                  <a:gd name="T8" fmla="*/ 9 w 341"/>
                  <a:gd name="T9" fmla="*/ 258 h 510"/>
                  <a:gd name="T10" fmla="*/ 15 w 341"/>
                  <a:gd name="T11" fmla="*/ 492 h 510"/>
                  <a:gd name="T12" fmla="*/ 69 w 341"/>
                  <a:gd name="T13" fmla="*/ 510 h 510"/>
                  <a:gd name="T14" fmla="*/ 315 w 341"/>
                  <a:gd name="T15" fmla="*/ 492 h 510"/>
                  <a:gd name="T16" fmla="*/ 333 w 341"/>
                  <a:gd name="T17" fmla="*/ 486 h 510"/>
                  <a:gd name="T18" fmla="*/ 297 w 341"/>
                  <a:gd name="T19" fmla="*/ 324 h 510"/>
                  <a:gd name="T20" fmla="*/ 285 w 341"/>
                  <a:gd name="T21" fmla="*/ 60 h 510"/>
                  <a:gd name="T22" fmla="*/ 273 w 341"/>
                  <a:gd name="T23" fmla="*/ 42 h 5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1"/>
                  <a:gd name="T37" fmla="*/ 0 h 510"/>
                  <a:gd name="T38" fmla="*/ 341 w 341"/>
                  <a:gd name="T39" fmla="*/ 510 h 5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1" h="510">
                    <a:moveTo>
                      <a:pt x="219" y="12"/>
                    </a:moveTo>
                    <a:cubicBezTo>
                      <a:pt x="174" y="1"/>
                      <a:pt x="172" y="0"/>
                      <a:pt x="117" y="6"/>
                    </a:cubicBezTo>
                    <a:cubicBezTo>
                      <a:pt x="84" y="17"/>
                      <a:pt x="84" y="42"/>
                      <a:pt x="75" y="72"/>
                    </a:cubicBezTo>
                    <a:cubicBezTo>
                      <a:pt x="66" y="101"/>
                      <a:pt x="56" y="118"/>
                      <a:pt x="45" y="144"/>
                    </a:cubicBezTo>
                    <a:cubicBezTo>
                      <a:pt x="29" y="180"/>
                      <a:pt x="21" y="221"/>
                      <a:pt x="9" y="258"/>
                    </a:cubicBezTo>
                    <a:cubicBezTo>
                      <a:pt x="0" y="396"/>
                      <a:pt x="1" y="318"/>
                      <a:pt x="15" y="492"/>
                    </a:cubicBezTo>
                    <a:cubicBezTo>
                      <a:pt x="15" y="498"/>
                      <a:pt x="63" y="509"/>
                      <a:pt x="69" y="510"/>
                    </a:cubicBezTo>
                    <a:cubicBezTo>
                      <a:pt x="151" y="504"/>
                      <a:pt x="233" y="497"/>
                      <a:pt x="315" y="492"/>
                    </a:cubicBezTo>
                    <a:cubicBezTo>
                      <a:pt x="321" y="490"/>
                      <a:pt x="332" y="492"/>
                      <a:pt x="333" y="486"/>
                    </a:cubicBezTo>
                    <a:cubicBezTo>
                      <a:pt x="341" y="452"/>
                      <a:pt x="309" y="361"/>
                      <a:pt x="297" y="324"/>
                    </a:cubicBezTo>
                    <a:cubicBezTo>
                      <a:pt x="279" y="198"/>
                      <a:pt x="300" y="355"/>
                      <a:pt x="285" y="60"/>
                    </a:cubicBezTo>
                    <a:cubicBezTo>
                      <a:pt x="284" y="40"/>
                      <a:pt x="284" y="42"/>
                      <a:pt x="273" y="42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Freeform 27">
                <a:extLst>
                  <a:ext uri="{FF2B5EF4-FFF2-40B4-BE49-F238E27FC236}">
                    <a16:creationId xmlns:a16="http://schemas.microsoft.com/office/drawing/2014/main" id="{FD4E70DC-0988-CF52-53F2-56C5F2C6C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5" y="1184"/>
                <a:ext cx="368" cy="524"/>
              </a:xfrm>
              <a:custGeom>
                <a:avLst/>
                <a:gdLst>
                  <a:gd name="T0" fmla="*/ 60 w 368"/>
                  <a:gd name="T1" fmla="*/ 22 h 524"/>
                  <a:gd name="T2" fmla="*/ 204 w 368"/>
                  <a:gd name="T3" fmla="*/ 46 h 524"/>
                  <a:gd name="T4" fmla="*/ 270 w 368"/>
                  <a:gd name="T5" fmla="*/ 214 h 524"/>
                  <a:gd name="T6" fmla="*/ 342 w 368"/>
                  <a:gd name="T7" fmla="*/ 442 h 524"/>
                  <a:gd name="T8" fmla="*/ 252 w 368"/>
                  <a:gd name="T9" fmla="*/ 514 h 524"/>
                  <a:gd name="T10" fmla="*/ 108 w 368"/>
                  <a:gd name="T11" fmla="*/ 496 h 524"/>
                  <a:gd name="T12" fmla="*/ 24 w 368"/>
                  <a:gd name="T13" fmla="*/ 490 h 524"/>
                  <a:gd name="T14" fmla="*/ 0 w 368"/>
                  <a:gd name="T15" fmla="*/ 436 h 524"/>
                  <a:gd name="T16" fmla="*/ 24 w 368"/>
                  <a:gd name="T17" fmla="*/ 226 h 524"/>
                  <a:gd name="T18" fmla="*/ 36 w 368"/>
                  <a:gd name="T19" fmla="*/ 64 h 5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8"/>
                  <a:gd name="T31" fmla="*/ 0 h 524"/>
                  <a:gd name="T32" fmla="*/ 368 w 368"/>
                  <a:gd name="T33" fmla="*/ 524 h 5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8" h="524">
                    <a:moveTo>
                      <a:pt x="60" y="22"/>
                    </a:moveTo>
                    <a:cubicBezTo>
                      <a:pt x="114" y="4"/>
                      <a:pt x="169" y="0"/>
                      <a:pt x="204" y="46"/>
                    </a:cubicBezTo>
                    <a:cubicBezTo>
                      <a:pt x="223" y="104"/>
                      <a:pt x="236" y="163"/>
                      <a:pt x="270" y="214"/>
                    </a:cubicBezTo>
                    <a:cubicBezTo>
                      <a:pt x="286" y="309"/>
                      <a:pt x="272" y="372"/>
                      <a:pt x="342" y="442"/>
                    </a:cubicBezTo>
                    <a:cubicBezTo>
                      <a:pt x="368" y="520"/>
                      <a:pt x="336" y="508"/>
                      <a:pt x="252" y="514"/>
                    </a:cubicBezTo>
                    <a:cubicBezTo>
                      <a:pt x="202" y="524"/>
                      <a:pt x="157" y="502"/>
                      <a:pt x="108" y="496"/>
                    </a:cubicBezTo>
                    <a:cubicBezTo>
                      <a:pt x="80" y="493"/>
                      <a:pt x="52" y="492"/>
                      <a:pt x="24" y="490"/>
                    </a:cubicBezTo>
                    <a:cubicBezTo>
                      <a:pt x="13" y="474"/>
                      <a:pt x="0" y="436"/>
                      <a:pt x="0" y="436"/>
                    </a:cubicBezTo>
                    <a:cubicBezTo>
                      <a:pt x="10" y="292"/>
                      <a:pt x="3" y="311"/>
                      <a:pt x="24" y="226"/>
                    </a:cubicBezTo>
                    <a:cubicBezTo>
                      <a:pt x="28" y="173"/>
                      <a:pt x="36" y="117"/>
                      <a:pt x="36" y="64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6" name="Freeform 28">
                <a:extLst>
                  <a:ext uri="{FF2B5EF4-FFF2-40B4-BE49-F238E27FC236}">
                    <a16:creationId xmlns:a16="http://schemas.microsoft.com/office/drawing/2014/main" id="{435DDFF1-9113-32FD-064B-A52A145D3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1212"/>
                <a:ext cx="51" cy="30"/>
              </a:xfrm>
              <a:custGeom>
                <a:avLst/>
                <a:gdLst>
                  <a:gd name="T0" fmla="*/ 51 w 51"/>
                  <a:gd name="T1" fmla="*/ 30 h 30"/>
                  <a:gd name="T2" fmla="*/ 18 w 51"/>
                  <a:gd name="T3" fmla="*/ 9 h 30"/>
                  <a:gd name="T4" fmla="*/ 0 w 51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30"/>
                  <a:gd name="T11" fmla="*/ 51 w 5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30">
                    <a:moveTo>
                      <a:pt x="51" y="30"/>
                    </a:moveTo>
                    <a:cubicBezTo>
                      <a:pt x="43" y="18"/>
                      <a:pt x="31" y="15"/>
                      <a:pt x="18" y="9"/>
                    </a:cubicBezTo>
                    <a:cubicBezTo>
                      <a:pt x="12" y="6"/>
                      <a:pt x="0" y="0"/>
                      <a:pt x="0" y="0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Freeform 29">
                <a:extLst>
                  <a:ext uri="{FF2B5EF4-FFF2-40B4-BE49-F238E27FC236}">
                    <a16:creationId xmlns:a16="http://schemas.microsoft.com/office/drawing/2014/main" id="{4B9A38C5-BCB0-474F-B824-7D824D3DB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8" y="1203"/>
                <a:ext cx="27" cy="45"/>
              </a:xfrm>
              <a:custGeom>
                <a:avLst/>
                <a:gdLst>
                  <a:gd name="T0" fmla="*/ 27 w 27"/>
                  <a:gd name="T1" fmla="*/ 0 h 45"/>
                  <a:gd name="T2" fmla="*/ 0 w 27"/>
                  <a:gd name="T3" fmla="*/ 30 h 45"/>
                  <a:gd name="T4" fmla="*/ 3 w 27"/>
                  <a:gd name="T5" fmla="*/ 45 h 45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45"/>
                  <a:gd name="T11" fmla="*/ 27 w 27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45">
                    <a:moveTo>
                      <a:pt x="27" y="0"/>
                    </a:moveTo>
                    <a:cubicBezTo>
                      <a:pt x="10" y="6"/>
                      <a:pt x="9" y="17"/>
                      <a:pt x="0" y="30"/>
                    </a:cubicBezTo>
                    <a:cubicBezTo>
                      <a:pt x="3" y="43"/>
                      <a:pt x="3" y="38"/>
                      <a:pt x="3" y="45"/>
                    </a:cubicBezTo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477" name="Line 30">
            <a:extLst>
              <a:ext uri="{FF2B5EF4-FFF2-40B4-BE49-F238E27FC236}">
                <a16:creationId xmlns:a16="http://schemas.microsoft.com/office/drawing/2014/main" id="{60115836-285B-934A-B8D7-FA2F966D00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864100"/>
            <a:ext cx="7747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31">
            <a:extLst>
              <a:ext uri="{FF2B5EF4-FFF2-40B4-BE49-F238E27FC236}">
                <a16:creationId xmlns:a16="http://schemas.microsoft.com/office/drawing/2014/main" id="{3FF28323-1AE7-F6A1-EA9C-E7CC4B9E4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864100"/>
            <a:ext cx="774700" cy="77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Text Box 32">
            <a:extLst>
              <a:ext uri="{FF2B5EF4-FFF2-40B4-BE49-F238E27FC236}">
                <a16:creationId xmlns:a16="http://schemas.microsoft.com/office/drawing/2014/main" id="{EE846B87-9B57-8E08-D79D-0EDB43E9C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84200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Liver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480" name="Text Box 33">
            <a:extLst>
              <a:ext uri="{FF2B5EF4-FFF2-40B4-BE49-F238E27FC236}">
                <a16:creationId xmlns:a16="http://schemas.microsoft.com/office/drawing/2014/main" id="{F0174B24-0044-2719-BC9F-111C0E926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00" y="58420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Kidneys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481" name="Text Box 34">
            <a:extLst>
              <a:ext uri="{FF2B5EF4-FFF2-40B4-BE49-F238E27FC236}">
                <a16:creationId xmlns:a16="http://schemas.microsoft.com/office/drawing/2014/main" id="{D5BD6DB6-0B04-10D7-6D49-A9A5229ED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571500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Lungs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482" name="Freeform 35">
            <a:extLst>
              <a:ext uri="{FF2B5EF4-FFF2-40B4-BE49-F238E27FC236}">
                <a16:creationId xmlns:a16="http://schemas.microsoft.com/office/drawing/2014/main" id="{1B460E1E-8225-5010-227E-5D8771536260}"/>
              </a:ext>
            </a:extLst>
          </p:cNvPr>
          <p:cNvSpPr>
            <a:spLocks/>
          </p:cNvSpPr>
          <p:nvPr/>
        </p:nvSpPr>
        <p:spPr bwMode="auto">
          <a:xfrm>
            <a:off x="6972300" y="1385888"/>
            <a:ext cx="542925" cy="404812"/>
          </a:xfrm>
          <a:custGeom>
            <a:avLst/>
            <a:gdLst>
              <a:gd name="T0" fmla="*/ 2147483647 w 342"/>
              <a:gd name="T1" fmla="*/ 2147483647 h 255"/>
              <a:gd name="T2" fmla="*/ 2147483647 w 342"/>
              <a:gd name="T3" fmla="*/ 2147483647 h 255"/>
              <a:gd name="T4" fmla="*/ 2147483647 w 342"/>
              <a:gd name="T5" fmla="*/ 2147483647 h 255"/>
              <a:gd name="T6" fmla="*/ 2147483647 w 342"/>
              <a:gd name="T7" fmla="*/ 2147483647 h 255"/>
              <a:gd name="T8" fmla="*/ 2147483647 w 342"/>
              <a:gd name="T9" fmla="*/ 2147483647 h 255"/>
              <a:gd name="T10" fmla="*/ 2147483647 w 342"/>
              <a:gd name="T11" fmla="*/ 2147483647 h 255"/>
              <a:gd name="T12" fmla="*/ 2147483647 w 342"/>
              <a:gd name="T13" fmla="*/ 2147483647 h 255"/>
              <a:gd name="T14" fmla="*/ 2147483647 w 342"/>
              <a:gd name="T15" fmla="*/ 2147483647 h 255"/>
              <a:gd name="T16" fmla="*/ 2147483647 w 342"/>
              <a:gd name="T17" fmla="*/ 2147483647 h 255"/>
              <a:gd name="T18" fmla="*/ 2147483647 w 342"/>
              <a:gd name="T19" fmla="*/ 2147483647 h 255"/>
              <a:gd name="T20" fmla="*/ 2147483647 w 342"/>
              <a:gd name="T21" fmla="*/ 2147483647 h 255"/>
              <a:gd name="T22" fmla="*/ 2147483647 w 342"/>
              <a:gd name="T23" fmla="*/ 2147483647 h 255"/>
              <a:gd name="T24" fmla="*/ 0 w 342"/>
              <a:gd name="T25" fmla="*/ 2147483647 h 255"/>
              <a:gd name="T26" fmla="*/ 2147483647 w 342"/>
              <a:gd name="T27" fmla="*/ 2147483647 h 255"/>
              <a:gd name="T28" fmla="*/ 2147483647 w 342"/>
              <a:gd name="T29" fmla="*/ 2147483647 h 2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2"/>
              <a:gd name="T46" fmla="*/ 0 h 255"/>
              <a:gd name="T47" fmla="*/ 342 w 342"/>
              <a:gd name="T48" fmla="*/ 255 h 2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2" h="255">
                <a:moveTo>
                  <a:pt x="32" y="111"/>
                </a:moveTo>
                <a:cubicBezTo>
                  <a:pt x="77" y="21"/>
                  <a:pt x="40" y="49"/>
                  <a:pt x="152" y="39"/>
                </a:cubicBezTo>
                <a:cubicBezTo>
                  <a:pt x="159" y="29"/>
                  <a:pt x="171" y="0"/>
                  <a:pt x="192" y="7"/>
                </a:cubicBezTo>
                <a:cubicBezTo>
                  <a:pt x="203" y="11"/>
                  <a:pt x="206" y="25"/>
                  <a:pt x="216" y="31"/>
                </a:cubicBezTo>
                <a:cubicBezTo>
                  <a:pt x="226" y="36"/>
                  <a:pt x="237" y="36"/>
                  <a:pt x="248" y="39"/>
                </a:cubicBezTo>
                <a:cubicBezTo>
                  <a:pt x="276" y="57"/>
                  <a:pt x="294" y="75"/>
                  <a:pt x="312" y="103"/>
                </a:cubicBezTo>
                <a:cubicBezTo>
                  <a:pt x="315" y="113"/>
                  <a:pt x="342" y="205"/>
                  <a:pt x="336" y="207"/>
                </a:cubicBezTo>
                <a:cubicBezTo>
                  <a:pt x="318" y="214"/>
                  <a:pt x="304" y="186"/>
                  <a:pt x="288" y="175"/>
                </a:cubicBezTo>
                <a:cubicBezTo>
                  <a:pt x="280" y="170"/>
                  <a:pt x="264" y="159"/>
                  <a:pt x="264" y="159"/>
                </a:cubicBezTo>
                <a:cubicBezTo>
                  <a:pt x="259" y="151"/>
                  <a:pt x="257" y="138"/>
                  <a:pt x="248" y="135"/>
                </a:cubicBezTo>
                <a:cubicBezTo>
                  <a:pt x="215" y="124"/>
                  <a:pt x="189" y="171"/>
                  <a:pt x="176" y="191"/>
                </a:cubicBezTo>
                <a:cubicBezTo>
                  <a:pt x="108" y="168"/>
                  <a:pt x="127" y="210"/>
                  <a:pt x="80" y="231"/>
                </a:cubicBezTo>
                <a:cubicBezTo>
                  <a:pt x="55" y="242"/>
                  <a:pt x="27" y="248"/>
                  <a:pt x="0" y="255"/>
                </a:cubicBezTo>
                <a:cubicBezTo>
                  <a:pt x="1" y="247"/>
                  <a:pt x="9" y="148"/>
                  <a:pt x="16" y="127"/>
                </a:cubicBezTo>
                <a:cubicBezTo>
                  <a:pt x="33" y="75"/>
                  <a:pt x="32" y="101"/>
                  <a:pt x="32" y="11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Text Box 36">
            <a:extLst>
              <a:ext uri="{FF2B5EF4-FFF2-40B4-BE49-F238E27FC236}">
                <a16:creationId xmlns:a16="http://schemas.microsoft.com/office/drawing/2014/main" id="{DCD6F58A-5CC8-356F-9BFF-777C5EDD5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723900"/>
            <a:ext cx="806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Adrenal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Cortex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cxnSp>
        <p:nvCxnSpPr>
          <p:cNvPr id="19484" name="AutoShape 37">
            <a:extLst>
              <a:ext uri="{FF2B5EF4-FFF2-40B4-BE49-F238E27FC236}">
                <a16:creationId xmlns:a16="http://schemas.microsoft.com/office/drawing/2014/main" id="{A38DA244-4557-D7C2-2F49-793A97446C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93000" y="1498600"/>
            <a:ext cx="654050" cy="469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5" name="Line 38">
            <a:extLst>
              <a:ext uri="{FF2B5EF4-FFF2-40B4-BE49-F238E27FC236}">
                <a16:creationId xmlns:a16="http://schemas.microsoft.com/office/drawing/2014/main" id="{4A9C0634-F82A-7030-7B5B-AC69C6F9FE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900" y="2362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Text Box 39">
            <a:extLst>
              <a:ext uri="{FF2B5EF4-FFF2-40B4-BE49-F238E27FC236}">
                <a16:creationId xmlns:a16="http://schemas.microsoft.com/office/drawing/2014/main" id="{579930C0-7814-8405-D8F7-8E9EE4F8A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5232400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Na</a:t>
            </a:r>
            <a:r>
              <a:rPr lang="en-US" altLang="en-US" sz="1400" baseline="30000">
                <a:latin typeface="Times New Roman" panose="02020603050405020304" pitchFamily="18" charset="0"/>
              </a:rPr>
              <a:t>+</a:t>
            </a:r>
            <a:r>
              <a:rPr lang="en-US" altLang="en-US" sz="1400">
                <a:latin typeface="Times New Roman" panose="02020603050405020304" pitchFamily="18" charset="0"/>
              </a:rPr>
              <a:t> retention</a:t>
            </a:r>
          </a:p>
        </p:txBody>
      </p:sp>
      <p:sp>
        <p:nvSpPr>
          <p:cNvPr id="19487" name="Text Box 40">
            <a:extLst>
              <a:ext uri="{FF2B5EF4-FFF2-40B4-BE49-F238E27FC236}">
                <a16:creationId xmlns:a16="http://schemas.microsoft.com/office/drawing/2014/main" id="{A16ED4A4-79F0-3238-335C-131E1E89F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0" y="5638800"/>
            <a:ext cx="1174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H</a:t>
            </a:r>
            <a:r>
              <a:rPr lang="en-US" altLang="en-US" sz="1400" baseline="-14000">
                <a:latin typeface="Times New Roman" panose="02020603050405020304" pitchFamily="18" charset="0"/>
              </a:rPr>
              <a:t>2</a:t>
            </a:r>
            <a:r>
              <a:rPr lang="en-US" altLang="en-US" sz="1400">
                <a:latin typeface="Times New Roman" panose="02020603050405020304" pitchFamily="18" charset="0"/>
              </a:rPr>
              <a:t>O retention</a:t>
            </a:r>
          </a:p>
        </p:txBody>
      </p:sp>
      <p:sp>
        <p:nvSpPr>
          <p:cNvPr id="19488" name="Line 41">
            <a:extLst>
              <a:ext uri="{FF2B5EF4-FFF2-40B4-BE49-F238E27FC236}">
                <a16:creationId xmlns:a16="http://schemas.microsoft.com/office/drawing/2014/main" id="{0012BF27-F892-737B-5130-C9D210824A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8100" y="52451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42">
            <a:extLst>
              <a:ext uri="{FF2B5EF4-FFF2-40B4-BE49-F238E27FC236}">
                <a16:creationId xmlns:a16="http://schemas.microsoft.com/office/drawing/2014/main" id="{1BF0FBC9-620B-498E-FC26-347FFED60C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8100" y="56769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Text Box 43">
            <a:extLst>
              <a:ext uri="{FF2B5EF4-FFF2-40B4-BE49-F238E27FC236}">
                <a16:creationId xmlns:a16="http://schemas.microsoft.com/office/drawing/2014/main" id="{109B18DE-657F-E665-47F9-8E7D17A6F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5651500"/>
            <a:ext cx="1481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Thirst Stimulation</a:t>
            </a:r>
          </a:p>
        </p:txBody>
      </p:sp>
      <p:sp>
        <p:nvSpPr>
          <p:cNvPr id="19491" name="Text Box 44">
            <a:extLst>
              <a:ext uri="{FF2B5EF4-FFF2-40B4-BE49-F238E27FC236}">
                <a16:creationId xmlns:a16="http://schemas.microsoft.com/office/drawing/2014/main" id="{57F809B8-E7B5-5BB6-69CF-A36028FF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5651500"/>
            <a:ext cx="1390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Vasoconstriction</a:t>
            </a:r>
          </a:p>
        </p:txBody>
      </p:sp>
      <p:sp>
        <p:nvSpPr>
          <p:cNvPr id="19492" name="Text Box 45">
            <a:extLst>
              <a:ext uri="{FF2B5EF4-FFF2-40B4-BE49-F238E27FC236}">
                <a16:creationId xmlns:a16="http://schemas.microsoft.com/office/drawing/2014/main" id="{FF6981AA-18B0-9B71-0E64-28DDA7BB3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5651500"/>
            <a:ext cx="168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Reabsorption of H</a:t>
            </a:r>
            <a:r>
              <a:rPr lang="en-US" altLang="en-US" sz="1400" baseline="-14000">
                <a:latin typeface="Times New Roman" panose="02020603050405020304" pitchFamily="18" charset="0"/>
              </a:rPr>
              <a:t>2</a:t>
            </a:r>
            <a:r>
              <a:rPr lang="en-US" altLang="en-US" sz="14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9493" name="Text Box 46">
            <a:extLst>
              <a:ext uri="{FF2B5EF4-FFF2-40B4-BE49-F238E27FC236}">
                <a16:creationId xmlns:a16="http://schemas.microsoft.com/office/drawing/2014/main" id="{5EB92666-1A89-5562-19B4-73E68AE79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900" y="386080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Times New Roman" panose="02020603050405020304" pitchFamily="18" charset="0"/>
              </a:rPr>
              <a:t>Kidneys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9494" name="Line 47">
            <a:extLst>
              <a:ext uri="{FF2B5EF4-FFF2-40B4-BE49-F238E27FC236}">
                <a16:creationId xmlns:a16="http://schemas.microsoft.com/office/drawing/2014/main" id="{BC53A349-820D-97D3-88B6-5F10C4536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900" y="4330700"/>
            <a:ext cx="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95" name="Group 48">
            <a:extLst>
              <a:ext uri="{FF2B5EF4-FFF2-40B4-BE49-F238E27FC236}">
                <a16:creationId xmlns:a16="http://schemas.microsoft.com/office/drawing/2014/main" id="{211F0B3C-983E-90E5-A8F5-E2BAA6643EAE}"/>
              </a:ext>
            </a:extLst>
          </p:cNvPr>
          <p:cNvGrpSpPr>
            <a:grpSpLocks/>
          </p:cNvGrpSpPr>
          <p:nvPr/>
        </p:nvGrpSpPr>
        <p:grpSpPr bwMode="auto">
          <a:xfrm>
            <a:off x="520700" y="952500"/>
            <a:ext cx="1390650" cy="1066800"/>
            <a:chOff x="300" y="632"/>
            <a:chExt cx="876" cy="672"/>
          </a:xfrm>
        </p:grpSpPr>
        <p:sp>
          <p:nvSpPr>
            <p:cNvPr id="19500" name="Freeform 49">
              <a:extLst>
                <a:ext uri="{FF2B5EF4-FFF2-40B4-BE49-F238E27FC236}">
                  <a16:creationId xmlns:a16="http://schemas.microsoft.com/office/drawing/2014/main" id="{69EF7508-30CC-786C-CB9C-75D05B8C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632"/>
              <a:ext cx="876" cy="672"/>
            </a:xfrm>
            <a:custGeom>
              <a:avLst/>
              <a:gdLst>
                <a:gd name="T0" fmla="*/ 180 w 876"/>
                <a:gd name="T1" fmla="*/ 128 h 672"/>
                <a:gd name="T2" fmla="*/ 276 w 876"/>
                <a:gd name="T3" fmla="*/ 72 h 672"/>
                <a:gd name="T4" fmla="*/ 380 w 876"/>
                <a:gd name="T5" fmla="*/ 16 h 672"/>
                <a:gd name="T6" fmla="*/ 428 w 876"/>
                <a:gd name="T7" fmla="*/ 0 h 672"/>
                <a:gd name="T8" fmla="*/ 716 w 876"/>
                <a:gd name="T9" fmla="*/ 64 h 672"/>
                <a:gd name="T10" fmla="*/ 836 w 876"/>
                <a:gd name="T11" fmla="*/ 112 h 672"/>
                <a:gd name="T12" fmla="*/ 876 w 876"/>
                <a:gd name="T13" fmla="*/ 176 h 672"/>
                <a:gd name="T14" fmla="*/ 860 w 876"/>
                <a:gd name="T15" fmla="*/ 272 h 672"/>
                <a:gd name="T16" fmla="*/ 772 w 876"/>
                <a:gd name="T17" fmla="*/ 288 h 672"/>
                <a:gd name="T18" fmla="*/ 700 w 876"/>
                <a:gd name="T19" fmla="*/ 256 h 672"/>
                <a:gd name="T20" fmla="*/ 604 w 876"/>
                <a:gd name="T21" fmla="*/ 264 h 672"/>
                <a:gd name="T22" fmla="*/ 468 w 876"/>
                <a:gd name="T23" fmla="*/ 416 h 672"/>
                <a:gd name="T24" fmla="*/ 404 w 876"/>
                <a:gd name="T25" fmla="*/ 472 h 672"/>
                <a:gd name="T26" fmla="*/ 380 w 876"/>
                <a:gd name="T27" fmla="*/ 576 h 672"/>
                <a:gd name="T28" fmla="*/ 292 w 876"/>
                <a:gd name="T29" fmla="*/ 608 h 672"/>
                <a:gd name="T30" fmla="*/ 164 w 876"/>
                <a:gd name="T31" fmla="*/ 648 h 672"/>
                <a:gd name="T32" fmla="*/ 52 w 876"/>
                <a:gd name="T33" fmla="*/ 672 h 672"/>
                <a:gd name="T34" fmla="*/ 12 w 876"/>
                <a:gd name="T35" fmla="*/ 600 h 672"/>
                <a:gd name="T36" fmla="*/ 60 w 876"/>
                <a:gd name="T37" fmla="*/ 368 h 672"/>
                <a:gd name="T38" fmla="*/ 108 w 876"/>
                <a:gd name="T39" fmla="*/ 240 h 672"/>
                <a:gd name="T40" fmla="*/ 164 w 876"/>
                <a:gd name="T41" fmla="*/ 128 h 672"/>
                <a:gd name="T42" fmla="*/ 188 w 876"/>
                <a:gd name="T43" fmla="*/ 72 h 672"/>
                <a:gd name="T44" fmla="*/ 212 w 876"/>
                <a:gd name="T45" fmla="*/ 80 h 672"/>
                <a:gd name="T46" fmla="*/ 228 w 876"/>
                <a:gd name="T47" fmla="*/ 72 h 6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6"/>
                <a:gd name="T73" fmla="*/ 0 h 672"/>
                <a:gd name="T74" fmla="*/ 876 w 876"/>
                <a:gd name="T75" fmla="*/ 672 h 6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6" h="672">
                  <a:moveTo>
                    <a:pt x="180" y="128"/>
                  </a:moveTo>
                  <a:cubicBezTo>
                    <a:pt x="194" y="71"/>
                    <a:pt x="216" y="79"/>
                    <a:pt x="276" y="72"/>
                  </a:cubicBezTo>
                  <a:cubicBezTo>
                    <a:pt x="311" y="54"/>
                    <a:pt x="344" y="32"/>
                    <a:pt x="380" y="16"/>
                  </a:cubicBezTo>
                  <a:cubicBezTo>
                    <a:pt x="395" y="9"/>
                    <a:pt x="428" y="0"/>
                    <a:pt x="428" y="0"/>
                  </a:cubicBezTo>
                  <a:cubicBezTo>
                    <a:pt x="547" y="7"/>
                    <a:pt x="615" y="19"/>
                    <a:pt x="716" y="64"/>
                  </a:cubicBezTo>
                  <a:cubicBezTo>
                    <a:pt x="758" y="82"/>
                    <a:pt x="798" y="87"/>
                    <a:pt x="836" y="112"/>
                  </a:cubicBezTo>
                  <a:cubicBezTo>
                    <a:pt x="846" y="143"/>
                    <a:pt x="866" y="145"/>
                    <a:pt x="876" y="176"/>
                  </a:cubicBezTo>
                  <a:cubicBezTo>
                    <a:pt x="876" y="178"/>
                    <a:pt x="870" y="266"/>
                    <a:pt x="860" y="272"/>
                  </a:cubicBezTo>
                  <a:cubicBezTo>
                    <a:pt x="834" y="287"/>
                    <a:pt x="801" y="282"/>
                    <a:pt x="772" y="288"/>
                  </a:cubicBezTo>
                  <a:cubicBezTo>
                    <a:pt x="715" y="269"/>
                    <a:pt x="738" y="281"/>
                    <a:pt x="700" y="256"/>
                  </a:cubicBezTo>
                  <a:cubicBezTo>
                    <a:pt x="668" y="259"/>
                    <a:pt x="635" y="258"/>
                    <a:pt x="604" y="264"/>
                  </a:cubicBezTo>
                  <a:cubicBezTo>
                    <a:pt x="535" y="278"/>
                    <a:pt x="520" y="382"/>
                    <a:pt x="468" y="416"/>
                  </a:cubicBezTo>
                  <a:cubicBezTo>
                    <a:pt x="457" y="450"/>
                    <a:pt x="437" y="461"/>
                    <a:pt x="404" y="472"/>
                  </a:cubicBezTo>
                  <a:cubicBezTo>
                    <a:pt x="358" y="541"/>
                    <a:pt x="431" y="424"/>
                    <a:pt x="380" y="576"/>
                  </a:cubicBezTo>
                  <a:cubicBezTo>
                    <a:pt x="372" y="599"/>
                    <a:pt x="312" y="602"/>
                    <a:pt x="292" y="608"/>
                  </a:cubicBezTo>
                  <a:cubicBezTo>
                    <a:pt x="250" y="620"/>
                    <a:pt x="207" y="639"/>
                    <a:pt x="164" y="648"/>
                  </a:cubicBezTo>
                  <a:cubicBezTo>
                    <a:pt x="126" y="656"/>
                    <a:pt x="88" y="660"/>
                    <a:pt x="52" y="672"/>
                  </a:cubicBezTo>
                  <a:cubicBezTo>
                    <a:pt x="15" y="617"/>
                    <a:pt x="26" y="642"/>
                    <a:pt x="12" y="600"/>
                  </a:cubicBezTo>
                  <a:cubicBezTo>
                    <a:pt x="0" y="516"/>
                    <a:pt x="13" y="438"/>
                    <a:pt x="60" y="368"/>
                  </a:cubicBezTo>
                  <a:cubicBezTo>
                    <a:pt x="74" y="347"/>
                    <a:pt x="96" y="271"/>
                    <a:pt x="108" y="240"/>
                  </a:cubicBezTo>
                  <a:cubicBezTo>
                    <a:pt x="126" y="195"/>
                    <a:pt x="123" y="155"/>
                    <a:pt x="164" y="128"/>
                  </a:cubicBezTo>
                  <a:cubicBezTo>
                    <a:pt x="167" y="118"/>
                    <a:pt x="173" y="78"/>
                    <a:pt x="188" y="72"/>
                  </a:cubicBezTo>
                  <a:cubicBezTo>
                    <a:pt x="196" y="69"/>
                    <a:pt x="204" y="80"/>
                    <a:pt x="212" y="80"/>
                  </a:cubicBezTo>
                  <a:cubicBezTo>
                    <a:pt x="218" y="80"/>
                    <a:pt x="223" y="75"/>
                    <a:pt x="228" y="72"/>
                  </a:cubicBezTo>
                </a:path>
              </a:pathLst>
            </a:custGeom>
            <a:solidFill>
              <a:srgbClr val="B67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Freeform 50">
              <a:extLst>
                <a:ext uri="{FF2B5EF4-FFF2-40B4-BE49-F238E27FC236}">
                  <a16:creationId xmlns:a16="http://schemas.microsoft.com/office/drawing/2014/main" id="{DE2D6A78-9FD8-38E8-047B-ED25BC899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636"/>
              <a:ext cx="132" cy="296"/>
            </a:xfrm>
            <a:custGeom>
              <a:avLst/>
              <a:gdLst>
                <a:gd name="T0" fmla="*/ 0 w 80"/>
                <a:gd name="T1" fmla="*/ 0 h 248"/>
                <a:gd name="T2" fmla="*/ 3948 w 80"/>
                <a:gd name="T3" fmla="*/ 923 h 248"/>
                <a:gd name="T4" fmla="*/ 4402 w 80"/>
                <a:gd name="T5" fmla="*/ 1018 h 248"/>
                <a:gd name="T6" fmla="*/ 0 60000 65536"/>
                <a:gd name="T7" fmla="*/ 0 60000 65536"/>
                <a:gd name="T8" fmla="*/ 0 60000 65536"/>
                <a:gd name="T9" fmla="*/ 0 w 80"/>
                <a:gd name="T10" fmla="*/ 0 h 248"/>
                <a:gd name="T11" fmla="*/ 80 w 80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48">
                  <a:moveTo>
                    <a:pt x="0" y="0"/>
                  </a:moveTo>
                  <a:cubicBezTo>
                    <a:pt x="21" y="63"/>
                    <a:pt x="9" y="182"/>
                    <a:pt x="72" y="224"/>
                  </a:cubicBezTo>
                  <a:cubicBezTo>
                    <a:pt x="75" y="232"/>
                    <a:pt x="80" y="248"/>
                    <a:pt x="80" y="2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6" name="Line 51">
            <a:extLst>
              <a:ext uri="{FF2B5EF4-FFF2-40B4-BE49-F238E27FC236}">
                <a16:creationId xmlns:a16="http://schemas.microsoft.com/office/drawing/2014/main" id="{150F708E-C433-3685-2466-9725C336A4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0738" y="3529013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497" name="AutoShape 52">
            <a:extLst>
              <a:ext uri="{FF2B5EF4-FFF2-40B4-BE49-F238E27FC236}">
                <a16:creationId xmlns:a16="http://schemas.microsoft.com/office/drawing/2014/main" id="{39997CBF-FE50-DF24-A766-0652BB8A36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03107" y="4064793"/>
            <a:ext cx="2032000" cy="989013"/>
          </a:xfrm>
          <a:prstGeom prst="bentConnector3">
            <a:avLst>
              <a:gd name="adj1" fmla="val 4999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8" name="Freeform 53">
            <a:extLst>
              <a:ext uri="{FF2B5EF4-FFF2-40B4-BE49-F238E27FC236}">
                <a16:creationId xmlns:a16="http://schemas.microsoft.com/office/drawing/2014/main" id="{85073753-702C-FEE2-3356-104898FA945D}"/>
              </a:ext>
            </a:extLst>
          </p:cNvPr>
          <p:cNvSpPr>
            <a:spLocks/>
          </p:cNvSpPr>
          <p:nvPr/>
        </p:nvSpPr>
        <p:spPr bwMode="auto">
          <a:xfrm>
            <a:off x="2717800" y="928688"/>
            <a:ext cx="542925" cy="404812"/>
          </a:xfrm>
          <a:custGeom>
            <a:avLst/>
            <a:gdLst>
              <a:gd name="T0" fmla="*/ 2147483647 w 342"/>
              <a:gd name="T1" fmla="*/ 2147483647 h 255"/>
              <a:gd name="T2" fmla="*/ 2147483647 w 342"/>
              <a:gd name="T3" fmla="*/ 2147483647 h 255"/>
              <a:gd name="T4" fmla="*/ 2147483647 w 342"/>
              <a:gd name="T5" fmla="*/ 2147483647 h 255"/>
              <a:gd name="T6" fmla="*/ 2147483647 w 342"/>
              <a:gd name="T7" fmla="*/ 2147483647 h 255"/>
              <a:gd name="T8" fmla="*/ 2147483647 w 342"/>
              <a:gd name="T9" fmla="*/ 2147483647 h 255"/>
              <a:gd name="T10" fmla="*/ 2147483647 w 342"/>
              <a:gd name="T11" fmla="*/ 2147483647 h 255"/>
              <a:gd name="T12" fmla="*/ 2147483647 w 342"/>
              <a:gd name="T13" fmla="*/ 2147483647 h 255"/>
              <a:gd name="T14" fmla="*/ 2147483647 w 342"/>
              <a:gd name="T15" fmla="*/ 2147483647 h 255"/>
              <a:gd name="T16" fmla="*/ 2147483647 w 342"/>
              <a:gd name="T17" fmla="*/ 2147483647 h 255"/>
              <a:gd name="T18" fmla="*/ 2147483647 w 342"/>
              <a:gd name="T19" fmla="*/ 2147483647 h 255"/>
              <a:gd name="T20" fmla="*/ 2147483647 w 342"/>
              <a:gd name="T21" fmla="*/ 2147483647 h 255"/>
              <a:gd name="T22" fmla="*/ 2147483647 w 342"/>
              <a:gd name="T23" fmla="*/ 2147483647 h 255"/>
              <a:gd name="T24" fmla="*/ 0 w 342"/>
              <a:gd name="T25" fmla="*/ 2147483647 h 255"/>
              <a:gd name="T26" fmla="*/ 2147483647 w 342"/>
              <a:gd name="T27" fmla="*/ 2147483647 h 255"/>
              <a:gd name="T28" fmla="*/ 2147483647 w 342"/>
              <a:gd name="T29" fmla="*/ 2147483647 h 25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2"/>
              <a:gd name="T46" fmla="*/ 0 h 255"/>
              <a:gd name="T47" fmla="*/ 342 w 342"/>
              <a:gd name="T48" fmla="*/ 255 h 25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2" h="255">
                <a:moveTo>
                  <a:pt x="32" y="111"/>
                </a:moveTo>
                <a:cubicBezTo>
                  <a:pt x="77" y="21"/>
                  <a:pt x="40" y="49"/>
                  <a:pt x="152" y="39"/>
                </a:cubicBezTo>
                <a:cubicBezTo>
                  <a:pt x="159" y="29"/>
                  <a:pt x="171" y="0"/>
                  <a:pt x="192" y="7"/>
                </a:cubicBezTo>
                <a:cubicBezTo>
                  <a:pt x="203" y="11"/>
                  <a:pt x="206" y="25"/>
                  <a:pt x="216" y="31"/>
                </a:cubicBezTo>
                <a:cubicBezTo>
                  <a:pt x="226" y="36"/>
                  <a:pt x="237" y="36"/>
                  <a:pt x="248" y="39"/>
                </a:cubicBezTo>
                <a:cubicBezTo>
                  <a:pt x="276" y="57"/>
                  <a:pt x="294" y="75"/>
                  <a:pt x="312" y="103"/>
                </a:cubicBezTo>
                <a:cubicBezTo>
                  <a:pt x="315" y="113"/>
                  <a:pt x="342" y="205"/>
                  <a:pt x="336" y="207"/>
                </a:cubicBezTo>
                <a:cubicBezTo>
                  <a:pt x="318" y="214"/>
                  <a:pt x="304" y="186"/>
                  <a:pt x="288" y="175"/>
                </a:cubicBezTo>
                <a:cubicBezTo>
                  <a:pt x="280" y="170"/>
                  <a:pt x="264" y="159"/>
                  <a:pt x="264" y="159"/>
                </a:cubicBezTo>
                <a:cubicBezTo>
                  <a:pt x="259" y="151"/>
                  <a:pt x="257" y="138"/>
                  <a:pt x="248" y="135"/>
                </a:cubicBezTo>
                <a:cubicBezTo>
                  <a:pt x="215" y="124"/>
                  <a:pt x="189" y="171"/>
                  <a:pt x="176" y="191"/>
                </a:cubicBezTo>
                <a:cubicBezTo>
                  <a:pt x="108" y="168"/>
                  <a:pt x="127" y="210"/>
                  <a:pt x="80" y="231"/>
                </a:cubicBezTo>
                <a:cubicBezTo>
                  <a:pt x="55" y="242"/>
                  <a:pt x="27" y="248"/>
                  <a:pt x="0" y="255"/>
                </a:cubicBezTo>
                <a:cubicBezTo>
                  <a:pt x="1" y="247"/>
                  <a:pt x="9" y="148"/>
                  <a:pt x="16" y="127"/>
                </a:cubicBezTo>
                <a:cubicBezTo>
                  <a:pt x="33" y="75"/>
                  <a:pt x="32" y="101"/>
                  <a:pt x="32" y="11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Text Box 54">
            <a:extLst>
              <a:ext uri="{FF2B5EF4-FFF2-40B4-BE49-F238E27FC236}">
                <a16:creationId xmlns:a16="http://schemas.microsoft.com/office/drawing/2014/main" id="{1985D797-46CF-A6EB-7916-EA94533B5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3409950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(active)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670365-6811-4FE2-8A9C-55598DF069C3}"/>
              </a:ext>
            </a:extLst>
          </p:cNvPr>
          <p:cNvGraphicFramePr>
            <a:graphicFrameLocks noGrp="1"/>
          </p:cNvGraphicFramePr>
          <p:nvPr/>
        </p:nvGraphicFramePr>
        <p:xfrm>
          <a:off x="463550" y="865188"/>
          <a:ext cx="8229600" cy="557398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7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180 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179 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 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7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      Substance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>
                    <a:solidFill>
                      <a:srgbClr val="FF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Amount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Filtered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(grams)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>
                    <a:solidFill>
                      <a:srgbClr val="FF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Amount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Reabsorbed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 (grams)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>
                    <a:solidFill>
                      <a:srgbClr val="FF99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Amount in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Urine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(grams)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>
                    <a:solidFill>
                      <a:srgbClr val="FF99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</a:rPr>
                        <a:t>      Proteins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10–20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10–20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</a:rPr>
                        <a:t>      Chlorine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</a:rPr>
                        <a:t>      Sodium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537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</a:rPr>
                        <a:t>      Bicarbonate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299.7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</a:rPr>
                        <a:t>      Glucose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</a:rPr>
                        <a:t>      Urea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</a:rPr>
                        <a:t>      Potassium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</a:rPr>
                        <a:t>      Uric acid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67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Calibri" panose="020F0502020204030204" pitchFamily="34" charset="0"/>
                        </a:rPr>
                        <a:t>      Creatinine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952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44" name="Rectangle 2">
            <a:extLst>
              <a:ext uri="{FF2B5EF4-FFF2-40B4-BE49-F238E27FC236}">
                <a16:creationId xmlns:a16="http://schemas.microsoft.com/office/drawing/2014/main" id="{D1C814CD-7520-42E9-8329-7C7E8B0D8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225425"/>
            <a:ext cx="6942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Substances Filtered and Reabsorbed by the Kidney per 24 Hours 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EAEBF6-4510-4863-A0EB-71C0276B0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096830"/>
              </p:ext>
            </p:extLst>
          </p:nvPr>
        </p:nvGraphicFramePr>
        <p:xfrm>
          <a:off x="1174750" y="701675"/>
          <a:ext cx="6794500" cy="593596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Substance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 (parameter)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D2F2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Blood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D2F2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Plasma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D2F2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Filtrate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D2F2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Urine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D2F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Volume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5.0</a:t>
                      </a:r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</a:rPr>
                        <a:t> L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3.0L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Rate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180L/day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1-2 L/day</a:t>
                      </a: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pH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7.35 –</a:t>
                      </a:r>
                      <a:r>
                        <a:rPr lang="en-US" sz="1400" u="none" strike="noStrike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7.45</a:t>
                      </a:r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7.35 –</a:t>
                      </a:r>
                      <a:r>
                        <a:rPr lang="en-US" sz="1400" u="none" strike="noStrike" baseline="0" dirty="0">
                          <a:effectLst/>
                          <a:latin typeface="Calibri" panose="020F0502020204030204" pitchFamily="34" charset="0"/>
                        </a:rPr>
                        <a:t> 7.45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Varies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5.5 - 7.5</a:t>
                      </a:r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Osmolarity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Calibri" panose="020F0502020204030204" pitchFamily="34" charset="0"/>
                        </a:rPr>
                        <a:t>295</a:t>
                      </a:r>
                      <a:r>
                        <a:rPr lang="en-US" sz="1300" u="none" strike="noStrike" baseline="0" dirty="0">
                          <a:effectLst/>
                          <a:latin typeface="Calibri" panose="020F0502020204030204" pitchFamily="34" charset="0"/>
                        </a:rPr>
                        <a:t> – 310 </a:t>
                      </a:r>
                      <a:r>
                        <a:rPr lang="en-US" sz="1300" u="none" strike="noStrike" baseline="0" dirty="0" err="1">
                          <a:effectLst/>
                          <a:latin typeface="Calibri" panose="020F0502020204030204" pitchFamily="34" charset="0"/>
                        </a:rPr>
                        <a:t>mOsM</a:t>
                      </a:r>
                      <a:r>
                        <a:rPr lang="en-US" sz="13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  <a:r>
                        <a:rPr lang="en-US" sz="1300" u="none" strike="noStrike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– 310 </a:t>
                      </a:r>
                      <a:r>
                        <a:rPr lang="en-US" sz="1300" u="none" strike="noStrike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mOsM</a:t>
                      </a:r>
                      <a:r>
                        <a:rPr lang="en-US" sz="13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r>
                        <a:rPr lang="en-US" sz="1300" u="none" strike="noStrike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– 1,200 </a:t>
                      </a:r>
                      <a:r>
                        <a:rPr lang="en-US" sz="1300" u="none" strike="noStrike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mOsM</a:t>
                      </a:r>
                      <a:r>
                        <a:rPr lang="en-US" sz="13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en-US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en-US" sz="1300" u="none" strike="noStrike" baseline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– 1,200 </a:t>
                      </a:r>
                      <a:r>
                        <a:rPr lang="en-US" sz="1300" u="none" strike="noStrike" baseline="0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mOsM</a:t>
                      </a:r>
                      <a:r>
                        <a:rPr lang="en-US" sz="13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3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Cells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No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Na</a:t>
                      </a:r>
                      <a:r>
                        <a:rPr lang="en-US" sz="160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, K</a:t>
                      </a:r>
                      <a:r>
                        <a:rPr lang="en-US" sz="1600" u="none" strike="noStrike" baseline="300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Yes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 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Glucose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Yes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No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Large Proteins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No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Small Proteins 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Yes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Urea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Yes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Yes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Creatinine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Yes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A75C1EBD-F7E8-4144-A38F-87B432CF1EF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6513"/>
            <a:ext cx="8229600" cy="581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Comparison of Fluids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E1E4AA0-954B-4566-ABC8-A1437572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b="3706"/>
          <a:stretch>
            <a:fillRect/>
          </a:stretch>
        </p:blipFill>
        <p:spPr bwMode="auto">
          <a:xfrm>
            <a:off x="476250" y="927100"/>
            <a:ext cx="8208963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">
            <a:extLst>
              <a:ext uri="{FF2B5EF4-FFF2-40B4-BE49-F238E27FC236}">
                <a16:creationId xmlns:a16="http://schemas.microsoft.com/office/drawing/2014/main" id="{4A4062FA-C1A6-4809-8738-7183B6B1A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73025"/>
            <a:ext cx="879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Micturition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is coordinated between the central, autonomic, and somatic nervous systems.  Brain centers involved are the pontine micturition center and cerebral cortex.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4E45817A-FE7B-4D40-81D7-F7E1B0EFE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217488"/>
            <a:ext cx="541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roximal 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onvoluted 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ubule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7246FDA-96FA-4D30-80D1-C7C7BC3EF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1136005"/>
            <a:ext cx="82407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Active Reabsorption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Nutrients (glucose, amino acids, vitamins, lipids)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Water and Ions (K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Na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Cl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Mg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HCO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…)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Small plasma proteins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Some urea and uric acid</a:t>
            </a:r>
          </a:p>
        </p:txBody>
      </p:sp>
      <p:sp>
        <p:nvSpPr>
          <p:cNvPr id="6148" name="Text Box 9">
            <a:extLst>
              <a:ext uri="{FF2B5EF4-FFF2-40B4-BE49-F238E27FC236}">
                <a16:creationId xmlns:a16="http://schemas.microsoft.com/office/drawing/2014/main" id="{C8870B25-3EE6-4710-BBA2-BC4808D0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04" y="2890163"/>
            <a:ext cx="291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~___% of Filtrate 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reabsorbed in PCT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368F19-A2E4-4898-884E-5CA4AEBC8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4641850"/>
            <a:ext cx="7005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Question: How are these Reabsorbed?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AD4AC0D2-2420-4591-9FB3-BFC70403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t="5675" b="8099"/>
          <a:stretch>
            <a:fillRect/>
          </a:stretch>
        </p:blipFill>
        <p:spPr bwMode="auto">
          <a:xfrm>
            <a:off x="130175" y="1298575"/>
            <a:ext cx="8396288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>
            <a:extLst>
              <a:ext uri="{FF2B5EF4-FFF2-40B4-BE49-F238E27FC236}">
                <a16:creationId xmlns:a16="http://schemas.microsoft.com/office/drawing/2014/main" id="{1C155E8F-A8DE-4E2F-A84F-4D3825B46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52400"/>
            <a:ext cx="4019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Micturition Reflex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80CB56B-D988-4884-8A89-46F465D87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60325"/>
            <a:ext cx="3467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Voiding urine mostly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Para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(ANS).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Stretch (mechano-) receptors detect bladder wall tension and send signals that ascend via the spinal cord projecting up to the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Pons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where the micturition center is located.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Cerebral integration (conscious decision to urinate) activates neurons of the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pontine micturition center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, excites sacral neurons (preganglionic) activating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Para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pelvic nerves (S</a:t>
            </a:r>
            <a:r>
              <a:rPr kumimoji="0" lang="en-US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2-4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) a releasing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ACh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which binds to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1400" b="1" i="0" u="none" strike="noStrike" kern="1200" cap="none" spc="0" normalizeH="0" baseline="-1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receptors on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detrusor muscle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causing </a:t>
            </a:r>
            <a:r>
              <a:rPr kumimoji="0" lang="en-US" altLang="en-US" sz="1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contraction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of bladder &amp; increased pressure.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Combined with conscious relaxation of the </a:t>
            </a: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external urethral sphincter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 (cerebrum), this allows voiding of urine.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*In males, the pons inhibits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Sym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innervation of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internal urethral sphincter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causing relaxation. 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58B732C-3752-4B7D-B668-8C0B3568B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9863"/>
            <a:ext cx="8229600" cy="9525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Renal Failure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14F8486-486C-4254-B22D-987192247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050" y="1141413"/>
            <a:ext cx="8753475" cy="16303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000">
                <a:latin typeface="Calibri" panose="020F0502020204030204" pitchFamily="34" charset="0"/>
              </a:rPr>
              <a:t>When kidney function is disrupted to the point they are unable to perform their normal regulatory and excretory functions sufficient to maintain homeostasis.</a:t>
            </a: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1E530F12-735C-4CAB-BA1B-6D4C96A6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2992438"/>
            <a:ext cx="799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Acute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 sudden onset with rapid reduction in urine formation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    (less than 500ml/day minimum being excreted).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2904A1E4-4F6C-4BB8-B1CF-5220FC54F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4211638"/>
            <a:ext cx="7642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Chronic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 slow, progressive, insidious loss of renal function.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26419ADE-F75F-4713-8903-A45526FE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5106988"/>
            <a:ext cx="667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Up to ___% of function can be lost before detected.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/>
      <p:bldP spid="655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idney1">
            <a:extLst>
              <a:ext uri="{FF2B5EF4-FFF2-40B4-BE49-F238E27FC236}">
                <a16:creationId xmlns:a16="http://schemas.microsoft.com/office/drawing/2014/main" id="{AB14A6AF-B36E-4938-A5D5-307078D3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1" y="1139215"/>
            <a:ext cx="2735263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3BE023EF-1A82-4CAE-AD4C-3B108C527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92" y="4949677"/>
            <a:ext cx="19702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Kidney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A671A-168F-D050-4492-1CAE3E510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876" y="1139215"/>
            <a:ext cx="2449272" cy="3780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CBF2B-0E42-62BF-1A0B-63E4012F7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70" y="1139215"/>
            <a:ext cx="2277804" cy="380482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D93BBA3-DF26-9E98-D6A0-DAC1F3011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394" y="4944039"/>
            <a:ext cx="11422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Polycystic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kidney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465DD3D-FE54-50E3-78A8-DABB4E82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25" y="4941862"/>
            <a:ext cx="11422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Enlarged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Polycystic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kidney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727DAEA-59AB-48B3-BB0B-FC20CA921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4" y="165830"/>
            <a:ext cx="2621144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Acute Kidney Failure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Pre-renal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decreased renal perfusion (often from hypovolemia) leading to a decrease in GFR;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From dehydration,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heart failure; liver cirrhosis. Reversible.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Intra-renal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intrinsic kidney damage; most common due to ischemic or nephrotoxic injury (nephritis). Also from medication damage.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Post-renal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extrinsic/intrinsic obstruction (e.g., kidney stone) of the urinary collection system.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D6FB0-FF3B-46D5-A8FB-E1A4FF0F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4" y="5027804"/>
            <a:ext cx="329738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lood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itrogen.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 range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to 20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mg/dL (1.8 to 7.1 mmol/L). BUN indication of renal health. Blood tests also check creatinine or a BUN-to-creatinine ratio. 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84F8A8-6AE8-E7A0-0CB0-0BD2082A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138" y="209587"/>
            <a:ext cx="5548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Before 	                            During    		After 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13E8A-E795-F077-E4E4-10EA6803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682"/>
          <a:stretch/>
        </p:blipFill>
        <p:spPr>
          <a:xfrm>
            <a:off x="2774233" y="631226"/>
            <a:ext cx="6317673" cy="15244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AAB048-A1AC-4181-7B7E-CCF2BB64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660" y="2232320"/>
            <a:ext cx="1664756" cy="16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u="sng" dirty="0">
                <a:solidFill>
                  <a:srgbClr val="000000"/>
                </a:solidFill>
                <a:latin typeface="Calibri" panose="020F0502020204030204" pitchFamily="34" charset="0"/>
              </a:rPr>
              <a:t>Can be Caused by</a:t>
            </a: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Dehydration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Heart failure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(cardiorenal syndrome)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Liver failure, or cirrhosis.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(hepatorenal syndrome)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39E8A-4D89-5169-E73D-00B646FAB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566" y="2235062"/>
            <a:ext cx="1492546" cy="114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u="sng" dirty="0">
                <a:solidFill>
                  <a:srgbClr val="000000"/>
                </a:solidFill>
                <a:latin typeface="Calibri" panose="020F0502020204030204" pitchFamily="34" charset="0"/>
              </a:rPr>
              <a:t>Can be Caused by</a:t>
            </a: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Small vessel vasculitis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noProof="0" dirty="0">
                <a:solidFill>
                  <a:srgbClr val="000000"/>
                </a:solidFill>
                <a:latin typeface="Calibri" panose="020F0502020204030204" pitchFamily="34" charset="0"/>
              </a:rPr>
              <a:t>Glomerulonephritis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Medication damage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Acute tubular necrosis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FB7035-31F1-DAF7-530D-F662E8C47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327" y="2235062"/>
            <a:ext cx="1995939" cy="137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u="sng" dirty="0">
                <a:solidFill>
                  <a:srgbClr val="000000"/>
                </a:solidFill>
                <a:latin typeface="Calibri" panose="020F0502020204030204" pitchFamily="34" charset="0"/>
              </a:rPr>
              <a:t>Can be Caused by</a:t>
            </a: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Kidney stone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Ureteral</a:t>
            </a:r>
            <a:r>
              <a:rPr kumimoji="0" lang="en-US" altLang="en-US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obstruction (bilateral)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Urinary tract infection</a:t>
            </a:r>
            <a:r>
              <a:rPr kumimoji="0" lang="en-US" altLang="en-US" sz="1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 (UTI)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Benign prostatic hypertrophy (BPH)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180BFC-AF0E-A209-8B5B-C9320668D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4"/>
          <a:stretch/>
        </p:blipFill>
        <p:spPr>
          <a:xfrm>
            <a:off x="3872132" y="4558984"/>
            <a:ext cx="4897717" cy="15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4AF406F-3973-4172-9D5F-2239FB50D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250950"/>
            <a:ext cx="673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Infectious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organisms. </a:t>
            </a:r>
            <a:endParaRPr kumimoji="0" lang="en-US" altLang="en-US" sz="3200" b="0" i="0" u="none" strike="noStrike" kern="1200" cap="none" spc="0" normalizeH="0" baseline="5000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1F85DCF-C2C5-4368-BE88-3836D565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309563"/>
            <a:ext cx="7207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Variety of Causes of Renal Failure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1FA72815-FEF2-42E8-A8B7-3C5730E9C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390775"/>
            <a:ext cx="4592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Toxic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agents.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D1B76132-0446-44B9-B898-354BB50A1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3732213"/>
            <a:ext cx="83169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Inflammatory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immune response (allergic).</a:t>
            </a:r>
            <a:endParaRPr kumimoji="0" lang="en-US" altLang="en-US" sz="2400" b="0" i="0" u="none" strike="noStrike" kern="1200" cap="none" spc="0" normalizeH="0" baseline="5000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0684D884-BDA2-4432-AE99-81A1748E4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1312863"/>
            <a:ext cx="310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Blood borne microbes</a:t>
            </a: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B25DBA25-CD99-414D-BB6E-948F0F720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1757363"/>
            <a:ext cx="950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UTI’s</a:t>
            </a:r>
          </a:p>
        </p:txBody>
      </p:sp>
      <p:sp>
        <p:nvSpPr>
          <p:cNvPr id="66568" name="Text Box 8">
            <a:extLst>
              <a:ext uri="{FF2B5EF4-FFF2-40B4-BE49-F238E27FC236}">
                <a16:creationId xmlns:a16="http://schemas.microsoft.com/office/drawing/2014/main" id="{70A3B0F5-9B62-46A0-9D17-6C822020A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452688"/>
            <a:ext cx="623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lead, arsenic, pesticides, additives, medications</a:t>
            </a:r>
          </a:p>
        </p:txBody>
      </p:sp>
      <p:sp>
        <p:nvSpPr>
          <p:cNvPr id="66569" name="Text Box 9">
            <a:extLst>
              <a:ext uri="{FF2B5EF4-FFF2-40B4-BE49-F238E27FC236}">
                <a16:creationId xmlns:a16="http://schemas.microsoft.com/office/drawing/2014/main" id="{32D0E13F-9D11-4992-97BA-7CE7743A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836863"/>
            <a:ext cx="543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long-term exposure to high aspirin doses</a:t>
            </a:r>
          </a:p>
        </p:txBody>
      </p:sp>
      <p:sp>
        <p:nvSpPr>
          <p:cNvPr id="66570" name="Text Box 10">
            <a:extLst>
              <a:ext uri="{FF2B5EF4-FFF2-40B4-BE49-F238E27FC236}">
                <a16:creationId xmlns:a16="http://schemas.microsoft.com/office/drawing/2014/main" id="{4E1CA79F-CD2E-408C-A522-059430A22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4514850"/>
            <a:ext cx="3695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glomerulonephritis, sepsis </a:t>
            </a:r>
          </a:p>
        </p:txBody>
      </p:sp>
      <p:sp>
        <p:nvSpPr>
          <p:cNvPr id="66571" name="Text Box 11">
            <a:extLst>
              <a:ext uri="{FF2B5EF4-FFF2-40B4-BE49-F238E27FC236}">
                <a16:creationId xmlns:a16="http://schemas.microsoft.com/office/drawing/2014/main" id="{42AE24B1-B693-4AF1-95AA-A9A91659F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4981575"/>
            <a:ext cx="508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e.g., after strep throat (streptoccocus)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  <p:bldP spid="66568" grpId="0"/>
      <p:bldP spid="66569" grpId="0"/>
      <p:bldP spid="66570" grpId="0"/>
      <p:bldP spid="665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E14474D-47A2-4CAB-A89E-F5645D04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73025"/>
            <a:ext cx="8469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Variety of Causes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D8AF641-5BAF-4AC5-9FB3-D7B0C1C9A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966788"/>
            <a:ext cx="6111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Obstruction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urine flow.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69753C8D-C189-4893-9211-F26EB5220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4437063"/>
            <a:ext cx="6492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Insufficient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renal blood flow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6503F7EF-E977-4EEB-9EF6-0AF4A4E1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1665288"/>
            <a:ext cx="701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Kidney stone (calcium oxalate, uric acid crystals)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1FE0DC7B-B66D-4681-89C2-F610B86FF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1320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Tumors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562C0B02-88B7-4F1A-A567-D532303F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2589213"/>
            <a:ext cx="360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Enlarged prostate gland</a:t>
            </a:r>
          </a:p>
        </p:txBody>
      </p:sp>
      <p:sp>
        <p:nvSpPr>
          <p:cNvPr id="67592" name="Text Box 8">
            <a:extLst>
              <a:ext uri="{FF2B5EF4-FFF2-40B4-BE49-F238E27FC236}">
                <a16:creationId xmlns:a16="http://schemas.microsoft.com/office/drawing/2014/main" id="{86EE5F5C-0869-4106-B4F3-EF2AFBE2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3198813"/>
            <a:ext cx="637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 create back pressure, decreasing GFR</a:t>
            </a:r>
          </a:p>
        </p:txBody>
      </p:sp>
      <p:sp>
        <p:nvSpPr>
          <p:cNvPr id="67593" name="Text Box 9">
            <a:extLst>
              <a:ext uri="{FF2B5EF4-FFF2-40B4-BE49-F238E27FC236}">
                <a16:creationId xmlns:a16="http://schemas.microsoft.com/office/drawing/2014/main" id="{0FEBFB1F-2946-456E-BC8E-6485BCFE0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5040313"/>
            <a:ext cx="2686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- 2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heart failure</a:t>
            </a:r>
          </a:p>
        </p:txBody>
      </p:sp>
      <p:sp>
        <p:nvSpPr>
          <p:cNvPr id="67594" name="Text Box 10">
            <a:extLst>
              <a:ext uri="{FF2B5EF4-FFF2-40B4-BE49-F238E27FC236}">
                <a16:creationId xmlns:a16="http://schemas.microsoft.com/office/drawing/2014/main" id="{DCABC7F3-5B4D-4086-A593-D94954BD9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5507038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Hemorrhage (e.g. shock)</a:t>
            </a:r>
          </a:p>
        </p:txBody>
      </p:sp>
      <p:sp>
        <p:nvSpPr>
          <p:cNvPr id="67595" name="Text Box 11">
            <a:extLst>
              <a:ext uri="{FF2B5EF4-FFF2-40B4-BE49-F238E27FC236}">
                <a16:creationId xmlns:a16="http://schemas.microsoft.com/office/drawing/2014/main" id="{22CF7312-976D-4689-8C09-DF062B786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5964238"/>
            <a:ext cx="2455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Atherosclerosis</a:t>
            </a:r>
          </a:p>
        </p:txBody>
      </p:sp>
      <p:sp>
        <p:nvSpPr>
          <p:cNvPr id="67596" name="AutoShape 12">
            <a:extLst>
              <a:ext uri="{FF2B5EF4-FFF2-40B4-BE49-F238E27FC236}">
                <a16:creationId xmlns:a16="http://schemas.microsoft.com/office/drawing/2014/main" id="{FB70CCB1-C41F-4132-BE13-9E4DB5C0BFB7}"/>
              </a:ext>
            </a:extLst>
          </p:cNvPr>
          <p:cNvSpPr>
            <a:spLocks/>
          </p:cNvSpPr>
          <p:nvPr/>
        </p:nvSpPr>
        <p:spPr bwMode="auto">
          <a:xfrm>
            <a:off x="5124450" y="5095875"/>
            <a:ext cx="466725" cy="1409700"/>
          </a:xfrm>
          <a:prstGeom prst="rightBrace">
            <a:avLst>
              <a:gd name="adj1" fmla="val 251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97" name="Text Box 13">
            <a:extLst>
              <a:ext uri="{FF2B5EF4-FFF2-40B4-BE49-F238E27FC236}">
                <a16:creationId xmlns:a16="http://schemas.microsoft.com/office/drawing/2014/main" id="{0533D02F-5319-447D-AC7C-589976AEE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25" y="5411788"/>
            <a:ext cx="2949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Leads to inadequate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Filtration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67589" grpId="0"/>
      <p:bldP spid="67590" grpId="0"/>
      <p:bldP spid="67591" grpId="0"/>
      <p:bldP spid="67592" grpId="0"/>
      <p:bldP spid="67593" grpId="0"/>
      <p:bldP spid="67594" grpId="0"/>
      <p:bldP spid="67595" grpId="0"/>
      <p:bldP spid="67596" grpId="0" animBg="1"/>
      <p:bldP spid="675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1EDF7C0-AF4E-4C83-972D-F30D5BE70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1250950"/>
            <a:ext cx="5497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Uremic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Toxicity</a:t>
            </a:r>
            <a:endParaRPr kumimoji="0" lang="en-US" altLang="en-US" sz="3200" b="0" i="0" u="none" strike="noStrike" kern="1200" cap="none" spc="0" normalizeH="0" baseline="5000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B4B306-38FF-4270-9CFA-BF4980D02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8" y="309563"/>
            <a:ext cx="84693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Potential Ramifications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87FB03F8-80FE-4764-B95F-CC1CE7411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2898775"/>
            <a:ext cx="4592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Metabolic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Acidosis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C4D1CDEE-E2D0-4485-A3D9-69AE94725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4527550"/>
            <a:ext cx="8316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Potassium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(K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Retention</a:t>
            </a:r>
          </a:p>
        </p:txBody>
      </p:sp>
      <p:sp>
        <p:nvSpPr>
          <p:cNvPr id="68614" name="Text Box 6">
            <a:extLst>
              <a:ext uri="{FF2B5EF4-FFF2-40B4-BE49-F238E27FC236}">
                <a16:creationId xmlns:a16="http://schemas.microsoft.com/office/drawing/2014/main" id="{735DA345-2E62-49D7-8B15-6268FDF5C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1868488"/>
            <a:ext cx="769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Caused by retention of toxins/waste products in blood.</a:t>
            </a:r>
          </a:p>
        </p:txBody>
      </p:sp>
      <p:sp>
        <p:nvSpPr>
          <p:cNvPr id="68615" name="Text Box 7">
            <a:extLst>
              <a:ext uri="{FF2B5EF4-FFF2-40B4-BE49-F238E27FC236}">
                <a16:creationId xmlns:a16="http://schemas.microsoft.com/office/drawing/2014/main" id="{A039F90A-3973-4458-86B2-50B80CCA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3525838"/>
            <a:ext cx="557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From inability of kidneys to secrete H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8616" name="Text Box 8">
            <a:extLst>
              <a:ext uri="{FF2B5EF4-FFF2-40B4-BE49-F238E27FC236}">
                <a16:creationId xmlns:a16="http://schemas.microsoft.com/office/drawing/2014/main" id="{E9BF18CE-D063-457B-A6F3-D73C04C5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5116513"/>
            <a:ext cx="491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Inability to secrete K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(effects RMP).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2" grpId="0"/>
      <p:bldP spid="68613" grpId="0"/>
      <p:bldP spid="68614" grpId="0"/>
      <p:bldP spid="68615" grpId="0"/>
      <p:bldP spid="686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FB12FF9-1655-479D-ACF6-E61EFFF82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374650"/>
            <a:ext cx="8637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Na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Ca</a:t>
            </a:r>
            <a:r>
              <a:rPr kumimoji="0" lang="en-US" altLang="en-US" sz="32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2+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phosphate and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Imbalances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4A42FBC-AD7C-4A40-8D91-FFC64E53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2136775"/>
            <a:ext cx="66500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Loss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plasma proteins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97F1BF9-F28A-4280-B0EF-8C402D40B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3556000"/>
            <a:ext cx="4687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6.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Anemia</a:t>
            </a:r>
            <a:endParaRPr kumimoji="0" lang="en-US" altLang="en-US" sz="2400" b="0" i="0" u="none" strike="noStrike" kern="1200" cap="none" spc="0" normalizeH="0" baseline="5000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D7CAF3F9-08E9-494B-9DF4-C66EF904B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1001713"/>
            <a:ext cx="6745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Inability of kidneys to regulate ion reabsorption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and secretion.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DEC11077-7AA8-46E5-BE23-FDC554E99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2763838"/>
            <a:ext cx="633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Result of increased leakiness of glomerulus.</a:t>
            </a:r>
            <a:endParaRPr kumimoji="0" lang="en-US" altLang="en-US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E888036A-41D7-4E19-9233-DF59EE412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150" y="4144963"/>
            <a:ext cx="535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Inadequate erythropoiten production.</a:t>
            </a:r>
            <a:endParaRPr kumimoji="0" lang="en-US" altLang="en-US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640" name="Rectangle 8">
            <a:extLst>
              <a:ext uri="{FF2B5EF4-FFF2-40B4-BE49-F238E27FC236}">
                <a16:creationId xmlns:a16="http://schemas.microsoft.com/office/drawing/2014/main" id="{A12B5E66-596A-4624-91EF-F0D9F9BCD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5060950"/>
            <a:ext cx="8316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7.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Depressed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Immune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system</a:t>
            </a:r>
            <a:endParaRPr kumimoji="0" lang="en-US" altLang="en-US" sz="2400" b="0" i="0" u="none" strike="noStrike" kern="1200" cap="none" spc="0" normalizeH="0" baseline="5000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641" name="Text Box 9">
            <a:extLst>
              <a:ext uri="{FF2B5EF4-FFF2-40B4-BE49-F238E27FC236}">
                <a16:creationId xmlns:a16="http://schemas.microsoft.com/office/drawing/2014/main" id="{46A82965-DC0F-4546-A1A4-6210A758B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25" y="5649913"/>
            <a:ext cx="630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Increased toxic waste and acidic conditions.</a:t>
            </a:r>
            <a:endParaRPr kumimoji="0" lang="en-US" altLang="en-US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6" grpId="0"/>
      <p:bldP spid="69638" grpId="0"/>
      <p:bldP spid="69639" grpId="0"/>
      <p:bldP spid="69640" grpId="0"/>
      <p:bldP spid="696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>
            <a:extLst>
              <a:ext uri="{FF2B5EF4-FFF2-40B4-BE49-F238E27FC236}">
                <a16:creationId xmlns:a16="http://schemas.microsoft.com/office/drawing/2014/main" id="{A30BC4B6-99CB-4E6F-8CB1-5FE08BF2B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" y="427038"/>
            <a:ext cx="8682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Possible Treatments for Renal Failure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en-US" altLang="en-US" sz="3600" b="0" i="0" u="none" strike="noStrike" kern="1200" cap="none" spc="0" normalizeH="0" baseline="5000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8">
            <a:extLst>
              <a:ext uri="{FF2B5EF4-FFF2-40B4-BE49-F238E27FC236}">
                <a16:creationId xmlns:a16="http://schemas.microsoft.com/office/drawing/2014/main" id="{60ED38E0-49B0-4588-AC3B-2473286F5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2898775"/>
            <a:ext cx="306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Dialysis</a:t>
            </a:r>
            <a:endParaRPr kumimoji="0" lang="en-US" altLang="en-US" sz="3600" b="0" i="0" u="none" strike="noStrike" kern="1200" cap="none" spc="0" normalizeH="0" baseline="5000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6" name="Rectangle 8">
            <a:extLst>
              <a:ext uri="{FF2B5EF4-FFF2-40B4-BE49-F238E27FC236}">
                <a16:creationId xmlns:a16="http://schemas.microsoft.com/office/drawing/2014/main" id="{7FD6E6B8-8E9A-4582-82A1-8021BF3F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4356100"/>
            <a:ext cx="405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Kidney Transplant</a:t>
            </a:r>
            <a:endParaRPr kumimoji="0" lang="en-US" altLang="en-US" sz="3600" b="0" i="0" u="none" strike="noStrike" kern="1200" cap="none" spc="0" normalizeH="0" baseline="5000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7" name="Rectangle 8">
            <a:extLst>
              <a:ext uri="{FF2B5EF4-FFF2-40B4-BE49-F238E27FC236}">
                <a16:creationId xmlns:a16="http://schemas.microsoft.com/office/drawing/2014/main" id="{A41121CE-4643-4112-9734-B2BEE8567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689100"/>
            <a:ext cx="5711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Stop or Treat the Cause</a:t>
            </a:r>
            <a:endParaRPr kumimoji="0" lang="en-US" altLang="en-US" sz="3600" b="0" i="0" u="none" strike="noStrike" kern="1200" cap="none" spc="0" normalizeH="0" baseline="5000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798" name="Picture 7" descr="ANd9GcQd7fD6hN3XqlozA7rlMMam0L85t63qd8anmQa6z6nDRsscbE8YGw">
            <a:extLst>
              <a:ext uri="{FF2B5EF4-FFF2-40B4-BE49-F238E27FC236}">
                <a16:creationId xmlns:a16="http://schemas.microsoft.com/office/drawing/2014/main" id="{F76BC82A-A956-4B96-91A4-573375B5D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2455863"/>
            <a:ext cx="426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>
            <a:extLst>
              <a:ext uri="{FF2B5EF4-FFF2-40B4-BE49-F238E27FC236}">
                <a16:creationId xmlns:a16="http://schemas.microsoft.com/office/drawing/2014/main" id="{5B1B3ECD-2ED1-4A15-A474-7B9B74682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29" y="1084863"/>
            <a:ext cx="284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Reabsorption of Na</a:t>
            </a:r>
            <a:r>
              <a:rPr kumimoji="0" lang="en-US" altLang="en-US" sz="2400" b="0" i="0" u="sng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E25F8C6D-75B2-4444-9FA9-4EABDE367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75" y="1614787"/>
            <a:ext cx="3078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simple diffusion:</a:t>
            </a:r>
          </a:p>
        </p:txBody>
      </p:sp>
      <p:sp>
        <p:nvSpPr>
          <p:cNvPr id="7173" name="Rectangle 8">
            <a:extLst>
              <a:ext uri="{FF2B5EF4-FFF2-40B4-BE49-F238E27FC236}">
                <a16:creationId xmlns:a16="http://schemas.microsoft.com/office/drawing/2014/main" id="{B2377BCF-082E-4684-A7BD-1E17A010F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0" y="2056784"/>
            <a:ext cx="3497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1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active transport: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51185EB6-A039-47C1-B094-A8A2D9802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98" y="217533"/>
            <a:ext cx="5239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en-US" altLang="en-US" sz="3600" b="0" i="0" u="sng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is Actively Reabsorbed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96931-46CC-4A01-9329-6CA44883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724" y="3644307"/>
            <a:ext cx="5438103" cy="304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A3DA4-C0F4-4BCD-B420-F971C8B14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166" y="1215487"/>
            <a:ext cx="1362183" cy="1587999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7ED7AD46-B514-42C8-9CC2-1ADEED44AA53}"/>
              </a:ext>
            </a:extLst>
          </p:cNvPr>
          <p:cNvSpPr/>
          <p:nvPr/>
        </p:nvSpPr>
        <p:spPr>
          <a:xfrm rot="3185148">
            <a:off x="4415076" y="1445530"/>
            <a:ext cx="2253927" cy="3042167"/>
          </a:xfrm>
          <a:prstGeom prst="arc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368107A4-1068-4887-ACA2-16137413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275" y="974209"/>
            <a:ext cx="15194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Filtrate inside PCT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B905A4-F82C-4A94-9295-3DFE9270276E}"/>
              </a:ext>
            </a:extLst>
          </p:cNvPr>
          <p:cNvSpPr txBox="1"/>
          <p:nvPr/>
        </p:nvSpPr>
        <p:spPr>
          <a:xfrm>
            <a:off x="539533" y="2732249"/>
            <a:ext cx="3497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Na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enters cell via open channels going down its gradient (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Then the Na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pumped out cell at other end via the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1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/K</a:t>
            </a:r>
            <a:r>
              <a:rPr lang="en-US" b="1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pump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>
            <a:extLst>
              <a:ext uri="{FF2B5EF4-FFF2-40B4-BE49-F238E27FC236}">
                <a16:creationId xmlns:a16="http://schemas.microsoft.com/office/drawing/2014/main" id="{B03BC096-D3E3-4873-BCF3-839E9AF60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61" y="272437"/>
            <a:ext cx="5660414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en-US" altLang="en-US" sz="3200" b="1" i="0" u="sng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linked 2</a:t>
            </a:r>
            <a:r>
              <a:rPr kumimoji="0" lang="en-US" altLang="en-US" sz="3200" b="1" i="0" u="sng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Active Transport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93492198-2F01-4CFA-952C-CE4DB2BB2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20" y="1118065"/>
            <a:ext cx="4418185" cy="20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Symport with: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Glucose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Amino acids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Ions (e.g., Ca</a:t>
            </a:r>
            <a:r>
              <a:rPr kumimoji="0" lang="en-US" alt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2+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Mg2</a:t>
            </a:r>
            <a:r>
              <a:rPr kumimoji="0" lang="en-US" alt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…)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464A8-9CB9-404D-AC11-C48990447212}"/>
              </a:ext>
            </a:extLst>
          </p:cNvPr>
          <p:cNvSpPr txBox="1"/>
          <p:nvPr/>
        </p:nvSpPr>
        <p:spPr>
          <a:xfrm>
            <a:off x="781835" y="3634379"/>
            <a:ext cx="37047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Na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going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its gradient pulls glucose into cell,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gradient.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As usual, Na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pumped out at the other end via the Na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/K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pump.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Glucose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diffuses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out of cell (down its gradient) via carrier the pro-carriers at the other end of the cell.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996A6A-87D4-453F-AF8E-595F9F7C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149"/>
            <a:ext cx="4223834" cy="47407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9197132E-387E-4EF7-A5B6-0E3C7D41D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242888"/>
            <a:ext cx="39973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Passive Transport of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Water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as Na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pumped out,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follows by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osmosis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A75EE04-3FF9-41F0-B67A-F8F5ED8BE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1939272"/>
            <a:ext cx="319246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Urea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- as other solutes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leave lumen, the [urea]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higher than ECF, thus it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diffuses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into ECF.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C4EAFF2-AF05-471D-A533-5A1D717D0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5" r="25349" b="3311"/>
          <a:stretch>
            <a:fillRect/>
          </a:stretch>
        </p:blipFill>
        <p:spPr bwMode="auto">
          <a:xfrm>
            <a:off x="4037013" y="111125"/>
            <a:ext cx="4773612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C21AB37F-1385-4589-8B88-DDF1B4D64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871913"/>
            <a:ext cx="371851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About ___% of the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Urea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filtered is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Reabsorbed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also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Secreted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into the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Loop of Henle and plays a major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role in maintaining the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Osmotic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(Saline) Gradient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the medulla.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roximal convoluted tubule">
            <a:extLst>
              <a:ext uri="{FF2B5EF4-FFF2-40B4-BE49-F238E27FC236}">
                <a16:creationId xmlns:a16="http://schemas.microsoft.com/office/drawing/2014/main" id="{9A9E9C91-0219-41F4-95A3-88D7930E4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347005"/>
            <a:ext cx="606266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>
            <a:extLst>
              <a:ext uri="{FF2B5EF4-FFF2-40B4-BE49-F238E27FC236}">
                <a16:creationId xmlns:a16="http://schemas.microsoft.com/office/drawing/2014/main" id="{38A4104A-812A-4E26-AAE7-BF99B7411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" y="1390546"/>
            <a:ext cx="3244362" cy="188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Transcytosis of Proteins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Small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proteins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are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pushed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into the filtrate but are then reabsorbed via vesicular transport.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9FB2C4-D069-4A01-8C1E-3E6A222C0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4033667"/>
            <a:ext cx="31025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Glucose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Amino Acids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some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Vitamins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are reabsorbed via protein carrier transporters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C91FB-CB76-FA58-7AB6-246FA3641691}"/>
              </a:ext>
            </a:extLst>
          </p:cNvPr>
          <p:cNvSpPr txBox="1"/>
          <p:nvPr/>
        </p:nvSpPr>
        <p:spPr>
          <a:xfrm>
            <a:off x="0" y="231565"/>
            <a:ext cx="9143999" cy="972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 important substances the Body needs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are Reabsorbed from Filtrate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317F1750-F70E-4CB5-94B7-385E2477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63" y="193675"/>
            <a:ext cx="7458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Protein Carrier Transporter Characteristics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BABBD94-029C-4023-8AD6-94D95F0EB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11" y="5215072"/>
            <a:ext cx="7733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There is a limit to how fast a substance be transported.</a:t>
            </a:r>
            <a:r>
              <a:rPr kumimoji="0" lang="en-US" altLang="en-US" sz="1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The amount of a substance </a:t>
            </a:r>
            <a:r>
              <a:rPr kumimoji="0" lang="en-US" altLang="en-US" sz="1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can exceed renal threshold, e.g., glucosuria without diabetes mellitus.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A852A9C0-6ED2-4254-A947-8A7342B27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499" y="4211742"/>
            <a:ext cx="6323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Saturation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AF79F030-C3C7-4CD0-8E35-8EF8513A2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2410177"/>
            <a:ext cx="3463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Competition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20887392-6729-4E2C-9F12-F9543D58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975" y="971045"/>
            <a:ext cx="3140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Specificity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37CE70B2-61AA-4774-8F3F-F7A780FBB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" y="1508156"/>
            <a:ext cx="7739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glucose, fructose, tyrosine, valine, etc., all have own carriers.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761567DD-374B-4AF4-A320-843DB0EA0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63" y="2979444"/>
            <a:ext cx="8616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maltose binds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instead of glucose – takes a seat but not transported.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latin typeface="Calibri" panose="020F0502020204030204" pitchFamily="34" charset="0"/>
              </a:rPr>
              <a:t>This leads to the </a:t>
            </a:r>
            <a:r>
              <a:rPr lang="en-US" altLang="en-US" sz="2000" b="1" i="1" dirty="0">
                <a:latin typeface="Calibri" panose="020F0502020204030204" pitchFamily="34" charset="0"/>
              </a:rPr>
              <a:t>inhibition</a:t>
            </a:r>
            <a:r>
              <a:rPr lang="en-US" altLang="en-US" sz="2000" dirty="0">
                <a:latin typeface="Calibri" panose="020F0502020204030204" pitchFamily="34" charset="0"/>
              </a:rPr>
              <a:t> of transport of the original substrate.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EFAD5984-13C8-4119-9715-DC7D859C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4753109"/>
            <a:ext cx="709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limited # of carriers to transport solutes back into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16395" grpId="0"/>
      <p:bldP spid="163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570A1A8-D9DE-4DEE-9903-E472A8492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" y="1206612"/>
            <a:ext cx="8072437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Much of Na</a:t>
            </a:r>
            <a:r>
              <a:rPr kumimoji="0" lang="en-US" alt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is already transported out of the filtrate.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defTabSz="914400" fontAlgn="base">
              <a:spcAft>
                <a:spcPct val="0"/>
              </a:spcAft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Osmolarity of ECF gets higher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deeper into the renal medulla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(counter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current). More </a:t>
            </a:r>
            <a:r>
              <a:rPr lang="en-US" altLang="en-US" sz="2600" b="1" dirty="0">
                <a:solidFill>
                  <a:srgbClr val="0000FF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2600" b="1" baseline="-20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600" b="1" dirty="0">
                <a:solidFill>
                  <a:srgbClr val="0000FF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is drawn out of filtrate heading toward the hair-pin loop. </a:t>
            </a:r>
          </a:p>
          <a:p>
            <a:pPr marL="0" indent="0" defTabSz="914400" fontAlgn="base">
              <a:spcAft>
                <a:spcPct val="0"/>
              </a:spcAft>
              <a:buNone/>
              <a:defRPr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  <a:defRPr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Filtrate becomes </a:t>
            </a:r>
            <a:r>
              <a:rPr lang="en-US" altLang="en-US" sz="2600" b="1" i="1" dirty="0">
                <a:solidFill>
                  <a:srgbClr val="000000"/>
                </a:solidFill>
                <a:latin typeface="Calibri" panose="020F0502020204030204" pitchFamily="34" charset="0"/>
              </a:rPr>
              <a:t>Very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concentrated at hair-pin loop! </a:t>
            </a:r>
          </a:p>
          <a:p>
            <a:pPr marL="0" indent="0" defTabSz="914400" fontAlgn="base">
              <a:spcAft>
                <a:spcPct val="0"/>
              </a:spcAft>
              <a:buNone/>
              <a:defRPr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914400" fontAlgn="base">
              <a:spcAft>
                <a:spcPct val="0"/>
              </a:spcAft>
              <a:defRPr/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The ascending thick segment is </a:t>
            </a:r>
            <a:r>
              <a:rPr lang="en-US" altLang="en-US" sz="2600" b="1" dirty="0">
                <a:solidFill>
                  <a:srgbClr val="0000FF"/>
                </a:solidFill>
                <a:latin typeface="Calibri" panose="020F0502020204030204" pitchFamily="34" charset="0"/>
              </a:rPr>
              <a:t>impermeable to H</a:t>
            </a:r>
            <a:r>
              <a:rPr lang="en-US" altLang="en-US" sz="2600" b="1" baseline="-20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600" b="1" dirty="0">
                <a:solidFill>
                  <a:srgbClr val="0000FF"/>
                </a:solidFill>
                <a:latin typeface="Calibri" panose="020F0502020204030204" pitchFamily="34" charset="0"/>
              </a:rPr>
              <a:t>O </a:t>
            </a: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– thus now filtrate gets more and more dilute heading toward the DCT.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A2213EA-9997-4BB3-B361-7B4BB6CB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255588"/>
            <a:ext cx="775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</a:t>
            </a:r>
            <a:r>
              <a:rPr kumimoji="0" lang="en-US" altLang="en-US" sz="4000" b="0" i="0" u="sng" strike="noStrike" kern="1200" cap="none" spc="0" normalizeH="0" baseline="-2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4000" b="0" i="0" u="sng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Reabsorption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Loop of Henle 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25905E8-AA00-4F61-BF8D-3EE483BEC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5605320"/>
            <a:ext cx="814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*Collecting duct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also a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key site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for H</a:t>
            </a:r>
            <a:r>
              <a:rPr kumimoji="0" lang="en-US" altLang="en-US" sz="2400" b="0" i="0" u="none" strike="noStrike" kern="1200" cap="none" spc="0" normalizeH="0" baseline="-2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 reabsorption (via ADH).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6D15CBE9-52A3-4A8E-8574-F2054660F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8" t="14095" r="4111" b="5235"/>
          <a:stretch>
            <a:fillRect/>
          </a:stretch>
        </p:blipFill>
        <p:spPr bwMode="auto">
          <a:xfrm>
            <a:off x="4903788" y="1191483"/>
            <a:ext cx="4000500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3E96EB-CF82-4C54-8E6F-7669D9E03717}"/>
              </a:ext>
            </a:extLst>
          </p:cNvPr>
          <p:cNvSpPr/>
          <p:nvPr/>
        </p:nvSpPr>
        <p:spPr>
          <a:xfrm>
            <a:off x="4610100" y="6288088"/>
            <a:ext cx="4205288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2896D10-FD0D-4B01-8CB6-557C0164D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30163"/>
            <a:ext cx="88836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Countercurrent Multiplier System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hair pin Loop of Henle creates the steep </a:t>
            </a:r>
            <a:r>
              <a:rPr kumimoji="0" lang="en-US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osmotic gradient </a:t>
            </a:r>
            <a:r>
              <a:rPr kumimoji="0" lang="en-US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 the renal medulla – as the concentrations of urea and NaCl multiply deep in the medulla.  The adjacent loops have fluid flow in opposite (countercurrent) directions.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84C07-D119-4784-9EBD-ACAAA9B03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5851040"/>
            <a:ext cx="58896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Countercurrent Exchanger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the vasa recta arrangement which can reabsorb both H</a:t>
            </a:r>
            <a:r>
              <a:rPr kumimoji="0" lang="en-US" altLang="en-US" sz="19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 and NaCl yet can still maintain the </a:t>
            </a: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osmotic gradient</a:t>
            </a:r>
            <a:r>
              <a:rPr kumimoji="0" lang="en-US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42" name="Picture 1">
            <a:extLst>
              <a:ext uri="{FF2B5EF4-FFF2-40B4-BE49-F238E27FC236}">
                <a16:creationId xmlns:a16="http://schemas.microsoft.com/office/drawing/2014/main" id="{6C7B70A6-1E69-42FB-93D6-0DCB0EEB1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6" t="8151" r="1294" b="986"/>
          <a:stretch>
            <a:fillRect/>
          </a:stretch>
        </p:blipFill>
        <p:spPr bwMode="auto">
          <a:xfrm>
            <a:off x="877888" y="1379538"/>
            <a:ext cx="30892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>
            <a:extLst>
              <a:ext uri="{FF2B5EF4-FFF2-40B4-BE49-F238E27FC236}">
                <a16:creationId xmlns:a16="http://schemas.microsoft.com/office/drawing/2014/main" id="{48E0B310-E7CC-4BED-B233-3AA402868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0" y="1355725"/>
            <a:ext cx="10620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Ascending thick segment is impermeable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H</a:t>
            </a:r>
            <a:r>
              <a:rPr kumimoji="0" lang="en-US" altLang="en-US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E46C88-28DC-4578-A243-51FBEC8B8514}"/>
              </a:ext>
            </a:extLst>
          </p:cNvPr>
          <p:cNvCxnSpPr/>
          <p:nvPr/>
        </p:nvCxnSpPr>
        <p:spPr>
          <a:xfrm flipH="1">
            <a:off x="3630613" y="1708150"/>
            <a:ext cx="211137" cy="168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1725</Words>
  <Application>Microsoft Office PowerPoint</Application>
  <PresentationFormat>On-screen Show (4:3)</PresentationFormat>
  <Paragraphs>342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Times</vt:lpstr>
      <vt:lpstr>Times New Roman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 Mahon</dc:creator>
  <cp:lastModifiedBy>Marie Mc Mahon</cp:lastModifiedBy>
  <cp:revision>20</cp:revision>
  <dcterms:created xsi:type="dcterms:W3CDTF">2024-05-09T16:56:22Z</dcterms:created>
  <dcterms:modified xsi:type="dcterms:W3CDTF">2026-05-07T02:04:34Z</dcterms:modified>
</cp:coreProperties>
</file>