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27" r:id="rId3"/>
    <p:sldId id="280" r:id="rId4"/>
    <p:sldId id="279" r:id="rId5"/>
    <p:sldId id="328" r:id="rId6"/>
    <p:sldId id="320" r:id="rId7"/>
    <p:sldId id="329" r:id="rId8"/>
    <p:sldId id="25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56054" autoAdjust="0"/>
  </p:normalViewPr>
  <p:slideViewPr>
    <p:cSldViewPr snapToGrid="0">
      <p:cViewPr varScale="1">
        <p:scale>
          <a:sx n="64" d="100"/>
          <a:sy n="64" d="100"/>
        </p:scale>
        <p:origin x="27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Course-Level</a:t>
            </a:r>
          </a:p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Built into the course</a:t>
            </a:r>
          </a:p>
        </c:rich>
      </c:tx>
      <c:layout>
        <c:manualLayout>
          <c:xMode val="edge"/>
          <c:yMode val="edge"/>
          <c:x val="0.24098150051387465"/>
          <c:y val="4.37796374356577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6675" cap="rnd">
                <a:solidFill>
                  <a:schemeClr val="accent5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195</c:v>
                </c:pt>
                <c:pt idx="3">
                  <c:v>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5-4AB5-BF27-4D7DEE07C2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218304"/>
        <c:axId val="157219840"/>
      </c:barChart>
      <c:catAx>
        <c:axId val="15721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19840"/>
        <c:crosses val="autoZero"/>
        <c:auto val="1"/>
        <c:lblAlgn val="ctr"/>
        <c:lblOffset val="100"/>
        <c:noMultiLvlLbl val="0"/>
      </c:catAx>
      <c:valAx>
        <c:axId val="15721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1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Section-Level: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Instructor-specific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(recorded every</a:t>
            </a:r>
            <a:r>
              <a:rPr lang="en-US" b="1" baseline="0" dirty="0">
                <a:solidFill>
                  <a:schemeClr val="accent1">
                    <a:lumMod val="75000"/>
                  </a:schemeClr>
                </a:solidFill>
              </a:rPr>
              <a:t> semester)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40774129852474"/>
          <c:y val="2.008026037048834E-2"/>
          <c:w val="0.84862103567989289"/>
          <c:h val="0.7117645193271586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315072"/>
        <c:axId val="157316608"/>
      </c:barChart>
      <c:catAx>
        <c:axId val="1573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16608"/>
        <c:crosses val="autoZero"/>
        <c:auto val="1"/>
        <c:lblAlgn val="ctr"/>
        <c:lblOffset val="100"/>
        <c:noMultiLvlLbl val="0"/>
      </c:catAx>
      <c:valAx>
        <c:axId val="15731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15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Section-Level:</a:t>
            </a:r>
          </a:p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Instructor-specific</a:t>
            </a:r>
          </a:p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(recorded every semester)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2021-22</c:v>
                </c:pt>
                <c:pt idx="1">
                  <c:v>2022-23</c:v>
                </c:pt>
                <c:pt idx="2">
                  <c:v>2023-24</c:v>
                </c:pt>
                <c:pt idx="3">
                  <c:v>2024-25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102</c:v>
                </c:pt>
                <c:pt idx="1">
                  <c:v>85</c:v>
                </c:pt>
                <c:pt idx="2">
                  <c:v>449</c:v>
                </c:pt>
                <c:pt idx="3">
                  <c:v>1304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F7-47E0-86AE-BE8CE1C85F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5180416"/>
        <c:axId val="157627520"/>
      </c:barChart>
      <c:catAx>
        <c:axId val="1551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27520"/>
        <c:crosses val="autoZero"/>
        <c:auto val="1"/>
        <c:lblAlgn val="ctr"/>
        <c:lblOffset val="100"/>
        <c:noMultiLvlLbl val="0"/>
      </c:catAx>
      <c:valAx>
        <c:axId val="15762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8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E2154-8EFE-4522-B9A5-9B68FF69776A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16ECF3-24C2-463E-81B9-118B443EAC98}">
      <dgm:prSet/>
      <dgm:spPr/>
      <dgm:t>
        <a:bodyPr/>
        <a:lstStyle/>
        <a:p>
          <a:r>
            <a:rPr lang="en-US" dirty="0"/>
            <a:t>Institutionalize WBL &amp; Celebrate Success</a:t>
          </a:r>
        </a:p>
      </dgm:t>
    </dgm:pt>
    <dgm:pt modelId="{0090DC22-B89F-4DC4-A2DB-4367B260C478}" type="parTrans" cxnId="{A32DE76F-1C9E-4BC1-8E50-E5E53EC77046}">
      <dgm:prSet/>
      <dgm:spPr/>
      <dgm:t>
        <a:bodyPr/>
        <a:lstStyle/>
        <a:p>
          <a:endParaRPr lang="en-US"/>
        </a:p>
      </dgm:t>
    </dgm:pt>
    <dgm:pt modelId="{B5D5DCFE-2338-44D2-BCFD-920FA423FB73}" type="sibTrans" cxnId="{A32DE76F-1C9E-4BC1-8E50-E5E53EC77046}">
      <dgm:prSet/>
      <dgm:spPr/>
      <dgm:t>
        <a:bodyPr/>
        <a:lstStyle/>
        <a:p>
          <a:endParaRPr lang="en-US"/>
        </a:p>
      </dgm:t>
    </dgm:pt>
    <dgm:pt modelId="{45C98561-2AD3-4290-87AC-A1C9869418BD}">
      <dgm:prSet/>
      <dgm:spPr/>
      <dgm:t>
        <a:bodyPr/>
        <a:lstStyle/>
        <a:p>
          <a:r>
            <a:rPr lang="en-US" dirty="0"/>
            <a:t>Identify &amp; Close WBL Gaps</a:t>
          </a:r>
        </a:p>
      </dgm:t>
    </dgm:pt>
    <dgm:pt modelId="{20DF1885-F6DA-4D94-9D05-94A59ED32AF1}" type="parTrans" cxnId="{6562C746-F259-4E29-ADF3-A9E9CEF2866A}">
      <dgm:prSet/>
      <dgm:spPr/>
      <dgm:t>
        <a:bodyPr/>
        <a:lstStyle/>
        <a:p>
          <a:endParaRPr lang="en-US"/>
        </a:p>
      </dgm:t>
    </dgm:pt>
    <dgm:pt modelId="{9DA4E547-1781-43CC-BD5D-CD28CD738ECE}" type="sibTrans" cxnId="{6562C746-F259-4E29-ADF3-A9E9CEF2866A}">
      <dgm:prSet/>
      <dgm:spPr/>
      <dgm:t>
        <a:bodyPr/>
        <a:lstStyle/>
        <a:p>
          <a:endParaRPr lang="en-US"/>
        </a:p>
      </dgm:t>
    </dgm:pt>
    <dgm:pt modelId="{19FBE594-9118-4A73-990B-E8C71AD9E34C}">
      <dgm:prSet/>
      <dgm:spPr/>
      <dgm:t>
        <a:bodyPr/>
        <a:lstStyle/>
        <a:p>
          <a:r>
            <a:rPr lang="en-US" dirty="0"/>
            <a:t>SG21 Reporting - New Technology</a:t>
          </a:r>
        </a:p>
      </dgm:t>
    </dgm:pt>
    <dgm:pt modelId="{F9CA6152-1C07-4414-A545-72CC33359215}" type="parTrans" cxnId="{F3511277-84BB-4AE3-974F-72B3AE8D68CD}">
      <dgm:prSet/>
      <dgm:spPr/>
      <dgm:t>
        <a:bodyPr/>
        <a:lstStyle/>
        <a:p>
          <a:endParaRPr lang="en-US"/>
        </a:p>
      </dgm:t>
    </dgm:pt>
    <dgm:pt modelId="{0005885E-EC18-4BA2-87E8-6D9D6D43FD5D}" type="sibTrans" cxnId="{F3511277-84BB-4AE3-974F-72B3AE8D68CD}">
      <dgm:prSet/>
      <dgm:spPr/>
      <dgm:t>
        <a:bodyPr/>
        <a:lstStyle/>
        <a:p>
          <a:endParaRPr lang="en-US"/>
        </a:p>
      </dgm:t>
    </dgm:pt>
    <dgm:pt modelId="{00460029-70E7-4BB8-824C-E6B50ECD9C05}">
      <dgm:prSet/>
      <dgm:spPr/>
      <dgm:t>
        <a:bodyPr/>
        <a:lstStyle/>
        <a:p>
          <a:r>
            <a:rPr lang="en-US" dirty="0"/>
            <a:t>Innovative Programming</a:t>
          </a:r>
        </a:p>
      </dgm:t>
    </dgm:pt>
    <dgm:pt modelId="{14BACEE8-8D5A-46A0-B1C3-FD4497EF31D8}" type="parTrans" cxnId="{5B40904F-91B7-4BD5-AC16-188DDBC882CC}">
      <dgm:prSet/>
      <dgm:spPr/>
      <dgm:t>
        <a:bodyPr/>
        <a:lstStyle/>
        <a:p>
          <a:endParaRPr lang="en-US"/>
        </a:p>
      </dgm:t>
    </dgm:pt>
    <dgm:pt modelId="{480E33E5-6CF3-479B-ADA5-7D34E716700F}" type="sibTrans" cxnId="{5B40904F-91B7-4BD5-AC16-188DDBC882CC}">
      <dgm:prSet/>
      <dgm:spPr/>
      <dgm:t>
        <a:bodyPr/>
        <a:lstStyle/>
        <a:p>
          <a:endParaRPr lang="en-US"/>
        </a:p>
      </dgm:t>
    </dgm:pt>
    <dgm:pt modelId="{303E37B0-8DF5-42EB-B3F2-F109DC7352EA}">
      <dgm:prSet/>
      <dgm:spPr/>
      <dgm:t>
        <a:bodyPr/>
        <a:lstStyle/>
        <a:p>
          <a:r>
            <a:rPr lang="en-US" dirty="0"/>
            <a:t>Faculty Collaboration</a:t>
          </a:r>
        </a:p>
      </dgm:t>
    </dgm:pt>
    <dgm:pt modelId="{FA669CFB-BA97-47A2-A344-513D233DE567}" type="sibTrans" cxnId="{F606A061-37F4-4B89-BE92-3EBA830A8D69}">
      <dgm:prSet/>
      <dgm:spPr/>
      <dgm:t>
        <a:bodyPr/>
        <a:lstStyle/>
        <a:p>
          <a:endParaRPr lang="en-US"/>
        </a:p>
      </dgm:t>
    </dgm:pt>
    <dgm:pt modelId="{738312EC-4DC3-48BC-A102-75E98E8214E8}" type="parTrans" cxnId="{F606A061-37F4-4B89-BE92-3EBA830A8D69}">
      <dgm:prSet/>
      <dgm:spPr/>
      <dgm:t>
        <a:bodyPr/>
        <a:lstStyle/>
        <a:p>
          <a:endParaRPr lang="en-US"/>
        </a:p>
      </dgm:t>
    </dgm:pt>
    <dgm:pt modelId="{AD861234-AD87-4953-9304-E67FCAC53985}" type="pres">
      <dgm:prSet presAssocID="{D9AE2154-8EFE-4522-B9A5-9B68FF69776A}" presName="vert0" presStyleCnt="0">
        <dgm:presLayoutVars>
          <dgm:dir/>
          <dgm:animOne val="branch"/>
          <dgm:animLvl val="lvl"/>
        </dgm:presLayoutVars>
      </dgm:prSet>
      <dgm:spPr/>
    </dgm:pt>
    <dgm:pt modelId="{2E2DA592-A05E-4A6A-8280-E0C686731FFE}" type="pres">
      <dgm:prSet presAssocID="{303E37B0-8DF5-42EB-B3F2-F109DC7352EA}" presName="thickLine" presStyleLbl="alignNode1" presStyleIdx="0" presStyleCnt="5"/>
      <dgm:spPr/>
    </dgm:pt>
    <dgm:pt modelId="{04A44B5B-6F67-4CB8-A889-4F3C08A1A691}" type="pres">
      <dgm:prSet presAssocID="{303E37B0-8DF5-42EB-B3F2-F109DC7352EA}" presName="horz1" presStyleCnt="0"/>
      <dgm:spPr/>
    </dgm:pt>
    <dgm:pt modelId="{1E011137-351C-4E4A-A348-710DB2AE5C94}" type="pres">
      <dgm:prSet presAssocID="{303E37B0-8DF5-42EB-B3F2-F109DC7352EA}" presName="tx1" presStyleLbl="revTx" presStyleIdx="0" presStyleCnt="5"/>
      <dgm:spPr/>
    </dgm:pt>
    <dgm:pt modelId="{6FE68164-BA04-4280-BC13-906957346C23}" type="pres">
      <dgm:prSet presAssocID="{303E37B0-8DF5-42EB-B3F2-F109DC7352EA}" presName="vert1" presStyleCnt="0"/>
      <dgm:spPr/>
    </dgm:pt>
    <dgm:pt modelId="{853E1F65-DF08-4611-8EE7-07CD52424FD6}" type="pres">
      <dgm:prSet presAssocID="{45C98561-2AD3-4290-87AC-A1C9869418BD}" presName="thickLine" presStyleLbl="alignNode1" presStyleIdx="1" presStyleCnt="5"/>
      <dgm:spPr/>
    </dgm:pt>
    <dgm:pt modelId="{7CF03FA0-34BB-4E4B-8FBB-42D4C56177AC}" type="pres">
      <dgm:prSet presAssocID="{45C98561-2AD3-4290-87AC-A1C9869418BD}" presName="horz1" presStyleCnt="0"/>
      <dgm:spPr/>
    </dgm:pt>
    <dgm:pt modelId="{41915B07-EA04-4218-A7B5-2AC7C2CE0F32}" type="pres">
      <dgm:prSet presAssocID="{45C98561-2AD3-4290-87AC-A1C9869418BD}" presName="tx1" presStyleLbl="revTx" presStyleIdx="1" presStyleCnt="5"/>
      <dgm:spPr/>
    </dgm:pt>
    <dgm:pt modelId="{A183C588-9D63-4FEE-A897-82C11786BC7D}" type="pres">
      <dgm:prSet presAssocID="{45C98561-2AD3-4290-87AC-A1C9869418BD}" presName="vert1" presStyleCnt="0"/>
      <dgm:spPr/>
    </dgm:pt>
    <dgm:pt modelId="{1A972E47-5F31-4D68-A361-49745B078372}" type="pres">
      <dgm:prSet presAssocID="{19FBE594-9118-4A73-990B-E8C71AD9E34C}" presName="thickLine" presStyleLbl="alignNode1" presStyleIdx="2" presStyleCnt="5"/>
      <dgm:spPr/>
    </dgm:pt>
    <dgm:pt modelId="{2BE90C54-B79A-4561-95C7-A60AD712B7CA}" type="pres">
      <dgm:prSet presAssocID="{19FBE594-9118-4A73-990B-E8C71AD9E34C}" presName="horz1" presStyleCnt="0"/>
      <dgm:spPr/>
    </dgm:pt>
    <dgm:pt modelId="{DDA674EF-AA52-4B7E-BC76-14ABE015478B}" type="pres">
      <dgm:prSet presAssocID="{19FBE594-9118-4A73-990B-E8C71AD9E34C}" presName="tx1" presStyleLbl="revTx" presStyleIdx="2" presStyleCnt="5"/>
      <dgm:spPr/>
    </dgm:pt>
    <dgm:pt modelId="{B4111DF7-9C27-4A3A-8439-55BA4B05FF61}" type="pres">
      <dgm:prSet presAssocID="{19FBE594-9118-4A73-990B-E8C71AD9E34C}" presName="vert1" presStyleCnt="0"/>
      <dgm:spPr/>
    </dgm:pt>
    <dgm:pt modelId="{FC7A8C57-7E2B-4C99-9929-8D8050CD639C}" type="pres">
      <dgm:prSet presAssocID="{00460029-70E7-4BB8-824C-E6B50ECD9C05}" presName="thickLine" presStyleLbl="alignNode1" presStyleIdx="3" presStyleCnt="5"/>
      <dgm:spPr/>
    </dgm:pt>
    <dgm:pt modelId="{78F6B8D9-0A0A-442C-9C39-32BE7967ED08}" type="pres">
      <dgm:prSet presAssocID="{00460029-70E7-4BB8-824C-E6B50ECD9C05}" presName="horz1" presStyleCnt="0"/>
      <dgm:spPr/>
    </dgm:pt>
    <dgm:pt modelId="{42037382-DA36-411D-AD5F-924E4B15CC23}" type="pres">
      <dgm:prSet presAssocID="{00460029-70E7-4BB8-824C-E6B50ECD9C05}" presName="tx1" presStyleLbl="revTx" presStyleIdx="3" presStyleCnt="5"/>
      <dgm:spPr/>
    </dgm:pt>
    <dgm:pt modelId="{6D663CBC-1ABB-40EF-A604-D3846BD342FF}" type="pres">
      <dgm:prSet presAssocID="{00460029-70E7-4BB8-824C-E6B50ECD9C05}" presName="vert1" presStyleCnt="0"/>
      <dgm:spPr/>
    </dgm:pt>
    <dgm:pt modelId="{8DCAE926-CADC-4D4A-9D1D-9321CE89A3EE}" type="pres">
      <dgm:prSet presAssocID="{7216ECF3-24C2-463E-81B9-118B443EAC98}" presName="thickLine" presStyleLbl="alignNode1" presStyleIdx="4" presStyleCnt="5"/>
      <dgm:spPr/>
    </dgm:pt>
    <dgm:pt modelId="{EEEB564A-48FF-42F6-98C4-13EE97B4E03F}" type="pres">
      <dgm:prSet presAssocID="{7216ECF3-24C2-463E-81B9-118B443EAC98}" presName="horz1" presStyleCnt="0"/>
      <dgm:spPr/>
    </dgm:pt>
    <dgm:pt modelId="{FB58BEB6-575F-4E62-846C-EAB6A608BCBC}" type="pres">
      <dgm:prSet presAssocID="{7216ECF3-24C2-463E-81B9-118B443EAC98}" presName="tx1" presStyleLbl="revTx" presStyleIdx="4" presStyleCnt="5"/>
      <dgm:spPr/>
    </dgm:pt>
    <dgm:pt modelId="{7F102E77-8D1A-427B-A65D-B0D0680A25A3}" type="pres">
      <dgm:prSet presAssocID="{7216ECF3-24C2-463E-81B9-118B443EAC98}" presName="vert1" presStyleCnt="0"/>
      <dgm:spPr/>
    </dgm:pt>
  </dgm:ptLst>
  <dgm:cxnLst>
    <dgm:cxn modelId="{8FBAA409-0B31-4413-A490-333419107DFF}" type="presOf" srcId="{D9AE2154-8EFE-4522-B9A5-9B68FF69776A}" destId="{AD861234-AD87-4953-9304-E67FCAC53985}" srcOrd="0" destOrd="0" presId="urn:microsoft.com/office/officeart/2008/layout/LinedList"/>
    <dgm:cxn modelId="{DD15A21B-156C-4E55-9336-B70C5E3AA39C}" type="presOf" srcId="{19FBE594-9118-4A73-990B-E8C71AD9E34C}" destId="{DDA674EF-AA52-4B7E-BC76-14ABE015478B}" srcOrd="0" destOrd="0" presId="urn:microsoft.com/office/officeart/2008/layout/LinedList"/>
    <dgm:cxn modelId="{6562C746-F259-4E29-ADF3-A9E9CEF2866A}" srcId="{D9AE2154-8EFE-4522-B9A5-9B68FF69776A}" destId="{45C98561-2AD3-4290-87AC-A1C9869418BD}" srcOrd="1" destOrd="0" parTransId="{20DF1885-F6DA-4D94-9D05-94A59ED32AF1}" sibTransId="{9DA4E547-1781-43CC-BD5D-CD28CD738ECE}"/>
    <dgm:cxn modelId="{5B40904F-91B7-4BD5-AC16-188DDBC882CC}" srcId="{D9AE2154-8EFE-4522-B9A5-9B68FF69776A}" destId="{00460029-70E7-4BB8-824C-E6B50ECD9C05}" srcOrd="3" destOrd="0" parTransId="{14BACEE8-8D5A-46A0-B1C3-FD4497EF31D8}" sibTransId="{480E33E5-6CF3-479B-ADA5-7D34E716700F}"/>
    <dgm:cxn modelId="{F606A061-37F4-4B89-BE92-3EBA830A8D69}" srcId="{D9AE2154-8EFE-4522-B9A5-9B68FF69776A}" destId="{303E37B0-8DF5-42EB-B3F2-F109DC7352EA}" srcOrd="0" destOrd="0" parTransId="{738312EC-4DC3-48BC-A102-75E98E8214E8}" sibTransId="{FA669CFB-BA97-47A2-A344-513D233DE567}"/>
    <dgm:cxn modelId="{A32DE76F-1C9E-4BC1-8E50-E5E53EC77046}" srcId="{D9AE2154-8EFE-4522-B9A5-9B68FF69776A}" destId="{7216ECF3-24C2-463E-81B9-118B443EAC98}" srcOrd="4" destOrd="0" parTransId="{0090DC22-B89F-4DC4-A2DB-4367B260C478}" sibTransId="{B5D5DCFE-2338-44D2-BCFD-920FA423FB73}"/>
    <dgm:cxn modelId="{999EA175-9ACA-4642-A254-1A133540CBEB}" type="presOf" srcId="{7216ECF3-24C2-463E-81B9-118B443EAC98}" destId="{FB58BEB6-575F-4E62-846C-EAB6A608BCBC}" srcOrd="0" destOrd="0" presId="urn:microsoft.com/office/officeart/2008/layout/LinedList"/>
    <dgm:cxn modelId="{F3511277-84BB-4AE3-974F-72B3AE8D68CD}" srcId="{D9AE2154-8EFE-4522-B9A5-9B68FF69776A}" destId="{19FBE594-9118-4A73-990B-E8C71AD9E34C}" srcOrd="2" destOrd="0" parTransId="{F9CA6152-1C07-4414-A545-72CC33359215}" sibTransId="{0005885E-EC18-4BA2-87E8-6D9D6D43FD5D}"/>
    <dgm:cxn modelId="{260489C7-B47C-407E-BBB7-F741E38E4BFE}" type="presOf" srcId="{00460029-70E7-4BB8-824C-E6B50ECD9C05}" destId="{42037382-DA36-411D-AD5F-924E4B15CC23}" srcOrd="0" destOrd="0" presId="urn:microsoft.com/office/officeart/2008/layout/LinedList"/>
    <dgm:cxn modelId="{AC71EDDA-621F-4BBE-BA74-A10FDC8A00A6}" type="presOf" srcId="{45C98561-2AD3-4290-87AC-A1C9869418BD}" destId="{41915B07-EA04-4218-A7B5-2AC7C2CE0F32}" srcOrd="0" destOrd="0" presId="urn:microsoft.com/office/officeart/2008/layout/LinedList"/>
    <dgm:cxn modelId="{F3B1D8F6-C26C-4DFF-9836-D2597E6DE837}" type="presOf" srcId="{303E37B0-8DF5-42EB-B3F2-F109DC7352EA}" destId="{1E011137-351C-4E4A-A348-710DB2AE5C94}" srcOrd="0" destOrd="0" presId="urn:microsoft.com/office/officeart/2008/layout/LinedList"/>
    <dgm:cxn modelId="{EF149F84-9D5F-4301-A841-72095AEA7DC6}" type="presParOf" srcId="{AD861234-AD87-4953-9304-E67FCAC53985}" destId="{2E2DA592-A05E-4A6A-8280-E0C686731FFE}" srcOrd="0" destOrd="0" presId="urn:microsoft.com/office/officeart/2008/layout/LinedList"/>
    <dgm:cxn modelId="{9893DC7A-ABCF-4941-9A49-42329C33D79F}" type="presParOf" srcId="{AD861234-AD87-4953-9304-E67FCAC53985}" destId="{04A44B5B-6F67-4CB8-A889-4F3C08A1A691}" srcOrd="1" destOrd="0" presId="urn:microsoft.com/office/officeart/2008/layout/LinedList"/>
    <dgm:cxn modelId="{86E5FDDB-076F-4B20-9841-8D492C5E0648}" type="presParOf" srcId="{04A44B5B-6F67-4CB8-A889-4F3C08A1A691}" destId="{1E011137-351C-4E4A-A348-710DB2AE5C94}" srcOrd="0" destOrd="0" presId="urn:microsoft.com/office/officeart/2008/layout/LinedList"/>
    <dgm:cxn modelId="{8B6EC14F-1A86-45FB-A7E3-759E315FE04F}" type="presParOf" srcId="{04A44B5B-6F67-4CB8-A889-4F3C08A1A691}" destId="{6FE68164-BA04-4280-BC13-906957346C23}" srcOrd="1" destOrd="0" presId="urn:microsoft.com/office/officeart/2008/layout/LinedList"/>
    <dgm:cxn modelId="{AAFDE180-6AF6-4A15-A2AE-4490B304BAB7}" type="presParOf" srcId="{AD861234-AD87-4953-9304-E67FCAC53985}" destId="{853E1F65-DF08-4611-8EE7-07CD52424FD6}" srcOrd="2" destOrd="0" presId="urn:microsoft.com/office/officeart/2008/layout/LinedList"/>
    <dgm:cxn modelId="{D59DF2CB-1859-4659-B26F-23F71495C145}" type="presParOf" srcId="{AD861234-AD87-4953-9304-E67FCAC53985}" destId="{7CF03FA0-34BB-4E4B-8FBB-42D4C56177AC}" srcOrd="3" destOrd="0" presId="urn:microsoft.com/office/officeart/2008/layout/LinedList"/>
    <dgm:cxn modelId="{F0D8B2F8-9514-405E-8B3B-63322C130223}" type="presParOf" srcId="{7CF03FA0-34BB-4E4B-8FBB-42D4C56177AC}" destId="{41915B07-EA04-4218-A7B5-2AC7C2CE0F32}" srcOrd="0" destOrd="0" presId="urn:microsoft.com/office/officeart/2008/layout/LinedList"/>
    <dgm:cxn modelId="{72D1BD4A-34CD-4D54-9144-A43520AA0DF6}" type="presParOf" srcId="{7CF03FA0-34BB-4E4B-8FBB-42D4C56177AC}" destId="{A183C588-9D63-4FEE-A897-82C11786BC7D}" srcOrd="1" destOrd="0" presId="urn:microsoft.com/office/officeart/2008/layout/LinedList"/>
    <dgm:cxn modelId="{2AF8CD1C-48B6-4505-8D77-B54F3D6B5489}" type="presParOf" srcId="{AD861234-AD87-4953-9304-E67FCAC53985}" destId="{1A972E47-5F31-4D68-A361-49745B078372}" srcOrd="4" destOrd="0" presId="urn:microsoft.com/office/officeart/2008/layout/LinedList"/>
    <dgm:cxn modelId="{170140B9-D3C5-413D-BD8E-A87803D4B181}" type="presParOf" srcId="{AD861234-AD87-4953-9304-E67FCAC53985}" destId="{2BE90C54-B79A-4561-95C7-A60AD712B7CA}" srcOrd="5" destOrd="0" presId="urn:microsoft.com/office/officeart/2008/layout/LinedList"/>
    <dgm:cxn modelId="{3E1EDBEC-2832-4A52-9001-711E4BAAF767}" type="presParOf" srcId="{2BE90C54-B79A-4561-95C7-A60AD712B7CA}" destId="{DDA674EF-AA52-4B7E-BC76-14ABE015478B}" srcOrd="0" destOrd="0" presId="urn:microsoft.com/office/officeart/2008/layout/LinedList"/>
    <dgm:cxn modelId="{4963E827-4423-4DEC-BE5D-81A7CD05F68A}" type="presParOf" srcId="{2BE90C54-B79A-4561-95C7-A60AD712B7CA}" destId="{B4111DF7-9C27-4A3A-8439-55BA4B05FF61}" srcOrd="1" destOrd="0" presId="urn:microsoft.com/office/officeart/2008/layout/LinedList"/>
    <dgm:cxn modelId="{BBC6D004-3848-4215-96D9-82758C85F749}" type="presParOf" srcId="{AD861234-AD87-4953-9304-E67FCAC53985}" destId="{FC7A8C57-7E2B-4C99-9929-8D8050CD639C}" srcOrd="6" destOrd="0" presId="urn:microsoft.com/office/officeart/2008/layout/LinedList"/>
    <dgm:cxn modelId="{BA5A7D97-7E50-4678-B094-85B313F13CDF}" type="presParOf" srcId="{AD861234-AD87-4953-9304-E67FCAC53985}" destId="{78F6B8D9-0A0A-442C-9C39-32BE7967ED08}" srcOrd="7" destOrd="0" presId="urn:microsoft.com/office/officeart/2008/layout/LinedList"/>
    <dgm:cxn modelId="{B612506D-8826-4358-ADCF-01844F2B3EB1}" type="presParOf" srcId="{78F6B8D9-0A0A-442C-9C39-32BE7967ED08}" destId="{42037382-DA36-411D-AD5F-924E4B15CC23}" srcOrd="0" destOrd="0" presId="urn:microsoft.com/office/officeart/2008/layout/LinedList"/>
    <dgm:cxn modelId="{81144117-5DDA-4628-BF94-A2399081F6FD}" type="presParOf" srcId="{78F6B8D9-0A0A-442C-9C39-32BE7967ED08}" destId="{6D663CBC-1ABB-40EF-A604-D3846BD342FF}" srcOrd="1" destOrd="0" presId="urn:microsoft.com/office/officeart/2008/layout/LinedList"/>
    <dgm:cxn modelId="{5B39520C-8580-416A-8024-FED62C56F48D}" type="presParOf" srcId="{AD861234-AD87-4953-9304-E67FCAC53985}" destId="{8DCAE926-CADC-4D4A-9D1D-9321CE89A3EE}" srcOrd="8" destOrd="0" presId="urn:microsoft.com/office/officeart/2008/layout/LinedList"/>
    <dgm:cxn modelId="{B0BC7D24-8DAD-4F93-A74A-3B9EF0FCDBAD}" type="presParOf" srcId="{AD861234-AD87-4953-9304-E67FCAC53985}" destId="{EEEB564A-48FF-42F6-98C4-13EE97B4E03F}" srcOrd="9" destOrd="0" presId="urn:microsoft.com/office/officeart/2008/layout/LinedList"/>
    <dgm:cxn modelId="{3AE46C1D-58B8-4DDB-9121-5E5F12E9044B}" type="presParOf" srcId="{EEEB564A-48FF-42F6-98C4-13EE97B4E03F}" destId="{FB58BEB6-575F-4E62-846C-EAB6A608BCBC}" srcOrd="0" destOrd="0" presId="urn:microsoft.com/office/officeart/2008/layout/LinedList"/>
    <dgm:cxn modelId="{0BE87BD5-1029-45A8-9AAE-7CB55FA7005D}" type="presParOf" srcId="{EEEB564A-48FF-42F6-98C4-13EE97B4E03F}" destId="{7F102E77-8D1A-427B-A65D-B0D0680A25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DA592-A05E-4A6A-8280-E0C686731FFE}">
      <dsp:nvSpPr>
        <dsp:cNvPr id="0" name=""/>
        <dsp:cNvSpPr/>
      </dsp:nvSpPr>
      <dsp:spPr>
        <a:xfrm>
          <a:off x="0" y="539"/>
          <a:ext cx="77737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011137-351C-4E4A-A348-710DB2AE5C94}">
      <dsp:nvSpPr>
        <dsp:cNvPr id="0" name=""/>
        <dsp:cNvSpPr/>
      </dsp:nvSpPr>
      <dsp:spPr>
        <a:xfrm>
          <a:off x="0" y="539"/>
          <a:ext cx="7773756" cy="8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Faculty Collaboration</a:t>
          </a:r>
        </a:p>
      </dsp:txBody>
      <dsp:txXfrm>
        <a:off x="0" y="539"/>
        <a:ext cx="7773756" cy="883733"/>
      </dsp:txXfrm>
    </dsp:sp>
    <dsp:sp modelId="{853E1F65-DF08-4611-8EE7-07CD52424FD6}">
      <dsp:nvSpPr>
        <dsp:cNvPr id="0" name=""/>
        <dsp:cNvSpPr/>
      </dsp:nvSpPr>
      <dsp:spPr>
        <a:xfrm>
          <a:off x="0" y="884272"/>
          <a:ext cx="77737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15B07-EA04-4218-A7B5-2AC7C2CE0F32}">
      <dsp:nvSpPr>
        <dsp:cNvPr id="0" name=""/>
        <dsp:cNvSpPr/>
      </dsp:nvSpPr>
      <dsp:spPr>
        <a:xfrm>
          <a:off x="0" y="884272"/>
          <a:ext cx="7773756" cy="8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Identify &amp; Close WBL Gaps</a:t>
          </a:r>
        </a:p>
      </dsp:txBody>
      <dsp:txXfrm>
        <a:off x="0" y="884272"/>
        <a:ext cx="7773756" cy="883733"/>
      </dsp:txXfrm>
    </dsp:sp>
    <dsp:sp modelId="{1A972E47-5F31-4D68-A361-49745B078372}">
      <dsp:nvSpPr>
        <dsp:cNvPr id="0" name=""/>
        <dsp:cNvSpPr/>
      </dsp:nvSpPr>
      <dsp:spPr>
        <a:xfrm>
          <a:off x="0" y="1768006"/>
          <a:ext cx="77737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674EF-AA52-4B7E-BC76-14ABE015478B}">
      <dsp:nvSpPr>
        <dsp:cNvPr id="0" name=""/>
        <dsp:cNvSpPr/>
      </dsp:nvSpPr>
      <dsp:spPr>
        <a:xfrm>
          <a:off x="0" y="1768006"/>
          <a:ext cx="7773756" cy="8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SG21 Reporting - New Technology</a:t>
          </a:r>
        </a:p>
      </dsp:txBody>
      <dsp:txXfrm>
        <a:off x="0" y="1768006"/>
        <a:ext cx="7773756" cy="883733"/>
      </dsp:txXfrm>
    </dsp:sp>
    <dsp:sp modelId="{FC7A8C57-7E2B-4C99-9929-8D8050CD639C}">
      <dsp:nvSpPr>
        <dsp:cNvPr id="0" name=""/>
        <dsp:cNvSpPr/>
      </dsp:nvSpPr>
      <dsp:spPr>
        <a:xfrm>
          <a:off x="0" y="2651739"/>
          <a:ext cx="77737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37382-DA36-411D-AD5F-924E4B15CC23}">
      <dsp:nvSpPr>
        <dsp:cNvPr id="0" name=""/>
        <dsp:cNvSpPr/>
      </dsp:nvSpPr>
      <dsp:spPr>
        <a:xfrm>
          <a:off x="0" y="2651739"/>
          <a:ext cx="7773756" cy="8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Innovative Programming</a:t>
          </a:r>
        </a:p>
      </dsp:txBody>
      <dsp:txXfrm>
        <a:off x="0" y="2651739"/>
        <a:ext cx="7773756" cy="883733"/>
      </dsp:txXfrm>
    </dsp:sp>
    <dsp:sp modelId="{8DCAE926-CADC-4D4A-9D1D-9321CE89A3EE}">
      <dsp:nvSpPr>
        <dsp:cNvPr id="0" name=""/>
        <dsp:cNvSpPr/>
      </dsp:nvSpPr>
      <dsp:spPr>
        <a:xfrm>
          <a:off x="0" y="3535473"/>
          <a:ext cx="777375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58BEB6-575F-4E62-846C-EAB6A608BCBC}">
      <dsp:nvSpPr>
        <dsp:cNvPr id="0" name=""/>
        <dsp:cNvSpPr/>
      </dsp:nvSpPr>
      <dsp:spPr>
        <a:xfrm>
          <a:off x="0" y="3535473"/>
          <a:ext cx="7773756" cy="883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Institutionalize WBL &amp; Celebrate Success</a:t>
          </a:r>
        </a:p>
      </dsp:txBody>
      <dsp:txXfrm>
        <a:off x="0" y="3535473"/>
        <a:ext cx="7773756" cy="8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31D671-FFBA-434C-A07B-2A6909862FE8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252A2A-537F-4206-B0FF-0B95C7160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6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1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52A2A-537F-4206-B0FF-0B95C71604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73BA9-FC96-59F2-0C4B-3D9C0C152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9380D-FE7C-651A-14AE-3D8BD9ADE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7EA31-8ADC-6500-3E76-DC457B05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7A575-BA1B-29B3-6229-1DA17441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1FF7B-79E9-2B34-90DC-8104F956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9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B907-6811-63C1-8CF7-D892533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41C26-BD89-1A43-5494-B75481F93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DDFA-6FD3-DEE9-5EE5-8B60D90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D6820-D878-CEAF-9F13-CB25758A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B0FB3-FC72-CBDA-286A-5BCF3E62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643EE-5FE3-F2DA-78B1-511577FBE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12192-19BA-97B4-96D0-0DC58916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D7471-254F-33A3-8FA7-64B605FE6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5155-33F1-520A-618E-20EBC70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8819-1316-FB38-9BC6-A2F09617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7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-Column (Text+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D7790-C70F-31CF-7DFE-D42E6270B6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38D8EB-E8CF-4618-A78C-1296A08EB1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8612259" y="-2941982"/>
            <a:ext cx="29568917" cy="2809636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39C65101-5ED6-3574-3FE3-46245B4C1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(textbox +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texbox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60A322A-D0E3-6558-3E1F-B0655DABC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4899212" cy="43927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AFFF586-08C0-741F-068A-23D7CE9C47D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4589" y="2055812"/>
            <a:ext cx="4899212" cy="364876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994B4A6-F27D-4117-80BB-E0C235AC2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093" y="5931466"/>
            <a:ext cx="2421355" cy="4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6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D375-A503-946F-2BA9-3B62EA96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19FF-0C4E-CA81-EDB3-1A07E484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D64A-280E-7923-76FB-6F03B6C2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F5A15-B2A1-ED01-401F-2D2814A5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F572-D013-4C2C-8C76-B712AFB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30F3-8A7E-A67F-7C00-09923A02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12DD5-46D8-9F42-F913-9EB5D75B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7C62F-C13E-1258-860D-A198E89D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B7C4B-7C1C-EA51-E68B-5004FB2B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1EFB7-E78F-0EF7-2068-B4F4FFD2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ACA2-165B-E6E7-9F62-580B3372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1D53-A79A-C7D7-CDC6-37D031228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71F0-8D9A-CF10-2656-C198D1C4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46128-1146-9F34-B71B-8180F0B7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5A17A-298E-B830-0C37-2C08D77C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84D67-F925-DA33-398D-BB7D11CD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2CA-177C-C2EB-1260-7B7C6C9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4FF7-B2D3-A869-60CD-6E625F6BC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E3F5C-3D3C-33FE-FF57-7357798A8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0805-A6A4-D320-0F5A-C1C08FDCF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3549C-3D4F-1EF6-8D3B-847E0685B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63982-C0AE-03DB-E68C-5AF07467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0E9C4-6877-270C-F1C3-2B176D53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498643-FD63-698A-2DD7-B365FBD6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6FD0-F1E9-F7C3-2B8E-EDE9F98B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BE04-752D-9FA4-C09A-7BA9C816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D3B9D-3C62-1252-4EC3-58115E6D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37C60-9D60-1A36-5B09-C340E4C8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CE58B-F7A7-8360-6FFF-7FA81C72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80730-2AE1-C6F9-C91D-FB2F67C1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1B0F9-C851-E36F-CEAB-0ADCE91D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F482-9C5D-3F41-9037-7AF003CA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B43E-9E8E-6635-6B21-50B20B8B5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6B00B-BA46-757F-5D64-CB1089B79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D1978-8DC1-2801-6A16-935F0985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EF5F2-0D09-FBCE-90FA-6048FE3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E833-8CE9-8743-7655-F21ECE02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88ED-3AE0-2072-F647-EB884C14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63584-31F9-14F5-2B38-93EEFEA02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8F1F3-84EE-CB27-9E52-DDFE0AB0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DEFB3-9051-7A24-7EC9-7CF4E435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49DC3-307B-CFFC-E492-48F14F01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7260-071B-9109-A1A1-D5A8616D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6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1CC0B-7DC1-3E2A-0581-452EB8D6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B3C1D-F0B5-6A0B-B1D1-C570FF7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78E21-0779-F032-68A1-FCE544940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023DD-6A5C-4FDA-B91B-BF6C575690EF}" type="datetimeFigureOut">
              <a:rPr lang="en-US" smtClean="0"/>
              <a:pPr/>
              <a:t>4/21/26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46B0D-AB16-1088-4D9F-191929C18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BF7C-610A-1E4B-800B-894A1F45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76248-CD42-4615-ABA3-E27854AF1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D52D2-EE1B-7BDA-4AC7-38F4337BE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7460-C930-9417-591F-0863B275DB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82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40517-EEB9-B4D1-4F75-ACC84835E6A6}"/>
              </a:ext>
            </a:extLst>
          </p:cNvPr>
          <p:cNvSpPr txBox="1"/>
          <p:nvPr/>
        </p:nvSpPr>
        <p:spPr>
          <a:xfrm>
            <a:off x="810713" y="1059132"/>
            <a:ext cx="3973385" cy="40680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small" spc="150" dirty="0">
                <a:latin typeface="+mj-lt"/>
                <a:ea typeface="+mj-ea"/>
                <a:cs typeface="+mj-cs"/>
              </a:rPr>
              <a:t>Vision 2030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small" spc="150" dirty="0">
                <a:latin typeface="+mj-lt"/>
                <a:ea typeface="+mj-ea"/>
                <a:cs typeface="+mj-cs"/>
              </a:rPr>
              <a:t>and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small" spc="150" dirty="0">
                <a:latin typeface="+mj-lt"/>
                <a:ea typeface="+mj-ea"/>
                <a:cs typeface="+mj-cs"/>
              </a:rPr>
              <a:t>Work-Based Learning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small" spc="150" dirty="0">
                <a:latin typeface="+mj-lt"/>
                <a:ea typeface="+mj-ea"/>
                <a:cs typeface="+mj-cs"/>
              </a:rPr>
              <a:t>at Miramar College</a:t>
            </a:r>
          </a:p>
        </p:txBody>
      </p:sp>
    </p:spTree>
    <p:extLst>
      <p:ext uri="{BB962C8B-B14F-4D97-AF65-F5344CB8AC3E}">
        <p14:creationId xmlns:p14="http://schemas.microsoft.com/office/powerpoint/2010/main" val="173186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–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C2FC-27DC-4F25-BF65-916D0360E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958" y="1849140"/>
            <a:ext cx="5853042" cy="4392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Work-Based Learning (WBL)</a:t>
            </a:r>
            <a:r>
              <a:rPr lang="en-US" sz="2400" dirty="0"/>
              <a:t> is any structured learning experience, inside or outside the classroom, that connects academic content to real-world work, helping students build career skills, explore career pathways, and prepare for future employment.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91AE6-0F02-427D-9BCD-239ECDC328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5"/>
          <a:stretch/>
        </p:blipFill>
        <p:spPr>
          <a:xfrm>
            <a:off x="6408328" y="1690688"/>
            <a:ext cx="5529943" cy="2163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4DCCDB-BD6B-492D-8884-97780BBEB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3"/>
          <a:stretch/>
        </p:blipFill>
        <p:spPr>
          <a:xfrm>
            <a:off x="6408329" y="4045510"/>
            <a:ext cx="5529943" cy="2447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51A4E5-940F-4120-A93A-CED460D94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9" b="17482"/>
          <a:stretch/>
        </p:blipFill>
        <p:spPr>
          <a:xfrm>
            <a:off x="566057" y="4265767"/>
            <a:ext cx="5529943" cy="24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BABF5-3DAA-2EAA-B06B-A5E88B31C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A60B-6FED-BEA1-3547-A73CBFF9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Work-Based Learning –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5116B-7F23-FA34-116B-5BD61B29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11" y="1749200"/>
            <a:ext cx="10185971" cy="51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2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2030 &amp; Work-Based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C2FC-27DC-4F25-BF65-916D0360E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292" y="2702326"/>
            <a:ext cx="5853042" cy="439274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Advancing Equity and Access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Connecting Education to Careers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Expanding Economic Mobility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Embedding Career Readiness in Pathways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3B5F10-DB86-487A-934F-F42F415A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022" y="2255189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WBL Coordinator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2E54AD9-22FF-4686-B479-671790B61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337923"/>
              </p:ext>
            </p:extLst>
          </p:nvPr>
        </p:nvGraphicFramePr>
        <p:xfrm>
          <a:off x="625177" y="1925109"/>
          <a:ext cx="7773756" cy="441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791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3E61-1467-4917-804B-365CDDCA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2021-2025 WBL Dashboard Data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E33E3A-3650-4C9F-90F4-F1C1C0DD56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6280" y="1795145"/>
          <a:ext cx="494284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53ED00B-C1BF-4EB5-A8E4-08E4000C8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317653"/>
              </p:ext>
            </p:extLst>
          </p:nvPr>
        </p:nvGraphicFramePr>
        <p:xfrm>
          <a:off x="6578634" y="2483893"/>
          <a:ext cx="4942840" cy="400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0C42D62-4572-458C-8D4E-1E86107B70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695803"/>
              </p:ext>
            </p:extLst>
          </p:nvPr>
        </p:nvGraphicFramePr>
        <p:xfrm>
          <a:off x="6254496" y="1795145"/>
          <a:ext cx="494284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7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A3D73-3555-4326-B6E7-E845BA78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Continue to Build WBL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B1C61F-1C79-47E9-B645-F1D8FF85E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782" y="2383970"/>
            <a:ext cx="5819018" cy="2962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we need from you</a:t>
            </a:r>
          </a:p>
          <a:p>
            <a:r>
              <a:rPr lang="en-US" dirty="0"/>
              <a:t>WBL Reporting Process</a:t>
            </a:r>
          </a:p>
          <a:p>
            <a:r>
              <a:rPr lang="en-US" dirty="0"/>
              <a:t>Institutional Support</a:t>
            </a:r>
          </a:p>
          <a:p>
            <a:r>
              <a:rPr lang="en-US" dirty="0"/>
              <a:t>Support Faculty Participation</a:t>
            </a:r>
          </a:p>
          <a:p>
            <a:r>
              <a:rPr lang="en-US" dirty="0"/>
              <a:t>Celebrate WBL Success Stories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id="{5A6EA2A2-1CD7-4A57-AA72-F7486072ED56}"/>
              </a:ext>
            </a:extLst>
          </p:cNvPr>
          <p:cNvSpPr/>
          <p:nvPr/>
        </p:nvSpPr>
        <p:spPr>
          <a:xfrm>
            <a:off x="522514" y="2383970"/>
            <a:ext cx="4460966" cy="316338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b="1" dirty="0">
                <a:solidFill>
                  <a:schemeClr val="bg1"/>
                </a:solidFill>
              </a:rPr>
              <a:t>Every student should have access to work-based learning experiences that connect education to careers.”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700" dirty="0">
                <a:solidFill>
                  <a:schemeClr val="bg1"/>
                </a:solidFill>
              </a:rPr>
              <a:t>California Community Colleges – Vision 2030</a:t>
            </a:r>
          </a:p>
        </p:txBody>
      </p:sp>
    </p:spTree>
    <p:extLst>
      <p:ext uri="{BB962C8B-B14F-4D97-AF65-F5344CB8AC3E}">
        <p14:creationId xmlns:p14="http://schemas.microsoft.com/office/powerpoint/2010/main" val="144689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BC74B-E1FF-377B-0C59-C66F8FE7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03" b="4828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6F0B9-D600-38BC-A891-B59B867305B5}"/>
              </a:ext>
            </a:extLst>
          </p:cNvPr>
          <p:cNvSpPr txBox="1"/>
          <p:nvPr/>
        </p:nvSpPr>
        <p:spPr>
          <a:xfrm>
            <a:off x="1063752" y="1488252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Vision 2030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Work-Based Learning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cap="small" spc="1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Miramar College</a:t>
            </a:r>
          </a:p>
        </p:txBody>
      </p:sp>
    </p:spTree>
    <p:extLst>
      <p:ext uri="{BB962C8B-B14F-4D97-AF65-F5344CB8AC3E}">
        <p14:creationId xmlns:p14="http://schemas.microsoft.com/office/powerpoint/2010/main" val="6510903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186</Words>
  <Application>Microsoft Macintosh PowerPoint</Application>
  <PresentationFormat>Widescreen</PresentationFormat>
  <Paragraphs>47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Work-Based Learning – WHAT?</vt:lpstr>
      <vt:lpstr>Work-Based Learning – Examples</vt:lpstr>
      <vt:lpstr>Vision 2030 &amp; Work-Based Learning</vt:lpstr>
      <vt:lpstr>WBL Coordinator</vt:lpstr>
      <vt:lpstr>2021-2025 WBL Dashboard Data</vt:lpstr>
      <vt:lpstr>Let’s Continue to Build WBL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 M Brennfleck</dc:creator>
  <cp:lastModifiedBy>Rodrigo Gomez</cp:lastModifiedBy>
  <cp:revision>62</cp:revision>
  <cp:lastPrinted>2026-03-18T22:46:18Z</cp:lastPrinted>
  <dcterms:created xsi:type="dcterms:W3CDTF">2026-03-14T17:21:54Z</dcterms:created>
  <dcterms:modified xsi:type="dcterms:W3CDTF">2026-04-21T21:11:53Z</dcterms:modified>
</cp:coreProperties>
</file>