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9" r:id="rId3"/>
    <p:sldId id="280" r:id="rId4"/>
    <p:sldId id="326" r:id="rId5"/>
    <p:sldId id="327" r:id="rId6"/>
    <p:sldId id="256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7908" autoAdjust="0"/>
  </p:normalViewPr>
  <p:slideViewPr>
    <p:cSldViewPr snapToGrid="0">
      <p:cViewPr>
        <p:scale>
          <a:sx n="60" d="100"/>
          <a:sy n="60" d="100"/>
        </p:scale>
        <p:origin x="1488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BCD99-4C14-41A7-8872-94C2C6920F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2B56A-A514-4E71-B2AA-2541671807A0}">
      <dgm:prSet phldrT="[Text]"/>
      <dgm:spPr/>
      <dgm:t>
        <a:bodyPr/>
        <a:lstStyle/>
        <a:p>
          <a:r>
            <a:rPr lang="en-US" dirty="0"/>
            <a:t>Higher completion rates: WBL students achieve 92% completion rate. That is a 5% advantage.</a:t>
          </a:r>
        </a:p>
      </dgm:t>
    </dgm:pt>
    <dgm:pt modelId="{857D9113-E155-4CAF-9DFC-16BE2B717D8F}" type="parTrans" cxnId="{63261770-D00F-43A0-83A1-E1D507AA6A22}">
      <dgm:prSet/>
      <dgm:spPr/>
      <dgm:t>
        <a:bodyPr/>
        <a:lstStyle/>
        <a:p>
          <a:endParaRPr lang="en-US"/>
        </a:p>
      </dgm:t>
    </dgm:pt>
    <dgm:pt modelId="{FF6D0B22-614D-44E8-86A0-885825F5E184}" type="sibTrans" cxnId="{63261770-D00F-43A0-83A1-E1D507AA6A22}">
      <dgm:prSet/>
      <dgm:spPr/>
      <dgm:t>
        <a:bodyPr/>
        <a:lstStyle/>
        <a:p>
          <a:endParaRPr lang="en-US"/>
        </a:p>
      </dgm:t>
    </dgm:pt>
    <dgm:pt modelId="{3BEBE922-2971-4958-ADE0-D9963C9FAE5A}">
      <dgm:prSet phldrT="[Text]"/>
      <dgm:spPr/>
      <dgm:t>
        <a:bodyPr/>
        <a:lstStyle/>
        <a:p>
          <a:r>
            <a:rPr lang="en-US" dirty="0"/>
            <a:t>65% of WBL participants identity as students of color.</a:t>
          </a:r>
        </a:p>
      </dgm:t>
    </dgm:pt>
    <dgm:pt modelId="{3F11CE89-F416-445D-9D00-BDBD7151E7C7}" type="parTrans" cxnId="{AF610AC4-96EB-44D1-A715-E3C59FE94D14}">
      <dgm:prSet/>
      <dgm:spPr/>
      <dgm:t>
        <a:bodyPr/>
        <a:lstStyle/>
        <a:p>
          <a:endParaRPr lang="en-US"/>
        </a:p>
      </dgm:t>
    </dgm:pt>
    <dgm:pt modelId="{F0F7975D-2D48-42B3-BBD2-FDEF66B2D2FE}" type="sibTrans" cxnId="{AF610AC4-96EB-44D1-A715-E3C59FE94D14}">
      <dgm:prSet/>
      <dgm:spPr/>
      <dgm:t>
        <a:bodyPr/>
        <a:lstStyle/>
        <a:p>
          <a:endParaRPr lang="en-US"/>
        </a:p>
      </dgm:t>
    </dgm:pt>
    <dgm:pt modelId="{2D3AEE6D-4E70-41A6-9EBF-267BFFF3002B}">
      <dgm:prSet phldrT="[Text]"/>
      <dgm:spPr/>
      <dgm:t>
        <a:bodyPr/>
        <a:lstStyle/>
        <a:p>
          <a:r>
            <a:rPr lang="en-US" dirty="0"/>
            <a:t>Student headcount in WBL more than doubled (+130%) in the past year.</a:t>
          </a:r>
        </a:p>
      </dgm:t>
    </dgm:pt>
    <dgm:pt modelId="{557C5213-455C-4F8E-AC90-1840E8538144}" type="parTrans" cxnId="{8A241B4C-535B-4C1D-92CC-93AE5C1E4C50}">
      <dgm:prSet/>
      <dgm:spPr/>
      <dgm:t>
        <a:bodyPr/>
        <a:lstStyle/>
        <a:p>
          <a:endParaRPr lang="en-US"/>
        </a:p>
      </dgm:t>
    </dgm:pt>
    <dgm:pt modelId="{65CDBAF8-F45C-47CE-804E-8AEEA8B99592}" type="sibTrans" cxnId="{8A241B4C-535B-4C1D-92CC-93AE5C1E4C50}">
      <dgm:prSet/>
      <dgm:spPr/>
      <dgm:t>
        <a:bodyPr/>
        <a:lstStyle/>
        <a:p>
          <a:endParaRPr lang="en-US"/>
        </a:p>
      </dgm:t>
    </dgm:pt>
    <dgm:pt modelId="{AB190C07-425D-401E-B603-240483938375}" type="pres">
      <dgm:prSet presAssocID="{447BCD99-4C14-41A7-8872-94C2C6920FEB}" presName="Name0" presStyleCnt="0">
        <dgm:presLayoutVars>
          <dgm:chMax val="7"/>
          <dgm:chPref val="7"/>
          <dgm:dir/>
        </dgm:presLayoutVars>
      </dgm:prSet>
      <dgm:spPr/>
    </dgm:pt>
    <dgm:pt modelId="{4AAECB47-D9C0-4858-9079-BC3F6C5E957E}" type="pres">
      <dgm:prSet presAssocID="{447BCD99-4C14-41A7-8872-94C2C6920FEB}" presName="Name1" presStyleCnt="0"/>
      <dgm:spPr/>
    </dgm:pt>
    <dgm:pt modelId="{9E32AC78-0C4A-40D7-8F8A-22CC4EF257F8}" type="pres">
      <dgm:prSet presAssocID="{447BCD99-4C14-41A7-8872-94C2C6920FEB}" presName="cycle" presStyleCnt="0"/>
      <dgm:spPr/>
    </dgm:pt>
    <dgm:pt modelId="{4889B5C2-4469-4C11-8B23-D8365331652C}" type="pres">
      <dgm:prSet presAssocID="{447BCD99-4C14-41A7-8872-94C2C6920FEB}" presName="srcNode" presStyleLbl="node1" presStyleIdx="0" presStyleCnt="3"/>
      <dgm:spPr/>
    </dgm:pt>
    <dgm:pt modelId="{A96ECE37-984C-430D-91FF-C5F73B180940}" type="pres">
      <dgm:prSet presAssocID="{447BCD99-4C14-41A7-8872-94C2C6920FEB}" presName="conn" presStyleLbl="parChTrans1D2" presStyleIdx="0" presStyleCnt="1"/>
      <dgm:spPr/>
    </dgm:pt>
    <dgm:pt modelId="{56556548-BC61-4C34-AE93-FCD0B4769771}" type="pres">
      <dgm:prSet presAssocID="{447BCD99-4C14-41A7-8872-94C2C6920FEB}" presName="extraNode" presStyleLbl="node1" presStyleIdx="0" presStyleCnt="3"/>
      <dgm:spPr/>
    </dgm:pt>
    <dgm:pt modelId="{A1D6233F-CE3F-4C41-8BD0-841FA14F90F5}" type="pres">
      <dgm:prSet presAssocID="{447BCD99-4C14-41A7-8872-94C2C6920FEB}" presName="dstNode" presStyleLbl="node1" presStyleIdx="0" presStyleCnt="3"/>
      <dgm:spPr/>
    </dgm:pt>
    <dgm:pt modelId="{B12449F9-97EC-475A-89A6-45F8ED730105}" type="pres">
      <dgm:prSet presAssocID="{9512B56A-A514-4E71-B2AA-2541671807A0}" presName="text_1" presStyleLbl="node1" presStyleIdx="0" presStyleCnt="3">
        <dgm:presLayoutVars>
          <dgm:bulletEnabled val="1"/>
        </dgm:presLayoutVars>
      </dgm:prSet>
      <dgm:spPr/>
    </dgm:pt>
    <dgm:pt modelId="{C9D53F1A-49FF-4C5F-B7D3-2E1B94536ADD}" type="pres">
      <dgm:prSet presAssocID="{9512B56A-A514-4E71-B2AA-2541671807A0}" presName="accent_1" presStyleCnt="0"/>
      <dgm:spPr/>
    </dgm:pt>
    <dgm:pt modelId="{57B65C0A-E3EC-4C24-9A9E-7765BD8783DE}" type="pres">
      <dgm:prSet presAssocID="{9512B56A-A514-4E71-B2AA-2541671807A0}" presName="accentRepeatNode" presStyleLbl="solidFgAcc1" presStyleIdx="0" presStyleCnt="3"/>
      <dgm:spPr/>
    </dgm:pt>
    <dgm:pt modelId="{17C8D01A-8E58-4741-9A5F-325A4E7B3848}" type="pres">
      <dgm:prSet presAssocID="{3BEBE922-2971-4958-ADE0-D9963C9FAE5A}" presName="text_2" presStyleLbl="node1" presStyleIdx="1" presStyleCnt="3">
        <dgm:presLayoutVars>
          <dgm:bulletEnabled val="1"/>
        </dgm:presLayoutVars>
      </dgm:prSet>
      <dgm:spPr/>
    </dgm:pt>
    <dgm:pt modelId="{C13AFC62-E0BA-401C-9E97-52E626A733A0}" type="pres">
      <dgm:prSet presAssocID="{3BEBE922-2971-4958-ADE0-D9963C9FAE5A}" presName="accent_2" presStyleCnt="0"/>
      <dgm:spPr/>
    </dgm:pt>
    <dgm:pt modelId="{71CB8C20-D74B-41D8-B3D6-63BB5DF74E08}" type="pres">
      <dgm:prSet presAssocID="{3BEBE922-2971-4958-ADE0-D9963C9FAE5A}" presName="accentRepeatNode" presStyleLbl="solidFgAcc1" presStyleIdx="1" presStyleCnt="3"/>
      <dgm:spPr/>
    </dgm:pt>
    <dgm:pt modelId="{3EB72966-1031-4CDC-B323-157BF3143710}" type="pres">
      <dgm:prSet presAssocID="{2D3AEE6D-4E70-41A6-9EBF-267BFFF3002B}" presName="text_3" presStyleLbl="node1" presStyleIdx="2" presStyleCnt="3">
        <dgm:presLayoutVars>
          <dgm:bulletEnabled val="1"/>
        </dgm:presLayoutVars>
      </dgm:prSet>
      <dgm:spPr/>
    </dgm:pt>
    <dgm:pt modelId="{E309DE84-446B-4747-854E-7DD5B503D955}" type="pres">
      <dgm:prSet presAssocID="{2D3AEE6D-4E70-41A6-9EBF-267BFFF3002B}" presName="accent_3" presStyleCnt="0"/>
      <dgm:spPr/>
    </dgm:pt>
    <dgm:pt modelId="{E77677F5-2B76-4F60-A6DD-3A36204D93A1}" type="pres">
      <dgm:prSet presAssocID="{2D3AEE6D-4E70-41A6-9EBF-267BFFF3002B}" presName="accentRepeatNode" presStyleLbl="solidFgAcc1" presStyleIdx="2" presStyleCnt="3"/>
      <dgm:spPr/>
    </dgm:pt>
  </dgm:ptLst>
  <dgm:cxnLst>
    <dgm:cxn modelId="{770E2F40-6D4C-46F6-9C67-44608C297391}" type="presOf" srcId="{447BCD99-4C14-41A7-8872-94C2C6920FEB}" destId="{AB190C07-425D-401E-B603-240483938375}" srcOrd="0" destOrd="0" presId="urn:microsoft.com/office/officeart/2008/layout/VerticalCurvedList"/>
    <dgm:cxn modelId="{3ED82E5C-4DE0-42CF-B407-C948B816D465}" type="presOf" srcId="{2D3AEE6D-4E70-41A6-9EBF-267BFFF3002B}" destId="{3EB72966-1031-4CDC-B323-157BF3143710}" srcOrd="0" destOrd="0" presId="urn:microsoft.com/office/officeart/2008/layout/VerticalCurvedList"/>
    <dgm:cxn modelId="{1A0DB75F-66FE-4AEB-B76E-23919A0F3786}" type="presOf" srcId="{9512B56A-A514-4E71-B2AA-2541671807A0}" destId="{B12449F9-97EC-475A-89A6-45F8ED730105}" srcOrd="0" destOrd="0" presId="urn:microsoft.com/office/officeart/2008/layout/VerticalCurvedList"/>
    <dgm:cxn modelId="{08DD9C45-109C-485F-80F1-7A6D2818CEE6}" type="presOf" srcId="{3BEBE922-2971-4958-ADE0-D9963C9FAE5A}" destId="{17C8D01A-8E58-4741-9A5F-325A4E7B3848}" srcOrd="0" destOrd="0" presId="urn:microsoft.com/office/officeart/2008/layout/VerticalCurvedList"/>
    <dgm:cxn modelId="{8A241B4C-535B-4C1D-92CC-93AE5C1E4C50}" srcId="{447BCD99-4C14-41A7-8872-94C2C6920FEB}" destId="{2D3AEE6D-4E70-41A6-9EBF-267BFFF3002B}" srcOrd="2" destOrd="0" parTransId="{557C5213-455C-4F8E-AC90-1840E8538144}" sibTransId="{65CDBAF8-F45C-47CE-804E-8AEEA8B99592}"/>
    <dgm:cxn modelId="{63261770-D00F-43A0-83A1-E1D507AA6A22}" srcId="{447BCD99-4C14-41A7-8872-94C2C6920FEB}" destId="{9512B56A-A514-4E71-B2AA-2541671807A0}" srcOrd="0" destOrd="0" parTransId="{857D9113-E155-4CAF-9DFC-16BE2B717D8F}" sibTransId="{FF6D0B22-614D-44E8-86A0-885825F5E184}"/>
    <dgm:cxn modelId="{B713F68A-0E98-4623-936E-0A2CF6536AED}" type="presOf" srcId="{FF6D0B22-614D-44E8-86A0-885825F5E184}" destId="{A96ECE37-984C-430D-91FF-C5F73B180940}" srcOrd="0" destOrd="0" presId="urn:microsoft.com/office/officeart/2008/layout/VerticalCurvedList"/>
    <dgm:cxn modelId="{AF610AC4-96EB-44D1-A715-E3C59FE94D14}" srcId="{447BCD99-4C14-41A7-8872-94C2C6920FEB}" destId="{3BEBE922-2971-4958-ADE0-D9963C9FAE5A}" srcOrd="1" destOrd="0" parTransId="{3F11CE89-F416-445D-9D00-BDBD7151E7C7}" sibTransId="{F0F7975D-2D48-42B3-BBD2-FDEF66B2D2FE}"/>
    <dgm:cxn modelId="{3BFFDCD9-2425-4D58-A253-97FB926DFC87}" type="presParOf" srcId="{AB190C07-425D-401E-B603-240483938375}" destId="{4AAECB47-D9C0-4858-9079-BC3F6C5E957E}" srcOrd="0" destOrd="0" presId="urn:microsoft.com/office/officeart/2008/layout/VerticalCurvedList"/>
    <dgm:cxn modelId="{DEC56599-0B97-491E-919B-4A2D22EE2D3B}" type="presParOf" srcId="{4AAECB47-D9C0-4858-9079-BC3F6C5E957E}" destId="{9E32AC78-0C4A-40D7-8F8A-22CC4EF257F8}" srcOrd="0" destOrd="0" presId="urn:microsoft.com/office/officeart/2008/layout/VerticalCurvedList"/>
    <dgm:cxn modelId="{C00560FE-F20D-4781-8750-922BB7FBE4E4}" type="presParOf" srcId="{9E32AC78-0C4A-40D7-8F8A-22CC4EF257F8}" destId="{4889B5C2-4469-4C11-8B23-D8365331652C}" srcOrd="0" destOrd="0" presId="urn:microsoft.com/office/officeart/2008/layout/VerticalCurvedList"/>
    <dgm:cxn modelId="{E177A59D-2609-4152-922A-F72F55C96D96}" type="presParOf" srcId="{9E32AC78-0C4A-40D7-8F8A-22CC4EF257F8}" destId="{A96ECE37-984C-430D-91FF-C5F73B180940}" srcOrd="1" destOrd="0" presId="urn:microsoft.com/office/officeart/2008/layout/VerticalCurvedList"/>
    <dgm:cxn modelId="{CA14C06C-DB4F-45E4-BC76-22CC28A0A891}" type="presParOf" srcId="{9E32AC78-0C4A-40D7-8F8A-22CC4EF257F8}" destId="{56556548-BC61-4C34-AE93-FCD0B4769771}" srcOrd="2" destOrd="0" presId="urn:microsoft.com/office/officeart/2008/layout/VerticalCurvedList"/>
    <dgm:cxn modelId="{F58BEF74-5DFB-470C-9E02-DC2694ABDB78}" type="presParOf" srcId="{9E32AC78-0C4A-40D7-8F8A-22CC4EF257F8}" destId="{A1D6233F-CE3F-4C41-8BD0-841FA14F90F5}" srcOrd="3" destOrd="0" presId="urn:microsoft.com/office/officeart/2008/layout/VerticalCurvedList"/>
    <dgm:cxn modelId="{72B4DC54-A291-4902-9D4B-C615123BA3A5}" type="presParOf" srcId="{4AAECB47-D9C0-4858-9079-BC3F6C5E957E}" destId="{B12449F9-97EC-475A-89A6-45F8ED730105}" srcOrd="1" destOrd="0" presId="urn:microsoft.com/office/officeart/2008/layout/VerticalCurvedList"/>
    <dgm:cxn modelId="{6E14D858-D350-457B-A308-936EDC6CF55D}" type="presParOf" srcId="{4AAECB47-D9C0-4858-9079-BC3F6C5E957E}" destId="{C9D53F1A-49FF-4C5F-B7D3-2E1B94536ADD}" srcOrd="2" destOrd="0" presId="urn:microsoft.com/office/officeart/2008/layout/VerticalCurvedList"/>
    <dgm:cxn modelId="{8C9FACF4-F3FE-4150-887A-C2EF0C1C8667}" type="presParOf" srcId="{C9D53F1A-49FF-4C5F-B7D3-2E1B94536ADD}" destId="{57B65C0A-E3EC-4C24-9A9E-7765BD8783DE}" srcOrd="0" destOrd="0" presId="urn:microsoft.com/office/officeart/2008/layout/VerticalCurvedList"/>
    <dgm:cxn modelId="{4F62C31B-A650-444D-AE10-B88052A3F12F}" type="presParOf" srcId="{4AAECB47-D9C0-4858-9079-BC3F6C5E957E}" destId="{17C8D01A-8E58-4741-9A5F-325A4E7B3848}" srcOrd="3" destOrd="0" presId="urn:microsoft.com/office/officeart/2008/layout/VerticalCurvedList"/>
    <dgm:cxn modelId="{0EF04973-9E09-4228-80DE-8576732764DD}" type="presParOf" srcId="{4AAECB47-D9C0-4858-9079-BC3F6C5E957E}" destId="{C13AFC62-E0BA-401C-9E97-52E626A733A0}" srcOrd="4" destOrd="0" presId="urn:microsoft.com/office/officeart/2008/layout/VerticalCurvedList"/>
    <dgm:cxn modelId="{C9D7764F-1C04-4F61-A672-392F7B37628D}" type="presParOf" srcId="{C13AFC62-E0BA-401C-9E97-52E626A733A0}" destId="{71CB8C20-D74B-41D8-B3D6-63BB5DF74E08}" srcOrd="0" destOrd="0" presId="urn:microsoft.com/office/officeart/2008/layout/VerticalCurvedList"/>
    <dgm:cxn modelId="{91EB64D9-6959-47E3-AE17-B6F00FF11B66}" type="presParOf" srcId="{4AAECB47-D9C0-4858-9079-BC3F6C5E957E}" destId="{3EB72966-1031-4CDC-B323-157BF3143710}" srcOrd="5" destOrd="0" presId="urn:microsoft.com/office/officeart/2008/layout/VerticalCurvedList"/>
    <dgm:cxn modelId="{4D803390-6181-4760-9FB0-E116B308C60A}" type="presParOf" srcId="{4AAECB47-D9C0-4858-9079-BC3F6C5E957E}" destId="{E309DE84-446B-4747-854E-7DD5B503D955}" srcOrd="6" destOrd="0" presId="urn:microsoft.com/office/officeart/2008/layout/VerticalCurvedList"/>
    <dgm:cxn modelId="{99AEDEB3-6D7A-4C07-931F-33D8880427CD}" type="presParOf" srcId="{E309DE84-446B-4747-854E-7DD5B503D955}" destId="{E77677F5-2B76-4F60-A6DD-3A36204D93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CE37-984C-430D-91FF-C5F73B180940}">
      <dsp:nvSpPr>
        <dsp:cNvPr id="0" name=""/>
        <dsp:cNvSpPr/>
      </dsp:nvSpPr>
      <dsp:spPr>
        <a:xfrm>
          <a:off x="-5378875" y="-823752"/>
          <a:ext cx="6405370" cy="640537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49F9-97EC-475A-89A6-45F8ED730105}">
      <dsp:nvSpPr>
        <dsp:cNvPr id="0" name=""/>
        <dsp:cNvSpPr/>
      </dsp:nvSpPr>
      <dsp:spPr>
        <a:xfrm>
          <a:off x="660391" y="475786"/>
          <a:ext cx="6541459" cy="95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31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Higher completion rates: WBL students achieve 92% completion rate. That is a 5% advantage.</a:t>
          </a:r>
        </a:p>
      </dsp:txBody>
      <dsp:txXfrm>
        <a:off x="660391" y="475786"/>
        <a:ext cx="6541459" cy="951573"/>
      </dsp:txXfrm>
    </dsp:sp>
    <dsp:sp modelId="{57B65C0A-E3EC-4C24-9A9E-7765BD8783DE}">
      <dsp:nvSpPr>
        <dsp:cNvPr id="0" name=""/>
        <dsp:cNvSpPr/>
      </dsp:nvSpPr>
      <dsp:spPr>
        <a:xfrm>
          <a:off x="65658" y="356839"/>
          <a:ext cx="1189466" cy="118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8D01A-8E58-4741-9A5F-325A4E7B3848}">
      <dsp:nvSpPr>
        <dsp:cNvPr id="0" name=""/>
        <dsp:cNvSpPr/>
      </dsp:nvSpPr>
      <dsp:spPr>
        <a:xfrm>
          <a:off x="1006288" y="1903145"/>
          <a:ext cx="6195563" cy="95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31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65% of WBL participants identity as students of color.</a:t>
          </a:r>
        </a:p>
      </dsp:txBody>
      <dsp:txXfrm>
        <a:off x="1006288" y="1903145"/>
        <a:ext cx="6195563" cy="951573"/>
      </dsp:txXfrm>
    </dsp:sp>
    <dsp:sp modelId="{71CB8C20-D74B-41D8-B3D6-63BB5DF74E08}">
      <dsp:nvSpPr>
        <dsp:cNvPr id="0" name=""/>
        <dsp:cNvSpPr/>
      </dsp:nvSpPr>
      <dsp:spPr>
        <a:xfrm>
          <a:off x="411555" y="1784199"/>
          <a:ext cx="1189466" cy="118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72966-1031-4CDC-B323-157BF3143710}">
      <dsp:nvSpPr>
        <dsp:cNvPr id="0" name=""/>
        <dsp:cNvSpPr/>
      </dsp:nvSpPr>
      <dsp:spPr>
        <a:xfrm>
          <a:off x="660391" y="3330505"/>
          <a:ext cx="6541459" cy="95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31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 headcount in WBL more than doubled (+130%) in the past year.</a:t>
          </a:r>
        </a:p>
      </dsp:txBody>
      <dsp:txXfrm>
        <a:off x="660391" y="3330505"/>
        <a:ext cx="6541459" cy="951573"/>
      </dsp:txXfrm>
    </dsp:sp>
    <dsp:sp modelId="{E77677F5-2B76-4F60-A6DD-3A36204D93A1}">
      <dsp:nvSpPr>
        <dsp:cNvPr id="0" name=""/>
        <dsp:cNvSpPr/>
      </dsp:nvSpPr>
      <dsp:spPr>
        <a:xfrm>
          <a:off x="65658" y="3211558"/>
          <a:ext cx="1189466" cy="118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31D671-FFBA-434C-A07B-2A6909862FE8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252A2A-537F-4206-B0FF-0B95C7160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3BA9-FC96-59F2-0C4B-3D9C0C152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9380D-FE7C-651A-14AE-3D8BD9ADE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EA31-8ADC-6500-3E76-DC457B05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A575-BA1B-29B3-6229-1DA17441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FF7B-79E9-2B34-90DC-8104F956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B907-6811-63C1-8CF7-D892533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41C26-BD89-1A43-5494-B75481F93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DDFA-6FD3-DEE9-5EE5-8B60D90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D6820-D878-CEAF-9F13-CB25758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B0FB3-FC72-CBDA-286A-5BCF3E6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43EE-5FE3-F2DA-78B1-511577FBE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12192-19BA-97B4-96D0-0DC58916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D7471-254F-33A3-8FA7-64B605FE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5155-33F1-520A-618E-20EBC70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8819-1316-FB38-9BC6-A2F09617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38D8EB-E8CF-4618-A78C-1296A08EB1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8612259" y="-2941982"/>
            <a:ext cx="29568917" cy="2809636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4899212" cy="43927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4589" y="2055812"/>
            <a:ext cx="4899212" cy="36487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994B4A6-F27D-4117-80BB-E0C235AC2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093" y="5931466"/>
            <a:ext cx="2421355" cy="4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D375-A503-946F-2BA9-3B62EA96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19FF-0C4E-CA81-EDB3-1A07E484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D64A-280E-7923-76FB-6F03B6C2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F5A15-B2A1-ED01-401F-2D2814A5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F572-D013-4C2C-8C76-B712AFB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30F3-8A7E-A67F-7C00-09923A02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12DD5-46D8-9F42-F913-9EB5D75B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C62F-C13E-1258-860D-A198E89D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7C4B-7C1C-EA51-E68B-5004FB2B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1EFB7-E78F-0EF7-2068-B4F4FFD2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ACA2-165B-E6E7-9F62-580B3372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1D53-A79A-C7D7-CDC6-37D031228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71F0-8D9A-CF10-2656-C198D1C4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46128-1146-9F34-B71B-8180F0B7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5A17A-298E-B830-0C37-2C08D77C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84D67-F925-DA33-398D-BB7D11CD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2CA-177C-C2EB-1260-7B7C6C9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4FF7-B2D3-A869-60CD-6E625F6BC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3F5C-3D3C-33FE-FF57-7357798A8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0805-A6A4-D320-0F5A-C1C08FDCF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3549C-3D4F-1EF6-8D3B-847E0685B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63982-C0AE-03DB-E68C-5AF07467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0E9C4-6877-270C-F1C3-2B176D53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98643-FD63-698A-2DD7-B365FBD6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6FD0-F1E9-F7C3-2B8E-EDE9F98B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BE04-752D-9FA4-C09A-7BA9C816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D3B9D-3C62-1252-4EC3-58115E6D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37C60-9D60-1A36-5B09-C340E4C8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CE58B-F7A7-8360-6FFF-7FA81C72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80730-2AE1-C6F9-C91D-FB2F67C1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1B0F9-C851-E36F-CEAB-0ADCE91D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F482-9C5D-3F41-9037-7AF003CA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B43E-9E8E-6635-6B21-50B20B8B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B00B-BA46-757F-5D64-CB1089B7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1978-8DC1-2801-6A16-935F0985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EF5F2-0D09-FBCE-90FA-6048FE3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E833-8CE9-8743-7655-F21ECE02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88ED-3AE0-2072-F647-EB884C14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63584-31F9-14F5-2B38-93EEFEA02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F1F3-84EE-CB27-9E52-DDFE0AB0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DEFB3-9051-7A24-7EC9-7CF4E435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DC3-307B-CFFC-E492-48F14F01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7260-071B-9109-A1A1-D5A8616D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1CC0B-7DC1-3E2A-0581-452EB8D6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B3C1D-F0B5-6A0B-B1D1-C570FF7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8E21-0779-F032-68A1-FCE544940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023DD-6A5C-4FDA-B91B-BF6C575690EF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46B0D-AB16-1088-4D9F-191929C18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BF7C-610A-1E4B-800B-894A1F45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D52D2-EE1B-7BDA-4AC7-38F4337B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7460-C930-9417-591F-0863B275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82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40517-EEB9-B4D1-4F75-ACC84835E6A6}"/>
              </a:ext>
            </a:extLst>
          </p:cNvPr>
          <p:cNvSpPr txBox="1"/>
          <p:nvPr/>
        </p:nvSpPr>
        <p:spPr>
          <a:xfrm>
            <a:off x="810713" y="1059133"/>
            <a:ext cx="3973385" cy="28551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small" spc="150" dirty="0">
                <a:latin typeface="+mj-lt"/>
                <a:ea typeface="+mj-ea"/>
                <a:cs typeface="+mj-cs"/>
              </a:rPr>
              <a:t>Work-Based Learning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small" spc="150" dirty="0">
                <a:latin typeface="+mj-lt"/>
                <a:ea typeface="+mj-ea"/>
                <a:cs typeface="+mj-cs"/>
              </a:rPr>
              <a:t>at Miramar College</a:t>
            </a:r>
          </a:p>
        </p:txBody>
      </p:sp>
    </p:spTree>
    <p:extLst>
      <p:ext uri="{BB962C8B-B14F-4D97-AF65-F5344CB8AC3E}">
        <p14:creationId xmlns:p14="http://schemas.microsoft.com/office/powerpoint/2010/main" val="17318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–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C2FC-27DC-4F25-BF65-916D0360E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958" y="1849140"/>
            <a:ext cx="5853042" cy="4392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Work-Based Learning (WBL)</a:t>
            </a:r>
            <a:r>
              <a:rPr lang="en-US" sz="2400" dirty="0"/>
              <a:t> is any structured learning experience, inside or outside the classroom, that connects academic content to real-world work, helping students build career skills, explore career pathways, and prepare for future employment.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91AE6-0F02-427D-9BCD-239ECDC32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5"/>
          <a:stretch/>
        </p:blipFill>
        <p:spPr>
          <a:xfrm>
            <a:off x="6408328" y="1690688"/>
            <a:ext cx="5529943" cy="2163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DCCDB-BD6B-492D-8884-97780BBEB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/>
          <a:stretch/>
        </p:blipFill>
        <p:spPr>
          <a:xfrm>
            <a:off x="6408329" y="4045510"/>
            <a:ext cx="5529943" cy="2447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1A4E5-940F-4120-A93A-CED460D94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9" b="17482"/>
          <a:stretch/>
        </p:blipFill>
        <p:spPr>
          <a:xfrm>
            <a:off x="660400" y="4432586"/>
            <a:ext cx="5410200" cy="2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ABF5-3DAA-2EAA-B06B-A5E88B31C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A60B-6FED-BEA1-3547-A73CBFF9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–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5116B-7F23-FA34-116B-5BD61B29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11" y="1749200"/>
            <a:ext cx="10185971" cy="51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C2FC-27DC-4F25-BF65-916D0360E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895" y="2728693"/>
            <a:ext cx="2614126" cy="223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Impact at Miramar College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8C3F87-93CE-43A6-8EB3-935E9CC0A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239003"/>
              </p:ext>
            </p:extLst>
          </p:nvPr>
        </p:nvGraphicFramePr>
        <p:xfrm>
          <a:off x="3359021" y="1466753"/>
          <a:ext cx="7267510" cy="475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40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– Your role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072B6E-21BE-4902-AC82-B800501BD7E1}"/>
              </a:ext>
            </a:extLst>
          </p:cNvPr>
          <p:cNvSpPr txBox="1">
            <a:spLocks/>
          </p:cNvSpPr>
          <p:nvPr/>
        </p:nvSpPr>
        <p:spPr>
          <a:xfrm>
            <a:off x="632927" y="1847305"/>
            <a:ext cx="5832132" cy="3491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You Can Support Student Success</a:t>
            </a:r>
          </a:p>
          <a:p>
            <a:r>
              <a:rPr lang="en-US" sz="2400" dirty="0"/>
              <a:t>Share and promote WBL opportunities</a:t>
            </a:r>
          </a:p>
          <a:p>
            <a:r>
              <a:rPr lang="en-US" sz="2400" dirty="0"/>
              <a:t>Offer ideas for WBL activities</a:t>
            </a:r>
          </a:p>
          <a:p>
            <a:r>
              <a:rPr lang="en-US" sz="2400" dirty="0"/>
              <a:t>Refer students to C&amp;LDS</a:t>
            </a:r>
          </a:p>
          <a:p>
            <a:r>
              <a:rPr lang="en-US" sz="2400" dirty="0"/>
              <a:t>Help spread the word with colleagues</a:t>
            </a:r>
            <a:endParaRPr lang="en-US" sz="1800" dirty="0"/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E7836467-17E3-407E-9A19-1EF134B55D5A}"/>
              </a:ext>
            </a:extLst>
          </p:cNvPr>
          <p:cNvSpPr/>
          <p:nvPr/>
        </p:nvSpPr>
        <p:spPr>
          <a:xfrm>
            <a:off x="6892834" y="1847305"/>
            <a:ext cx="4460966" cy="316338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Every student should have access to work-based learning experiences that connect education to careers.”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California Community Colleges – Vision 2030</a:t>
            </a:r>
          </a:p>
        </p:txBody>
      </p:sp>
    </p:spTree>
    <p:extLst>
      <p:ext uri="{BB962C8B-B14F-4D97-AF65-F5344CB8AC3E}">
        <p14:creationId xmlns:p14="http://schemas.microsoft.com/office/powerpoint/2010/main" val="119236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BC74B-E1FF-377B-0C59-C66F8FE7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03" b="4828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6F0B9-D600-38BC-A891-B59B867305B5}"/>
              </a:ext>
            </a:extLst>
          </p:cNvPr>
          <p:cNvSpPr txBox="1"/>
          <p:nvPr/>
        </p:nvSpPr>
        <p:spPr>
          <a:xfrm>
            <a:off x="1063752" y="1488252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 &amp; 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6510903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173</Words>
  <Application>Microsoft Office PowerPoint</Application>
  <PresentationFormat>Widescreen</PresentationFormat>
  <Paragraphs>27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Work-Based Learning – WHAT?</vt:lpstr>
      <vt:lpstr>Work-Based Learning – Examples</vt:lpstr>
      <vt:lpstr>Work-Based Learning</vt:lpstr>
      <vt:lpstr>Work-Based Learning – Your role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 M Brennfleck</dc:creator>
  <cp:lastModifiedBy>Beverly Garcia</cp:lastModifiedBy>
  <cp:revision>69</cp:revision>
  <cp:lastPrinted>2026-03-18T22:46:18Z</cp:lastPrinted>
  <dcterms:created xsi:type="dcterms:W3CDTF">2026-03-14T17:21:54Z</dcterms:created>
  <dcterms:modified xsi:type="dcterms:W3CDTF">2026-04-17T19:06:05Z</dcterms:modified>
</cp:coreProperties>
</file>