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34"/>
  </p:notesMasterIdLst>
  <p:sldIdLst>
    <p:sldId id="264" r:id="rId5"/>
    <p:sldId id="281" r:id="rId6"/>
    <p:sldId id="277" r:id="rId7"/>
    <p:sldId id="282" r:id="rId8"/>
    <p:sldId id="268" r:id="rId9"/>
    <p:sldId id="309" r:id="rId10"/>
    <p:sldId id="324" r:id="rId11"/>
    <p:sldId id="316" r:id="rId12"/>
    <p:sldId id="283" r:id="rId13"/>
    <p:sldId id="306" r:id="rId14"/>
    <p:sldId id="319" r:id="rId15"/>
    <p:sldId id="305" r:id="rId16"/>
    <p:sldId id="313" r:id="rId17"/>
    <p:sldId id="303" r:id="rId18"/>
    <p:sldId id="322" r:id="rId19"/>
    <p:sldId id="323" r:id="rId20"/>
    <p:sldId id="320" r:id="rId21"/>
    <p:sldId id="304" r:id="rId22"/>
    <p:sldId id="317" r:id="rId23"/>
    <p:sldId id="321" r:id="rId24"/>
    <p:sldId id="294" r:id="rId25"/>
    <p:sldId id="295" r:id="rId26"/>
    <p:sldId id="296" r:id="rId27"/>
    <p:sldId id="297" r:id="rId28"/>
    <p:sldId id="298" r:id="rId29"/>
    <p:sldId id="299" r:id="rId30"/>
    <p:sldId id="300" r:id="rId31"/>
    <p:sldId id="301" r:id="rId32"/>
    <p:sldId id="312"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FE85C1-C62F-F60E-391E-E8841BDE3E72}" name="Jeffrey Orgera" initials="JO" userId="S::jorgera@sdccd.edu::84fd1ff5-5b01-4200-96b0-b341dc2127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9097"/>
    <a:srgbClr val="5F3689"/>
    <a:srgbClr val="31A9E0"/>
    <a:srgbClr val="0054A3"/>
    <a:srgbClr val="BF1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46" autoAdjust="0"/>
    <p:restoredTop sz="86593" autoAdjust="0"/>
  </p:normalViewPr>
  <p:slideViewPr>
    <p:cSldViewPr snapToGrid="0">
      <p:cViewPr varScale="1">
        <p:scale>
          <a:sx n="119" d="100"/>
          <a:sy n="119" d="100"/>
        </p:scale>
        <p:origin x="1680" y="19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B9D427-F0A1-034E-B0B1-F8A7486E2F8F}" type="datetimeFigureOut">
              <a:rPr lang="en-US" smtClean="0"/>
              <a:t>4/7/26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16015-6419-F144-A88D-968FE89E8C5B}" type="slidenum">
              <a:rPr lang="en-US" smtClean="0"/>
              <a:t>‹#›</a:t>
            </a:fld>
            <a:endParaRPr lang="en-US"/>
          </a:p>
        </p:txBody>
      </p:sp>
    </p:spTree>
    <p:extLst>
      <p:ext uri="{BB962C8B-B14F-4D97-AF65-F5344CB8AC3E}">
        <p14:creationId xmlns:p14="http://schemas.microsoft.com/office/powerpoint/2010/main" val="421345466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499EB-98ED-6FC4-EFA2-9B1E612A1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F4C984-738D-429D-FBE3-821BFED8EF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3AE9FA-4136-9778-54B6-12815ED7008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96040D-8361-B8D8-575B-D620D9ADEC35}"/>
              </a:ext>
            </a:extLst>
          </p:cNvPr>
          <p:cNvSpPr>
            <a:spLocks noGrp="1"/>
          </p:cNvSpPr>
          <p:nvPr>
            <p:ph type="sldNum" sz="quarter" idx="5"/>
          </p:nvPr>
        </p:nvSpPr>
        <p:spPr/>
        <p:txBody>
          <a:bodyPr/>
          <a:lstStyle/>
          <a:p>
            <a:fld id="{C4516015-6419-F144-A88D-968FE89E8C5B}" type="slidenum">
              <a:rPr lang="en-US" smtClean="0"/>
              <a:t>1</a:t>
            </a:fld>
            <a:endParaRPr lang="en-US"/>
          </a:p>
        </p:txBody>
      </p:sp>
    </p:spTree>
    <p:extLst>
      <p:ext uri="{BB962C8B-B14F-4D97-AF65-F5344CB8AC3E}">
        <p14:creationId xmlns:p14="http://schemas.microsoft.com/office/powerpoint/2010/main" val="1808101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2B669-C668-5254-A1A1-A4800954A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49367-C571-6837-CF5A-4215A48D7A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922836-9248-C460-FC44-3ED897A369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ED7B8AE-D820-3C53-49D9-6DC008C1EEF5}"/>
              </a:ext>
            </a:extLst>
          </p:cNvPr>
          <p:cNvSpPr>
            <a:spLocks noGrp="1"/>
          </p:cNvSpPr>
          <p:nvPr>
            <p:ph type="sldNum" sz="quarter" idx="5"/>
          </p:nvPr>
        </p:nvSpPr>
        <p:spPr/>
        <p:txBody>
          <a:bodyPr/>
          <a:lstStyle/>
          <a:p>
            <a:fld id="{C4516015-6419-F144-A88D-968FE89E8C5B}" type="slidenum">
              <a:rPr lang="en-US" smtClean="0"/>
              <a:t>10</a:t>
            </a:fld>
            <a:endParaRPr lang="en-US"/>
          </a:p>
        </p:txBody>
      </p:sp>
    </p:spTree>
    <p:extLst>
      <p:ext uri="{BB962C8B-B14F-4D97-AF65-F5344CB8AC3E}">
        <p14:creationId xmlns:p14="http://schemas.microsoft.com/office/powerpoint/2010/main" val="632217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AA39C-1517-E88F-A0E5-2072ED266B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1468AB-B96A-1C93-4AF4-09330C1146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AA16CD-8B86-4635-85BF-CCDA4D6D5B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17B1BF-6FD3-EB28-90E9-7F15F05B89DE}"/>
              </a:ext>
            </a:extLst>
          </p:cNvPr>
          <p:cNvSpPr>
            <a:spLocks noGrp="1"/>
          </p:cNvSpPr>
          <p:nvPr>
            <p:ph type="sldNum" sz="quarter" idx="5"/>
          </p:nvPr>
        </p:nvSpPr>
        <p:spPr/>
        <p:txBody>
          <a:bodyPr/>
          <a:lstStyle/>
          <a:p>
            <a:fld id="{C4516015-6419-F144-A88D-968FE89E8C5B}" type="slidenum">
              <a:rPr lang="en-US" smtClean="0"/>
              <a:t>11</a:t>
            </a:fld>
            <a:endParaRPr lang="en-US"/>
          </a:p>
        </p:txBody>
      </p:sp>
    </p:spTree>
    <p:extLst>
      <p:ext uri="{BB962C8B-B14F-4D97-AF65-F5344CB8AC3E}">
        <p14:creationId xmlns:p14="http://schemas.microsoft.com/office/powerpoint/2010/main" val="7499204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DD994E-99C4-81FF-CE1E-C353D6E290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AD32E3-A790-F1B9-ACE0-9B60BA4A6C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D9556-47FD-97BD-FC85-0A30E6C1BA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B2334E-1FCA-051A-3635-8B597FD9468C}"/>
              </a:ext>
            </a:extLst>
          </p:cNvPr>
          <p:cNvSpPr>
            <a:spLocks noGrp="1"/>
          </p:cNvSpPr>
          <p:nvPr>
            <p:ph type="sldNum" sz="quarter" idx="5"/>
          </p:nvPr>
        </p:nvSpPr>
        <p:spPr/>
        <p:txBody>
          <a:bodyPr/>
          <a:lstStyle/>
          <a:p>
            <a:fld id="{C4516015-6419-F144-A88D-968FE89E8C5B}" type="slidenum">
              <a:rPr lang="en-US" smtClean="0"/>
              <a:t>12</a:t>
            </a:fld>
            <a:endParaRPr lang="en-US"/>
          </a:p>
        </p:txBody>
      </p:sp>
    </p:spTree>
    <p:extLst>
      <p:ext uri="{BB962C8B-B14F-4D97-AF65-F5344CB8AC3E}">
        <p14:creationId xmlns:p14="http://schemas.microsoft.com/office/powerpoint/2010/main" val="383295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BD760-5729-1883-29F2-683FC3E94D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4045A-8AD3-D582-C624-94F93300E0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77A37-C891-CD55-F85B-C76ABE3DF0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86DD6C4-670C-CCAF-9F33-F5C23B1A314E}"/>
              </a:ext>
            </a:extLst>
          </p:cNvPr>
          <p:cNvSpPr>
            <a:spLocks noGrp="1"/>
          </p:cNvSpPr>
          <p:nvPr>
            <p:ph type="sldNum" sz="quarter" idx="5"/>
          </p:nvPr>
        </p:nvSpPr>
        <p:spPr/>
        <p:txBody>
          <a:bodyPr/>
          <a:lstStyle/>
          <a:p>
            <a:fld id="{C4516015-6419-F144-A88D-968FE89E8C5B}" type="slidenum">
              <a:rPr lang="en-US" smtClean="0"/>
              <a:t>13</a:t>
            </a:fld>
            <a:endParaRPr lang="en-US"/>
          </a:p>
        </p:txBody>
      </p:sp>
    </p:spTree>
    <p:extLst>
      <p:ext uri="{BB962C8B-B14F-4D97-AF65-F5344CB8AC3E}">
        <p14:creationId xmlns:p14="http://schemas.microsoft.com/office/powerpoint/2010/main" val="4199985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A49AF-92E7-B857-4F16-E6BEF95996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9B41C7-D3BF-B1F8-04D3-A368E86306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3C6321-9657-08B6-D707-EBC8277DD9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428F0F-DF20-3C8F-2E64-D9364EE954ED}"/>
              </a:ext>
            </a:extLst>
          </p:cNvPr>
          <p:cNvSpPr>
            <a:spLocks noGrp="1"/>
          </p:cNvSpPr>
          <p:nvPr>
            <p:ph type="sldNum" sz="quarter" idx="5"/>
          </p:nvPr>
        </p:nvSpPr>
        <p:spPr/>
        <p:txBody>
          <a:bodyPr/>
          <a:lstStyle/>
          <a:p>
            <a:fld id="{C4516015-6419-F144-A88D-968FE89E8C5B}" type="slidenum">
              <a:rPr lang="en-US" smtClean="0"/>
              <a:t>14</a:t>
            </a:fld>
            <a:endParaRPr lang="en-US"/>
          </a:p>
        </p:txBody>
      </p:sp>
    </p:spTree>
    <p:extLst>
      <p:ext uri="{BB962C8B-B14F-4D97-AF65-F5344CB8AC3E}">
        <p14:creationId xmlns:p14="http://schemas.microsoft.com/office/powerpoint/2010/main" val="1479696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C1CC8-BDB1-B1BC-BC5E-1836A246E6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6FB08-B4D9-347D-3569-5A4D13402A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166A2-600A-1C80-F819-DEA8C0374F0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B621C5-1C54-081B-E5D8-4F632C3EC2A2}"/>
              </a:ext>
            </a:extLst>
          </p:cNvPr>
          <p:cNvSpPr>
            <a:spLocks noGrp="1"/>
          </p:cNvSpPr>
          <p:nvPr>
            <p:ph type="sldNum" sz="quarter" idx="5"/>
          </p:nvPr>
        </p:nvSpPr>
        <p:spPr/>
        <p:txBody>
          <a:bodyPr/>
          <a:lstStyle/>
          <a:p>
            <a:fld id="{C4516015-6419-F144-A88D-968FE89E8C5B}" type="slidenum">
              <a:rPr lang="en-US" smtClean="0"/>
              <a:t>15</a:t>
            </a:fld>
            <a:endParaRPr lang="en-US"/>
          </a:p>
        </p:txBody>
      </p:sp>
    </p:spTree>
    <p:extLst>
      <p:ext uri="{BB962C8B-B14F-4D97-AF65-F5344CB8AC3E}">
        <p14:creationId xmlns:p14="http://schemas.microsoft.com/office/powerpoint/2010/main" val="1587274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098422-C96B-96F6-7B20-CB29E25DB7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5AB8A8-5CB6-64C0-4119-DE8A9BE3CF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DCBAD-EE06-749A-9A80-09017504AF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94A738C-A3E3-A525-38BF-F750BEFDA718}"/>
              </a:ext>
            </a:extLst>
          </p:cNvPr>
          <p:cNvSpPr>
            <a:spLocks noGrp="1"/>
          </p:cNvSpPr>
          <p:nvPr>
            <p:ph type="sldNum" sz="quarter" idx="5"/>
          </p:nvPr>
        </p:nvSpPr>
        <p:spPr/>
        <p:txBody>
          <a:bodyPr/>
          <a:lstStyle/>
          <a:p>
            <a:fld id="{C4516015-6419-F144-A88D-968FE89E8C5B}" type="slidenum">
              <a:rPr lang="en-US" smtClean="0"/>
              <a:t>16</a:t>
            </a:fld>
            <a:endParaRPr lang="en-US"/>
          </a:p>
        </p:txBody>
      </p:sp>
    </p:spTree>
    <p:extLst>
      <p:ext uri="{BB962C8B-B14F-4D97-AF65-F5344CB8AC3E}">
        <p14:creationId xmlns:p14="http://schemas.microsoft.com/office/powerpoint/2010/main" val="28702702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A4B1B1-8B95-4043-3037-84FE4CB78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55AF8D-5948-6D82-D272-8A92A42DCA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409639-2CF5-DE36-21C1-A7D726BE96E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C313A8-2C4E-F97D-FF6A-7B89B2AC9DAA}"/>
              </a:ext>
            </a:extLst>
          </p:cNvPr>
          <p:cNvSpPr>
            <a:spLocks noGrp="1"/>
          </p:cNvSpPr>
          <p:nvPr>
            <p:ph type="sldNum" sz="quarter" idx="5"/>
          </p:nvPr>
        </p:nvSpPr>
        <p:spPr/>
        <p:txBody>
          <a:bodyPr/>
          <a:lstStyle/>
          <a:p>
            <a:fld id="{C4516015-6419-F144-A88D-968FE89E8C5B}" type="slidenum">
              <a:rPr lang="en-US" smtClean="0"/>
              <a:t>17</a:t>
            </a:fld>
            <a:endParaRPr lang="en-US"/>
          </a:p>
        </p:txBody>
      </p:sp>
    </p:spTree>
    <p:extLst>
      <p:ext uri="{BB962C8B-B14F-4D97-AF65-F5344CB8AC3E}">
        <p14:creationId xmlns:p14="http://schemas.microsoft.com/office/powerpoint/2010/main" val="4239978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73D3F-E598-BDDC-09BD-008C6DF35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68AB0-30BC-2075-3AFB-7774DD73E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DD29C-39F6-C60D-64DE-8202DAB55EA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489BFDE-9A69-AD44-D478-FB51C5B9E26F}"/>
              </a:ext>
            </a:extLst>
          </p:cNvPr>
          <p:cNvSpPr>
            <a:spLocks noGrp="1"/>
          </p:cNvSpPr>
          <p:nvPr>
            <p:ph type="sldNum" sz="quarter" idx="5"/>
          </p:nvPr>
        </p:nvSpPr>
        <p:spPr/>
        <p:txBody>
          <a:bodyPr/>
          <a:lstStyle/>
          <a:p>
            <a:fld id="{C4516015-6419-F144-A88D-968FE89E8C5B}" type="slidenum">
              <a:rPr lang="en-US" smtClean="0"/>
              <a:t>18</a:t>
            </a:fld>
            <a:endParaRPr lang="en-US"/>
          </a:p>
        </p:txBody>
      </p:sp>
    </p:spTree>
    <p:extLst>
      <p:ext uri="{BB962C8B-B14F-4D97-AF65-F5344CB8AC3E}">
        <p14:creationId xmlns:p14="http://schemas.microsoft.com/office/powerpoint/2010/main" val="1484206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43FDB-25D9-4ECF-1E78-5575E2FB68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AEF206-227C-ACAC-E01D-A730FCD47A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035492-3ADD-8B1B-AAE6-792EB289EA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336A40-3CB8-798E-AF9A-B766C266CA28}"/>
              </a:ext>
            </a:extLst>
          </p:cNvPr>
          <p:cNvSpPr>
            <a:spLocks noGrp="1"/>
          </p:cNvSpPr>
          <p:nvPr>
            <p:ph type="sldNum" sz="quarter" idx="5"/>
          </p:nvPr>
        </p:nvSpPr>
        <p:spPr/>
        <p:txBody>
          <a:bodyPr/>
          <a:lstStyle/>
          <a:p>
            <a:fld id="{C4516015-6419-F144-A88D-968FE89E8C5B}" type="slidenum">
              <a:rPr lang="en-US" smtClean="0"/>
              <a:t>19</a:t>
            </a:fld>
            <a:endParaRPr lang="en-US"/>
          </a:p>
        </p:txBody>
      </p:sp>
    </p:spTree>
    <p:extLst>
      <p:ext uri="{BB962C8B-B14F-4D97-AF65-F5344CB8AC3E}">
        <p14:creationId xmlns:p14="http://schemas.microsoft.com/office/powerpoint/2010/main" val="3163383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A699-615C-12A5-1922-948B3BCC74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04AF2E-C73F-1BAE-3278-D63406F128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F828EE-16F2-4699-7DB6-6CD0FDCC936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803A55-F2F0-69D8-9391-1F52D93640E7}"/>
              </a:ext>
            </a:extLst>
          </p:cNvPr>
          <p:cNvSpPr>
            <a:spLocks noGrp="1"/>
          </p:cNvSpPr>
          <p:nvPr>
            <p:ph type="sldNum" sz="quarter" idx="5"/>
          </p:nvPr>
        </p:nvSpPr>
        <p:spPr/>
        <p:txBody>
          <a:bodyPr/>
          <a:lstStyle/>
          <a:p>
            <a:fld id="{C4516015-6419-F144-A88D-968FE89E8C5B}" type="slidenum">
              <a:rPr lang="en-US" smtClean="0"/>
              <a:t>2</a:t>
            </a:fld>
            <a:endParaRPr lang="en-US"/>
          </a:p>
        </p:txBody>
      </p:sp>
    </p:spTree>
    <p:extLst>
      <p:ext uri="{BB962C8B-B14F-4D97-AF65-F5344CB8AC3E}">
        <p14:creationId xmlns:p14="http://schemas.microsoft.com/office/powerpoint/2010/main" val="1761393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DC3E3-858A-9D12-375E-91BE49E3DD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A2F641-3F2C-7A50-3EFA-A9C2234F6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68780-145A-57DE-582D-635190DA85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4F50F-F09F-8F37-49BC-7F5D177FE386}"/>
              </a:ext>
            </a:extLst>
          </p:cNvPr>
          <p:cNvSpPr>
            <a:spLocks noGrp="1"/>
          </p:cNvSpPr>
          <p:nvPr>
            <p:ph type="sldNum" sz="quarter" idx="5"/>
          </p:nvPr>
        </p:nvSpPr>
        <p:spPr/>
        <p:txBody>
          <a:bodyPr/>
          <a:lstStyle/>
          <a:p>
            <a:fld id="{C4516015-6419-F144-A88D-968FE89E8C5B}" type="slidenum">
              <a:rPr lang="en-US" smtClean="0"/>
              <a:t>20</a:t>
            </a:fld>
            <a:endParaRPr lang="en-US"/>
          </a:p>
        </p:txBody>
      </p:sp>
    </p:spTree>
    <p:extLst>
      <p:ext uri="{BB962C8B-B14F-4D97-AF65-F5344CB8AC3E}">
        <p14:creationId xmlns:p14="http://schemas.microsoft.com/office/powerpoint/2010/main" val="3174006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1B8D8-F3C5-265C-E182-DBED213F5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CEA6A-4ADC-FA88-8A76-4DF6170C6F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E9D492-73F4-DFB3-729E-9C3DFF9B97A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AD9522-8788-8836-B4A8-A5689835AFCF}"/>
              </a:ext>
            </a:extLst>
          </p:cNvPr>
          <p:cNvSpPr>
            <a:spLocks noGrp="1"/>
          </p:cNvSpPr>
          <p:nvPr>
            <p:ph type="sldNum" sz="quarter" idx="5"/>
          </p:nvPr>
        </p:nvSpPr>
        <p:spPr/>
        <p:txBody>
          <a:bodyPr/>
          <a:lstStyle/>
          <a:p>
            <a:fld id="{C4516015-6419-F144-A88D-968FE89E8C5B}" type="slidenum">
              <a:rPr lang="en-US" smtClean="0"/>
              <a:t>21</a:t>
            </a:fld>
            <a:endParaRPr lang="en-US"/>
          </a:p>
        </p:txBody>
      </p:sp>
    </p:spTree>
    <p:extLst>
      <p:ext uri="{BB962C8B-B14F-4D97-AF65-F5344CB8AC3E}">
        <p14:creationId xmlns:p14="http://schemas.microsoft.com/office/powerpoint/2010/main" val="3193455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32A30-7DCD-B1E1-E216-BBED5DD33A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5E508D-5E4D-3920-4BBC-F6DF62F5AD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6FDDD3-5FBB-E0CC-04CB-7D9CE1A4DB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B0FF8E-ED2A-8573-29D3-A6E4F4B8A407}"/>
              </a:ext>
            </a:extLst>
          </p:cNvPr>
          <p:cNvSpPr>
            <a:spLocks noGrp="1"/>
          </p:cNvSpPr>
          <p:nvPr>
            <p:ph type="sldNum" sz="quarter" idx="5"/>
          </p:nvPr>
        </p:nvSpPr>
        <p:spPr/>
        <p:txBody>
          <a:bodyPr/>
          <a:lstStyle/>
          <a:p>
            <a:fld id="{C4516015-6419-F144-A88D-968FE89E8C5B}" type="slidenum">
              <a:rPr lang="en-US" smtClean="0"/>
              <a:t>22</a:t>
            </a:fld>
            <a:endParaRPr lang="en-US"/>
          </a:p>
        </p:txBody>
      </p:sp>
    </p:spTree>
    <p:extLst>
      <p:ext uri="{BB962C8B-B14F-4D97-AF65-F5344CB8AC3E}">
        <p14:creationId xmlns:p14="http://schemas.microsoft.com/office/powerpoint/2010/main" val="3351532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9B88A-2DF5-34F7-9EEF-4DA85F3045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15A413-46A6-2DF2-6360-ABF93A57DC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4DA21B-53E6-E715-2928-14822D8460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7E3C57-2F34-2B3E-C874-E4721CC4505C}"/>
              </a:ext>
            </a:extLst>
          </p:cNvPr>
          <p:cNvSpPr>
            <a:spLocks noGrp="1"/>
          </p:cNvSpPr>
          <p:nvPr>
            <p:ph type="sldNum" sz="quarter" idx="5"/>
          </p:nvPr>
        </p:nvSpPr>
        <p:spPr/>
        <p:txBody>
          <a:bodyPr/>
          <a:lstStyle/>
          <a:p>
            <a:fld id="{C4516015-6419-F144-A88D-968FE89E8C5B}" type="slidenum">
              <a:rPr lang="en-US" smtClean="0"/>
              <a:t>23</a:t>
            </a:fld>
            <a:endParaRPr lang="en-US"/>
          </a:p>
        </p:txBody>
      </p:sp>
    </p:spTree>
    <p:extLst>
      <p:ext uri="{BB962C8B-B14F-4D97-AF65-F5344CB8AC3E}">
        <p14:creationId xmlns:p14="http://schemas.microsoft.com/office/powerpoint/2010/main" val="2352066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CA18D-FBFD-99E7-77E8-49B876CCD2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19EB71-6D85-6D57-1B7F-163F052726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42ECA-6762-2193-55FD-F2750410589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E8ED28-4EA5-0E83-7051-0A15C8DCC6EB}"/>
              </a:ext>
            </a:extLst>
          </p:cNvPr>
          <p:cNvSpPr>
            <a:spLocks noGrp="1"/>
          </p:cNvSpPr>
          <p:nvPr>
            <p:ph type="sldNum" sz="quarter" idx="5"/>
          </p:nvPr>
        </p:nvSpPr>
        <p:spPr/>
        <p:txBody>
          <a:bodyPr/>
          <a:lstStyle/>
          <a:p>
            <a:fld id="{C4516015-6419-F144-A88D-968FE89E8C5B}" type="slidenum">
              <a:rPr lang="en-US" smtClean="0"/>
              <a:t>24</a:t>
            </a:fld>
            <a:endParaRPr lang="en-US"/>
          </a:p>
        </p:txBody>
      </p:sp>
    </p:spTree>
    <p:extLst>
      <p:ext uri="{BB962C8B-B14F-4D97-AF65-F5344CB8AC3E}">
        <p14:creationId xmlns:p14="http://schemas.microsoft.com/office/powerpoint/2010/main" val="6487447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DF778-807B-3BA7-71C8-08229DC591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A6349-0671-5BE8-D9DF-6AC78BC9E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DC9A5A-2243-EE7B-3F19-6CB8A6F9D2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D96610B-20DB-12B4-692F-9623504E1E97}"/>
              </a:ext>
            </a:extLst>
          </p:cNvPr>
          <p:cNvSpPr>
            <a:spLocks noGrp="1"/>
          </p:cNvSpPr>
          <p:nvPr>
            <p:ph type="sldNum" sz="quarter" idx="5"/>
          </p:nvPr>
        </p:nvSpPr>
        <p:spPr/>
        <p:txBody>
          <a:bodyPr/>
          <a:lstStyle/>
          <a:p>
            <a:fld id="{C4516015-6419-F144-A88D-968FE89E8C5B}" type="slidenum">
              <a:rPr lang="en-US" smtClean="0"/>
              <a:t>25</a:t>
            </a:fld>
            <a:endParaRPr lang="en-US"/>
          </a:p>
        </p:txBody>
      </p:sp>
    </p:spTree>
    <p:extLst>
      <p:ext uri="{BB962C8B-B14F-4D97-AF65-F5344CB8AC3E}">
        <p14:creationId xmlns:p14="http://schemas.microsoft.com/office/powerpoint/2010/main" val="37421549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1995F-F199-2477-FDD1-A18CF86A9E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E43D7-BA40-C1BF-B9BA-D8EE9CF48E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CAF1D5-4671-BB92-336B-129B9FAE25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E8D267-1D97-4BF1-F7F9-20FC964F0A56}"/>
              </a:ext>
            </a:extLst>
          </p:cNvPr>
          <p:cNvSpPr>
            <a:spLocks noGrp="1"/>
          </p:cNvSpPr>
          <p:nvPr>
            <p:ph type="sldNum" sz="quarter" idx="5"/>
          </p:nvPr>
        </p:nvSpPr>
        <p:spPr/>
        <p:txBody>
          <a:bodyPr/>
          <a:lstStyle/>
          <a:p>
            <a:fld id="{C4516015-6419-F144-A88D-968FE89E8C5B}" type="slidenum">
              <a:rPr lang="en-US" smtClean="0"/>
              <a:t>26</a:t>
            </a:fld>
            <a:endParaRPr lang="en-US"/>
          </a:p>
        </p:txBody>
      </p:sp>
    </p:spTree>
    <p:extLst>
      <p:ext uri="{BB962C8B-B14F-4D97-AF65-F5344CB8AC3E}">
        <p14:creationId xmlns:p14="http://schemas.microsoft.com/office/powerpoint/2010/main" val="10773606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7C1811-5677-3E6E-D976-88E8AC6EF4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01B546-E38C-6BA1-974C-70B05FCFA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A982A5-CD08-41B9-9F68-248A6A7201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463B32C-E192-31DC-803E-F16471C0E166}"/>
              </a:ext>
            </a:extLst>
          </p:cNvPr>
          <p:cNvSpPr>
            <a:spLocks noGrp="1"/>
          </p:cNvSpPr>
          <p:nvPr>
            <p:ph type="sldNum" sz="quarter" idx="5"/>
          </p:nvPr>
        </p:nvSpPr>
        <p:spPr/>
        <p:txBody>
          <a:bodyPr/>
          <a:lstStyle/>
          <a:p>
            <a:fld id="{C4516015-6419-F144-A88D-968FE89E8C5B}" type="slidenum">
              <a:rPr lang="en-US" smtClean="0"/>
              <a:t>27</a:t>
            </a:fld>
            <a:endParaRPr lang="en-US"/>
          </a:p>
        </p:txBody>
      </p:sp>
    </p:spTree>
    <p:extLst>
      <p:ext uri="{BB962C8B-B14F-4D97-AF65-F5344CB8AC3E}">
        <p14:creationId xmlns:p14="http://schemas.microsoft.com/office/powerpoint/2010/main" val="1320665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3D57DE-9BF6-E3B3-EC3A-8D7CB3A96C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10C4CE-9C78-4A8E-0ADA-923DAB83AC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425D70-F26B-3B85-A5F2-76663F85AA0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8B8A50C-EB2C-0BB0-728C-2200FB2AF9A1}"/>
              </a:ext>
            </a:extLst>
          </p:cNvPr>
          <p:cNvSpPr>
            <a:spLocks noGrp="1"/>
          </p:cNvSpPr>
          <p:nvPr>
            <p:ph type="sldNum" sz="quarter" idx="5"/>
          </p:nvPr>
        </p:nvSpPr>
        <p:spPr/>
        <p:txBody>
          <a:bodyPr/>
          <a:lstStyle/>
          <a:p>
            <a:fld id="{C4516015-6419-F144-A88D-968FE89E8C5B}" type="slidenum">
              <a:rPr lang="en-US" smtClean="0"/>
              <a:t>28</a:t>
            </a:fld>
            <a:endParaRPr lang="en-US"/>
          </a:p>
        </p:txBody>
      </p:sp>
    </p:spTree>
    <p:extLst>
      <p:ext uri="{BB962C8B-B14F-4D97-AF65-F5344CB8AC3E}">
        <p14:creationId xmlns:p14="http://schemas.microsoft.com/office/powerpoint/2010/main" val="12614786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8B274-6FB5-F1E2-15E7-3FE29DD269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CF1710-254B-58A0-30D4-28B6AE019C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5DFCE5-B077-B18A-C60A-783F9D1479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80B469-D9CB-30B8-831C-10B130CD97A8}"/>
              </a:ext>
            </a:extLst>
          </p:cNvPr>
          <p:cNvSpPr>
            <a:spLocks noGrp="1"/>
          </p:cNvSpPr>
          <p:nvPr>
            <p:ph type="sldNum" sz="quarter" idx="5"/>
          </p:nvPr>
        </p:nvSpPr>
        <p:spPr/>
        <p:txBody>
          <a:bodyPr/>
          <a:lstStyle/>
          <a:p>
            <a:fld id="{C4516015-6419-F144-A88D-968FE89E8C5B}" type="slidenum">
              <a:rPr lang="en-US" smtClean="0"/>
              <a:t>29</a:t>
            </a:fld>
            <a:endParaRPr lang="en-US"/>
          </a:p>
        </p:txBody>
      </p:sp>
    </p:spTree>
    <p:extLst>
      <p:ext uri="{BB962C8B-B14F-4D97-AF65-F5344CB8AC3E}">
        <p14:creationId xmlns:p14="http://schemas.microsoft.com/office/powerpoint/2010/main" val="3076045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16015-6419-F144-A88D-968FE89E8C5B}" type="slidenum">
              <a:rPr lang="en-US" smtClean="0"/>
              <a:t>3</a:t>
            </a:fld>
            <a:endParaRPr lang="en-US"/>
          </a:p>
        </p:txBody>
      </p:sp>
    </p:spTree>
    <p:extLst>
      <p:ext uri="{BB962C8B-B14F-4D97-AF65-F5344CB8AC3E}">
        <p14:creationId xmlns:p14="http://schemas.microsoft.com/office/powerpoint/2010/main" val="3322268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516015-6419-F144-A88D-968FE89E8C5B}" type="slidenum">
              <a:rPr lang="en-US" smtClean="0"/>
              <a:t>4</a:t>
            </a:fld>
            <a:endParaRPr lang="en-US"/>
          </a:p>
        </p:txBody>
      </p:sp>
    </p:spTree>
    <p:extLst>
      <p:ext uri="{BB962C8B-B14F-4D97-AF65-F5344CB8AC3E}">
        <p14:creationId xmlns:p14="http://schemas.microsoft.com/office/powerpoint/2010/main" val="1614307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791C8-9F4B-AA5D-9070-B8FD21F4E8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98807A-3712-1220-45FF-4DB278A345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52C36-D71D-C1CB-D6FF-06B6F1F264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947CF1-9B81-D67C-FB1A-31987FDE6BBB}"/>
              </a:ext>
            </a:extLst>
          </p:cNvPr>
          <p:cNvSpPr>
            <a:spLocks noGrp="1"/>
          </p:cNvSpPr>
          <p:nvPr>
            <p:ph type="sldNum" sz="quarter" idx="5"/>
          </p:nvPr>
        </p:nvSpPr>
        <p:spPr/>
        <p:txBody>
          <a:bodyPr/>
          <a:lstStyle/>
          <a:p>
            <a:fld id="{C4516015-6419-F144-A88D-968FE89E8C5B}" type="slidenum">
              <a:rPr lang="en-US" smtClean="0"/>
              <a:t>5</a:t>
            </a:fld>
            <a:endParaRPr lang="en-US"/>
          </a:p>
        </p:txBody>
      </p:sp>
    </p:spTree>
    <p:extLst>
      <p:ext uri="{BB962C8B-B14F-4D97-AF65-F5344CB8AC3E}">
        <p14:creationId xmlns:p14="http://schemas.microsoft.com/office/powerpoint/2010/main" val="3988256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4567B-44CB-F9D2-41A0-60F13FAA7A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6E321-0946-6141-3241-C435993DDB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2C5D1-F583-8737-B10D-8F7BF78A48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49FE58-ACF8-D6AA-2BC7-AC3A61A692A8}"/>
              </a:ext>
            </a:extLst>
          </p:cNvPr>
          <p:cNvSpPr>
            <a:spLocks noGrp="1"/>
          </p:cNvSpPr>
          <p:nvPr>
            <p:ph type="sldNum" sz="quarter" idx="5"/>
          </p:nvPr>
        </p:nvSpPr>
        <p:spPr/>
        <p:txBody>
          <a:bodyPr/>
          <a:lstStyle/>
          <a:p>
            <a:fld id="{C4516015-6419-F144-A88D-968FE89E8C5B}" type="slidenum">
              <a:rPr lang="en-US" smtClean="0"/>
              <a:t>6</a:t>
            </a:fld>
            <a:endParaRPr lang="en-US"/>
          </a:p>
        </p:txBody>
      </p:sp>
    </p:spTree>
    <p:extLst>
      <p:ext uri="{BB962C8B-B14F-4D97-AF65-F5344CB8AC3E}">
        <p14:creationId xmlns:p14="http://schemas.microsoft.com/office/powerpoint/2010/main" val="36659030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8E7A-62DF-DA61-925E-DC7EBBCCC3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34C40C-995A-1311-1946-63F726654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D11D0F-F258-BE92-5611-474A6E2601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C8D4FCB-45A6-4874-905B-7917D994E68D}"/>
              </a:ext>
            </a:extLst>
          </p:cNvPr>
          <p:cNvSpPr>
            <a:spLocks noGrp="1"/>
          </p:cNvSpPr>
          <p:nvPr>
            <p:ph type="sldNum" sz="quarter" idx="5"/>
          </p:nvPr>
        </p:nvSpPr>
        <p:spPr/>
        <p:txBody>
          <a:bodyPr/>
          <a:lstStyle/>
          <a:p>
            <a:fld id="{C4516015-6419-F144-A88D-968FE89E8C5B}" type="slidenum">
              <a:rPr lang="en-US" smtClean="0"/>
              <a:t>7</a:t>
            </a:fld>
            <a:endParaRPr lang="en-US"/>
          </a:p>
        </p:txBody>
      </p:sp>
    </p:spTree>
    <p:extLst>
      <p:ext uri="{BB962C8B-B14F-4D97-AF65-F5344CB8AC3E}">
        <p14:creationId xmlns:p14="http://schemas.microsoft.com/office/powerpoint/2010/main" val="337423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B8389C-9902-18B0-F5A8-3453908CBB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428BB8-5489-F207-0D9D-C1913CE83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4363B5-53D6-39DA-EE73-B8081C2A18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79ED5E-B6B6-199D-05D3-E8A23341EE81}"/>
              </a:ext>
            </a:extLst>
          </p:cNvPr>
          <p:cNvSpPr>
            <a:spLocks noGrp="1"/>
          </p:cNvSpPr>
          <p:nvPr>
            <p:ph type="sldNum" sz="quarter" idx="5"/>
          </p:nvPr>
        </p:nvSpPr>
        <p:spPr/>
        <p:txBody>
          <a:bodyPr/>
          <a:lstStyle/>
          <a:p>
            <a:fld id="{C4516015-6419-F144-A88D-968FE89E8C5B}" type="slidenum">
              <a:rPr lang="en-US" smtClean="0"/>
              <a:t>8</a:t>
            </a:fld>
            <a:endParaRPr lang="en-US"/>
          </a:p>
        </p:txBody>
      </p:sp>
    </p:spTree>
    <p:extLst>
      <p:ext uri="{BB962C8B-B14F-4D97-AF65-F5344CB8AC3E}">
        <p14:creationId xmlns:p14="http://schemas.microsoft.com/office/powerpoint/2010/main" val="2765128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24D56-F8F4-EDD4-678E-18D30AF3EF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5C5F49-A2E1-B606-0FC6-5E263E3EAA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C65A8C-D90B-0A18-7B9F-8682B9325D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F4A1787-8D2D-F7D8-0204-88A3DC7661E0}"/>
              </a:ext>
            </a:extLst>
          </p:cNvPr>
          <p:cNvSpPr>
            <a:spLocks noGrp="1"/>
          </p:cNvSpPr>
          <p:nvPr>
            <p:ph type="sldNum" sz="quarter" idx="5"/>
          </p:nvPr>
        </p:nvSpPr>
        <p:spPr/>
        <p:txBody>
          <a:bodyPr/>
          <a:lstStyle/>
          <a:p>
            <a:fld id="{C4516015-6419-F144-A88D-968FE89E8C5B}" type="slidenum">
              <a:rPr lang="en-US" smtClean="0"/>
              <a:t>9</a:t>
            </a:fld>
            <a:endParaRPr lang="en-US"/>
          </a:p>
        </p:txBody>
      </p:sp>
    </p:spTree>
    <p:extLst>
      <p:ext uri="{BB962C8B-B14F-4D97-AF65-F5344CB8AC3E}">
        <p14:creationId xmlns:p14="http://schemas.microsoft.com/office/powerpoint/2010/main" val="3875984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2977760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875528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3"/>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3"/>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5793931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6C6550E-7154-D142-90B3-5ECA230AEB57}" type="datetimeFigureOut">
              <a:rPr lang="en-US" smtClean="0"/>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3142292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7"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6C6550E-7154-D142-90B3-5ECA230AEB57}" type="datetimeFigureOut">
              <a:rPr lang="en-US" smtClean="0"/>
              <a:t>4/7/26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4071216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8"/>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6C6550E-7154-D142-90B3-5ECA230AEB57}" type="datetimeFigureOut">
              <a:rPr lang="en-US" smtClean="0"/>
              <a:t>4/7/26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5354007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6C6550E-7154-D142-90B3-5ECA230AEB57}" type="datetimeFigureOut">
              <a:rPr lang="en-US" smtClean="0"/>
              <a:t>4/7/26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3133838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6C6550E-7154-D142-90B3-5ECA230AEB57}" type="datetimeFigureOut">
              <a:rPr lang="en-US" smtClean="0"/>
              <a:t>4/7/26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23555420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C6550E-7154-D142-90B3-5ECA230AEB57}" type="datetimeFigureOut">
              <a:rPr lang="en-US" smtClean="0"/>
              <a:t>4/7/26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25465013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6C6550E-7154-D142-90B3-5ECA230AEB57}" type="datetimeFigureOut">
              <a:rPr lang="en-US" smtClean="0"/>
              <a:t>4/7/26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3490254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66C6550E-7154-D142-90B3-5ECA230AEB57}" type="datetimeFigureOut">
              <a:rPr lang="en-US" smtClean="0"/>
              <a:t>4/7/26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443EE-E091-3D49-99C4-AB5450C7C63E}" type="slidenum">
              <a:rPr lang="en-US" smtClean="0"/>
              <a:t>‹#›</a:t>
            </a:fld>
            <a:endParaRPr lang="en-US"/>
          </a:p>
        </p:txBody>
      </p:sp>
    </p:spTree>
    <p:extLst>
      <p:ext uri="{BB962C8B-B14F-4D97-AF65-F5344CB8AC3E}">
        <p14:creationId xmlns:p14="http://schemas.microsoft.com/office/powerpoint/2010/main" val="1788031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8"/>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66C6550E-7154-D142-90B3-5ECA230AEB57}" type="datetimeFigureOut">
              <a:rPr lang="en-US" smtClean="0"/>
              <a:t>4/7/26</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553443EE-E091-3D49-99C4-AB5450C7C63E}" type="slidenum">
              <a:rPr lang="en-US" smtClean="0"/>
              <a:t>‹#›</a:t>
            </a:fld>
            <a:endParaRPr lang="en-US"/>
          </a:p>
        </p:txBody>
      </p:sp>
    </p:spTree>
    <p:extLst>
      <p:ext uri="{BB962C8B-B14F-4D97-AF65-F5344CB8AC3E}">
        <p14:creationId xmlns:p14="http://schemas.microsoft.com/office/powerpoint/2010/main" val="12851647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hyperlink" Target="mailto:rgomez001@sdccd.edu" TargetMode="External"/><Relationship Id="rId7"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tiff"/><Relationship Id="rId5" Type="http://schemas.openxmlformats.org/officeDocument/2006/relationships/hyperlink" Target="https://sdmiramar.edu/governance/committees/academic-senate" TargetMode="External"/><Relationship Id="rId4" Type="http://schemas.openxmlformats.org/officeDocument/2006/relationships/hyperlink" Target="mailto:jbartolo@sdccd.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hyperlink" Target="https://sdmiramar.edu/sites/default/files/2026-02/academic_senate_presentation_outcomes_assessment_in_canvas_nuventive.pptx" TargetMode="External"/><Relationship Id="rId5" Type="http://schemas.openxmlformats.org/officeDocument/2006/relationships/hyperlink" Target="https://sdmiramar.edu/sites/default/files/2026-03/ap_5500.1_-_honest_academic_conduct_01122026.docx" TargetMode="Externa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hyperlink" Target="https://sdmiramar.edu/sites/default/files/2026-03/program_viability_review_final.pdf" TargetMode="Externa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sdmiramar.edu/sites/default/files/2026-04/revised_as_per_resolutions_committee_recommendations_april_3_2026.pdf" TargetMode="External"/><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hyperlink" Target="https://sdmiramar.edu/sites/default/files/2026-04/approved_marketing_plan_2025-2031_-draft_.11042025.docx" TargetMode="External"/><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11.emf"/><Relationship Id="rId5" Type="http://schemas.openxmlformats.org/officeDocument/2006/relationships/image" Target="../media/image10.jpeg"/><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hyperlink" Target="https://sdmiramar.edu/sites/default/files/2026-04/gaia_presentation_4.7.pptx" TargetMode="Externa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image" Target="../media/image5.jpg"/><Relationship Id="rId4" Type="http://schemas.openxmlformats.org/officeDocument/2006/relationships/hyperlink" Target="https://forms.office.com/r/idcxfNTdz1"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3.svg"/><Relationship Id="rId5" Type="http://schemas.openxmlformats.org/officeDocument/2006/relationships/hyperlink" Target="mailto:jbartolo@sdccd.edu" TargetMode="External"/><Relationship Id="rId4" Type="http://schemas.openxmlformats.org/officeDocument/2006/relationships/hyperlink" Target="mailto:rgomez001@sdccd.ed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hyperlink" Target="https://sdmiramar.edu/sites/default/files/2021-05/ascodeofconduct.pdf" TargetMode="Externa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hyperlink" Target="https://sdmiramar.edu/sites/default/files/2026-04/asen-a260407_digital_1.pdf" TargetMode="External"/><Relationship Id="rId5" Type="http://schemas.openxmlformats.org/officeDocument/2006/relationships/hyperlink" Target="https://sdmiramar.edu/sites/default/files/2024-02/draft-asen-m240220.pdf" TargetMode="External"/><Relationship Id="rId4" Type="http://schemas.openxmlformats.org/officeDocument/2006/relationships/hyperlink" Target="https://sdmiramar.edu/sites/default/files/2026-04/asen-m260317draft.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inlander.com/spokane/a-poem-to-acknowledge-that-the-land-itself-along-with-the-people-whose-language-culture-and-religion-were-born-of-it-is-rarely-acknowledg/Content?oid=22469536&amp;fbclid=IwAR1HUaEe653EVlm0rlzGz3G_hxJGszN4xPhuXvd0adqpJlPyPsFl2JCaeCU" TargetMode="External"/><Relationship Id="rId5" Type="http://schemas.openxmlformats.org/officeDocument/2006/relationships/hyperlink" Target="https://sdmiramar.edu/services/lead/landacknowledgment" TargetMode="Externa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hyperlink" Target="https://asccc.org/10_1" TargetMode="External"/><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hyperlink" Target="https://www.nasa.gov/news-release/nasas-artemis-ii-crew-eclipses-record-for-farthest-human-spaceflight/"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3.svg"/><Relationship Id="rId7"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hyperlink" Target="https://www.flickr.com/photos/191315330@N08/55181451273/in/dateposted-public/" TargetMode="External"/><Relationship Id="rId5" Type="http://schemas.openxmlformats.org/officeDocument/2006/relationships/hyperlink" Target="https://media.istockphoto.com/id/2159704816/vector/dancing-human-skeletons-risen-from-dead-and-celebrating-halloween-on-october-31st.jpg?s=1024x1024&amp;w=is&amp;k=20&amp;c=7XNuktMYaChFJ__s3GCuT0NGU12tzY9cMQksCNjy1j4=" TargetMode="External"/><Relationship Id="rId4" Type="http://schemas.openxmlformats.org/officeDocument/2006/relationships/hyperlink" Target="https://www.ligo.caltech.edu/image/ligo20251028c"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5D861-D0AB-9C9B-60CF-0A32A4F6DDD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BF99C17-B728-05E1-7BAE-B8E130FC4F1E}"/>
              </a:ext>
            </a:extLst>
          </p:cNvPr>
          <p:cNvSpPr/>
          <p:nvPr/>
        </p:nvSpPr>
        <p:spPr>
          <a:xfrm>
            <a:off x="3264275" y="0"/>
            <a:ext cx="5879725"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1E9097"/>
              </a:solidFill>
            </a:endParaRPr>
          </a:p>
        </p:txBody>
      </p:sp>
      <p:sp>
        <p:nvSpPr>
          <p:cNvPr id="14" name="Title 13">
            <a:extLst>
              <a:ext uri="{FF2B5EF4-FFF2-40B4-BE49-F238E27FC236}">
                <a16:creationId xmlns:a16="http://schemas.microsoft.com/office/drawing/2014/main" id="{D9A7B85F-327C-A80E-B6A2-FC2D2A2DF015}"/>
              </a:ext>
            </a:extLst>
          </p:cNvPr>
          <p:cNvSpPr>
            <a:spLocks noGrp="1"/>
          </p:cNvSpPr>
          <p:nvPr>
            <p:ph type="title"/>
          </p:nvPr>
        </p:nvSpPr>
        <p:spPr>
          <a:xfrm>
            <a:off x="3594538" y="459036"/>
            <a:ext cx="5181600" cy="1475195"/>
          </a:xfrm>
        </p:spPr>
        <p:txBody>
          <a:bodyPr anchor="ctr">
            <a:normAutofit/>
          </a:bodyPr>
          <a:lstStyle/>
          <a:p>
            <a:r>
              <a:rPr lang="en-US" sz="4400" dirty="0">
                <a:solidFill>
                  <a:schemeClr val="bg1"/>
                </a:solidFill>
                <a:latin typeface="Arial" panose="020B0604020202020204" pitchFamily="34" charset="0"/>
                <a:cs typeface="Arial" panose="020B0604020202020204" pitchFamily="34" charset="0"/>
              </a:rPr>
              <a:t>Academic Senate Meeting</a:t>
            </a:r>
          </a:p>
        </p:txBody>
      </p:sp>
      <p:sp>
        <p:nvSpPr>
          <p:cNvPr id="21" name="Title 13">
            <a:extLst>
              <a:ext uri="{FF2B5EF4-FFF2-40B4-BE49-F238E27FC236}">
                <a16:creationId xmlns:a16="http://schemas.microsoft.com/office/drawing/2014/main" id="{F86B969F-531D-B4CA-CF38-AD209C4A13C8}"/>
              </a:ext>
            </a:extLst>
          </p:cNvPr>
          <p:cNvSpPr txBox="1">
            <a:spLocks/>
          </p:cNvSpPr>
          <p:nvPr/>
        </p:nvSpPr>
        <p:spPr>
          <a:xfrm>
            <a:off x="3594538" y="2400974"/>
            <a:ext cx="5181600" cy="179222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l">
              <a:spcBef>
                <a:spcPts val="0"/>
              </a:spcBef>
            </a:pPr>
            <a:r>
              <a:rPr lang="en-US" sz="2400" b="1" dirty="0">
                <a:solidFill>
                  <a:schemeClr val="bg1"/>
                </a:solidFill>
                <a:latin typeface="Arial" panose="020B0604020202020204" pitchFamily="34" charset="0"/>
                <a:cs typeface="Arial" panose="020B0604020202020204" pitchFamily="34" charset="0"/>
              </a:rPr>
              <a:t>April 7th, 2026</a:t>
            </a:r>
          </a:p>
          <a:p>
            <a:pPr algn="l">
              <a:spcBef>
                <a:spcPts val="0"/>
              </a:spcBef>
            </a:pPr>
            <a:r>
              <a:rPr lang="en-US" sz="2400" b="1" dirty="0">
                <a:solidFill>
                  <a:schemeClr val="bg1"/>
                </a:solidFill>
                <a:latin typeface="Arial" panose="020B0604020202020204" pitchFamily="34" charset="0"/>
                <a:cs typeface="Arial" panose="020B0604020202020204" pitchFamily="34" charset="0"/>
              </a:rPr>
              <a:t>2025-26 Academic Year</a:t>
            </a:r>
          </a:p>
          <a:p>
            <a:pPr algn="l">
              <a:spcBef>
                <a:spcPts val="0"/>
              </a:spcBef>
            </a:pPr>
            <a:endParaRPr lang="en-US" sz="2400" dirty="0">
              <a:solidFill>
                <a:schemeClr val="bg1"/>
              </a:solidFill>
              <a:latin typeface="Arial" panose="020B0604020202020204" pitchFamily="34" charset="0"/>
              <a:cs typeface="Arial" panose="020B0604020202020204" pitchFamily="34" charset="0"/>
            </a:endParaRPr>
          </a:p>
          <a:p>
            <a:pPr algn="l">
              <a:spcBef>
                <a:spcPts val="0"/>
              </a:spcBef>
            </a:pPr>
            <a:r>
              <a:rPr lang="en-US" sz="2400" b="1" i="1" dirty="0">
                <a:solidFill>
                  <a:schemeClr val="bg1"/>
                </a:solidFill>
                <a:latin typeface="Arial" panose="020B0604020202020204" pitchFamily="34" charset="0"/>
                <a:cs typeface="Arial" panose="020B0604020202020204" pitchFamily="34" charset="0"/>
              </a:rPr>
              <a:t>Cultivating Community:</a:t>
            </a:r>
          </a:p>
          <a:p>
            <a:pPr algn="l">
              <a:spcBef>
                <a:spcPts val="0"/>
              </a:spcBef>
            </a:pPr>
            <a:r>
              <a:rPr lang="en-US" sz="2400" b="1" i="1" dirty="0">
                <a:solidFill>
                  <a:schemeClr val="bg1"/>
                </a:solidFill>
                <a:latin typeface="Arial" panose="020B0604020202020204" pitchFamily="34" charset="0"/>
                <a:cs typeface="Arial" panose="020B0604020202020204" pitchFamily="34" charset="0"/>
              </a:rPr>
              <a:t>Making the invisible visible</a:t>
            </a:r>
          </a:p>
        </p:txBody>
      </p:sp>
      <p:sp>
        <p:nvSpPr>
          <p:cNvPr id="6" name="TextBox 5">
            <a:extLst>
              <a:ext uri="{FF2B5EF4-FFF2-40B4-BE49-F238E27FC236}">
                <a16:creationId xmlns:a16="http://schemas.microsoft.com/office/drawing/2014/main" id="{F885D719-2ABD-C176-91EC-9A1866F10704}"/>
              </a:ext>
            </a:extLst>
          </p:cNvPr>
          <p:cNvSpPr txBox="1"/>
          <p:nvPr/>
        </p:nvSpPr>
        <p:spPr>
          <a:xfrm>
            <a:off x="179070" y="4659939"/>
            <a:ext cx="2953264" cy="276999"/>
          </a:xfrm>
          <a:prstGeom prst="rect">
            <a:avLst/>
          </a:prstGeom>
          <a:noFill/>
        </p:spPr>
        <p:txBody>
          <a:bodyPr wrap="square">
            <a:spAutoFit/>
          </a:bodyPr>
          <a:lstStyle/>
          <a:p>
            <a:pPr algn="ctr"/>
            <a:r>
              <a:rPr lang="en-US" sz="1200" dirty="0">
                <a:latin typeface="Arial" panose="020B0604020202020204" pitchFamily="34" charset="0"/>
                <a:cs typeface="Arial" panose="020B0604020202020204" pitchFamily="34" charset="0"/>
              </a:rPr>
              <a:t>(QR Code for A.S. Webpage)</a:t>
            </a:r>
          </a:p>
        </p:txBody>
      </p:sp>
      <p:sp>
        <p:nvSpPr>
          <p:cNvPr id="8" name="TextBox 7">
            <a:extLst>
              <a:ext uri="{FF2B5EF4-FFF2-40B4-BE49-F238E27FC236}">
                <a16:creationId xmlns:a16="http://schemas.microsoft.com/office/drawing/2014/main" id="{CF73C7FA-BD20-D55C-AE6F-FFDC7E6D1532}"/>
              </a:ext>
            </a:extLst>
          </p:cNvPr>
          <p:cNvSpPr txBox="1"/>
          <p:nvPr/>
        </p:nvSpPr>
        <p:spPr>
          <a:xfrm>
            <a:off x="3513498" y="4659940"/>
            <a:ext cx="5630502" cy="276999"/>
          </a:xfrm>
          <a:prstGeom prst="rect">
            <a:avLst/>
          </a:prstGeom>
          <a:noFill/>
        </p:spPr>
        <p:txBody>
          <a:bodyPr wrap="square">
            <a:spAutoFit/>
          </a:bodyPr>
          <a:lstStyle/>
          <a:p>
            <a:pPr>
              <a:spcBef>
                <a:spcPts val="0"/>
              </a:spcBef>
            </a:pPr>
            <a:r>
              <a:rPr lang="en-US" sz="1200" dirty="0">
                <a:solidFill>
                  <a:schemeClr val="bg1"/>
                </a:solidFill>
                <a:latin typeface="Arial" panose="020B0604020202020204" pitchFamily="34" charset="0"/>
                <a:cs typeface="Arial" panose="020B0604020202020204" pitchFamily="34" charset="0"/>
              </a:rPr>
              <a:t>Attending for Flex credit? Email </a:t>
            </a:r>
            <a:r>
              <a:rPr lang="en-US" sz="1200" dirty="0">
                <a:solidFill>
                  <a:schemeClr val="bg1"/>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rgomez001@sdccd.edu</a:t>
            </a:r>
            <a:r>
              <a:rPr lang="en-US" sz="1200" dirty="0">
                <a:solidFill>
                  <a:schemeClr val="bg1"/>
                </a:solidFill>
                <a:latin typeface="Arial" panose="020B0604020202020204" pitchFamily="34" charset="0"/>
                <a:cs typeface="Arial" panose="020B0604020202020204" pitchFamily="34" charset="0"/>
              </a:rPr>
              <a:t> or </a:t>
            </a:r>
            <a:r>
              <a:rPr lang="en-US" sz="12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jbartolo@sdccd.edu</a:t>
            </a:r>
            <a:endParaRPr lang="en-US" sz="1200" dirty="0">
              <a:solidFill>
                <a:schemeClr val="bg1"/>
              </a:solidFill>
              <a:latin typeface="Arial" panose="020B0604020202020204" pitchFamily="34" charset="0"/>
              <a:cs typeface="Arial" panose="020B0604020202020204" pitchFamily="34" charset="0"/>
            </a:endParaRPr>
          </a:p>
        </p:txBody>
      </p:sp>
      <p:pic>
        <p:nvPicPr>
          <p:cNvPr id="10" name="Picture 9">
            <a:hlinkClick r:id="rId5"/>
            <a:extLst>
              <a:ext uri="{FF2B5EF4-FFF2-40B4-BE49-F238E27FC236}">
                <a16:creationId xmlns:a16="http://schemas.microsoft.com/office/drawing/2014/main" id="{13B1247A-C110-E027-5E93-F45ED1247713}"/>
              </a:ext>
            </a:extLst>
          </p:cNvPr>
          <p:cNvPicPr>
            <a:picLocks noChangeAspect="1"/>
          </p:cNvPicPr>
          <p:nvPr/>
        </p:nvPicPr>
        <p:blipFill>
          <a:blip r:embed="rId6"/>
          <a:stretch>
            <a:fillRect/>
          </a:stretch>
        </p:blipFill>
        <p:spPr>
          <a:xfrm>
            <a:off x="353427" y="1973461"/>
            <a:ext cx="2604549" cy="2647247"/>
          </a:xfrm>
          <a:prstGeom prst="rect">
            <a:avLst/>
          </a:prstGeom>
        </p:spPr>
      </p:pic>
      <p:pic>
        <p:nvPicPr>
          <p:cNvPr id="11" name="Picture 10" descr="A close-up of a logo&#10;&#10;AI-generated content may be incorrect.">
            <a:extLst>
              <a:ext uri="{FF2B5EF4-FFF2-40B4-BE49-F238E27FC236}">
                <a16:creationId xmlns:a16="http://schemas.microsoft.com/office/drawing/2014/main" id="{DFF20AC4-3832-6F1E-F05D-06CFA219A500}"/>
              </a:ext>
            </a:extLst>
          </p:cNvPr>
          <p:cNvPicPr>
            <a:picLocks noChangeAspect="1"/>
          </p:cNvPicPr>
          <p:nvPr/>
        </p:nvPicPr>
        <p:blipFill>
          <a:blip r:embed="rId7"/>
          <a:srcRect b="31433"/>
          <a:stretch>
            <a:fillRect/>
          </a:stretch>
        </p:blipFill>
        <p:spPr>
          <a:xfrm>
            <a:off x="321854" y="398306"/>
            <a:ext cx="2667693" cy="1575155"/>
          </a:xfrm>
          <a:prstGeom prst="rect">
            <a:avLst/>
          </a:prstGeom>
        </p:spPr>
      </p:pic>
      <p:pic>
        <p:nvPicPr>
          <p:cNvPr id="3" name="Graphic 2">
            <a:extLst>
              <a:ext uri="{FF2B5EF4-FFF2-40B4-BE49-F238E27FC236}">
                <a16:creationId xmlns:a16="http://schemas.microsoft.com/office/drawing/2014/main" id="{482766EA-06C7-C8B2-E361-79D16DD08EFC}"/>
              </a:ext>
            </a:extLst>
          </p:cNvPr>
          <p:cNvPicPr>
            <a:picLocks noChangeAspect="1"/>
          </p:cNvPicPr>
          <p:nvPr/>
        </p:nvPicPr>
        <p:blipFill>
          <a:blip>
            <a:extLst>
              <a:ext uri="{96DAC541-7B7A-43D3-8B79-37D633B846F1}">
                <asvg:svgBlip xmlns:asvg="http://schemas.microsoft.com/office/drawing/2016/SVG/main" r:embed="rId8"/>
              </a:ext>
            </a:extLst>
          </a:blip>
          <a:stretch>
            <a:fillRect/>
          </a:stretch>
        </p:blipFill>
        <p:spPr>
          <a:xfrm>
            <a:off x="-5262142" y="-6159736"/>
            <a:ext cx="22176688" cy="21072277"/>
          </a:xfrm>
          <a:prstGeom prst="rect">
            <a:avLst/>
          </a:prstGeom>
        </p:spPr>
      </p:pic>
    </p:spTree>
    <p:extLst>
      <p:ext uri="{BB962C8B-B14F-4D97-AF65-F5344CB8AC3E}">
        <p14:creationId xmlns:p14="http://schemas.microsoft.com/office/powerpoint/2010/main" val="34829424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3799A-7A43-3883-7CBF-5134EE7AA5C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B978966-025F-DA39-14E3-430522D8B50E}"/>
              </a:ext>
            </a:extLst>
          </p:cNvPr>
          <p:cNvSpPr/>
          <p:nvPr/>
        </p:nvSpPr>
        <p:spPr>
          <a:xfrm>
            <a:off x="-1" y="0"/>
            <a:ext cx="9167149" cy="95983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6522AE94-3F6A-CFD4-269C-FBE46F304E4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897808" y="-297879"/>
            <a:ext cx="22176688" cy="21072277"/>
          </a:xfrm>
          <a:prstGeom prst="rect">
            <a:avLst/>
          </a:prstGeom>
        </p:spPr>
      </p:pic>
      <p:sp>
        <p:nvSpPr>
          <p:cNvPr id="5" name="Title 4">
            <a:extLst>
              <a:ext uri="{FF2B5EF4-FFF2-40B4-BE49-F238E27FC236}">
                <a16:creationId xmlns:a16="http://schemas.microsoft.com/office/drawing/2014/main" id="{311ED19B-EBD6-D3BE-CE46-E14218350677}"/>
              </a:ext>
            </a:extLst>
          </p:cNvPr>
          <p:cNvSpPr>
            <a:spLocks noGrp="1"/>
          </p:cNvSpPr>
          <p:nvPr>
            <p:ph type="title"/>
          </p:nvPr>
        </p:nvSpPr>
        <p:spPr>
          <a:xfrm>
            <a:off x="312517" y="-17168"/>
            <a:ext cx="8214406"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5. Action Items (Second Reads)</a:t>
            </a:r>
          </a:p>
        </p:txBody>
      </p:sp>
      <p:sp>
        <p:nvSpPr>
          <p:cNvPr id="6" name="Content Placeholder 5">
            <a:extLst>
              <a:ext uri="{FF2B5EF4-FFF2-40B4-BE49-F238E27FC236}">
                <a16:creationId xmlns:a16="http://schemas.microsoft.com/office/drawing/2014/main" id="{8BE4F7EE-93F6-D908-9EE9-C02C14586D8E}"/>
              </a:ext>
            </a:extLst>
          </p:cNvPr>
          <p:cNvSpPr>
            <a:spLocks noGrp="1"/>
          </p:cNvSpPr>
          <p:nvPr>
            <p:ph sz="half" idx="1"/>
          </p:nvPr>
        </p:nvSpPr>
        <p:spPr>
          <a:xfrm>
            <a:off x="312517" y="1077362"/>
            <a:ext cx="8518965" cy="1928388"/>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5.1	AP 5500.1 – Honest Academic Conduct</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(Rodrigo Gomez)</a:t>
            </a:r>
            <a:endParaRPr lang="en-US" sz="500" dirty="0">
              <a:latin typeface="Arial" panose="020B0604020202020204" pitchFamily="34" charset="0"/>
              <a:cs typeface="Arial" panose="020B0604020202020204" pitchFamily="34" charset="0"/>
            </a:endParaRPr>
          </a:p>
          <a:p>
            <a:pPr marL="0" indent="0">
              <a:buNone/>
            </a:pPr>
            <a:r>
              <a:rPr lang="en-US" sz="1600" b="1" dirty="0">
                <a:latin typeface="Arial" panose="020B0604020202020204" pitchFamily="34" charset="0"/>
                <a:cs typeface="Arial" panose="020B0604020202020204" pitchFamily="34" charset="0"/>
              </a:rPr>
              <a:t>Plagiarism: </a:t>
            </a:r>
            <a:r>
              <a:rPr lang="en-US" sz="1600" dirty="0">
                <a:latin typeface="Arial" panose="020B0604020202020204" pitchFamily="34" charset="0"/>
                <a:cs typeface="Arial" panose="020B0604020202020204" pitchFamily="34" charset="0"/>
              </a:rPr>
              <a:t>The act of incorporating ideas, words, or specific substance of another, whether purchased, borrowed, or otherwise obtained, and submitting the same as one’s own work to fulfill academic requirements without giving credit to the appropriate source. Examples of plagiarism include but are not limited to the following:</a:t>
            </a:r>
          </a:p>
        </p:txBody>
      </p:sp>
      <p:pic>
        <p:nvPicPr>
          <p:cNvPr id="3" name="Picture 2" descr="A close up of a logo&#10;&#10;AI-generated content may be incorrect.">
            <a:extLst>
              <a:ext uri="{FF2B5EF4-FFF2-40B4-BE49-F238E27FC236}">
                <a16:creationId xmlns:a16="http://schemas.microsoft.com/office/drawing/2014/main" id="{C3406C73-36C2-C43C-D15D-2A5E667F3122}"/>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7" name="TextBox 6">
            <a:extLst>
              <a:ext uri="{FF2B5EF4-FFF2-40B4-BE49-F238E27FC236}">
                <a16:creationId xmlns:a16="http://schemas.microsoft.com/office/drawing/2014/main" id="{A4FBF57C-EA93-C18E-2163-1A0FB5F49766}"/>
              </a:ext>
            </a:extLst>
          </p:cNvPr>
          <p:cNvSpPr txBox="1"/>
          <p:nvPr/>
        </p:nvSpPr>
        <p:spPr>
          <a:xfrm>
            <a:off x="312517" y="3123276"/>
            <a:ext cx="6343723" cy="1384995"/>
          </a:xfrm>
          <a:prstGeom prst="rect">
            <a:avLst/>
          </a:prstGeom>
          <a:noFill/>
        </p:spPr>
        <p:txBody>
          <a:bodyPr wrap="square">
            <a:spAutoFit/>
          </a:bodyPr>
          <a:lstStyle/>
          <a:p>
            <a:r>
              <a:rPr lang="en-US" sz="1400" dirty="0">
                <a:latin typeface="Arial" panose="020B0604020202020204" pitchFamily="34" charset="0"/>
                <a:ea typeface="Times New Roman" panose="02020603050405020304" pitchFamily="18" charset="0"/>
              </a:rPr>
              <a:t>7) </a:t>
            </a:r>
            <a:r>
              <a:rPr lang="en-US" sz="1400" u="sng" dirty="0">
                <a:solidFill>
                  <a:schemeClr val="tx2">
                    <a:lumMod val="75000"/>
                    <a:lumOff val="25000"/>
                  </a:schemeClr>
                </a:solidFill>
                <a:latin typeface="Arial" panose="020B0604020202020204" pitchFamily="34" charset="0"/>
                <a:ea typeface="Times New Roman" panose="02020603050405020304" pitchFamily="18" charset="0"/>
              </a:rPr>
              <a:t>Authorized use of Artificial Intelligence (AI) tools is determined by each instructor.  Use of AI tools to complete, in whole or in part, an academic assignment without authorization from the instructor could be treated as plagiarism or cheating under this procedure.  This includes submitting AI-generated work as one’s own or using AI tools in a manner that replaces the student’s independent effort or intended learning outcomes of the course.</a:t>
            </a:r>
            <a:endParaRPr lang="en-US" sz="1400" u="sng" dirty="0">
              <a:solidFill>
                <a:schemeClr val="tx2">
                  <a:lumMod val="75000"/>
                  <a:lumOff val="25000"/>
                </a:schemeClr>
              </a:solidFill>
            </a:endParaRPr>
          </a:p>
        </p:txBody>
      </p:sp>
      <p:sp>
        <p:nvSpPr>
          <p:cNvPr id="10" name="TextBox 9">
            <a:extLst>
              <a:ext uri="{FF2B5EF4-FFF2-40B4-BE49-F238E27FC236}">
                <a16:creationId xmlns:a16="http://schemas.microsoft.com/office/drawing/2014/main" id="{458C9310-7C80-6C7A-03D2-CAFADE06AD43}"/>
              </a:ext>
            </a:extLst>
          </p:cNvPr>
          <p:cNvSpPr txBox="1"/>
          <p:nvPr/>
        </p:nvSpPr>
        <p:spPr>
          <a:xfrm>
            <a:off x="6411951" y="3814332"/>
            <a:ext cx="2419531" cy="369332"/>
          </a:xfrm>
          <a:prstGeom prst="rect">
            <a:avLst/>
          </a:prstGeom>
          <a:noFill/>
        </p:spPr>
        <p:txBody>
          <a:bodyPr wrap="square">
            <a:spAutoFit/>
          </a:bodyPr>
          <a:lstStyle/>
          <a:p>
            <a:pPr marL="342900" lvl="1" indent="0">
              <a:buNone/>
            </a:pPr>
            <a:r>
              <a:rPr lang="en-US" b="1" dirty="0">
                <a:latin typeface="Arial" panose="020B0604020202020204" pitchFamily="34" charset="0"/>
                <a:cs typeface="Arial" panose="020B0604020202020204" pitchFamily="34" charset="0"/>
                <a:hlinkClick r:id="rId5"/>
              </a:rPr>
              <a:t>Link to AP 5500.1</a:t>
            </a:r>
            <a:r>
              <a:rPr lang="en-US" b="1" dirty="0">
                <a:latin typeface="Arial" panose="020B0604020202020204" pitchFamily="34" charset="0"/>
                <a:cs typeface="Arial" panose="020B0604020202020204" pitchFamily="34" charset="0"/>
                <a:hlinkClick r:id="rId6"/>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255243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B3B5A-5651-21EA-9A17-AF2F4D66D192}"/>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F6808763-2F33-1C58-D607-DF6142B112DB}"/>
              </a:ext>
            </a:extLst>
          </p:cNvPr>
          <p:cNvSpPr/>
          <p:nvPr/>
        </p:nvSpPr>
        <p:spPr>
          <a:xfrm>
            <a:off x="0" y="1"/>
            <a:ext cx="9144000" cy="410122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EFA04773-11ED-EAEE-0F01-C16EFC84F4AC}"/>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A7E9CE9B-4925-4271-E2AF-A40598C3C5B0}"/>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ECCE3C39-53D9-7ED8-B506-8509655A5765}"/>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68E04044-C796-764E-55E3-0E7C7DEAC36F}"/>
              </a:ext>
            </a:extLst>
          </p:cNvPr>
          <p:cNvSpPr txBox="1">
            <a:spLocks/>
          </p:cNvSpPr>
          <p:nvPr/>
        </p:nvSpPr>
        <p:spPr>
          <a:xfrm>
            <a:off x="282617" y="306543"/>
            <a:ext cx="8548865" cy="2726871"/>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6. Discussion Items (First Reads) </a:t>
            </a:r>
          </a:p>
        </p:txBody>
      </p:sp>
    </p:spTree>
    <p:extLst>
      <p:ext uri="{BB962C8B-B14F-4D97-AF65-F5344CB8AC3E}">
        <p14:creationId xmlns:p14="http://schemas.microsoft.com/office/powerpoint/2010/main" val="35248059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DF972-BE91-73A6-60E3-BE2C08D257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7602ED3-4033-1532-4B2F-19964E6191EE}"/>
              </a:ext>
            </a:extLst>
          </p:cNvPr>
          <p:cNvSpPr/>
          <p:nvPr/>
        </p:nvSpPr>
        <p:spPr>
          <a:xfrm>
            <a:off x="-1" y="0"/>
            <a:ext cx="9167149" cy="979015"/>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E3520046-E22F-92A0-A5D4-FE5451048FC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04072" y="-535335"/>
            <a:ext cx="22176688" cy="21072277"/>
          </a:xfrm>
          <a:prstGeom prst="rect">
            <a:avLst/>
          </a:prstGeom>
        </p:spPr>
      </p:pic>
      <p:sp>
        <p:nvSpPr>
          <p:cNvPr id="5" name="Title 4">
            <a:extLst>
              <a:ext uri="{FF2B5EF4-FFF2-40B4-BE49-F238E27FC236}">
                <a16:creationId xmlns:a16="http://schemas.microsoft.com/office/drawing/2014/main" id="{8C701E51-461A-69C1-D1E3-CA75F4F75C8F}"/>
              </a:ext>
            </a:extLst>
          </p:cNvPr>
          <p:cNvSpPr>
            <a:spLocks noGrp="1"/>
          </p:cNvSpPr>
          <p:nvPr>
            <p:ph type="title"/>
          </p:nvPr>
        </p:nvSpPr>
        <p:spPr>
          <a:xfrm>
            <a:off x="312517" y="-7579"/>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721A8F01-D9E7-AE74-2594-F7DDEE2B6870}"/>
              </a:ext>
            </a:extLst>
          </p:cNvPr>
          <p:cNvSpPr>
            <a:spLocks noGrp="1"/>
          </p:cNvSpPr>
          <p:nvPr>
            <p:ph sz="half" idx="1"/>
          </p:nvPr>
        </p:nvSpPr>
        <p:spPr>
          <a:xfrm>
            <a:off x="312517" y="1077363"/>
            <a:ext cx="8518965" cy="781232"/>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6.1	New Buildings and Associated Programs</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(Wes Lundburg)</a:t>
            </a:r>
          </a:p>
          <a:p>
            <a:pPr marL="0" indent="0">
              <a:buNone/>
            </a:pPr>
            <a:endParaRPr lang="en-US" sz="1800" dirty="0">
              <a:latin typeface="Arial" panose="020B0604020202020204" pitchFamily="34" charset="0"/>
              <a:cs typeface="Arial" panose="020B0604020202020204" pitchFamily="34" charset="0"/>
            </a:endParaRPr>
          </a:p>
          <a:p>
            <a:pPr marL="0" indent="0">
              <a:buNone/>
            </a:pPr>
            <a:endParaRPr lang="en-US" sz="5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DB0EC269-7EE8-846C-14F2-7CF87C1F310F}"/>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10" name="TextBox 9">
            <a:extLst>
              <a:ext uri="{FF2B5EF4-FFF2-40B4-BE49-F238E27FC236}">
                <a16:creationId xmlns:a16="http://schemas.microsoft.com/office/drawing/2014/main" id="{AA9AF988-1857-5696-7BE7-5CCC9795E047}"/>
              </a:ext>
            </a:extLst>
          </p:cNvPr>
          <p:cNvSpPr txBox="1"/>
          <p:nvPr/>
        </p:nvSpPr>
        <p:spPr>
          <a:xfrm>
            <a:off x="312517" y="2249935"/>
            <a:ext cx="8518965" cy="2308324"/>
          </a:xfrm>
          <a:prstGeom prst="rect">
            <a:avLst/>
          </a:prstGeom>
          <a:noFill/>
        </p:spPr>
        <p:txBody>
          <a:bodyPr wrap="square">
            <a:spAutoFit/>
          </a:bodyPr>
          <a:lstStyle/>
          <a:p>
            <a:r>
              <a:rPr lang="en-US" sz="1800" dirty="0">
                <a:latin typeface="Arial" panose="020B0604020202020204" pitchFamily="34" charset="0"/>
                <a:cs typeface="Arial" panose="020B0604020202020204" pitchFamily="34" charset="0"/>
              </a:rPr>
              <a:t>How it started: </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People have expressed interest in discussing details about the new program</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Questions about “</a:t>
            </a:r>
            <a:r>
              <a:rPr lang="en-US" sz="1800" dirty="0">
                <a:latin typeface="Arial" panose="020B0604020202020204" pitchFamily="34" charset="0"/>
                <a:cs typeface="Arial" panose="020B0604020202020204" pitchFamily="34" charset="0"/>
                <a:hlinkClick r:id="rId5"/>
              </a:rPr>
              <a:t>Viability Review of Instructional Programs</a:t>
            </a:r>
            <a:r>
              <a:rPr lang="en-US" sz="1800" dirty="0">
                <a:latin typeface="Arial" panose="020B0604020202020204" pitchFamily="34" charset="0"/>
                <a:cs typeface="Arial" panose="020B0604020202020204" pitchFamily="34" charset="0"/>
              </a:rPr>
              <a:t>” and whether that had been followed. </a:t>
            </a:r>
          </a:p>
          <a:p>
            <a:endParaRPr lang="en-US"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Today is for clearing up any questions related to this subject. </a:t>
            </a:r>
          </a:p>
          <a:p>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2224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0E8453-03F8-3ED1-4ADF-2506A348CF4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B527C4EC-5B02-4E5C-ED98-E8EF4B0608E0}"/>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1E3D8B0B-1585-99A5-491F-0E75B5B4644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96EDA644-0EFD-8FA5-E0E2-8DF9481794C5}"/>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C653B807-9868-5F61-BC50-383DC97C143E}"/>
              </a:ext>
            </a:extLst>
          </p:cNvPr>
          <p:cNvSpPr>
            <a:spLocks noGrp="1"/>
          </p:cNvSpPr>
          <p:nvPr>
            <p:ph sz="half" idx="1"/>
          </p:nvPr>
        </p:nvSpPr>
        <p:spPr>
          <a:xfrm>
            <a:off x="312517" y="1077362"/>
            <a:ext cx="8518965" cy="3792294"/>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6.2	Standing: Curriculum Committee Updates</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(Veronica Hartmann)</a:t>
            </a:r>
          </a:p>
        </p:txBody>
      </p:sp>
      <p:pic>
        <p:nvPicPr>
          <p:cNvPr id="3" name="Picture 2" descr="A close up of a logo&#10;&#10;AI-generated content may be incorrect.">
            <a:extLst>
              <a:ext uri="{FF2B5EF4-FFF2-40B4-BE49-F238E27FC236}">
                <a16:creationId xmlns:a16="http://schemas.microsoft.com/office/drawing/2014/main" id="{A038430E-FC8C-CDA8-D7A2-4AAB0DE414FA}"/>
              </a:ext>
            </a:extLst>
          </p:cNvPr>
          <p:cNvPicPr>
            <a:picLocks noChangeAspect="1"/>
          </p:cNvPicPr>
          <p:nvPr/>
        </p:nvPicPr>
        <p:blipFill>
          <a:blip r:embed="rId4"/>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15403474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0D7D-651A-49A5-F5B1-E84E2FC0EB7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23BE872-4139-DF72-798C-D3352AF18914}"/>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C1155761-0E6B-8A3F-FF0D-57A7637031C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65438" y="-1223824"/>
            <a:ext cx="22176688" cy="21072277"/>
          </a:xfrm>
          <a:prstGeom prst="rect">
            <a:avLst/>
          </a:prstGeom>
        </p:spPr>
      </p:pic>
      <p:sp>
        <p:nvSpPr>
          <p:cNvPr id="5" name="Title 4">
            <a:extLst>
              <a:ext uri="{FF2B5EF4-FFF2-40B4-BE49-F238E27FC236}">
                <a16:creationId xmlns:a16="http://schemas.microsoft.com/office/drawing/2014/main" id="{E5393E73-E3CF-AA42-5EE7-D073B957E5B9}"/>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219AFDE5-EEEF-DEB2-A936-FC9A83BF8FA2}"/>
              </a:ext>
            </a:extLst>
          </p:cNvPr>
          <p:cNvSpPr>
            <a:spLocks noGrp="1"/>
          </p:cNvSpPr>
          <p:nvPr>
            <p:ph sz="half" idx="1"/>
          </p:nvPr>
        </p:nvSpPr>
        <p:spPr>
          <a:xfrm>
            <a:off x="312517" y="1077362"/>
            <a:ext cx="8518965" cy="3351668"/>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6.3	Student Evaluation of Counseling Faculty</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(Olivia Flores)</a:t>
            </a:r>
          </a:p>
          <a:p>
            <a:pPr marL="0" indent="0">
              <a:buNone/>
            </a:pPr>
            <a:endParaRPr lang="en-US" sz="5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00A236C2-74C9-BFDB-C834-22559B5FD0AD}"/>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7" name="TextBox 6">
            <a:extLst>
              <a:ext uri="{FF2B5EF4-FFF2-40B4-BE49-F238E27FC236}">
                <a16:creationId xmlns:a16="http://schemas.microsoft.com/office/drawing/2014/main" id="{4E320C68-F805-53CA-FD87-CE078105DE37}"/>
              </a:ext>
            </a:extLst>
          </p:cNvPr>
          <p:cNvSpPr txBox="1"/>
          <p:nvPr/>
        </p:nvSpPr>
        <p:spPr>
          <a:xfrm>
            <a:off x="312516" y="2228754"/>
            <a:ext cx="8518965" cy="1754326"/>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Our CBA expires June 30, 2026</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Discussion at Miramar Student Services Faculty mtg in Spring 2025</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Draft was shared with District Counselors (City, Mesa, and CE) in Aug 2025</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This final version was approved by District Counselors in March 2025</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This final version is going through the Academic Senate approval process at City, Mesa, and CE.</a:t>
            </a:r>
          </a:p>
        </p:txBody>
      </p:sp>
    </p:spTree>
    <p:extLst>
      <p:ext uri="{BB962C8B-B14F-4D97-AF65-F5344CB8AC3E}">
        <p14:creationId xmlns:p14="http://schemas.microsoft.com/office/powerpoint/2010/main" val="2483490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97C81-78B5-9138-D357-888C55CF123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52BDD7-C396-E128-7446-C0E134DFD713}"/>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F1275B43-AF0C-AB5C-6973-E5A9DE6A200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F6DC7DEE-6FBD-F6C7-98D8-F199D125C180}"/>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6.3. Discussion Items (First Reads)</a:t>
            </a:r>
          </a:p>
        </p:txBody>
      </p:sp>
      <p:sp>
        <p:nvSpPr>
          <p:cNvPr id="13" name="Content Placeholder 12">
            <a:extLst>
              <a:ext uri="{FF2B5EF4-FFF2-40B4-BE49-F238E27FC236}">
                <a16:creationId xmlns:a16="http://schemas.microsoft.com/office/drawing/2014/main" id="{FBDFC2D5-8010-812E-A4FB-CC520506EB85}"/>
              </a:ext>
            </a:extLst>
          </p:cNvPr>
          <p:cNvSpPr>
            <a:spLocks noGrp="1"/>
          </p:cNvSpPr>
          <p:nvPr>
            <p:ph idx="1"/>
          </p:nvPr>
        </p:nvSpPr>
        <p:spPr>
          <a:xfrm>
            <a:off x="441656" y="1369218"/>
            <a:ext cx="4193165" cy="3500438"/>
          </a:xfrm>
        </p:spPr>
        <p:txBody>
          <a:bodyPr/>
          <a:lstStyle/>
          <a:p>
            <a:pPr marL="0" indent="0">
              <a:buNone/>
            </a:pPr>
            <a:r>
              <a:rPr lang="en-US" dirty="0"/>
              <a:t>Proposed version:</a:t>
            </a:r>
          </a:p>
          <a:p>
            <a:r>
              <a:rPr lang="en-US" dirty="0"/>
              <a:t>Questions are based on “Tenured/Tenure-Track Faculty Appraisal Form” for Counselors (aka Domains/Criteria)</a:t>
            </a:r>
          </a:p>
          <a:p>
            <a:r>
              <a:rPr lang="en-US" dirty="0"/>
              <a:t>10 questions</a:t>
            </a:r>
          </a:p>
          <a:p>
            <a:endParaRPr lang="en-US" dirty="0"/>
          </a:p>
          <a:p>
            <a:pPr marL="0" indent="0">
              <a:buNone/>
            </a:pPr>
            <a:r>
              <a:rPr lang="en-US" sz="1800" dirty="0"/>
              <a:t>NOTE: Current Student Evaluation Form has 27 questions.</a:t>
            </a:r>
          </a:p>
        </p:txBody>
      </p:sp>
      <p:pic>
        <p:nvPicPr>
          <p:cNvPr id="3" name="Picture 2" descr="A close up of a logo&#10;&#10;AI-generated content may be incorrect.">
            <a:extLst>
              <a:ext uri="{FF2B5EF4-FFF2-40B4-BE49-F238E27FC236}">
                <a16:creationId xmlns:a16="http://schemas.microsoft.com/office/drawing/2014/main" id="{CC2C3317-75AF-F68C-C618-8DE091253204}"/>
              </a:ext>
            </a:extLst>
          </p:cNvPr>
          <p:cNvPicPr>
            <a:picLocks noChangeAspect="1"/>
          </p:cNvPicPr>
          <p:nvPr/>
        </p:nvPicPr>
        <p:blipFill>
          <a:blip r:embed="rId4"/>
          <a:stretch>
            <a:fillRect/>
          </a:stretch>
        </p:blipFill>
        <p:spPr>
          <a:xfrm>
            <a:off x="6656240" y="4429030"/>
            <a:ext cx="2175243" cy="440626"/>
          </a:xfrm>
          <a:prstGeom prst="rect">
            <a:avLst/>
          </a:prstGeom>
        </p:spPr>
      </p:pic>
      <p:pic>
        <p:nvPicPr>
          <p:cNvPr id="7" name="Picture 6">
            <a:extLst>
              <a:ext uri="{FF2B5EF4-FFF2-40B4-BE49-F238E27FC236}">
                <a16:creationId xmlns:a16="http://schemas.microsoft.com/office/drawing/2014/main" id="{0BF1D7B1-3CF1-3BCC-799F-A952A045AB3C}"/>
              </a:ext>
            </a:extLst>
          </p:cNvPr>
          <p:cNvPicPr>
            <a:picLocks noChangeAspect="1"/>
          </p:cNvPicPr>
          <p:nvPr/>
        </p:nvPicPr>
        <p:blipFill>
          <a:blip r:embed="rId5"/>
          <a:srcRect b="5325"/>
          <a:stretch>
            <a:fillRect/>
          </a:stretch>
        </p:blipFill>
        <p:spPr>
          <a:xfrm>
            <a:off x="4844848" y="136922"/>
            <a:ext cx="4027081" cy="4869656"/>
          </a:xfrm>
          <a:prstGeom prst="rect">
            <a:avLst/>
          </a:prstGeom>
        </p:spPr>
      </p:pic>
    </p:spTree>
    <p:extLst>
      <p:ext uri="{BB962C8B-B14F-4D97-AF65-F5344CB8AC3E}">
        <p14:creationId xmlns:p14="http://schemas.microsoft.com/office/powerpoint/2010/main" val="446061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48FCF-32E1-5A15-F4E4-2EE04BF526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F5FD4DF-CFF7-47B9-8921-95BE5697696C}"/>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922EA38B-DC5E-95A4-D08F-479587EBEF5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5D07C873-CD94-7AD9-765A-67E3C9BF246D}"/>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6.3 Discussion Items (First Reads)</a:t>
            </a:r>
          </a:p>
        </p:txBody>
      </p:sp>
      <p:sp>
        <p:nvSpPr>
          <p:cNvPr id="4" name="Content Placeholder 3">
            <a:extLst>
              <a:ext uri="{FF2B5EF4-FFF2-40B4-BE49-F238E27FC236}">
                <a16:creationId xmlns:a16="http://schemas.microsoft.com/office/drawing/2014/main" id="{9E8DE0BB-06CD-F8A5-A06C-41BE6B7D6C5F}"/>
              </a:ext>
            </a:extLst>
          </p:cNvPr>
          <p:cNvSpPr>
            <a:spLocks noGrp="1"/>
          </p:cNvSpPr>
          <p:nvPr>
            <p:ph idx="1"/>
          </p:nvPr>
        </p:nvSpPr>
        <p:spPr>
          <a:xfrm>
            <a:off x="628650" y="1369218"/>
            <a:ext cx="7886700" cy="3500438"/>
          </a:xfrm>
        </p:spPr>
        <p:txBody>
          <a:bodyPr/>
          <a:lstStyle/>
          <a:p>
            <a:pPr marL="0" indent="0">
              <a:buNone/>
            </a:pPr>
            <a:r>
              <a:rPr lang="en-US" dirty="0"/>
              <a:t>Ask:</a:t>
            </a:r>
          </a:p>
          <a:p>
            <a:r>
              <a:rPr lang="en-US" dirty="0"/>
              <a:t>Questions and comments can be sent to Olivia (oflores@sdccd.edu)</a:t>
            </a:r>
            <a:endParaRPr lang="en-US" dirty="0">
              <a:highlight>
                <a:srgbClr val="FFFF00"/>
              </a:highlight>
            </a:endParaRPr>
          </a:p>
          <a:p>
            <a:endParaRPr lang="en-US" sz="1000" dirty="0">
              <a:highlight>
                <a:srgbClr val="FFFF00"/>
              </a:highlight>
            </a:endParaRPr>
          </a:p>
          <a:p>
            <a:r>
              <a:rPr lang="en-US" dirty="0"/>
              <a:t>Vote to approve at the April 21</a:t>
            </a:r>
            <a:r>
              <a:rPr lang="en-US" baseline="30000" dirty="0"/>
              <a:t>st</a:t>
            </a:r>
            <a:r>
              <a:rPr lang="en-US" dirty="0"/>
              <a:t> meeting</a:t>
            </a:r>
          </a:p>
          <a:p>
            <a:endParaRPr lang="en-US" sz="1000" dirty="0"/>
          </a:p>
          <a:p>
            <a:r>
              <a:rPr lang="en-US" dirty="0"/>
              <a:t>Approval vote from all College/CE Academic Senates will allow District Counselors to take this to the Union for negotiations with District to add to our new CBA.</a:t>
            </a:r>
          </a:p>
        </p:txBody>
      </p:sp>
      <p:pic>
        <p:nvPicPr>
          <p:cNvPr id="3" name="Picture 2" descr="A close up of a logo&#10;&#10;AI-generated content may be incorrect.">
            <a:extLst>
              <a:ext uri="{FF2B5EF4-FFF2-40B4-BE49-F238E27FC236}">
                <a16:creationId xmlns:a16="http://schemas.microsoft.com/office/drawing/2014/main" id="{86B510DB-98E8-66F6-0AFA-7C8BEEC0A70F}"/>
              </a:ext>
            </a:extLst>
          </p:cNvPr>
          <p:cNvPicPr>
            <a:picLocks noChangeAspect="1"/>
          </p:cNvPicPr>
          <p:nvPr/>
        </p:nvPicPr>
        <p:blipFill>
          <a:blip r:embed="rId4"/>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62824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0BBB8-9C23-4312-167F-352CC3B12EE4}"/>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12BB0FA-CB36-F83A-7582-50D1F3B9D0A8}"/>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95C70DC3-05F9-B58F-BB03-7071C0AA3FB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07255" y="-191091"/>
            <a:ext cx="22176688" cy="21072277"/>
          </a:xfrm>
          <a:prstGeom prst="rect">
            <a:avLst/>
          </a:prstGeom>
        </p:spPr>
      </p:pic>
      <p:sp>
        <p:nvSpPr>
          <p:cNvPr id="5" name="Title 4">
            <a:extLst>
              <a:ext uri="{FF2B5EF4-FFF2-40B4-BE49-F238E27FC236}">
                <a16:creationId xmlns:a16="http://schemas.microsoft.com/office/drawing/2014/main" id="{C63C21E7-24C2-E813-B566-A2438250E7D6}"/>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CA1C4CE6-1A41-08B9-23EB-3A2BB07E0F5B}"/>
              </a:ext>
            </a:extLst>
          </p:cNvPr>
          <p:cNvSpPr>
            <a:spLocks noGrp="1"/>
          </p:cNvSpPr>
          <p:nvPr>
            <p:ph sz="half" idx="1"/>
          </p:nvPr>
        </p:nvSpPr>
        <p:spPr>
          <a:xfrm>
            <a:off x="312517" y="1077362"/>
            <a:ext cx="8518965" cy="869772"/>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6.4	Proposed Ethnic Studies ASCCC Resolution</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(Mara Palma-Sanft)</a:t>
            </a:r>
          </a:p>
          <a:p>
            <a:pPr marL="0" indent="0">
              <a:buNone/>
            </a:pPr>
            <a:endParaRPr lang="en-US" sz="5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8B2B5889-2709-1434-C4C6-C89859F11AB8}"/>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7" name="TextBox 6">
            <a:extLst>
              <a:ext uri="{FF2B5EF4-FFF2-40B4-BE49-F238E27FC236}">
                <a16:creationId xmlns:a16="http://schemas.microsoft.com/office/drawing/2014/main" id="{8E041ECD-4F80-FA06-41C9-3063B028C9F7}"/>
              </a:ext>
            </a:extLst>
          </p:cNvPr>
          <p:cNvSpPr txBox="1"/>
          <p:nvPr/>
        </p:nvSpPr>
        <p:spPr>
          <a:xfrm>
            <a:off x="423424" y="1947134"/>
            <a:ext cx="4632670" cy="2954655"/>
          </a:xfrm>
          <a:prstGeom prst="rect">
            <a:avLst/>
          </a:prstGeom>
          <a:noFill/>
        </p:spPr>
        <p:txBody>
          <a:bodyPr wrap="square">
            <a:spAutoFit/>
          </a:bodyPr>
          <a:lstStyle/>
          <a:p>
            <a:r>
              <a:rPr lang="en-US" sz="1600" dirty="0"/>
              <a:t>This resolution is about </a:t>
            </a:r>
            <a:r>
              <a:rPr lang="en-US" sz="1600" b="1" dirty="0"/>
              <a:t>protecting long-standing ethnic studies courses that were developed before AB 1460 </a:t>
            </a:r>
            <a:r>
              <a:rPr lang="en-US" sz="1600" dirty="0"/>
              <a:t>and ensuring they continue to be recognized within the four core disciplines and continue to count as legitimate ethnic studies courses for transfer and GE purposes. </a:t>
            </a:r>
          </a:p>
          <a:p>
            <a:endParaRPr lang="en-US" sz="1000" dirty="0"/>
          </a:p>
          <a:p>
            <a:r>
              <a:rPr lang="en-US" sz="1600" dirty="0"/>
              <a:t>It affirms that these culturally specific designators—such as Filipino American (</a:t>
            </a:r>
            <a:r>
              <a:rPr lang="en-US" sz="1600" b="1" dirty="0"/>
              <a:t>FILI</a:t>
            </a:r>
            <a:r>
              <a:rPr lang="en-US" sz="1600" dirty="0"/>
              <a:t>) Studies or Kumeyaay Studies (</a:t>
            </a:r>
            <a:r>
              <a:rPr lang="en-US" sz="1600" b="1" dirty="0"/>
              <a:t>KUMY</a:t>
            </a:r>
            <a:r>
              <a:rPr lang="en-US" sz="1600" dirty="0"/>
              <a:t>)—already belong within those disciplines and should retain their articulation and transfer status.</a:t>
            </a:r>
          </a:p>
        </p:txBody>
      </p:sp>
      <p:sp>
        <p:nvSpPr>
          <p:cNvPr id="8" name="TextBox 7">
            <a:extLst>
              <a:ext uri="{FF2B5EF4-FFF2-40B4-BE49-F238E27FC236}">
                <a16:creationId xmlns:a16="http://schemas.microsoft.com/office/drawing/2014/main" id="{0F319778-8135-7588-1256-58CE22D44670}"/>
              </a:ext>
            </a:extLst>
          </p:cNvPr>
          <p:cNvSpPr txBox="1"/>
          <p:nvPr/>
        </p:nvSpPr>
        <p:spPr>
          <a:xfrm>
            <a:off x="5167001" y="1628263"/>
            <a:ext cx="3664481" cy="2554545"/>
          </a:xfrm>
          <a:prstGeom prst="rect">
            <a:avLst/>
          </a:prstGeom>
          <a:noFill/>
        </p:spPr>
        <p:txBody>
          <a:bodyPr wrap="square">
            <a:spAutoFit/>
          </a:bodyPr>
          <a:lstStyle/>
          <a:p>
            <a:r>
              <a:rPr lang="en-US" sz="1600" b="1" dirty="0"/>
              <a:t>AB 1460: </a:t>
            </a:r>
            <a:r>
              <a:rPr lang="en-US" sz="1600" dirty="0"/>
              <a:t>Ethnic Studies =</a:t>
            </a:r>
          </a:p>
          <a:p>
            <a:pPr marL="285750" indent="-285750">
              <a:buFont typeface="Arial" panose="020B0604020202020204" pitchFamily="34" charset="0"/>
              <a:buChar char="•"/>
            </a:pPr>
            <a:r>
              <a:rPr lang="en-US" sz="1600" dirty="0"/>
              <a:t>African American Studies,</a:t>
            </a:r>
          </a:p>
          <a:p>
            <a:pPr marL="285750" indent="-285750">
              <a:buFont typeface="Arial" panose="020B0604020202020204" pitchFamily="34" charset="0"/>
              <a:buChar char="•"/>
            </a:pPr>
            <a:r>
              <a:rPr lang="en-US" sz="1600" dirty="0"/>
              <a:t>Asian American Studies, </a:t>
            </a:r>
          </a:p>
          <a:p>
            <a:pPr marL="285750" indent="-285750">
              <a:buFont typeface="Arial" panose="020B0604020202020204" pitchFamily="34" charset="0"/>
              <a:buChar char="•"/>
            </a:pPr>
            <a:r>
              <a:rPr lang="en-US" sz="1600" dirty="0"/>
              <a:t>Native American/Indigenous Studies</a:t>
            </a:r>
          </a:p>
          <a:p>
            <a:pPr marL="285750" indent="-285750">
              <a:buFont typeface="Arial" panose="020B0604020202020204" pitchFamily="34" charset="0"/>
              <a:buChar char="•"/>
            </a:pPr>
            <a:r>
              <a:rPr lang="en-US" sz="1600" dirty="0"/>
              <a:t>Chicana/o/x &amp; Latina/o/x Studies.</a:t>
            </a:r>
          </a:p>
          <a:p>
            <a:endParaRPr lang="en-US" sz="1600" dirty="0"/>
          </a:p>
          <a:p>
            <a:r>
              <a:rPr lang="en-US" sz="1600" dirty="0">
                <a:latin typeface="Arial" panose="020B0604020202020204" pitchFamily="34" charset="0"/>
                <a:cs typeface="Arial" panose="020B0604020202020204" pitchFamily="34" charset="0"/>
              </a:rPr>
              <a:t>Does not currently credit distinct cultural designators that reflect their historical and community-based origins.</a:t>
            </a:r>
          </a:p>
        </p:txBody>
      </p:sp>
      <p:sp>
        <p:nvSpPr>
          <p:cNvPr id="11" name="TextBox 10">
            <a:extLst>
              <a:ext uri="{FF2B5EF4-FFF2-40B4-BE49-F238E27FC236}">
                <a16:creationId xmlns:a16="http://schemas.microsoft.com/office/drawing/2014/main" id="{BE5C7A81-461A-840A-EC58-FB66E877EDD1}"/>
              </a:ext>
            </a:extLst>
          </p:cNvPr>
          <p:cNvSpPr txBox="1"/>
          <p:nvPr/>
        </p:nvSpPr>
        <p:spPr>
          <a:xfrm>
            <a:off x="5056094" y="4013531"/>
            <a:ext cx="3664481" cy="338554"/>
          </a:xfrm>
          <a:prstGeom prst="rect">
            <a:avLst/>
          </a:prstGeom>
          <a:noFill/>
        </p:spPr>
        <p:txBody>
          <a:bodyPr wrap="square">
            <a:spAutoFit/>
          </a:bodyPr>
          <a:lstStyle/>
          <a:p>
            <a:pPr algn="r"/>
            <a:r>
              <a:rPr lang="en-US" sz="1600" b="1" dirty="0">
                <a:hlinkClick r:id="rId5"/>
              </a:rPr>
              <a:t>Link to Docs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993849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EBC8FD-B51E-0915-46F5-20C1B4A4146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359D933-7A2A-AEB4-FBF1-A42A147BB4F0}"/>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78B0AAE-5196-FE8A-E079-34E8E41E185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32738" y="-1569905"/>
            <a:ext cx="22176688" cy="21072277"/>
          </a:xfrm>
          <a:prstGeom prst="rect">
            <a:avLst/>
          </a:prstGeom>
        </p:spPr>
      </p:pic>
      <p:sp>
        <p:nvSpPr>
          <p:cNvPr id="5" name="Title 4">
            <a:extLst>
              <a:ext uri="{FF2B5EF4-FFF2-40B4-BE49-F238E27FC236}">
                <a16:creationId xmlns:a16="http://schemas.microsoft.com/office/drawing/2014/main" id="{B4AAD78D-5F50-5C35-A1CF-8DD659112130}"/>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925E523F-8444-CF26-AEFB-228FBC11FD68}"/>
              </a:ext>
            </a:extLst>
          </p:cNvPr>
          <p:cNvSpPr>
            <a:spLocks noGrp="1"/>
          </p:cNvSpPr>
          <p:nvPr>
            <p:ph sz="half" idx="1"/>
          </p:nvPr>
        </p:nvSpPr>
        <p:spPr>
          <a:xfrm>
            <a:off x="312517" y="1077362"/>
            <a:ext cx="8518965" cy="994172"/>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6.5	Miramar Marketing &amp; Outreach Plan</a:t>
            </a:r>
          </a:p>
          <a:p>
            <a:pPr marL="0" indent="0">
              <a:buNone/>
            </a:pPr>
            <a:r>
              <a:rPr lang="en-US" sz="240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(Steven Quis / Rodrigo Gomez)</a:t>
            </a:r>
            <a:endParaRPr lang="en-US" sz="5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27CD8EF8-BD2E-728A-9319-B97FD6CCA2B8}"/>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7" name="TextBox 6">
            <a:extLst>
              <a:ext uri="{FF2B5EF4-FFF2-40B4-BE49-F238E27FC236}">
                <a16:creationId xmlns:a16="http://schemas.microsoft.com/office/drawing/2014/main" id="{96A9F872-C110-FE02-7C3E-2601300A8A82}"/>
              </a:ext>
            </a:extLst>
          </p:cNvPr>
          <p:cNvSpPr txBox="1"/>
          <p:nvPr/>
        </p:nvSpPr>
        <p:spPr>
          <a:xfrm>
            <a:off x="6656238" y="3881472"/>
            <a:ext cx="2175243" cy="369332"/>
          </a:xfrm>
          <a:prstGeom prst="rect">
            <a:avLst/>
          </a:prstGeom>
          <a:noFill/>
        </p:spPr>
        <p:txBody>
          <a:bodyPr wrap="square">
            <a:spAutoFit/>
          </a:bodyPr>
          <a:lstStyle/>
          <a:p>
            <a:pPr marL="342900" lvl="1" indent="0" algn="r">
              <a:buNone/>
            </a:pPr>
            <a:r>
              <a:rPr lang="en-US" b="1" dirty="0">
                <a:latin typeface="Arial" panose="020B0604020202020204" pitchFamily="34" charset="0"/>
                <a:cs typeface="Arial" panose="020B0604020202020204" pitchFamily="34" charset="0"/>
                <a:hlinkClick r:id="rId5"/>
              </a:rPr>
              <a:t>Link to Docs</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A725E41-8BFE-7C65-0BBB-8B83774DA054}"/>
              </a:ext>
            </a:extLst>
          </p:cNvPr>
          <p:cNvSpPr txBox="1"/>
          <p:nvPr/>
        </p:nvSpPr>
        <p:spPr>
          <a:xfrm>
            <a:off x="312517" y="2154724"/>
            <a:ext cx="6120556" cy="2462213"/>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The </a:t>
            </a:r>
            <a:r>
              <a:rPr lang="en-US" sz="1800" b="1" dirty="0">
                <a:latin typeface="Arial" panose="020B0604020202020204" pitchFamily="34" charset="0"/>
                <a:cs typeface="Arial" panose="020B0604020202020204" pitchFamily="34" charset="0"/>
              </a:rPr>
              <a:t>2025-2031 Miramar College Marketing &amp; Outreach Plan </a:t>
            </a:r>
            <a:r>
              <a:rPr lang="en-US" sz="1800" dirty="0">
                <a:latin typeface="Arial" panose="020B0604020202020204" pitchFamily="34" charset="0"/>
                <a:cs typeface="Arial" panose="020B0604020202020204" pitchFamily="34" charset="0"/>
              </a:rPr>
              <a:t>has been approved by the Marketing &amp; Outreach committee.</a:t>
            </a:r>
          </a:p>
          <a:p>
            <a:pPr marL="285750" indent="-2857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It is now ready for review and approval by the constituency groups. They are requesting feedback from the Academic Senate. Please prepare any feedback for our next official meeting, where Steven will join us to go over questions.</a:t>
            </a:r>
          </a:p>
        </p:txBody>
      </p:sp>
    </p:spTree>
    <p:extLst>
      <p:ext uri="{BB962C8B-B14F-4D97-AF65-F5344CB8AC3E}">
        <p14:creationId xmlns:p14="http://schemas.microsoft.com/office/powerpoint/2010/main" val="866439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66691-EB15-40E5-D12C-2F1D90992E2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ADAD56E-0FC8-1D89-457E-35DD1EFE3E7D}"/>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78D44CC8-ACAE-4152-96FA-4375C80F8C0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03768" y="-932409"/>
            <a:ext cx="22176688" cy="21072277"/>
          </a:xfrm>
          <a:prstGeom prst="rect">
            <a:avLst/>
          </a:prstGeom>
        </p:spPr>
      </p:pic>
      <p:sp>
        <p:nvSpPr>
          <p:cNvPr id="5" name="Title 4">
            <a:extLst>
              <a:ext uri="{FF2B5EF4-FFF2-40B4-BE49-F238E27FC236}">
                <a16:creationId xmlns:a16="http://schemas.microsoft.com/office/drawing/2014/main" id="{431E53AE-515D-0C7E-8F3D-238B4D0C5B86}"/>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1E49056E-05BF-31A8-6486-11B25920693C}"/>
              </a:ext>
            </a:extLst>
          </p:cNvPr>
          <p:cNvSpPr>
            <a:spLocks noGrp="1"/>
          </p:cNvSpPr>
          <p:nvPr>
            <p:ph sz="half" idx="1"/>
          </p:nvPr>
        </p:nvSpPr>
        <p:spPr>
          <a:xfrm>
            <a:off x="312517" y="1077362"/>
            <a:ext cx="8518965" cy="470781"/>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6.6	Free Speech &amp; Campus Safety</a:t>
            </a:r>
          </a:p>
          <a:p>
            <a:pPr marL="0" indent="0">
              <a:buNone/>
            </a:pPr>
            <a:r>
              <a:rPr lang="en-US" sz="24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(Rodrigo Gomez)</a:t>
            </a:r>
          </a:p>
          <a:p>
            <a:pPr marL="0" indent="0">
              <a:buNone/>
            </a:pPr>
            <a:endParaRPr lang="en-US" sz="2400" b="1" dirty="0">
              <a:latin typeface="Arial" panose="020B0604020202020204" pitchFamily="34" charset="0"/>
              <a:cs typeface="Arial" panose="020B0604020202020204" pitchFamily="34" charset="0"/>
            </a:endParaRPr>
          </a:p>
          <a:p>
            <a:pPr marL="0" indent="0">
              <a:buNone/>
            </a:pPr>
            <a:endParaRPr lang="en-US" sz="2400" b="1"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2A61FDE5-E81C-099E-7551-A47FC17D980E}"/>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8" name="TextBox 7">
            <a:extLst>
              <a:ext uri="{FF2B5EF4-FFF2-40B4-BE49-F238E27FC236}">
                <a16:creationId xmlns:a16="http://schemas.microsoft.com/office/drawing/2014/main" id="{FBD2BCAE-5479-BB9A-F60D-5B6572A05C37}"/>
              </a:ext>
            </a:extLst>
          </p:cNvPr>
          <p:cNvSpPr txBox="1"/>
          <p:nvPr/>
        </p:nvSpPr>
        <p:spPr>
          <a:xfrm>
            <a:off x="312518" y="2065283"/>
            <a:ext cx="3915237" cy="1908215"/>
          </a:xfrm>
          <a:prstGeom prst="rect">
            <a:avLst/>
          </a:prstGeom>
          <a:noFill/>
        </p:spPr>
        <p:txBody>
          <a:bodyPr wrap="square">
            <a:spAutoFit/>
          </a:bodyPr>
          <a:lstStyle/>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Miramar College resources for responding to emergencies &amp; supporting undocumented students and families.</a:t>
            </a:r>
          </a:p>
          <a:p>
            <a:pPr marL="285750" indent="-285750">
              <a:buFont typeface="Arial" panose="020B0604020202020204" pitchFamily="34" charset="0"/>
              <a:buChar char="•"/>
            </a:pPr>
            <a:endParaRPr lang="en-US" sz="10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What other ways might we offer support to each other?</a:t>
            </a:r>
          </a:p>
        </p:txBody>
      </p:sp>
      <p:pic>
        <p:nvPicPr>
          <p:cNvPr id="10" name="Picture 9">
            <a:extLst>
              <a:ext uri="{FF2B5EF4-FFF2-40B4-BE49-F238E27FC236}">
                <a16:creationId xmlns:a16="http://schemas.microsoft.com/office/drawing/2014/main" id="{44643882-D3F0-45F5-2470-7898122164FA}"/>
              </a:ext>
            </a:extLst>
          </p:cNvPr>
          <p:cNvPicPr>
            <a:picLocks noChangeAspect="1"/>
          </p:cNvPicPr>
          <p:nvPr/>
        </p:nvPicPr>
        <p:blipFill>
          <a:blip r:embed="rId5"/>
          <a:stretch>
            <a:fillRect/>
          </a:stretch>
        </p:blipFill>
        <p:spPr>
          <a:xfrm>
            <a:off x="6528775" y="844545"/>
            <a:ext cx="2299092" cy="2975064"/>
          </a:xfrm>
          <a:prstGeom prst="rect">
            <a:avLst/>
          </a:prstGeom>
        </p:spPr>
      </p:pic>
      <p:pic>
        <p:nvPicPr>
          <p:cNvPr id="13" name="Picture 12">
            <a:extLst>
              <a:ext uri="{FF2B5EF4-FFF2-40B4-BE49-F238E27FC236}">
                <a16:creationId xmlns:a16="http://schemas.microsoft.com/office/drawing/2014/main" id="{2A7B5020-20EE-C1E2-D367-E5A0B2B8FD37}"/>
              </a:ext>
            </a:extLst>
          </p:cNvPr>
          <p:cNvPicPr>
            <a:picLocks noChangeAspect="1"/>
          </p:cNvPicPr>
          <p:nvPr/>
        </p:nvPicPr>
        <p:blipFill>
          <a:blip r:embed="rId6"/>
          <a:srcRect l="9386" t="4540" r="4480"/>
          <a:stretch>
            <a:fillRect/>
          </a:stretch>
        </p:blipFill>
        <p:spPr>
          <a:xfrm>
            <a:off x="4227755" y="1631333"/>
            <a:ext cx="2183803" cy="3132132"/>
          </a:xfrm>
          <a:prstGeom prst="rect">
            <a:avLst/>
          </a:prstGeom>
          <a:ln>
            <a:solidFill>
              <a:schemeClr val="tx1"/>
            </a:solidFill>
          </a:ln>
        </p:spPr>
      </p:pic>
    </p:spTree>
    <p:extLst>
      <p:ext uri="{BB962C8B-B14F-4D97-AF65-F5344CB8AC3E}">
        <p14:creationId xmlns:p14="http://schemas.microsoft.com/office/powerpoint/2010/main" val="1626239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946A81D-6349-621B-C3AB-C2D7BC7CCF89}"/>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5369E1-3464-979D-EF3C-F2A0954CA39A}"/>
              </a:ext>
            </a:extLst>
          </p:cNvPr>
          <p:cNvSpPr/>
          <p:nvPr/>
        </p:nvSpPr>
        <p:spPr>
          <a:xfrm>
            <a:off x="1" y="2409568"/>
            <a:ext cx="9144000" cy="273393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1E9097"/>
              </a:solidFill>
            </a:endParaRPr>
          </a:p>
        </p:txBody>
      </p:sp>
      <p:sp>
        <p:nvSpPr>
          <p:cNvPr id="21" name="Title 13">
            <a:extLst>
              <a:ext uri="{FF2B5EF4-FFF2-40B4-BE49-F238E27FC236}">
                <a16:creationId xmlns:a16="http://schemas.microsoft.com/office/drawing/2014/main" id="{8ACD61DD-0A9D-4116-0280-88BC72D5356A}"/>
              </a:ext>
            </a:extLst>
          </p:cNvPr>
          <p:cNvSpPr txBox="1">
            <a:spLocks/>
          </p:cNvSpPr>
          <p:nvPr/>
        </p:nvSpPr>
        <p:spPr>
          <a:xfrm>
            <a:off x="993352" y="2774276"/>
            <a:ext cx="7145046" cy="2004515"/>
          </a:xfrm>
          <a:prstGeom prst="rect">
            <a:avLst/>
          </a:prstGeom>
        </p:spPr>
        <p:txBody>
          <a:bodyPr vert="horz" lIns="91440" tIns="45720" rIns="91440" bIns="45720" rtlCol="0" anchor="ctr">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2800" dirty="0">
                <a:solidFill>
                  <a:schemeClr val="bg1"/>
                </a:solidFill>
                <a:latin typeface="Arial" panose="020B0604020202020204" pitchFamily="34" charset="0"/>
                <a:cs typeface="Arial" panose="020B0604020202020204" pitchFamily="34" charset="0"/>
              </a:rPr>
              <a:t>Please remember to sign in physically using the sign-in sheet! (See Juli!)</a:t>
            </a:r>
          </a:p>
          <a:p>
            <a:endParaRPr lang="en-US" sz="1000" dirty="0">
              <a:solidFill>
                <a:schemeClr val="bg1"/>
              </a:solidFill>
              <a:latin typeface="Arial" panose="020B0604020202020204" pitchFamily="34" charset="0"/>
              <a:cs typeface="Arial" panose="020B0604020202020204" pitchFamily="34" charset="0"/>
            </a:endParaRPr>
          </a:p>
          <a:p>
            <a:r>
              <a:rPr lang="en-US" sz="2800" dirty="0">
                <a:solidFill>
                  <a:schemeClr val="bg1"/>
                </a:solidFill>
                <a:latin typeface="Arial" panose="020B0604020202020204" pitchFamily="34" charset="0"/>
                <a:cs typeface="Arial" panose="020B0604020202020204" pitchFamily="34" charset="0"/>
              </a:rPr>
              <a:t>When we reach </a:t>
            </a:r>
            <a:r>
              <a:rPr lang="en-US" sz="2800" b="1" dirty="0">
                <a:solidFill>
                  <a:schemeClr val="bg1"/>
                </a:solidFill>
                <a:latin typeface="Arial" panose="020B0604020202020204" pitchFamily="34" charset="0"/>
                <a:cs typeface="Arial" panose="020B0604020202020204" pitchFamily="34" charset="0"/>
              </a:rPr>
              <a:t>quorum (23/44)</a:t>
            </a:r>
            <a:r>
              <a:rPr lang="en-US" sz="2800" dirty="0">
                <a:solidFill>
                  <a:schemeClr val="bg1"/>
                </a:solidFill>
                <a:latin typeface="Arial" panose="020B0604020202020204" pitchFamily="34" charset="0"/>
                <a:cs typeface="Arial" panose="020B0604020202020204" pitchFamily="34" charset="0"/>
              </a:rPr>
              <a:t> we can get started officially!</a:t>
            </a:r>
          </a:p>
        </p:txBody>
      </p:sp>
      <p:pic>
        <p:nvPicPr>
          <p:cNvPr id="7" name="Picture 6" descr="A close-up of a logo&#10;&#10;AI-generated content may be incorrect.">
            <a:extLst>
              <a:ext uri="{FF2B5EF4-FFF2-40B4-BE49-F238E27FC236}">
                <a16:creationId xmlns:a16="http://schemas.microsoft.com/office/drawing/2014/main" id="{7300D813-7EFE-F4FA-FCDB-1E617A94BA4A}"/>
              </a:ext>
            </a:extLst>
          </p:cNvPr>
          <p:cNvPicPr>
            <a:picLocks noChangeAspect="1"/>
          </p:cNvPicPr>
          <p:nvPr/>
        </p:nvPicPr>
        <p:blipFill>
          <a:blip r:embed="rId3"/>
          <a:srcRect b="31433"/>
          <a:stretch>
            <a:fillRect/>
          </a:stretch>
        </p:blipFill>
        <p:spPr>
          <a:xfrm>
            <a:off x="568411" y="364709"/>
            <a:ext cx="3089189" cy="1824030"/>
          </a:xfrm>
          <a:prstGeom prst="rect">
            <a:avLst/>
          </a:prstGeom>
        </p:spPr>
      </p:pic>
      <p:pic>
        <p:nvPicPr>
          <p:cNvPr id="3" name="Graphic 2">
            <a:extLst>
              <a:ext uri="{FF2B5EF4-FFF2-40B4-BE49-F238E27FC236}">
                <a16:creationId xmlns:a16="http://schemas.microsoft.com/office/drawing/2014/main" id="{BF62E377-573B-ADC3-335E-96F2855BB4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684233" y="-2101537"/>
            <a:ext cx="22176688" cy="21072277"/>
          </a:xfrm>
          <a:prstGeom prst="rect">
            <a:avLst/>
          </a:prstGeom>
        </p:spPr>
      </p:pic>
      <p:sp>
        <p:nvSpPr>
          <p:cNvPr id="8" name="TextBox 7">
            <a:extLst>
              <a:ext uri="{FF2B5EF4-FFF2-40B4-BE49-F238E27FC236}">
                <a16:creationId xmlns:a16="http://schemas.microsoft.com/office/drawing/2014/main" id="{4F3FD22F-0503-C70E-1088-1CE7F4158A96}"/>
              </a:ext>
            </a:extLst>
          </p:cNvPr>
          <p:cNvSpPr txBox="1"/>
          <p:nvPr/>
        </p:nvSpPr>
        <p:spPr>
          <a:xfrm>
            <a:off x="4565875" y="713665"/>
            <a:ext cx="4009714" cy="523220"/>
          </a:xfrm>
          <a:prstGeom prst="rect">
            <a:avLst/>
          </a:prstGeom>
          <a:noFill/>
        </p:spPr>
        <p:txBody>
          <a:bodyPr wrap="square">
            <a:spAutoFit/>
          </a:bodyPr>
          <a:lstStyle/>
          <a:p>
            <a:pPr algn="ctr">
              <a:spcBef>
                <a:spcPts val="0"/>
              </a:spcBef>
            </a:pPr>
            <a:r>
              <a:rPr lang="en-US" sz="2800" b="1" dirty="0">
                <a:latin typeface="Arial" panose="020B0604020202020204" pitchFamily="34" charset="0"/>
                <a:cs typeface="Arial" panose="020B0604020202020204" pitchFamily="34" charset="0"/>
              </a:rPr>
              <a:t>April 7th, 2026</a:t>
            </a:r>
          </a:p>
        </p:txBody>
      </p:sp>
      <p:sp>
        <p:nvSpPr>
          <p:cNvPr id="12" name="TextBox 11">
            <a:extLst>
              <a:ext uri="{FF2B5EF4-FFF2-40B4-BE49-F238E27FC236}">
                <a16:creationId xmlns:a16="http://schemas.microsoft.com/office/drawing/2014/main" id="{C011EE7D-4EE5-204C-59F6-D6E56EDAB36C}"/>
              </a:ext>
            </a:extLst>
          </p:cNvPr>
          <p:cNvSpPr txBox="1"/>
          <p:nvPr/>
        </p:nvSpPr>
        <p:spPr>
          <a:xfrm>
            <a:off x="4502030" y="1236885"/>
            <a:ext cx="4137404" cy="523220"/>
          </a:xfrm>
          <a:prstGeom prst="rect">
            <a:avLst/>
          </a:prstGeom>
          <a:noFill/>
        </p:spPr>
        <p:txBody>
          <a:bodyPr wrap="square">
            <a:spAutoFit/>
          </a:bodyPr>
          <a:lstStyle/>
          <a:p>
            <a:pPr algn="ctr"/>
            <a:r>
              <a:rPr lang="en-US" sz="2800" b="1" dirty="0">
                <a:latin typeface="Arial" panose="020B0604020202020204" pitchFamily="34" charset="0"/>
                <a:cs typeface="Arial" panose="020B0604020202020204" pitchFamily="34" charset="0"/>
              </a:rPr>
              <a:t>2025-26 Academic Year</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34792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608F5-1F11-F94F-7336-6DA1AFDE263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278E216F-6215-8527-82A5-2834183E4C90}"/>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78C2C0F5-97CA-84B0-F31F-6CFC90A7E25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93010" y="-932410"/>
            <a:ext cx="22176688" cy="21072277"/>
          </a:xfrm>
          <a:prstGeom prst="rect">
            <a:avLst/>
          </a:prstGeom>
        </p:spPr>
      </p:pic>
      <p:sp>
        <p:nvSpPr>
          <p:cNvPr id="5" name="Title 4">
            <a:extLst>
              <a:ext uri="{FF2B5EF4-FFF2-40B4-BE49-F238E27FC236}">
                <a16:creationId xmlns:a16="http://schemas.microsoft.com/office/drawing/2014/main" id="{98AE9179-5EA7-DEE4-4876-CBA08CA108A7}"/>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6. Discussion Items (First Reads)</a:t>
            </a:r>
          </a:p>
        </p:txBody>
      </p:sp>
      <p:sp>
        <p:nvSpPr>
          <p:cNvPr id="6" name="Content Placeholder 5">
            <a:extLst>
              <a:ext uri="{FF2B5EF4-FFF2-40B4-BE49-F238E27FC236}">
                <a16:creationId xmlns:a16="http://schemas.microsoft.com/office/drawing/2014/main" id="{79EDF9B0-D418-8E2A-5D96-3CF9172D9CFF}"/>
              </a:ext>
            </a:extLst>
          </p:cNvPr>
          <p:cNvSpPr>
            <a:spLocks noGrp="1"/>
          </p:cNvSpPr>
          <p:nvPr>
            <p:ph sz="half" idx="1"/>
          </p:nvPr>
        </p:nvSpPr>
        <p:spPr>
          <a:xfrm>
            <a:off x="312517" y="1077361"/>
            <a:ext cx="8518965" cy="1203259"/>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6.7	Position Statement Regarding Re-naming of Cesar 	Chavez Campus to Dolores Huerta (SD Unified)</a:t>
            </a:r>
          </a:p>
          <a:p>
            <a:pPr marL="0" indent="0">
              <a:buNone/>
            </a:pPr>
            <a:r>
              <a:rPr lang="en-US" sz="1800" b="1"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(Carmen Carrasquillo)</a:t>
            </a:r>
          </a:p>
          <a:p>
            <a:pPr marL="0" indent="0">
              <a:buNone/>
            </a:pPr>
            <a:endParaRPr lang="en-US" sz="2400" b="1"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6BC62E0D-6619-A764-D3CA-7CD735F25CE3}"/>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7" name="TextBox 6">
            <a:extLst>
              <a:ext uri="{FF2B5EF4-FFF2-40B4-BE49-F238E27FC236}">
                <a16:creationId xmlns:a16="http://schemas.microsoft.com/office/drawing/2014/main" id="{A2BDE829-1390-5739-E038-2745B4D9FB3F}"/>
              </a:ext>
            </a:extLst>
          </p:cNvPr>
          <p:cNvSpPr txBox="1"/>
          <p:nvPr/>
        </p:nvSpPr>
        <p:spPr>
          <a:xfrm>
            <a:off x="6239435" y="3853385"/>
            <a:ext cx="2592047" cy="369332"/>
          </a:xfrm>
          <a:prstGeom prst="rect">
            <a:avLst/>
          </a:prstGeom>
          <a:noFill/>
        </p:spPr>
        <p:txBody>
          <a:bodyPr wrap="square">
            <a:spAutoFit/>
          </a:bodyPr>
          <a:lstStyle/>
          <a:p>
            <a:pPr marL="342900" lvl="1" indent="0" algn="r">
              <a:buNone/>
            </a:pPr>
            <a:r>
              <a:rPr lang="en-US" b="1" dirty="0">
                <a:latin typeface="Arial" panose="020B0604020202020204" pitchFamily="34" charset="0"/>
                <a:cs typeface="Arial" panose="020B0604020202020204" pitchFamily="34" charset="0"/>
                <a:hlinkClick r:id="rId5"/>
              </a:rPr>
              <a:t>Link to Slides</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D6EDD5B-90D3-C6A8-6009-0147510BC92D}"/>
              </a:ext>
            </a:extLst>
          </p:cNvPr>
          <p:cNvSpPr txBox="1"/>
          <p:nvPr/>
        </p:nvSpPr>
        <p:spPr>
          <a:xfrm>
            <a:off x="1000461" y="2653056"/>
            <a:ext cx="5314278" cy="1200329"/>
          </a:xfrm>
          <a:prstGeom prst="rect">
            <a:avLst/>
          </a:prstGeom>
          <a:noFill/>
        </p:spPr>
        <p:txBody>
          <a:bodyPr wrap="square">
            <a:spAutoFit/>
          </a:bodyPr>
          <a:lstStyle/>
          <a:p>
            <a:r>
              <a:rPr lang="en-US" sz="2400" b="1" dirty="0"/>
              <a:t>GAIA Statement</a:t>
            </a:r>
            <a:r>
              <a:rPr lang="en-US" sz="2400" dirty="0"/>
              <a:t>: </a:t>
            </a:r>
            <a:br>
              <a:rPr lang="en-US" sz="2400" dirty="0"/>
            </a:br>
            <a:br>
              <a:rPr lang="en-US" sz="2400" dirty="0"/>
            </a:br>
            <a:r>
              <a:rPr lang="en-US" sz="2400" dirty="0"/>
              <a:t>“We Stand with Dolores Huerta”</a:t>
            </a:r>
          </a:p>
        </p:txBody>
      </p:sp>
    </p:spTree>
    <p:extLst>
      <p:ext uri="{BB962C8B-B14F-4D97-AF65-F5344CB8AC3E}">
        <p14:creationId xmlns:p14="http://schemas.microsoft.com/office/powerpoint/2010/main" val="37339960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1FADC-0F0D-AE65-856C-827E25812690}"/>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7C3123DD-27B9-C9B3-8C9C-9AB99148FA9E}"/>
              </a:ext>
            </a:extLst>
          </p:cNvPr>
          <p:cNvSpPr/>
          <p:nvPr/>
        </p:nvSpPr>
        <p:spPr>
          <a:xfrm>
            <a:off x="0" y="0"/>
            <a:ext cx="3200400"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87EA2516-F4F9-251B-877B-EDD9421CB94A}"/>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00C94621-FD50-58EF-CB3F-28DCEE492B52}"/>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E2EECF76-903B-A12A-6147-628957BECCAC}"/>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1E06CA78-7F87-B885-0286-2E11F4F28E26}"/>
              </a:ext>
            </a:extLst>
          </p:cNvPr>
          <p:cNvSpPr txBox="1">
            <a:spLocks/>
          </p:cNvSpPr>
          <p:nvPr/>
        </p:nvSpPr>
        <p:spPr>
          <a:xfrm>
            <a:off x="282618" y="424543"/>
            <a:ext cx="2635164" cy="2640980"/>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7.Reports</a:t>
            </a:r>
          </a:p>
          <a:p>
            <a:pPr algn="ctr"/>
            <a:endParaRPr lang="en-US" sz="3600" dirty="0">
              <a:solidFill>
                <a:schemeClr val="bg1"/>
              </a:solidFill>
              <a:latin typeface="Arial" panose="020B0604020202020204" pitchFamily="34" charset="0"/>
              <a:cs typeface="Arial" panose="020B0604020202020204" pitchFamily="34" charset="0"/>
            </a:endParaRPr>
          </a:p>
          <a:p>
            <a:pPr algn="ctr"/>
            <a:endParaRPr lang="en-US" sz="3600" dirty="0">
              <a:solidFill>
                <a:schemeClr val="bg1"/>
              </a:solidFill>
              <a:latin typeface="Arial" panose="020B0604020202020204" pitchFamily="34" charset="0"/>
              <a:cs typeface="Arial" panose="020B0604020202020204" pitchFamily="34" charset="0"/>
            </a:endParaRPr>
          </a:p>
          <a:p>
            <a:pPr algn="ctr"/>
            <a:r>
              <a:rPr lang="en-US" sz="3600" dirty="0">
                <a:solidFill>
                  <a:schemeClr val="bg1"/>
                </a:solidFill>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5E968B59-3785-C703-4C28-FCCE6E9CAB47}"/>
              </a:ext>
            </a:extLst>
          </p:cNvPr>
          <p:cNvSpPr txBox="1"/>
          <p:nvPr/>
        </p:nvSpPr>
        <p:spPr>
          <a:xfrm>
            <a:off x="3483018" y="431185"/>
            <a:ext cx="5281029" cy="2354491"/>
          </a:xfrm>
          <a:prstGeom prst="rect">
            <a:avLst/>
          </a:prstGeom>
          <a:noFill/>
        </p:spPr>
        <p:txBody>
          <a:bodyPr wrap="square">
            <a:spAutoFit/>
          </a:bodyPr>
          <a:lstStyle/>
          <a:p>
            <a:pPr marL="0" indent="0">
              <a:buNone/>
            </a:pPr>
            <a:r>
              <a:rPr lang="en-US" sz="2200" b="1" dirty="0">
                <a:latin typeface="Arial" panose="020B0604020202020204" pitchFamily="34" charset="0"/>
                <a:cs typeface="Arial" panose="020B0604020202020204" pitchFamily="34" charset="0"/>
              </a:rPr>
              <a:t>7.1	</a:t>
            </a:r>
            <a:r>
              <a:rPr lang="en-US" sz="2200" dirty="0">
                <a:latin typeface="Arial" panose="020B0604020202020204" pitchFamily="34" charset="0"/>
                <a:cs typeface="Arial" panose="020B0604020202020204" pitchFamily="34" charset="0"/>
              </a:rPr>
              <a:t>	</a:t>
            </a:r>
            <a:r>
              <a:rPr lang="en-US" sz="2200" b="1" dirty="0">
                <a:latin typeface="Arial" panose="020B0604020202020204" pitchFamily="34" charset="0"/>
                <a:cs typeface="Arial" panose="020B0604020202020204" pitchFamily="34" charset="0"/>
              </a:rPr>
              <a:t>Committee Reports</a:t>
            </a:r>
            <a:endParaRPr lang="en-US" sz="2200" dirty="0">
              <a:latin typeface="Arial" panose="020B0604020202020204" pitchFamily="34" charset="0"/>
              <a:cs typeface="Arial" panose="020B0604020202020204" pitchFamily="34" charset="0"/>
            </a:endParaRPr>
          </a:p>
          <a:p>
            <a:pPr marL="0" indent="0">
              <a:buNone/>
            </a:pPr>
            <a:endParaRPr lang="en-US" sz="2200"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7.2		Special Reports</a:t>
            </a:r>
          </a:p>
          <a:p>
            <a:pPr marL="0" indent="0">
              <a:buNone/>
            </a:pPr>
            <a:endParaRPr lang="en-US" sz="2200" b="1"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7.3		Executive Committee 					Reports</a:t>
            </a:r>
          </a:p>
          <a:p>
            <a:pPr marL="0" indent="0">
              <a:buNone/>
            </a:pPr>
            <a:endParaRPr lang="en-US" sz="15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8710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00326-2575-1A66-D7B3-85D62C456B1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A257924-ADD5-CD0C-680B-9E2B6C0D64ED}"/>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A9A8AF5-E358-2C4A-A2C3-32EBC902075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BAA69418-4BC8-378D-AC68-8A02F91EB35B}"/>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E0D50498-C374-44C6-BE18-B72B1578629B}"/>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7.1	Committee Reports</a:t>
            </a:r>
          </a:p>
          <a:p>
            <a:pPr marL="0" indent="0">
              <a:buNone/>
            </a:pPr>
            <a:endParaRPr lang="en-US" sz="24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66BEC51B-05A7-04C7-9289-A4C63490119A}"/>
              </a:ext>
            </a:extLst>
          </p:cNvPr>
          <p:cNvPicPr>
            <a:picLocks noChangeAspect="1"/>
          </p:cNvPicPr>
          <p:nvPr/>
        </p:nvPicPr>
        <p:blipFill>
          <a:blip r:embed="rId4"/>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037704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4970CE-E89E-27C7-2D2C-F2EB87FB85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03238A27-7CB7-745D-6FB8-99103A4C6143}"/>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7E1086E3-636F-F646-0EDA-D6A5A90BFC3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1158027D-1757-D982-74E1-0208F0614AF8}"/>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CEC0002D-18BF-8977-026D-305C5C149168}"/>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7.2	Special Reports</a:t>
            </a:r>
            <a:endParaRPr lang="en-US" sz="18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67EE52AD-7706-3848-9378-85669E6AC058}"/>
              </a:ext>
            </a:extLst>
          </p:cNvPr>
          <p:cNvPicPr>
            <a:picLocks noChangeAspect="1"/>
          </p:cNvPicPr>
          <p:nvPr/>
        </p:nvPicPr>
        <p:blipFill>
          <a:blip r:embed="rId4"/>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9335105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86B79-B437-8A88-FE0B-8615099C2A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278D8AD-3AC7-E62D-FF1E-A45AA67124E0}"/>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F7BCAD27-2ED9-48DD-A171-19F44CEBB16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6886CB4D-DA89-3594-B34F-2ABD936EF262}"/>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E66D6A21-0F0B-0B70-4BD4-61FBCFB0E594}"/>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7.3.1	   President’s Report</a:t>
            </a:r>
          </a:p>
          <a:p>
            <a:pPr marL="0" indent="0">
              <a:buNone/>
            </a:pPr>
            <a:r>
              <a:rPr lang="en-US" sz="1800" dirty="0">
                <a:latin typeface="Arial" panose="020B0604020202020204" pitchFamily="34" charset="0"/>
                <a:cs typeface="Arial" panose="020B0604020202020204" pitchFamily="34" charset="0"/>
              </a:rPr>
              <a:t>	7.3.1.1 Special Thanks to our Scholarship Application Readers!</a:t>
            </a:r>
          </a:p>
          <a:p>
            <a:pPr marL="0" indent="0">
              <a:buNone/>
            </a:pPr>
            <a:r>
              <a:rPr lang="en-US" sz="1800" dirty="0">
                <a:latin typeface="Arial" panose="020B0604020202020204" pitchFamily="34" charset="0"/>
                <a:cs typeface="Arial" panose="020B0604020202020204" pitchFamily="34" charset="0"/>
              </a:rPr>
              <a:t>	7.3.1.2 College Council is forming an AI Workgroup (Pending)</a:t>
            </a:r>
          </a:p>
          <a:p>
            <a:pPr marL="0" indent="0">
              <a:buNone/>
            </a:pPr>
            <a:r>
              <a:rPr lang="en-US" sz="1800" dirty="0">
                <a:latin typeface="Arial" panose="020B0604020202020204" pitchFamily="34" charset="0"/>
                <a:cs typeface="Arial" panose="020B0604020202020204" pitchFamily="34" charset="0"/>
              </a:rPr>
              <a:t>	7.3.1.2 </a:t>
            </a:r>
            <a:r>
              <a:rPr lang="en-US" sz="1800" b="1" dirty="0"/>
              <a:t>2026 Spring Plenary Session Resolutions </a:t>
            </a:r>
          </a:p>
          <a:p>
            <a:pPr marL="0" indent="0">
              <a:buNone/>
            </a:pPr>
            <a:r>
              <a:rPr lang="en-US" sz="1800" b="1" dirty="0"/>
              <a:t>		Feedback Desired by: </a:t>
            </a:r>
            <a:r>
              <a:rPr lang="en-US" sz="1800" dirty="0">
                <a:highlight>
                  <a:srgbClr val="FFFF00"/>
                </a:highlight>
              </a:rPr>
              <a:t>April 10, 2026</a:t>
            </a:r>
          </a:p>
          <a:p>
            <a:pPr marL="0" indent="0">
              <a:buNone/>
            </a:pPr>
            <a:r>
              <a:rPr lang="en-US" sz="2400" b="1" dirty="0">
                <a:latin typeface="Arial" panose="020B0604020202020204" pitchFamily="34" charset="0"/>
                <a:cs typeface="Arial" panose="020B0604020202020204" pitchFamily="34" charset="0"/>
              </a:rPr>
              <a:t>7.3.2	   Vice President’s Report</a:t>
            </a: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86123C03-3A40-6AC4-2C4B-321AE1F0E483}"/>
              </a:ext>
            </a:extLst>
          </p:cNvPr>
          <p:cNvPicPr>
            <a:picLocks noChangeAspect="1"/>
          </p:cNvPicPr>
          <p:nvPr/>
        </p:nvPicPr>
        <p:blipFill>
          <a:blip r:embed="rId4"/>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4886569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2A229-D974-A9C9-3C9B-F100C6405F55}"/>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7488432-B48A-A27C-94D2-C08E1E0297EF}"/>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95EA004F-D9AB-F5CC-9ABD-9C9391F0A28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BEE72522-3F9D-DE84-53BC-AB6D99EE0CBE}"/>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09D5E4DB-0B1F-AEDF-FB06-138229A5E33F}"/>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7.3.3 – 8</a:t>
            </a:r>
          </a:p>
          <a:p>
            <a:pPr marL="826135" lvl="1" indent="-460375">
              <a:lnSpc>
                <a:spcPct val="100000"/>
              </a:lnSpc>
              <a:spcBef>
                <a:spcPts val="0"/>
              </a:spcBef>
              <a:spcAft>
                <a:spcPts val="800"/>
              </a:spcAft>
              <a:buNone/>
            </a:pPr>
            <a:endParaRPr lang="en-US" sz="2000" dirty="0">
              <a:latin typeface="Arial" panose="020B0604020202020204" pitchFamily="34" charset="0"/>
              <a:ea typeface="ＭＳ Ｐゴシック" pitchFamily="34" charset="-128"/>
              <a:cs typeface="Arial" panose="020B0604020202020204" pitchFamily="34" charset="0"/>
            </a:endParaRP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Secretary – Olivia Flores</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Treasurer – Dawn Diskin </a:t>
            </a:r>
            <a:r>
              <a:rPr lang="en-US" sz="2000" i="1" dirty="0">
                <a:latin typeface="Arial" panose="020B0604020202020204" pitchFamily="34" charset="0"/>
                <a:ea typeface="ＭＳ Ｐゴシック" pitchFamily="34" charset="-128"/>
                <a:cs typeface="Arial" panose="020B0604020202020204" pitchFamily="34" charset="0"/>
              </a:rPr>
              <a:t>(please see the following slide)</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Contract Member-at-Large – Melissa Wolfson</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Contingent Faculty Member-at-Large – Desi Klaar</a:t>
            </a:r>
          </a:p>
          <a:p>
            <a:pPr marL="826135" lvl="1" indent="-460375">
              <a:lnSpc>
                <a:spcPct val="100000"/>
              </a:lnSpc>
              <a:spcBef>
                <a:spcPts val="0"/>
              </a:spcBef>
              <a:spcAft>
                <a:spcPts val="800"/>
              </a:spcAft>
              <a:buNone/>
            </a:pPr>
            <a:r>
              <a:rPr lang="en-US" sz="2000" dirty="0">
                <a:latin typeface="Arial" panose="020B0604020202020204" pitchFamily="34" charset="0"/>
                <a:ea typeface="ＭＳ Ｐゴシック" pitchFamily="34" charset="-128"/>
                <a:cs typeface="Arial" panose="020B0604020202020204" pitchFamily="34" charset="0"/>
              </a:rPr>
              <a:t>Chair of Chairs – Mary </a:t>
            </a:r>
            <a:r>
              <a:rPr lang="en-US" sz="2000" dirty="0" err="1">
                <a:latin typeface="Arial" panose="020B0604020202020204" pitchFamily="34" charset="0"/>
                <a:ea typeface="ＭＳ Ｐゴシック" pitchFamily="34" charset="-128"/>
                <a:cs typeface="Arial" panose="020B0604020202020204" pitchFamily="34" charset="0"/>
              </a:rPr>
              <a:t>Kjartanson</a:t>
            </a:r>
            <a:endParaRPr lang="en-US" sz="2000" dirty="0">
              <a:latin typeface="Arial" panose="020B0604020202020204" pitchFamily="34" charset="0"/>
              <a:ea typeface="ＭＳ Ｐゴシック" pitchFamily="34" charset="-128"/>
              <a:cs typeface="Arial" panose="020B0604020202020204" pitchFamily="34" charset="0"/>
            </a:endParaRPr>
          </a:p>
          <a:p>
            <a:pPr marL="0" indent="0">
              <a:buNone/>
            </a:pPr>
            <a:endParaRPr lang="en-US" sz="2400" b="1"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361DF3D0-52AB-9720-FF4C-269F0BA0ADD9}"/>
              </a:ext>
            </a:extLst>
          </p:cNvPr>
          <p:cNvPicPr>
            <a:picLocks noChangeAspect="1"/>
          </p:cNvPicPr>
          <p:nvPr/>
        </p:nvPicPr>
        <p:blipFill>
          <a:blip r:embed="rId4"/>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125296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A0C81-DCD6-80E2-2AD6-C57832D72B6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09C5A52-4F6D-548E-424A-D174A125B64E}"/>
              </a:ext>
            </a:extLst>
          </p:cNvPr>
          <p:cNvSpPr/>
          <p:nvPr/>
        </p:nvSpPr>
        <p:spPr>
          <a:xfrm>
            <a:off x="-1" y="0"/>
            <a:ext cx="9167149" cy="126801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586D8E06-F2F2-4354-4549-1F23D5E501E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6CCE98BA-000E-994C-288F-BDD381155631}"/>
              </a:ext>
            </a:extLst>
          </p:cNvPr>
          <p:cNvSpPr>
            <a:spLocks noGrp="1"/>
          </p:cNvSpPr>
          <p:nvPr>
            <p:ph type="title"/>
          </p:nvPr>
        </p:nvSpPr>
        <p:spPr/>
        <p:txBody>
          <a:bodyPr>
            <a:normAutofit/>
          </a:bodyPr>
          <a:lstStyle/>
          <a:p>
            <a:r>
              <a:rPr lang="en-US" sz="3600" dirty="0">
                <a:solidFill>
                  <a:schemeClr val="bg1"/>
                </a:solidFill>
                <a:latin typeface="Arial" panose="020B0604020202020204" pitchFamily="34" charset="0"/>
                <a:cs typeface="Arial" panose="020B0604020202020204" pitchFamily="34" charset="0"/>
              </a:rPr>
              <a:t>7. Reports</a:t>
            </a:r>
          </a:p>
        </p:txBody>
      </p:sp>
      <p:sp>
        <p:nvSpPr>
          <p:cNvPr id="6" name="Content Placeholder 5">
            <a:extLst>
              <a:ext uri="{FF2B5EF4-FFF2-40B4-BE49-F238E27FC236}">
                <a16:creationId xmlns:a16="http://schemas.microsoft.com/office/drawing/2014/main" id="{C46CCD2F-5B08-5ABD-C831-0E66D097CBCA}"/>
              </a:ext>
            </a:extLst>
          </p:cNvPr>
          <p:cNvSpPr>
            <a:spLocks noGrp="1"/>
          </p:cNvSpPr>
          <p:nvPr>
            <p:ph sz="half" idx="1"/>
          </p:nvPr>
        </p:nvSpPr>
        <p:spPr>
          <a:xfrm>
            <a:off x="312517" y="1541860"/>
            <a:ext cx="8518965" cy="3327796"/>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7.3.4: Treasurer (Dawn Diskin)</a:t>
            </a:r>
            <a:endParaRPr lang="en-US" sz="1500" b="1" dirty="0">
              <a:latin typeface="Arial" panose="020B0604020202020204" pitchFamily="34" charset="0"/>
              <a:cs typeface="Arial" panose="020B0604020202020204" pitchFamily="34" charset="0"/>
            </a:endParaRPr>
          </a:p>
          <a:p>
            <a:pPr marL="0" indent="0">
              <a:buNone/>
            </a:pPr>
            <a:endParaRPr lang="en-US" sz="1800" b="1" dirty="0">
              <a:latin typeface="Arial" panose="020B0604020202020204" pitchFamily="34" charset="0"/>
              <a:cs typeface="Arial" panose="020B0604020202020204" pitchFamily="34" charset="0"/>
            </a:endParaRPr>
          </a:p>
          <a:p>
            <a:pPr marL="342900" indent="-342900">
              <a:buFont typeface="+mj-lt"/>
              <a:buAutoNum type="arabicPeriod"/>
            </a:pPr>
            <a:r>
              <a:rPr lang="en-US" sz="1800" dirty="0">
                <a:latin typeface="Arial" panose="020B0604020202020204" pitchFamily="34" charset="0"/>
                <a:cs typeface="Arial" panose="020B0604020202020204" pitchFamily="34" charset="0"/>
              </a:rPr>
              <a:t>Account Balance $529.99</a:t>
            </a:r>
          </a:p>
          <a:p>
            <a:pPr marL="342900" indent="-342900">
              <a:buFont typeface="+mj-lt"/>
              <a:buAutoNum type="arabicPeriod"/>
            </a:pPr>
            <a:r>
              <a:rPr lang="en-US" sz="1800" dirty="0">
                <a:latin typeface="Arial" panose="020B0604020202020204" pitchFamily="34" charset="0"/>
                <a:cs typeface="Arial" panose="020B0604020202020204" pitchFamily="34" charset="0"/>
              </a:rPr>
              <a:t>Academic Senate Dues / Voluntary Payroll Deduction</a:t>
            </a:r>
          </a:p>
          <a:p>
            <a:pPr lvl="1"/>
            <a:r>
              <a:rPr lang="en-US" dirty="0">
                <a:latin typeface="Arial" panose="020B0604020202020204" pitchFamily="34" charset="0"/>
                <a:cs typeface="Arial" panose="020B0604020202020204" pitchFamily="34" charset="0"/>
              </a:rPr>
              <a:t>Please remember to set it up!</a:t>
            </a:r>
          </a:p>
          <a:p>
            <a:pPr lvl="1"/>
            <a:r>
              <a:rPr lang="en-US" dirty="0">
                <a:latin typeface="Arial" panose="020B0604020202020204" pitchFamily="34" charset="0"/>
                <a:cs typeface="Arial" panose="020B0604020202020204" pitchFamily="34" charset="0"/>
              </a:rPr>
              <a:t>Reach out if you’d like some assistance. </a:t>
            </a:r>
          </a:p>
        </p:txBody>
      </p:sp>
      <p:pic>
        <p:nvPicPr>
          <p:cNvPr id="3" name="Picture 2" descr="A close up of a logo&#10;&#10;AI-generated content may be incorrect.">
            <a:extLst>
              <a:ext uri="{FF2B5EF4-FFF2-40B4-BE49-F238E27FC236}">
                <a16:creationId xmlns:a16="http://schemas.microsoft.com/office/drawing/2014/main" id="{029E7D82-1BB8-9231-DDEF-0B79FBAD2D5C}"/>
              </a:ext>
            </a:extLst>
          </p:cNvPr>
          <p:cNvPicPr>
            <a:picLocks noChangeAspect="1"/>
          </p:cNvPicPr>
          <p:nvPr/>
        </p:nvPicPr>
        <p:blipFill>
          <a:blip r:embed="rId4"/>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28001185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6AE21-2B56-4377-6F53-F6253AAF862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FE5159F7-881C-9E59-FF27-340B3E74C66C}"/>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264F0718-D9E8-D908-97B8-D954F849B35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243496" y="-1591421"/>
            <a:ext cx="22176688" cy="21072277"/>
          </a:xfrm>
          <a:prstGeom prst="rect">
            <a:avLst/>
          </a:prstGeom>
        </p:spPr>
      </p:pic>
      <p:sp>
        <p:nvSpPr>
          <p:cNvPr id="5" name="Title 4">
            <a:extLst>
              <a:ext uri="{FF2B5EF4-FFF2-40B4-BE49-F238E27FC236}">
                <a16:creationId xmlns:a16="http://schemas.microsoft.com/office/drawing/2014/main" id="{F6132DA6-2F2E-C5F4-D460-290B00378A7A}"/>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8. Announcements</a:t>
            </a:r>
          </a:p>
        </p:txBody>
      </p:sp>
      <p:sp>
        <p:nvSpPr>
          <p:cNvPr id="6" name="Content Placeholder 5">
            <a:extLst>
              <a:ext uri="{FF2B5EF4-FFF2-40B4-BE49-F238E27FC236}">
                <a16:creationId xmlns:a16="http://schemas.microsoft.com/office/drawing/2014/main" id="{050A08B7-BD6A-B3F8-050E-983AC0D710DD}"/>
              </a:ext>
            </a:extLst>
          </p:cNvPr>
          <p:cNvSpPr>
            <a:spLocks noGrp="1"/>
          </p:cNvSpPr>
          <p:nvPr>
            <p:ph sz="half" idx="1"/>
          </p:nvPr>
        </p:nvSpPr>
        <p:spPr>
          <a:xfrm>
            <a:off x="312517" y="1167897"/>
            <a:ext cx="8518965" cy="3701759"/>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1 min. time limit each</a:t>
            </a:r>
          </a:p>
          <a:p>
            <a:pPr marL="0" indent="0">
              <a:buNone/>
            </a:pPr>
            <a:endParaRPr lang="en-US" sz="15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 </a:t>
            </a:r>
          </a:p>
          <a:p>
            <a:pPr marL="0" indent="0">
              <a:buNone/>
            </a:pPr>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429B3FB1-D398-625A-30F9-6BD277972A25}"/>
              </a:ext>
            </a:extLst>
          </p:cNvPr>
          <p:cNvPicPr>
            <a:picLocks noChangeAspect="1"/>
          </p:cNvPicPr>
          <p:nvPr/>
        </p:nvPicPr>
        <p:blipFill>
          <a:blip r:embed="rId4"/>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54273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174B5-8338-2A4C-7BF3-B5B677F1E6FA}"/>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148DEEF-84E8-6C71-3972-2EC59516F110}"/>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3DE292ED-81D9-41B8-C597-6874FE8F2DC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171068" y="-1301710"/>
            <a:ext cx="22176688" cy="21072277"/>
          </a:xfrm>
          <a:prstGeom prst="rect">
            <a:avLst/>
          </a:prstGeom>
        </p:spPr>
      </p:pic>
      <p:sp>
        <p:nvSpPr>
          <p:cNvPr id="5" name="Title 4">
            <a:extLst>
              <a:ext uri="{FF2B5EF4-FFF2-40B4-BE49-F238E27FC236}">
                <a16:creationId xmlns:a16="http://schemas.microsoft.com/office/drawing/2014/main" id="{182EA2A3-F8DA-7B9B-140C-1BB775BA90B1}"/>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9. Adjournment</a:t>
            </a:r>
          </a:p>
        </p:txBody>
      </p:sp>
      <p:sp>
        <p:nvSpPr>
          <p:cNvPr id="6" name="Content Placeholder 5">
            <a:extLst>
              <a:ext uri="{FF2B5EF4-FFF2-40B4-BE49-F238E27FC236}">
                <a16:creationId xmlns:a16="http://schemas.microsoft.com/office/drawing/2014/main" id="{E7B9C001-6C88-4A73-AE39-4009A71FDA53}"/>
              </a:ext>
            </a:extLst>
          </p:cNvPr>
          <p:cNvSpPr>
            <a:spLocks noGrp="1"/>
          </p:cNvSpPr>
          <p:nvPr>
            <p:ph sz="half" idx="1"/>
          </p:nvPr>
        </p:nvSpPr>
        <p:spPr>
          <a:xfrm>
            <a:off x="312517" y="1541860"/>
            <a:ext cx="8518965" cy="3327796"/>
          </a:xfrm>
        </p:spPr>
        <p:txBody>
          <a:bodyPr numCol="1">
            <a:noAutofit/>
          </a:bodyPr>
          <a:lstStyle/>
          <a:p>
            <a:pPr marL="0" indent="0" algn="ctr">
              <a:buNone/>
            </a:pP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If the calendar was approved earlier,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the first meeting of the 2025-26 SDMC Academic Senate is:</a:t>
            </a:r>
            <a:br>
              <a:rPr lang="en-US" sz="2000" dirty="0">
                <a:latin typeface="Arial" panose="020B0604020202020204" pitchFamily="34" charset="0"/>
                <a:cs typeface="Arial" panose="020B0604020202020204" pitchFamily="34" charset="0"/>
              </a:rPr>
            </a:br>
            <a:r>
              <a:rPr lang="en-US" sz="2000" b="1" spc="-5" dirty="0">
                <a:latin typeface="Arial" panose="020B0604020202020204" pitchFamily="34" charset="0"/>
                <a:ea typeface="Tahoma" panose="020B0604030504040204" pitchFamily="34" charset="0"/>
                <a:cs typeface="Arial" panose="020B0604020202020204" pitchFamily="34" charset="0"/>
              </a:rPr>
              <a:t>Tuesday, April 21st, 2026 </a:t>
            </a:r>
            <a:r>
              <a:rPr lang="en-US" sz="2000" spc="-5" dirty="0">
                <a:latin typeface="Arial" panose="020B0604020202020204" pitchFamily="34" charset="0"/>
                <a:ea typeface="Tahoma" panose="020B0604030504040204" pitchFamily="34" charset="0"/>
                <a:cs typeface="Arial" panose="020B0604020202020204" pitchFamily="34" charset="0"/>
              </a:rPr>
              <a:t>from 3:30-5:00 pm in M-110.</a:t>
            </a:r>
            <a:br>
              <a:rPr lang="en-US" sz="2000" dirty="0">
                <a:highlight>
                  <a:srgbClr val="FFFF00"/>
                </a:highlight>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Remember that starting Spring 2026 we’ll be moving to fully in person Senate meetings. Hence, we will be retiring the</a:t>
            </a:r>
            <a:r>
              <a:rPr lang="en-US" sz="2000" i="1" dirty="0">
                <a:latin typeface="Arial" panose="020B0604020202020204" pitchFamily="34" charset="0"/>
                <a:cs typeface="Arial" panose="020B0604020202020204" pitchFamily="34" charset="0"/>
              </a:rPr>
              <a:t> </a:t>
            </a:r>
            <a:r>
              <a:rPr lang="en-US" sz="2000" i="1" dirty="0">
                <a:latin typeface="Arial" panose="020B0604020202020204" pitchFamily="34" charset="0"/>
                <a:cs typeface="Arial" panose="020B0604020202020204" pitchFamily="34" charset="0"/>
                <a:hlinkClick r:id="rId4"/>
              </a:rPr>
              <a:t>A.S. Senator Remote Attendance Form</a:t>
            </a:r>
            <a:endParaRPr lang="en-US" sz="2000" b="1"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4A742F5F-69AA-5BA0-D510-605D1C466212}"/>
              </a:ext>
            </a:extLst>
          </p:cNvPr>
          <p:cNvPicPr>
            <a:picLocks noChangeAspect="1"/>
          </p:cNvPicPr>
          <p:nvPr/>
        </p:nvPicPr>
        <p:blipFill>
          <a:blip r:embed="rId5"/>
          <a:stretch>
            <a:fillRect/>
          </a:stretch>
        </p:blipFill>
        <p:spPr>
          <a:xfrm>
            <a:off x="6656240" y="4429030"/>
            <a:ext cx="2175243" cy="440626"/>
          </a:xfrm>
          <a:prstGeom prst="rect">
            <a:avLst/>
          </a:prstGeom>
        </p:spPr>
      </p:pic>
    </p:spTree>
    <p:extLst>
      <p:ext uri="{BB962C8B-B14F-4D97-AF65-F5344CB8AC3E}">
        <p14:creationId xmlns:p14="http://schemas.microsoft.com/office/powerpoint/2010/main" val="31264665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137B9-4FEC-A1B9-DE63-5B504D1E9DF0}"/>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70D3262F-E75D-1473-0A66-FBB592CD4EB7}"/>
              </a:ext>
            </a:extLst>
          </p:cNvPr>
          <p:cNvSpPr/>
          <p:nvPr/>
        </p:nvSpPr>
        <p:spPr>
          <a:xfrm>
            <a:off x="1" y="2409568"/>
            <a:ext cx="9144000" cy="273393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dirty="0">
              <a:solidFill>
                <a:srgbClr val="1E9097"/>
              </a:solidFill>
            </a:endParaRPr>
          </a:p>
        </p:txBody>
      </p:sp>
      <p:pic>
        <p:nvPicPr>
          <p:cNvPr id="7" name="Picture 6" descr="A close-up of a logo&#10;&#10;AI-generated content may be incorrect.">
            <a:extLst>
              <a:ext uri="{FF2B5EF4-FFF2-40B4-BE49-F238E27FC236}">
                <a16:creationId xmlns:a16="http://schemas.microsoft.com/office/drawing/2014/main" id="{BD3BF07D-81B4-BD37-ECA6-5B2220535E5D}"/>
              </a:ext>
            </a:extLst>
          </p:cNvPr>
          <p:cNvPicPr>
            <a:picLocks noChangeAspect="1"/>
          </p:cNvPicPr>
          <p:nvPr/>
        </p:nvPicPr>
        <p:blipFill>
          <a:blip r:embed="rId3"/>
          <a:srcRect b="31433"/>
          <a:stretch>
            <a:fillRect/>
          </a:stretch>
        </p:blipFill>
        <p:spPr>
          <a:xfrm>
            <a:off x="568411" y="450559"/>
            <a:ext cx="2655817" cy="1568143"/>
          </a:xfrm>
          <a:prstGeom prst="rect">
            <a:avLst/>
          </a:prstGeom>
        </p:spPr>
      </p:pic>
      <p:sp>
        <p:nvSpPr>
          <p:cNvPr id="12" name="TextBox 11">
            <a:extLst>
              <a:ext uri="{FF2B5EF4-FFF2-40B4-BE49-F238E27FC236}">
                <a16:creationId xmlns:a16="http://schemas.microsoft.com/office/drawing/2014/main" id="{BC0047D1-556E-020B-8EC2-ADFA39992E9E}"/>
              </a:ext>
            </a:extLst>
          </p:cNvPr>
          <p:cNvSpPr txBox="1"/>
          <p:nvPr/>
        </p:nvSpPr>
        <p:spPr>
          <a:xfrm>
            <a:off x="4232366" y="796054"/>
            <a:ext cx="4343223" cy="954107"/>
          </a:xfrm>
          <a:prstGeom prst="rect">
            <a:avLst/>
          </a:prstGeom>
          <a:noFill/>
        </p:spPr>
        <p:txBody>
          <a:bodyPr wrap="square">
            <a:spAutoFit/>
          </a:bodyPr>
          <a:lstStyle/>
          <a:p>
            <a:pPr algn="ctr"/>
            <a:r>
              <a:rPr lang="en-US" sz="2800" dirty="0">
                <a:latin typeface="Arial" panose="020B0604020202020204" pitchFamily="34" charset="0"/>
                <a:cs typeface="Arial" panose="020B0604020202020204" pitchFamily="34" charset="0"/>
              </a:rPr>
              <a:t>Thanks for your hard work for Miramar College!</a:t>
            </a:r>
            <a:endParaRPr lang="en-US" sz="2800" dirty="0"/>
          </a:p>
        </p:txBody>
      </p:sp>
      <p:sp>
        <p:nvSpPr>
          <p:cNvPr id="5" name="Title 13">
            <a:extLst>
              <a:ext uri="{FF2B5EF4-FFF2-40B4-BE49-F238E27FC236}">
                <a16:creationId xmlns:a16="http://schemas.microsoft.com/office/drawing/2014/main" id="{2B49A4BB-CF5D-FB22-F1F9-0F31BACFAB2F}"/>
              </a:ext>
            </a:extLst>
          </p:cNvPr>
          <p:cNvSpPr txBox="1">
            <a:spLocks/>
          </p:cNvSpPr>
          <p:nvPr/>
        </p:nvSpPr>
        <p:spPr>
          <a:xfrm>
            <a:off x="1194887" y="2571750"/>
            <a:ext cx="6754226" cy="179222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spcBef>
                <a:spcPts val="0"/>
              </a:spcBef>
            </a:pPr>
            <a:r>
              <a:rPr lang="en-US" sz="2800" b="1" dirty="0">
                <a:solidFill>
                  <a:schemeClr val="bg1"/>
                </a:solidFill>
                <a:latin typeface="Arial" panose="020B0604020202020204" pitchFamily="34" charset="0"/>
                <a:cs typeface="Arial" panose="020B0604020202020204" pitchFamily="34" charset="0"/>
              </a:rPr>
              <a:t>If you have any questions, please reach out via email!</a:t>
            </a:r>
          </a:p>
          <a:p>
            <a:pPr>
              <a:spcBef>
                <a:spcPts val="0"/>
              </a:spcBef>
            </a:pPr>
            <a:endParaRPr lang="en-US" sz="2400" b="1" i="1"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5127BC68-EFCB-3D5F-DD4B-0BCEF95F1112}"/>
              </a:ext>
            </a:extLst>
          </p:cNvPr>
          <p:cNvSpPr txBox="1"/>
          <p:nvPr/>
        </p:nvSpPr>
        <p:spPr>
          <a:xfrm>
            <a:off x="1194886" y="4061239"/>
            <a:ext cx="6754227" cy="461665"/>
          </a:xfrm>
          <a:prstGeom prst="rect">
            <a:avLst/>
          </a:prstGeom>
          <a:noFill/>
        </p:spPr>
        <p:txBody>
          <a:bodyPr wrap="square">
            <a:spAutoFit/>
          </a:bodyPr>
          <a:lstStyle/>
          <a:p>
            <a:pPr algn="ctr">
              <a:spcBef>
                <a:spcPts val="0"/>
              </a:spcBef>
            </a:pPr>
            <a:r>
              <a:rPr lang="en-US" sz="2400" dirty="0">
                <a:solidFill>
                  <a:schemeClr val="bg1"/>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rgomez001@sdccd.edu</a:t>
            </a:r>
            <a:r>
              <a:rPr lang="en-US" sz="2400" dirty="0">
                <a:solidFill>
                  <a:schemeClr val="bg1"/>
                </a:solidFill>
                <a:latin typeface="Arial" panose="020B0604020202020204" pitchFamily="34" charset="0"/>
                <a:cs typeface="Arial" panose="020B0604020202020204" pitchFamily="34" charset="0"/>
              </a:rPr>
              <a:t> or </a:t>
            </a:r>
            <a:r>
              <a:rPr lang="en-US" sz="2400"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jbartolo@sdccd.edu</a:t>
            </a:r>
            <a:endParaRPr lang="en-US" sz="2400" dirty="0">
              <a:solidFill>
                <a:schemeClr val="bg1"/>
              </a:solidFill>
              <a:latin typeface="Arial" panose="020B0604020202020204" pitchFamily="34" charset="0"/>
              <a:cs typeface="Arial" panose="020B0604020202020204" pitchFamily="34" charset="0"/>
            </a:endParaRPr>
          </a:p>
        </p:txBody>
      </p:sp>
      <p:pic>
        <p:nvPicPr>
          <p:cNvPr id="9" name="Graphic 8">
            <a:extLst>
              <a:ext uri="{FF2B5EF4-FFF2-40B4-BE49-F238E27FC236}">
                <a16:creationId xmlns:a16="http://schemas.microsoft.com/office/drawing/2014/main" id="{D57F2314-DBB7-E05C-7A88-D3AAB3A5ABD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171068" y="-1301710"/>
            <a:ext cx="22176688" cy="21072277"/>
          </a:xfrm>
          <a:prstGeom prst="rect">
            <a:avLst/>
          </a:prstGeom>
        </p:spPr>
      </p:pic>
    </p:spTree>
    <p:extLst>
      <p:ext uri="{BB962C8B-B14F-4D97-AF65-F5344CB8AC3E}">
        <p14:creationId xmlns:p14="http://schemas.microsoft.com/office/powerpoint/2010/main" val="3295330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2EBC1C-A1B7-60A8-619D-638A22F271DF}"/>
              </a:ext>
            </a:extLst>
          </p:cNvPr>
          <p:cNvSpPr/>
          <p:nvPr/>
        </p:nvSpPr>
        <p:spPr>
          <a:xfrm>
            <a:off x="-1" y="0"/>
            <a:ext cx="9167149" cy="994172"/>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D4D61CAA-2AF9-0708-B82F-AE75E3478CF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701182" y="-2822201"/>
            <a:ext cx="22176688" cy="21072277"/>
          </a:xfrm>
          <a:prstGeom prst="rect">
            <a:avLst/>
          </a:prstGeom>
        </p:spPr>
      </p:pic>
      <p:sp>
        <p:nvSpPr>
          <p:cNvPr id="5" name="Title 4">
            <a:extLst>
              <a:ext uri="{FF2B5EF4-FFF2-40B4-BE49-F238E27FC236}">
                <a16:creationId xmlns:a16="http://schemas.microsoft.com/office/drawing/2014/main" id="{D2E3D18E-FC6C-3F47-36E7-5784F5A30B63}"/>
              </a:ext>
            </a:extLst>
          </p:cNvPr>
          <p:cNvSpPr>
            <a:spLocks noGrp="1"/>
          </p:cNvSpPr>
          <p:nvPr>
            <p:ph type="title"/>
          </p:nvPr>
        </p:nvSpPr>
        <p:spPr>
          <a:xfrm>
            <a:off x="312517"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2. Agenda Overview</a:t>
            </a:r>
          </a:p>
        </p:txBody>
      </p:sp>
      <p:sp>
        <p:nvSpPr>
          <p:cNvPr id="6" name="Content Placeholder 5">
            <a:extLst>
              <a:ext uri="{FF2B5EF4-FFF2-40B4-BE49-F238E27FC236}">
                <a16:creationId xmlns:a16="http://schemas.microsoft.com/office/drawing/2014/main" id="{873C7D1D-6291-9496-E110-C2D5FB56E75B}"/>
              </a:ext>
            </a:extLst>
          </p:cNvPr>
          <p:cNvSpPr>
            <a:spLocks noGrp="1"/>
          </p:cNvSpPr>
          <p:nvPr>
            <p:ph sz="half" idx="1"/>
          </p:nvPr>
        </p:nvSpPr>
        <p:spPr>
          <a:xfrm>
            <a:off x="312517" y="1176951"/>
            <a:ext cx="8518965" cy="3659464"/>
          </a:xfrm>
        </p:spPr>
        <p:txBody>
          <a:bodyPr numCol="2">
            <a:noAutofit/>
          </a:bodyPr>
          <a:lstStyle/>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Call to Order</a:t>
            </a:r>
          </a:p>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Approval of Agenda</a:t>
            </a:r>
            <a:r>
              <a:rPr lang="en-US" sz="1700" dirty="0">
                <a:latin typeface="Arial" panose="020B0604020202020204" pitchFamily="34" charset="0"/>
                <a:cs typeface="Arial" panose="020B0604020202020204" pitchFamily="34" charset="0"/>
              </a:rPr>
              <a:t> &amp; Consent Calendar</a:t>
            </a:r>
          </a:p>
          <a:p>
            <a:pPr marL="880110" lvl="1" indent="-514350">
              <a:spcBef>
                <a:spcPts val="0"/>
              </a:spcBef>
              <a:buFont typeface="+mj-lt"/>
              <a:buAutoNum type="alphaLcPeriod"/>
            </a:pPr>
            <a:r>
              <a:rPr lang="en-US" sz="1400" dirty="0">
                <a:solidFill>
                  <a:srgbClr val="006E79"/>
                </a:solidFill>
                <a:latin typeface="Arial" panose="020B0604020202020204" pitchFamily="34" charset="0"/>
                <a:cs typeface="Arial" panose="020B0604020202020204" pitchFamily="34" charset="0"/>
                <a:hlinkClick r:id="rId4"/>
              </a:rPr>
              <a:t>DRAFT Minutes 031726</a:t>
            </a:r>
            <a:endParaRPr lang="en-US" sz="1400" dirty="0">
              <a:latin typeface="Arial" panose="020B0604020202020204" pitchFamily="34" charset="0"/>
              <a:cs typeface="Arial" panose="020B0604020202020204" pitchFamily="34" charset="0"/>
              <a:hlinkClick r:id="rId5"/>
            </a:endParaRPr>
          </a:p>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Land Acknowledgement </a:t>
            </a:r>
            <a:r>
              <a:rPr lang="en-US" sz="1700" dirty="0">
                <a:latin typeface="Arial" panose="020B0604020202020204" pitchFamily="34" charset="0"/>
                <a:cs typeface="Arial" panose="020B0604020202020204" pitchFamily="34" charset="0"/>
              </a:rPr>
              <a:t>(Updated)</a:t>
            </a:r>
          </a:p>
          <a:p>
            <a:pPr marL="514350" lvl="0" indent="-514350">
              <a:spcBef>
                <a:spcPts val="0"/>
              </a:spcBef>
              <a:buFont typeface="+mj-lt"/>
              <a:buAutoNum type="arabicPeriod"/>
            </a:pPr>
            <a:r>
              <a:rPr lang="en-US" sz="1700" b="1" dirty="0">
                <a:latin typeface="Arial" panose="020B0604020202020204" pitchFamily="34" charset="0"/>
                <a:cs typeface="Arial" panose="020B0604020202020204" pitchFamily="34" charset="0"/>
              </a:rPr>
              <a:t>Public Comments</a:t>
            </a:r>
          </a:p>
          <a:p>
            <a:pPr marL="514350" indent="-514350">
              <a:spcBef>
                <a:spcPts val="0"/>
              </a:spcBef>
              <a:buFont typeface="+mj-lt"/>
              <a:buAutoNum type="arabicPeriod"/>
            </a:pPr>
            <a:r>
              <a:rPr lang="en-US" sz="1700" b="1" dirty="0">
                <a:latin typeface="Arial" panose="020B0604020202020204" pitchFamily="34" charset="0"/>
                <a:cs typeface="Arial" panose="020B0604020202020204" pitchFamily="34" charset="0"/>
              </a:rPr>
              <a:t>Action Items</a:t>
            </a:r>
          </a:p>
          <a:p>
            <a:pPr marL="692150" lvl="1" indent="-349250">
              <a:spcBef>
                <a:spcPts val="0"/>
              </a:spcBef>
              <a:buFont typeface="+mj-lt"/>
              <a:buAutoNum type="alphaLcPeriod"/>
            </a:pPr>
            <a:r>
              <a:rPr lang="en-US" sz="1400" dirty="0">
                <a:latin typeface="Arial" panose="020B0604020202020204" pitchFamily="34" charset="0"/>
                <a:cs typeface="Arial" panose="020B0604020202020204" pitchFamily="34" charset="0"/>
              </a:rPr>
              <a:t>AP 5500.1 – Honest Academic Conduct</a:t>
            </a:r>
            <a:endParaRPr lang="en-US" sz="1400" dirty="0">
              <a:latin typeface="Arial" panose="020B0604020202020204" pitchFamily="34" charset="0"/>
              <a:ea typeface="Arial" panose="020B0604020202020204" pitchFamily="34" charset="0"/>
              <a:cs typeface="Arial" panose="020B0604020202020204" pitchFamily="34" charset="0"/>
            </a:endParaRPr>
          </a:p>
          <a:p>
            <a:pPr marL="514350" indent="-514350">
              <a:spcBef>
                <a:spcPts val="0"/>
              </a:spcBef>
              <a:buFont typeface="+mj-lt"/>
              <a:buAutoNum type="arabicPeriod" startAt="6"/>
            </a:pPr>
            <a:r>
              <a:rPr lang="en-US" sz="1700" b="1" dirty="0">
                <a:latin typeface="Arial" panose="020B0604020202020204" pitchFamily="34" charset="0"/>
                <a:cs typeface="Arial" panose="020B0604020202020204" pitchFamily="34" charset="0"/>
              </a:rPr>
              <a:t>Discussion Items</a:t>
            </a:r>
          </a:p>
          <a:p>
            <a:pPr marL="628650" lvl="1" indent="-263525">
              <a:spcBef>
                <a:spcPts val="0"/>
              </a:spcBef>
              <a:buFont typeface="+mj-lt"/>
              <a:buAutoNum type="alphaLcPeriod"/>
            </a:pPr>
            <a:r>
              <a:rPr lang="en-US" sz="1400" dirty="0">
                <a:latin typeface="Arial" panose="020B0604020202020204" pitchFamily="34" charset="0"/>
                <a:cs typeface="Arial" panose="020B0604020202020204" pitchFamily="34" charset="0"/>
              </a:rPr>
              <a:t>New Buildings and Associated Programs</a:t>
            </a:r>
            <a:endParaRPr lang="en-US" sz="1400" dirty="0">
              <a:latin typeface="Arial" panose="020B0604020202020204" pitchFamily="34" charset="0"/>
              <a:ea typeface="Tahoma" panose="020B0604030504040204" pitchFamily="34" charset="0"/>
              <a:cs typeface="Arial" panose="020B0604020202020204" pitchFamily="34" charset="0"/>
            </a:endParaRPr>
          </a:p>
          <a:p>
            <a:pPr marL="628650" lvl="1" indent="-263525">
              <a:spcBef>
                <a:spcPts val="0"/>
              </a:spcBef>
              <a:buFont typeface="+mj-lt"/>
              <a:buAutoNum type="alphaLcPeriod"/>
            </a:pPr>
            <a:r>
              <a:rPr lang="en-US" sz="1400" dirty="0">
                <a:latin typeface="Arial" panose="020B0604020202020204" pitchFamily="34" charset="0"/>
                <a:ea typeface="Tahoma" panose="020B0604030504040204" pitchFamily="34" charset="0"/>
                <a:cs typeface="Arial" panose="020B0604020202020204" pitchFamily="34" charset="0"/>
              </a:rPr>
              <a:t>Standing: Curriculum Committee Updates</a:t>
            </a:r>
          </a:p>
          <a:p>
            <a:pPr marL="628650" lvl="1" indent="-263525">
              <a:spcBef>
                <a:spcPts val="0"/>
              </a:spcBef>
              <a:buFont typeface="+mj-lt"/>
              <a:buAutoNum type="alphaLcPeriod"/>
            </a:pPr>
            <a:r>
              <a:rPr lang="en-US" sz="1400" dirty="0">
                <a:latin typeface="Arial" panose="020B0604020202020204" pitchFamily="34" charset="0"/>
                <a:ea typeface="Tahoma" panose="020B0604030504040204" pitchFamily="34" charset="0"/>
                <a:cs typeface="Arial" panose="020B0604020202020204" pitchFamily="34" charset="0"/>
              </a:rPr>
              <a:t>Student Evaluation of Counseling Faculty</a:t>
            </a:r>
          </a:p>
          <a:p>
            <a:pPr marL="628650" lvl="1" indent="-263525">
              <a:spcBef>
                <a:spcPts val="0"/>
              </a:spcBef>
              <a:buFont typeface="+mj-lt"/>
              <a:buAutoNum type="alphaLcPeriod"/>
            </a:pPr>
            <a:r>
              <a:rPr lang="en-US" sz="1400" dirty="0">
                <a:latin typeface="Arial" panose="020B0604020202020204" pitchFamily="34" charset="0"/>
                <a:ea typeface="Tahoma" panose="020B0604030504040204" pitchFamily="34" charset="0"/>
                <a:cs typeface="Arial" panose="020B0604020202020204" pitchFamily="34" charset="0"/>
              </a:rPr>
              <a:t>Proposed Ethnic Studies ASCCC Resolution</a:t>
            </a:r>
          </a:p>
          <a:p>
            <a:pPr marL="628650" lvl="1" indent="-263525">
              <a:spcBef>
                <a:spcPts val="0"/>
              </a:spcBef>
              <a:buFont typeface="+mj-lt"/>
              <a:buAutoNum type="alphaLcPeriod"/>
            </a:pPr>
            <a:r>
              <a:rPr lang="en-US" sz="1500" dirty="0">
                <a:latin typeface="Arial" panose="020B0604020202020204" pitchFamily="34" charset="0"/>
                <a:ea typeface="Tahoma" panose="020B0604030504040204" pitchFamily="34" charset="0"/>
                <a:cs typeface="Arial" panose="020B0604020202020204" pitchFamily="34" charset="0"/>
              </a:rPr>
              <a:t>Miramar College Marketing &amp; Outreach Plan</a:t>
            </a:r>
          </a:p>
          <a:p>
            <a:pPr marL="628650" lvl="1" indent="-263525">
              <a:spcBef>
                <a:spcPts val="0"/>
              </a:spcBef>
              <a:buFont typeface="+mj-lt"/>
              <a:buAutoNum type="alphaLcPeriod"/>
            </a:pPr>
            <a:r>
              <a:rPr lang="en-US" sz="1400" dirty="0">
                <a:latin typeface="Arial" panose="020B0604020202020204" pitchFamily="34" charset="0"/>
                <a:ea typeface="Tahoma" panose="020B0604030504040204" pitchFamily="34" charset="0"/>
                <a:cs typeface="Arial" panose="020B0604020202020204" pitchFamily="34" charset="0"/>
              </a:rPr>
              <a:t>Free Speech &amp; Campus Safety</a:t>
            </a:r>
          </a:p>
          <a:p>
            <a:pPr marL="747713" lvl="1" indent="-382588">
              <a:spcBef>
                <a:spcPts val="0"/>
              </a:spcBef>
              <a:buFont typeface="+mj-lt"/>
              <a:buAutoNum type="alphaLcPeriod"/>
            </a:pPr>
            <a:r>
              <a:rPr lang="en-US" sz="1400" dirty="0">
                <a:latin typeface="Arial" panose="020B0604020202020204" pitchFamily="34" charset="0"/>
                <a:ea typeface="Tahoma" panose="020B0604030504040204" pitchFamily="34" charset="0"/>
                <a:cs typeface="Arial" panose="020B0604020202020204" pitchFamily="34" charset="0"/>
              </a:rPr>
              <a:t>Position Statement Regarding Re-naming of Cesar Chavez to Dolores Huerta (San Diego Unified)</a:t>
            </a:r>
          </a:p>
          <a:p>
            <a:pPr marL="747713" lvl="1" indent="-382588">
              <a:spcBef>
                <a:spcPts val="0"/>
              </a:spcBef>
              <a:buFont typeface="+mj-lt"/>
              <a:buAutoNum type="alphaLcPeriod"/>
            </a:pPr>
            <a:r>
              <a:rPr lang="en-US" sz="1400" dirty="0">
                <a:latin typeface="Arial" panose="020B0604020202020204" pitchFamily="34" charset="0"/>
                <a:ea typeface="Tahoma" panose="020B0604030504040204" pitchFamily="34" charset="0"/>
                <a:cs typeface="Arial" panose="020B0604020202020204" pitchFamily="34" charset="0"/>
              </a:rPr>
              <a:t>Resolution on Agentic AI</a:t>
            </a:r>
          </a:p>
          <a:p>
            <a:pPr marL="514350" indent="-514350">
              <a:spcBef>
                <a:spcPts val="0"/>
              </a:spcBef>
              <a:buFont typeface="+mj-lt"/>
              <a:buAutoNum type="arabicPeriod" startAt="7"/>
            </a:pPr>
            <a:r>
              <a:rPr lang="en-US" sz="1700" b="1" dirty="0">
                <a:latin typeface="Arial" panose="020B0604020202020204" pitchFamily="34" charset="0"/>
                <a:cs typeface="Arial" panose="020B0604020202020204" pitchFamily="34" charset="0"/>
              </a:rPr>
              <a:t>Reports:</a:t>
            </a:r>
          </a:p>
          <a:p>
            <a:pPr marL="577850" lvl="1" indent="-396875">
              <a:spcBef>
                <a:spcPts val="0"/>
              </a:spcBef>
              <a:buFont typeface="+mj-lt"/>
              <a:buAutoNum type="alphaLcPeriod"/>
            </a:pPr>
            <a:r>
              <a:rPr lang="en-US" sz="1400" dirty="0">
                <a:latin typeface="Arial" panose="020B0604020202020204" pitchFamily="34" charset="0"/>
                <a:cs typeface="Arial" panose="020B0604020202020204" pitchFamily="34" charset="0"/>
              </a:rPr>
              <a:t>Committee Reports</a:t>
            </a:r>
            <a:endParaRPr lang="en-US" sz="1400" strike="sngStrike" dirty="0">
              <a:latin typeface="Arial" panose="020B0604020202020204" pitchFamily="34" charset="0"/>
              <a:cs typeface="Arial" panose="020B0604020202020204" pitchFamily="34" charset="0"/>
            </a:endParaRPr>
          </a:p>
          <a:p>
            <a:pPr marL="577850" lvl="1" indent="-396875">
              <a:spcBef>
                <a:spcPts val="0"/>
              </a:spcBef>
              <a:buFont typeface="+mj-lt"/>
              <a:buAutoNum type="alphaLcPeriod"/>
            </a:pPr>
            <a:r>
              <a:rPr lang="en-US" sz="1400" dirty="0">
                <a:latin typeface="Arial" panose="020B0604020202020204" pitchFamily="34" charset="0"/>
                <a:cs typeface="Arial" panose="020B0604020202020204" pitchFamily="34" charset="0"/>
              </a:rPr>
              <a:t>Special Reports</a:t>
            </a:r>
          </a:p>
          <a:p>
            <a:pPr marL="577850" lvl="1" indent="-396875">
              <a:spcBef>
                <a:spcPts val="0"/>
              </a:spcBef>
              <a:buFont typeface="+mj-lt"/>
              <a:buAutoNum type="alphaLcPeriod"/>
            </a:pPr>
            <a:r>
              <a:rPr lang="en-US" sz="1400" dirty="0">
                <a:latin typeface="Arial" panose="020B0604020202020204" pitchFamily="34" charset="0"/>
                <a:cs typeface="Arial" panose="020B0604020202020204" pitchFamily="34" charset="0"/>
              </a:rPr>
              <a:t>Executive Committee Reports</a:t>
            </a:r>
          </a:p>
          <a:p>
            <a:pPr marL="514350" lvl="0" indent="-514350">
              <a:spcBef>
                <a:spcPts val="0"/>
              </a:spcBef>
              <a:buFont typeface="+mj-lt"/>
              <a:buAutoNum type="arabicPeriod" startAt="7"/>
            </a:pPr>
            <a:r>
              <a:rPr lang="en-US" sz="1700" b="1" dirty="0">
                <a:latin typeface="Arial" panose="020B0604020202020204" pitchFamily="34" charset="0"/>
                <a:cs typeface="Arial" panose="020B0604020202020204" pitchFamily="34" charset="0"/>
              </a:rPr>
              <a:t>Announcements</a:t>
            </a:r>
          </a:p>
          <a:p>
            <a:pPr marL="514350" lvl="0" indent="-514350">
              <a:spcBef>
                <a:spcPts val="0"/>
              </a:spcBef>
              <a:buFont typeface="+mj-lt"/>
              <a:buAutoNum type="arabicPeriod" startAt="7"/>
            </a:pPr>
            <a:r>
              <a:rPr lang="en-US" sz="1700" b="1" dirty="0">
                <a:latin typeface="Arial" panose="020B0604020202020204" pitchFamily="34" charset="0"/>
                <a:cs typeface="Arial" panose="020B0604020202020204" pitchFamily="34" charset="0"/>
              </a:rPr>
              <a:t>Adjournment</a:t>
            </a:r>
          </a:p>
        </p:txBody>
      </p:sp>
      <p:sp>
        <p:nvSpPr>
          <p:cNvPr id="7" name="TextBox 6">
            <a:extLst>
              <a:ext uri="{FF2B5EF4-FFF2-40B4-BE49-F238E27FC236}">
                <a16:creationId xmlns:a16="http://schemas.microsoft.com/office/drawing/2014/main" id="{BBC54568-5857-1B80-63DE-392BA4166582}"/>
              </a:ext>
            </a:extLst>
          </p:cNvPr>
          <p:cNvSpPr txBox="1"/>
          <p:nvPr/>
        </p:nvSpPr>
        <p:spPr>
          <a:xfrm>
            <a:off x="5714999" y="4394839"/>
            <a:ext cx="3116483" cy="523220"/>
          </a:xfrm>
          <a:prstGeom prst="rect">
            <a:avLst/>
          </a:prstGeom>
          <a:noFill/>
          <a:ln>
            <a:noFill/>
          </a:ln>
        </p:spPr>
        <p:txBody>
          <a:bodyPr wrap="square">
            <a:spAutoFit/>
          </a:bodyPr>
          <a:lstStyle/>
          <a:p>
            <a:pPr marL="920750" indent="-920750" algn="r">
              <a:buClr>
                <a:srgbClr val="20557B"/>
              </a:buClr>
            </a:pPr>
            <a:r>
              <a:rPr lang="en-US" sz="1400" b="1" spc="-5"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6"/>
              </a:rPr>
              <a:t>A.S. Agenda for </a:t>
            </a:r>
            <a:r>
              <a:rPr lang="en-US" sz="1400" b="1" spc="-5" dirty="0">
                <a:solidFill>
                  <a:srgbClr val="000000"/>
                </a:solidFill>
                <a:latin typeface="Arial" panose="020B0604020202020204" pitchFamily="34" charset="0"/>
                <a:ea typeface="Arial" panose="020B0604020202020204" pitchFamily="34" charset="0"/>
                <a:cs typeface="Arial" panose="020B0604020202020204" pitchFamily="34" charset="0"/>
                <a:hlinkClick r:id="rId6"/>
              </a:rPr>
              <a:t>4</a:t>
            </a:r>
            <a:r>
              <a:rPr lang="en-US" sz="1400" b="1" spc="-5"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6"/>
              </a:rPr>
              <a:t>/7/26</a:t>
            </a:r>
            <a:endParaRPr lang="en-US" sz="1400" b="1" spc="-5" dirty="0">
              <a:solidFill>
                <a:srgbClr val="000000"/>
              </a:solidFill>
              <a:latin typeface="Arial" panose="020B0604020202020204" pitchFamily="34" charset="0"/>
              <a:ea typeface="Arial" panose="020B0604020202020204" pitchFamily="34" charset="0"/>
              <a:cs typeface="Arial" panose="020B0604020202020204" pitchFamily="34" charset="0"/>
            </a:endParaRPr>
          </a:p>
          <a:p>
            <a:pPr marL="920750" indent="-920750" algn="r">
              <a:buClr>
                <a:srgbClr val="20557B"/>
              </a:buClr>
            </a:pPr>
            <a:r>
              <a:rPr lang="en-US" sz="1400" b="1" i="0" u="none" strike="noStrike" dirty="0">
                <a:solidFill>
                  <a:srgbClr val="006E79"/>
                </a:solidFill>
                <a:effectLst/>
                <a:latin typeface="Arial" panose="020B0604020202020204" pitchFamily="34" charset="0"/>
                <a:cs typeface="Arial" panose="020B0604020202020204" pitchFamily="34" charset="0"/>
                <a:hlinkClick r:id="rId7"/>
              </a:rPr>
              <a:t> AS Code of Conduct</a:t>
            </a:r>
            <a:endParaRPr lang="en-US" sz="1400" b="1" i="0" u="none" strike="noStrike" dirty="0">
              <a:solidFill>
                <a:srgbClr val="2C2E3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9564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9545F-670E-8255-B96C-B1CD7DD0C5BF}"/>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DDD2E84C-EF2A-6135-407F-06FBDED8BC0C}"/>
              </a:ext>
            </a:extLst>
          </p:cNvPr>
          <p:cNvSpPr/>
          <p:nvPr/>
        </p:nvSpPr>
        <p:spPr>
          <a:xfrm>
            <a:off x="-1" y="0"/>
            <a:ext cx="9144001" cy="988776"/>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75EBDB20-8BD6-5C8C-2BE1-E445C885DE8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663521" y="-587841"/>
            <a:ext cx="22176688" cy="21072277"/>
          </a:xfrm>
          <a:prstGeom prst="rect">
            <a:avLst/>
          </a:prstGeom>
        </p:spPr>
      </p:pic>
      <p:sp>
        <p:nvSpPr>
          <p:cNvPr id="5" name="Title 4">
            <a:extLst>
              <a:ext uri="{FF2B5EF4-FFF2-40B4-BE49-F238E27FC236}">
                <a16:creationId xmlns:a16="http://schemas.microsoft.com/office/drawing/2014/main" id="{E9FF6C1E-EB4F-726E-2ABB-932C59D1C85B}"/>
              </a:ext>
            </a:extLst>
          </p:cNvPr>
          <p:cNvSpPr>
            <a:spLocks noGrp="1"/>
          </p:cNvSpPr>
          <p:nvPr>
            <p:ph type="title"/>
          </p:nvPr>
        </p:nvSpPr>
        <p:spPr>
          <a:xfrm>
            <a:off x="288195" y="0"/>
            <a:ext cx="8227155"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3. Land Acknowledgement</a:t>
            </a:r>
          </a:p>
        </p:txBody>
      </p:sp>
      <p:sp>
        <p:nvSpPr>
          <p:cNvPr id="10" name="Rectangle 9">
            <a:extLst>
              <a:ext uri="{FF2B5EF4-FFF2-40B4-BE49-F238E27FC236}">
                <a16:creationId xmlns:a16="http://schemas.microsoft.com/office/drawing/2014/main" id="{1916B6D5-AC0C-3382-8E9B-B1F82D84EDC2}"/>
              </a:ext>
            </a:extLst>
          </p:cNvPr>
          <p:cNvSpPr/>
          <p:nvPr/>
        </p:nvSpPr>
        <p:spPr>
          <a:xfrm>
            <a:off x="0" y="994172"/>
            <a:ext cx="6349416" cy="4149329"/>
          </a:xfrm>
          <a:prstGeom prst="rect">
            <a:avLst/>
          </a:prstGeom>
          <a:solidFill>
            <a:schemeClr val="accent4">
              <a:lumMod val="40000"/>
              <a:lumOff val="6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4394DE47-F7E9-4D68-BE3E-684EBA487B31}"/>
              </a:ext>
            </a:extLst>
          </p:cNvPr>
          <p:cNvSpPr txBox="1"/>
          <p:nvPr/>
        </p:nvSpPr>
        <p:spPr>
          <a:xfrm>
            <a:off x="376430" y="1222176"/>
            <a:ext cx="5596557" cy="3693319"/>
          </a:xfrm>
          <a:prstGeom prst="rect">
            <a:avLst/>
          </a:prstGeom>
          <a:noFill/>
          <a:ln>
            <a:solidFill>
              <a:schemeClr val="bg2"/>
            </a:solidFill>
          </a:ln>
        </p:spPr>
        <p:txBody>
          <a:bodyPr wrap="square" rtlCol="0">
            <a:spAutoFit/>
          </a:bodyPr>
          <a:lstStyle/>
          <a:p>
            <a:pPr algn="ctr"/>
            <a:r>
              <a:rPr lang="en-US" sz="1400" i="1" dirty="0">
                <a:highlight>
                  <a:srgbClr val="FFFF00"/>
                </a:highlight>
                <a:latin typeface="Arial" panose="020B0604020202020204" pitchFamily="34" charset="0"/>
                <a:cs typeface="Arial" panose="020B0604020202020204" pitchFamily="34" charset="0"/>
              </a:rPr>
              <a:t>We recognize that San Diego Miramar College sits on the ancestral homeland of the Kumeyaay, Luiseño, Cupeño, and Cahuilla tribes, who have lived in this area for well over 10,000 years, and we honor their past, present, and future connection to this land and its inherent connection to their identity. </a:t>
            </a:r>
            <a:r>
              <a:rPr lang="en-US" sz="1400" i="1" dirty="0">
                <a:latin typeface="Arial" panose="020B0604020202020204" pitchFamily="34" charset="0"/>
                <a:cs typeface="Arial" panose="020B0604020202020204" pitchFamily="34" charset="0"/>
              </a:rPr>
              <a:t>    </a:t>
            </a:r>
          </a:p>
          <a:p>
            <a:pPr algn="ctr"/>
            <a:endParaRPr lang="en-US" sz="1000" dirty="0">
              <a:latin typeface="Arial" panose="020B0604020202020204" pitchFamily="34" charset="0"/>
              <a:cs typeface="Arial" panose="020B0604020202020204" pitchFamily="34" charset="0"/>
            </a:endParaRPr>
          </a:p>
          <a:p>
            <a:pPr algn="ctr"/>
            <a:r>
              <a:rPr lang="en-US" sz="1400" i="1" dirty="0">
                <a:latin typeface="Arial" panose="020B0604020202020204" pitchFamily="34" charset="0"/>
                <a:cs typeface="Arial" panose="020B0604020202020204" pitchFamily="34" charset="0"/>
              </a:rPr>
              <a:t>We acknowledge our occupation of unceded Kumeyaay land and the violent systemic injustices this has continuously perpetuated for Native peoples of this region. We pay respect to the Indigenous people of San Diego County - past, present, and future - and honor their continuing presence in their homeland and their spiritual beliefs that land does not belong to people; people belong to land.</a:t>
            </a:r>
          </a:p>
          <a:p>
            <a:pPr algn="ctr"/>
            <a:endParaRPr lang="en-US" sz="1000" dirty="0">
              <a:latin typeface="Arial" panose="020B0604020202020204" pitchFamily="34" charset="0"/>
              <a:cs typeface="Arial" panose="020B0604020202020204" pitchFamily="34" charset="0"/>
            </a:endParaRPr>
          </a:p>
          <a:p>
            <a:pPr algn="ctr"/>
            <a:r>
              <a:rPr lang="en-US" sz="1400" i="1" dirty="0">
                <a:latin typeface="Arial" panose="020B0604020202020204" pitchFamily="34" charset="0"/>
                <a:cs typeface="Arial" panose="020B0604020202020204" pitchFamily="34" charset="0"/>
              </a:rPr>
              <a:t>We also acknowledge that this is merely the beginning, and there is far more work to be done in an attempt to heal all of the injustices and inequities that still exist today and throughout their entire historical diaspora. We commit to moving forward together.</a:t>
            </a:r>
            <a:endParaRPr lang="en-US" sz="1400"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FC14B44-9EE5-6436-BC72-C674D4D68615}"/>
              </a:ext>
            </a:extLst>
          </p:cNvPr>
          <p:cNvPicPr>
            <a:picLocks noChangeAspect="1"/>
          </p:cNvPicPr>
          <p:nvPr/>
        </p:nvPicPr>
        <p:blipFill>
          <a:blip r:embed="rId4"/>
          <a:srcRect l="65212" t="2597" r="3527" b="22618"/>
          <a:stretch>
            <a:fillRect/>
          </a:stretch>
        </p:blipFill>
        <p:spPr>
          <a:xfrm>
            <a:off x="6349416" y="988777"/>
            <a:ext cx="2817732" cy="3165947"/>
          </a:xfrm>
          <a:prstGeom prst="rect">
            <a:avLst/>
          </a:prstGeom>
        </p:spPr>
      </p:pic>
      <p:sp>
        <p:nvSpPr>
          <p:cNvPr id="13" name="TextBox 12">
            <a:extLst>
              <a:ext uri="{FF2B5EF4-FFF2-40B4-BE49-F238E27FC236}">
                <a16:creationId xmlns:a16="http://schemas.microsoft.com/office/drawing/2014/main" id="{A2B20695-BF63-9594-59DC-D2FDC42DCDE8}"/>
              </a:ext>
            </a:extLst>
          </p:cNvPr>
          <p:cNvSpPr txBox="1"/>
          <p:nvPr/>
        </p:nvSpPr>
        <p:spPr>
          <a:xfrm>
            <a:off x="6518420" y="4224619"/>
            <a:ext cx="2479724" cy="830997"/>
          </a:xfrm>
          <a:prstGeom prst="rect">
            <a:avLst/>
          </a:prstGeom>
          <a:noFill/>
          <a:ln>
            <a:solidFill>
              <a:schemeClr val="bg2"/>
            </a:solidFill>
          </a:ln>
        </p:spPr>
        <p:txBody>
          <a:bodyPr wrap="square" rtlCol="0">
            <a:spAutoFit/>
          </a:bodyPr>
          <a:lstStyle/>
          <a:p>
            <a:pPr marL="120650" algn="ctr"/>
            <a:r>
              <a:rPr lang="en-US" sz="1200" i="1" dirty="0"/>
              <a:t>Resources: </a:t>
            </a:r>
            <a:r>
              <a:rPr lang="en-US" sz="1200" i="1" dirty="0">
                <a:hlinkClick r:id="rId5"/>
              </a:rPr>
              <a:t>“Making a land acknowledgment meaningful”</a:t>
            </a:r>
            <a:r>
              <a:rPr lang="en-US" sz="1200" i="1" dirty="0"/>
              <a:t>; </a:t>
            </a:r>
            <a:r>
              <a:rPr lang="en-US" sz="1200" i="1" dirty="0">
                <a:hlinkClick r:id="rId6"/>
              </a:rPr>
              <a:t>A call for more powerful land acknowledgements</a:t>
            </a:r>
            <a:endParaRPr lang="en-US" sz="1200" dirty="0"/>
          </a:p>
        </p:txBody>
      </p:sp>
    </p:spTree>
    <p:extLst>
      <p:ext uri="{BB962C8B-B14F-4D97-AF65-F5344CB8AC3E}">
        <p14:creationId xmlns:p14="http://schemas.microsoft.com/office/powerpoint/2010/main" val="20467666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E8E2D-7AD1-8911-E373-1C505259E425}"/>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7E21B7A9-810A-DE3E-67B7-DFB67589FEF0}"/>
              </a:ext>
            </a:extLst>
          </p:cNvPr>
          <p:cNvSpPr/>
          <p:nvPr/>
        </p:nvSpPr>
        <p:spPr>
          <a:xfrm>
            <a:off x="0" y="0"/>
            <a:ext cx="3200400" cy="514350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BA1ED0D0-B5D2-D38F-26A3-239429FB9A9F}"/>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B18B2C60-2913-C239-227B-1F79BEF63A77}"/>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60A5EE91-EEDF-B7EC-0C21-2EE7EB804A63}"/>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73251AC4-5849-F6A3-A6C0-D5046E0AA2A5}"/>
              </a:ext>
            </a:extLst>
          </p:cNvPr>
          <p:cNvSpPr txBox="1">
            <a:spLocks/>
          </p:cNvSpPr>
          <p:nvPr/>
        </p:nvSpPr>
        <p:spPr>
          <a:xfrm>
            <a:off x="282618" y="480245"/>
            <a:ext cx="2472774" cy="2091504"/>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4. Public Comments </a:t>
            </a:r>
          </a:p>
          <a:p>
            <a:pPr algn="ctr"/>
            <a:r>
              <a:rPr lang="en-US" sz="3600" dirty="0">
                <a:solidFill>
                  <a:schemeClr val="bg1"/>
                </a:solidFill>
                <a:latin typeface="Arial" panose="020B0604020202020204" pitchFamily="34" charset="0"/>
                <a:cs typeface="Arial" panose="020B0604020202020204" pitchFamily="34" charset="0"/>
              </a:rPr>
              <a:t>(10 Mins)</a:t>
            </a:r>
          </a:p>
        </p:txBody>
      </p:sp>
      <p:sp>
        <p:nvSpPr>
          <p:cNvPr id="11" name="TextBox 10">
            <a:extLst>
              <a:ext uri="{FF2B5EF4-FFF2-40B4-BE49-F238E27FC236}">
                <a16:creationId xmlns:a16="http://schemas.microsoft.com/office/drawing/2014/main" id="{93D30EF4-A26E-8477-DD70-C8D22C0CD2CF}"/>
              </a:ext>
            </a:extLst>
          </p:cNvPr>
          <p:cNvSpPr txBox="1"/>
          <p:nvPr/>
        </p:nvSpPr>
        <p:spPr>
          <a:xfrm>
            <a:off x="3483018" y="480245"/>
            <a:ext cx="5281029" cy="3970318"/>
          </a:xfrm>
          <a:prstGeom prst="rect">
            <a:avLst/>
          </a:prstGeom>
          <a:noFill/>
        </p:spPr>
        <p:txBody>
          <a:bodyPr wrap="square">
            <a:spAutoFit/>
          </a:bodyPr>
          <a:lstStyle/>
          <a:p>
            <a:pPr marL="571500" indent="-571500">
              <a:buFont typeface="+mj-lt"/>
              <a:buAutoNum type="romanUcPeriod"/>
            </a:pPr>
            <a:endParaRPr lang="en-US"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Limited to </a:t>
            </a:r>
            <a:r>
              <a:rPr lang="en-US" sz="2000" dirty="0">
                <a:latin typeface="Arial" panose="020B0604020202020204" pitchFamily="34" charset="0"/>
                <a:cs typeface="Arial" panose="020B0604020202020204" pitchFamily="34" charset="0"/>
                <a:hlinkClick r:id="rId5"/>
              </a:rPr>
              <a:t>10+1</a:t>
            </a:r>
            <a:r>
              <a:rPr lang="en-US" sz="2000" dirty="0">
                <a:latin typeface="Arial" panose="020B0604020202020204" pitchFamily="34" charset="0"/>
                <a:cs typeface="Arial" panose="020B0604020202020204" pitchFamily="34" charset="0"/>
              </a:rPr>
              <a:t> items that are not on the agenda</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Public Comments on agenda items will take place before the A.S. body discussion begins but after any relevant presentations.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2 min. per speaker, 10 mins. per topic</a:t>
            </a:r>
          </a:p>
          <a:p>
            <a:pPr marL="742950" lvl="1" indent="-285750">
              <a:buFont typeface="Arial" panose="020B0604020202020204" pitchFamily="34" charset="0"/>
              <a:buChar char="•"/>
            </a:pPr>
            <a:r>
              <a:rPr lang="en-US" dirty="0">
                <a:latin typeface="Arial" panose="020B0604020202020204" pitchFamily="34" charset="0"/>
                <a:cs typeface="Arial" panose="020B0604020202020204" pitchFamily="34" charset="0"/>
              </a:rPr>
              <a:t>Individual speakers may not yield their time to another speaker or spokesperson</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To be continued at the end of the meeting if necessary</a:t>
            </a:r>
          </a:p>
          <a:p>
            <a:pPr marL="0" indent="0">
              <a:buNone/>
            </a:pP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7133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8515B-C527-DAC0-F962-F840BE524C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C50765E3-7460-8AC9-240F-A19AA3AD4FD8}"/>
              </a:ext>
            </a:extLst>
          </p:cNvPr>
          <p:cNvSpPr/>
          <p:nvPr/>
        </p:nvSpPr>
        <p:spPr>
          <a:xfrm>
            <a:off x="0" y="0"/>
            <a:ext cx="9144000" cy="956514"/>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EF51AB57-8273-5AC0-010D-D40E16BA37C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54205" y="-445013"/>
            <a:ext cx="22176688" cy="21072277"/>
          </a:xfrm>
          <a:prstGeom prst="rect">
            <a:avLst/>
          </a:prstGeom>
        </p:spPr>
      </p:pic>
      <p:sp>
        <p:nvSpPr>
          <p:cNvPr id="5" name="Title 4">
            <a:extLst>
              <a:ext uri="{FF2B5EF4-FFF2-40B4-BE49-F238E27FC236}">
                <a16:creationId xmlns:a16="http://schemas.microsoft.com/office/drawing/2014/main" id="{6ECB5F1B-4DD5-3A4D-903A-E24EB60E5B41}"/>
              </a:ext>
            </a:extLst>
          </p:cNvPr>
          <p:cNvSpPr>
            <a:spLocks noGrp="1"/>
          </p:cNvSpPr>
          <p:nvPr>
            <p:ph type="title"/>
          </p:nvPr>
        </p:nvSpPr>
        <p:spPr>
          <a:xfrm>
            <a:off x="312517" y="0"/>
            <a:ext cx="8202833" cy="956514"/>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4. Public Comments</a:t>
            </a:r>
          </a:p>
        </p:txBody>
      </p:sp>
      <p:sp>
        <p:nvSpPr>
          <p:cNvPr id="6" name="Content Placeholder 5">
            <a:extLst>
              <a:ext uri="{FF2B5EF4-FFF2-40B4-BE49-F238E27FC236}">
                <a16:creationId xmlns:a16="http://schemas.microsoft.com/office/drawing/2014/main" id="{EEDD30DD-CADA-55E5-BE43-01E8DF55F6ED}"/>
              </a:ext>
            </a:extLst>
          </p:cNvPr>
          <p:cNvSpPr>
            <a:spLocks noGrp="1"/>
          </p:cNvSpPr>
          <p:nvPr>
            <p:ph sz="half" idx="1"/>
          </p:nvPr>
        </p:nvSpPr>
        <p:spPr>
          <a:xfrm>
            <a:off x="312516" y="1562168"/>
            <a:ext cx="4334788" cy="3194817"/>
          </a:xfrm>
        </p:spPr>
        <p:txBody>
          <a:bodyPr numCol="1">
            <a:noAutofit/>
          </a:bodyPr>
          <a:lstStyle/>
          <a:p>
            <a:pPr marL="0" indent="0">
              <a:buNone/>
            </a:pPr>
            <a:endParaRPr lang="en-US" b="1" dirty="0"/>
          </a:p>
          <a:p>
            <a:pPr marL="0" indent="0">
              <a:buNone/>
            </a:pPr>
            <a:r>
              <a:rPr lang="en-US" b="1" dirty="0"/>
              <a:t>NASA releases new ‘</a:t>
            </a:r>
            <a:r>
              <a:rPr lang="en-US" b="1" dirty="0" err="1"/>
              <a:t>Earthset</a:t>
            </a:r>
            <a:r>
              <a:rPr lang="en-US" b="1" dirty="0"/>
              <a:t>’ and eclipse images taken during historic flyby of the moon</a:t>
            </a:r>
          </a:p>
          <a:p>
            <a:pPr marL="0" indent="0">
              <a:buNone/>
            </a:pPr>
            <a:endParaRPr lang="en-US" b="1" dirty="0"/>
          </a:p>
          <a:p>
            <a:pPr marL="0" indent="0">
              <a:buNone/>
            </a:pPr>
            <a:r>
              <a:rPr lang="en-US" sz="1600" dirty="0">
                <a:latin typeface="Arial" panose="020B0604020202020204" pitchFamily="34" charset="0"/>
                <a:cs typeface="Arial" panose="020B0604020202020204" pitchFamily="34" charset="0"/>
              </a:rPr>
              <a:t>While soaring aboard their Orion capsule beyond the far side of the moon, the crew also reached an estimated 252,756 miles from Earth, </a:t>
            </a:r>
            <a:r>
              <a:rPr lang="en-US" sz="1600" b="1" dirty="0">
                <a:latin typeface="Arial" panose="020B0604020202020204" pitchFamily="34" charset="0"/>
                <a:cs typeface="Arial" panose="020B0604020202020204" pitchFamily="34" charset="0"/>
                <a:hlinkClick r:id="rId4"/>
              </a:rPr>
              <a:t>breaking Apollo 13’s record</a:t>
            </a:r>
            <a:r>
              <a:rPr lang="en-US" sz="1600" dirty="0">
                <a:latin typeface="Arial" panose="020B0604020202020204" pitchFamily="34" charset="0"/>
                <a:cs typeface="Arial" panose="020B0604020202020204" pitchFamily="34" charset="0"/>
              </a:rPr>
              <a:t> for the farthest humans have traveled into space.</a:t>
            </a:r>
            <a:endParaRPr lang="en-US" sz="1600" b="1"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A2354A40-E07C-4377-30AE-670E7EEE6006}"/>
              </a:ext>
            </a:extLst>
          </p:cNvPr>
          <p:cNvPicPr>
            <a:picLocks noChangeAspect="1"/>
          </p:cNvPicPr>
          <p:nvPr/>
        </p:nvPicPr>
        <p:blipFill>
          <a:blip r:embed="rId5"/>
          <a:stretch>
            <a:fillRect/>
          </a:stretch>
        </p:blipFill>
        <p:spPr>
          <a:xfrm>
            <a:off x="6656240" y="4429030"/>
            <a:ext cx="2175243" cy="440626"/>
          </a:xfrm>
          <a:prstGeom prst="rect">
            <a:avLst/>
          </a:prstGeom>
        </p:spPr>
      </p:pic>
      <p:sp>
        <p:nvSpPr>
          <p:cNvPr id="7" name="TextBox 6">
            <a:extLst>
              <a:ext uri="{FF2B5EF4-FFF2-40B4-BE49-F238E27FC236}">
                <a16:creationId xmlns:a16="http://schemas.microsoft.com/office/drawing/2014/main" id="{1BDECFE3-644E-72A3-7B30-13D1A58C6903}"/>
              </a:ext>
            </a:extLst>
          </p:cNvPr>
          <p:cNvSpPr txBox="1"/>
          <p:nvPr/>
        </p:nvSpPr>
        <p:spPr>
          <a:xfrm>
            <a:off x="312517" y="1028508"/>
            <a:ext cx="8518966" cy="461665"/>
          </a:xfrm>
          <a:prstGeom prst="rect">
            <a:avLst/>
          </a:prstGeom>
          <a:noFill/>
        </p:spPr>
        <p:txBody>
          <a:bodyPr wrap="square">
            <a:spAutoFit/>
          </a:bodyPr>
          <a:lstStyle/>
          <a:p>
            <a:pPr marL="0" indent="0">
              <a:buNone/>
            </a:pPr>
            <a:r>
              <a:rPr lang="en-US" sz="2400" b="1" dirty="0">
                <a:latin typeface="Arial" panose="020B0604020202020204" pitchFamily="34" charset="0"/>
                <a:cs typeface="Arial" panose="020B0604020202020204" pitchFamily="34" charset="0"/>
              </a:rPr>
              <a:t>4.1	   NASA – Earth from “Artemis ii”</a:t>
            </a:r>
          </a:p>
        </p:txBody>
      </p:sp>
      <p:pic>
        <p:nvPicPr>
          <p:cNvPr id="12" name="Picture 11">
            <a:extLst>
              <a:ext uri="{FF2B5EF4-FFF2-40B4-BE49-F238E27FC236}">
                <a16:creationId xmlns:a16="http://schemas.microsoft.com/office/drawing/2014/main" id="{47AE3DEA-7BC0-A07B-DAE1-F4E4FAF781F3}"/>
              </a:ext>
            </a:extLst>
          </p:cNvPr>
          <p:cNvPicPr>
            <a:picLocks noChangeAspect="1"/>
          </p:cNvPicPr>
          <p:nvPr/>
        </p:nvPicPr>
        <p:blipFill>
          <a:blip r:embed="rId6"/>
          <a:srcRect l="9598" r="14426"/>
          <a:stretch>
            <a:fillRect/>
          </a:stretch>
        </p:blipFill>
        <p:spPr>
          <a:xfrm>
            <a:off x="5013064" y="1669399"/>
            <a:ext cx="3818419" cy="2618857"/>
          </a:xfrm>
          <a:prstGeom prst="rect">
            <a:avLst/>
          </a:prstGeom>
        </p:spPr>
      </p:pic>
    </p:spTree>
    <p:extLst>
      <p:ext uri="{BB962C8B-B14F-4D97-AF65-F5344CB8AC3E}">
        <p14:creationId xmlns:p14="http://schemas.microsoft.com/office/powerpoint/2010/main" val="1401445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B2357-04AE-54D7-355A-A7C13219B37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BAF756E-65EB-A31B-76E1-5691AD3172C9}"/>
              </a:ext>
            </a:extLst>
          </p:cNvPr>
          <p:cNvSpPr/>
          <p:nvPr/>
        </p:nvSpPr>
        <p:spPr>
          <a:xfrm>
            <a:off x="0" y="0"/>
            <a:ext cx="9144000" cy="956514"/>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FA2404C7-1DA2-0369-03B2-E47F7CC6A8A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954205" y="-445013"/>
            <a:ext cx="22176688" cy="21072277"/>
          </a:xfrm>
          <a:prstGeom prst="rect">
            <a:avLst/>
          </a:prstGeom>
        </p:spPr>
      </p:pic>
      <p:sp>
        <p:nvSpPr>
          <p:cNvPr id="5" name="Title 4">
            <a:extLst>
              <a:ext uri="{FF2B5EF4-FFF2-40B4-BE49-F238E27FC236}">
                <a16:creationId xmlns:a16="http://schemas.microsoft.com/office/drawing/2014/main" id="{61A1DD47-7C95-9BB9-BC2A-2825FDB22214}"/>
              </a:ext>
            </a:extLst>
          </p:cNvPr>
          <p:cNvSpPr>
            <a:spLocks noGrp="1"/>
          </p:cNvSpPr>
          <p:nvPr>
            <p:ph type="title"/>
          </p:nvPr>
        </p:nvSpPr>
        <p:spPr>
          <a:xfrm>
            <a:off x="312517" y="0"/>
            <a:ext cx="8202833" cy="956514"/>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4. Public Comments</a:t>
            </a:r>
          </a:p>
        </p:txBody>
      </p:sp>
      <p:sp>
        <p:nvSpPr>
          <p:cNvPr id="6" name="Content Placeholder 5">
            <a:extLst>
              <a:ext uri="{FF2B5EF4-FFF2-40B4-BE49-F238E27FC236}">
                <a16:creationId xmlns:a16="http://schemas.microsoft.com/office/drawing/2014/main" id="{A4E61692-1B78-3924-DF62-9E7FBDCF2648}"/>
              </a:ext>
            </a:extLst>
          </p:cNvPr>
          <p:cNvSpPr>
            <a:spLocks noGrp="1"/>
          </p:cNvSpPr>
          <p:nvPr>
            <p:ph sz="half" idx="1"/>
          </p:nvPr>
        </p:nvSpPr>
        <p:spPr>
          <a:xfrm>
            <a:off x="312517" y="1562168"/>
            <a:ext cx="3100639" cy="3073206"/>
          </a:xfrm>
        </p:spPr>
        <p:txBody>
          <a:bodyPr numCol="1">
            <a:noAutofit/>
          </a:bodyPr>
          <a:lstStyle/>
          <a:p>
            <a:pPr marL="0" indent="0" algn="ctr">
              <a:buNone/>
            </a:pPr>
            <a:r>
              <a:rPr lang="en-US" sz="1500" dirty="0"/>
              <a:t>The </a:t>
            </a:r>
            <a:r>
              <a:rPr lang="en-US" sz="1500" dirty="0">
                <a:hlinkClick r:id="rId4"/>
              </a:rPr>
              <a:t>featured image</a:t>
            </a:r>
            <a:r>
              <a:rPr lang="en-US" sz="1500" dirty="0"/>
              <a:t> shows an illustration that combines a simulation of a black hole binary system in its final "</a:t>
            </a:r>
            <a:r>
              <a:rPr lang="en-US" sz="1500" dirty="0">
                <a:hlinkClick r:id="rId5"/>
              </a:rPr>
              <a:t>death-dance</a:t>
            </a:r>
            <a:r>
              <a:rPr lang="en-US" sz="1500" dirty="0"/>
              <a:t>" with an astrophotography image of the </a:t>
            </a:r>
            <a:r>
              <a:rPr lang="en-US" sz="1500" dirty="0">
                <a:hlinkClick r:id="rId6"/>
              </a:rPr>
              <a:t>Tarantula Nebula</a:t>
            </a:r>
            <a:r>
              <a:rPr lang="en-US" sz="1500" dirty="0"/>
              <a:t> in the background.</a:t>
            </a:r>
            <a:br>
              <a:rPr lang="en-US" sz="1500" dirty="0"/>
            </a:br>
            <a:br>
              <a:rPr lang="en-US" sz="1500" dirty="0"/>
            </a:br>
            <a:r>
              <a:rPr lang="en-US" sz="1500" dirty="0"/>
              <a:t>Note: </a:t>
            </a:r>
            <a:r>
              <a:rPr lang="en-US" sz="1600" dirty="0"/>
              <a:t>We can’t see black holes—but we can </a:t>
            </a:r>
            <a:r>
              <a:rPr lang="en-US" sz="1600" b="1" dirty="0"/>
              <a:t>predict their fingerprints so precisely</a:t>
            </a:r>
            <a:r>
              <a:rPr lang="en-US" sz="1600" dirty="0"/>
              <a:t> that we can visualize them with confidence.</a:t>
            </a:r>
            <a:endParaRPr lang="en-US" sz="15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62818A53-4F75-3102-A326-127088CF4911}"/>
              </a:ext>
            </a:extLst>
          </p:cNvPr>
          <p:cNvPicPr>
            <a:picLocks noChangeAspect="1"/>
          </p:cNvPicPr>
          <p:nvPr/>
        </p:nvPicPr>
        <p:blipFill>
          <a:blip r:embed="rId7"/>
          <a:stretch>
            <a:fillRect/>
          </a:stretch>
        </p:blipFill>
        <p:spPr>
          <a:xfrm>
            <a:off x="6656240" y="4429030"/>
            <a:ext cx="2175243" cy="440626"/>
          </a:xfrm>
          <a:prstGeom prst="rect">
            <a:avLst/>
          </a:prstGeom>
        </p:spPr>
      </p:pic>
      <p:sp>
        <p:nvSpPr>
          <p:cNvPr id="7" name="TextBox 6">
            <a:extLst>
              <a:ext uri="{FF2B5EF4-FFF2-40B4-BE49-F238E27FC236}">
                <a16:creationId xmlns:a16="http://schemas.microsoft.com/office/drawing/2014/main" id="{C64B6B4E-EC8D-FD2E-A2BA-8206FD006A85}"/>
              </a:ext>
            </a:extLst>
          </p:cNvPr>
          <p:cNvSpPr txBox="1"/>
          <p:nvPr/>
        </p:nvSpPr>
        <p:spPr>
          <a:xfrm>
            <a:off x="312517" y="1028508"/>
            <a:ext cx="8518966" cy="461665"/>
          </a:xfrm>
          <a:prstGeom prst="rect">
            <a:avLst/>
          </a:prstGeom>
          <a:noFill/>
        </p:spPr>
        <p:txBody>
          <a:bodyPr wrap="square">
            <a:spAutoFit/>
          </a:bodyPr>
          <a:lstStyle/>
          <a:p>
            <a:pPr marL="0" indent="0">
              <a:buNone/>
            </a:pPr>
            <a:r>
              <a:rPr lang="en-US" sz="2400" b="1" dirty="0">
                <a:latin typeface="Arial" panose="020B0604020202020204" pitchFamily="34" charset="0"/>
                <a:cs typeface="Arial" panose="020B0604020202020204" pitchFamily="34" charset="0"/>
              </a:rPr>
              <a:t>4.2	   NASA Photo of the Day – “Caught in the Web”</a:t>
            </a:r>
          </a:p>
        </p:txBody>
      </p:sp>
      <p:pic>
        <p:nvPicPr>
          <p:cNvPr id="10" name="Picture 9">
            <a:extLst>
              <a:ext uri="{FF2B5EF4-FFF2-40B4-BE49-F238E27FC236}">
                <a16:creationId xmlns:a16="http://schemas.microsoft.com/office/drawing/2014/main" id="{35F9A6ED-61F1-3A8D-5FF1-3EC7D5CA1137}"/>
              </a:ext>
            </a:extLst>
          </p:cNvPr>
          <p:cNvPicPr>
            <a:picLocks noChangeAspect="1"/>
          </p:cNvPicPr>
          <p:nvPr/>
        </p:nvPicPr>
        <p:blipFill>
          <a:blip r:embed="rId8"/>
          <a:stretch>
            <a:fillRect/>
          </a:stretch>
        </p:blipFill>
        <p:spPr>
          <a:xfrm>
            <a:off x="4023360" y="1607317"/>
            <a:ext cx="4808123" cy="2704569"/>
          </a:xfrm>
          <a:prstGeom prst="rect">
            <a:avLst/>
          </a:prstGeom>
        </p:spPr>
      </p:pic>
    </p:spTree>
    <p:extLst>
      <p:ext uri="{BB962C8B-B14F-4D97-AF65-F5344CB8AC3E}">
        <p14:creationId xmlns:p14="http://schemas.microsoft.com/office/powerpoint/2010/main" val="2531739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9F912-8705-AC7B-3FEE-AA85052440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6980FEF2-72C5-7926-338B-B1EE04F3BB06}"/>
              </a:ext>
            </a:extLst>
          </p:cNvPr>
          <p:cNvSpPr/>
          <p:nvPr/>
        </p:nvSpPr>
        <p:spPr>
          <a:xfrm>
            <a:off x="0" y="0"/>
            <a:ext cx="9167148" cy="97173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pic>
        <p:nvPicPr>
          <p:cNvPr id="9" name="Graphic 8">
            <a:extLst>
              <a:ext uri="{FF2B5EF4-FFF2-40B4-BE49-F238E27FC236}">
                <a16:creationId xmlns:a16="http://schemas.microsoft.com/office/drawing/2014/main" id="{EDE88E5D-5430-DB86-CB53-861496B5DCE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6077132" y="-814053"/>
            <a:ext cx="22176688" cy="21072277"/>
          </a:xfrm>
          <a:prstGeom prst="rect">
            <a:avLst/>
          </a:prstGeom>
        </p:spPr>
      </p:pic>
      <p:sp>
        <p:nvSpPr>
          <p:cNvPr id="5" name="Title 4">
            <a:extLst>
              <a:ext uri="{FF2B5EF4-FFF2-40B4-BE49-F238E27FC236}">
                <a16:creationId xmlns:a16="http://schemas.microsoft.com/office/drawing/2014/main" id="{55B771FC-553C-9FE4-E970-EB912C0E9E9D}"/>
              </a:ext>
            </a:extLst>
          </p:cNvPr>
          <p:cNvSpPr>
            <a:spLocks noGrp="1"/>
          </p:cNvSpPr>
          <p:nvPr>
            <p:ph type="title"/>
          </p:nvPr>
        </p:nvSpPr>
        <p:spPr>
          <a:xfrm>
            <a:off x="312518" y="0"/>
            <a:ext cx="8202832" cy="994172"/>
          </a:xfrm>
        </p:spPr>
        <p:txBody>
          <a:bodyPr>
            <a:normAutofit/>
          </a:bodyPr>
          <a:lstStyle/>
          <a:p>
            <a:r>
              <a:rPr lang="en-US" sz="3600" dirty="0">
                <a:solidFill>
                  <a:schemeClr val="bg1"/>
                </a:solidFill>
                <a:latin typeface="Arial" panose="020B0604020202020204" pitchFamily="34" charset="0"/>
                <a:cs typeface="Arial" panose="020B0604020202020204" pitchFamily="34" charset="0"/>
              </a:rPr>
              <a:t>4. Public Comments</a:t>
            </a:r>
          </a:p>
        </p:txBody>
      </p:sp>
      <p:sp>
        <p:nvSpPr>
          <p:cNvPr id="6" name="Content Placeholder 5">
            <a:extLst>
              <a:ext uri="{FF2B5EF4-FFF2-40B4-BE49-F238E27FC236}">
                <a16:creationId xmlns:a16="http://schemas.microsoft.com/office/drawing/2014/main" id="{719D3269-48F4-11E2-C9E5-3688D08CFF9A}"/>
              </a:ext>
            </a:extLst>
          </p:cNvPr>
          <p:cNvSpPr>
            <a:spLocks noGrp="1"/>
          </p:cNvSpPr>
          <p:nvPr>
            <p:ph sz="half" idx="1"/>
          </p:nvPr>
        </p:nvSpPr>
        <p:spPr>
          <a:xfrm>
            <a:off x="312517" y="1086416"/>
            <a:ext cx="3850145" cy="3783239"/>
          </a:xfrm>
        </p:spPr>
        <p:txBody>
          <a:bodyPr numCol="1">
            <a:noAutofit/>
          </a:bodyPr>
          <a:lstStyle/>
          <a:p>
            <a:pPr marL="0" indent="0">
              <a:buNone/>
            </a:pPr>
            <a:r>
              <a:rPr lang="en-US" sz="2400" b="1" dirty="0">
                <a:latin typeface="Arial" panose="020B0604020202020204" pitchFamily="34" charset="0"/>
                <a:cs typeface="Arial" panose="020B0604020202020204" pitchFamily="34" charset="0"/>
              </a:rPr>
              <a:t>4.3	Reclaiming Joy</a:t>
            </a:r>
          </a:p>
          <a:p>
            <a:pPr marL="0" indent="0" algn="ctr">
              <a:buNone/>
            </a:pPr>
            <a:endParaRPr lang="en-US" sz="2000" i="1" dirty="0">
              <a:latin typeface="Arial" panose="020B0604020202020204" pitchFamily="34" charset="0"/>
              <a:cs typeface="Arial" panose="020B0604020202020204" pitchFamily="34" charset="0"/>
            </a:endParaRPr>
          </a:p>
          <a:p>
            <a:pPr marL="0" indent="0" algn="ctr">
              <a:buNone/>
            </a:pPr>
            <a:r>
              <a:rPr lang="en-US" sz="2000" i="1" dirty="0">
                <a:latin typeface="Arial" panose="020B0604020202020204" pitchFamily="34" charset="0"/>
                <a:cs typeface="Arial" panose="020B0604020202020204" pitchFamily="34" charset="0"/>
              </a:rPr>
              <a:t>Human-First Teaching </a:t>
            </a:r>
          </a:p>
          <a:p>
            <a:pPr marL="0" indent="0" algn="ctr">
              <a:buNone/>
            </a:pPr>
            <a:r>
              <a:rPr lang="en-US" sz="2000" i="1" dirty="0">
                <a:latin typeface="Arial" panose="020B0604020202020204" pitchFamily="34" charset="0"/>
                <a:cs typeface="Arial" panose="020B0604020202020204" pitchFamily="34" charset="0"/>
              </a:rPr>
              <a:t>In the AI Era</a:t>
            </a:r>
          </a:p>
          <a:p>
            <a:pPr marL="0" indent="0" fontAlgn="base">
              <a:buNone/>
            </a:pPr>
            <a:endParaRPr lang="en-US" sz="1000" dirty="0">
              <a:latin typeface="Arial" panose="020B0604020202020204" pitchFamily="34" charset="0"/>
              <a:cs typeface="Arial" panose="020B0604020202020204" pitchFamily="34" charset="0"/>
            </a:endParaRPr>
          </a:p>
          <a:p>
            <a:pPr marL="0" indent="0" algn="ctr" fontAlgn="base">
              <a:buNone/>
            </a:pPr>
            <a:r>
              <a:rPr lang="en-US" sz="2000" b="1" dirty="0">
                <a:latin typeface="Arial" panose="020B0604020202020204" pitchFamily="34" charset="0"/>
                <a:cs typeface="Arial" panose="020B0604020202020204" pitchFamily="34" charset="0"/>
              </a:rPr>
              <a:t>Friday, April 17</a:t>
            </a:r>
            <a:r>
              <a:rPr lang="en-US" sz="2000" b="1" baseline="30000" dirty="0">
                <a:latin typeface="Arial" panose="020B0604020202020204" pitchFamily="34" charset="0"/>
                <a:cs typeface="Arial" panose="020B0604020202020204" pitchFamily="34" charset="0"/>
              </a:rPr>
              <a:t>th</a:t>
            </a:r>
          </a:p>
          <a:p>
            <a:pPr marL="0" indent="0" algn="ctr" fontAlgn="base">
              <a:buNone/>
            </a:pPr>
            <a:r>
              <a:rPr lang="en-US" b="1" dirty="0"/>
              <a:t>8:45 am - 3:00 pm</a:t>
            </a:r>
            <a:endParaRPr lang="en-US" sz="2000" b="1" dirty="0">
              <a:latin typeface="Arial" panose="020B0604020202020204" pitchFamily="34" charset="0"/>
              <a:cs typeface="Arial" panose="020B0604020202020204" pitchFamily="34" charset="0"/>
            </a:endParaRPr>
          </a:p>
          <a:p>
            <a:pPr fontAlgn="base"/>
            <a:endParaRPr lang="en-US" sz="1000" dirty="0">
              <a:latin typeface="Arial" panose="020B0604020202020204" pitchFamily="34" charset="0"/>
              <a:cs typeface="Arial" panose="020B0604020202020204" pitchFamily="34" charset="0"/>
            </a:endParaRPr>
          </a:p>
          <a:p>
            <a:pPr fontAlgn="base"/>
            <a:r>
              <a:rPr lang="en-US" sz="1800" b="1" dirty="0">
                <a:latin typeface="Arial" panose="020B0604020202020204" pitchFamily="34" charset="0"/>
                <a:cs typeface="Arial" panose="020B0604020202020204" pitchFamily="34" charset="0"/>
              </a:rPr>
              <a:t>Miramar </a:t>
            </a:r>
            <a:r>
              <a:rPr lang="en-US" sz="1800" b="1" dirty="0"/>
              <a:t>Campus Watch Party!</a:t>
            </a:r>
            <a:br>
              <a:rPr lang="en-US" sz="1800" b="1" dirty="0"/>
            </a:br>
            <a:r>
              <a:rPr lang="en-US" sz="1800" dirty="0"/>
              <a:t>or Online Attendance</a:t>
            </a:r>
            <a:endParaRPr lang="en-US" sz="1800" dirty="0">
              <a:latin typeface="Arial" panose="020B0604020202020204" pitchFamily="34" charset="0"/>
              <a:cs typeface="Arial" panose="020B0604020202020204" pitchFamily="34" charset="0"/>
            </a:endParaRPr>
          </a:p>
          <a:p>
            <a:pPr fontAlgn="base"/>
            <a:endParaRPr lang="en-US" sz="1800" dirty="0">
              <a:latin typeface="Arial" panose="020B0604020202020204" pitchFamily="34" charset="0"/>
              <a:cs typeface="Arial" panose="020B0604020202020204" pitchFamily="34" charset="0"/>
            </a:endParaRPr>
          </a:p>
          <a:p>
            <a:pPr fontAlgn="base"/>
            <a:endParaRPr lang="en-US" sz="1800" dirty="0">
              <a:latin typeface="Arial" panose="020B0604020202020204" pitchFamily="34" charset="0"/>
              <a:cs typeface="Arial" panose="020B0604020202020204" pitchFamily="34" charset="0"/>
            </a:endParaRPr>
          </a:p>
        </p:txBody>
      </p:sp>
      <p:pic>
        <p:nvPicPr>
          <p:cNvPr id="3" name="Picture 2" descr="A close up of a logo&#10;&#10;AI-generated content may be incorrect.">
            <a:extLst>
              <a:ext uri="{FF2B5EF4-FFF2-40B4-BE49-F238E27FC236}">
                <a16:creationId xmlns:a16="http://schemas.microsoft.com/office/drawing/2014/main" id="{0D893F39-6E92-C8EE-6DC5-4648583CFBCE}"/>
              </a:ext>
            </a:extLst>
          </p:cNvPr>
          <p:cNvPicPr>
            <a:picLocks noChangeAspect="1"/>
          </p:cNvPicPr>
          <p:nvPr/>
        </p:nvPicPr>
        <p:blipFill>
          <a:blip r:embed="rId4"/>
          <a:stretch>
            <a:fillRect/>
          </a:stretch>
        </p:blipFill>
        <p:spPr>
          <a:xfrm>
            <a:off x="6656240" y="4429030"/>
            <a:ext cx="2175243" cy="440626"/>
          </a:xfrm>
          <a:prstGeom prst="rect">
            <a:avLst/>
          </a:prstGeom>
        </p:spPr>
      </p:pic>
      <p:pic>
        <p:nvPicPr>
          <p:cNvPr id="7" name="Picture 6">
            <a:extLst>
              <a:ext uri="{FF2B5EF4-FFF2-40B4-BE49-F238E27FC236}">
                <a16:creationId xmlns:a16="http://schemas.microsoft.com/office/drawing/2014/main" id="{B351EB63-4E4E-CDC2-B531-89E64A8F5D5A}"/>
              </a:ext>
            </a:extLst>
          </p:cNvPr>
          <p:cNvPicPr>
            <a:picLocks noChangeAspect="1"/>
          </p:cNvPicPr>
          <p:nvPr/>
        </p:nvPicPr>
        <p:blipFill>
          <a:blip r:embed="rId5"/>
          <a:srcRect l="4825" r="4115"/>
          <a:stretch>
            <a:fillRect/>
          </a:stretch>
        </p:blipFill>
        <p:spPr>
          <a:xfrm>
            <a:off x="4162663" y="1110404"/>
            <a:ext cx="4668819" cy="3202394"/>
          </a:xfrm>
          <a:prstGeom prst="rect">
            <a:avLst/>
          </a:prstGeom>
        </p:spPr>
      </p:pic>
    </p:spTree>
    <p:extLst>
      <p:ext uri="{BB962C8B-B14F-4D97-AF65-F5344CB8AC3E}">
        <p14:creationId xmlns:p14="http://schemas.microsoft.com/office/powerpoint/2010/main" val="3169430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170E8-5FD3-B714-53A0-F2924A8C3C8D}"/>
            </a:ext>
          </a:extLst>
        </p:cNvPr>
        <p:cNvGrpSpPr/>
        <p:nvPr/>
      </p:nvGrpSpPr>
      <p:grpSpPr>
        <a:xfrm>
          <a:off x="0" y="0"/>
          <a:ext cx="0" cy="0"/>
          <a:chOff x="0" y="0"/>
          <a:chExt cx="0" cy="0"/>
        </a:xfrm>
      </p:grpSpPr>
      <p:sp>
        <p:nvSpPr>
          <p:cNvPr id="21" name="Rectangle 20">
            <a:extLst>
              <a:ext uri="{FF2B5EF4-FFF2-40B4-BE49-F238E27FC236}">
                <a16:creationId xmlns:a16="http://schemas.microsoft.com/office/drawing/2014/main" id="{D1DE5EC6-1C60-0059-3EA6-85B797D279E5}"/>
              </a:ext>
            </a:extLst>
          </p:cNvPr>
          <p:cNvSpPr/>
          <p:nvPr/>
        </p:nvSpPr>
        <p:spPr>
          <a:xfrm>
            <a:off x="0" y="1"/>
            <a:ext cx="9144000" cy="4101220"/>
          </a:xfrm>
          <a:prstGeom prst="rect">
            <a:avLst/>
          </a:prstGeom>
          <a:solidFill>
            <a:srgbClr val="1E90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solidFill>
                <a:srgbClr val="1E9097"/>
              </a:solidFill>
            </a:endParaRPr>
          </a:p>
        </p:txBody>
      </p:sp>
      <p:sp>
        <p:nvSpPr>
          <p:cNvPr id="8" name="Title 7">
            <a:extLst>
              <a:ext uri="{FF2B5EF4-FFF2-40B4-BE49-F238E27FC236}">
                <a16:creationId xmlns:a16="http://schemas.microsoft.com/office/drawing/2014/main" id="{394C84B8-3F18-FCDD-3CCE-18EF40A29CCC}"/>
              </a:ext>
            </a:extLst>
          </p:cNvPr>
          <p:cNvSpPr>
            <a:spLocks noGrp="1"/>
          </p:cNvSpPr>
          <p:nvPr>
            <p:ph type="title"/>
          </p:nvPr>
        </p:nvSpPr>
        <p:spPr>
          <a:xfrm>
            <a:off x="379953" y="740568"/>
            <a:ext cx="2375439" cy="1124807"/>
          </a:xfrm>
        </p:spPr>
        <p:txBody>
          <a:bodyPr anchor="t">
            <a:noAutofit/>
          </a:bodyPr>
          <a:lstStyle/>
          <a:p>
            <a:r>
              <a:rPr lang="en-US" sz="3600" dirty="0">
                <a:solidFill>
                  <a:schemeClr val="bg1"/>
                </a:solidFill>
                <a:latin typeface="Arial" panose="020B0604020202020204" pitchFamily="34" charset="0"/>
                <a:cs typeface="Arial" panose="020B0604020202020204" pitchFamily="34" charset="0"/>
              </a:rPr>
              <a:t> </a:t>
            </a:r>
          </a:p>
        </p:txBody>
      </p:sp>
      <p:pic>
        <p:nvPicPr>
          <p:cNvPr id="2" name="Graphic 1">
            <a:extLst>
              <a:ext uri="{FF2B5EF4-FFF2-40B4-BE49-F238E27FC236}">
                <a16:creationId xmlns:a16="http://schemas.microsoft.com/office/drawing/2014/main" id="{16DEA068-73E6-F32A-0FC3-9F640BB599E3}"/>
              </a:ext>
            </a:extLst>
          </p:cNvPr>
          <p:cNvPicPr>
            <a:picLocks noGrp="1" noRot="1" noChangeAspect="1" noMove="1" noResize="1" noEditPoints="1" noAdjustHandles="1" noChangeArrowheads="1" noChangeShapeType="1" noCrop="1"/>
          </p:cNvPicPr>
          <p:nvPr/>
        </p:nvPicPr>
        <p:blipFill>
          <a:blip>
            <a:extLst>
              <a:ext uri="{96DAC541-7B7A-43D3-8B79-37D633B846F1}">
                <asvg:svgBlip xmlns:asvg="http://schemas.microsoft.com/office/drawing/2016/SVG/main" r:embed="rId3"/>
              </a:ext>
            </a:extLst>
          </a:blip>
          <a:stretch>
            <a:fillRect/>
          </a:stretch>
        </p:blipFill>
        <p:spPr>
          <a:xfrm>
            <a:off x="-2466092" y="-2404534"/>
            <a:ext cx="16828285" cy="15990227"/>
          </a:xfrm>
          <a:prstGeom prst="rect">
            <a:avLst/>
          </a:prstGeom>
        </p:spPr>
      </p:pic>
      <p:pic>
        <p:nvPicPr>
          <p:cNvPr id="3" name="Picture 2" descr="A close up of a logo&#10;&#10;AI-generated content may be incorrect.">
            <a:extLst>
              <a:ext uri="{FF2B5EF4-FFF2-40B4-BE49-F238E27FC236}">
                <a16:creationId xmlns:a16="http://schemas.microsoft.com/office/drawing/2014/main" id="{5C591E19-5061-C92D-E8DF-D49481978B2B}"/>
              </a:ext>
            </a:extLst>
          </p:cNvPr>
          <p:cNvPicPr>
            <a:picLocks noChangeAspect="1"/>
          </p:cNvPicPr>
          <p:nvPr/>
        </p:nvPicPr>
        <p:blipFill>
          <a:blip r:embed="rId4"/>
          <a:stretch>
            <a:fillRect/>
          </a:stretch>
        </p:blipFill>
        <p:spPr>
          <a:xfrm>
            <a:off x="6656240" y="4429030"/>
            <a:ext cx="2175243" cy="440626"/>
          </a:xfrm>
          <a:prstGeom prst="rect">
            <a:avLst/>
          </a:prstGeom>
        </p:spPr>
      </p:pic>
      <p:sp>
        <p:nvSpPr>
          <p:cNvPr id="7" name="Title 4">
            <a:extLst>
              <a:ext uri="{FF2B5EF4-FFF2-40B4-BE49-F238E27FC236}">
                <a16:creationId xmlns:a16="http://schemas.microsoft.com/office/drawing/2014/main" id="{AB36329E-2205-B076-6E10-3B4F8CF64EB5}"/>
              </a:ext>
            </a:extLst>
          </p:cNvPr>
          <p:cNvSpPr txBox="1">
            <a:spLocks/>
          </p:cNvSpPr>
          <p:nvPr/>
        </p:nvSpPr>
        <p:spPr>
          <a:xfrm>
            <a:off x="282617" y="306543"/>
            <a:ext cx="8548865" cy="2726871"/>
          </a:xfrm>
          <a:prstGeom prst="rect">
            <a:avLst/>
          </a:prstGeom>
        </p:spPr>
        <p:txBody>
          <a:bodyPr vert="horz" lIns="91440" tIns="45720" rIns="91440" bIns="45720" rtlCol="0" anchor="b">
            <a:noAutofit/>
          </a:bodyPr>
          <a:lstStyle>
            <a:lvl1pPr algn="l" defTabSz="685800" rtl="0" eaLnBrk="1" latinLnBrk="0" hangingPunct="1">
              <a:lnSpc>
                <a:spcPct val="90000"/>
              </a:lnSpc>
              <a:spcBef>
                <a:spcPct val="0"/>
              </a:spcBef>
              <a:buNone/>
              <a:defRPr sz="2400" kern="1200">
                <a:solidFill>
                  <a:schemeClr val="tx1"/>
                </a:solidFill>
                <a:latin typeface="+mj-lt"/>
                <a:ea typeface="+mj-ea"/>
                <a:cs typeface="+mj-cs"/>
              </a:defRPr>
            </a:lvl1pPr>
          </a:lstStyle>
          <a:p>
            <a:r>
              <a:rPr lang="en-US" sz="3600" dirty="0">
                <a:solidFill>
                  <a:schemeClr val="bg1"/>
                </a:solidFill>
                <a:latin typeface="Arial" panose="020B0604020202020204" pitchFamily="34" charset="0"/>
                <a:cs typeface="Arial" panose="020B0604020202020204" pitchFamily="34" charset="0"/>
              </a:rPr>
              <a:t>5. Action Items (Second Reads) </a:t>
            </a:r>
          </a:p>
        </p:txBody>
      </p:sp>
    </p:spTree>
    <p:extLst>
      <p:ext uri="{BB962C8B-B14F-4D97-AF65-F5344CB8AC3E}">
        <p14:creationId xmlns:p14="http://schemas.microsoft.com/office/powerpoint/2010/main" val="9523105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c7884b-8bfc-4a3c-906f-cb8dfda6fa1a">
      <Terms xmlns="http://schemas.microsoft.com/office/infopath/2007/PartnerControls"/>
    </lcf76f155ced4ddcb4097134ff3c332f>
    <TaxCatchAll xmlns="12f8004a-37c5-4b4e-89be-f91908b4532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D550624CA50E43A8BC77CB037BBA7B" ma:contentTypeVersion="10" ma:contentTypeDescription="Create a new document." ma:contentTypeScope="" ma:versionID="b0c91adde4be8833b7548ff9b770ae66">
  <xsd:schema xmlns:xsd="http://www.w3.org/2001/XMLSchema" xmlns:xs="http://www.w3.org/2001/XMLSchema" xmlns:p="http://schemas.microsoft.com/office/2006/metadata/properties" xmlns:ns2="9dc7884b-8bfc-4a3c-906f-cb8dfda6fa1a" xmlns:ns3="12f8004a-37c5-4b4e-89be-f91908b45322" targetNamespace="http://schemas.microsoft.com/office/2006/metadata/properties" ma:root="true" ma:fieldsID="aaf733ec79036f773dbc63d4ab81121a" ns2:_="" ns3:_="">
    <xsd:import namespace="9dc7884b-8bfc-4a3c-906f-cb8dfda6fa1a"/>
    <xsd:import namespace="12f8004a-37c5-4b4e-89be-f91908b45322"/>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c7884b-8bfc-4a3c-906f-cb8dfda6fa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623f574-7200-4a29-981e-196d7702f328"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f8004a-37c5-4b4e-89be-f91908b4532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56c769e-987e-4e51-9d6e-405396af9f64}" ma:internalName="TaxCatchAll" ma:showField="CatchAllData" ma:web="12f8004a-37c5-4b4e-89be-f91908b453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1D7C6D2-F2E8-4521-A6E8-2CFEFE2540DE}">
  <ds:schemaRefs>
    <ds:schemaRef ds:uri="http://schemas.microsoft.com/office/2006/metadata/properties"/>
    <ds:schemaRef ds:uri="http://schemas.microsoft.com/office/infopath/2007/PartnerControls"/>
    <ds:schemaRef ds:uri="9dc7884b-8bfc-4a3c-906f-cb8dfda6fa1a"/>
    <ds:schemaRef ds:uri="12f8004a-37c5-4b4e-89be-f91908b45322"/>
  </ds:schemaRefs>
</ds:datastoreItem>
</file>

<file path=customXml/itemProps2.xml><?xml version="1.0" encoding="utf-8"?>
<ds:datastoreItem xmlns:ds="http://schemas.openxmlformats.org/officeDocument/2006/customXml" ds:itemID="{7578D42A-50C4-4386-81A9-CC31C6895F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c7884b-8bfc-4a3c-906f-cb8dfda6fa1a"/>
    <ds:schemaRef ds:uri="12f8004a-37c5-4b4e-89be-f91908b453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D40A1B4-4074-45B6-821C-97300AA1E34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10335</TotalTime>
  <Words>1717</Words>
  <Application>Microsoft Macintosh PowerPoint</Application>
  <PresentationFormat>On-screen Show (16:9)</PresentationFormat>
  <Paragraphs>223</Paragraphs>
  <Slides>29</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Aptos</vt:lpstr>
      <vt:lpstr>Aptos Display</vt:lpstr>
      <vt:lpstr>Arial</vt:lpstr>
      <vt:lpstr>Office Theme</vt:lpstr>
      <vt:lpstr>Academic Senate Meeting</vt:lpstr>
      <vt:lpstr>PowerPoint Presentation</vt:lpstr>
      <vt:lpstr>2. Agenda Overview</vt:lpstr>
      <vt:lpstr>3. Land Acknowledgement</vt:lpstr>
      <vt:lpstr> </vt:lpstr>
      <vt:lpstr>4. Public Comments</vt:lpstr>
      <vt:lpstr>4. Public Comments</vt:lpstr>
      <vt:lpstr>4. Public Comments</vt:lpstr>
      <vt:lpstr> </vt:lpstr>
      <vt:lpstr>5. Action Items (Second Reads)</vt:lpstr>
      <vt:lpstr> </vt:lpstr>
      <vt:lpstr>6. Discussion Items (First Reads)</vt:lpstr>
      <vt:lpstr>6. Discussion Items (First Reads)</vt:lpstr>
      <vt:lpstr>6. Discussion Items (First Reads)</vt:lpstr>
      <vt:lpstr>6.3. Discussion Items (First Reads)</vt:lpstr>
      <vt:lpstr>6.3 Discussion Items (First Reads)</vt:lpstr>
      <vt:lpstr>6. Discussion Items (First Reads)</vt:lpstr>
      <vt:lpstr>6. Discussion Items (First Reads)</vt:lpstr>
      <vt:lpstr>6. Discussion Items (First Reads)</vt:lpstr>
      <vt:lpstr>6. Discussion Items (First Reads)</vt:lpstr>
      <vt:lpstr> </vt:lpstr>
      <vt:lpstr>7. Reports</vt:lpstr>
      <vt:lpstr>7. Reports</vt:lpstr>
      <vt:lpstr>7. Reports</vt:lpstr>
      <vt:lpstr>7. Reports</vt:lpstr>
      <vt:lpstr>7. Reports</vt:lpstr>
      <vt:lpstr>8. Announcements</vt:lpstr>
      <vt:lpstr>9. Adjournment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Lauren Cowe (SPD)</dc:creator>
  <cp:lastModifiedBy>Rodrigo Gomez</cp:lastModifiedBy>
  <cp:revision>34</cp:revision>
  <dcterms:created xsi:type="dcterms:W3CDTF">2024-08-27T14:16:21Z</dcterms:created>
  <dcterms:modified xsi:type="dcterms:W3CDTF">2026-04-07T22:10:56Z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0x01010003D550624CA50E43A8BC77CB037BBA7B</vt:lpwstr>
  </property>
  <property fmtid="{D5CDD505-2E9C-101B-9397-08002B2CF9AE}" pid="3" name="MediaServiceImageTags">
    <vt:lpwstr/>
  </property>
</Properties>
</file>