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6"/>
  </p:notesMasterIdLst>
  <p:sldIdLst>
    <p:sldId id="264" r:id="rId5"/>
    <p:sldId id="281" r:id="rId6"/>
    <p:sldId id="277" r:id="rId7"/>
    <p:sldId id="282" r:id="rId8"/>
    <p:sldId id="268" r:id="rId9"/>
    <p:sldId id="316" r:id="rId10"/>
    <p:sldId id="283" r:id="rId11"/>
    <p:sldId id="304" r:id="rId12"/>
    <p:sldId id="324" r:id="rId13"/>
    <p:sldId id="325" r:id="rId14"/>
    <p:sldId id="319" r:id="rId15"/>
    <p:sldId id="313" r:id="rId16"/>
    <p:sldId id="329" r:id="rId17"/>
    <p:sldId id="330" r:id="rId18"/>
    <p:sldId id="331" r:id="rId19"/>
    <p:sldId id="323" r:id="rId20"/>
    <p:sldId id="320" r:id="rId21"/>
    <p:sldId id="317" r:id="rId22"/>
    <p:sldId id="326" r:id="rId23"/>
    <p:sldId id="294" r:id="rId24"/>
    <p:sldId id="295" r:id="rId25"/>
    <p:sldId id="308" r:id="rId26"/>
    <p:sldId id="314" r:id="rId27"/>
    <p:sldId id="327" r:id="rId28"/>
    <p:sldId id="296" r:id="rId29"/>
    <p:sldId id="297" r:id="rId30"/>
    <p:sldId id="298" r:id="rId31"/>
    <p:sldId id="299" r:id="rId32"/>
    <p:sldId id="300" r:id="rId33"/>
    <p:sldId id="301" r:id="rId34"/>
    <p:sldId id="312"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FE85C1-C62F-F60E-391E-E8841BDE3E72}" name="Jeffrey Orgera" initials="JO" userId="S::jorgera@sdccd.edu::84fd1ff5-5b01-4200-96b0-b341dc2127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097"/>
    <a:srgbClr val="5F3689"/>
    <a:srgbClr val="31A9E0"/>
    <a:srgbClr val="0054A3"/>
    <a:srgbClr val="BF1E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14" autoAdjust="0"/>
    <p:restoredTop sz="86584" autoAdjust="0"/>
  </p:normalViewPr>
  <p:slideViewPr>
    <p:cSldViewPr snapToGrid="0">
      <p:cViewPr varScale="1">
        <p:scale>
          <a:sx n="156" d="100"/>
          <a:sy n="156" d="100"/>
        </p:scale>
        <p:origin x="528" y="1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B9D427-F0A1-034E-B0B1-F8A7486E2F8F}" type="datetimeFigureOut">
              <a:rPr lang="en-US" smtClean="0"/>
              <a:t>4/21/26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16015-6419-F144-A88D-968FE89E8C5B}" type="slidenum">
              <a:rPr lang="en-US" smtClean="0"/>
              <a:t>‹#›</a:t>
            </a:fld>
            <a:endParaRPr lang="en-US"/>
          </a:p>
        </p:txBody>
      </p:sp>
    </p:spTree>
    <p:extLst>
      <p:ext uri="{BB962C8B-B14F-4D97-AF65-F5344CB8AC3E}">
        <p14:creationId xmlns:p14="http://schemas.microsoft.com/office/powerpoint/2010/main" val="421345466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499EB-98ED-6FC4-EFA2-9B1E612A1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4C984-738D-429D-FBE3-821BFED8EF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3AE9FA-4136-9778-54B6-12815ED700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96040D-8361-B8D8-575B-D620D9ADEC35}"/>
              </a:ext>
            </a:extLst>
          </p:cNvPr>
          <p:cNvSpPr>
            <a:spLocks noGrp="1"/>
          </p:cNvSpPr>
          <p:nvPr>
            <p:ph type="sldNum" sz="quarter" idx="5"/>
          </p:nvPr>
        </p:nvSpPr>
        <p:spPr/>
        <p:txBody>
          <a:bodyPr/>
          <a:lstStyle/>
          <a:p>
            <a:fld id="{C4516015-6419-F144-A88D-968FE89E8C5B}" type="slidenum">
              <a:rPr lang="en-US" smtClean="0"/>
              <a:t>1</a:t>
            </a:fld>
            <a:endParaRPr lang="en-US"/>
          </a:p>
        </p:txBody>
      </p:sp>
    </p:spTree>
    <p:extLst>
      <p:ext uri="{BB962C8B-B14F-4D97-AF65-F5344CB8AC3E}">
        <p14:creationId xmlns:p14="http://schemas.microsoft.com/office/powerpoint/2010/main" val="1808101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67582-E39D-83D2-8830-CA35252CC7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50C3D7-209D-F067-5FB9-8719A99721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3A138F-5888-AE96-19F3-56A68E2C56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B30586-EEBF-7A36-B800-E51705AFA3D9}"/>
              </a:ext>
            </a:extLst>
          </p:cNvPr>
          <p:cNvSpPr>
            <a:spLocks noGrp="1"/>
          </p:cNvSpPr>
          <p:nvPr>
            <p:ph type="sldNum" sz="quarter" idx="5"/>
          </p:nvPr>
        </p:nvSpPr>
        <p:spPr/>
        <p:txBody>
          <a:bodyPr/>
          <a:lstStyle/>
          <a:p>
            <a:fld id="{C4516015-6419-F144-A88D-968FE89E8C5B}" type="slidenum">
              <a:rPr lang="en-US" smtClean="0"/>
              <a:t>10</a:t>
            </a:fld>
            <a:endParaRPr lang="en-US"/>
          </a:p>
        </p:txBody>
      </p:sp>
    </p:spTree>
    <p:extLst>
      <p:ext uri="{BB962C8B-B14F-4D97-AF65-F5344CB8AC3E}">
        <p14:creationId xmlns:p14="http://schemas.microsoft.com/office/powerpoint/2010/main" val="2240518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AA39C-1517-E88F-A0E5-2072ED266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1468AB-B96A-1C93-4AF4-09330C1146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AA16CD-8B86-4635-85BF-CCDA4D6D5B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17B1BF-6FD3-EB28-90E9-7F15F05B89DE}"/>
              </a:ext>
            </a:extLst>
          </p:cNvPr>
          <p:cNvSpPr>
            <a:spLocks noGrp="1"/>
          </p:cNvSpPr>
          <p:nvPr>
            <p:ph type="sldNum" sz="quarter" idx="5"/>
          </p:nvPr>
        </p:nvSpPr>
        <p:spPr/>
        <p:txBody>
          <a:bodyPr/>
          <a:lstStyle/>
          <a:p>
            <a:fld id="{C4516015-6419-F144-A88D-968FE89E8C5B}" type="slidenum">
              <a:rPr lang="en-US" smtClean="0"/>
              <a:t>11</a:t>
            </a:fld>
            <a:endParaRPr lang="en-US"/>
          </a:p>
        </p:txBody>
      </p:sp>
    </p:spTree>
    <p:extLst>
      <p:ext uri="{BB962C8B-B14F-4D97-AF65-F5344CB8AC3E}">
        <p14:creationId xmlns:p14="http://schemas.microsoft.com/office/powerpoint/2010/main" val="749920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BD760-5729-1883-29F2-683FC3E94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84045A-8AD3-D582-C624-94F93300E0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677A37-C891-CD55-F85B-C76ABE3DF0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6DD6C4-670C-CCAF-9F33-F5C23B1A314E}"/>
              </a:ext>
            </a:extLst>
          </p:cNvPr>
          <p:cNvSpPr>
            <a:spLocks noGrp="1"/>
          </p:cNvSpPr>
          <p:nvPr>
            <p:ph type="sldNum" sz="quarter" idx="5"/>
          </p:nvPr>
        </p:nvSpPr>
        <p:spPr/>
        <p:txBody>
          <a:bodyPr/>
          <a:lstStyle/>
          <a:p>
            <a:fld id="{C4516015-6419-F144-A88D-968FE89E8C5B}" type="slidenum">
              <a:rPr lang="en-US" smtClean="0"/>
              <a:t>12</a:t>
            </a:fld>
            <a:endParaRPr lang="en-US"/>
          </a:p>
        </p:txBody>
      </p:sp>
    </p:spTree>
    <p:extLst>
      <p:ext uri="{BB962C8B-B14F-4D97-AF65-F5344CB8AC3E}">
        <p14:creationId xmlns:p14="http://schemas.microsoft.com/office/powerpoint/2010/main" val="4199985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704C5-5C66-6080-8B7C-3332C195A3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68015B-90F7-BA67-5693-A2ADA89DB0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6D159-756B-0FE7-E049-6A4DC4D1AB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EC71E4-1DE2-D463-009E-D43BB4812C1A}"/>
              </a:ext>
            </a:extLst>
          </p:cNvPr>
          <p:cNvSpPr>
            <a:spLocks noGrp="1"/>
          </p:cNvSpPr>
          <p:nvPr>
            <p:ph type="sldNum" sz="quarter" idx="5"/>
          </p:nvPr>
        </p:nvSpPr>
        <p:spPr/>
        <p:txBody>
          <a:bodyPr/>
          <a:lstStyle/>
          <a:p>
            <a:fld id="{C4516015-6419-F144-A88D-968FE89E8C5B}" type="slidenum">
              <a:rPr lang="en-US" smtClean="0"/>
              <a:t>13</a:t>
            </a:fld>
            <a:endParaRPr lang="en-US"/>
          </a:p>
        </p:txBody>
      </p:sp>
    </p:spTree>
    <p:extLst>
      <p:ext uri="{BB962C8B-B14F-4D97-AF65-F5344CB8AC3E}">
        <p14:creationId xmlns:p14="http://schemas.microsoft.com/office/powerpoint/2010/main" val="1625056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C1CC8-BDB1-B1BC-BC5E-1836A246E6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6FB08-B4D9-347D-3569-5A4D13402A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D166A2-600A-1C80-F819-DEA8C0374F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B621C5-1C54-081B-E5D8-4F632C3EC2A2}"/>
              </a:ext>
            </a:extLst>
          </p:cNvPr>
          <p:cNvSpPr>
            <a:spLocks noGrp="1"/>
          </p:cNvSpPr>
          <p:nvPr>
            <p:ph type="sldNum" sz="quarter" idx="5"/>
          </p:nvPr>
        </p:nvSpPr>
        <p:spPr/>
        <p:txBody>
          <a:bodyPr/>
          <a:lstStyle/>
          <a:p>
            <a:fld id="{C4516015-6419-F144-A88D-968FE89E8C5B}" type="slidenum">
              <a:rPr lang="en-US" smtClean="0"/>
              <a:t>14</a:t>
            </a:fld>
            <a:endParaRPr lang="en-US"/>
          </a:p>
        </p:txBody>
      </p:sp>
    </p:spTree>
    <p:extLst>
      <p:ext uri="{BB962C8B-B14F-4D97-AF65-F5344CB8AC3E}">
        <p14:creationId xmlns:p14="http://schemas.microsoft.com/office/powerpoint/2010/main" val="1587274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98422-C96B-96F6-7B20-CB29E25DB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5AB8A8-5CB6-64C0-4119-DE8A9BE3C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9DCBAD-EE06-749A-9A80-09017504A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4A738C-A3E3-A525-38BF-F750BEFDA718}"/>
              </a:ext>
            </a:extLst>
          </p:cNvPr>
          <p:cNvSpPr>
            <a:spLocks noGrp="1"/>
          </p:cNvSpPr>
          <p:nvPr>
            <p:ph type="sldNum" sz="quarter" idx="5"/>
          </p:nvPr>
        </p:nvSpPr>
        <p:spPr/>
        <p:txBody>
          <a:bodyPr/>
          <a:lstStyle/>
          <a:p>
            <a:fld id="{C4516015-6419-F144-A88D-968FE89E8C5B}" type="slidenum">
              <a:rPr lang="en-US" smtClean="0"/>
              <a:t>15</a:t>
            </a:fld>
            <a:endParaRPr lang="en-US"/>
          </a:p>
        </p:txBody>
      </p:sp>
    </p:spTree>
    <p:extLst>
      <p:ext uri="{BB962C8B-B14F-4D97-AF65-F5344CB8AC3E}">
        <p14:creationId xmlns:p14="http://schemas.microsoft.com/office/powerpoint/2010/main" val="2870270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98422-C96B-96F6-7B20-CB29E25DB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5AB8A8-5CB6-64C0-4119-DE8A9BE3C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9DCBAD-EE06-749A-9A80-09017504A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4A738C-A3E3-A525-38BF-F750BEFDA718}"/>
              </a:ext>
            </a:extLst>
          </p:cNvPr>
          <p:cNvSpPr>
            <a:spLocks noGrp="1"/>
          </p:cNvSpPr>
          <p:nvPr>
            <p:ph type="sldNum" sz="quarter" idx="5"/>
          </p:nvPr>
        </p:nvSpPr>
        <p:spPr/>
        <p:txBody>
          <a:bodyPr/>
          <a:lstStyle/>
          <a:p>
            <a:fld id="{C4516015-6419-F144-A88D-968FE89E8C5B}" type="slidenum">
              <a:rPr lang="en-US" smtClean="0"/>
              <a:t>16</a:t>
            </a:fld>
            <a:endParaRPr lang="en-US"/>
          </a:p>
        </p:txBody>
      </p:sp>
    </p:spTree>
    <p:extLst>
      <p:ext uri="{BB962C8B-B14F-4D97-AF65-F5344CB8AC3E}">
        <p14:creationId xmlns:p14="http://schemas.microsoft.com/office/powerpoint/2010/main" val="2870270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4B1B1-8B95-4043-3037-84FE4CB783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55AF8D-5948-6D82-D272-8A92A42DC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409639-2CF5-DE36-21C1-A7D726BE96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C313A8-2C4E-F97D-FF6A-7B89B2AC9DAA}"/>
              </a:ext>
            </a:extLst>
          </p:cNvPr>
          <p:cNvSpPr>
            <a:spLocks noGrp="1"/>
          </p:cNvSpPr>
          <p:nvPr>
            <p:ph type="sldNum" sz="quarter" idx="5"/>
          </p:nvPr>
        </p:nvSpPr>
        <p:spPr/>
        <p:txBody>
          <a:bodyPr/>
          <a:lstStyle/>
          <a:p>
            <a:fld id="{C4516015-6419-F144-A88D-968FE89E8C5B}" type="slidenum">
              <a:rPr lang="en-US" smtClean="0"/>
              <a:t>17</a:t>
            </a:fld>
            <a:endParaRPr lang="en-US"/>
          </a:p>
        </p:txBody>
      </p:sp>
    </p:spTree>
    <p:extLst>
      <p:ext uri="{BB962C8B-B14F-4D97-AF65-F5344CB8AC3E}">
        <p14:creationId xmlns:p14="http://schemas.microsoft.com/office/powerpoint/2010/main" val="4239978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43FDB-25D9-4ECF-1E78-5575E2FB68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AEF206-227C-ACAC-E01D-A730FCD47A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035492-3ADD-8B1B-AAE6-792EB289EA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336A40-3CB8-798E-AF9A-B766C266CA28}"/>
              </a:ext>
            </a:extLst>
          </p:cNvPr>
          <p:cNvSpPr>
            <a:spLocks noGrp="1"/>
          </p:cNvSpPr>
          <p:nvPr>
            <p:ph type="sldNum" sz="quarter" idx="5"/>
          </p:nvPr>
        </p:nvSpPr>
        <p:spPr/>
        <p:txBody>
          <a:bodyPr/>
          <a:lstStyle/>
          <a:p>
            <a:fld id="{C4516015-6419-F144-A88D-968FE89E8C5B}" type="slidenum">
              <a:rPr lang="en-US" smtClean="0"/>
              <a:t>18</a:t>
            </a:fld>
            <a:endParaRPr lang="en-US"/>
          </a:p>
        </p:txBody>
      </p:sp>
    </p:spTree>
    <p:extLst>
      <p:ext uri="{BB962C8B-B14F-4D97-AF65-F5344CB8AC3E}">
        <p14:creationId xmlns:p14="http://schemas.microsoft.com/office/powerpoint/2010/main" val="3163383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015B9-CA9A-D712-9F05-53157E0B35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8C42E-30E7-F19B-2637-55EA195E76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FD3DFF-7793-747B-D011-42BCAD2803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AA6530-759F-A6D5-30D9-23CE89CA319B}"/>
              </a:ext>
            </a:extLst>
          </p:cNvPr>
          <p:cNvSpPr>
            <a:spLocks noGrp="1"/>
          </p:cNvSpPr>
          <p:nvPr>
            <p:ph type="sldNum" sz="quarter" idx="5"/>
          </p:nvPr>
        </p:nvSpPr>
        <p:spPr/>
        <p:txBody>
          <a:bodyPr/>
          <a:lstStyle/>
          <a:p>
            <a:fld id="{C4516015-6419-F144-A88D-968FE89E8C5B}" type="slidenum">
              <a:rPr lang="en-US" smtClean="0"/>
              <a:t>19</a:t>
            </a:fld>
            <a:endParaRPr lang="en-US"/>
          </a:p>
        </p:txBody>
      </p:sp>
    </p:spTree>
    <p:extLst>
      <p:ext uri="{BB962C8B-B14F-4D97-AF65-F5344CB8AC3E}">
        <p14:creationId xmlns:p14="http://schemas.microsoft.com/office/powerpoint/2010/main" val="3197292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DA699-615C-12A5-1922-948B3BCC74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04AF2E-C73F-1BAE-3278-D63406F128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F828EE-16F2-4699-7DB6-6CD0FDCC93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803A55-F2F0-69D8-9391-1F52D93640E7}"/>
              </a:ext>
            </a:extLst>
          </p:cNvPr>
          <p:cNvSpPr>
            <a:spLocks noGrp="1"/>
          </p:cNvSpPr>
          <p:nvPr>
            <p:ph type="sldNum" sz="quarter" idx="5"/>
          </p:nvPr>
        </p:nvSpPr>
        <p:spPr/>
        <p:txBody>
          <a:bodyPr/>
          <a:lstStyle/>
          <a:p>
            <a:fld id="{C4516015-6419-F144-A88D-968FE89E8C5B}" type="slidenum">
              <a:rPr lang="en-US" smtClean="0"/>
              <a:t>2</a:t>
            </a:fld>
            <a:endParaRPr lang="en-US"/>
          </a:p>
        </p:txBody>
      </p:sp>
    </p:spTree>
    <p:extLst>
      <p:ext uri="{BB962C8B-B14F-4D97-AF65-F5344CB8AC3E}">
        <p14:creationId xmlns:p14="http://schemas.microsoft.com/office/powerpoint/2010/main" val="1761393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1B8D8-F3C5-265C-E182-DBED213F50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1CEA6A-4ADC-FA88-8A76-4DF6170C6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E9D492-73F4-DFB3-729E-9C3DFF9B97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AD9522-8788-8836-B4A8-A5689835AFCF}"/>
              </a:ext>
            </a:extLst>
          </p:cNvPr>
          <p:cNvSpPr>
            <a:spLocks noGrp="1"/>
          </p:cNvSpPr>
          <p:nvPr>
            <p:ph type="sldNum" sz="quarter" idx="5"/>
          </p:nvPr>
        </p:nvSpPr>
        <p:spPr/>
        <p:txBody>
          <a:bodyPr/>
          <a:lstStyle/>
          <a:p>
            <a:fld id="{C4516015-6419-F144-A88D-968FE89E8C5B}" type="slidenum">
              <a:rPr lang="en-US" smtClean="0"/>
              <a:t>20</a:t>
            </a:fld>
            <a:endParaRPr lang="en-US"/>
          </a:p>
        </p:txBody>
      </p:sp>
    </p:spTree>
    <p:extLst>
      <p:ext uri="{BB962C8B-B14F-4D97-AF65-F5344CB8AC3E}">
        <p14:creationId xmlns:p14="http://schemas.microsoft.com/office/powerpoint/2010/main" val="3193455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32A30-7DCD-B1E1-E216-BBED5DD33A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5E508D-5E4D-3920-4BBC-F6DF62F5AD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6FDDD3-5FBB-E0CC-04CB-7D9CE1A4DB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B0FF8E-ED2A-8573-29D3-A6E4F4B8A407}"/>
              </a:ext>
            </a:extLst>
          </p:cNvPr>
          <p:cNvSpPr>
            <a:spLocks noGrp="1"/>
          </p:cNvSpPr>
          <p:nvPr>
            <p:ph type="sldNum" sz="quarter" idx="5"/>
          </p:nvPr>
        </p:nvSpPr>
        <p:spPr/>
        <p:txBody>
          <a:bodyPr/>
          <a:lstStyle/>
          <a:p>
            <a:fld id="{C4516015-6419-F144-A88D-968FE89E8C5B}" type="slidenum">
              <a:rPr lang="en-US" smtClean="0"/>
              <a:t>21</a:t>
            </a:fld>
            <a:endParaRPr lang="en-US"/>
          </a:p>
        </p:txBody>
      </p:sp>
    </p:spTree>
    <p:extLst>
      <p:ext uri="{BB962C8B-B14F-4D97-AF65-F5344CB8AC3E}">
        <p14:creationId xmlns:p14="http://schemas.microsoft.com/office/powerpoint/2010/main" val="3351532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704C5-5C66-6080-8B7C-3332C195A3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68015B-90F7-BA67-5693-A2ADA89DB0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6D159-756B-0FE7-E049-6A4DC4D1AB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EC71E4-1DE2-D463-009E-D43BB4812C1A}"/>
              </a:ext>
            </a:extLst>
          </p:cNvPr>
          <p:cNvSpPr>
            <a:spLocks noGrp="1"/>
          </p:cNvSpPr>
          <p:nvPr>
            <p:ph type="sldNum" sz="quarter" idx="5"/>
          </p:nvPr>
        </p:nvSpPr>
        <p:spPr/>
        <p:txBody>
          <a:bodyPr/>
          <a:lstStyle/>
          <a:p>
            <a:fld id="{C4516015-6419-F144-A88D-968FE89E8C5B}" type="slidenum">
              <a:rPr lang="en-US" smtClean="0"/>
              <a:t>22</a:t>
            </a:fld>
            <a:endParaRPr lang="en-US"/>
          </a:p>
        </p:txBody>
      </p:sp>
    </p:spTree>
    <p:extLst>
      <p:ext uri="{BB962C8B-B14F-4D97-AF65-F5344CB8AC3E}">
        <p14:creationId xmlns:p14="http://schemas.microsoft.com/office/powerpoint/2010/main" val="1625056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98422-C96B-96F6-7B20-CB29E25DB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5AB8A8-5CB6-64C0-4119-DE8A9BE3C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9DCBAD-EE06-749A-9A80-09017504A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4A738C-A3E3-A525-38BF-F750BEFDA718}"/>
              </a:ext>
            </a:extLst>
          </p:cNvPr>
          <p:cNvSpPr>
            <a:spLocks noGrp="1"/>
          </p:cNvSpPr>
          <p:nvPr>
            <p:ph type="sldNum" sz="quarter" idx="5"/>
          </p:nvPr>
        </p:nvSpPr>
        <p:spPr/>
        <p:txBody>
          <a:bodyPr/>
          <a:lstStyle/>
          <a:p>
            <a:fld id="{C4516015-6419-F144-A88D-968FE89E8C5B}" type="slidenum">
              <a:rPr lang="en-US" smtClean="0"/>
              <a:t>23</a:t>
            </a:fld>
            <a:endParaRPr lang="en-US"/>
          </a:p>
        </p:txBody>
      </p:sp>
    </p:spTree>
    <p:extLst>
      <p:ext uri="{BB962C8B-B14F-4D97-AF65-F5344CB8AC3E}">
        <p14:creationId xmlns:p14="http://schemas.microsoft.com/office/powerpoint/2010/main" val="2870270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681B2-2BAE-1F25-F294-9726AA8A04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C88873-0581-32A2-3FA9-F300577A4F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2F9B14-2024-C6D6-943A-F1D3360765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9754E2-39F5-1FD6-B473-5793EE377D45}"/>
              </a:ext>
            </a:extLst>
          </p:cNvPr>
          <p:cNvSpPr>
            <a:spLocks noGrp="1"/>
          </p:cNvSpPr>
          <p:nvPr>
            <p:ph type="sldNum" sz="quarter" idx="5"/>
          </p:nvPr>
        </p:nvSpPr>
        <p:spPr/>
        <p:txBody>
          <a:bodyPr/>
          <a:lstStyle/>
          <a:p>
            <a:fld id="{C4516015-6419-F144-A88D-968FE89E8C5B}" type="slidenum">
              <a:rPr lang="en-US" smtClean="0"/>
              <a:t>24</a:t>
            </a:fld>
            <a:endParaRPr lang="en-US"/>
          </a:p>
        </p:txBody>
      </p:sp>
    </p:spTree>
    <p:extLst>
      <p:ext uri="{BB962C8B-B14F-4D97-AF65-F5344CB8AC3E}">
        <p14:creationId xmlns:p14="http://schemas.microsoft.com/office/powerpoint/2010/main" val="1106664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9B88A-2DF5-34F7-9EEF-4DA85F3045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5A413-46A6-2DF2-6360-ABF93A57DC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4DA21B-53E6-E715-2928-14822D8460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7E3C57-2F34-2B3E-C874-E4721CC4505C}"/>
              </a:ext>
            </a:extLst>
          </p:cNvPr>
          <p:cNvSpPr>
            <a:spLocks noGrp="1"/>
          </p:cNvSpPr>
          <p:nvPr>
            <p:ph type="sldNum" sz="quarter" idx="5"/>
          </p:nvPr>
        </p:nvSpPr>
        <p:spPr/>
        <p:txBody>
          <a:bodyPr/>
          <a:lstStyle/>
          <a:p>
            <a:fld id="{C4516015-6419-F144-A88D-968FE89E8C5B}" type="slidenum">
              <a:rPr lang="en-US" smtClean="0"/>
              <a:t>25</a:t>
            </a:fld>
            <a:endParaRPr lang="en-US"/>
          </a:p>
        </p:txBody>
      </p:sp>
    </p:spTree>
    <p:extLst>
      <p:ext uri="{BB962C8B-B14F-4D97-AF65-F5344CB8AC3E}">
        <p14:creationId xmlns:p14="http://schemas.microsoft.com/office/powerpoint/2010/main" val="2352066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CA18D-FBFD-99E7-77E8-49B876CCD2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19EB71-6D85-6D57-1B7F-163F05272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742ECA-6762-2193-55FD-F275041058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E8ED28-4EA5-0E83-7051-0A15C8DCC6EB}"/>
              </a:ext>
            </a:extLst>
          </p:cNvPr>
          <p:cNvSpPr>
            <a:spLocks noGrp="1"/>
          </p:cNvSpPr>
          <p:nvPr>
            <p:ph type="sldNum" sz="quarter" idx="5"/>
          </p:nvPr>
        </p:nvSpPr>
        <p:spPr/>
        <p:txBody>
          <a:bodyPr/>
          <a:lstStyle/>
          <a:p>
            <a:fld id="{C4516015-6419-F144-A88D-968FE89E8C5B}" type="slidenum">
              <a:rPr lang="en-US" smtClean="0"/>
              <a:t>26</a:t>
            </a:fld>
            <a:endParaRPr lang="en-US"/>
          </a:p>
        </p:txBody>
      </p:sp>
    </p:spTree>
    <p:extLst>
      <p:ext uri="{BB962C8B-B14F-4D97-AF65-F5344CB8AC3E}">
        <p14:creationId xmlns:p14="http://schemas.microsoft.com/office/powerpoint/2010/main" val="648744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DF778-807B-3BA7-71C8-08229DC591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A6349-0671-5BE8-D9DF-6AC78BC9EB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DC9A5A-2243-EE7B-3F19-6CB8A6F9D2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96610B-20DB-12B4-692F-9623504E1E97}"/>
              </a:ext>
            </a:extLst>
          </p:cNvPr>
          <p:cNvSpPr>
            <a:spLocks noGrp="1"/>
          </p:cNvSpPr>
          <p:nvPr>
            <p:ph type="sldNum" sz="quarter" idx="5"/>
          </p:nvPr>
        </p:nvSpPr>
        <p:spPr/>
        <p:txBody>
          <a:bodyPr/>
          <a:lstStyle/>
          <a:p>
            <a:fld id="{C4516015-6419-F144-A88D-968FE89E8C5B}" type="slidenum">
              <a:rPr lang="en-US" smtClean="0"/>
              <a:t>27</a:t>
            </a:fld>
            <a:endParaRPr lang="en-US"/>
          </a:p>
        </p:txBody>
      </p:sp>
    </p:spTree>
    <p:extLst>
      <p:ext uri="{BB962C8B-B14F-4D97-AF65-F5344CB8AC3E}">
        <p14:creationId xmlns:p14="http://schemas.microsoft.com/office/powerpoint/2010/main" val="3742154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1995F-F199-2477-FDD1-A18CF86A9E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AE43D7-BA40-C1BF-B9BA-D8EE9CF48E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CAF1D5-4671-BB92-336B-129B9FAE25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E8D267-1D97-4BF1-F7F9-20FC964F0A56}"/>
              </a:ext>
            </a:extLst>
          </p:cNvPr>
          <p:cNvSpPr>
            <a:spLocks noGrp="1"/>
          </p:cNvSpPr>
          <p:nvPr>
            <p:ph type="sldNum" sz="quarter" idx="5"/>
          </p:nvPr>
        </p:nvSpPr>
        <p:spPr/>
        <p:txBody>
          <a:bodyPr/>
          <a:lstStyle/>
          <a:p>
            <a:fld id="{C4516015-6419-F144-A88D-968FE89E8C5B}" type="slidenum">
              <a:rPr lang="en-US" smtClean="0"/>
              <a:t>28</a:t>
            </a:fld>
            <a:endParaRPr lang="en-US"/>
          </a:p>
        </p:txBody>
      </p:sp>
    </p:spTree>
    <p:extLst>
      <p:ext uri="{BB962C8B-B14F-4D97-AF65-F5344CB8AC3E}">
        <p14:creationId xmlns:p14="http://schemas.microsoft.com/office/powerpoint/2010/main" val="1077360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C1811-5677-3E6E-D976-88E8AC6EF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01B546-E38C-6BA1-974C-70B05FCFA5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A982A5-CD08-41B9-9F68-248A6A7201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63B32C-E192-31DC-803E-F16471C0E166}"/>
              </a:ext>
            </a:extLst>
          </p:cNvPr>
          <p:cNvSpPr>
            <a:spLocks noGrp="1"/>
          </p:cNvSpPr>
          <p:nvPr>
            <p:ph type="sldNum" sz="quarter" idx="5"/>
          </p:nvPr>
        </p:nvSpPr>
        <p:spPr/>
        <p:txBody>
          <a:bodyPr/>
          <a:lstStyle/>
          <a:p>
            <a:fld id="{C4516015-6419-F144-A88D-968FE89E8C5B}" type="slidenum">
              <a:rPr lang="en-US" smtClean="0"/>
              <a:t>29</a:t>
            </a:fld>
            <a:endParaRPr lang="en-US"/>
          </a:p>
        </p:txBody>
      </p:sp>
    </p:spTree>
    <p:extLst>
      <p:ext uri="{BB962C8B-B14F-4D97-AF65-F5344CB8AC3E}">
        <p14:creationId xmlns:p14="http://schemas.microsoft.com/office/powerpoint/2010/main" val="1320665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516015-6419-F144-A88D-968FE89E8C5B}" type="slidenum">
              <a:rPr lang="en-US" smtClean="0"/>
              <a:t>3</a:t>
            </a:fld>
            <a:endParaRPr lang="en-US"/>
          </a:p>
        </p:txBody>
      </p:sp>
    </p:spTree>
    <p:extLst>
      <p:ext uri="{BB962C8B-B14F-4D97-AF65-F5344CB8AC3E}">
        <p14:creationId xmlns:p14="http://schemas.microsoft.com/office/powerpoint/2010/main" val="3322268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D57DE-9BF6-E3B3-EC3A-8D7CB3A96C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10C4CE-9C78-4A8E-0ADA-923DAB83AC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425D70-F26B-3B85-A5F2-76663F85AA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B8A50C-EB2C-0BB0-728C-2200FB2AF9A1}"/>
              </a:ext>
            </a:extLst>
          </p:cNvPr>
          <p:cNvSpPr>
            <a:spLocks noGrp="1"/>
          </p:cNvSpPr>
          <p:nvPr>
            <p:ph type="sldNum" sz="quarter" idx="5"/>
          </p:nvPr>
        </p:nvSpPr>
        <p:spPr/>
        <p:txBody>
          <a:bodyPr/>
          <a:lstStyle/>
          <a:p>
            <a:fld id="{C4516015-6419-F144-A88D-968FE89E8C5B}" type="slidenum">
              <a:rPr lang="en-US" smtClean="0"/>
              <a:t>30</a:t>
            </a:fld>
            <a:endParaRPr lang="en-US"/>
          </a:p>
        </p:txBody>
      </p:sp>
    </p:spTree>
    <p:extLst>
      <p:ext uri="{BB962C8B-B14F-4D97-AF65-F5344CB8AC3E}">
        <p14:creationId xmlns:p14="http://schemas.microsoft.com/office/powerpoint/2010/main" val="1261478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8B274-6FB5-F1E2-15E7-3FE29DD269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CF1710-254B-58A0-30D4-28B6AE019C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5DFCE5-B077-B18A-C60A-783F9D1479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80B469-D9CB-30B8-831C-10B130CD97A8}"/>
              </a:ext>
            </a:extLst>
          </p:cNvPr>
          <p:cNvSpPr>
            <a:spLocks noGrp="1"/>
          </p:cNvSpPr>
          <p:nvPr>
            <p:ph type="sldNum" sz="quarter" idx="5"/>
          </p:nvPr>
        </p:nvSpPr>
        <p:spPr/>
        <p:txBody>
          <a:bodyPr/>
          <a:lstStyle/>
          <a:p>
            <a:fld id="{C4516015-6419-F144-A88D-968FE89E8C5B}" type="slidenum">
              <a:rPr lang="en-US" smtClean="0"/>
              <a:t>31</a:t>
            </a:fld>
            <a:endParaRPr lang="en-US"/>
          </a:p>
        </p:txBody>
      </p:sp>
    </p:spTree>
    <p:extLst>
      <p:ext uri="{BB962C8B-B14F-4D97-AF65-F5344CB8AC3E}">
        <p14:creationId xmlns:p14="http://schemas.microsoft.com/office/powerpoint/2010/main" val="3076045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516015-6419-F144-A88D-968FE89E8C5B}" type="slidenum">
              <a:rPr lang="en-US" smtClean="0"/>
              <a:t>4</a:t>
            </a:fld>
            <a:endParaRPr lang="en-US"/>
          </a:p>
        </p:txBody>
      </p:sp>
    </p:spTree>
    <p:extLst>
      <p:ext uri="{BB962C8B-B14F-4D97-AF65-F5344CB8AC3E}">
        <p14:creationId xmlns:p14="http://schemas.microsoft.com/office/powerpoint/2010/main" val="1614307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91C8-9F4B-AA5D-9070-B8FD21F4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8807A-3712-1220-45FF-4DB278A34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52C36-D71D-C1CB-D6FF-06B6F1F26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47CF1-9B81-D67C-FB1A-31987FDE6BBB}"/>
              </a:ext>
            </a:extLst>
          </p:cNvPr>
          <p:cNvSpPr>
            <a:spLocks noGrp="1"/>
          </p:cNvSpPr>
          <p:nvPr>
            <p:ph type="sldNum" sz="quarter" idx="5"/>
          </p:nvPr>
        </p:nvSpPr>
        <p:spPr/>
        <p:txBody>
          <a:bodyPr/>
          <a:lstStyle/>
          <a:p>
            <a:fld id="{C4516015-6419-F144-A88D-968FE89E8C5B}" type="slidenum">
              <a:rPr lang="en-US" smtClean="0"/>
              <a:t>5</a:t>
            </a:fld>
            <a:endParaRPr lang="en-US"/>
          </a:p>
        </p:txBody>
      </p:sp>
    </p:spTree>
    <p:extLst>
      <p:ext uri="{BB962C8B-B14F-4D97-AF65-F5344CB8AC3E}">
        <p14:creationId xmlns:p14="http://schemas.microsoft.com/office/powerpoint/2010/main" val="3988256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8389C-9902-18B0-F5A8-3453908CBB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428BB8-5489-F207-0D9D-C1913CE83D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4363B5-53D6-39DA-EE73-B8081C2A18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79ED5E-B6B6-199D-05D3-E8A23341EE81}"/>
              </a:ext>
            </a:extLst>
          </p:cNvPr>
          <p:cNvSpPr>
            <a:spLocks noGrp="1"/>
          </p:cNvSpPr>
          <p:nvPr>
            <p:ph type="sldNum" sz="quarter" idx="5"/>
          </p:nvPr>
        </p:nvSpPr>
        <p:spPr/>
        <p:txBody>
          <a:bodyPr/>
          <a:lstStyle/>
          <a:p>
            <a:fld id="{C4516015-6419-F144-A88D-968FE89E8C5B}" type="slidenum">
              <a:rPr lang="en-US" smtClean="0"/>
              <a:t>6</a:t>
            </a:fld>
            <a:endParaRPr lang="en-US"/>
          </a:p>
        </p:txBody>
      </p:sp>
    </p:spTree>
    <p:extLst>
      <p:ext uri="{BB962C8B-B14F-4D97-AF65-F5344CB8AC3E}">
        <p14:creationId xmlns:p14="http://schemas.microsoft.com/office/powerpoint/2010/main" val="2765128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24D56-F8F4-EDD4-678E-18D30AF3EF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5C5F49-A2E1-B606-0FC6-5E263E3EAA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C65A8C-D90B-0A18-7B9F-8682B9325D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4A1787-8D2D-F7D8-0204-88A3DC7661E0}"/>
              </a:ext>
            </a:extLst>
          </p:cNvPr>
          <p:cNvSpPr>
            <a:spLocks noGrp="1"/>
          </p:cNvSpPr>
          <p:nvPr>
            <p:ph type="sldNum" sz="quarter" idx="5"/>
          </p:nvPr>
        </p:nvSpPr>
        <p:spPr/>
        <p:txBody>
          <a:bodyPr/>
          <a:lstStyle/>
          <a:p>
            <a:fld id="{C4516015-6419-F144-A88D-968FE89E8C5B}" type="slidenum">
              <a:rPr lang="en-US" smtClean="0"/>
              <a:t>7</a:t>
            </a:fld>
            <a:endParaRPr lang="en-US"/>
          </a:p>
        </p:txBody>
      </p:sp>
    </p:spTree>
    <p:extLst>
      <p:ext uri="{BB962C8B-B14F-4D97-AF65-F5344CB8AC3E}">
        <p14:creationId xmlns:p14="http://schemas.microsoft.com/office/powerpoint/2010/main" val="3875984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73D3F-E598-BDDC-09BD-008C6DF35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F68AB0-30BC-2075-3AFB-7774DD73E5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DD29C-39F6-C60D-64DE-8202DAB55E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89BFDE-9A69-AD44-D478-FB51C5B9E26F}"/>
              </a:ext>
            </a:extLst>
          </p:cNvPr>
          <p:cNvSpPr>
            <a:spLocks noGrp="1"/>
          </p:cNvSpPr>
          <p:nvPr>
            <p:ph type="sldNum" sz="quarter" idx="5"/>
          </p:nvPr>
        </p:nvSpPr>
        <p:spPr/>
        <p:txBody>
          <a:bodyPr/>
          <a:lstStyle/>
          <a:p>
            <a:fld id="{C4516015-6419-F144-A88D-968FE89E8C5B}" type="slidenum">
              <a:rPr lang="en-US" smtClean="0"/>
              <a:t>8</a:t>
            </a:fld>
            <a:endParaRPr lang="en-US"/>
          </a:p>
        </p:txBody>
      </p:sp>
    </p:spTree>
    <p:extLst>
      <p:ext uri="{BB962C8B-B14F-4D97-AF65-F5344CB8AC3E}">
        <p14:creationId xmlns:p14="http://schemas.microsoft.com/office/powerpoint/2010/main" val="1484206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4F8B9-82E6-DEDD-05D5-522A377855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E408B8-E7C0-45AD-8800-8F2CED54E8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1FCE1B-8A9C-6441-16A4-893E9C5195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B6C248-0C99-2EC5-8EC7-C07D5F62F67E}"/>
              </a:ext>
            </a:extLst>
          </p:cNvPr>
          <p:cNvSpPr>
            <a:spLocks noGrp="1"/>
          </p:cNvSpPr>
          <p:nvPr>
            <p:ph type="sldNum" sz="quarter" idx="5"/>
          </p:nvPr>
        </p:nvSpPr>
        <p:spPr/>
        <p:txBody>
          <a:bodyPr/>
          <a:lstStyle/>
          <a:p>
            <a:fld id="{C4516015-6419-F144-A88D-968FE89E8C5B}" type="slidenum">
              <a:rPr lang="en-US" smtClean="0"/>
              <a:t>9</a:t>
            </a:fld>
            <a:endParaRPr lang="en-US"/>
          </a:p>
        </p:txBody>
      </p:sp>
    </p:spTree>
    <p:extLst>
      <p:ext uri="{BB962C8B-B14F-4D97-AF65-F5344CB8AC3E}">
        <p14:creationId xmlns:p14="http://schemas.microsoft.com/office/powerpoint/2010/main" val="2292246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C6550E-7154-D142-90B3-5ECA230AEB57}" type="datetimeFigureOut">
              <a:rPr lang="en-US" smtClean="0"/>
              <a:t>4/21/26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2977760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6550E-7154-D142-90B3-5ECA230AEB57}" type="datetimeFigureOut">
              <a:rPr lang="en-US" smtClean="0"/>
              <a:t>4/21/26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87552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6550E-7154-D142-90B3-5ECA230AEB57}" type="datetimeFigureOut">
              <a:rPr lang="en-US" smtClean="0"/>
              <a:t>4/21/26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579393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6550E-7154-D142-90B3-5ECA230AEB57}" type="datetimeFigureOut">
              <a:rPr lang="en-US" smtClean="0"/>
              <a:t>4/21/26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314229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6550E-7154-D142-90B3-5ECA230AEB57}" type="datetimeFigureOut">
              <a:rPr lang="en-US" smtClean="0"/>
              <a:t>4/21/26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407121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C6550E-7154-D142-90B3-5ECA230AEB57}" type="datetimeFigureOut">
              <a:rPr lang="en-US" smtClean="0"/>
              <a:t>4/21/26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53540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C6550E-7154-D142-90B3-5ECA230AEB57}" type="datetimeFigureOut">
              <a:rPr lang="en-US" smtClean="0"/>
              <a:t>4/21/26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3133838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6550E-7154-D142-90B3-5ECA230AEB57}" type="datetimeFigureOut">
              <a:rPr lang="en-US" smtClean="0"/>
              <a:t>4/21/26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235554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6550E-7154-D142-90B3-5ECA230AEB57}" type="datetimeFigureOut">
              <a:rPr lang="en-US" smtClean="0"/>
              <a:t>4/21/26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254650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C6550E-7154-D142-90B3-5ECA230AEB57}" type="datetimeFigureOut">
              <a:rPr lang="en-US" smtClean="0"/>
              <a:t>4/21/26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349025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C6550E-7154-D142-90B3-5ECA230AEB57}" type="datetimeFigureOut">
              <a:rPr lang="en-US" smtClean="0"/>
              <a:t>4/21/26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1788031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66C6550E-7154-D142-90B3-5ECA230AEB57}" type="datetimeFigureOut">
              <a:rPr lang="en-US" smtClean="0"/>
              <a:t>4/21/26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553443EE-E091-3D49-99C4-AB5450C7C63E}" type="slidenum">
              <a:rPr lang="en-US" smtClean="0"/>
              <a:t>‹#›</a:t>
            </a:fld>
            <a:endParaRPr lang="en-US"/>
          </a:p>
        </p:txBody>
      </p:sp>
    </p:spTree>
    <p:extLst>
      <p:ext uri="{BB962C8B-B14F-4D97-AF65-F5344CB8AC3E}">
        <p14:creationId xmlns:p14="http://schemas.microsoft.com/office/powerpoint/2010/main" val="1285164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hyperlink" Target="mailto:rgomez001@sdccd.edu" TargetMode="External"/><Relationship Id="rId7"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tiff"/><Relationship Id="rId5" Type="http://schemas.openxmlformats.org/officeDocument/2006/relationships/hyperlink" Target="https://sdmiramar.edu/governance/committees/academic-senate" TargetMode="External"/><Relationship Id="rId4" Type="http://schemas.openxmlformats.org/officeDocument/2006/relationships/hyperlink" Target="mailto:jbartolo@sdccd.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sdmiramar.edu/sites/default/files/2026-04/approved_marketing_plan_2025-2031_-draft_.11042025.docx"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sdmiramar.edu/sites/default/files/2026-04/ap_and_bps_april_2026.pdf" TargetMode="External"/><Relationship Id="rId5" Type="http://schemas.openxmlformats.org/officeDocument/2006/relationships/hyperlink" Target="https://sdccd0.sharepoint.com/:b:/r/sites/CRCChair/Shared%20Documents/General/Academic%20Senate/AP%20and%20BPs%20April%202026.pdf?csf=1&amp;web=1&amp;e=TnVZOR" TargetMode="Externa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sdmiramar.edu/sites/default/files/2026-04/sdmc_strategic_goals_and_directions_2027-2034_pierc_recommendation_03.27.26_0.docx" TargetMode="Externa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hyperlink" Target="https://sdmiramar.edu/sites/default/files/2026-04/work_based_learning_as_presentation_4_21_26.pptx" TargetMode="Externa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1.emf"/><Relationship Id="rId5" Type="http://schemas.openxmlformats.org/officeDocument/2006/relationships/image" Target="../media/image10.jpe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hyperlink" Target="https://sdmiramar.edu/sites/default/files/2021-05/ascodeofconduct.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sdmiramar.edu/sites/default/files/2026-04/asen-a260421_digital.pdf" TargetMode="External"/><Relationship Id="rId5" Type="http://schemas.openxmlformats.org/officeDocument/2006/relationships/hyperlink" Target="https://sdmiramar.edu/sites/default/files/2024-02/draft-asen-m240220.pdf" TargetMode="External"/><Relationship Id="rId4" Type="http://schemas.openxmlformats.org/officeDocument/2006/relationships/hyperlink" Target="https://sdmiramar.edu/sites/default/files/2026-04/asen-m260407draft.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hyperlink" Target="https://forms.office.com/r/idcxfNTdz1"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3.svg"/><Relationship Id="rId5" Type="http://schemas.openxmlformats.org/officeDocument/2006/relationships/hyperlink" Target="mailto:jbartolo@sdccd.edu" TargetMode="External"/><Relationship Id="rId4" Type="http://schemas.openxmlformats.org/officeDocument/2006/relationships/hyperlink" Target="mailto:rgomez001@sdccd.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inlander.com/spokane/a-poem-to-acknowledge-that-the-land-itself-along-with-the-people-whose-language-culture-and-religion-were-born-of-it-is-rarely-acknowledg/Content?oid=22469536&amp;fbclid=IwAR1HUaEe653EVlm0rlzGz3G_hxJGszN4xPhuXvd0adqpJlPyPsFl2JCaeCU" TargetMode="External"/><Relationship Id="rId5" Type="http://schemas.openxmlformats.org/officeDocument/2006/relationships/hyperlink" Target="https://sdmiramar.edu/services/lead/landacknowledgment" TargetMode="Externa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asccc.org/10_1"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sdmiramar.edu/sites/default/files/2026-04/approved_marketing_plan_2025-2031_-draft_.11042025.docx" TargetMode="Externa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5D861-D0AB-9C9B-60CF-0A32A4F6DDD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BF99C17-B728-05E1-7BAE-B8E130FC4F1E}"/>
              </a:ext>
            </a:extLst>
          </p:cNvPr>
          <p:cNvSpPr/>
          <p:nvPr/>
        </p:nvSpPr>
        <p:spPr>
          <a:xfrm>
            <a:off x="3264275" y="0"/>
            <a:ext cx="5879725"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1E9097"/>
              </a:solidFill>
            </a:endParaRPr>
          </a:p>
        </p:txBody>
      </p:sp>
      <p:sp>
        <p:nvSpPr>
          <p:cNvPr id="14" name="Title 13">
            <a:extLst>
              <a:ext uri="{FF2B5EF4-FFF2-40B4-BE49-F238E27FC236}">
                <a16:creationId xmlns:a16="http://schemas.microsoft.com/office/drawing/2014/main" id="{D9A7B85F-327C-A80E-B6A2-FC2D2A2DF015}"/>
              </a:ext>
            </a:extLst>
          </p:cNvPr>
          <p:cNvSpPr>
            <a:spLocks noGrp="1"/>
          </p:cNvSpPr>
          <p:nvPr>
            <p:ph type="title"/>
          </p:nvPr>
        </p:nvSpPr>
        <p:spPr>
          <a:xfrm>
            <a:off x="3594538" y="459036"/>
            <a:ext cx="5181600" cy="1475195"/>
          </a:xfrm>
        </p:spPr>
        <p:txBody>
          <a:bodyPr anchor="ctr">
            <a:normAutofit/>
          </a:bodyPr>
          <a:lstStyle/>
          <a:p>
            <a:r>
              <a:rPr lang="en-US" sz="4400" dirty="0">
                <a:solidFill>
                  <a:schemeClr val="bg1"/>
                </a:solidFill>
                <a:latin typeface="Arial" panose="020B0604020202020204" pitchFamily="34" charset="0"/>
                <a:cs typeface="Arial" panose="020B0604020202020204" pitchFamily="34" charset="0"/>
              </a:rPr>
              <a:t>Academic Senate Meeting</a:t>
            </a:r>
          </a:p>
        </p:txBody>
      </p:sp>
      <p:sp>
        <p:nvSpPr>
          <p:cNvPr id="21" name="Title 13">
            <a:extLst>
              <a:ext uri="{FF2B5EF4-FFF2-40B4-BE49-F238E27FC236}">
                <a16:creationId xmlns:a16="http://schemas.microsoft.com/office/drawing/2014/main" id="{F86B969F-531D-B4CA-CF38-AD209C4A13C8}"/>
              </a:ext>
            </a:extLst>
          </p:cNvPr>
          <p:cNvSpPr txBox="1">
            <a:spLocks/>
          </p:cNvSpPr>
          <p:nvPr/>
        </p:nvSpPr>
        <p:spPr>
          <a:xfrm>
            <a:off x="3594538" y="2400974"/>
            <a:ext cx="5181600" cy="179222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spcBef>
                <a:spcPts val="0"/>
              </a:spcBef>
            </a:pPr>
            <a:r>
              <a:rPr lang="en-US" sz="2400" b="1" dirty="0">
                <a:solidFill>
                  <a:schemeClr val="bg1"/>
                </a:solidFill>
                <a:latin typeface="Arial" panose="020B0604020202020204" pitchFamily="34" charset="0"/>
                <a:cs typeface="Arial" panose="020B0604020202020204" pitchFamily="34" charset="0"/>
              </a:rPr>
              <a:t>April 21st, 2026</a:t>
            </a:r>
          </a:p>
          <a:p>
            <a:pPr algn="l">
              <a:spcBef>
                <a:spcPts val="0"/>
              </a:spcBef>
            </a:pPr>
            <a:r>
              <a:rPr lang="en-US" sz="2400" b="1" dirty="0">
                <a:solidFill>
                  <a:schemeClr val="bg1"/>
                </a:solidFill>
                <a:latin typeface="Arial" panose="020B0604020202020204" pitchFamily="34" charset="0"/>
                <a:cs typeface="Arial" panose="020B0604020202020204" pitchFamily="34" charset="0"/>
              </a:rPr>
              <a:t>2025-26 Academic Year</a:t>
            </a:r>
          </a:p>
          <a:p>
            <a:pPr algn="l">
              <a:spcBef>
                <a:spcPts val="0"/>
              </a:spcBef>
            </a:pPr>
            <a:endParaRPr lang="en-US" sz="2400" dirty="0">
              <a:solidFill>
                <a:schemeClr val="bg1"/>
              </a:solidFill>
              <a:latin typeface="Arial" panose="020B0604020202020204" pitchFamily="34" charset="0"/>
              <a:cs typeface="Arial" panose="020B0604020202020204" pitchFamily="34" charset="0"/>
            </a:endParaRPr>
          </a:p>
          <a:p>
            <a:pPr algn="l">
              <a:spcBef>
                <a:spcPts val="0"/>
              </a:spcBef>
            </a:pPr>
            <a:r>
              <a:rPr lang="en-US" sz="2400" b="1" i="1" dirty="0">
                <a:solidFill>
                  <a:schemeClr val="bg1"/>
                </a:solidFill>
                <a:latin typeface="Arial" panose="020B0604020202020204" pitchFamily="34" charset="0"/>
                <a:cs typeface="Arial" panose="020B0604020202020204" pitchFamily="34" charset="0"/>
              </a:rPr>
              <a:t>Cultivating Community:</a:t>
            </a:r>
          </a:p>
          <a:p>
            <a:pPr algn="l">
              <a:spcBef>
                <a:spcPts val="0"/>
              </a:spcBef>
            </a:pPr>
            <a:r>
              <a:rPr lang="en-US" sz="2400" b="1" i="1" dirty="0">
                <a:solidFill>
                  <a:schemeClr val="bg1"/>
                </a:solidFill>
                <a:latin typeface="Arial" panose="020B0604020202020204" pitchFamily="34" charset="0"/>
                <a:cs typeface="Arial" panose="020B0604020202020204" pitchFamily="34" charset="0"/>
              </a:rPr>
              <a:t>Making the invisible visible</a:t>
            </a:r>
          </a:p>
        </p:txBody>
      </p:sp>
      <p:sp>
        <p:nvSpPr>
          <p:cNvPr id="6" name="TextBox 5">
            <a:extLst>
              <a:ext uri="{FF2B5EF4-FFF2-40B4-BE49-F238E27FC236}">
                <a16:creationId xmlns:a16="http://schemas.microsoft.com/office/drawing/2014/main" id="{F885D719-2ABD-C176-91EC-9A1866F10704}"/>
              </a:ext>
            </a:extLst>
          </p:cNvPr>
          <p:cNvSpPr txBox="1"/>
          <p:nvPr/>
        </p:nvSpPr>
        <p:spPr>
          <a:xfrm>
            <a:off x="179070" y="4659939"/>
            <a:ext cx="2953264"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(QR Code for A.S. Webpage)</a:t>
            </a:r>
          </a:p>
        </p:txBody>
      </p:sp>
      <p:sp>
        <p:nvSpPr>
          <p:cNvPr id="8" name="TextBox 7">
            <a:extLst>
              <a:ext uri="{FF2B5EF4-FFF2-40B4-BE49-F238E27FC236}">
                <a16:creationId xmlns:a16="http://schemas.microsoft.com/office/drawing/2014/main" id="{CF73C7FA-BD20-D55C-AE6F-FFDC7E6D1532}"/>
              </a:ext>
            </a:extLst>
          </p:cNvPr>
          <p:cNvSpPr txBox="1"/>
          <p:nvPr/>
        </p:nvSpPr>
        <p:spPr>
          <a:xfrm>
            <a:off x="3513498" y="4659940"/>
            <a:ext cx="5630502" cy="276999"/>
          </a:xfrm>
          <a:prstGeom prst="rect">
            <a:avLst/>
          </a:prstGeom>
          <a:noFill/>
        </p:spPr>
        <p:txBody>
          <a:bodyPr wrap="square">
            <a:spAutoFit/>
          </a:bodyPr>
          <a:lstStyle/>
          <a:p>
            <a:pPr>
              <a:spcBef>
                <a:spcPts val="0"/>
              </a:spcBef>
            </a:pPr>
            <a:r>
              <a:rPr lang="en-US" sz="1200" dirty="0">
                <a:solidFill>
                  <a:schemeClr val="bg1"/>
                </a:solidFill>
                <a:latin typeface="Arial" panose="020B0604020202020204" pitchFamily="34" charset="0"/>
                <a:cs typeface="Arial" panose="020B0604020202020204" pitchFamily="34" charset="0"/>
              </a:rPr>
              <a:t>Attending for Flex credit? Email </a:t>
            </a:r>
            <a:r>
              <a:rPr lang="en-US" sz="12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rgomez001@sdccd.edu</a:t>
            </a:r>
            <a:r>
              <a:rPr lang="en-US" sz="1200" dirty="0">
                <a:solidFill>
                  <a:schemeClr val="bg1"/>
                </a:solidFill>
                <a:latin typeface="Arial" panose="020B0604020202020204" pitchFamily="34" charset="0"/>
                <a:cs typeface="Arial" panose="020B0604020202020204" pitchFamily="34" charset="0"/>
              </a:rPr>
              <a:t> or </a:t>
            </a:r>
            <a:r>
              <a:rPr lang="en-US" sz="12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jbartolo@sdccd.edu</a:t>
            </a:r>
            <a:endParaRPr lang="en-US" sz="1200" dirty="0">
              <a:solidFill>
                <a:schemeClr val="bg1"/>
              </a:solidFill>
              <a:latin typeface="Arial" panose="020B0604020202020204" pitchFamily="34" charset="0"/>
              <a:cs typeface="Arial" panose="020B0604020202020204" pitchFamily="34" charset="0"/>
            </a:endParaRPr>
          </a:p>
        </p:txBody>
      </p:sp>
      <p:pic>
        <p:nvPicPr>
          <p:cNvPr id="10" name="Picture 9">
            <a:hlinkClick r:id="rId5"/>
            <a:extLst>
              <a:ext uri="{FF2B5EF4-FFF2-40B4-BE49-F238E27FC236}">
                <a16:creationId xmlns:a16="http://schemas.microsoft.com/office/drawing/2014/main" id="{13B1247A-C110-E027-5E93-F45ED1247713}"/>
              </a:ext>
            </a:extLst>
          </p:cNvPr>
          <p:cNvPicPr>
            <a:picLocks noChangeAspect="1"/>
          </p:cNvPicPr>
          <p:nvPr/>
        </p:nvPicPr>
        <p:blipFill>
          <a:blip r:embed="rId6"/>
          <a:stretch>
            <a:fillRect/>
          </a:stretch>
        </p:blipFill>
        <p:spPr>
          <a:xfrm>
            <a:off x="353427" y="1973461"/>
            <a:ext cx="2604549" cy="2647247"/>
          </a:xfrm>
          <a:prstGeom prst="rect">
            <a:avLst/>
          </a:prstGeom>
        </p:spPr>
      </p:pic>
      <p:pic>
        <p:nvPicPr>
          <p:cNvPr id="11" name="Picture 10" descr="A close-up of a logo&#10;&#10;AI-generated content may be incorrect.">
            <a:extLst>
              <a:ext uri="{FF2B5EF4-FFF2-40B4-BE49-F238E27FC236}">
                <a16:creationId xmlns:a16="http://schemas.microsoft.com/office/drawing/2014/main" id="{DFF20AC4-3832-6F1E-F05D-06CFA219A500}"/>
              </a:ext>
            </a:extLst>
          </p:cNvPr>
          <p:cNvPicPr>
            <a:picLocks noChangeAspect="1"/>
          </p:cNvPicPr>
          <p:nvPr/>
        </p:nvPicPr>
        <p:blipFill>
          <a:blip r:embed="rId7"/>
          <a:srcRect b="31433"/>
          <a:stretch>
            <a:fillRect/>
          </a:stretch>
        </p:blipFill>
        <p:spPr>
          <a:xfrm>
            <a:off x="321854" y="398306"/>
            <a:ext cx="2667693" cy="1575155"/>
          </a:xfrm>
          <a:prstGeom prst="rect">
            <a:avLst/>
          </a:prstGeom>
        </p:spPr>
      </p:pic>
      <p:pic>
        <p:nvPicPr>
          <p:cNvPr id="3" name="Graphic 2">
            <a:extLst>
              <a:ext uri="{FF2B5EF4-FFF2-40B4-BE49-F238E27FC236}">
                <a16:creationId xmlns:a16="http://schemas.microsoft.com/office/drawing/2014/main" id="{482766EA-06C7-C8B2-E361-79D16DD08EF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262142" y="-6159736"/>
            <a:ext cx="22176688" cy="21072277"/>
          </a:xfrm>
          <a:prstGeom prst="rect">
            <a:avLst/>
          </a:prstGeom>
        </p:spPr>
      </p:pic>
    </p:spTree>
    <p:extLst>
      <p:ext uri="{BB962C8B-B14F-4D97-AF65-F5344CB8AC3E}">
        <p14:creationId xmlns:p14="http://schemas.microsoft.com/office/powerpoint/2010/main" val="348294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7A755-809C-E29D-D839-E03C211E1E3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A7035E6-4F62-A89B-4995-17592E4E8960}"/>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883059CD-D82A-900A-E9FA-F81095C9D0D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919917" y="0"/>
            <a:ext cx="22176688" cy="21072277"/>
          </a:xfrm>
          <a:prstGeom prst="rect">
            <a:avLst/>
          </a:prstGeom>
        </p:spPr>
      </p:pic>
      <p:sp>
        <p:nvSpPr>
          <p:cNvPr id="6" name="Content Placeholder 5">
            <a:extLst>
              <a:ext uri="{FF2B5EF4-FFF2-40B4-BE49-F238E27FC236}">
                <a16:creationId xmlns:a16="http://schemas.microsoft.com/office/drawing/2014/main" id="{8CD9E423-5188-4A25-06D2-E3C2D6E61A92}"/>
              </a:ext>
            </a:extLst>
          </p:cNvPr>
          <p:cNvSpPr>
            <a:spLocks noGrp="1"/>
          </p:cNvSpPr>
          <p:nvPr>
            <p:ph sz="half" idx="1"/>
          </p:nvPr>
        </p:nvSpPr>
        <p:spPr>
          <a:xfrm>
            <a:off x="312517" y="1077362"/>
            <a:ext cx="8518965" cy="994172"/>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5.3	Miramar Marketing &amp; Outreach Plan</a:t>
            </a:r>
          </a:p>
          <a:p>
            <a:pPr marL="0" indent="0">
              <a:buNone/>
            </a:pPr>
            <a:r>
              <a:rPr lang="en-US" sz="24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(Rodrigo Gomez)</a:t>
            </a:r>
            <a:endParaRPr lang="en-US" sz="5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3A775867-D4F3-8B7E-1FAD-4DE2A3299556}"/>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7" name="TextBox 6">
            <a:extLst>
              <a:ext uri="{FF2B5EF4-FFF2-40B4-BE49-F238E27FC236}">
                <a16:creationId xmlns:a16="http://schemas.microsoft.com/office/drawing/2014/main" id="{04B9643B-E5A1-ACD4-641E-90D2650770C0}"/>
              </a:ext>
            </a:extLst>
          </p:cNvPr>
          <p:cNvSpPr txBox="1"/>
          <p:nvPr/>
        </p:nvSpPr>
        <p:spPr>
          <a:xfrm>
            <a:off x="6656238" y="3881472"/>
            <a:ext cx="2175243" cy="369332"/>
          </a:xfrm>
          <a:prstGeom prst="rect">
            <a:avLst/>
          </a:prstGeom>
          <a:noFill/>
        </p:spPr>
        <p:txBody>
          <a:bodyPr wrap="square">
            <a:spAutoFit/>
          </a:bodyPr>
          <a:lstStyle/>
          <a:p>
            <a:pPr marL="342900" lvl="1" indent="0" algn="r">
              <a:buNone/>
            </a:pPr>
            <a:r>
              <a:rPr lang="en-US" b="1" dirty="0">
                <a:latin typeface="Arial" panose="020B0604020202020204" pitchFamily="34" charset="0"/>
                <a:cs typeface="Arial" panose="020B0604020202020204" pitchFamily="34" charset="0"/>
                <a:hlinkClick r:id="rId5"/>
              </a:rPr>
              <a:t>Link to Docs</a:t>
            </a:r>
            <a:endParaRPr lang="en-US"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C68327A-9B32-33D4-E33F-E3740771617F}"/>
              </a:ext>
            </a:extLst>
          </p:cNvPr>
          <p:cNvSpPr txBox="1"/>
          <p:nvPr/>
        </p:nvSpPr>
        <p:spPr>
          <a:xfrm>
            <a:off x="312517" y="2071534"/>
            <a:ext cx="8518964" cy="1631216"/>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The </a:t>
            </a:r>
            <a:r>
              <a:rPr lang="en-US" sz="1800" b="1" dirty="0">
                <a:latin typeface="Arial" panose="020B0604020202020204" pitchFamily="34" charset="0"/>
                <a:cs typeface="Arial" panose="020B0604020202020204" pitchFamily="34" charset="0"/>
              </a:rPr>
              <a:t>2025-2031 Miramar College Marketing &amp; Outreach Plan </a:t>
            </a:r>
            <a:r>
              <a:rPr lang="en-US" sz="1800" dirty="0">
                <a:latin typeface="Arial" panose="020B0604020202020204" pitchFamily="34" charset="0"/>
                <a:cs typeface="Arial" panose="020B0604020202020204" pitchFamily="34" charset="0"/>
              </a:rPr>
              <a:t>has been approved by the Marketing &amp; Outreach committee.</a:t>
            </a:r>
          </a:p>
          <a:p>
            <a:pPr marL="285750" indent="-2857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It is now ready for review and approval by the constituency groups. They are requesting feedback from the Academic Senate. Please prepare any feedback for our next official meeting, where Steven will join us to go over questions.</a:t>
            </a:r>
          </a:p>
        </p:txBody>
      </p:sp>
      <p:sp>
        <p:nvSpPr>
          <p:cNvPr id="11" name="Title 4">
            <a:extLst>
              <a:ext uri="{FF2B5EF4-FFF2-40B4-BE49-F238E27FC236}">
                <a16:creationId xmlns:a16="http://schemas.microsoft.com/office/drawing/2014/main" id="{904714AB-85CA-5495-CAF6-328B2B87C15C}"/>
              </a:ext>
            </a:extLst>
          </p:cNvPr>
          <p:cNvSpPr>
            <a:spLocks noGrp="1"/>
          </p:cNvSpPr>
          <p:nvPr>
            <p:ph type="title"/>
          </p:nvPr>
        </p:nvSpPr>
        <p:spPr>
          <a:xfrm>
            <a:off x="312517" y="-17168"/>
            <a:ext cx="8214406"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5.3 Action Items (Second Reads)</a:t>
            </a:r>
          </a:p>
        </p:txBody>
      </p:sp>
    </p:spTree>
    <p:extLst>
      <p:ext uri="{BB962C8B-B14F-4D97-AF65-F5344CB8AC3E}">
        <p14:creationId xmlns:p14="http://schemas.microsoft.com/office/powerpoint/2010/main" val="2566216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B3B5A-5651-21EA-9A17-AF2F4D66D192}"/>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F6808763-2F33-1C58-D607-DF6142B112DB}"/>
              </a:ext>
            </a:extLst>
          </p:cNvPr>
          <p:cNvSpPr/>
          <p:nvPr/>
        </p:nvSpPr>
        <p:spPr>
          <a:xfrm>
            <a:off x="0" y="1"/>
            <a:ext cx="9144000" cy="410122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sp>
        <p:nvSpPr>
          <p:cNvPr id="8" name="Title 7">
            <a:extLst>
              <a:ext uri="{FF2B5EF4-FFF2-40B4-BE49-F238E27FC236}">
                <a16:creationId xmlns:a16="http://schemas.microsoft.com/office/drawing/2014/main" id="{EFA04773-11ED-EAEE-0F01-C16EFC84F4AC}"/>
              </a:ext>
            </a:extLst>
          </p:cNvPr>
          <p:cNvSpPr>
            <a:spLocks noGrp="1"/>
          </p:cNvSpPr>
          <p:nvPr>
            <p:ph type="title"/>
          </p:nvPr>
        </p:nvSpPr>
        <p:spPr>
          <a:xfrm>
            <a:off x="379953" y="740568"/>
            <a:ext cx="2375439" cy="1124807"/>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 </a:t>
            </a:r>
          </a:p>
        </p:txBody>
      </p:sp>
      <p:pic>
        <p:nvPicPr>
          <p:cNvPr id="2" name="Graphic 1">
            <a:extLst>
              <a:ext uri="{FF2B5EF4-FFF2-40B4-BE49-F238E27FC236}">
                <a16:creationId xmlns:a16="http://schemas.microsoft.com/office/drawing/2014/main" id="{A7E9CE9B-4925-4271-E2AF-A40598C3C5B0}"/>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2466092" y="-2404534"/>
            <a:ext cx="16828285" cy="15990227"/>
          </a:xfrm>
          <a:prstGeom prst="rect">
            <a:avLst/>
          </a:prstGeom>
        </p:spPr>
      </p:pic>
      <p:pic>
        <p:nvPicPr>
          <p:cNvPr id="3" name="Picture 2" descr="A close up of a logo&#10;&#10;AI-generated content may be incorrect.">
            <a:extLst>
              <a:ext uri="{FF2B5EF4-FFF2-40B4-BE49-F238E27FC236}">
                <a16:creationId xmlns:a16="http://schemas.microsoft.com/office/drawing/2014/main" id="{ECCE3C39-53D9-7ED8-B506-8509655A5765}"/>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7" name="Title 4">
            <a:extLst>
              <a:ext uri="{FF2B5EF4-FFF2-40B4-BE49-F238E27FC236}">
                <a16:creationId xmlns:a16="http://schemas.microsoft.com/office/drawing/2014/main" id="{68E04044-C796-764E-55E3-0E7C7DEAC36F}"/>
              </a:ext>
            </a:extLst>
          </p:cNvPr>
          <p:cNvSpPr txBox="1">
            <a:spLocks/>
          </p:cNvSpPr>
          <p:nvPr/>
        </p:nvSpPr>
        <p:spPr>
          <a:xfrm>
            <a:off x="282617" y="306543"/>
            <a:ext cx="8548865" cy="2726871"/>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6. Discussion Items (First Reads) </a:t>
            </a:r>
          </a:p>
        </p:txBody>
      </p:sp>
    </p:spTree>
    <p:extLst>
      <p:ext uri="{BB962C8B-B14F-4D97-AF65-F5344CB8AC3E}">
        <p14:creationId xmlns:p14="http://schemas.microsoft.com/office/powerpoint/2010/main" val="3524805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E8453-03F8-3ED1-4ADF-2506A348CF4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527C4EC-5B02-4E5C-ED98-E8EF4B0608E0}"/>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1E3D8B0B-1585-99A5-491F-0E75B5B4644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997709" y="273844"/>
            <a:ext cx="22176688" cy="21072277"/>
          </a:xfrm>
          <a:prstGeom prst="rect">
            <a:avLst/>
          </a:prstGeom>
        </p:spPr>
      </p:pic>
      <p:sp>
        <p:nvSpPr>
          <p:cNvPr id="5" name="Title 4">
            <a:extLst>
              <a:ext uri="{FF2B5EF4-FFF2-40B4-BE49-F238E27FC236}">
                <a16:creationId xmlns:a16="http://schemas.microsoft.com/office/drawing/2014/main" id="{96EDA644-0EFD-8FA5-E0E2-8DF9481794C5}"/>
              </a:ext>
            </a:extLst>
          </p:cNvPr>
          <p:cNvSpPr>
            <a:spLocks noGrp="1"/>
          </p:cNvSpPr>
          <p:nvPr>
            <p:ph type="title"/>
          </p:nvPr>
        </p:nvSpPr>
        <p:spPr>
          <a:xfrm>
            <a:off x="312517" y="0"/>
            <a:ext cx="8202832"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6.1 Discussion Items (First Reads)</a:t>
            </a:r>
          </a:p>
        </p:txBody>
      </p:sp>
      <p:sp>
        <p:nvSpPr>
          <p:cNvPr id="6" name="Content Placeholder 5">
            <a:extLst>
              <a:ext uri="{FF2B5EF4-FFF2-40B4-BE49-F238E27FC236}">
                <a16:creationId xmlns:a16="http://schemas.microsoft.com/office/drawing/2014/main" id="{C653B807-9868-5F61-BC50-383DC97C143E}"/>
              </a:ext>
            </a:extLst>
          </p:cNvPr>
          <p:cNvSpPr>
            <a:spLocks noGrp="1"/>
          </p:cNvSpPr>
          <p:nvPr>
            <p:ph sz="half" idx="1"/>
          </p:nvPr>
        </p:nvSpPr>
        <p:spPr>
          <a:xfrm>
            <a:off x="312517" y="1077362"/>
            <a:ext cx="8518965" cy="3792294"/>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6.1	Standing: Curriculum Committee Updates</a:t>
            </a:r>
          </a:p>
          <a:p>
            <a:pPr marL="0" indent="0">
              <a:buNone/>
            </a:pPr>
            <a:r>
              <a:rPr lang="en-US" sz="24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(Veronica Hartmann)</a:t>
            </a:r>
          </a:p>
        </p:txBody>
      </p:sp>
      <p:pic>
        <p:nvPicPr>
          <p:cNvPr id="3" name="Picture 2" descr="A close up of a logo&#10;&#10;AI-generated content may be incorrect.">
            <a:extLst>
              <a:ext uri="{FF2B5EF4-FFF2-40B4-BE49-F238E27FC236}">
                <a16:creationId xmlns:a16="http://schemas.microsoft.com/office/drawing/2014/main" id="{A038430E-FC8C-CDA8-D7A2-4AAB0DE414FA}"/>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4" name="TextBox 3">
            <a:extLst>
              <a:ext uri="{FF2B5EF4-FFF2-40B4-BE49-F238E27FC236}">
                <a16:creationId xmlns:a16="http://schemas.microsoft.com/office/drawing/2014/main" id="{860724B8-9528-3983-4E65-7FA0B9C62CB5}"/>
              </a:ext>
            </a:extLst>
          </p:cNvPr>
          <p:cNvSpPr txBox="1"/>
          <p:nvPr/>
        </p:nvSpPr>
        <p:spPr>
          <a:xfrm>
            <a:off x="986828" y="2111436"/>
            <a:ext cx="7844654" cy="1200329"/>
          </a:xfrm>
          <a:prstGeom prst="rect">
            <a:avLst/>
          </a:prstGeom>
          <a:noFill/>
        </p:spPr>
        <p:txBody>
          <a:bodyPr wrap="square" rtlCol="0">
            <a:spAutoFit/>
          </a:bodyPr>
          <a:lstStyle/>
          <a:p>
            <a:r>
              <a:rPr lang="en-US" b="1" dirty="0">
                <a:hlinkClick r:id="rId5"/>
              </a:rPr>
              <a:t>Second Read:</a:t>
            </a:r>
          </a:p>
          <a:p>
            <a:r>
              <a:rPr lang="en-US" dirty="0">
                <a:hlinkClick r:id="rId5"/>
              </a:rPr>
              <a:t>Administrative Procedures and Board Policies</a:t>
            </a:r>
            <a:endParaRPr lang="en-US" dirty="0"/>
          </a:p>
          <a:p>
            <a:r>
              <a:rPr lang="en-US" dirty="0"/>
              <a:t> </a:t>
            </a:r>
          </a:p>
          <a:p>
            <a:endParaRPr lang="en-US" dirty="0"/>
          </a:p>
        </p:txBody>
      </p:sp>
      <p:sp>
        <p:nvSpPr>
          <p:cNvPr id="7" name="TextBox 6">
            <a:extLst>
              <a:ext uri="{FF2B5EF4-FFF2-40B4-BE49-F238E27FC236}">
                <a16:creationId xmlns:a16="http://schemas.microsoft.com/office/drawing/2014/main" id="{CAA3E422-56B5-A8C7-B646-ACD66FA1CD4C}"/>
              </a:ext>
            </a:extLst>
          </p:cNvPr>
          <p:cNvSpPr txBox="1"/>
          <p:nvPr/>
        </p:nvSpPr>
        <p:spPr>
          <a:xfrm>
            <a:off x="6656238" y="3881472"/>
            <a:ext cx="2175243" cy="369332"/>
          </a:xfrm>
          <a:prstGeom prst="rect">
            <a:avLst/>
          </a:prstGeom>
          <a:noFill/>
        </p:spPr>
        <p:txBody>
          <a:bodyPr wrap="square">
            <a:spAutoFit/>
          </a:bodyPr>
          <a:lstStyle/>
          <a:p>
            <a:pPr marL="342900" lvl="1" indent="0" algn="r">
              <a:buNone/>
            </a:pPr>
            <a:r>
              <a:rPr lang="en-US" b="1" dirty="0">
                <a:latin typeface="Arial" panose="020B0604020202020204" pitchFamily="34" charset="0"/>
                <a:cs typeface="Arial" panose="020B0604020202020204" pitchFamily="34" charset="0"/>
                <a:hlinkClick r:id="rId6"/>
              </a:rPr>
              <a:t>Link to Docs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0347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64F36-910B-6264-81CA-E1C030AF5DF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C0557EB-D513-3D12-78EA-FB1426D8AD67}"/>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2679413B-A06A-873E-6C63-046DE02A0B5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FE351D3B-BE7E-9BAF-876F-16527912102B}"/>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 Discussion Items (Second Reads)</a:t>
            </a:r>
          </a:p>
        </p:txBody>
      </p:sp>
      <p:sp>
        <p:nvSpPr>
          <p:cNvPr id="6" name="Content Placeholder 5">
            <a:extLst>
              <a:ext uri="{FF2B5EF4-FFF2-40B4-BE49-F238E27FC236}">
                <a16:creationId xmlns:a16="http://schemas.microsoft.com/office/drawing/2014/main" id="{C4873DEF-5326-DAA1-D713-1ACA69173284}"/>
              </a:ext>
            </a:extLst>
          </p:cNvPr>
          <p:cNvSpPr>
            <a:spLocks noGrp="1"/>
          </p:cNvSpPr>
          <p:nvPr>
            <p:ph sz="half" idx="1"/>
          </p:nvPr>
        </p:nvSpPr>
        <p:spPr>
          <a:xfrm>
            <a:off x="312517" y="1541859"/>
            <a:ext cx="8518965" cy="3401799"/>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	Student Evaluation of Counseling Faculty</a:t>
            </a:r>
          </a:p>
          <a:p>
            <a:pPr marL="0" indent="0">
              <a:buNone/>
            </a:pPr>
            <a:r>
              <a:rPr lang="en-US" sz="24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Sierra Hegle &amp; Olivia Flores, Professors/Counselors</a:t>
            </a:r>
            <a:endParaRPr lang="en-US" sz="1800" b="1" dirty="0">
              <a:highlight>
                <a:srgbClr val="FFFF00"/>
              </a:highlight>
              <a:latin typeface="Arial" panose="020B0604020202020204" pitchFamily="34" charset="0"/>
              <a:cs typeface="Arial" panose="020B0604020202020204" pitchFamily="34" charset="0"/>
            </a:endParaRPr>
          </a:p>
          <a:p>
            <a:pPr marL="0" indent="0">
              <a:buNone/>
            </a:pPr>
            <a:endParaRPr lang="en-US" sz="5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Our CBA expires June 30, 2026</a:t>
            </a:r>
          </a:p>
          <a:p>
            <a:r>
              <a:rPr lang="en-US" sz="1800" dirty="0">
                <a:latin typeface="Arial" panose="020B0604020202020204" pitchFamily="34" charset="0"/>
                <a:cs typeface="Arial" panose="020B0604020202020204" pitchFamily="34" charset="0"/>
              </a:rPr>
              <a:t>Discussion at Miramar Student Services Faculty mtg in Spring 2025</a:t>
            </a:r>
          </a:p>
          <a:p>
            <a:r>
              <a:rPr lang="en-US" sz="1800" dirty="0">
                <a:latin typeface="Arial" panose="020B0604020202020204" pitchFamily="34" charset="0"/>
                <a:cs typeface="Arial" panose="020B0604020202020204" pitchFamily="34" charset="0"/>
              </a:rPr>
              <a:t>Draft was shared with District Counselors (City, Mesa, and CE) in Aug 2025</a:t>
            </a:r>
          </a:p>
          <a:p>
            <a:r>
              <a:rPr lang="en-US" sz="1800" dirty="0">
                <a:latin typeface="Arial" panose="020B0604020202020204" pitchFamily="34" charset="0"/>
                <a:cs typeface="Arial" panose="020B0604020202020204" pitchFamily="34" charset="0"/>
              </a:rPr>
              <a:t>This final version was approved by District Counselors in March 2026</a:t>
            </a:r>
          </a:p>
          <a:p>
            <a:r>
              <a:rPr lang="en-US" sz="1800" dirty="0">
                <a:latin typeface="Arial" panose="020B0604020202020204" pitchFamily="34" charset="0"/>
                <a:cs typeface="Arial" panose="020B0604020202020204" pitchFamily="34" charset="0"/>
              </a:rPr>
              <a:t>This final version is going through the Academic Senate approval process at CE, City, and Mesa.</a:t>
            </a:r>
          </a:p>
        </p:txBody>
      </p:sp>
      <p:pic>
        <p:nvPicPr>
          <p:cNvPr id="3" name="Picture 2" descr="A close up of a logo&#10;&#10;AI-generated content may be incorrect.">
            <a:extLst>
              <a:ext uri="{FF2B5EF4-FFF2-40B4-BE49-F238E27FC236}">
                <a16:creationId xmlns:a16="http://schemas.microsoft.com/office/drawing/2014/main" id="{C410E6DA-436F-D167-F893-701666F5F334}"/>
              </a:ext>
            </a:extLst>
          </p:cNvPr>
          <p:cNvPicPr>
            <a:picLocks noChangeAspect="1"/>
          </p:cNvPicPr>
          <p:nvPr/>
        </p:nvPicPr>
        <p:blipFill>
          <a:blip r:embed="rId4"/>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2484372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97C81-78B5-9138-D357-888C55CF123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452BDD7-C396-E128-7446-C0E134DFD713}"/>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F1275B43-AF0C-AB5C-6973-E5A9DE6A200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F6DC7DEE-6FBD-F6C7-98D8-F199D125C180}"/>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 Discussion Items (Second Reads)</a:t>
            </a:r>
          </a:p>
        </p:txBody>
      </p:sp>
      <p:sp>
        <p:nvSpPr>
          <p:cNvPr id="13" name="Content Placeholder 12">
            <a:extLst>
              <a:ext uri="{FF2B5EF4-FFF2-40B4-BE49-F238E27FC236}">
                <a16:creationId xmlns:a16="http://schemas.microsoft.com/office/drawing/2014/main" id="{FBDFC2D5-8010-812E-A4FB-CC520506EB85}"/>
              </a:ext>
            </a:extLst>
          </p:cNvPr>
          <p:cNvSpPr>
            <a:spLocks noGrp="1"/>
          </p:cNvSpPr>
          <p:nvPr>
            <p:ph idx="1"/>
          </p:nvPr>
        </p:nvSpPr>
        <p:spPr>
          <a:xfrm>
            <a:off x="441656" y="1369218"/>
            <a:ext cx="4193165" cy="3500438"/>
          </a:xfrm>
        </p:spPr>
        <p:txBody>
          <a:bodyPr/>
          <a:lstStyle/>
          <a:p>
            <a:pPr marL="0" indent="0">
              <a:buNone/>
            </a:pPr>
            <a:r>
              <a:rPr lang="en-US" dirty="0"/>
              <a:t>Proposed version:</a:t>
            </a:r>
          </a:p>
          <a:p>
            <a:r>
              <a:rPr lang="en-US" dirty="0"/>
              <a:t>Questions are based on “Tenured/Tenure-Track Faculty Appraisal Form” for Counselors (aka Domains/Criteria)</a:t>
            </a:r>
          </a:p>
          <a:p>
            <a:r>
              <a:rPr lang="en-US" dirty="0"/>
              <a:t>10 questions</a:t>
            </a:r>
          </a:p>
          <a:p>
            <a:endParaRPr lang="en-US" dirty="0"/>
          </a:p>
          <a:p>
            <a:pPr marL="0" indent="0">
              <a:buNone/>
            </a:pPr>
            <a:r>
              <a:rPr lang="en-US" sz="1800" dirty="0"/>
              <a:t>NOTE: Current Student Evaluation Form has 27 questions.</a:t>
            </a:r>
          </a:p>
        </p:txBody>
      </p:sp>
      <p:pic>
        <p:nvPicPr>
          <p:cNvPr id="3" name="Picture 2" descr="A close up of a logo&#10;&#10;AI-generated content may be incorrect.">
            <a:extLst>
              <a:ext uri="{FF2B5EF4-FFF2-40B4-BE49-F238E27FC236}">
                <a16:creationId xmlns:a16="http://schemas.microsoft.com/office/drawing/2014/main" id="{CC2C3317-75AF-F68C-C618-8DE091253204}"/>
              </a:ext>
            </a:extLst>
          </p:cNvPr>
          <p:cNvPicPr>
            <a:picLocks noChangeAspect="1"/>
          </p:cNvPicPr>
          <p:nvPr/>
        </p:nvPicPr>
        <p:blipFill>
          <a:blip r:embed="rId4"/>
          <a:stretch>
            <a:fillRect/>
          </a:stretch>
        </p:blipFill>
        <p:spPr>
          <a:xfrm>
            <a:off x="6656240" y="4429030"/>
            <a:ext cx="2175243" cy="440626"/>
          </a:xfrm>
          <a:prstGeom prst="rect">
            <a:avLst/>
          </a:prstGeom>
        </p:spPr>
      </p:pic>
      <p:pic>
        <p:nvPicPr>
          <p:cNvPr id="7" name="Picture 6">
            <a:extLst>
              <a:ext uri="{FF2B5EF4-FFF2-40B4-BE49-F238E27FC236}">
                <a16:creationId xmlns:a16="http://schemas.microsoft.com/office/drawing/2014/main" id="{0BF1D7B1-3CF1-3BCC-799F-A952A045AB3C}"/>
              </a:ext>
            </a:extLst>
          </p:cNvPr>
          <p:cNvPicPr>
            <a:picLocks noChangeAspect="1"/>
          </p:cNvPicPr>
          <p:nvPr/>
        </p:nvPicPr>
        <p:blipFill>
          <a:blip r:embed="rId5"/>
          <a:srcRect b="5325"/>
          <a:stretch>
            <a:fillRect/>
          </a:stretch>
        </p:blipFill>
        <p:spPr>
          <a:xfrm>
            <a:off x="4797469" y="16304"/>
            <a:ext cx="4240060" cy="5127196"/>
          </a:xfrm>
          <a:prstGeom prst="rect">
            <a:avLst/>
          </a:prstGeom>
        </p:spPr>
      </p:pic>
    </p:spTree>
    <p:extLst>
      <p:ext uri="{BB962C8B-B14F-4D97-AF65-F5344CB8AC3E}">
        <p14:creationId xmlns:p14="http://schemas.microsoft.com/office/powerpoint/2010/main" val="446061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48FCF-32E1-5A15-F4E4-2EE04BF5266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F5FD4DF-CFF7-47B9-8921-95BE5697696C}"/>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922EA38B-DC5E-95A4-D08F-479587EBEF5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5D07C873-CD94-7AD9-765A-67E3C9BF246D}"/>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 Discussion Items (Second Reads)</a:t>
            </a:r>
          </a:p>
        </p:txBody>
      </p:sp>
      <p:sp>
        <p:nvSpPr>
          <p:cNvPr id="4" name="Content Placeholder 3">
            <a:extLst>
              <a:ext uri="{FF2B5EF4-FFF2-40B4-BE49-F238E27FC236}">
                <a16:creationId xmlns:a16="http://schemas.microsoft.com/office/drawing/2014/main" id="{9E8DE0BB-06CD-F8A5-A06C-41BE6B7D6C5F}"/>
              </a:ext>
            </a:extLst>
          </p:cNvPr>
          <p:cNvSpPr>
            <a:spLocks noGrp="1"/>
          </p:cNvSpPr>
          <p:nvPr>
            <p:ph idx="1"/>
          </p:nvPr>
        </p:nvSpPr>
        <p:spPr>
          <a:xfrm>
            <a:off x="628650" y="1369218"/>
            <a:ext cx="7886700" cy="3500438"/>
          </a:xfrm>
        </p:spPr>
        <p:txBody>
          <a:bodyPr/>
          <a:lstStyle/>
          <a:p>
            <a:pPr marL="0" indent="0">
              <a:buNone/>
            </a:pPr>
            <a:r>
              <a:rPr lang="en-US" dirty="0"/>
              <a:t>Ask:</a:t>
            </a:r>
          </a:p>
          <a:p>
            <a:r>
              <a:rPr lang="en-US" dirty="0"/>
              <a:t>First read at April 7</a:t>
            </a:r>
            <a:r>
              <a:rPr lang="en-US" baseline="30000" dirty="0"/>
              <a:t>th</a:t>
            </a:r>
            <a:r>
              <a:rPr lang="en-US" dirty="0"/>
              <a:t> meeting. </a:t>
            </a:r>
            <a:endParaRPr lang="en-US" dirty="0">
              <a:highlight>
                <a:srgbClr val="FFFF00"/>
              </a:highlight>
            </a:endParaRPr>
          </a:p>
          <a:p>
            <a:endParaRPr lang="en-US" dirty="0">
              <a:highlight>
                <a:srgbClr val="FFFF00"/>
              </a:highlight>
            </a:endParaRPr>
          </a:p>
          <a:p>
            <a:r>
              <a:rPr lang="en-US" dirty="0"/>
              <a:t>Would like a vote today to approve.</a:t>
            </a:r>
          </a:p>
          <a:p>
            <a:endParaRPr lang="en-US" dirty="0"/>
          </a:p>
          <a:p>
            <a:r>
              <a:rPr lang="en-US" dirty="0"/>
              <a:t>Approval vote from all College/CE Academic Senates will allow District Counselors to take this to the Union for negotiations with District to add to our new CBA.</a:t>
            </a:r>
          </a:p>
        </p:txBody>
      </p:sp>
      <p:pic>
        <p:nvPicPr>
          <p:cNvPr id="3" name="Picture 2" descr="A close up of a logo&#10;&#10;AI-generated content may be incorrect.">
            <a:extLst>
              <a:ext uri="{FF2B5EF4-FFF2-40B4-BE49-F238E27FC236}">
                <a16:creationId xmlns:a16="http://schemas.microsoft.com/office/drawing/2014/main" id="{86B510DB-98E8-66F6-0AFA-7C8BEEC0A70F}"/>
              </a:ext>
            </a:extLst>
          </p:cNvPr>
          <p:cNvPicPr>
            <a:picLocks noChangeAspect="1"/>
          </p:cNvPicPr>
          <p:nvPr/>
        </p:nvPicPr>
        <p:blipFill>
          <a:blip r:embed="rId4"/>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2536638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48FCF-32E1-5A15-F4E4-2EE04BF5266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F5FD4DF-CFF7-47B9-8921-95BE5697696C}"/>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922EA38B-DC5E-95A4-D08F-479587EBEF5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63023" y="0"/>
            <a:ext cx="22176688" cy="21072277"/>
          </a:xfrm>
          <a:prstGeom prst="rect">
            <a:avLst/>
          </a:prstGeom>
        </p:spPr>
      </p:pic>
      <p:pic>
        <p:nvPicPr>
          <p:cNvPr id="3" name="Picture 2" descr="A close up of a logo&#10;&#10;AI-generated content may be incorrect.">
            <a:extLst>
              <a:ext uri="{FF2B5EF4-FFF2-40B4-BE49-F238E27FC236}">
                <a16:creationId xmlns:a16="http://schemas.microsoft.com/office/drawing/2014/main" id="{86B510DB-98E8-66F6-0AFA-7C8BEEC0A70F}"/>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6" name="Title 4">
            <a:extLst>
              <a:ext uri="{FF2B5EF4-FFF2-40B4-BE49-F238E27FC236}">
                <a16:creationId xmlns:a16="http://schemas.microsoft.com/office/drawing/2014/main" id="{C85E9062-998C-D6F8-DDBA-C4F8858F6EF0}"/>
              </a:ext>
            </a:extLst>
          </p:cNvPr>
          <p:cNvSpPr txBox="1">
            <a:spLocks/>
          </p:cNvSpPr>
          <p:nvPr/>
        </p:nvSpPr>
        <p:spPr>
          <a:xfrm>
            <a:off x="312516" y="0"/>
            <a:ext cx="8202833"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6.2 Discussion Items (First Reads)</a:t>
            </a:r>
          </a:p>
        </p:txBody>
      </p:sp>
      <p:sp>
        <p:nvSpPr>
          <p:cNvPr id="12" name="Content Placeholder 5">
            <a:extLst>
              <a:ext uri="{FF2B5EF4-FFF2-40B4-BE49-F238E27FC236}">
                <a16:creationId xmlns:a16="http://schemas.microsoft.com/office/drawing/2014/main" id="{425B2107-B79F-A768-7398-8DCA51EE4DCE}"/>
              </a:ext>
            </a:extLst>
          </p:cNvPr>
          <p:cNvSpPr>
            <a:spLocks noGrp="1"/>
          </p:cNvSpPr>
          <p:nvPr>
            <p:ph sz="half" idx="1"/>
          </p:nvPr>
        </p:nvSpPr>
        <p:spPr>
          <a:xfrm>
            <a:off x="312517" y="1077362"/>
            <a:ext cx="8518965" cy="3792294"/>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6.2	Miramar Strategic Goals Document</a:t>
            </a:r>
          </a:p>
          <a:p>
            <a:pPr marL="0" indent="0">
              <a:buNone/>
            </a:pPr>
            <a:r>
              <a:rPr lang="en-US" sz="24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(David Wilhelm)</a:t>
            </a:r>
          </a:p>
        </p:txBody>
      </p:sp>
      <p:sp>
        <p:nvSpPr>
          <p:cNvPr id="4" name="TextBox 3">
            <a:extLst>
              <a:ext uri="{FF2B5EF4-FFF2-40B4-BE49-F238E27FC236}">
                <a16:creationId xmlns:a16="http://schemas.microsoft.com/office/drawing/2014/main" id="{BA9D2A48-87F4-87BC-2D82-B264FBBE4D50}"/>
              </a:ext>
            </a:extLst>
          </p:cNvPr>
          <p:cNvSpPr txBox="1"/>
          <p:nvPr/>
        </p:nvSpPr>
        <p:spPr>
          <a:xfrm>
            <a:off x="4694480" y="3937087"/>
            <a:ext cx="4137002" cy="338554"/>
          </a:xfrm>
          <a:prstGeom prst="rect">
            <a:avLst/>
          </a:prstGeom>
          <a:noFill/>
        </p:spPr>
        <p:txBody>
          <a:bodyPr wrap="square">
            <a:spAutoFit/>
          </a:bodyPr>
          <a:lstStyle/>
          <a:p>
            <a:pPr algn="r"/>
            <a:r>
              <a:rPr lang="en-US" sz="1600" b="1" dirty="0">
                <a:hlinkClick r:id="rId5"/>
              </a:rPr>
              <a:t>Link to Docs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24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0BBB8-9C23-4312-167F-352CC3B12EE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12BB0FA-CB36-F83A-7582-50D1F3B9D0A8}"/>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95C70DC3-05F9-B58F-BB03-7071C0AA3FB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25091" y="0"/>
            <a:ext cx="22176688" cy="21072277"/>
          </a:xfrm>
          <a:prstGeom prst="rect">
            <a:avLst/>
          </a:prstGeom>
        </p:spPr>
      </p:pic>
      <p:sp>
        <p:nvSpPr>
          <p:cNvPr id="5" name="Title 4">
            <a:extLst>
              <a:ext uri="{FF2B5EF4-FFF2-40B4-BE49-F238E27FC236}">
                <a16:creationId xmlns:a16="http://schemas.microsoft.com/office/drawing/2014/main" id="{C63C21E7-24C2-E813-B566-A2438250E7D6}"/>
              </a:ext>
            </a:extLst>
          </p:cNvPr>
          <p:cNvSpPr>
            <a:spLocks noGrp="1"/>
          </p:cNvSpPr>
          <p:nvPr>
            <p:ph type="title"/>
          </p:nvPr>
        </p:nvSpPr>
        <p:spPr>
          <a:xfrm>
            <a:off x="312517" y="0"/>
            <a:ext cx="8202832"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6.3 Discussion Items (First Reads)</a:t>
            </a:r>
          </a:p>
        </p:txBody>
      </p:sp>
      <p:sp>
        <p:nvSpPr>
          <p:cNvPr id="6" name="Content Placeholder 5">
            <a:extLst>
              <a:ext uri="{FF2B5EF4-FFF2-40B4-BE49-F238E27FC236}">
                <a16:creationId xmlns:a16="http://schemas.microsoft.com/office/drawing/2014/main" id="{CA1C4CE6-1A41-08B9-23EB-3A2BB07E0F5B}"/>
              </a:ext>
            </a:extLst>
          </p:cNvPr>
          <p:cNvSpPr>
            <a:spLocks noGrp="1"/>
          </p:cNvSpPr>
          <p:nvPr>
            <p:ph sz="half" idx="1"/>
          </p:nvPr>
        </p:nvSpPr>
        <p:spPr>
          <a:xfrm>
            <a:off x="312517" y="1077362"/>
            <a:ext cx="8518965" cy="869772"/>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6.3	Work-Based Learning at Miramar College</a:t>
            </a:r>
          </a:p>
          <a:p>
            <a:pPr marL="0" indent="0">
              <a:buNone/>
            </a:pPr>
            <a:r>
              <a:rPr lang="en-US" sz="24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(Beverly Garcia)</a:t>
            </a:r>
          </a:p>
          <a:p>
            <a:pPr marL="0" indent="0">
              <a:buNone/>
            </a:pPr>
            <a:endParaRPr lang="en-US" sz="500" b="1"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8B2B5889-2709-1434-C4C6-C89859F11AB8}"/>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11" name="TextBox 10">
            <a:extLst>
              <a:ext uri="{FF2B5EF4-FFF2-40B4-BE49-F238E27FC236}">
                <a16:creationId xmlns:a16="http://schemas.microsoft.com/office/drawing/2014/main" id="{BE5C7A81-461A-840A-EC58-FB66E877EDD1}"/>
              </a:ext>
            </a:extLst>
          </p:cNvPr>
          <p:cNvSpPr txBox="1"/>
          <p:nvPr/>
        </p:nvSpPr>
        <p:spPr>
          <a:xfrm>
            <a:off x="4694480" y="3937087"/>
            <a:ext cx="4137002" cy="338554"/>
          </a:xfrm>
          <a:prstGeom prst="rect">
            <a:avLst/>
          </a:prstGeom>
          <a:noFill/>
        </p:spPr>
        <p:txBody>
          <a:bodyPr wrap="square">
            <a:spAutoFit/>
          </a:bodyPr>
          <a:lstStyle/>
          <a:p>
            <a:pPr algn="r"/>
            <a:r>
              <a:rPr lang="en-US" sz="1600" b="1" dirty="0">
                <a:hlinkClick r:id="rId5"/>
              </a:rPr>
              <a:t>Link to Docs</a:t>
            </a:r>
            <a:endParaRPr lang="en-US" sz="16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199C6CDB-0A9F-9E42-1DF9-44A4AD508878}"/>
              </a:ext>
            </a:extLst>
          </p:cNvPr>
          <p:cNvPicPr>
            <a:picLocks noChangeAspect="1"/>
          </p:cNvPicPr>
          <p:nvPr/>
        </p:nvPicPr>
        <p:blipFill>
          <a:blip r:embed="rId6"/>
          <a:srcRect r="5882" b="-1"/>
          <a:stretch>
            <a:fillRect/>
          </a:stretch>
        </p:blipFill>
        <p:spPr>
          <a:xfrm>
            <a:off x="434998" y="2029373"/>
            <a:ext cx="3391044" cy="2405026"/>
          </a:xfrm>
          <a:prstGeom prst="rect">
            <a:avLst/>
          </a:prstGeom>
        </p:spPr>
      </p:pic>
      <p:sp>
        <p:nvSpPr>
          <p:cNvPr id="15" name="TextBox 14">
            <a:extLst>
              <a:ext uri="{FF2B5EF4-FFF2-40B4-BE49-F238E27FC236}">
                <a16:creationId xmlns:a16="http://schemas.microsoft.com/office/drawing/2014/main" id="{57581069-A354-D60C-B7DA-6A68FED02085}"/>
              </a:ext>
            </a:extLst>
          </p:cNvPr>
          <p:cNvSpPr txBox="1"/>
          <p:nvPr/>
        </p:nvSpPr>
        <p:spPr>
          <a:xfrm>
            <a:off x="4011154" y="2029373"/>
            <a:ext cx="4820329" cy="1754326"/>
          </a:xfrm>
          <a:prstGeom prst="rect">
            <a:avLst/>
          </a:prstGeom>
          <a:noFill/>
        </p:spPr>
        <p:txBody>
          <a:bodyPr wrap="square">
            <a:spAutoFit/>
          </a:bodyPr>
          <a:lstStyle/>
          <a:p>
            <a:pPr marL="0" indent="0" algn="ctr">
              <a:buNone/>
            </a:pPr>
            <a:r>
              <a:rPr lang="en-US" sz="1800" b="1" dirty="0"/>
              <a:t>Work-Based Learning (WBL)</a:t>
            </a:r>
            <a:r>
              <a:rPr lang="en-US" sz="1800" dirty="0"/>
              <a:t> is any structured learning experience, inside or outside the classroom, that connects academic content to real-world work, helping students build career skills, explore career pathways, and prepare for future employment.</a:t>
            </a:r>
          </a:p>
        </p:txBody>
      </p:sp>
    </p:spTree>
    <p:extLst>
      <p:ext uri="{BB962C8B-B14F-4D97-AF65-F5344CB8AC3E}">
        <p14:creationId xmlns:p14="http://schemas.microsoft.com/office/powerpoint/2010/main" val="799384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66691-EB15-40E5-D12C-2F1D90992E2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DAD56E-0FC8-1D89-457E-35DD1EFE3E7D}"/>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78D44CC8-ACAE-4152-96FA-4375C80F8C0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12052" y="0"/>
            <a:ext cx="22176688" cy="21072277"/>
          </a:xfrm>
          <a:prstGeom prst="rect">
            <a:avLst/>
          </a:prstGeom>
        </p:spPr>
      </p:pic>
      <p:sp>
        <p:nvSpPr>
          <p:cNvPr id="5" name="Title 4">
            <a:extLst>
              <a:ext uri="{FF2B5EF4-FFF2-40B4-BE49-F238E27FC236}">
                <a16:creationId xmlns:a16="http://schemas.microsoft.com/office/drawing/2014/main" id="{431E53AE-515D-0C7E-8F3D-238B4D0C5B86}"/>
              </a:ext>
            </a:extLst>
          </p:cNvPr>
          <p:cNvSpPr>
            <a:spLocks noGrp="1"/>
          </p:cNvSpPr>
          <p:nvPr>
            <p:ph type="title"/>
          </p:nvPr>
        </p:nvSpPr>
        <p:spPr>
          <a:xfrm>
            <a:off x="312517" y="0"/>
            <a:ext cx="8202832"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6.4 Discussion Items (First Reads)</a:t>
            </a:r>
          </a:p>
        </p:txBody>
      </p:sp>
      <p:sp>
        <p:nvSpPr>
          <p:cNvPr id="6" name="Content Placeholder 5">
            <a:extLst>
              <a:ext uri="{FF2B5EF4-FFF2-40B4-BE49-F238E27FC236}">
                <a16:creationId xmlns:a16="http://schemas.microsoft.com/office/drawing/2014/main" id="{1E49056E-05BF-31A8-6486-11B25920693C}"/>
              </a:ext>
            </a:extLst>
          </p:cNvPr>
          <p:cNvSpPr>
            <a:spLocks noGrp="1"/>
          </p:cNvSpPr>
          <p:nvPr>
            <p:ph sz="half" idx="1"/>
          </p:nvPr>
        </p:nvSpPr>
        <p:spPr>
          <a:xfrm>
            <a:off x="312517" y="1077362"/>
            <a:ext cx="8518965" cy="470781"/>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6.4	Free Speech &amp; Campus Safety</a:t>
            </a:r>
          </a:p>
          <a:p>
            <a:pPr marL="0" indent="0">
              <a:buNone/>
            </a:pPr>
            <a:r>
              <a:rPr lang="en-US" sz="24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(Rodrigo Gomez)</a:t>
            </a: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2A61FDE5-E81C-099E-7551-A47FC17D980E}"/>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8" name="TextBox 7">
            <a:extLst>
              <a:ext uri="{FF2B5EF4-FFF2-40B4-BE49-F238E27FC236}">
                <a16:creationId xmlns:a16="http://schemas.microsoft.com/office/drawing/2014/main" id="{FBD2BCAE-5479-BB9A-F60D-5B6572A05C37}"/>
              </a:ext>
            </a:extLst>
          </p:cNvPr>
          <p:cNvSpPr txBox="1"/>
          <p:nvPr/>
        </p:nvSpPr>
        <p:spPr>
          <a:xfrm>
            <a:off x="312518" y="2065283"/>
            <a:ext cx="3915237" cy="1908215"/>
          </a:xfrm>
          <a:prstGeom prst="rect">
            <a:avLst/>
          </a:prstGeom>
          <a:noFill/>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Miramar College resources for responding to emergencies &amp; supporting undocumented students and families.</a:t>
            </a:r>
          </a:p>
          <a:p>
            <a:pPr marL="285750" indent="-2857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What other ways might we offer support to each other?</a:t>
            </a:r>
          </a:p>
        </p:txBody>
      </p:sp>
      <p:pic>
        <p:nvPicPr>
          <p:cNvPr id="10" name="Picture 9">
            <a:extLst>
              <a:ext uri="{FF2B5EF4-FFF2-40B4-BE49-F238E27FC236}">
                <a16:creationId xmlns:a16="http://schemas.microsoft.com/office/drawing/2014/main" id="{44643882-D3F0-45F5-2470-7898122164FA}"/>
              </a:ext>
            </a:extLst>
          </p:cNvPr>
          <p:cNvPicPr>
            <a:picLocks noChangeAspect="1"/>
          </p:cNvPicPr>
          <p:nvPr/>
        </p:nvPicPr>
        <p:blipFill>
          <a:blip r:embed="rId5"/>
          <a:stretch>
            <a:fillRect/>
          </a:stretch>
        </p:blipFill>
        <p:spPr>
          <a:xfrm>
            <a:off x="6528775" y="844545"/>
            <a:ext cx="2299092" cy="2975064"/>
          </a:xfrm>
          <a:prstGeom prst="rect">
            <a:avLst/>
          </a:prstGeom>
        </p:spPr>
      </p:pic>
      <p:pic>
        <p:nvPicPr>
          <p:cNvPr id="13" name="Picture 12">
            <a:extLst>
              <a:ext uri="{FF2B5EF4-FFF2-40B4-BE49-F238E27FC236}">
                <a16:creationId xmlns:a16="http://schemas.microsoft.com/office/drawing/2014/main" id="{2A7B5020-20EE-C1E2-D367-E5A0B2B8FD37}"/>
              </a:ext>
            </a:extLst>
          </p:cNvPr>
          <p:cNvPicPr>
            <a:picLocks noChangeAspect="1"/>
          </p:cNvPicPr>
          <p:nvPr/>
        </p:nvPicPr>
        <p:blipFill>
          <a:blip r:embed="rId6"/>
          <a:srcRect l="9386" t="4540" r="4480"/>
          <a:stretch>
            <a:fillRect/>
          </a:stretch>
        </p:blipFill>
        <p:spPr>
          <a:xfrm>
            <a:off x="4227755" y="1631333"/>
            <a:ext cx="2183803" cy="3132132"/>
          </a:xfrm>
          <a:prstGeom prst="rect">
            <a:avLst/>
          </a:prstGeom>
          <a:ln>
            <a:solidFill>
              <a:schemeClr val="tx1"/>
            </a:solidFill>
          </a:ln>
        </p:spPr>
      </p:pic>
    </p:spTree>
    <p:extLst>
      <p:ext uri="{BB962C8B-B14F-4D97-AF65-F5344CB8AC3E}">
        <p14:creationId xmlns:p14="http://schemas.microsoft.com/office/powerpoint/2010/main" val="1626239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C2C7D-24B1-B869-8097-5ED5C733E64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1F68955-6250-C632-1DC1-84B74FC214D5}"/>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4BF3B9AA-F5B7-A14F-7C26-0D6C29BD154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19546" y="0"/>
            <a:ext cx="22176688" cy="21072277"/>
          </a:xfrm>
          <a:prstGeom prst="rect">
            <a:avLst/>
          </a:prstGeom>
        </p:spPr>
      </p:pic>
      <p:sp>
        <p:nvSpPr>
          <p:cNvPr id="5" name="Title 4">
            <a:extLst>
              <a:ext uri="{FF2B5EF4-FFF2-40B4-BE49-F238E27FC236}">
                <a16:creationId xmlns:a16="http://schemas.microsoft.com/office/drawing/2014/main" id="{9253E6ED-F3A6-A284-CBEF-1BFE2F6D2101}"/>
              </a:ext>
            </a:extLst>
          </p:cNvPr>
          <p:cNvSpPr>
            <a:spLocks noGrp="1"/>
          </p:cNvSpPr>
          <p:nvPr>
            <p:ph type="title"/>
          </p:nvPr>
        </p:nvSpPr>
        <p:spPr>
          <a:xfrm>
            <a:off x="312517" y="0"/>
            <a:ext cx="8202832"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6.5 Discussion Items (First Reads)</a:t>
            </a:r>
          </a:p>
        </p:txBody>
      </p:sp>
      <p:sp>
        <p:nvSpPr>
          <p:cNvPr id="6" name="Content Placeholder 5">
            <a:extLst>
              <a:ext uri="{FF2B5EF4-FFF2-40B4-BE49-F238E27FC236}">
                <a16:creationId xmlns:a16="http://schemas.microsoft.com/office/drawing/2014/main" id="{525DB18C-A64D-B0FB-E31D-8F4984E2B625}"/>
              </a:ext>
            </a:extLst>
          </p:cNvPr>
          <p:cNvSpPr>
            <a:spLocks noGrp="1"/>
          </p:cNvSpPr>
          <p:nvPr>
            <p:ph sz="half" idx="1"/>
          </p:nvPr>
        </p:nvSpPr>
        <p:spPr>
          <a:xfrm>
            <a:off x="312517" y="1077362"/>
            <a:ext cx="8518965" cy="470781"/>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6.4	Resolution on Agentic AI Workgroup</a:t>
            </a:r>
          </a:p>
          <a:p>
            <a:pPr marL="0" indent="0">
              <a:buNone/>
            </a:pPr>
            <a:r>
              <a:rPr lang="en-US" sz="24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(Rodrigo Gomez)</a:t>
            </a: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0E179D56-26F4-9972-3A17-BC783AC254FC}"/>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8" name="TextBox 7">
            <a:extLst>
              <a:ext uri="{FF2B5EF4-FFF2-40B4-BE49-F238E27FC236}">
                <a16:creationId xmlns:a16="http://schemas.microsoft.com/office/drawing/2014/main" id="{826244D8-F121-B6FC-F51B-B5C0E43E0F2E}"/>
              </a:ext>
            </a:extLst>
          </p:cNvPr>
          <p:cNvSpPr txBox="1"/>
          <p:nvPr/>
        </p:nvSpPr>
        <p:spPr>
          <a:xfrm>
            <a:off x="312517" y="2074654"/>
            <a:ext cx="8518964" cy="2185214"/>
          </a:xfrm>
          <a:prstGeom prst="rect">
            <a:avLst/>
          </a:prstGeom>
          <a:noFill/>
        </p:spPr>
        <p:txBody>
          <a:bodyPr wrap="square">
            <a:spAutoFit/>
          </a:bodyPr>
          <a:lstStyle/>
          <a:p>
            <a:pPr marL="285750" indent="-285750">
              <a:buFont typeface="Arial" panose="020B0604020202020204" pitchFamily="34" charset="0"/>
              <a:buChar char="•"/>
            </a:pPr>
            <a:r>
              <a:rPr lang="en-US" sz="1600" dirty="0"/>
              <a:t>How do we ensure that faculty voice remains central in shaping institutional decisions around agentic AI, particularly in alignment with the 10+1 and principles of academic freedom?</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600" dirty="0"/>
              <a:t>What safeguards must be established to protect student data, intellectual property, and faculty autonomy when engaging with agentic AI systems?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600" dirty="0"/>
              <a:t>What expectations should guide the transparent, ethical, and accountable implementation of agentic AI tools across teaching, learning, and institutional operations?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0469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46A81D-6349-621B-C3AB-C2D7BC7CCF8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F5369E1-3464-979D-EF3C-F2A0954CA39A}"/>
              </a:ext>
            </a:extLst>
          </p:cNvPr>
          <p:cNvSpPr/>
          <p:nvPr/>
        </p:nvSpPr>
        <p:spPr>
          <a:xfrm>
            <a:off x="1" y="2409568"/>
            <a:ext cx="9144000" cy="273393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1E9097"/>
              </a:solidFill>
            </a:endParaRPr>
          </a:p>
        </p:txBody>
      </p:sp>
      <p:sp>
        <p:nvSpPr>
          <p:cNvPr id="21" name="Title 13">
            <a:extLst>
              <a:ext uri="{FF2B5EF4-FFF2-40B4-BE49-F238E27FC236}">
                <a16:creationId xmlns:a16="http://schemas.microsoft.com/office/drawing/2014/main" id="{8ACD61DD-0A9D-4116-0280-88BC72D5356A}"/>
              </a:ext>
            </a:extLst>
          </p:cNvPr>
          <p:cNvSpPr txBox="1">
            <a:spLocks/>
          </p:cNvSpPr>
          <p:nvPr/>
        </p:nvSpPr>
        <p:spPr>
          <a:xfrm>
            <a:off x="993352" y="2774276"/>
            <a:ext cx="7145046" cy="2004515"/>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2800" dirty="0">
                <a:solidFill>
                  <a:schemeClr val="bg1"/>
                </a:solidFill>
                <a:latin typeface="Arial" panose="020B0604020202020204" pitchFamily="34" charset="0"/>
                <a:cs typeface="Arial" panose="020B0604020202020204" pitchFamily="34" charset="0"/>
              </a:rPr>
              <a:t>Please remember to sign in physically using the sign-in sheet! (See Juli!)</a:t>
            </a:r>
          </a:p>
          <a:p>
            <a:endParaRPr lang="en-US" sz="1000" dirty="0">
              <a:solidFill>
                <a:schemeClr val="bg1"/>
              </a:solidFill>
              <a:latin typeface="Arial" panose="020B0604020202020204" pitchFamily="34" charset="0"/>
              <a:cs typeface="Arial" panose="020B0604020202020204" pitchFamily="34" charset="0"/>
            </a:endParaRPr>
          </a:p>
          <a:p>
            <a:r>
              <a:rPr lang="en-US" sz="2800" dirty="0">
                <a:solidFill>
                  <a:schemeClr val="bg1"/>
                </a:solidFill>
                <a:latin typeface="Arial" panose="020B0604020202020204" pitchFamily="34" charset="0"/>
                <a:cs typeface="Arial" panose="020B0604020202020204" pitchFamily="34" charset="0"/>
              </a:rPr>
              <a:t>When we reach </a:t>
            </a:r>
            <a:r>
              <a:rPr lang="en-US" sz="2800" b="1" dirty="0">
                <a:solidFill>
                  <a:schemeClr val="bg1"/>
                </a:solidFill>
                <a:latin typeface="Arial" panose="020B0604020202020204" pitchFamily="34" charset="0"/>
                <a:cs typeface="Arial" panose="020B0604020202020204" pitchFamily="34" charset="0"/>
              </a:rPr>
              <a:t>quorum (23/44)</a:t>
            </a:r>
            <a:r>
              <a:rPr lang="en-US" sz="2800" dirty="0">
                <a:solidFill>
                  <a:schemeClr val="bg1"/>
                </a:solidFill>
                <a:latin typeface="Arial" panose="020B0604020202020204" pitchFamily="34" charset="0"/>
                <a:cs typeface="Arial" panose="020B0604020202020204" pitchFamily="34" charset="0"/>
              </a:rPr>
              <a:t> we can get started officially!</a:t>
            </a:r>
          </a:p>
        </p:txBody>
      </p:sp>
      <p:pic>
        <p:nvPicPr>
          <p:cNvPr id="7" name="Picture 6" descr="A close-up of a logo&#10;&#10;AI-generated content may be incorrect.">
            <a:extLst>
              <a:ext uri="{FF2B5EF4-FFF2-40B4-BE49-F238E27FC236}">
                <a16:creationId xmlns:a16="http://schemas.microsoft.com/office/drawing/2014/main" id="{7300D813-7EFE-F4FA-FCDB-1E617A94BA4A}"/>
              </a:ext>
            </a:extLst>
          </p:cNvPr>
          <p:cNvPicPr>
            <a:picLocks noChangeAspect="1"/>
          </p:cNvPicPr>
          <p:nvPr/>
        </p:nvPicPr>
        <p:blipFill>
          <a:blip r:embed="rId3"/>
          <a:srcRect b="31433"/>
          <a:stretch>
            <a:fillRect/>
          </a:stretch>
        </p:blipFill>
        <p:spPr>
          <a:xfrm>
            <a:off x="568411" y="364709"/>
            <a:ext cx="3089189" cy="1824030"/>
          </a:xfrm>
          <a:prstGeom prst="rect">
            <a:avLst/>
          </a:prstGeom>
        </p:spPr>
      </p:pic>
      <p:pic>
        <p:nvPicPr>
          <p:cNvPr id="3" name="Graphic 2">
            <a:extLst>
              <a:ext uri="{FF2B5EF4-FFF2-40B4-BE49-F238E27FC236}">
                <a16:creationId xmlns:a16="http://schemas.microsoft.com/office/drawing/2014/main" id="{BF62E377-573B-ADC3-335E-96F2855BB46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684233" y="-2101537"/>
            <a:ext cx="22176688" cy="21072277"/>
          </a:xfrm>
          <a:prstGeom prst="rect">
            <a:avLst/>
          </a:prstGeom>
        </p:spPr>
      </p:pic>
      <p:sp>
        <p:nvSpPr>
          <p:cNvPr id="8" name="TextBox 7">
            <a:extLst>
              <a:ext uri="{FF2B5EF4-FFF2-40B4-BE49-F238E27FC236}">
                <a16:creationId xmlns:a16="http://schemas.microsoft.com/office/drawing/2014/main" id="{4F3FD22F-0503-C70E-1088-1CE7F4158A96}"/>
              </a:ext>
            </a:extLst>
          </p:cNvPr>
          <p:cNvSpPr txBox="1"/>
          <p:nvPr/>
        </p:nvSpPr>
        <p:spPr>
          <a:xfrm>
            <a:off x="4565875" y="713665"/>
            <a:ext cx="4009714" cy="523220"/>
          </a:xfrm>
          <a:prstGeom prst="rect">
            <a:avLst/>
          </a:prstGeom>
          <a:noFill/>
        </p:spPr>
        <p:txBody>
          <a:bodyPr wrap="square">
            <a:spAutoFit/>
          </a:bodyPr>
          <a:lstStyle/>
          <a:p>
            <a:pPr algn="ctr">
              <a:spcBef>
                <a:spcPts val="0"/>
              </a:spcBef>
            </a:pPr>
            <a:r>
              <a:rPr lang="en-US" sz="2800" b="1" dirty="0">
                <a:latin typeface="Arial" panose="020B0604020202020204" pitchFamily="34" charset="0"/>
                <a:cs typeface="Arial" panose="020B0604020202020204" pitchFamily="34" charset="0"/>
              </a:rPr>
              <a:t>April 21st, 2026</a:t>
            </a:r>
          </a:p>
        </p:txBody>
      </p:sp>
      <p:sp>
        <p:nvSpPr>
          <p:cNvPr id="12" name="TextBox 11">
            <a:extLst>
              <a:ext uri="{FF2B5EF4-FFF2-40B4-BE49-F238E27FC236}">
                <a16:creationId xmlns:a16="http://schemas.microsoft.com/office/drawing/2014/main" id="{C011EE7D-4EE5-204C-59F6-D6E56EDAB36C}"/>
              </a:ext>
            </a:extLst>
          </p:cNvPr>
          <p:cNvSpPr txBox="1"/>
          <p:nvPr/>
        </p:nvSpPr>
        <p:spPr>
          <a:xfrm>
            <a:off x="4502030" y="1236885"/>
            <a:ext cx="4137404" cy="523220"/>
          </a:xfrm>
          <a:prstGeom prst="rect">
            <a:avLst/>
          </a:prstGeom>
          <a:noFill/>
        </p:spPr>
        <p:txBody>
          <a:bodyPr wrap="square">
            <a:spAutoFit/>
          </a:bodyPr>
          <a:lstStyle/>
          <a:p>
            <a:pPr algn="ctr"/>
            <a:r>
              <a:rPr lang="en-US" sz="2800" b="1" dirty="0">
                <a:latin typeface="Arial" panose="020B0604020202020204" pitchFamily="34" charset="0"/>
                <a:cs typeface="Arial" panose="020B0604020202020204" pitchFamily="34" charset="0"/>
              </a:rPr>
              <a:t>2025-26 Academic Year</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479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1FADC-0F0D-AE65-856C-827E25812690}"/>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C3123DD-27B9-C9B3-8C9C-9AB99148FA9E}"/>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sp>
        <p:nvSpPr>
          <p:cNvPr id="8" name="Title 7">
            <a:extLst>
              <a:ext uri="{FF2B5EF4-FFF2-40B4-BE49-F238E27FC236}">
                <a16:creationId xmlns:a16="http://schemas.microsoft.com/office/drawing/2014/main" id="{87EA2516-F4F9-251B-877B-EDD9421CB94A}"/>
              </a:ext>
            </a:extLst>
          </p:cNvPr>
          <p:cNvSpPr>
            <a:spLocks noGrp="1"/>
          </p:cNvSpPr>
          <p:nvPr>
            <p:ph type="title"/>
          </p:nvPr>
        </p:nvSpPr>
        <p:spPr>
          <a:xfrm>
            <a:off x="379953" y="740568"/>
            <a:ext cx="2375439" cy="1124807"/>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 </a:t>
            </a:r>
          </a:p>
        </p:txBody>
      </p:sp>
      <p:pic>
        <p:nvPicPr>
          <p:cNvPr id="2" name="Graphic 1">
            <a:extLst>
              <a:ext uri="{FF2B5EF4-FFF2-40B4-BE49-F238E27FC236}">
                <a16:creationId xmlns:a16="http://schemas.microsoft.com/office/drawing/2014/main" id="{00C94621-FD50-58EF-CB3F-28DCEE492B52}"/>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2466092" y="-2404534"/>
            <a:ext cx="16828285" cy="15990227"/>
          </a:xfrm>
          <a:prstGeom prst="rect">
            <a:avLst/>
          </a:prstGeom>
        </p:spPr>
      </p:pic>
      <p:pic>
        <p:nvPicPr>
          <p:cNvPr id="3" name="Picture 2" descr="A close up of a logo&#10;&#10;AI-generated content may be incorrect.">
            <a:extLst>
              <a:ext uri="{FF2B5EF4-FFF2-40B4-BE49-F238E27FC236}">
                <a16:creationId xmlns:a16="http://schemas.microsoft.com/office/drawing/2014/main" id="{E2EECF76-903B-A12A-6147-628957BECCAC}"/>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7" name="Title 4">
            <a:extLst>
              <a:ext uri="{FF2B5EF4-FFF2-40B4-BE49-F238E27FC236}">
                <a16:creationId xmlns:a16="http://schemas.microsoft.com/office/drawing/2014/main" id="{1E06CA78-7F87-B885-0286-2E11F4F28E26}"/>
              </a:ext>
            </a:extLst>
          </p:cNvPr>
          <p:cNvSpPr txBox="1">
            <a:spLocks/>
          </p:cNvSpPr>
          <p:nvPr/>
        </p:nvSpPr>
        <p:spPr>
          <a:xfrm>
            <a:off x="282618" y="424543"/>
            <a:ext cx="2635164" cy="2640980"/>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7.Reports</a:t>
            </a:r>
          </a:p>
          <a:p>
            <a:pPr algn="ctr"/>
            <a:endParaRPr lang="en-US" sz="3600" dirty="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r>
              <a:rPr lang="en-US" sz="3600" dirty="0">
                <a:solidFill>
                  <a:schemeClr val="bg1"/>
                </a:solidFill>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5E968B59-3785-C703-4C28-FCCE6E9CAB47}"/>
              </a:ext>
            </a:extLst>
          </p:cNvPr>
          <p:cNvSpPr txBox="1"/>
          <p:nvPr/>
        </p:nvSpPr>
        <p:spPr>
          <a:xfrm>
            <a:off x="3483018" y="431185"/>
            <a:ext cx="5281029" cy="2354491"/>
          </a:xfrm>
          <a:prstGeom prst="rect">
            <a:avLst/>
          </a:prstGeom>
          <a:noFill/>
        </p:spPr>
        <p:txBody>
          <a:bodyPr wrap="square">
            <a:spAutoFit/>
          </a:bodyPr>
          <a:lstStyle/>
          <a:p>
            <a:pPr marL="0" indent="0">
              <a:buNone/>
            </a:pPr>
            <a:r>
              <a:rPr lang="en-US" sz="2200" b="1" dirty="0">
                <a:latin typeface="Arial" panose="020B0604020202020204" pitchFamily="34" charset="0"/>
                <a:cs typeface="Arial" panose="020B0604020202020204" pitchFamily="34" charset="0"/>
              </a:rPr>
              <a:t>7.1	</a:t>
            </a:r>
            <a:r>
              <a:rPr lang="en-US" sz="22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Committee Reports</a:t>
            </a: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7.2		Special Reports</a:t>
            </a:r>
          </a:p>
          <a:p>
            <a:pPr marL="0" indent="0">
              <a:buNone/>
            </a:pPr>
            <a:endParaRPr lang="en-US" sz="2200" b="1"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7.3		Executive Committee 					Reports</a:t>
            </a:r>
          </a:p>
          <a:p>
            <a:pPr marL="0" indent="0">
              <a:buNone/>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8710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00326-2575-1A66-D7B3-85D62C456B1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A257924-ADD5-CD0C-680B-9E2B6C0D64ED}"/>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2A9A8AF5-E358-2C4A-A2C3-32EBC902075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BAA69418-4BC8-378D-AC68-8A02F91EB35B}"/>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7. Reports</a:t>
            </a:r>
          </a:p>
        </p:txBody>
      </p:sp>
      <p:sp>
        <p:nvSpPr>
          <p:cNvPr id="6" name="Content Placeholder 5">
            <a:extLst>
              <a:ext uri="{FF2B5EF4-FFF2-40B4-BE49-F238E27FC236}">
                <a16:creationId xmlns:a16="http://schemas.microsoft.com/office/drawing/2014/main" id="{E0D50498-C374-44C6-BE18-B72B1578629B}"/>
              </a:ext>
            </a:extLst>
          </p:cNvPr>
          <p:cNvSpPr>
            <a:spLocks noGrp="1"/>
          </p:cNvSpPr>
          <p:nvPr>
            <p:ph sz="half" idx="1"/>
          </p:nvPr>
        </p:nvSpPr>
        <p:spPr>
          <a:xfrm>
            <a:off x="312517" y="1541860"/>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7.1	Committee Reports</a:t>
            </a: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66BEC51B-05A7-04C7-9289-A4C63490119A}"/>
              </a:ext>
            </a:extLst>
          </p:cNvPr>
          <p:cNvPicPr>
            <a:picLocks noChangeAspect="1"/>
          </p:cNvPicPr>
          <p:nvPr/>
        </p:nvPicPr>
        <p:blipFill>
          <a:blip r:embed="rId4"/>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3037704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64F36-910B-6264-81CA-E1C030AF5DF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C0557EB-D513-3D12-78EA-FB1426D8AD67}"/>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2679413B-A06A-873E-6C63-046DE02A0B5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FE351D3B-BE7E-9BAF-876F-16527912102B}"/>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#.7.1 Committee Report</a:t>
            </a:r>
          </a:p>
        </p:txBody>
      </p:sp>
      <p:sp>
        <p:nvSpPr>
          <p:cNvPr id="6" name="Content Placeholder 5">
            <a:extLst>
              <a:ext uri="{FF2B5EF4-FFF2-40B4-BE49-F238E27FC236}">
                <a16:creationId xmlns:a16="http://schemas.microsoft.com/office/drawing/2014/main" id="{C4873DEF-5326-DAA1-D713-1ACA69173284}"/>
              </a:ext>
            </a:extLst>
          </p:cNvPr>
          <p:cNvSpPr>
            <a:spLocks noGrp="1"/>
          </p:cNvSpPr>
          <p:nvPr>
            <p:ph sz="half" idx="1"/>
          </p:nvPr>
        </p:nvSpPr>
        <p:spPr>
          <a:xfrm>
            <a:off x="181627" y="1415441"/>
            <a:ext cx="8774483" cy="3540467"/>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#7.1.1	</a:t>
            </a:r>
            <a:r>
              <a:rPr lang="en-US" sz="2400" b="1" dirty="0">
                <a:cs typeface="Arial" panose="020B0604020202020204" pitchFamily="34" charset="0"/>
              </a:rPr>
              <a:t>Professional Development Committee: Olivia Flores</a:t>
            </a:r>
          </a:p>
          <a:p>
            <a:pPr marL="0" indent="0">
              <a:buNone/>
            </a:pPr>
            <a:endParaRPr lang="en-US" sz="600" dirty="0">
              <a:cs typeface="Arial" panose="020B0604020202020204" pitchFamily="34" charset="0"/>
            </a:endParaRPr>
          </a:p>
          <a:p>
            <a:pPr marL="0" indent="0">
              <a:buNone/>
            </a:pPr>
            <a:r>
              <a:rPr lang="en-US" sz="1800" b="1" dirty="0"/>
              <a:t>Committee Purpose/Charge</a:t>
            </a:r>
          </a:p>
          <a:p>
            <a:r>
              <a:rPr lang="en-US" sz="1600" dirty="0"/>
              <a:t>Develop and promote a professional development program which supports the educational mission of the Institution to include activities that enhance and improve the college atmosphere and cultivate a positive culture on campus; </a:t>
            </a:r>
            <a:r>
              <a:rPr lang="en-US" sz="2000" b="1" dirty="0">
                <a:highlight>
                  <a:srgbClr val="FFFF00"/>
                </a:highlight>
              </a:rPr>
              <a:t>oversee the disbursement of </a:t>
            </a:r>
            <a:r>
              <a:rPr lang="en-US" sz="1800" b="1" dirty="0">
                <a:highlight>
                  <a:srgbClr val="FFFF00"/>
                </a:highlight>
              </a:rPr>
              <a:t>professional development funds for faculty, classified professionals, and administrators.</a:t>
            </a:r>
          </a:p>
          <a:p>
            <a:pPr marL="0" indent="0">
              <a:buNone/>
            </a:pPr>
            <a:endParaRPr lang="da-DK" sz="1800" b="1" dirty="0"/>
          </a:p>
          <a:p>
            <a:pPr marL="0" indent="0">
              <a:buNone/>
            </a:pPr>
            <a:r>
              <a:rPr lang="da-DK" sz="1800" dirty="0"/>
              <a:t>AFT Budget FY 2025-26 (Faculty only): $36,425</a:t>
            </a:r>
          </a:p>
          <a:p>
            <a:pPr marL="0" indent="0">
              <a:buNone/>
            </a:pPr>
            <a:r>
              <a:rPr lang="en-US" sz="1800" dirty="0"/>
              <a:t>Available Balance as of 4/10/26: </a:t>
            </a:r>
            <a:r>
              <a:rPr lang="en-US" sz="1800" b="1" dirty="0"/>
              <a:t>$4,891.10</a:t>
            </a:r>
          </a:p>
        </p:txBody>
      </p:sp>
      <p:pic>
        <p:nvPicPr>
          <p:cNvPr id="3" name="Picture 2" descr="A close up of a logo&#10;&#10;AI-generated content may be incorrect.">
            <a:extLst>
              <a:ext uri="{FF2B5EF4-FFF2-40B4-BE49-F238E27FC236}">
                <a16:creationId xmlns:a16="http://schemas.microsoft.com/office/drawing/2014/main" id="{C410E6DA-436F-D167-F893-701666F5F334}"/>
              </a:ext>
            </a:extLst>
          </p:cNvPr>
          <p:cNvPicPr>
            <a:picLocks noChangeAspect="1"/>
          </p:cNvPicPr>
          <p:nvPr/>
        </p:nvPicPr>
        <p:blipFill>
          <a:blip r:embed="rId4"/>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1386643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48FCF-32E1-5A15-F4E4-2EE04BF5266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F5FD4DF-CFF7-47B9-8921-95BE5697696C}"/>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922EA38B-DC5E-95A4-D08F-479587EBEF5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5D07C873-CD94-7AD9-765A-67E3C9BF246D}"/>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#.7.1 Committee Report</a:t>
            </a:r>
          </a:p>
        </p:txBody>
      </p:sp>
      <p:sp>
        <p:nvSpPr>
          <p:cNvPr id="4" name="Content Placeholder 3">
            <a:extLst>
              <a:ext uri="{FF2B5EF4-FFF2-40B4-BE49-F238E27FC236}">
                <a16:creationId xmlns:a16="http://schemas.microsoft.com/office/drawing/2014/main" id="{9E8DE0BB-06CD-F8A5-A06C-41BE6B7D6C5F}"/>
              </a:ext>
            </a:extLst>
          </p:cNvPr>
          <p:cNvSpPr>
            <a:spLocks noGrp="1"/>
          </p:cNvSpPr>
          <p:nvPr>
            <p:ph idx="1"/>
          </p:nvPr>
        </p:nvSpPr>
        <p:spPr>
          <a:xfrm>
            <a:off x="202423" y="1268016"/>
            <a:ext cx="8801974" cy="3764674"/>
          </a:xfrm>
        </p:spPr>
        <p:txBody>
          <a:bodyPr>
            <a:normAutofit/>
          </a:bodyPr>
          <a:lstStyle/>
          <a:p>
            <a:pPr marL="0" indent="0">
              <a:buNone/>
            </a:pPr>
            <a:r>
              <a:rPr lang="en-US" sz="2000" dirty="0"/>
              <a:t>Friendly Reminder: Committee does not meet during the summer. </a:t>
            </a:r>
          </a:p>
          <a:p>
            <a:r>
              <a:rPr lang="en-US" sz="2000" dirty="0"/>
              <a:t>Last Spring 2026 meeting: Friday, May 22. </a:t>
            </a:r>
          </a:p>
          <a:p>
            <a:r>
              <a:rPr lang="en-US" sz="2000" dirty="0"/>
              <a:t>Deadline to submit request: Wednesday, May 13</a:t>
            </a:r>
          </a:p>
          <a:p>
            <a:r>
              <a:rPr lang="en-US" sz="2000" dirty="0"/>
              <a:t>Requests for travel during Summer, should be submitted by May 13 </a:t>
            </a:r>
          </a:p>
        </p:txBody>
      </p:sp>
      <p:pic>
        <p:nvPicPr>
          <p:cNvPr id="3" name="Picture 2" descr="A close up of a logo&#10;&#10;AI-generated content may be incorrect.">
            <a:extLst>
              <a:ext uri="{FF2B5EF4-FFF2-40B4-BE49-F238E27FC236}">
                <a16:creationId xmlns:a16="http://schemas.microsoft.com/office/drawing/2014/main" id="{86B510DB-98E8-66F6-0AFA-7C8BEEC0A70F}"/>
              </a:ext>
            </a:extLst>
          </p:cNvPr>
          <p:cNvPicPr>
            <a:picLocks noChangeAspect="1"/>
          </p:cNvPicPr>
          <p:nvPr/>
        </p:nvPicPr>
        <p:blipFill>
          <a:blip r:embed="rId4"/>
          <a:stretch>
            <a:fillRect/>
          </a:stretch>
        </p:blipFill>
        <p:spPr>
          <a:xfrm>
            <a:off x="6656240" y="4429030"/>
            <a:ext cx="2175243" cy="440626"/>
          </a:xfrm>
          <a:prstGeom prst="rect">
            <a:avLst/>
          </a:prstGeom>
        </p:spPr>
      </p:pic>
      <p:pic>
        <p:nvPicPr>
          <p:cNvPr id="7" name="Picture 6">
            <a:extLst>
              <a:ext uri="{FF2B5EF4-FFF2-40B4-BE49-F238E27FC236}">
                <a16:creationId xmlns:a16="http://schemas.microsoft.com/office/drawing/2014/main" id="{125D1BAE-1C12-1F14-6B54-1E676C59FB6D}"/>
              </a:ext>
            </a:extLst>
          </p:cNvPr>
          <p:cNvPicPr>
            <a:picLocks noChangeAspect="1"/>
          </p:cNvPicPr>
          <p:nvPr/>
        </p:nvPicPr>
        <p:blipFill>
          <a:blip r:embed="rId5"/>
          <a:srcRect l="1101" r="1101" b="15975"/>
          <a:stretch>
            <a:fillRect/>
          </a:stretch>
        </p:blipFill>
        <p:spPr>
          <a:xfrm>
            <a:off x="139603" y="2816328"/>
            <a:ext cx="6453818" cy="2118312"/>
          </a:xfrm>
          <a:prstGeom prst="rect">
            <a:avLst/>
          </a:prstGeom>
        </p:spPr>
      </p:pic>
    </p:spTree>
    <p:extLst>
      <p:ext uri="{BB962C8B-B14F-4D97-AF65-F5344CB8AC3E}">
        <p14:creationId xmlns:p14="http://schemas.microsoft.com/office/powerpoint/2010/main" val="405970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1B458-B3C8-D908-84F3-4EA1A138E82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2963BCB-E4B2-25A4-5176-76E27C2F5E36}"/>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F4C72452-0BE4-5D24-7165-DA5B9D58AB2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EE78821C-E2B0-458E-9B79-3492B42345DB}"/>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#.7.1 Committee Report</a:t>
            </a:r>
          </a:p>
        </p:txBody>
      </p:sp>
      <p:sp>
        <p:nvSpPr>
          <p:cNvPr id="4" name="Content Placeholder 3">
            <a:extLst>
              <a:ext uri="{FF2B5EF4-FFF2-40B4-BE49-F238E27FC236}">
                <a16:creationId xmlns:a16="http://schemas.microsoft.com/office/drawing/2014/main" id="{849CFBE1-3005-BAB2-C9CB-A4A2F73C0D82}"/>
              </a:ext>
            </a:extLst>
          </p:cNvPr>
          <p:cNvSpPr>
            <a:spLocks noGrp="1"/>
          </p:cNvSpPr>
          <p:nvPr>
            <p:ph idx="1"/>
          </p:nvPr>
        </p:nvSpPr>
        <p:spPr>
          <a:xfrm>
            <a:off x="312517" y="1383632"/>
            <a:ext cx="8518966" cy="3635098"/>
          </a:xfrm>
        </p:spPr>
        <p:txBody>
          <a:bodyPr>
            <a:normAutofit/>
          </a:bodyPr>
          <a:lstStyle/>
          <a:p>
            <a:pPr marL="0" indent="0">
              <a:buNone/>
            </a:pPr>
            <a:r>
              <a:rPr lang="en-US" sz="2000" dirty="0"/>
              <a:t>Friendly Reminder: Committee does not meet during the summer</a:t>
            </a:r>
          </a:p>
          <a:p>
            <a:pPr marL="0" indent="0">
              <a:buNone/>
            </a:pPr>
            <a:endParaRPr lang="en-US" sz="1200" dirty="0"/>
          </a:p>
          <a:p>
            <a:r>
              <a:rPr lang="en-US" sz="2000" dirty="0"/>
              <a:t>Reimbursement funds are first come first serve.</a:t>
            </a:r>
          </a:p>
          <a:p>
            <a:r>
              <a:rPr lang="en-US" sz="2000" dirty="0"/>
              <a:t>Maximum request amount is $1,200</a:t>
            </a:r>
          </a:p>
          <a:p>
            <a:r>
              <a:rPr lang="en-US" sz="2000" dirty="0"/>
              <a:t>Requests for travel from July 1 – Sept 11, 2026, submit by May 13, to be reviewed before summer.</a:t>
            </a:r>
          </a:p>
          <a:p>
            <a:r>
              <a:rPr lang="en-US" sz="2000" dirty="0"/>
              <a:t>Request for travel from July 1 – Sept 11, 2026, will be part of the 2026-2027 budget.</a:t>
            </a:r>
          </a:p>
          <a:p>
            <a:r>
              <a:rPr lang="en-US" sz="2000" dirty="0"/>
              <a:t>Request for Fall 2026 and Spring 2027 semesters will not be reviewed until after the first fall meeting (Sept 11, 2026).</a:t>
            </a:r>
          </a:p>
          <a:p>
            <a:endParaRPr lang="en-US" sz="2000" dirty="0"/>
          </a:p>
          <a:p>
            <a:endParaRPr lang="en-US" sz="2000" dirty="0"/>
          </a:p>
          <a:p>
            <a:pPr marL="0" indent="0">
              <a:buNone/>
            </a:pPr>
            <a:endParaRPr lang="en-US" dirty="0">
              <a:highlight>
                <a:srgbClr val="FFFF00"/>
              </a:highlight>
            </a:endParaRPr>
          </a:p>
        </p:txBody>
      </p:sp>
      <p:pic>
        <p:nvPicPr>
          <p:cNvPr id="3" name="Picture 2" descr="A close up of a logo&#10;&#10;AI-generated content may be incorrect.">
            <a:extLst>
              <a:ext uri="{FF2B5EF4-FFF2-40B4-BE49-F238E27FC236}">
                <a16:creationId xmlns:a16="http://schemas.microsoft.com/office/drawing/2014/main" id="{EA1F3226-DDD0-856D-1C01-266FDA3A6065}"/>
              </a:ext>
            </a:extLst>
          </p:cNvPr>
          <p:cNvPicPr>
            <a:picLocks noChangeAspect="1"/>
          </p:cNvPicPr>
          <p:nvPr/>
        </p:nvPicPr>
        <p:blipFill>
          <a:blip r:embed="rId4"/>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770413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970CE-E89E-27C7-2D2C-F2EB87FB85F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3238A27-7CB7-745D-6FB8-99103A4C6143}"/>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7E1086E3-636F-F646-0EDA-D6A5A90BFC3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79591" y="0"/>
            <a:ext cx="22176688" cy="21072277"/>
          </a:xfrm>
          <a:prstGeom prst="rect">
            <a:avLst/>
          </a:prstGeom>
        </p:spPr>
      </p:pic>
      <p:sp>
        <p:nvSpPr>
          <p:cNvPr id="5" name="Title 4">
            <a:extLst>
              <a:ext uri="{FF2B5EF4-FFF2-40B4-BE49-F238E27FC236}">
                <a16:creationId xmlns:a16="http://schemas.microsoft.com/office/drawing/2014/main" id="{1158027D-1757-D982-74E1-0208F0614AF8}"/>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7. Reports</a:t>
            </a:r>
          </a:p>
        </p:txBody>
      </p:sp>
      <p:sp>
        <p:nvSpPr>
          <p:cNvPr id="6" name="Content Placeholder 5">
            <a:extLst>
              <a:ext uri="{FF2B5EF4-FFF2-40B4-BE49-F238E27FC236}">
                <a16:creationId xmlns:a16="http://schemas.microsoft.com/office/drawing/2014/main" id="{CEC0002D-18BF-8977-026D-305C5C149168}"/>
              </a:ext>
            </a:extLst>
          </p:cNvPr>
          <p:cNvSpPr>
            <a:spLocks noGrp="1"/>
          </p:cNvSpPr>
          <p:nvPr>
            <p:ph sz="half" idx="1"/>
          </p:nvPr>
        </p:nvSpPr>
        <p:spPr>
          <a:xfrm>
            <a:off x="312517" y="1541860"/>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7.2	Special Reports</a:t>
            </a:r>
            <a:endParaRPr lang="en-US" sz="18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67EE52AD-7706-3848-9378-85669E6AC058}"/>
              </a:ext>
            </a:extLst>
          </p:cNvPr>
          <p:cNvPicPr>
            <a:picLocks noChangeAspect="1"/>
          </p:cNvPicPr>
          <p:nvPr/>
        </p:nvPicPr>
        <p:blipFill>
          <a:blip r:embed="rId4"/>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3933510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86B79-B437-8A88-FE0B-8615099C2A9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278D8AD-3AC7-E62D-FF1E-A45AA67124E0}"/>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F7BCAD27-2ED9-48DD-A171-19F44CEBB16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159275" y="0"/>
            <a:ext cx="22176688" cy="21072277"/>
          </a:xfrm>
          <a:prstGeom prst="rect">
            <a:avLst/>
          </a:prstGeom>
        </p:spPr>
      </p:pic>
      <p:sp>
        <p:nvSpPr>
          <p:cNvPr id="5" name="Title 4">
            <a:extLst>
              <a:ext uri="{FF2B5EF4-FFF2-40B4-BE49-F238E27FC236}">
                <a16:creationId xmlns:a16="http://schemas.microsoft.com/office/drawing/2014/main" id="{6886CB4D-DA89-3594-B34F-2ABD936EF262}"/>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7. Reports</a:t>
            </a:r>
          </a:p>
        </p:txBody>
      </p:sp>
      <p:sp>
        <p:nvSpPr>
          <p:cNvPr id="6" name="Content Placeholder 5">
            <a:extLst>
              <a:ext uri="{FF2B5EF4-FFF2-40B4-BE49-F238E27FC236}">
                <a16:creationId xmlns:a16="http://schemas.microsoft.com/office/drawing/2014/main" id="{E66D6A21-0F0B-0B70-4BD4-61FBCFB0E594}"/>
              </a:ext>
            </a:extLst>
          </p:cNvPr>
          <p:cNvSpPr>
            <a:spLocks noGrp="1"/>
          </p:cNvSpPr>
          <p:nvPr>
            <p:ph sz="half" idx="1"/>
          </p:nvPr>
        </p:nvSpPr>
        <p:spPr>
          <a:xfrm>
            <a:off x="312517" y="1541860"/>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7.3.1	   President’s Report</a:t>
            </a:r>
          </a:p>
          <a:p>
            <a:pPr marL="0" indent="0">
              <a:buNone/>
            </a:pPr>
            <a:r>
              <a:rPr lang="en-US" sz="1800" dirty="0">
                <a:latin typeface="Arial" panose="020B0604020202020204" pitchFamily="34" charset="0"/>
                <a:cs typeface="Arial" panose="020B0604020202020204" pitchFamily="34" charset="0"/>
              </a:rPr>
              <a:t>	7.3.1.1 </a:t>
            </a:r>
            <a:r>
              <a:rPr lang="en-US" sz="1800" b="1" dirty="0"/>
              <a:t>2026 Spring Plenary Session Resolutions </a:t>
            </a:r>
          </a:p>
          <a:p>
            <a:pPr marL="0" indent="0">
              <a:buNone/>
            </a:pP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7.3.1.2 Special Thanks to our Scholarship Application Readers!</a:t>
            </a:r>
          </a:p>
          <a:p>
            <a:pPr marL="0" indent="0">
              <a:buNone/>
            </a:pPr>
            <a:r>
              <a:rPr lang="en-US" sz="1800" dirty="0">
                <a:latin typeface="Arial" panose="020B0604020202020204" pitchFamily="34" charset="0"/>
                <a:cs typeface="Arial" panose="020B0604020202020204" pitchFamily="34" charset="0"/>
              </a:rPr>
              <a:t>	7.3.1.2 College Council is forming an AI Workgroup (Pending)</a:t>
            </a:r>
            <a:endParaRPr lang="en-US" sz="1800" dirty="0">
              <a:highlight>
                <a:srgbClr val="FFFF00"/>
              </a:highlight>
            </a:endParaRPr>
          </a:p>
          <a:p>
            <a:pPr marL="0" indent="0">
              <a:buNone/>
            </a:pPr>
            <a:r>
              <a:rPr lang="en-US" sz="2400" b="1" dirty="0">
                <a:latin typeface="Arial" panose="020B0604020202020204" pitchFamily="34" charset="0"/>
                <a:cs typeface="Arial" panose="020B0604020202020204" pitchFamily="34" charset="0"/>
              </a:rPr>
              <a:t>7.3.2	   Vice President’s Report</a:t>
            </a: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86123C03-3A40-6AC4-2C4B-321AE1F0E483}"/>
              </a:ext>
            </a:extLst>
          </p:cNvPr>
          <p:cNvPicPr>
            <a:picLocks noChangeAspect="1"/>
          </p:cNvPicPr>
          <p:nvPr/>
        </p:nvPicPr>
        <p:blipFill>
          <a:blip r:embed="rId4"/>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2488656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2A229-D974-A9C9-3C9B-F100C6405F5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7488432-B48A-A27C-94D2-C08E1E0297EF}"/>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95EA004F-D9AB-F5CC-9ABD-9C9391F0A28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38959" y="0"/>
            <a:ext cx="22176688" cy="21072277"/>
          </a:xfrm>
          <a:prstGeom prst="rect">
            <a:avLst/>
          </a:prstGeom>
        </p:spPr>
      </p:pic>
      <p:sp>
        <p:nvSpPr>
          <p:cNvPr id="5" name="Title 4">
            <a:extLst>
              <a:ext uri="{FF2B5EF4-FFF2-40B4-BE49-F238E27FC236}">
                <a16:creationId xmlns:a16="http://schemas.microsoft.com/office/drawing/2014/main" id="{BEE72522-3F9D-DE84-53BC-AB6D99EE0CBE}"/>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7. Reports</a:t>
            </a:r>
          </a:p>
        </p:txBody>
      </p:sp>
      <p:sp>
        <p:nvSpPr>
          <p:cNvPr id="6" name="Content Placeholder 5">
            <a:extLst>
              <a:ext uri="{FF2B5EF4-FFF2-40B4-BE49-F238E27FC236}">
                <a16:creationId xmlns:a16="http://schemas.microsoft.com/office/drawing/2014/main" id="{09D5E4DB-0B1F-AEDF-FB06-138229A5E33F}"/>
              </a:ext>
            </a:extLst>
          </p:cNvPr>
          <p:cNvSpPr>
            <a:spLocks noGrp="1"/>
          </p:cNvSpPr>
          <p:nvPr>
            <p:ph sz="half" idx="1"/>
          </p:nvPr>
        </p:nvSpPr>
        <p:spPr>
          <a:xfrm>
            <a:off x="312517" y="1541860"/>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7.3.3 – 8</a:t>
            </a:r>
          </a:p>
          <a:p>
            <a:pPr marL="826135" lvl="1" indent="-460375">
              <a:lnSpc>
                <a:spcPct val="100000"/>
              </a:lnSpc>
              <a:spcBef>
                <a:spcPts val="0"/>
              </a:spcBef>
              <a:spcAft>
                <a:spcPts val="800"/>
              </a:spcAft>
              <a:buNone/>
            </a:pPr>
            <a:endParaRPr lang="en-US" sz="2000" dirty="0">
              <a:latin typeface="Arial" panose="020B0604020202020204" pitchFamily="34" charset="0"/>
              <a:ea typeface="ＭＳ Ｐゴシック" pitchFamily="34" charset="-128"/>
              <a:cs typeface="Arial" panose="020B0604020202020204" pitchFamily="34" charset="0"/>
            </a:endParaRPr>
          </a:p>
          <a:p>
            <a:pPr marL="826135" lvl="1" indent="-460375">
              <a:lnSpc>
                <a:spcPct val="100000"/>
              </a:lnSpc>
              <a:spcBef>
                <a:spcPts val="0"/>
              </a:spcBef>
              <a:spcAft>
                <a:spcPts val="800"/>
              </a:spcAft>
              <a:buNone/>
            </a:pPr>
            <a:r>
              <a:rPr lang="en-US" sz="2000" dirty="0">
                <a:latin typeface="Arial" panose="020B0604020202020204" pitchFamily="34" charset="0"/>
                <a:ea typeface="ＭＳ Ｐゴシック" pitchFamily="34" charset="-128"/>
                <a:cs typeface="Arial" panose="020B0604020202020204" pitchFamily="34" charset="0"/>
              </a:rPr>
              <a:t>Secretary – Olivia Flores</a:t>
            </a:r>
          </a:p>
          <a:p>
            <a:pPr marL="826135" lvl="1" indent="-460375">
              <a:lnSpc>
                <a:spcPct val="100000"/>
              </a:lnSpc>
              <a:spcBef>
                <a:spcPts val="0"/>
              </a:spcBef>
              <a:spcAft>
                <a:spcPts val="800"/>
              </a:spcAft>
              <a:buNone/>
            </a:pPr>
            <a:r>
              <a:rPr lang="en-US" sz="2000" dirty="0">
                <a:latin typeface="Arial" panose="020B0604020202020204" pitchFamily="34" charset="0"/>
                <a:ea typeface="ＭＳ Ｐゴシック" pitchFamily="34" charset="-128"/>
                <a:cs typeface="Arial" panose="020B0604020202020204" pitchFamily="34" charset="0"/>
              </a:rPr>
              <a:t>Treasurer – Dawn Diskin </a:t>
            </a:r>
            <a:r>
              <a:rPr lang="en-US" sz="2000" i="1" dirty="0">
                <a:latin typeface="Arial" panose="020B0604020202020204" pitchFamily="34" charset="0"/>
                <a:ea typeface="ＭＳ Ｐゴシック" pitchFamily="34" charset="-128"/>
                <a:cs typeface="Arial" panose="020B0604020202020204" pitchFamily="34" charset="0"/>
              </a:rPr>
              <a:t>(please see the following slide)</a:t>
            </a:r>
          </a:p>
          <a:p>
            <a:pPr marL="826135" lvl="1" indent="-460375">
              <a:lnSpc>
                <a:spcPct val="100000"/>
              </a:lnSpc>
              <a:spcBef>
                <a:spcPts val="0"/>
              </a:spcBef>
              <a:spcAft>
                <a:spcPts val="800"/>
              </a:spcAft>
              <a:buNone/>
            </a:pPr>
            <a:r>
              <a:rPr lang="en-US" sz="2000" dirty="0">
                <a:latin typeface="Arial" panose="020B0604020202020204" pitchFamily="34" charset="0"/>
                <a:ea typeface="ＭＳ Ｐゴシック" pitchFamily="34" charset="-128"/>
                <a:cs typeface="Arial" panose="020B0604020202020204" pitchFamily="34" charset="0"/>
              </a:rPr>
              <a:t>Contract Member-at-Large – Melissa Wolfson</a:t>
            </a:r>
          </a:p>
          <a:p>
            <a:pPr marL="826135" lvl="1" indent="-460375">
              <a:lnSpc>
                <a:spcPct val="100000"/>
              </a:lnSpc>
              <a:spcBef>
                <a:spcPts val="0"/>
              </a:spcBef>
              <a:spcAft>
                <a:spcPts val="800"/>
              </a:spcAft>
              <a:buNone/>
            </a:pPr>
            <a:r>
              <a:rPr lang="en-US" sz="2000" dirty="0">
                <a:latin typeface="Arial" panose="020B0604020202020204" pitchFamily="34" charset="0"/>
                <a:ea typeface="ＭＳ Ｐゴシック" pitchFamily="34" charset="-128"/>
                <a:cs typeface="Arial" panose="020B0604020202020204" pitchFamily="34" charset="0"/>
              </a:rPr>
              <a:t>Contingent Faculty Member-at-Large – Desi Klaar</a:t>
            </a:r>
          </a:p>
          <a:p>
            <a:pPr marL="826135" lvl="1" indent="-460375">
              <a:lnSpc>
                <a:spcPct val="100000"/>
              </a:lnSpc>
              <a:spcBef>
                <a:spcPts val="0"/>
              </a:spcBef>
              <a:spcAft>
                <a:spcPts val="800"/>
              </a:spcAft>
              <a:buNone/>
            </a:pPr>
            <a:r>
              <a:rPr lang="en-US" sz="2000" dirty="0">
                <a:latin typeface="Arial" panose="020B0604020202020204" pitchFamily="34" charset="0"/>
                <a:ea typeface="ＭＳ Ｐゴシック" pitchFamily="34" charset="-128"/>
                <a:cs typeface="Arial" panose="020B0604020202020204" pitchFamily="34" charset="0"/>
              </a:rPr>
              <a:t>Chair of Chairs – Mary </a:t>
            </a:r>
            <a:r>
              <a:rPr lang="en-US" sz="2000" dirty="0" err="1">
                <a:latin typeface="Arial" panose="020B0604020202020204" pitchFamily="34" charset="0"/>
                <a:ea typeface="ＭＳ Ｐゴシック" pitchFamily="34" charset="-128"/>
                <a:cs typeface="Arial" panose="020B0604020202020204" pitchFamily="34" charset="0"/>
              </a:rPr>
              <a:t>Kjartanson</a:t>
            </a:r>
            <a:endParaRPr lang="en-US" sz="2000" dirty="0">
              <a:latin typeface="Arial" panose="020B0604020202020204" pitchFamily="34" charset="0"/>
              <a:ea typeface="ＭＳ Ｐゴシック" pitchFamily="34" charset="-128"/>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361DF3D0-52AB-9720-FF4C-269F0BA0ADD9}"/>
              </a:ext>
            </a:extLst>
          </p:cNvPr>
          <p:cNvPicPr>
            <a:picLocks noChangeAspect="1"/>
          </p:cNvPicPr>
          <p:nvPr/>
        </p:nvPicPr>
        <p:blipFill>
          <a:blip r:embed="rId4"/>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3125296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A0C81-DCD6-80E2-2AD6-C57832D72B6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09C5A52-4F6D-548E-424A-D174A125B64E}"/>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586D8E06-F2F2-4354-4549-1F23D5E501E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26927" y="0"/>
            <a:ext cx="22176688" cy="21072277"/>
          </a:xfrm>
          <a:prstGeom prst="rect">
            <a:avLst/>
          </a:prstGeom>
        </p:spPr>
      </p:pic>
      <p:sp>
        <p:nvSpPr>
          <p:cNvPr id="5" name="Title 4">
            <a:extLst>
              <a:ext uri="{FF2B5EF4-FFF2-40B4-BE49-F238E27FC236}">
                <a16:creationId xmlns:a16="http://schemas.microsoft.com/office/drawing/2014/main" id="{6CCE98BA-000E-994C-288F-BDD381155631}"/>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7. Reports</a:t>
            </a:r>
          </a:p>
        </p:txBody>
      </p:sp>
      <p:sp>
        <p:nvSpPr>
          <p:cNvPr id="6" name="Content Placeholder 5">
            <a:extLst>
              <a:ext uri="{FF2B5EF4-FFF2-40B4-BE49-F238E27FC236}">
                <a16:creationId xmlns:a16="http://schemas.microsoft.com/office/drawing/2014/main" id="{C46CCD2F-5B08-5ABD-C831-0E66D097CBCA}"/>
              </a:ext>
            </a:extLst>
          </p:cNvPr>
          <p:cNvSpPr>
            <a:spLocks noGrp="1"/>
          </p:cNvSpPr>
          <p:nvPr>
            <p:ph sz="half" idx="1"/>
          </p:nvPr>
        </p:nvSpPr>
        <p:spPr>
          <a:xfrm>
            <a:off x="312517" y="1541860"/>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7.3.4: Treasurer (Dawn Diskin)</a:t>
            </a:r>
            <a:endParaRPr lang="en-US" sz="1500" b="1" dirty="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342900" indent="-342900">
              <a:buFont typeface="+mj-lt"/>
              <a:buAutoNum type="arabicPeriod"/>
            </a:pPr>
            <a:r>
              <a:rPr lang="en-US" sz="1800" dirty="0">
                <a:latin typeface="Arial" panose="020B0604020202020204" pitchFamily="34" charset="0"/>
                <a:cs typeface="Arial" panose="020B0604020202020204" pitchFamily="34" charset="0"/>
              </a:rPr>
              <a:t>Account Balance $529.99</a:t>
            </a:r>
          </a:p>
          <a:p>
            <a:pPr marL="342900" indent="-342900">
              <a:buFont typeface="+mj-lt"/>
              <a:buAutoNum type="arabicPeriod"/>
            </a:pPr>
            <a:r>
              <a:rPr lang="en-US" sz="1800" dirty="0">
                <a:latin typeface="Arial" panose="020B0604020202020204" pitchFamily="34" charset="0"/>
                <a:cs typeface="Arial" panose="020B0604020202020204" pitchFamily="34" charset="0"/>
              </a:rPr>
              <a:t>Academic Senate Dues / Voluntary Payroll Deduction</a:t>
            </a:r>
          </a:p>
          <a:p>
            <a:pPr lvl="1"/>
            <a:r>
              <a:rPr lang="en-US" dirty="0">
                <a:latin typeface="Arial" panose="020B0604020202020204" pitchFamily="34" charset="0"/>
                <a:cs typeface="Arial" panose="020B0604020202020204" pitchFamily="34" charset="0"/>
              </a:rPr>
              <a:t>Please remember to set it up!</a:t>
            </a:r>
          </a:p>
          <a:p>
            <a:pPr lvl="1"/>
            <a:r>
              <a:rPr lang="en-US" dirty="0">
                <a:latin typeface="Arial" panose="020B0604020202020204" pitchFamily="34" charset="0"/>
                <a:cs typeface="Arial" panose="020B0604020202020204" pitchFamily="34" charset="0"/>
              </a:rPr>
              <a:t>Reach out if you’d like some assistance. </a:t>
            </a:r>
          </a:p>
        </p:txBody>
      </p:sp>
      <p:pic>
        <p:nvPicPr>
          <p:cNvPr id="3" name="Picture 2" descr="A close up of a logo&#10;&#10;AI-generated content may be incorrect.">
            <a:extLst>
              <a:ext uri="{FF2B5EF4-FFF2-40B4-BE49-F238E27FC236}">
                <a16:creationId xmlns:a16="http://schemas.microsoft.com/office/drawing/2014/main" id="{029E7D82-1BB8-9231-DDEF-0B79FBAD2D5C}"/>
              </a:ext>
            </a:extLst>
          </p:cNvPr>
          <p:cNvPicPr>
            <a:picLocks noChangeAspect="1"/>
          </p:cNvPicPr>
          <p:nvPr/>
        </p:nvPicPr>
        <p:blipFill>
          <a:blip r:embed="rId4"/>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2800118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6AE21-2B56-4377-6F53-F6253AAF862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E5159F7-881C-9E59-FF27-340B3E74C66C}"/>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264F0718-D9E8-D908-97B8-D954F849B35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906611" y="0"/>
            <a:ext cx="22176688" cy="21072277"/>
          </a:xfrm>
          <a:prstGeom prst="rect">
            <a:avLst/>
          </a:prstGeom>
        </p:spPr>
      </p:pic>
      <p:sp>
        <p:nvSpPr>
          <p:cNvPr id="5" name="Title 4">
            <a:extLst>
              <a:ext uri="{FF2B5EF4-FFF2-40B4-BE49-F238E27FC236}">
                <a16:creationId xmlns:a16="http://schemas.microsoft.com/office/drawing/2014/main" id="{F6132DA6-2F2E-C5F4-D460-290B00378A7A}"/>
              </a:ext>
            </a:extLst>
          </p:cNvPr>
          <p:cNvSpPr>
            <a:spLocks noGrp="1"/>
          </p:cNvSpPr>
          <p:nvPr>
            <p:ph type="title"/>
          </p:nvPr>
        </p:nvSpPr>
        <p:spPr>
          <a:xfrm>
            <a:off x="312517" y="0"/>
            <a:ext cx="8202832"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8. Announcements</a:t>
            </a:r>
          </a:p>
        </p:txBody>
      </p:sp>
      <p:sp>
        <p:nvSpPr>
          <p:cNvPr id="6" name="Content Placeholder 5">
            <a:extLst>
              <a:ext uri="{FF2B5EF4-FFF2-40B4-BE49-F238E27FC236}">
                <a16:creationId xmlns:a16="http://schemas.microsoft.com/office/drawing/2014/main" id="{050A08B7-BD6A-B3F8-050E-983AC0D710DD}"/>
              </a:ext>
            </a:extLst>
          </p:cNvPr>
          <p:cNvSpPr>
            <a:spLocks noGrp="1"/>
          </p:cNvSpPr>
          <p:nvPr>
            <p:ph sz="half" idx="1"/>
          </p:nvPr>
        </p:nvSpPr>
        <p:spPr>
          <a:xfrm>
            <a:off x="312517" y="1167897"/>
            <a:ext cx="8518965" cy="3701759"/>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1 min. time limit each</a:t>
            </a:r>
          </a:p>
          <a:p>
            <a:pPr marL="0" indent="0">
              <a:buNone/>
            </a:pPr>
            <a:endParaRPr lang="en-US" sz="15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 </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429B3FB1-D398-625A-30F9-6BD277972A25}"/>
              </a:ext>
            </a:extLst>
          </p:cNvPr>
          <p:cNvPicPr>
            <a:picLocks noChangeAspect="1"/>
          </p:cNvPicPr>
          <p:nvPr/>
        </p:nvPicPr>
        <p:blipFill>
          <a:blip r:embed="rId4"/>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354273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2EBC1C-A1B7-60A8-619D-638A22F271DF}"/>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D4D61CAA-2AF9-0708-B82F-AE75E3478CF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85402" y="0"/>
            <a:ext cx="22176688" cy="21072277"/>
          </a:xfrm>
          <a:prstGeom prst="rect">
            <a:avLst/>
          </a:prstGeom>
        </p:spPr>
      </p:pic>
      <p:sp>
        <p:nvSpPr>
          <p:cNvPr id="5" name="Title 4">
            <a:extLst>
              <a:ext uri="{FF2B5EF4-FFF2-40B4-BE49-F238E27FC236}">
                <a16:creationId xmlns:a16="http://schemas.microsoft.com/office/drawing/2014/main" id="{D2E3D18E-FC6C-3F47-36E7-5784F5A30B63}"/>
              </a:ext>
            </a:extLst>
          </p:cNvPr>
          <p:cNvSpPr>
            <a:spLocks noGrp="1"/>
          </p:cNvSpPr>
          <p:nvPr>
            <p:ph type="title"/>
          </p:nvPr>
        </p:nvSpPr>
        <p:spPr>
          <a:xfrm>
            <a:off x="312517" y="0"/>
            <a:ext cx="8202832"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2. Agenda Overview</a:t>
            </a:r>
          </a:p>
        </p:txBody>
      </p:sp>
      <p:sp>
        <p:nvSpPr>
          <p:cNvPr id="6" name="Content Placeholder 5">
            <a:extLst>
              <a:ext uri="{FF2B5EF4-FFF2-40B4-BE49-F238E27FC236}">
                <a16:creationId xmlns:a16="http://schemas.microsoft.com/office/drawing/2014/main" id="{873C7D1D-6291-9496-E110-C2D5FB56E75B}"/>
              </a:ext>
            </a:extLst>
          </p:cNvPr>
          <p:cNvSpPr>
            <a:spLocks noGrp="1"/>
          </p:cNvSpPr>
          <p:nvPr>
            <p:ph sz="half" idx="1"/>
          </p:nvPr>
        </p:nvSpPr>
        <p:spPr>
          <a:xfrm>
            <a:off x="312517" y="1176951"/>
            <a:ext cx="8518965" cy="3659464"/>
          </a:xfrm>
        </p:spPr>
        <p:txBody>
          <a:bodyPr numCol="2">
            <a:noAutofit/>
          </a:bodyPr>
          <a:lstStyle/>
          <a:p>
            <a:pPr marL="514350" lvl="0" indent="-514350">
              <a:spcBef>
                <a:spcPts val="0"/>
              </a:spcBef>
              <a:buFont typeface="+mj-lt"/>
              <a:buAutoNum type="arabicPeriod"/>
            </a:pPr>
            <a:r>
              <a:rPr lang="en-US" sz="1700" b="1" dirty="0">
                <a:latin typeface="Arial" panose="020B0604020202020204" pitchFamily="34" charset="0"/>
                <a:cs typeface="Arial" panose="020B0604020202020204" pitchFamily="34" charset="0"/>
              </a:rPr>
              <a:t>Call to Order</a:t>
            </a:r>
          </a:p>
          <a:p>
            <a:pPr marL="514350" lvl="0" indent="-514350">
              <a:spcBef>
                <a:spcPts val="0"/>
              </a:spcBef>
              <a:buFont typeface="+mj-lt"/>
              <a:buAutoNum type="arabicPeriod"/>
            </a:pPr>
            <a:r>
              <a:rPr lang="en-US" sz="1700" b="1" dirty="0">
                <a:latin typeface="Arial" panose="020B0604020202020204" pitchFamily="34" charset="0"/>
                <a:cs typeface="Arial" panose="020B0604020202020204" pitchFamily="34" charset="0"/>
              </a:rPr>
              <a:t>Approval of Agenda</a:t>
            </a:r>
            <a:r>
              <a:rPr lang="en-US" sz="1700" dirty="0">
                <a:latin typeface="Arial" panose="020B0604020202020204" pitchFamily="34" charset="0"/>
                <a:cs typeface="Arial" panose="020B0604020202020204" pitchFamily="34" charset="0"/>
              </a:rPr>
              <a:t> &amp; Consent Calendar</a:t>
            </a:r>
          </a:p>
          <a:p>
            <a:pPr marL="880110" lvl="1" indent="-514350">
              <a:spcBef>
                <a:spcPts val="0"/>
              </a:spcBef>
              <a:buFont typeface="+mj-lt"/>
              <a:buAutoNum type="alphaLcPeriod"/>
            </a:pPr>
            <a:r>
              <a:rPr lang="en-US" sz="1400" dirty="0">
                <a:solidFill>
                  <a:srgbClr val="006E79"/>
                </a:solidFill>
                <a:latin typeface="Arial" panose="020B0604020202020204" pitchFamily="34" charset="0"/>
                <a:cs typeface="Arial" panose="020B0604020202020204" pitchFamily="34" charset="0"/>
                <a:hlinkClick r:id="rId4"/>
              </a:rPr>
              <a:t>DRAFT Minutes 040726</a:t>
            </a:r>
            <a:endParaRPr lang="en-US" sz="1400" dirty="0">
              <a:latin typeface="Arial" panose="020B0604020202020204" pitchFamily="34" charset="0"/>
              <a:cs typeface="Arial" panose="020B0604020202020204" pitchFamily="34" charset="0"/>
              <a:hlinkClick r:id="rId5"/>
            </a:endParaRPr>
          </a:p>
          <a:p>
            <a:pPr marL="514350" lvl="0" indent="-514350">
              <a:spcBef>
                <a:spcPts val="0"/>
              </a:spcBef>
              <a:buFont typeface="+mj-lt"/>
              <a:buAutoNum type="arabicPeriod"/>
            </a:pPr>
            <a:r>
              <a:rPr lang="en-US" sz="1700" b="1" dirty="0">
                <a:latin typeface="Arial" panose="020B0604020202020204" pitchFamily="34" charset="0"/>
                <a:cs typeface="Arial" panose="020B0604020202020204" pitchFamily="34" charset="0"/>
              </a:rPr>
              <a:t>Land Acknowledgement </a:t>
            </a:r>
            <a:r>
              <a:rPr lang="en-US" sz="1700" dirty="0">
                <a:latin typeface="Arial" panose="020B0604020202020204" pitchFamily="34" charset="0"/>
                <a:cs typeface="Arial" panose="020B0604020202020204" pitchFamily="34" charset="0"/>
              </a:rPr>
              <a:t>(Updated)</a:t>
            </a:r>
          </a:p>
          <a:p>
            <a:pPr marL="514350" lvl="0" indent="-514350">
              <a:spcBef>
                <a:spcPts val="0"/>
              </a:spcBef>
              <a:buFont typeface="+mj-lt"/>
              <a:buAutoNum type="arabicPeriod"/>
            </a:pPr>
            <a:r>
              <a:rPr lang="en-US" sz="1700" b="1" dirty="0">
                <a:latin typeface="Arial" panose="020B0604020202020204" pitchFamily="34" charset="0"/>
                <a:cs typeface="Arial" panose="020B0604020202020204" pitchFamily="34" charset="0"/>
              </a:rPr>
              <a:t>Public Comments</a:t>
            </a:r>
          </a:p>
          <a:p>
            <a:pPr marL="514350" indent="-514350">
              <a:spcBef>
                <a:spcPts val="0"/>
              </a:spcBef>
              <a:buFont typeface="+mj-lt"/>
              <a:buAutoNum type="arabicPeriod"/>
            </a:pPr>
            <a:r>
              <a:rPr lang="en-US" sz="1700" b="1" dirty="0">
                <a:latin typeface="Arial" panose="020B0604020202020204" pitchFamily="34" charset="0"/>
                <a:cs typeface="Arial" panose="020B0604020202020204" pitchFamily="34" charset="0"/>
              </a:rPr>
              <a:t>Action Items</a:t>
            </a:r>
          </a:p>
          <a:p>
            <a:pPr marL="692150" lvl="1" indent="-349250">
              <a:spcBef>
                <a:spcPts val="0"/>
              </a:spcBef>
              <a:buFont typeface="+mj-lt"/>
              <a:buAutoNum type="alphaLcPeriod"/>
            </a:pPr>
            <a:r>
              <a:rPr lang="en-US" sz="1400" dirty="0">
                <a:latin typeface="Arial" panose="020B0604020202020204" pitchFamily="34" charset="0"/>
                <a:cs typeface="Arial" panose="020B0604020202020204" pitchFamily="34" charset="0"/>
              </a:rPr>
              <a:t>Academic Senate Elections</a:t>
            </a:r>
          </a:p>
          <a:p>
            <a:pPr marL="692150" lvl="1" indent="-349250">
              <a:spcBef>
                <a:spcPts val="0"/>
              </a:spcBef>
              <a:buFont typeface="+mj-lt"/>
              <a:buAutoNum type="alphaLcPeriod"/>
            </a:pPr>
            <a:r>
              <a:rPr lang="en-US" sz="1400" dirty="0">
                <a:latin typeface="Arial" panose="020B0604020202020204" pitchFamily="34" charset="0"/>
                <a:ea typeface="Arial" panose="020B0604020202020204" pitchFamily="34" charset="0"/>
                <a:cs typeface="Arial" panose="020B0604020202020204" pitchFamily="34" charset="0"/>
              </a:rPr>
              <a:t>Second Read: Miramar Technology Plan</a:t>
            </a:r>
          </a:p>
          <a:p>
            <a:pPr marL="692150" lvl="1" indent="-349250">
              <a:spcBef>
                <a:spcPts val="0"/>
              </a:spcBef>
              <a:buFont typeface="+mj-lt"/>
              <a:buAutoNum type="alphaLcPeriod"/>
            </a:pPr>
            <a:r>
              <a:rPr lang="en-US" sz="1400" dirty="0">
                <a:latin typeface="Arial" panose="020B0604020202020204" pitchFamily="34" charset="0"/>
                <a:ea typeface="Arial" panose="020B0604020202020204" pitchFamily="34" charset="0"/>
                <a:cs typeface="Arial" panose="020B0604020202020204" pitchFamily="34" charset="0"/>
              </a:rPr>
              <a:t>Second Read: Miramar College Marketing and Outreach Plan</a:t>
            </a:r>
          </a:p>
          <a:p>
            <a:pPr marL="514350" indent="-514350">
              <a:spcBef>
                <a:spcPts val="0"/>
              </a:spcBef>
              <a:buFont typeface="+mj-lt"/>
              <a:buAutoNum type="arabicPeriod" startAt="6"/>
            </a:pPr>
            <a:r>
              <a:rPr lang="en-US" sz="1700" b="1" dirty="0">
                <a:latin typeface="Arial" panose="020B0604020202020204" pitchFamily="34" charset="0"/>
                <a:cs typeface="Arial" panose="020B0604020202020204" pitchFamily="34" charset="0"/>
              </a:rPr>
              <a:t>Discussion Items</a:t>
            </a:r>
            <a:endParaRPr lang="en-US" sz="1400" dirty="0">
              <a:latin typeface="Arial" panose="020B0604020202020204" pitchFamily="34" charset="0"/>
              <a:ea typeface="Tahoma" panose="020B0604030504040204" pitchFamily="34" charset="0"/>
              <a:cs typeface="Arial" panose="020B0604020202020204" pitchFamily="34" charset="0"/>
            </a:endParaRPr>
          </a:p>
          <a:p>
            <a:pPr marL="628650" lvl="1" indent="-263525">
              <a:spcBef>
                <a:spcPts val="0"/>
              </a:spcBef>
              <a:buFont typeface="+mj-lt"/>
              <a:buAutoNum type="alphaLcPeriod"/>
            </a:pPr>
            <a:r>
              <a:rPr lang="en-US" sz="1400" dirty="0">
                <a:latin typeface="Arial" panose="020B0604020202020204" pitchFamily="34" charset="0"/>
                <a:ea typeface="Tahoma" panose="020B0604030504040204" pitchFamily="34" charset="0"/>
                <a:cs typeface="Arial" panose="020B0604020202020204" pitchFamily="34" charset="0"/>
              </a:rPr>
              <a:t>Standing: Curriculum Committee Updates</a:t>
            </a:r>
          </a:p>
          <a:p>
            <a:pPr marL="628650" lvl="1" indent="-263525">
              <a:spcBef>
                <a:spcPts val="0"/>
              </a:spcBef>
              <a:buFont typeface="+mj-lt"/>
              <a:buAutoNum type="alphaLcPeriod"/>
            </a:pPr>
            <a:r>
              <a:rPr lang="en-US" sz="1400" dirty="0">
                <a:latin typeface="Arial" panose="020B0604020202020204" pitchFamily="34" charset="0"/>
                <a:ea typeface="Tahoma" panose="020B0604030504040204" pitchFamily="34" charset="0"/>
                <a:cs typeface="Arial" panose="020B0604020202020204" pitchFamily="34" charset="0"/>
              </a:rPr>
              <a:t>Miramar Strategic Goals Document</a:t>
            </a:r>
          </a:p>
          <a:p>
            <a:pPr marL="628650" lvl="1" indent="-263525">
              <a:spcBef>
                <a:spcPts val="0"/>
              </a:spcBef>
              <a:buFont typeface="+mj-lt"/>
              <a:buAutoNum type="alphaLcPeriod"/>
            </a:pPr>
            <a:r>
              <a:rPr lang="en-US" sz="1400" dirty="0">
                <a:latin typeface="Arial" panose="020B0604020202020204" pitchFamily="34" charset="0"/>
                <a:ea typeface="Tahoma" panose="020B0604030504040204" pitchFamily="34" charset="0"/>
                <a:cs typeface="Arial" panose="020B0604020202020204" pitchFamily="34" charset="0"/>
              </a:rPr>
              <a:t>Work-Based Learning at Miramar College</a:t>
            </a:r>
          </a:p>
          <a:p>
            <a:pPr marL="628650" lvl="1" indent="-263525">
              <a:spcBef>
                <a:spcPts val="0"/>
              </a:spcBef>
              <a:buFont typeface="+mj-lt"/>
              <a:buAutoNum type="alphaLcPeriod"/>
            </a:pPr>
            <a:r>
              <a:rPr lang="en-US" sz="1500" dirty="0">
                <a:latin typeface="Arial" panose="020B0604020202020204" pitchFamily="34" charset="0"/>
                <a:ea typeface="Tahoma" panose="020B0604030504040204" pitchFamily="34" charset="0"/>
                <a:cs typeface="Arial" panose="020B0604020202020204" pitchFamily="34" charset="0"/>
              </a:rPr>
              <a:t>Free Speech and Campus Safety</a:t>
            </a:r>
          </a:p>
          <a:p>
            <a:pPr marL="628650" lvl="1" indent="-263525">
              <a:spcBef>
                <a:spcPts val="0"/>
              </a:spcBef>
              <a:buFont typeface="+mj-lt"/>
              <a:buAutoNum type="alphaLcPeriod"/>
            </a:pPr>
            <a:r>
              <a:rPr lang="en-US" sz="1400" dirty="0">
                <a:latin typeface="Arial" panose="020B0604020202020204" pitchFamily="34" charset="0"/>
                <a:ea typeface="Tahoma" panose="020B0604030504040204" pitchFamily="34" charset="0"/>
                <a:cs typeface="Arial" panose="020B0604020202020204" pitchFamily="34" charset="0"/>
              </a:rPr>
              <a:t>Resolution on Agentic AI Workgroup</a:t>
            </a:r>
          </a:p>
          <a:p>
            <a:pPr marL="514350" indent="-514350">
              <a:spcBef>
                <a:spcPts val="0"/>
              </a:spcBef>
              <a:buFont typeface="+mj-lt"/>
              <a:buAutoNum type="arabicPeriod" startAt="7"/>
            </a:pPr>
            <a:r>
              <a:rPr lang="en-US" sz="1700" b="1" dirty="0">
                <a:latin typeface="Arial" panose="020B0604020202020204" pitchFamily="34" charset="0"/>
                <a:cs typeface="Arial" panose="020B0604020202020204" pitchFamily="34" charset="0"/>
              </a:rPr>
              <a:t>Reports:</a:t>
            </a:r>
          </a:p>
          <a:p>
            <a:pPr marL="577850" lvl="1" indent="-396875">
              <a:spcBef>
                <a:spcPts val="0"/>
              </a:spcBef>
              <a:buFont typeface="+mj-lt"/>
              <a:buAutoNum type="alphaLcPeriod"/>
            </a:pPr>
            <a:r>
              <a:rPr lang="en-US" sz="1400" dirty="0">
                <a:latin typeface="Arial" panose="020B0604020202020204" pitchFamily="34" charset="0"/>
                <a:cs typeface="Arial" panose="020B0604020202020204" pitchFamily="34" charset="0"/>
              </a:rPr>
              <a:t>Committee Reports</a:t>
            </a:r>
            <a:endParaRPr lang="en-US" sz="1400" strike="sngStrike" dirty="0">
              <a:latin typeface="Arial" panose="020B0604020202020204" pitchFamily="34" charset="0"/>
              <a:cs typeface="Arial" panose="020B0604020202020204" pitchFamily="34" charset="0"/>
            </a:endParaRPr>
          </a:p>
          <a:p>
            <a:pPr marL="577850" lvl="1" indent="-396875">
              <a:spcBef>
                <a:spcPts val="0"/>
              </a:spcBef>
              <a:buFont typeface="+mj-lt"/>
              <a:buAutoNum type="alphaLcPeriod"/>
            </a:pPr>
            <a:r>
              <a:rPr lang="en-US" sz="1400" dirty="0">
                <a:latin typeface="Arial" panose="020B0604020202020204" pitchFamily="34" charset="0"/>
                <a:cs typeface="Arial" panose="020B0604020202020204" pitchFamily="34" charset="0"/>
              </a:rPr>
              <a:t>Special Reports</a:t>
            </a:r>
          </a:p>
          <a:p>
            <a:pPr marL="577850" lvl="1" indent="-396875">
              <a:spcBef>
                <a:spcPts val="0"/>
              </a:spcBef>
              <a:buFont typeface="+mj-lt"/>
              <a:buAutoNum type="alphaLcPeriod"/>
            </a:pPr>
            <a:r>
              <a:rPr lang="en-US" sz="1400" dirty="0">
                <a:latin typeface="Arial" panose="020B0604020202020204" pitchFamily="34" charset="0"/>
                <a:cs typeface="Arial" panose="020B0604020202020204" pitchFamily="34" charset="0"/>
              </a:rPr>
              <a:t>Executive Committee Reports</a:t>
            </a:r>
          </a:p>
          <a:p>
            <a:pPr marL="514350" lvl="0" indent="-514350">
              <a:spcBef>
                <a:spcPts val="0"/>
              </a:spcBef>
              <a:buFont typeface="+mj-lt"/>
              <a:buAutoNum type="arabicPeriod" startAt="7"/>
            </a:pPr>
            <a:r>
              <a:rPr lang="en-US" sz="1700" b="1" dirty="0">
                <a:latin typeface="Arial" panose="020B0604020202020204" pitchFamily="34" charset="0"/>
                <a:cs typeface="Arial" panose="020B0604020202020204" pitchFamily="34" charset="0"/>
              </a:rPr>
              <a:t>Announcements</a:t>
            </a:r>
          </a:p>
          <a:p>
            <a:pPr marL="514350" lvl="0" indent="-503238">
              <a:spcBef>
                <a:spcPts val="0"/>
              </a:spcBef>
              <a:buFont typeface="+mj-lt"/>
              <a:buAutoNum type="arabicPeriod" startAt="7"/>
            </a:pPr>
            <a:r>
              <a:rPr lang="en-US" sz="1700" b="1" dirty="0">
                <a:latin typeface="Arial" panose="020B0604020202020204" pitchFamily="34" charset="0"/>
                <a:cs typeface="Arial" panose="020B0604020202020204" pitchFamily="34" charset="0"/>
              </a:rPr>
              <a:t>Adjournment</a:t>
            </a:r>
          </a:p>
        </p:txBody>
      </p:sp>
      <p:sp>
        <p:nvSpPr>
          <p:cNvPr id="7" name="TextBox 6">
            <a:extLst>
              <a:ext uri="{FF2B5EF4-FFF2-40B4-BE49-F238E27FC236}">
                <a16:creationId xmlns:a16="http://schemas.microsoft.com/office/drawing/2014/main" id="{BBC54568-5857-1B80-63DE-392BA4166582}"/>
              </a:ext>
            </a:extLst>
          </p:cNvPr>
          <p:cNvSpPr txBox="1"/>
          <p:nvPr/>
        </p:nvSpPr>
        <p:spPr>
          <a:xfrm>
            <a:off x="5714999" y="4394839"/>
            <a:ext cx="3116483" cy="523220"/>
          </a:xfrm>
          <a:prstGeom prst="rect">
            <a:avLst/>
          </a:prstGeom>
          <a:noFill/>
          <a:ln>
            <a:noFill/>
          </a:ln>
        </p:spPr>
        <p:txBody>
          <a:bodyPr wrap="square">
            <a:spAutoFit/>
          </a:bodyPr>
          <a:lstStyle/>
          <a:p>
            <a:pPr marL="920750" indent="-920750" algn="r">
              <a:buClr>
                <a:srgbClr val="20557B"/>
              </a:buClr>
            </a:pPr>
            <a:r>
              <a:rPr lang="en-US" sz="1400" b="1" spc="-5" dirty="0">
                <a:solidFill>
                  <a:srgbClr val="000000"/>
                </a:solidFill>
                <a:effectLst/>
                <a:latin typeface="Arial" panose="020B0604020202020204" pitchFamily="34" charset="0"/>
                <a:ea typeface="Arial" panose="020B0604020202020204" pitchFamily="34" charset="0"/>
                <a:cs typeface="Arial" panose="020B0604020202020204" pitchFamily="34" charset="0"/>
                <a:hlinkClick r:id="rId6"/>
              </a:rPr>
              <a:t>A.S. Agenda for </a:t>
            </a:r>
            <a:r>
              <a:rPr lang="en-US" sz="1400" b="1" spc="-5" dirty="0">
                <a:solidFill>
                  <a:srgbClr val="000000"/>
                </a:solidFill>
                <a:latin typeface="Arial" panose="020B0604020202020204" pitchFamily="34" charset="0"/>
                <a:ea typeface="Arial" panose="020B0604020202020204" pitchFamily="34" charset="0"/>
                <a:cs typeface="Arial" panose="020B0604020202020204" pitchFamily="34" charset="0"/>
                <a:hlinkClick r:id="rId6"/>
              </a:rPr>
              <a:t>4</a:t>
            </a:r>
            <a:r>
              <a:rPr lang="en-US" sz="1400" b="1" spc="-5" dirty="0">
                <a:solidFill>
                  <a:srgbClr val="000000"/>
                </a:solidFill>
                <a:effectLst/>
                <a:latin typeface="Arial" panose="020B0604020202020204" pitchFamily="34" charset="0"/>
                <a:ea typeface="Arial" panose="020B0604020202020204" pitchFamily="34" charset="0"/>
                <a:cs typeface="Arial" panose="020B0604020202020204" pitchFamily="34" charset="0"/>
                <a:hlinkClick r:id="rId6"/>
              </a:rPr>
              <a:t>/21/26</a:t>
            </a:r>
            <a:endParaRPr lang="en-US" sz="1400" b="1" spc="-5"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920750" indent="-920750" algn="r">
              <a:buClr>
                <a:srgbClr val="20557B"/>
              </a:buClr>
            </a:pPr>
            <a:r>
              <a:rPr lang="en-US" sz="1400" b="1" i="0" u="none" strike="noStrike" dirty="0">
                <a:solidFill>
                  <a:srgbClr val="006E79"/>
                </a:solidFill>
                <a:effectLst/>
                <a:latin typeface="Arial" panose="020B0604020202020204" pitchFamily="34" charset="0"/>
                <a:cs typeface="Arial" panose="020B0604020202020204" pitchFamily="34" charset="0"/>
                <a:hlinkClick r:id="rId7"/>
              </a:rPr>
              <a:t> AS Code of Conduct</a:t>
            </a:r>
            <a:endParaRPr lang="en-US" sz="1400" b="1" i="0" u="none" strike="noStrike" dirty="0">
              <a:solidFill>
                <a:srgbClr val="2C2E3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956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174B5-8338-2A4C-7BF3-B5B677F1E6F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148DEEF-84E8-6C71-3972-2EC59516F110}"/>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3DE292ED-81D9-41B8-C597-6874FE8F2DC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74411" y="0"/>
            <a:ext cx="22176688" cy="21072277"/>
          </a:xfrm>
          <a:prstGeom prst="rect">
            <a:avLst/>
          </a:prstGeom>
        </p:spPr>
      </p:pic>
      <p:sp>
        <p:nvSpPr>
          <p:cNvPr id="5" name="Title 4">
            <a:extLst>
              <a:ext uri="{FF2B5EF4-FFF2-40B4-BE49-F238E27FC236}">
                <a16:creationId xmlns:a16="http://schemas.microsoft.com/office/drawing/2014/main" id="{182EA2A3-F8DA-7B9B-140C-1BB775BA90B1}"/>
              </a:ext>
            </a:extLst>
          </p:cNvPr>
          <p:cNvSpPr>
            <a:spLocks noGrp="1"/>
          </p:cNvSpPr>
          <p:nvPr>
            <p:ph type="title"/>
          </p:nvPr>
        </p:nvSpPr>
        <p:spPr>
          <a:xfrm>
            <a:off x="312517" y="0"/>
            <a:ext cx="8202832"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9. Adjournment</a:t>
            </a:r>
          </a:p>
        </p:txBody>
      </p:sp>
      <p:sp>
        <p:nvSpPr>
          <p:cNvPr id="6" name="Content Placeholder 5">
            <a:extLst>
              <a:ext uri="{FF2B5EF4-FFF2-40B4-BE49-F238E27FC236}">
                <a16:creationId xmlns:a16="http://schemas.microsoft.com/office/drawing/2014/main" id="{E7B9C001-6C88-4A73-AE39-4009A71FDA53}"/>
              </a:ext>
            </a:extLst>
          </p:cNvPr>
          <p:cNvSpPr>
            <a:spLocks noGrp="1"/>
          </p:cNvSpPr>
          <p:nvPr>
            <p:ph sz="half" idx="1"/>
          </p:nvPr>
        </p:nvSpPr>
        <p:spPr>
          <a:xfrm>
            <a:off x="312517" y="1541860"/>
            <a:ext cx="8518965" cy="3327796"/>
          </a:xfrm>
        </p:spPr>
        <p:txBody>
          <a:bodyPr numCol="1">
            <a:noAutofit/>
          </a:bodyPr>
          <a:lstStyle/>
          <a:p>
            <a:pPr marL="0" indent="0" algn="ctr">
              <a:buNone/>
            </a:pP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If the calendar was approved earlier,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the first meeting of the 2025-26 SDMC Academic Senate is:</a:t>
            </a:r>
            <a:br>
              <a:rPr lang="en-US" sz="2000" dirty="0">
                <a:latin typeface="Arial" panose="020B0604020202020204" pitchFamily="34" charset="0"/>
                <a:cs typeface="Arial" panose="020B0604020202020204" pitchFamily="34" charset="0"/>
              </a:rPr>
            </a:br>
            <a:r>
              <a:rPr lang="en-US" sz="2000" b="1" spc="-5" dirty="0">
                <a:latin typeface="Arial" panose="020B0604020202020204" pitchFamily="34" charset="0"/>
                <a:ea typeface="Tahoma" panose="020B0604030504040204" pitchFamily="34" charset="0"/>
                <a:cs typeface="Arial" panose="020B0604020202020204" pitchFamily="34" charset="0"/>
              </a:rPr>
              <a:t>Tuesday, May 5th, 2026 </a:t>
            </a:r>
            <a:r>
              <a:rPr lang="en-US" sz="2000" spc="-5" dirty="0">
                <a:latin typeface="Arial" panose="020B0604020202020204" pitchFamily="34" charset="0"/>
                <a:ea typeface="Tahoma" panose="020B0604030504040204" pitchFamily="34" charset="0"/>
                <a:cs typeface="Arial" panose="020B0604020202020204" pitchFamily="34" charset="0"/>
              </a:rPr>
              <a:t>from 3:30-5:00 pm in M-110.</a:t>
            </a:r>
            <a:br>
              <a:rPr lang="en-US" sz="2000" dirty="0">
                <a:highlight>
                  <a:srgbClr val="FFFF00"/>
                </a:highlight>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Remember that starting Spring 2026 we’ll be moving to fully in person Senate meetings. Hence, we will be retiring the</a:t>
            </a:r>
            <a:r>
              <a:rPr lang="en-US" sz="2000" i="1"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hlinkClick r:id="rId4"/>
              </a:rPr>
              <a:t>A.S. Senator Remote Attendance Form</a:t>
            </a:r>
            <a:endParaRPr lang="en-US" sz="2000" b="1"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4A742F5F-69AA-5BA0-D510-605D1C466212}"/>
              </a:ext>
            </a:extLst>
          </p:cNvPr>
          <p:cNvPicPr>
            <a:picLocks noChangeAspect="1"/>
          </p:cNvPicPr>
          <p:nvPr/>
        </p:nvPicPr>
        <p:blipFill>
          <a:blip r:embed="rId5"/>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3126466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137B9-4FEC-A1B9-DE63-5B504D1E9DF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0D3262F-E75D-1473-0A66-FBB592CD4EB7}"/>
              </a:ext>
            </a:extLst>
          </p:cNvPr>
          <p:cNvSpPr/>
          <p:nvPr/>
        </p:nvSpPr>
        <p:spPr>
          <a:xfrm>
            <a:off x="1" y="2409568"/>
            <a:ext cx="9144000" cy="273393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1E9097"/>
              </a:solidFill>
            </a:endParaRPr>
          </a:p>
        </p:txBody>
      </p:sp>
      <p:pic>
        <p:nvPicPr>
          <p:cNvPr id="7" name="Picture 6" descr="A close-up of a logo&#10;&#10;AI-generated content may be incorrect.">
            <a:extLst>
              <a:ext uri="{FF2B5EF4-FFF2-40B4-BE49-F238E27FC236}">
                <a16:creationId xmlns:a16="http://schemas.microsoft.com/office/drawing/2014/main" id="{BD3BF07D-81B4-BD37-ECA6-5B2220535E5D}"/>
              </a:ext>
            </a:extLst>
          </p:cNvPr>
          <p:cNvPicPr>
            <a:picLocks noChangeAspect="1"/>
          </p:cNvPicPr>
          <p:nvPr/>
        </p:nvPicPr>
        <p:blipFill>
          <a:blip r:embed="rId3"/>
          <a:srcRect b="31433"/>
          <a:stretch>
            <a:fillRect/>
          </a:stretch>
        </p:blipFill>
        <p:spPr>
          <a:xfrm>
            <a:off x="568411" y="450559"/>
            <a:ext cx="2655817" cy="1568143"/>
          </a:xfrm>
          <a:prstGeom prst="rect">
            <a:avLst/>
          </a:prstGeom>
        </p:spPr>
      </p:pic>
      <p:sp>
        <p:nvSpPr>
          <p:cNvPr id="12" name="TextBox 11">
            <a:extLst>
              <a:ext uri="{FF2B5EF4-FFF2-40B4-BE49-F238E27FC236}">
                <a16:creationId xmlns:a16="http://schemas.microsoft.com/office/drawing/2014/main" id="{BC0047D1-556E-020B-8EC2-ADFA39992E9E}"/>
              </a:ext>
            </a:extLst>
          </p:cNvPr>
          <p:cNvSpPr txBox="1"/>
          <p:nvPr/>
        </p:nvSpPr>
        <p:spPr>
          <a:xfrm>
            <a:off x="4232366" y="796054"/>
            <a:ext cx="4343223" cy="954107"/>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Thanks for your hard work for Miramar College!</a:t>
            </a:r>
            <a:endParaRPr lang="en-US" sz="2800" dirty="0"/>
          </a:p>
        </p:txBody>
      </p:sp>
      <p:sp>
        <p:nvSpPr>
          <p:cNvPr id="5" name="Title 13">
            <a:extLst>
              <a:ext uri="{FF2B5EF4-FFF2-40B4-BE49-F238E27FC236}">
                <a16:creationId xmlns:a16="http://schemas.microsoft.com/office/drawing/2014/main" id="{2B49A4BB-CF5D-FB22-F1F9-0F31BACFAB2F}"/>
              </a:ext>
            </a:extLst>
          </p:cNvPr>
          <p:cNvSpPr txBox="1">
            <a:spLocks/>
          </p:cNvSpPr>
          <p:nvPr/>
        </p:nvSpPr>
        <p:spPr>
          <a:xfrm>
            <a:off x="1194887" y="2571750"/>
            <a:ext cx="6754226" cy="179222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pPr>
            <a:r>
              <a:rPr lang="en-US" sz="2800" b="1" dirty="0">
                <a:solidFill>
                  <a:schemeClr val="bg1"/>
                </a:solidFill>
                <a:latin typeface="Arial" panose="020B0604020202020204" pitchFamily="34" charset="0"/>
                <a:cs typeface="Arial" panose="020B0604020202020204" pitchFamily="34" charset="0"/>
              </a:rPr>
              <a:t>If you have any questions, please reach out via email!</a:t>
            </a:r>
          </a:p>
          <a:p>
            <a:pPr>
              <a:spcBef>
                <a:spcPts val="0"/>
              </a:spcBef>
            </a:pPr>
            <a:endParaRPr lang="en-US" sz="2400" b="1" i="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127BC68-EFCB-3D5F-DD4B-0BCEF95F1112}"/>
              </a:ext>
            </a:extLst>
          </p:cNvPr>
          <p:cNvSpPr txBox="1"/>
          <p:nvPr/>
        </p:nvSpPr>
        <p:spPr>
          <a:xfrm>
            <a:off x="1194886" y="4061239"/>
            <a:ext cx="6754227" cy="461665"/>
          </a:xfrm>
          <a:prstGeom prst="rect">
            <a:avLst/>
          </a:prstGeom>
          <a:noFill/>
        </p:spPr>
        <p:txBody>
          <a:bodyPr wrap="square">
            <a:spAutoFit/>
          </a:bodyPr>
          <a:lstStyle/>
          <a:p>
            <a:pPr algn="ctr">
              <a:spcBef>
                <a:spcPts val="0"/>
              </a:spcBef>
            </a:pPr>
            <a:r>
              <a:rPr lang="en-US" sz="2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rgomez001@sdccd.edu</a:t>
            </a:r>
            <a:r>
              <a:rPr lang="en-US" sz="2400" dirty="0">
                <a:solidFill>
                  <a:schemeClr val="bg1"/>
                </a:solidFill>
                <a:latin typeface="Arial" panose="020B0604020202020204" pitchFamily="34" charset="0"/>
                <a:cs typeface="Arial" panose="020B0604020202020204" pitchFamily="34" charset="0"/>
              </a:rPr>
              <a:t> or </a:t>
            </a:r>
            <a:r>
              <a:rPr lang="en-US" sz="24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jbartolo@sdccd.edu</a:t>
            </a:r>
            <a:endParaRPr lang="en-US" sz="2400" dirty="0">
              <a:solidFill>
                <a:schemeClr val="bg1"/>
              </a:solidFill>
              <a:latin typeface="Arial" panose="020B06040202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D57F2314-DBB7-E05C-7A88-D3AAB3A5ABD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171068" y="-1301710"/>
            <a:ext cx="22176688" cy="21072277"/>
          </a:xfrm>
          <a:prstGeom prst="rect">
            <a:avLst/>
          </a:prstGeom>
        </p:spPr>
      </p:pic>
    </p:spTree>
    <p:extLst>
      <p:ext uri="{BB962C8B-B14F-4D97-AF65-F5344CB8AC3E}">
        <p14:creationId xmlns:p14="http://schemas.microsoft.com/office/powerpoint/2010/main" val="3295330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9545F-670E-8255-B96C-B1CD7DD0C5B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DD2E84C-EF2A-6135-407F-06FBDED8BC0C}"/>
              </a:ext>
            </a:extLst>
          </p:cNvPr>
          <p:cNvSpPr/>
          <p:nvPr/>
        </p:nvSpPr>
        <p:spPr>
          <a:xfrm>
            <a:off x="-1" y="0"/>
            <a:ext cx="9144001" cy="98877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75EBDB20-8BD6-5C8C-2BE1-E445C885DE8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03363" y="0"/>
            <a:ext cx="22176688" cy="21072277"/>
          </a:xfrm>
          <a:prstGeom prst="rect">
            <a:avLst/>
          </a:prstGeom>
        </p:spPr>
      </p:pic>
      <p:sp>
        <p:nvSpPr>
          <p:cNvPr id="5" name="Title 4">
            <a:extLst>
              <a:ext uri="{FF2B5EF4-FFF2-40B4-BE49-F238E27FC236}">
                <a16:creationId xmlns:a16="http://schemas.microsoft.com/office/drawing/2014/main" id="{E9FF6C1E-EB4F-726E-2ABB-932C59D1C85B}"/>
              </a:ext>
            </a:extLst>
          </p:cNvPr>
          <p:cNvSpPr>
            <a:spLocks noGrp="1"/>
          </p:cNvSpPr>
          <p:nvPr>
            <p:ph type="title"/>
          </p:nvPr>
        </p:nvSpPr>
        <p:spPr>
          <a:xfrm>
            <a:off x="288195" y="0"/>
            <a:ext cx="8227155"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3. Land Acknowledgement</a:t>
            </a:r>
          </a:p>
        </p:txBody>
      </p:sp>
      <p:sp>
        <p:nvSpPr>
          <p:cNvPr id="10" name="Rectangle 9">
            <a:extLst>
              <a:ext uri="{FF2B5EF4-FFF2-40B4-BE49-F238E27FC236}">
                <a16:creationId xmlns:a16="http://schemas.microsoft.com/office/drawing/2014/main" id="{1916B6D5-AC0C-3382-8E9B-B1F82D84EDC2}"/>
              </a:ext>
            </a:extLst>
          </p:cNvPr>
          <p:cNvSpPr/>
          <p:nvPr/>
        </p:nvSpPr>
        <p:spPr>
          <a:xfrm>
            <a:off x="0" y="994172"/>
            <a:ext cx="6349416" cy="4149329"/>
          </a:xfrm>
          <a:prstGeom prst="rect">
            <a:avLst/>
          </a:prstGeom>
          <a:solidFill>
            <a:schemeClr val="accent4">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1" name="TextBox 10">
            <a:extLst>
              <a:ext uri="{FF2B5EF4-FFF2-40B4-BE49-F238E27FC236}">
                <a16:creationId xmlns:a16="http://schemas.microsoft.com/office/drawing/2014/main" id="{4394DE47-F7E9-4D68-BE3E-684EBA487B31}"/>
              </a:ext>
            </a:extLst>
          </p:cNvPr>
          <p:cNvSpPr txBox="1"/>
          <p:nvPr/>
        </p:nvSpPr>
        <p:spPr>
          <a:xfrm>
            <a:off x="376430" y="1222176"/>
            <a:ext cx="5596557" cy="3693319"/>
          </a:xfrm>
          <a:prstGeom prst="rect">
            <a:avLst/>
          </a:prstGeom>
          <a:noFill/>
          <a:ln>
            <a:solidFill>
              <a:schemeClr val="bg2"/>
            </a:solidFill>
          </a:ln>
        </p:spPr>
        <p:txBody>
          <a:bodyPr wrap="square" rtlCol="0">
            <a:spAutoFit/>
          </a:bodyPr>
          <a:lstStyle/>
          <a:p>
            <a:pPr algn="ctr"/>
            <a:r>
              <a:rPr lang="en-US" sz="1400" i="1" dirty="0">
                <a:highlight>
                  <a:srgbClr val="FFFF00"/>
                </a:highlight>
                <a:latin typeface="Arial" panose="020B0604020202020204" pitchFamily="34" charset="0"/>
                <a:cs typeface="Arial" panose="020B0604020202020204" pitchFamily="34" charset="0"/>
              </a:rPr>
              <a:t>We recognize that San Diego Miramar College sits on the ancestral homeland of the Kumeyaay, Luiseño, Cupeño, and Cahuilla tribes, who have lived in this area for well over 10,000 years, and we honor their past, present, and future connection to this land and its inherent connection to their identity. </a:t>
            </a:r>
            <a:r>
              <a:rPr lang="en-US" sz="1400" i="1" dirty="0">
                <a:latin typeface="Arial" panose="020B0604020202020204" pitchFamily="34" charset="0"/>
                <a:cs typeface="Arial" panose="020B0604020202020204" pitchFamily="34" charset="0"/>
              </a:rPr>
              <a:t>    </a:t>
            </a:r>
          </a:p>
          <a:p>
            <a:pPr algn="ctr"/>
            <a:endParaRPr lang="en-US" sz="1000" dirty="0">
              <a:latin typeface="Arial" panose="020B0604020202020204" pitchFamily="34" charset="0"/>
              <a:cs typeface="Arial" panose="020B0604020202020204" pitchFamily="34" charset="0"/>
            </a:endParaRPr>
          </a:p>
          <a:p>
            <a:pPr algn="ctr"/>
            <a:r>
              <a:rPr lang="en-US" sz="1400" i="1" dirty="0">
                <a:latin typeface="Arial" panose="020B0604020202020204" pitchFamily="34" charset="0"/>
                <a:cs typeface="Arial" panose="020B0604020202020204" pitchFamily="34" charset="0"/>
              </a:rPr>
              <a:t>We acknowledge our occupation of unceded Kumeyaay land and the violent systemic injustices this has continuously perpetuated for Native peoples of this region. We pay respect to the Indigenous people of San Diego County - past, present, and future - and honor their continuing presence in their homeland and their spiritual beliefs that land does not belong to people; people belong to land.</a:t>
            </a:r>
          </a:p>
          <a:p>
            <a:pPr algn="ctr"/>
            <a:endParaRPr lang="en-US" sz="1000" dirty="0">
              <a:latin typeface="Arial" panose="020B0604020202020204" pitchFamily="34" charset="0"/>
              <a:cs typeface="Arial" panose="020B0604020202020204" pitchFamily="34" charset="0"/>
            </a:endParaRPr>
          </a:p>
          <a:p>
            <a:pPr algn="ctr"/>
            <a:r>
              <a:rPr lang="en-US" sz="1400" i="1" dirty="0">
                <a:latin typeface="Arial" panose="020B0604020202020204" pitchFamily="34" charset="0"/>
                <a:cs typeface="Arial" panose="020B0604020202020204" pitchFamily="34" charset="0"/>
              </a:rPr>
              <a:t>We also acknowledge that this is merely the beginning, and there is far more work to be done in an attempt to heal all of the injustices and inequities that still exist today and throughout their entire historical diaspora. We commit to moving forward together.</a:t>
            </a:r>
            <a:endParaRPr lang="en-US" sz="14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3FC14B44-9EE5-6436-BC72-C674D4D68615}"/>
              </a:ext>
            </a:extLst>
          </p:cNvPr>
          <p:cNvPicPr>
            <a:picLocks noChangeAspect="1"/>
          </p:cNvPicPr>
          <p:nvPr/>
        </p:nvPicPr>
        <p:blipFill>
          <a:blip r:embed="rId4"/>
          <a:srcRect l="65212" t="2597" r="3527" b="22618"/>
          <a:stretch>
            <a:fillRect/>
          </a:stretch>
        </p:blipFill>
        <p:spPr>
          <a:xfrm>
            <a:off x="6349416" y="988777"/>
            <a:ext cx="2817732" cy="3165947"/>
          </a:xfrm>
          <a:prstGeom prst="rect">
            <a:avLst/>
          </a:prstGeom>
        </p:spPr>
      </p:pic>
      <p:sp>
        <p:nvSpPr>
          <p:cNvPr id="13" name="TextBox 12">
            <a:extLst>
              <a:ext uri="{FF2B5EF4-FFF2-40B4-BE49-F238E27FC236}">
                <a16:creationId xmlns:a16="http://schemas.microsoft.com/office/drawing/2014/main" id="{A2B20695-BF63-9594-59DC-D2FDC42DCDE8}"/>
              </a:ext>
            </a:extLst>
          </p:cNvPr>
          <p:cNvSpPr txBox="1"/>
          <p:nvPr/>
        </p:nvSpPr>
        <p:spPr>
          <a:xfrm>
            <a:off x="6518420" y="4224619"/>
            <a:ext cx="2479724" cy="830997"/>
          </a:xfrm>
          <a:prstGeom prst="rect">
            <a:avLst/>
          </a:prstGeom>
          <a:noFill/>
          <a:ln>
            <a:solidFill>
              <a:schemeClr val="bg2"/>
            </a:solidFill>
          </a:ln>
        </p:spPr>
        <p:txBody>
          <a:bodyPr wrap="square" rtlCol="0">
            <a:spAutoFit/>
          </a:bodyPr>
          <a:lstStyle/>
          <a:p>
            <a:pPr marL="120650" algn="ctr"/>
            <a:r>
              <a:rPr lang="en-US" sz="1200" i="1" dirty="0"/>
              <a:t>Resources: </a:t>
            </a:r>
            <a:r>
              <a:rPr lang="en-US" sz="1200" i="1" dirty="0">
                <a:hlinkClick r:id="rId5"/>
              </a:rPr>
              <a:t>“Making a land acknowledgment meaningful”</a:t>
            </a:r>
            <a:r>
              <a:rPr lang="en-US" sz="1200" i="1" dirty="0"/>
              <a:t>; </a:t>
            </a:r>
            <a:r>
              <a:rPr lang="en-US" sz="1200" i="1" dirty="0">
                <a:hlinkClick r:id="rId6"/>
              </a:rPr>
              <a:t>A call for more powerful land acknowledgements</a:t>
            </a:r>
            <a:endParaRPr lang="en-US" sz="1200" dirty="0"/>
          </a:p>
        </p:txBody>
      </p:sp>
    </p:spTree>
    <p:extLst>
      <p:ext uri="{BB962C8B-B14F-4D97-AF65-F5344CB8AC3E}">
        <p14:creationId xmlns:p14="http://schemas.microsoft.com/office/powerpoint/2010/main" val="2046766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8E2D-7AD1-8911-E373-1C505259E42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E21B7A9-810A-DE3E-67B7-DFB67589FEF0}"/>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sp>
        <p:nvSpPr>
          <p:cNvPr id="8" name="Title 7">
            <a:extLst>
              <a:ext uri="{FF2B5EF4-FFF2-40B4-BE49-F238E27FC236}">
                <a16:creationId xmlns:a16="http://schemas.microsoft.com/office/drawing/2014/main" id="{BA1ED0D0-B5D2-D38F-26A3-239429FB9A9F}"/>
              </a:ext>
            </a:extLst>
          </p:cNvPr>
          <p:cNvSpPr>
            <a:spLocks noGrp="1"/>
          </p:cNvSpPr>
          <p:nvPr>
            <p:ph type="title"/>
          </p:nvPr>
        </p:nvSpPr>
        <p:spPr>
          <a:xfrm>
            <a:off x="379953" y="740568"/>
            <a:ext cx="2375439" cy="1124807"/>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 </a:t>
            </a:r>
          </a:p>
        </p:txBody>
      </p:sp>
      <p:pic>
        <p:nvPicPr>
          <p:cNvPr id="2" name="Graphic 1">
            <a:extLst>
              <a:ext uri="{FF2B5EF4-FFF2-40B4-BE49-F238E27FC236}">
                <a16:creationId xmlns:a16="http://schemas.microsoft.com/office/drawing/2014/main" id="{B18B2C60-2913-C239-227B-1F79BEF63A77}"/>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2466092" y="-2404534"/>
            <a:ext cx="16828285" cy="15990227"/>
          </a:xfrm>
          <a:prstGeom prst="rect">
            <a:avLst/>
          </a:prstGeom>
        </p:spPr>
      </p:pic>
      <p:pic>
        <p:nvPicPr>
          <p:cNvPr id="3" name="Picture 2" descr="A close up of a logo&#10;&#10;AI-generated content may be incorrect.">
            <a:extLst>
              <a:ext uri="{FF2B5EF4-FFF2-40B4-BE49-F238E27FC236}">
                <a16:creationId xmlns:a16="http://schemas.microsoft.com/office/drawing/2014/main" id="{60A5EE91-EEDF-B7EC-0C21-2EE7EB804A63}"/>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7" name="Title 4">
            <a:extLst>
              <a:ext uri="{FF2B5EF4-FFF2-40B4-BE49-F238E27FC236}">
                <a16:creationId xmlns:a16="http://schemas.microsoft.com/office/drawing/2014/main" id="{73251AC4-5849-F6A3-A6C0-D5046E0AA2A5}"/>
              </a:ext>
            </a:extLst>
          </p:cNvPr>
          <p:cNvSpPr txBox="1">
            <a:spLocks/>
          </p:cNvSpPr>
          <p:nvPr/>
        </p:nvSpPr>
        <p:spPr>
          <a:xfrm>
            <a:off x="282618" y="480245"/>
            <a:ext cx="2472774" cy="2091504"/>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4. Public Comments </a:t>
            </a:r>
          </a:p>
          <a:p>
            <a:pPr algn="ctr"/>
            <a:r>
              <a:rPr lang="en-US" sz="3600" dirty="0">
                <a:solidFill>
                  <a:schemeClr val="bg1"/>
                </a:solidFill>
                <a:latin typeface="Arial" panose="020B0604020202020204" pitchFamily="34" charset="0"/>
                <a:cs typeface="Arial" panose="020B0604020202020204" pitchFamily="34" charset="0"/>
              </a:rPr>
              <a:t>(10 Mins)</a:t>
            </a:r>
          </a:p>
        </p:txBody>
      </p:sp>
      <p:sp>
        <p:nvSpPr>
          <p:cNvPr id="11" name="TextBox 10">
            <a:extLst>
              <a:ext uri="{FF2B5EF4-FFF2-40B4-BE49-F238E27FC236}">
                <a16:creationId xmlns:a16="http://schemas.microsoft.com/office/drawing/2014/main" id="{93D30EF4-A26E-8477-DD70-C8D22C0CD2CF}"/>
              </a:ext>
            </a:extLst>
          </p:cNvPr>
          <p:cNvSpPr txBox="1"/>
          <p:nvPr/>
        </p:nvSpPr>
        <p:spPr>
          <a:xfrm>
            <a:off x="3483018" y="480245"/>
            <a:ext cx="5281029" cy="3970318"/>
          </a:xfrm>
          <a:prstGeom prst="rect">
            <a:avLst/>
          </a:prstGeom>
          <a:noFill/>
        </p:spPr>
        <p:txBody>
          <a:bodyPr wrap="square">
            <a:spAutoFit/>
          </a:bodyPr>
          <a:lstStyle/>
          <a:p>
            <a:pPr marL="571500" indent="-571500">
              <a:buFont typeface="+mj-lt"/>
              <a:buAutoNum type="romanUcPeriod"/>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Limited to </a:t>
            </a:r>
            <a:r>
              <a:rPr lang="en-US" sz="2000" dirty="0">
                <a:latin typeface="Arial" panose="020B0604020202020204" pitchFamily="34" charset="0"/>
                <a:cs typeface="Arial" panose="020B0604020202020204" pitchFamily="34" charset="0"/>
                <a:hlinkClick r:id="rId5"/>
              </a:rPr>
              <a:t>10+1</a:t>
            </a:r>
            <a:r>
              <a:rPr lang="en-US" sz="2000" dirty="0">
                <a:latin typeface="Arial" panose="020B0604020202020204" pitchFamily="34" charset="0"/>
                <a:cs typeface="Arial" panose="020B0604020202020204" pitchFamily="34" charset="0"/>
              </a:rPr>
              <a:t> items that are not on the agenda</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Public Comments on agenda items will take place before the A.S. body discussion begins but after any relevant presentations.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2 min. per speaker, 10 mins. per topic</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Individual speakers may not yield their time to another speaker or spokesperson</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To be continued at the end of the meeting if necessary</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7133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9F912-8705-AC7B-3FEE-AA85052440C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980FEF2-72C5-7926-338B-B1EE04F3BB06}"/>
              </a:ext>
            </a:extLst>
          </p:cNvPr>
          <p:cNvSpPr/>
          <p:nvPr/>
        </p:nvSpPr>
        <p:spPr>
          <a:xfrm>
            <a:off x="0" y="0"/>
            <a:ext cx="9167148" cy="97173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EDE88E5D-5430-DB86-CB53-861496B5DCE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932753" y="0"/>
            <a:ext cx="22176688" cy="21072277"/>
          </a:xfrm>
          <a:prstGeom prst="rect">
            <a:avLst/>
          </a:prstGeom>
        </p:spPr>
      </p:pic>
      <p:sp>
        <p:nvSpPr>
          <p:cNvPr id="5" name="Title 4">
            <a:extLst>
              <a:ext uri="{FF2B5EF4-FFF2-40B4-BE49-F238E27FC236}">
                <a16:creationId xmlns:a16="http://schemas.microsoft.com/office/drawing/2014/main" id="{55B771FC-553C-9FE4-E970-EB912C0E9E9D}"/>
              </a:ext>
            </a:extLst>
          </p:cNvPr>
          <p:cNvSpPr>
            <a:spLocks noGrp="1"/>
          </p:cNvSpPr>
          <p:nvPr>
            <p:ph type="title"/>
          </p:nvPr>
        </p:nvSpPr>
        <p:spPr>
          <a:xfrm>
            <a:off x="312518" y="0"/>
            <a:ext cx="8202832"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4. Public Comments</a:t>
            </a:r>
          </a:p>
        </p:txBody>
      </p:sp>
      <p:sp>
        <p:nvSpPr>
          <p:cNvPr id="6" name="Content Placeholder 5">
            <a:extLst>
              <a:ext uri="{FF2B5EF4-FFF2-40B4-BE49-F238E27FC236}">
                <a16:creationId xmlns:a16="http://schemas.microsoft.com/office/drawing/2014/main" id="{719D3269-48F4-11E2-C9E5-3688D08CFF9A}"/>
              </a:ext>
            </a:extLst>
          </p:cNvPr>
          <p:cNvSpPr>
            <a:spLocks noGrp="1"/>
          </p:cNvSpPr>
          <p:nvPr>
            <p:ph sz="half" idx="1"/>
          </p:nvPr>
        </p:nvSpPr>
        <p:spPr>
          <a:xfrm>
            <a:off x="312518" y="1086416"/>
            <a:ext cx="3407644" cy="3783239"/>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4.3	Reclaiming Joy</a:t>
            </a:r>
            <a:endParaRPr lang="en-US" sz="2000" i="1" dirty="0">
              <a:latin typeface="Arial" panose="020B0604020202020204" pitchFamily="34" charset="0"/>
              <a:cs typeface="Arial" panose="020B0604020202020204" pitchFamily="34" charset="0"/>
            </a:endParaRPr>
          </a:p>
          <a:p>
            <a:pPr marL="0" indent="0" algn="ctr">
              <a:buNone/>
            </a:pPr>
            <a:r>
              <a:rPr lang="en-US" sz="2000" i="1" dirty="0">
                <a:latin typeface="Arial" panose="020B0604020202020204" pitchFamily="34" charset="0"/>
                <a:cs typeface="Arial" panose="020B0604020202020204" pitchFamily="34" charset="0"/>
              </a:rPr>
              <a:t>Human-First Teaching </a:t>
            </a:r>
          </a:p>
          <a:p>
            <a:pPr marL="0" indent="0" algn="ctr">
              <a:buNone/>
            </a:pPr>
            <a:r>
              <a:rPr lang="en-US" sz="2000" i="1" dirty="0">
                <a:latin typeface="Arial" panose="020B0604020202020204" pitchFamily="34" charset="0"/>
                <a:cs typeface="Arial" panose="020B0604020202020204" pitchFamily="34" charset="0"/>
              </a:rPr>
              <a:t>In the AI Era</a:t>
            </a:r>
          </a:p>
          <a:p>
            <a:pPr marL="0" indent="0" fontAlgn="base">
              <a:buNone/>
            </a:pPr>
            <a:endParaRPr lang="en-US" sz="1000" dirty="0">
              <a:latin typeface="Arial" panose="020B0604020202020204" pitchFamily="34" charset="0"/>
              <a:cs typeface="Arial" panose="020B0604020202020204" pitchFamily="34" charset="0"/>
            </a:endParaRPr>
          </a:p>
          <a:p>
            <a:pPr marL="0" indent="0" fontAlgn="base">
              <a:buNone/>
            </a:pPr>
            <a:endParaRPr lang="en-US" sz="1000" dirty="0">
              <a:latin typeface="Arial" panose="020B0604020202020204" pitchFamily="34" charset="0"/>
              <a:cs typeface="Arial" panose="020B0604020202020204" pitchFamily="34" charset="0"/>
            </a:endParaRPr>
          </a:p>
          <a:p>
            <a:pPr marL="0" indent="0" algn="ctr" fontAlgn="base">
              <a:buNone/>
            </a:pPr>
            <a:r>
              <a:rPr lang="en-US" sz="2000" b="1" dirty="0">
                <a:latin typeface="Arial" panose="020B0604020202020204" pitchFamily="34" charset="0"/>
                <a:cs typeface="Arial" panose="020B0604020202020204" pitchFamily="34" charset="0"/>
              </a:rPr>
              <a:t>Friday, April 17</a:t>
            </a:r>
            <a:r>
              <a:rPr lang="en-US" sz="2000" b="1" baseline="30000" dirty="0">
                <a:latin typeface="Arial" panose="020B0604020202020204" pitchFamily="34" charset="0"/>
                <a:cs typeface="Arial" panose="020B0604020202020204" pitchFamily="34" charset="0"/>
              </a:rPr>
              <a:t>th</a:t>
            </a:r>
          </a:p>
          <a:p>
            <a:pPr marL="0" indent="0" algn="ctr" fontAlgn="base">
              <a:buNone/>
            </a:pPr>
            <a:r>
              <a:rPr lang="en-US" b="1" dirty="0"/>
              <a:t>8:45 am - 3:00 pm</a:t>
            </a:r>
            <a:endParaRPr lang="en-US" sz="2000" b="1" dirty="0">
              <a:latin typeface="Arial" panose="020B0604020202020204" pitchFamily="34" charset="0"/>
              <a:cs typeface="Arial" panose="020B0604020202020204" pitchFamily="34" charset="0"/>
            </a:endParaRPr>
          </a:p>
          <a:p>
            <a:pPr fontAlgn="base"/>
            <a:endParaRPr lang="en-US" sz="1000" dirty="0">
              <a:latin typeface="Arial" panose="020B0604020202020204" pitchFamily="34" charset="0"/>
              <a:cs typeface="Arial" panose="020B0604020202020204" pitchFamily="34" charset="0"/>
            </a:endParaRPr>
          </a:p>
          <a:p>
            <a:pPr fontAlgn="base"/>
            <a:endParaRPr lang="en-US" sz="1000" dirty="0">
              <a:latin typeface="Arial" panose="020B0604020202020204" pitchFamily="34" charset="0"/>
              <a:cs typeface="Arial" panose="020B0604020202020204" pitchFamily="34" charset="0"/>
            </a:endParaRPr>
          </a:p>
          <a:p>
            <a:pPr marL="0" indent="0" algn="ctr" fontAlgn="base">
              <a:buNone/>
            </a:pPr>
            <a:r>
              <a:rPr lang="en-US" sz="1800" b="1" dirty="0">
                <a:latin typeface="Arial" panose="020B0604020202020204" pitchFamily="34" charset="0"/>
                <a:cs typeface="Arial" panose="020B0604020202020204" pitchFamily="34" charset="0"/>
              </a:rPr>
              <a:t>Hope you enjoyed it!</a:t>
            </a:r>
            <a:endParaRPr lang="en-US" sz="1800" dirty="0">
              <a:latin typeface="Arial" panose="020B0604020202020204" pitchFamily="34" charset="0"/>
              <a:cs typeface="Arial" panose="020B0604020202020204" pitchFamily="34" charset="0"/>
            </a:endParaRPr>
          </a:p>
          <a:p>
            <a:pPr fontAlgn="base"/>
            <a:endParaRPr lang="en-US" sz="1800" dirty="0">
              <a:latin typeface="Arial" panose="020B0604020202020204" pitchFamily="34" charset="0"/>
              <a:cs typeface="Arial" panose="020B0604020202020204" pitchFamily="34" charset="0"/>
            </a:endParaRPr>
          </a:p>
          <a:p>
            <a:pPr fontAlgn="base"/>
            <a:endParaRPr lang="en-US" sz="18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0D893F39-6E92-C8EE-6DC5-4648583CFBCE}"/>
              </a:ext>
            </a:extLst>
          </p:cNvPr>
          <p:cNvPicPr>
            <a:picLocks noChangeAspect="1"/>
          </p:cNvPicPr>
          <p:nvPr/>
        </p:nvPicPr>
        <p:blipFill>
          <a:blip r:embed="rId4"/>
          <a:stretch>
            <a:fillRect/>
          </a:stretch>
        </p:blipFill>
        <p:spPr>
          <a:xfrm>
            <a:off x="6656240" y="4429030"/>
            <a:ext cx="2175243" cy="440626"/>
          </a:xfrm>
          <a:prstGeom prst="rect">
            <a:avLst/>
          </a:prstGeom>
        </p:spPr>
      </p:pic>
      <p:pic>
        <p:nvPicPr>
          <p:cNvPr id="7" name="Picture 6">
            <a:extLst>
              <a:ext uri="{FF2B5EF4-FFF2-40B4-BE49-F238E27FC236}">
                <a16:creationId xmlns:a16="http://schemas.microsoft.com/office/drawing/2014/main" id="{B351EB63-4E4E-CDC2-B531-89E64A8F5D5A}"/>
              </a:ext>
            </a:extLst>
          </p:cNvPr>
          <p:cNvPicPr>
            <a:picLocks noChangeAspect="1"/>
          </p:cNvPicPr>
          <p:nvPr/>
        </p:nvPicPr>
        <p:blipFill>
          <a:blip r:embed="rId5"/>
          <a:srcRect l="4825" r="4115" b="12091"/>
          <a:stretch>
            <a:fillRect/>
          </a:stretch>
        </p:blipFill>
        <p:spPr>
          <a:xfrm>
            <a:off x="3814010" y="1332674"/>
            <a:ext cx="4933251" cy="2974631"/>
          </a:xfrm>
          <a:prstGeom prst="rect">
            <a:avLst/>
          </a:prstGeom>
          <a:ln>
            <a:solidFill>
              <a:schemeClr val="tx1"/>
            </a:solidFill>
          </a:ln>
        </p:spPr>
      </p:pic>
    </p:spTree>
    <p:extLst>
      <p:ext uri="{BB962C8B-B14F-4D97-AF65-F5344CB8AC3E}">
        <p14:creationId xmlns:p14="http://schemas.microsoft.com/office/powerpoint/2010/main" val="3169430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170E8-5FD3-B714-53A0-F2924A8C3C8D}"/>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D1DE5EC6-1C60-0059-3EA6-85B797D279E5}"/>
              </a:ext>
            </a:extLst>
          </p:cNvPr>
          <p:cNvSpPr/>
          <p:nvPr/>
        </p:nvSpPr>
        <p:spPr>
          <a:xfrm>
            <a:off x="0" y="1"/>
            <a:ext cx="9144000" cy="410122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sp>
        <p:nvSpPr>
          <p:cNvPr id="8" name="Title 7">
            <a:extLst>
              <a:ext uri="{FF2B5EF4-FFF2-40B4-BE49-F238E27FC236}">
                <a16:creationId xmlns:a16="http://schemas.microsoft.com/office/drawing/2014/main" id="{394C84B8-3F18-FCDD-3CCE-18EF40A29CCC}"/>
              </a:ext>
            </a:extLst>
          </p:cNvPr>
          <p:cNvSpPr>
            <a:spLocks noGrp="1"/>
          </p:cNvSpPr>
          <p:nvPr>
            <p:ph type="title"/>
          </p:nvPr>
        </p:nvSpPr>
        <p:spPr>
          <a:xfrm>
            <a:off x="379953" y="740568"/>
            <a:ext cx="2375439" cy="1124807"/>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 </a:t>
            </a:r>
          </a:p>
        </p:txBody>
      </p:sp>
      <p:pic>
        <p:nvPicPr>
          <p:cNvPr id="2" name="Graphic 1">
            <a:extLst>
              <a:ext uri="{FF2B5EF4-FFF2-40B4-BE49-F238E27FC236}">
                <a16:creationId xmlns:a16="http://schemas.microsoft.com/office/drawing/2014/main" id="{16DEA068-73E6-F32A-0FC3-9F640BB599E3}"/>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2466092" y="-2404534"/>
            <a:ext cx="16828285" cy="15990227"/>
          </a:xfrm>
          <a:prstGeom prst="rect">
            <a:avLst/>
          </a:prstGeom>
        </p:spPr>
      </p:pic>
      <p:pic>
        <p:nvPicPr>
          <p:cNvPr id="3" name="Picture 2" descr="A close up of a logo&#10;&#10;AI-generated content may be incorrect.">
            <a:extLst>
              <a:ext uri="{FF2B5EF4-FFF2-40B4-BE49-F238E27FC236}">
                <a16:creationId xmlns:a16="http://schemas.microsoft.com/office/drawing/2014/main" id="{5C591E19-5061-C92D-E8DF-D49481978B2B}"/>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7" name="Title 4">
            <a:extLst>
              <a:ext uri="{FF2B5EF4-FFF2-40B4-BE49-F238E27FC236}">
                <a16:creationId xmlns:a16="http://schemas.microsoft.com/office/drawing/2014/main" id="{AB36329E-2205-B076-6E10-3B4F8CF64EB5}"/>
              </a:ext>
            </a:extLst>
          </p:cNvPr>
          <p:cNvSpPr txBox="1">
            <a:spLocks/>
          </p:cNvSpPr>
          <p:nvPr/>
        </p:nvSpPr>
        <p:spPr>
          <a:xfrm>
            <a:off x="282617" y="306543"/>
            <a:ext cx="8548865" cy="2726871"/>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5. Action Items (Second Reads) </a:t>
            </a:r>
          </a:p>
        </p:txBody>
      </p:sp>
    </p:spTree>
    <p:extLst>
      <p:ext uri="{BB962C8B-B14F-4D97-AF65-F5344CB8AC3E}">
        <p14:creationId xmlns:p14="http://schemas.microsoft.com/office/powerpoint/2010/main" val="952310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BC8FD-B51E-0915-46F5-20C1B4A4146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359D933-7A2A-AEB4-FBF1-A42A147BB4F0}"/>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278B0AAE-5196-FE8A-E079-34E8E41E185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919917" y="0"/>
            <a:ext cx="22176688" cy="21072277"/>
          </a:xfrm>
          <a:prstGeom prst="rect">
            <a:avLst/>
          </a:prstGeom>
        </p:spPr>
      </p:pic>
      <p:sp>
        <p:nvSpPr>
          <p:cNvPr id="6" name="Content Placeholder 5">
            <a:extLst>
              <a:ext uri="{FF2B5EF4-FFF2-40B4-BE49-F238E27FC236}">
                <a16:creationId xmlns:a16="http://schemas.microsoft.com/office/drawing/2014/main" id="{925E523F-8444-CF26-AEFB-228FBC11FD68}"/>
              </a:ext>
            </a:extLst>
          </p:cNvPr>
          <p:cNvSpPr>
            <a:spLocks noGrp="1"/>
          </p:cNvSpPr>
          <p:nvPr>
            <p:ph sz="half" idx="1"/>
          </p:nvPr>
        </p:nvSpPr>
        <p:spPr>
          <a:xfrm>
            <a:off x="312517" y="1077362"/>
            <a:ext cx="8518965" cy="994172"/>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5.1	Miramar Elections</a:t>
            </a:r>
          </a:p>
          <a:p>
            <a:pPr marL="0" indent="0">
              <a:buNone/>
            </a:pPr>
            <a:r>
              <a:rPr lang="en-US" sz="24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(Josh Alley / Carmen Carrasquillo)</a:t>
            </a:r>
            <a:endParaRPr lang="en-US" sz="5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27CD8EF8-BD2E-728A-9319-B97FD6CCA2B8}"/>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11" name="Title 4">
            <a:extLst>
              <a:ext uri="{FF2B5EF4-FFF2-40B4-BE49-F238E27FC236}">
                <a16:creationId xmlns:a16="http://schemas.microsoft.com/office/drawing/2014/main" id="{72D34F56-D896-0042-95A8-B2E192756446}"/>
              </a:ext>
            </a:extLst>
          </p:cNvPr>
          <p:cNvSpPr>
            <a:spLocks noGrp="1"/>
          </p:cNvSpPr>
          <p:nvPr>
            <p:ph type="title"/>
          </p:nvPr>
        </p:nvSpPr>
        <p:spPr>
          <a:xfrm>
            <a:off x="312517" y="-17168"/>
            <a:ext cx="8214406"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5.1 Action Items (Second Reads)</a:t>
            </a:r>
          </a:p>
        </p:txBody>
      </p:sp>
      <p:pic>
        <p:nvPicPr>
          <p:cNvPr id="1026" name="Picture 2" descr="Voting Is Social Work: Empowering Social Workers to Empower Voters - UConn  Today">
            <a:extLst>
              <a:ext uri="{FF2B5EF4-FFF2-40B4-BE49-F238E27FC236}">
                <a16:creationId xmlns:a16="http://schemas.microsoft.com/office/drawing/2014/main" id="{33ECD5A4-D33E-8817-7C21-941BE6C091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4818" y="2071534"/>
            <a:ext cx="4049336" cy="2698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439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545C4-C54D-1535-4E78-B32D7793F0D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7E8A884-50B1-DC21-F73E-3E496460F61F}"/>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0A05AFD1-68DE-6783-76D3-0208B4A1DB0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69343" y="273844"/>
            <a:ext cx="22176688" cy="21072277"/>
          </a:xfrm>
          <a:prstGeom prst="rect">
            <a:avLst/>
          </a:prstGeom>
        </p:spPr>
      </p:pic>
      <p:sp>
        <p:nvSpPr>
          <p:cNvPr id="6" name="Content Placeholder 5">
            <a:extLst>
              <a:ext uri="{FF2B5EF4-FFF2-40B4-BE49-F238E27FC236}">
                <a16:creationId xmlns:a16="http://schemas.microsoft.com/office/drawing/2014/main" id="{C3302304-EB8A-2951-482E-56AC1310F149}"/>
              </a:ext>
            </a:extLst>
          </p:cNvPr>
          <p:cNvSpPr>
            <a:spLocks noGrp="1"/>
          </p:cNvSpPr>
          <p:nvPr>
            <p:ph sz="half" idx="1"/>
          </p:nvPr>
        </p:nvSpPr>
        <p:spPr>
          <a:xfrm>
            <a:off x="312517" y="1077362"/>
            <a:ext cx="8518965" cy="994172"/>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5.2	Miramar Technology Plan</a:t>
            </a:r>
          </a:p>
          <a:p>
            <a:pPr marL="0" indent="0">
              <a:buNone/>
            </a:pPr>
            <a:r>
              <a:rPr lang="en-US" sz="24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(Rodrigo Gomez)</a:t>
            </a:r>
            <a:endParaRPr lang="en-US" sz="5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095C876C-5ADB-2AA2-3079-E3E5F8C1525E}"/>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7" name="TextBox 6">
            <a:extLst>
              <a:ext uri="{FF2B5EF4-FFF2-40B4-BE49-F238E27FC236}">
                <a16:creationId xmlns:a16="http://schemas.microsoft.com/office/drawing/2014/main" id="{EADA9C9F-9FCF-903A-E31A-5568473DABDC}"/>
              </a:ext>
            </a:extLst>
          </p:cNvPr>
          <p:cNvSpPr txBox="1"/>
          <p:nvPr/>
        </p:nvSpPr>
        <p:spPr>
          <a:xfrm>
            <a:off x="6656238" y="3881472"/>
            <a:ext cx="2175243" cy="369332"/>
          </a:xfrm>
          <a:prstGeom prst="rect">
            <a:avLst/>
          </a:prstGeom>
          <a:noFill/>
        </p:spPr>
        <p:txBody>
          <a:bodyPr wrap="square">
            <a:spAutoFit/>
          </a:bodyPr>
          <a:lstStyle/>
          <a:p>
            <a:pPr marL="342900" lvl="1" indent="0" algn="r">
              <a:buNone/>
            </a:pPr>
            <a:r>
              <a:rPr lang="en-US" b="1" dirty="0">
                <a:latin typeface="Arial" panose="020B0604020202020204" pitchFamily="34" charset="0"/>
                <a:cs typeface="Arial" panose="020B0604020202020204" pitchFamily="34" charset="0"/>
                <a:hlinkClick r:id="rId5"/>
              </a:rPr>
              <a:t>Link to Docs</a:t>
            </a:r>
            <a:endParaRPr lang="en-US"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0FACE2D-87A4-9D7B-65B2-5D263283B963}"/>
              </a:ext>
            </a:extLst>
          </p:cNvPr>
          <p:cNvSpPr txBox="1"/>
          <p:nvPr/>
        </p:nvSpPr>
        <p:spPr>
          <a:xfrm>
            <a:off x="312517" y="2071534"/>
            <a:ext cx="8518964" cy="1631216"/>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The </a:t>
            </a:r>
            <a:r>
              <a:rPr lang="en-US" sz="1800" b="1" dirty="0">
                <a:latin typeface="Arial" panose="020B0604020202020204" pitchFamily="34" charset="0"/>
                <a:cs typeface="Arial" panose="020B0604020202020204" pitchFamily="34" charset="0"/>
              </a:rPr>
              <a:t>2025-2031 Miramar College Marketing &amp; Outreach Plan </a:t>
            </a:r>
            <a:r>
              <a:rPr lang="en-US" sz="1800" dirty="0">
                <a:latin typeface="Arial" panose="020B0604020202020204" pitchFamily="34" charset="0"/>
                <a:cs typeface="Arial" panose="020B0604020202020204" pitchFamily="34" charset="0"/>
              </a:rPr>
              <a:t>has been approved by the Marketing &amp; Outreach committee.</a:t>
            </a:r>
          </a:p>
          <a:p>
            <a:pPr marL="285750" indent="-2857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It is now ready for review and approval by the constituency groups. They are requesting feedback from the Academic Senate. Please prepare any feedback for our next official meeting, where Steven will join us to go over questions.</a:t>
            </a:r>
          </a:p>
        </p:txBody>
      </p:sp>
      <p:sp>
        <p:nvSpPr>
          <p:cNvPr id="11" name="Title 4">
            <a:extLst>
              <a:ext uri="{FF2B5EF4-FFF2-40B4-BE49-F238E27FC236}">
                <a16:creationId xmlns:a16="http://schemas.microsoft.com/office/drawing/2014/main" id="{05584A48-1123-DB84-07B2-42A5825EA400}"/>
              </a:ext>
            </a:extLst>
          </p:cNvPr>
          <p:cNvSpPr>
            <a:spLocks noGrp="1"/>
          </p:cNvSpPr>
          <p:nvPr>
            <p:ph type="title"/>
          </p:nvPr>
        </p:nvSpPr>
        <p:spPr>
          <a:xfrm>
            <a:off x="312517" y="-17168"/>
            <a:ext cx="8214406"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5.2 Action Items (Second Reads)</a:t>
            </a:r>
          </a:p>
        </p:txBody>
      </p:sp>
    </p:spTree>
    <p:extLst>
      <p:ext uri="{BB962C8B-B14F-4D97-AF65-F5344CB8AC3E}">
        <p14:creationId xmlns:p14="http://schemas.microsoft.com/office/powerpoint/2010/main" val="33344873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dc7884b-8bfc-4a3c-906f-cb8dfda6fa1a">
      <Terms xmlns="http://schemas.microsoft.com/office/infopath/2007/PartnerControls"/>
    </lcf76f155ced4ddcb4097134ff3c332f>
    <TaxCatchAll xmlns="12f8004a-37c5-4b4e-89be-f91908b4532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D550624CA50E43A8BC77CB037BBA7B" ma:contentTypeVersion="10" ma:contentTypeDescription="Create a new document." ma:contentTypeScope="" ma:versionID="b0c91adde4be8833b7548ff9b770ae66">
  <xsd:schema xmlns:xsd="http://www.w3.org/2001/XMLSchema" xmlns:xs="http://www.w3.org/2001/XMLSchema" xmlns:p="http://schemas.microsoft.com/office/2006/metadata/properties" xmlns:ns2="9dc7884b-8bfc-4a3c-906f-cb8dfda6fa1a" xmlns:ns3="12f8004a-37c5-4b4e-89be-f91908b45322" targetNamespace="http://schemas.microsoft.com/office/2006/metadata/properties" ma:root="true" ma:fieldsID="aaf733ec79036f773dbc63d4ab81121a" ns2:_="" ns3:_="">
    <xsd:import namespace="9dc7884b-8bfc-4a3c-906f-cb8dfda6fa1a"/>
    <xsd:import namespace="12f8004a-37c5-4b4e-89be-f91908b453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c7884b-8bfc-4a3c-906f-cb8dfda6fa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623f574-7200-4a29-981e-196d7702f32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f8004a-37c5-4b4e-89be-f91908b4532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6c769e-987e-4e51-9d6e-405396af9f64}" ma:internalName="TaxCatchAll" ma:showField="CatchAllData" ma:web="12f8004a-37c5-4b4e-89be-f91908b453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D7C6D2-F2E8-4521-A6E8-2CFEFE2540DE}">
  <ds:schemaRefs>
    <ds:schemaRef ds:uri="http://schemas.microsoft.com/office/2006/metadata/properties"/>
    <ds:schemaRef ds:uri="http://schemas.microsoft.com/office/infopath/2007/PartnerControls"/>
    <ds:schemaRef ds:uri="9dc7884b-8bfc-4a3c-906f-cb8dfda6fa1a"/>
    <ds:schemaRef ds:uri="12f8004a-37c5-4b4e-89be-f91908b45322"/>
  </ds:schemaRefs>
</ds:datastoreItem>
</file>

<file path=customXml/itemProps2.xml><?xml version="1.0" encoding="utf-8"?>
<ds:datastoreItem xmlns:ds="http://schemas.openxmlformats.org/officeDocument/2006/customXml" ds:itemID="{7578D42A-50C4-4386-81A9-CC31C6895F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c7884b-8bfc-4a3c-906f-cb8dfda6fa1a"/>
    <ds:schemaRef ds:uri="12f8004a-37c5-4b4e-89be-f91908b4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40A1B4-4074-45B6-821C-97300AA1E3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10628</TotalTime>
  <Words>1630</Words>
  <Application>Microsoft Macintosh PowerPoint</Application>
  <PresentationFormat>On-screen Show (16:9)</PresentationFormat>
  <Paragraphs>236</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Aptos</vt:lpstr>
      <vt:lpstr>Aptos Display</vt:lpstr>
      <vt:lpstr>Arial</vt:lpstr>
      <vt:lpstr>Office Theme</vt:lpstr>
      <vt:lpstr>Academic Senate Meeting</vt:lpstr>
      <vt:lpstr>PowerPoint Presentation</vt:lpstr>
      <vt:lpstr>2. Agenda Overview</vt:lpstr>
      <vt:lpstr>3. Land Acknowledgement</vt:lpstr>
      <vt:lpstr> </vt:lpstr>
      <vt:lpstr>4. Public Comments</vt:lpstr>
      <vt:lpstr> </vt:lpstr>
      <vt:lpstr>5.1 Action Items (Second Reads)</vt:lpstr>
      <vt:lpstr>5.2 Action Items (Second Reads)</vt:lpstr>
      <vt:lpstr>5.3 Action Items (Second Reads)</vt:lpstr>
      <vt:lpstr> </vt:lpstr>
      <vt:lpstr>6.1 Discussion Items (First Reads)</vt:lpstr>
      <vt:lpstr>#. Discussion Items (Second Reads)</vt:lpstr>
      <vt:lpstr>#. Discussion Items (Second Reads)</vt:lpstr>
      <vt:lpstr>#. Discussion Items (Second Reads)</vt:lpstr>
      <vt:lpstr>PowerPoint Presentation</vt:lpstr>
      <vt:lpstr>6.3 Discussion Items (First Reads)</vt:lpstr>
      <vt:lpstr>6.4 Discussion Items (First Reads)</vt:lpstr>
      <vt:lpstr>6.5 Discussion Items (First Reads)</vt:lpstr>
      <vt:lpstr> </vt:lpstr>
      <vt:lpstr>7. Reports</vt:lpstr>
      <vt:lpstr>#.7.1 Committee Report</vt:lpstr>
      <vt:lpstr>#.7.1 Committee Report</vt:lpstr>
      <vt:lpstr>#.7.1 Committee Report</vt:lpstr>
      <vt:lpstr>7. Reports</vt:lpstr>
      <vt:lpstr>7. Reports</vt:lpstr>
      <vt:lpstr>7. Reports</vt:lpstr>
      <vt:lpstr>7. Reports</vt:lpstr>
      <vt:lpstr>8. Announcements</vt:lpstr>
      <vt:lpstr>9. Adjournment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Lauren Cowe (SPD)</dc:creator>
  <cp:lastModifiedBy>Rodrigo Gomez</cp:lastModifiedBy>
  <cp:revision>38</cp:revision>
  <dcterms:created xsi:type="dcterms:W3CDTF">2024-08-27T14:16:21Z</dcterms:created>
  <dcterms:modified xsi:type="dcterms:W3CDTF">2026-04-21T21:59:39Z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0x01010003D550624CA50E43A8BC77CB037BBA7B</vt:lpwstr>
  </property>
  <property fmtid="{D5CDD505-2E9C-101B-9397-08002B2CF9AE}" pid="3" name="MediaServiceImageTags">
    <vt:lpwstr/>
  </property>
</Properties>
</file>