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9" autoAdjust="0"/>
    <p:restoredTop sz="94660"/>
  </p:normalViewPr>
  <p:slideViewPr>
    <p:cSldViewPr snapToGrid="0" showGuides="1">
      <p:cViewPr varScale="1">
        <p:scale>
          <a:sx n="140" d="100"/>
          <a:sy n="140" d="100"/>
        </p:scale>
        <p:origin x="132" y="1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7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B884EE-48FC-4E64-B22F-A9C0236B15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54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A52349-EFEC-4C76-ABAC-7FDFE88BE8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480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68BD2-5F2B-4887-85A2-6206E322EB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215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B884EE-48FC-4E64-B22F-A9C0236B15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890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56CCA-BBA2-4259-8C08-D432B0E298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8253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248E5-2C89-47AA-BE16-D941899D0A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3851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D9D24F-4D0A-49D2-892A-A2670369B9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92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81D236-6745-40F8-A1F2-D993C50547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8318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12F78F-5DA6-4656-B561-981B67796E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6251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FBB6F81-9C2D-4BC2-8DAB-B73A1D0FA0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168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66C938-B649-45F0-AA7C-320BAB03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5993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56CCA-BBA2-4259-8C08-D432B0E298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8675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765C37-6238-4B87-A01E-6C499970D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2952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A52349-EFEC-4C76-ABAC-7FDFE88BE8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915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68BD2-5F2B-4887-85A2-6206E322EB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307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248E5-2C89-47AA-BE16-D941899D0A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988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D9D24F-4D0A-49D2-892A-A2670369B9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208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481D236-6745-40F8-A1F2-D993C50547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397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12F78F-5DA6-4656-B561-981B67796E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972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FBB6F81-9C2D-4BC2-8DAB-B73A1D0FA0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109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66C938-B649-45F0-AA7C-320BAB03A2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624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765C37-6238-4B87-A01E-6C499970D83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608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alpha val="10196"/>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93DC6DC3-C815-43B7-A6CE-774BFE421C68}"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9305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alpha val="10196"/>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93DC6DC3-C815-43B7-A6CE-774BFE421C68}"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65176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health.howstuffworks.com/enlarge-image.htm?terms=heart+-flower+-flu&amp;page=0&amp;gallery=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0b23-18_1.jpg%20%20%20%20%20%20%20%20%20%20%20%20%20%20%20%20%20%20%20%20%20%20%20%20%20%20%20%20%20%20%20%20%20%20%20%20%20%20%20%20%20%20%20%20%20%20%20%20%20%20%20%200001C664%0e%20%20Macintosh%20HD%20%20%20%20%20%20%20%20%20%20%20%20%20%20%20%20%20BA03BFAA:" TargetMode="External"/><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5" descr="Smoker's heart and lung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303213"/>
            <a:ext cx="7745412" cy="619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5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8938" y="133350"/>
            <a:ext cx="8458200" cy="781050"/>
          </a:xfrm>
        </p:spPr>
        <p:txBody>
          <a:bodyPr/>
          <a:lstStyle/>
          <a:p>
            <a:r>
              <a:rPr lang="en-US" altLang="en-US" sz="4000" b="1" i="1">
                <a:latin typeface="Calibri" panose="020F0502020204030204" pitchFamily="34" charset="0"/>
              </a:rPr>
              <a:t>Muscles of Ventilation</a:t>
            </a:r>
          </a:p>
        </p:txBody>
      </p:sp>
      <p:sp>
        <p:nvSpPr>
          <p:cNvPr id="11267" name="Rectangle 4"/>
          <p:cNvSpPr>
            <a:spLocks noChangeArrowheads="1"/>
          </p:cNvSpPr>
          <p:nvPr/>
        </p:nvSpPr>
        <p:spPr bwMode="auto">
          <a:xfrm>
            <a:off x="160338" y="1181100"/>
            <a:ext cx="85486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pPr>
            <a:r>
              <a:rPr lang="en-US" altLang="en-US" sz="3600" b="1" u="sng">
                <a:solidFill>
                  <a:srgbClr val="CC0000"/>
                </a:solidFill>
                <a:latin typeface="Calibri" panose="020F0502020204030204" pitchFamily="34" charset="0"/>
              </a:rPr>
              <a:t>Forceful Breathing</a:t>
            </a:r>
            <a:r>
              <a:rPr lang="en-US" altLang="en-US" sz="3600" b="1">
                <a:solidFill>
                  <a:srgbClr val="000000"/>
                </a:solidFill>
                <a:latin typeface="Calibri" panose="020F0502020204030204" pitchFamily="34" charset="0"/>
              </a:rPr>
              <a:t> </a:t>
            </a:r>
            <a:r>
              <a:rPr lang="en-US" altLang="en-US" sz="3600">
                <a:solidFill>
                  <a:srgbClr val="000000"/>
                </a:solidFill>
                <a:latin typeface="Calibri" panose="020F0502020204030204" pitchFamily="34" charset="0"/>
              </a:rPr>
              <a:t>– e.g., during exercise.</a:t>
            </a:r>
          </a:p>
        </p:txBody>
      </p:sp>
      <p:sp>
        <p:nvSpPr>
          <p:cNvPr id="11268" name="Rectangle 9"/>
          <p:cNvSpPr>
            <a:spLocks noChangeArrowheads="1"/>
          </p:cNvSpPr>
          <p:nvPr/>
        </p:nvSpPr>
        <p:spPr bwMode="auto">
          <a:xfrm>
            <a:off x="149225" y="2335213"/>
            <a:ext cx="88280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3600" i="1">
                <a:solidFill>
                  <a:srgbClr val="000000"/>
                </a:solidFill>
                <a:latin typeface="Calibri" panose="020F0502020204030204" pitchFamily="34" charset="0"/>
              </a:rPr>
              <a:t>Inspiration</a:t>
            </a:r>
            <a:r>
              <a:rPr lang="en-US" altLang="en-US" sz="3600">
                <a:solidFill>
                  <a:srgbClr val="000000"/>
                </a:solidFill>
                <a:latin typeface="Calibri" panose="020F0502020204030204" pitchFamily="34" charset="0"/>
              </a:rPr>
              <a:t>: Diaphragm &amp; External intercostals</a:t>
            </a:r>
          </a:p>
          <a:p>
            <a:pPr algn="ctr" eaLnBrk="0" fontAlgn="base" hangingPunct="0">
              <a:spcAft>
                <a:spcPct val="0"/>
              </a:spcAft>
              <a:buFontTx/>
              <a:buNone/>
            </a:pPr>
            <a:r>
              <a:rPr lang="en-US" altLang="en-US" sz="2400">
                <a:solidFill>
                  <a:srgbClr val="000000"/>
                </a:solidFill>
                <a:latin typeface="Calibri" panose="020F0502020204030204" pitchFamily="34" charset="0"/>
              </a:rPr>
              <a:t>(scalenes and sternocleidomastoid also involved)</a:t>
            </a:r>
          </a:p>
        </p:txBody>
      </p:sp>
      <p:sp>
        <p:nvSpPr>
          <p:cNvPr id="10245" name="Rectangle 10"/>
          <p:cNvSpPr>
            <a:spLocks noChangeArrowheads="1"/>
          </p:cNvSpPr>
          <p:nvPr/>
        </p:nvSpPr>
        <p:spPr bwMode="auto">
          <a:xfrm>
            <a:off x="654050" y="3895725"/>
            <a:ext cx="75533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3600" i="1">
                <a:solidFill>
                  <a:srgbClr val="000000"/>
                </a:solidFill>
                <a:latin typeface="Calibri" panose="020F0502020204030204" pitchFamily="34" charset="0"/>
              </a:rPr>
              <a:t>Expiration</a:t>
            </a:r>
            <a:r>
              <a:rPr lang="en-US" altLang="en-US" sz="3600">
                <a:solidFill>
                  <a:srgbClr val="000000"/>
                </a:solidFill>
                <a:latin typeface="Calibri" panose="020F0502020204030204" pitchFamily="34" charset="0"/>
              </a:rPr>
              <a:t>: </a:t>
            </a:r>
            <a:r>
              <a:rPr lang="en-US" altLang="en-US" sz="3600">
                <a:solidFill>
                  <a:srgbClr val="0000FF"/>
                </a:solidFill>
                <a:latin typeface="Calibri" panose="020F0502020204030204" pitchFamily="34" charset="0"/>
              </a:rPr>
              <a:t>Internal intercostals </a:t>
            </a:r>
            <a:r>
              <a:rPr lang="en-US" altLang="en-US" sz="3600">
                <a:solidFill>
                  <a:srgbClr val="000000"/>
                </a:solidFill>
                <a:latin typeface="Calibri" panose="020F0502020204030204" pitchFamily="34" charset="0"/>
              </a:rPr>
              <a:t>and</a:t>
            </a:r>
          </a:p>
          <a:p>
            <a:pPr eaLnBrk="0" fontAlgn="base" hangingPunct="0">
              <a:spcAft>
                <a:spcPct val="0"/>
              </a:spcAft>
              <a:buFontTx/>
              <a:buNone/>
            </a:pPr>
            <a:r>
              <a:rPr lang="en-US" altLang="en-US" sz="3600">
                <a:solidFill>
                  <a:srgbClr val="000000"/>
                </a:solidFill>
                <a:latin typeface="Calibri" panose="020F0502020204030204" pitchFamily="34" charset="0"/>
              </a:rPr>
              <a:t>			   </a:t>
            </a:r>
            <a:r>
              <a:rPr lang="en-US" altLang="en-US" sz="3600">
                <a:solidFill>
                  <a:srgbClr val="0000FF"/>
                </a:solidFill>
                <a:latin typeface="Calibri" panose="020F0502020204030204" pitchFamily="34" charset="0"/>
              </a:rPr>
              <a:t>Abdominal muscles</a:t>
            </a:r>
            <a:r>
              <a:rPr lang="en-US" altLang="en-US" sz="3600">
                <a:solidFill>
                  <a:srgbClr val="000000"/>
                </a:solidFill>
                <a:latin typeface="Calibri" panose="020F0502020204030204" pitchFamily="34" charset="0"/>
              </a:rPr>
              <a:t>. </a:t>
            </a:r>
          </a:p>
        </p:txBody>
      </p:sp>
    </p:spTree>
    <p:extLst>
      <p:ext uri="{BB962C8B-B14F-4D97-AF65-F5344CB8AC3E}">
        <p14:creationId xmlns:p14="http://schemas.microsoft.com/office/powerpoint/2010/main" val="270243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347913" y="219075"/>
            <a:ext cx="4872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b="1">
                <a:solidFill>
                  <a:srgbClr val="002060"/>
                </a:solidFill>
                <a:latin typeface="Calibri" panose="020F0502020204030204" pitchFamily="34" charset="0"/>
              </a:rPr>
              <a:t>3 Important Pressures</a:t>
            </a:r>
          </a:p>
        </p:txBody>
      </p:sp>
      <p:sp>
        <p:nvSpPr>
          <p:cNvPr id="12291" name="Rectangle 3"/>
          <p:cNvSpPr>
            <a:spLocks noChangeArrowheads="1"/>
          </p:cNvSpPr>
          <p:nvPr/>
        </p:nvSpPr>
        <p:spPr bwMode="auto">
          <a:xfrm>
            <a:off x="500063" y="2873375"/>
            <a:ext cx="4333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a:solidFill>
                  <a:srgbClr val="000000"/>
                </a:solidFill>
                <a:latin typeface="Calibri" panose="020F0502020204030204" pitchFamily="34" charset="0"/>
              </a:rPr>
              <a:t>2. Alveolar Pressure</a:t>
            </a:r>
          </a:p>
        </p:txBody>
      </p:sp>
      <p:sp>
        <p:nvSpPr>
          <p:cNvPr id="12292" name="Rectangle 4"/>
          <p:cNvSpPr>
            <a:spLocks noChangeArrowheads="1"/>
          </p:cNvSpPr>
          <p:nvPr/>
        </p:nvSpPr>
        <p:spPr bwMode="auto">
          <a:xfrm>
            <a:off x="500063" y="1398588"/>
            <a:ext cx="5189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a:solidFill>
                  <a:srgbClr val="000000"/>
                </a:solidFill>
                <a:latin typeface="Calibri" panose="020F0502020204030204" pitchFamily="34" charset="0"/>
              </a:rPr>
              <a:t>1. Atmospheric Pressure</a:t>
            </a:r>
          </a:p>
        </p:txBody>
      </p:sp>
      <p:sp>
        <p:nvSpPr>
          <p:cNvPr id="12293" name="Rectangle 5"/>
          <p:cNvSpPr>
            <a:spLocks noChangeArrowheads="1"/>
          </p:cNvSpPr>
          <p:nvPr/>
        </p:nvSpPr>
        <p:spPr bwMode="auto">
          <a:xfrm>
            <a:off x="500063" y="4441825"/>
            <a:ext cx="501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a:solidFill>
                  <a:srgbClr val="000000"/>
                </a:solidFill>
                <a:latin typeface="Calibri" panose="020F0502020204030204" pitchFamily="34" charset="0"/>
              </a:rPr>
              <a:t>3. Intrapleural Pressure</a:t>
            </a:r>
          </a:p>
        </p:txBody>
      </p:sp>
    </p:spTree>
    <p:extLst>
      <p:ext uri="{BB962C8B-B14F-4D97-AF65-F5344CB8AC3E}">
        <p14:creationId xmlns:p14="http://schemas.microsoft.com/office/powerpoint/2010/main" val="8910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12725" y="60325"/>
            <a:ext cx="8864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0" fontAlgn="base" hangingPunct="0">
              <a:spcBef>
                <a:spcPct val="0"/>
              </a:spcBef>
              <a:spcAft>
                <a:spcPct val="0"/>
              </a:spcAft>
              <a:buFontTx/>
              <a:buNone/>
            </a:pPr>
            <a:r>
              <a:rPr lang="en-US" altLang="en-US" sz="1600" b="1">
                <a:solidFill>
                  <a:srgbClr val="000000"/>
                </a:solidFill>
                <a:latin typeface="Calibri" panose="020F0502020204030204" pitchFamily="34" charset="0"/>
                <a:cs typeface="Times New Roman" panose="02020603050405020304" pitchFamily="18" charset="0"/>
              </a:rPr>
              <a:t>Respiratory System Pressures</a:t>
            </a:r>
            <a:endParaRPr lang="en-US" altLang="en-US" sz="1600">
              <a:solidFill>
                <a:srgbClr val="000000"/>
              </a:solidFill>
              <a:latin typeface="Arial" panose="020B0604020202020204" pitchFamily="34" charset="0"/>
              <a:cs typeface="Times New Roman" panose="02020603050405020304" pitchFamily="18" charset="0"/>
            </a:endParaRPr>
          </a:p>
          <a:p>
            <a:pPr algn="just" eaLnBrk="0" fontAlgn="base" hangingPunct="0">
              <a:spcBef>
                <a:spcPct val="0"/>
              </a:spcBef>
              <a:spcAft>
                <a:spcPct val="0"/>
              </a:spcAft>
              <a:buFontTx/>
              <a:buNone/>
            </a:pPr>
            <a:r>
              <a:rPr lang="en-US" altLang="en-US" sz="1600" b="1">
                <a:solidFill>
                  <a:srgbClr val="000000"/>
                </a:solidFill>
                <a:latin typeface="Calibri" panose="020F0502020204030204" pitchFamily="34" charset="0"/>
                <a:cs typeface="Times New Roman" panose="02020603050405020304" pitchFamily="18" charset="0"/>
              </a:rPr>
              <a:t>1.</a:t>
            </a:r>
            <a:r>
              <a:rPr lang="en-US" altLang="en-US" sz="1600">
                <a:solidFill>
                  <a:srgbClr val="000000"/>
                </a:solidFill>
                <a:latin typeface="Calibri" panose="020F0502020204030204" pitchFamily="34" charset="0"/>
                <a:cs typeface="Times New Roman" panose="02020603050405020304" pitchFamily="18" charset="0"/>
              </a:rPr>
              <a:t> </a:t>
            </a:r>
            <a:r>
              <a:rPr lang="en-US" altLang="en-US" sz="1600" b="1">
                <a:solidFill>
                  <a:srgbClr val="0000FF"/>
                </a:solidFill>
                <a:latin typeface="Calibri" panose="020F0502020204030204" pitchFamily="34" charset="0"/>
                <a:cs typeface="Times New Roman" panose="02020603050405020304" pitchFamily="18" charset="0"/>
              </a:rPr>
              <a:t>Atmospheric Pressure</a:t>
            </a:r>
            <a:r>
              <a:rPr lang="en-US" altLang="en-US" sz="1600">
                <a:solidFill>
                  <a:srgbClr val="000000"/>
                </a:solidFill>
                <a:latin typeface="Calibri" panose="020F0502020204030204" pitchFamily="34" charset="0"/>
                <a:cs typeface="Times New Roman" panose="02020603050405020304" pitchFamily="18" charset="0"/>
              </a:rPr>
              <a:t> (P</a:t>
            </a:r>
            <a:r>
              <a:rPr lang="en-US" altLang="en-US" sz="1600" baseline="-25000">
                <a:solidFill>
                  <a:srgbClr val="000000"/>
                </a:solidFill>
                <a:latin typeface="Calibri" panose="020F0502020204030204" pitchFamily="34" charset="0"/>
                <a:cs typeface="Times New Roman" panose="02020603050405020304" pitchFamily="18" charset="0"/>
              </a:rPr>
              <a:t>ATM</a:t>
            </a:r>
            <a:r>
              <a:rPr lang="en-US" altLang="en-US" sz="1600">
                <a:solidFill>
                  <a:srgbClr val="000000"/>
                </a:solidFill>
                <a:latin typeface="Calibri" panose="020F0502020204030204" pitchFamily="34" charset="0"/>
                <a:cs typeface="Times New Roman" panose="02020603050405020304" pitchFamily="18" charset="0"/>
              </a:rPr>
              <a:t>): This is the weight of the column of air above you. This remains relatively constant. At sea level this value is 760 mmHg. The pressure in the lungs must be higher or lower than atmospheric pressure for air flow to be created. </a:t>
            </a:r>
            <a:endParaRPr lang="en-US" altLang="en-US" sz="1600">
              <a:solidFill>
                <a:srgbClr val="000000"/>
              </a:solidFill>
              <a:latin typeface="Arial" panose="020B0604020202020204" pitchFamily="34" charset="0"/>
              <a:cs typeface="Times New Roman" panose="02020603050405020304" pitchFamily="18" charset="0"/>
            </a:endParaRPr>
          </a:p>
          <a:p>
            <a:pPr algn="just" eaLnBrk="0" fontAlgn="base" hangingPunct="0">
              <a:spcBef>
                <a:spcPct val="0"/>
              </a:spcBef>
              <a:spcAft>
                <a:spcPct val="0"/>
              </a:spcAft>
              <a:buFontTx/>
              <a:buNone/>
            </a:pPr>
            <a:r>
              <a:rPr lang="en-US" altLang="en-US" sz="1600">
                <a:solidFill>
                  <a:srgbClr val="000000"/>
                </a:solidFill>
                <a:latin typeface="Calibri" panose="020F0502020204030204" pitchFamily="34" charset="0"/>
                <a:cs typeface="Times New Roman" panose="02020603050405020304" pitchFamily="18" charset="0"/>
              </a:rPr>
              <a:t> </a:t>
            </a:r>
            <a:endParaRPr lang="en-US" altLang="en-US" sz="1600">
              <a:solidFill>
                <a:srgbClr val="000000"/>
              </a:solidFill>
              <a:latin typeface="Arial" panose="020B0604020202020204" pitchFamily="34" charset="0"/>
              <a:cs typeface="Times New Roman" panose="02020603050405020304" pitchFamily="18" charset="0"/>
            </a:endParaRPr>
          </a:p>
          <a:p>
            <a:pPr algn="just" eaLnBrk="0" fontAlgn="base" hangingPunct="0">
              <a:spcBef>
                <a:spcPct val="0"/>
              </a:spcBef>
              <a:spcAft>
                <a:spcPct val="0"/>
              </a:spcAft>
              <a:buFontTx/>
              <a:buNone/>
            </a:pPr>
            <a:r>
              <a:rPr lang="en-US" altLang="en-US" sz="1600" b="1">
                <a:solidFill>
                  <a:srgbClr val="000000"/>
                </a:solidFill>
                <a:latin typeface="Calibri" panose="020F0502020204030204" pitchFamily="34" charset="0"/>
                <a:cs typeface="Times New Roman" panose="02020603050405020304" pitchFamily="18" charset="0"/>
              </a:rPr>
              <a:t>2.</a:t>
            </a:r>
            <a:r>
              <a:rPr lang="en-US" altLang="en-US" sz="1600">
                <a:solidFill>
                  <a:srgbClr val="000000"/>
                </a:solidFill>
                <a:latin typeface="Calibri" panose="020F0502020204030204" pitchFamily="34" charset="0"/>
                <a:cs typeface="Times New Roman" panose="02020603050405020304" pitchFamily="18" charset="0"/>
              </a:rPr>
              <a:t> </a:t>
            </a:r>
            <a:r>
              <a:rPr lang="en-US" altLang="en-US" sz="1600" b="1">
                <a:solidFill>
                  <a:srgbClr val="0000FF"/>
                </a:solidFill>
                <a:latin typeface="Calibri" panose="020F0502020204030204" pitchFamily="34" charset="0"/>
                <a:cs typeface="Times New Roman" panose="02020603050405020304" pitchFamily="18" charset="0"/>
              </a:rPr>
              <a:t>Intra-Alveolar Pressure</a:t>
            </a:r>
            <a:r>
              <a:rPr lang="en-US" altLang="en-US" sz="1600">
                <a:solidFill>
                  <a:srgbClr val="000000"/>
                </a:solidFill>
                <a:latin typeface="Calibri" panose="020F0502020204030204" pitchFamily="34" charset="0"/>
                <a:cs typeface="Times New Roman" panose="02020603050405020304" pitchFamily="18" charset="0"/>
              </a:rPr>
              <a:t> (P</a:t>
            </a:r>
            <a:r>
              <a:rPr lang="en-US" altLang="en-US" sz="1600" baseline="-25000">
                <a:solidFill>
                  <a:srgbClr val="000000"/>
                </a:solidFill>
                <a:latin typeface="Calibri" panose="020F0502020204030204" pitchFamily="34" charset="0"/>
                <a:cs typeface="Times New Roman" panose="02020603050405020304" pitchFamily="18" charset="0"/>
              </a:rPr>
              <a:t>ALV</a:t>
            </a:r>
            <a:r>
              <a:rPr lang="en-US" altLang="en-US" sz="1600">
                <a:solidFill>
                  <a:srgbClr val="000000"/>
                </a:solidFill>
                <a:latin typeface="Calibri" panose="020F0502020204030204" pitchFamily="34" charset="0"/>
                <a:cs typeface="Times New Roman" panose="02020603050405020304" pitchFamily="18" charset="0"/>
              </a:rPr>
              <a:t>): The pressure inside the alveoli, where gas is exchanged. This normally oscillates between 758 mmHg (inspiration) to 762 mmHg (expiration).  </a:t>
            </a:r>
            <a:endParaRPr lang="en-US" altLang="en-US" sz="1600">
              <a:solidFill>
                <a:srgbClr val="000000"/>
              </a:solidFill>
              <a:latin typeface="Arial" panose="020B0604020202020204" pitchFamily="34" charset="0"/>
              <a:cs typeface="Times New Roman" panose="02020603050405020304" pitchFamily="18" charset="0"/>
            </a:endParaRPr>
          </a:p>
          <a:p>
            <a:pPr algn="just" eaLnBrk="0" fontAlgn="base" hangingPunct="0">
              <a:spcBef>
                <a:spcPct val="0"/>
              </a:spcBef>
              <a:spcAft>
                <a:spcPct val="0"/>
              </a:spcAft>
              <a:buFontTx/>
              <a:buNone/>
            </a:pPr>
            <a:r>
              <a:rPr lang="en-US" altLang="en-US" sz="1600">
                <a:solidFill>
                  <a:srgbClr val="000000"/>
                </a:solidFill>
                <a:latin typeface="Calibri" panose="020F0502020204030204" pitchFamily="34" charset="0"/>
                <a:cs typeface="Times New Roman" panose="02020603050405020304" pitchFamily="18" charset="0"/>
              </a:rPr>
              <a:t> </a:t>
            </a:r>
            <a:endParaRPr lang="en-US" altLang="en-US" sz="1600">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buFontTx/>
              <a:buNone/>
            </a:pPr>
            <a:r>
              <a:rPr lang="en-US" altLang="en-US" sz="1600" b="1">
                <a:solidFill>
                  <a:srgbClr val="000000"/>
                </a:solidFill>
                <a:latin typeface="Calibri" panose="020F0502020204030204" pitchFamily="34" charset="0"/>
                <a:cs typeface="Times New Roman" panose="02020603050405020304" pitchFamily="18" charset="0"/>
              </a:rPr>
              <a:t>3.</a:t>
            </a:r>
            <a:r>
              <a:rPr lang="en-US" altLang="en-US" sz="1600">
                <a:solidFill>
                  <a:srgbClr val="000000"/>
                </a:solidFill>
                <a:latin typeface="Calibri" panose="020F0502020204030204" pitchFamily="34" charset="0"/>
                <a:cs typeface="Times New Roman" panose="02020603050405020304" pitchFamily="18" charset="0"/>
              </a:rPr>
              <a:t> </a:t>
            </a:r>
            <a:r>
              <a:rPr lang="en-US" altLang="en-US" sz="1600" b="1">
                <a:solidFill>
                  <a:srgbClr val="0000FF"/>
                </a:solidFill>
                <a:latin typeface="Calibri" panose="020F0502020204030204" pitchFamily="34" charset="0"/>
                <a:cs typeface="Times New Roman" panose="02020603050405020304" pitchFamily="18" charset="0"/>
              </a:rPr>
              <a:t>Intra-Pleural Pressure</a:t>
            </a:r>
            <a:r>
              <a:rPr lang="en-US" altLang="en-US" sz="1600">
                <a:solidFill>
                  <a:srgbClr val="000000"/>
                </a:solidFill>
                <a:latin typeface="Calibri" panose="020F0502020204030204" pitchFamily="34" charset="0"/>
                <a:cs typeface="Times New Roman" panose="02020603050405020304" pitchFamily="18" charset="0"/>
              </a:rPr>
              <a:t> (P</a:t>
            </a:r>
            <a:r>
              <a:rPr lang="en-US" altLang="en-US" sz="1600" baseline="-25000">
                <a:solidFill>
                  <a:srgbClr val="000000"/>
                </a:solidFill>
                <a:latin typeface="Calibri" panose="020F0502020204030204" pitchFamily="34" charset="0"/>
                <a:cs typeface="Times New Roman" panose="02020603050405020304" pitchFamily="18" charset="0"/>
              </a:rPr>
              <a:t>PLU</a:t>
            </a:r>
            <a:r>
              <a:rPr lang="en-US" altLang="en-US" sz="1600">
                <a:solidFill>
                  <a:srgbClr val="000000"/>
                </a:solidFill>
                <a:latin typeface="Calibri" panose="020F0502020204030204" pitchFamily="34" charset="0"/>
                <a:cs typeface="Times New Roman" panose="02020603050405020304" pitchFamily="18" charset="0"/>
              </a:rPr>
              <a:t>): This is the pressure inside the pleural cavity, which is filled with pleural fluid. This pressure is always less than alveolar pressure and normally oscillates between 754 mmHg (inspiration) to 758 mmHg (expiration).  </a:t>
            </a:r>
            <a:endParaRPr lang="en-US" altLang="en-US" sz="1600">
              <a:solidFill>
                <a:srgbClr val="000000"/>
              </a:solidFill>
              <a:latin typeface="Arial" panose="020B0604020202020204" pitchFamily="34" charset="0"/>
              <a:cs typeface="Times New Roman" panose="02020603050405020304" pitchFamily="18" charset="0"/>
            </a:endParaRPr>
          </a:p>
        </p:txBody>
      </p:sp>
      <p:sp>
        <p:nvSpPr>
          <p:cNvPr id="13315" name="Rectangle 8"/>
          <p:cNvSpPr>
            <a:spLocks noChangeArrowheads="1"/>
          </p:cNvSpPr>
          <p:nvPr/>
        </p:nvSpPr>
        <p:spPr bwMode="auto">
          <a:xfrm>
            <a:off x="274638" y="2894013"/>
            <a:ext cx="27241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0" fontAlgn="base" hangingPunct="0">
              <a:spcBef>
                <a:spcPct val="0"/>
              </a:spcBef>
              <a:spcAft>
                <a:spcPct val="0"/>
              </a:spcAft>
              <a:buFontTx/>
              <a:buNone/>
            </a:pPr>
            <a:r>
              <a:rPr lang="en-US" altLang="en-US" sz="1600" b="1">
                <a:solidFill>
                  <a:srgbClr val="C45911"/>
                </a:solidFill>
                <a:latin typeface="Calibri" panose="020F0502020204030204" pitchFamily="34" charset="0"/>
                <a:cs typeface="Times New Roman" panose="02020603050405020304" pitchFamily="18" charset="0"/>
              </a:rPr>
              <a:t>Transmural Pressure Gradient</a:t>
            </a:r>
            <a:endParaRPr lang="en-US" altLang="en-US" sz="1600">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cs typeface="Times New Roman" panose="02020603050405020304" pitchFamily="18" charset="0"/>
              </a:rPr>
              <a:t>(trans = across, mural = wall)</a:t>
            </a: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cs typeface="Times New Roman" panose="02020603050405020304" pitchFamily="18" charset="0"/>
              </a:rPr>
              <a:t>Since the air in the alveoli always has a higher pressure than the fluid in pleural cavity, it exerts  force across the wall of the lung tissue – this force keeps the lungs stretched (even when exhaling).</a:t>
            </a: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cs typeface="Times New Roman" panose="02020603050405020304" pitchFamily="18" charset="0"/>
              </a:rPr>
              <a:t> </a:t>
            </a: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cs typeface="Times New Roman" panose="02020603050405020304" pitchFamily="18" charset="0"/>
              </a:rPr>
              <a:t>This force opposes (or balances) the </a:t>
            </a:r>
            <a:r>
              <a:rPr lang="en-US" altLang="en-US" sz="1400" b="1">
                <a:solidFill>
                  <a:srgbClr val="000000"/>
                </a:solidFill>
                <a:latin typeface="Calibri" panose="020F0502020204030204" pitchFamily="34" charset="0"/>
                <a:cs typeface="Times New Roman" panose="02020603050405020304" pitchFamily="18" charset="0"/>
              </a:rPr>
              <a:t>elasticity</a:t>
            </a:r>
            <a:r>
              <a:rPr lang="en-US" altLang="en-US" sz="1400">
                <a:solidFill>
                  <a:srgbClr val="000000"/>
                </a:solidFill>
                <a:latin typeface="Calibri" panose="020F0502020204030204" pitchFamily="34" charset="0"/>
                <a:cs typeface="Times New Roman" panose="02020603050405020304" pitchFamily="18" charset="0"/>
              </a:rPr>
              <a:t> within the lungs that tend to cause lung to collapse. </a:t>
            </a:r>
          </a:p>
          <a:p>
            <a:pPr eaLnBrk="0" fontAlgn="base" hangingPunct="0">
              <a:spcBef>
                <a:spcPct val="0"/>
              </a:spcBef>
              <a:spcAft>
                <a:spcPct val="0"/>
              </a:spcAft>
              <a:buFontTx/>
              <a:buNone/>
            </a:pPr>
            <a:endParaRPr lang="en-US" altLang="en-US" sz="1400">
              <a:solidFill>
                <a:srgbClr val="000000"/>
              </a:solidFill>
              <a:latin typeface="Calibri" panose="020F0502020204030204" pitchFamily="34" charset="0"/>
              <a:cs typeface="Times New Roman" panose="02020603050405020304" pitchFamily="18" charset="0"/>
            </a:endParaRP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cs typeface="Times New Roman" panose="02020603050405020304" pitchFamily="18" charset="0"/>
              </a:rPr>
              <a:t>The </a:t>
            </a:r>
            <a:r>
              <a:rPr lang="en-US" altLang="en-US" sz="1400" b="1">
                <a:solidFill>
                  <a:srgbClr val="C00000"/>
                </a:solidFill>
                <a:latin typeface="Calibri" panose="020F0502020204030204" pitchFamily="34" charset="0"/>
                <a:cs typeface="Times New Roman" panose="02020603050405020304" pitchFamily="18" charset="0"/>
              </a:rPr>
              <a:t>red area and arrow</a:t>
            </a:r>
            <a:r>
              <a:rPr lang="en-US" altLang="en-US" sz="1400">
                <a:solidFill>
                  <a:srgbClr val="000000"/>
                </a:solidFill>
                <a:latin typeface="Calibri" panose="020F0502020204030204" pitchFamily="34" charset="0"/>
                <a:cs typeface="Times New Roman" panose="02020603050405020304" pitchFamily="18" charset="0"/>
              </a:rPr>
              <a:t> in the diagram above indicates this transmural force. </a:t>
            </a:r>
            <a:endParaRPr lang="en-US" altLang="en-US" sz="1400">
              <a:solidFill>
                <a:srgbClr val="000000"/>
              </a:solidFill>
            </a:endParaRPr>
          </a:p>
        </p:txBody>
      </p:sp>
      <p:pic>
        <p:nvPicPr>
          <p:cNvPr id="13316" name="Picture 2" descr="Lungs Pressur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813" y="3268663"/>
            <a:ext cx="19748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Freeform 3"/>
          <p:cNvSpPr>
            <a:spLocks/>
          </p:cNvSpPr>
          <p:nvPr/>
        </p:nvSpPr>
        <p:spPr bwMode="auto">
          <a:xfrm>
            <a:off x="5145088" y="5888038"/>
            <a:ext cx="593725" cy="534987"/>
          </a:xfrm>
          <a:custGeom>
            <a:avLst/>
            <a:gdLst>
              <a:gd name="T0" fmla="*/ 2147483646 w 962"/>
              <a:gd name="T1" fmla="*/ 0 h 883"/>
              <a:gd name="T2" fmla="*/ 2147483646 w 962"/>
              <a:gd name="T3" fmla="*/ 2147483646 h 883"/>
              <a:gd name="T4" fmla="*/ 2147483646 w 962"/>
              <a:gd name="T5" fmla="*/ 2147483646 h 883"/>
              <a:gd name="T6" fmla="*/ 2147483646 w 962"/>
              <a:gd name="T7" fmla="*/ 2147483646 h 883"/>
              <a:gd name="T8" fmla="*/ 2147483646 w 962"/>
              <a:gd name="T9" fmla="*/ 2147483646 h 883"/>
              <a:gd name="T10" fmla="*/ 2147483646 w 962"/>
              <a:gd name="T11" fmla="*/ 2147483646 h 883"/>
              <a:gd name="T12" fmla="*/ 2147483646 w 962"/>
              <a:gd name="T13" fmla="*/ 2147483646 h 883"/>
              <a:gd name="T14" fmla="*/ 2147483646 w 962"/>
              <a:gd name="T15" fmla="*/ 2147483646 h 883"/>
              <a:gd name="T16" fmla="*/ 2147483646 w 962"/>
              <a:gd name="T17" fmla="*/ 2147483646 h 883"/>
              <a:gd name="T18" fmla="*/ 2147483646 w 962"/>
              <a:gd name="T19" fmla="*/ 2147483646 h 8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2" h="883">
                <a:moveTo>
                  <a:pt x="106" y="0"/>
                </a:moveTo>
                <a:cubicBezTo>
                  <a:pt x="73" y="99"/>
                  <a:pt x="86" y="53"/>
                  <a:pt x="65" y="136"/>
                </a:cubicBezTo>
                <a:cubicBezTo>
                  <a:pt x="70" y="255"/>
                  <a:pt x="0" y="469"/>
                  <a:pt x="147" y="516"/>
                </a:cubicBezTo>
                <a:cubicBezTo>
                  <a:pt x="155" y="549"/>
                  <a:pt x="157" y="587"/>
                  <a:pt x="187" y="611"/>
                </a:cubicBezTo>
                <a:cubicBezTo>
                  <a:pt x="198" y="620"/>
                  <a:pt x="215" y="618"/>
                  <a:pt x="228" y="625"/>
                </a:cubicBezTo>
                <a:cubicBezTo>
                  <a:pt x="330" y="681"/>
                  <a:pt x="304" y="684"/>
                  <a:pt x="418" y="706"/>
                </a:cubicBezTo>
                <a:cubicBezTo>
                  <a:pt x="453" y="741"/>
                  <a:pt x="454" y="789"/>
                  <a:pt x="500" y="815"/>
                </a:cubicBezTo>
                <a:cubicBezTo>
                  <a:pt x="556" y="846"/>
                  <a:pt x="610" y="848"/>
                  <a:pt x="663" y="883"/>
                </a:cubicBezTo>
                <a:cubicBezTo>
                  <a:pt x="735" y="878"/>
                  <a:pt x="808" y="880"/>
                  <a:pt x="880" y="869"/>
                </a:cubicBezTo>
                <a:cubicBezTo>
                  <a:pt x="888" y="868"/>
                  <a:pt x="962" y="828"/>
                  <a:pt x="962" y="815"/>
                </a:cubicBezTo>
              </a:path>
            </a:pathLst>
          </a:custGeom>
          <a:noFill/>
          <a:ln w="38100" cmpd="sng">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000000"/>
              </a:solidFill>
            </a:endParaRPr>
          </a:p>
        </p:txBody>
      </p:sp>
      <p:cxnSp>
        <p:nvCxnSpPr>
          <p:cNvPr id="13318" name="AutoShape 4"/>
          <p:cNvCxnSpPr>
            <a:cxnSpLocks noChangeShapeType="1"/>
          </p:cNvCxnSpPr>
          <p:nvPr/>
        </p:nvCxnSpPr>
        <p:spPr bwMode="auto">
          <a:xfrm flipH="1">
            <a:off x="5326063" y="5954713"/>
            <a:ext cx="231775" cy="223837"/>
          </a:xfrm>
          <a:prstGeom prst="straightConnector1">
            <a:avLst/>
          </a:prstGeom>
          <a:noFill/>
          <a:ln w="952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3319" name="Rectangle 7"/>
          <p:cNvSpPr>
            <a:spLocks noChangeArrowheads="1"/>
          </p:cNvSpPr>
          <p:nvPr/>
        </p:nvSpPr>
        <p:spPr bwMode="auto">
          <a:xfrm>
            <a:off x="6121400" y="3138488"/>
            <a:ext cx="2038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600">
                <a:solidFill>
                  <a:srgbClr val="0000FF"/>
                </a:solidFill>
                <a:latin typeface="Calibri" panose="020F0502020204030204" pitchFamily="34" charset="0"/>
                <a:cs typeface="Times New Roman" panose="02020603050405020304" pitchFamily="18" charset="0"/>
              </a:rPr>
              <a:t>Atmospheric Pressure</a:t>
            </a:r>
          </a:p>
          <a:p>
            <a:pPr eaLnBrk="0" fontAlgn="base" hangingPunct="0">
              <a:spcBef>
                <a:spcPct val="0"/>
              </a:spcBef>
              <a:spcAft>
                <a:spcPct val="0"/>
              </a:spcAft>
              <a:buFontTx/>
              <a:buNone/>
            </a:pPr>
            <a:r>
              <a:rPr lang="en-US" altLang="en-US" sz="1200">
                <a:solidFill>
                  <a:srgbClr val="0000FF"/>
                </a:solidFill>
                <a:latin typeface="Calibri" panose="020F0502020204030204" pitchFamily="34" charset="0"/>
                <a:cs typeface="Times New Roman" panose="02020603050405020304" pitchFamily="18" charset="0"/>
              </a:rPr>
              <a:t>(Pressure of the air out here!)</a:t>
            </a:r>
            <a:endParaRPr lang="en-US" altLang="en-US" sz="1200">
              <a:solidFill>
                <a:srgbClr val="000000"/>
              </a:solidFill>
              <a:latin typeface="Calibri" panose="020F0502020204030204" pitchFamily="34" charset="0"/>
              <a:cs typeface="Times New Roman" panose="02020603050405020304" pitchFamily="18" charset="0"/>
            </a:endParaRPr>
          </a:p>
        </p:txBody>
      </p:sp>
      <p:sp>
        <p:nvSpPr>
          <p:cNvPr id="13320" name="Rectangle 12"/>
          <p:cNvSpPr>
            <a:spLocks noChangeArrowheads="1"/>
          </p:cNvSpPr>
          <p:nvPr/>
        </p:nvSpPr>
        <p:spPr bwMode="auto">
          <a:xfrm>
            <a:off x="2917825" y="3983038"/>
            <a:ext cx="26400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600">
                <a:solidFill>
                  <a:srgbClr val="0000FF"/>
                </a:solidFill>
                <a:latin typeface="Calibri" panose="020F0502020204030204" pitchFamily="34" charset="0"/>
                <a:cs typeface="Times New Roman" panose="02020603050405020304" pitchFamily="18" charset="0"/>
              </a:rPr>
              <a:t>Intra-Pleural Pressure</a:t>
            </a:r>
          </a:p>
          <a:p>
            <a:pPr eaLnBrk="0" fontAlgn="base" hangingPunct="0">
              <a:spcBef>
                <a:spcPct val="0"/>
              </a:spcBef>
              <a:spcAft>
                <a:spcPct val="0"/>
              </a:spcAft>
              <a:buFontTx/>
              <a:buNone/>
            </a:pPr>
            <a:r>
              <a:rPr lang="en-US" altLang="en-US" sz="1200">
                <a:solidFill>
                  <a:srgbClr val="0000FF"/>
                </a:solidFill>
                <a:latin typeface="Calibri" panose="020F0502020204030204" pitchFamily="34" charset="0"/>
                <a:cs typeface="Times New Roman" panose="02020603050405020304" pitchFamily="18" charset="0"/>
              </a:rPr>
              <a:t>(Pressure inside the fluid filled space!)</a:t>
            </a:r>
            <a:endParaRPr lang="en-US" altLang="en-US" sz="1200">
              <a:solidFill>
                <a:srgbClr val="000000"/>
              </a:solidFill>
              <a:latin typeface="Calibri" panose="020F0502020204030204" pitchFamily="34" charset="0"/>
              <a:cs typeface="Times New Roman" panose="02020603050405020304" pitchFamily="18" charset="0"/>
            </a:endParaRPr>
          </a:p>
          <a:p>
            <a:pPr eaLnBrk="0" fontAlgn="base" hangingPunct="0">
              <a:spcBef>
                <a:spcPct val="0"/>
              </a:spcBef>
              <a:spcAft>
                <a:spcPct val="0"/>
              </a:spcAft>
              <a:buFontTx/>
              <a:buNone/>
            </a:pPr>
            <a:endParaRPr lang="en-US" altLang="en-US" sz="1200">
              <a:solidFill>
                <a:srgbClr val="000000"/>
              </a:solidFill>
              <a:latin typeface="Calibri" panose="020F0502020204030204" pitchFamily="34" charset="0"/>
              <a:cs typeface="Times New Roman" panose="02020603050405020304" pitchFamily="18" charset="0"/>
            </a:endParaRPr>
          </a:p>
        </p:txBody>
      </p:sp>
      <p:sp>
        <p:nvSpPr>
          <p:cNvPr id="13321" name="Rectangle 13"/>
          <p:cNvSpPr>
            <a:spLocks noChangeArrowheads="1"/>
          </p:cNvSpPr>
          <p:nvPr/>
        </p:nvSpPr>
        <p:spPr bwMode="auto">
          <a:xfrm>
            <a:off x="6553200" y="4306888"/>
            <a:ext cx="2598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600">
                <a:solidFill>
                  <a:srgbClr val="0000FF"/>
                </a:solidFill>
                <a:latin typeface="Calibri" panose="020F0502020204030204" pitchFamily="34" charset="0"/>
                <a:cs typeface="Times New Roman" panose="02020603050405020304" pitchFamily="18" charset="0"/>
              </a:rPr>
              <a:t>Intra-Alveolar Pressure</a:t>
            </a:r>
          </a:p>
          <a:p>
            <a:pPr eaLnBrk="0" fontAlgn="base" hangingPunct="0">
              <a:spcBef>
                <a:spcPct val="0"/>
              </a:spcBef>
              <a:spcAft>
                <a:spcPct val="0"/>
              </a:spcAft>
              <a:buFontTx/>
              <a:buNone/>
            </a:pPr>
            <a:r>
              <a:rPr lang="en-US" altLang="en-US" sz="1200">
                <a:solidFill>
                  <a:srgbClr val="0000FF"/>
                </a:solidFill>
                <a:latin typeface="Calibri" panose="020F0502020204030204" pitchFamily="34" charset="0"/>
                <a:cs typeface="Times New Roman" panose="02020603050405020304" pitchFamily="18" charset="0"/>
              </a:rPr>
              <a:t>(Pressure of air inside alveoli of lungs!)</a:t>
            </a:r>
            <a:endParaRPr lang="en-US" altLang="en-US" sz="1200">
              <a:solidFill>
                <a:srgbClr val="000000"/>
              </a:solidFill>
              <a:latin typeface="Calibri" panose="020F0502020204030204" pitchFamily="34" charset="0"/>
              <a:cs typeface="Times New Roman" panose="02020603050405020304" pitchFamily="18" charset="0"/>
            </a:endParaRPr>
          </a:p>
          <a:p>
            <a:pPr eaLnBrk="0" fontAlgn="base" hangingPunct="0">
              <a:spcBef>
                <a:spcPct val="0"/>
              </a:spcBef>
              <a:spcAft>
                <a:spcPct val="0"/>
              </a:spcAft>
              <a:buFontTx/>
              <a:buNone/>
            </a:pPr>
            <a:endParaRPr lang="en-US" altLang="en-US" sz="1600">
              <a:solidFill>
                <a:srgbClr val="000000"/>
              </a:solidFill>
              <a:latin typeface="Calibri" panose="020F0502020204030204" pitchFamily="34" charset="0"/>
              <a:cs typeface="Times New Roman" panose="02020603050405020304" pitchFamily="18" charset="0"/>
            </a:endParaRPr>
          </a:p>
        </p:txBody>
      </p:sp>
      <p:cxnSp>
        <p:nvCxnSpPr>
          <p:cNvPr id="13322" name="Straight Connector 11"/>
          <p:cNvCxnSpPr>
            <a:cxnSpLocks noChangeShapeType="1"/>
            <a:stCxn id="13319" idx="2"/>
          </p:cNvCxnSpPr>
          <p:nvPr/>
        </p:nvCxnSpPr>
        <p:spPr bwMode="auto">
          <a:xfrm flipH="1">
            <a:off x="6484938" y="3660775"/>
            <a:ext cx="655637" cy="3619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3323" name="Straight Connector 15"/>
          <p:cNvCxnSpPr>
            <a:cxnSpLocks noChangeShapeType="1"/>
          </p:cNvCxnSpPr>
          <p:nvPr/>
        </p:nvCxnSpPr>
        <p:spPr bwMode="auto">
          <a:xfrm>
            <a:off x="3922713" y="4508500"/>
            <a:ext cx="1033462" cy="698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3324" name="Straight Connector 17"/>
          <p:cNvCxnSpPr>
            <a:cxnSpLocks noChangeShapeType="1"/>
          </p:cNvCxnSpPr>
          <p:nvPr/>
        </p:nvCxnSpPr>
        <p:spPr bwMode="auto">
          <a:xfrm flipH="1">
            <a:off x="5970588" y="4822825"/>
            <a:ext cx="1609725" cy="7366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94821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cstate="print">
            <a:extLst>
              <a:ext uri="{28A0092B-C50C-407E-A947-70E740481C1C}">
                <a14:useLocalDpi xmlns:a14="http://schemas.microsoft.com/office/drawing/2010/main" val="0"/>
              </a:ext>
            </a:extLst>
          </a:blip>
          <a:srcRect l="6564" r="7893"/>
          <a:stretch>
            <a:fillRect/>
          </a:stretch>
        </p:blipFill>
        <p:spPr bwMode="auto">
          <a:xfrm>
            <a:off x="273050" y="280988"/>
            <a:ext cx="352583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p:cNvPicPr>
          <p:nvPr/>
        </p:nvPicPr>
        <p:blipFill>
          <a:blip r:embed="rId3">
            <a:extLst>
              <a:ext uri="{28A0092B-C50C-407E-A947-70E740481C1C}">
                <a14:useLocalDpi xmlns:a14="http://schemas.microsoft.com/office/drawing/2010/main" val="0"/>
              </a:ext>
            </a:extLst>
          </a:blip>
          <a:srcRect b="6763"/>
          <a:stretch>
            <a:fillRect/>
          </a:stretch>
        </p:blipFill>
        <p:spPr bwMode="auto">
          <a:xfrm>
            <a:off x="4970463" y="280988"/>
            <a:ext cx="333533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238" y="3544888"/>
            <a:ext cx="34226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544888"/>
            <a:ext cx="38481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932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t="1741" r="2229" b="3865"/>
          <a:stretch>
            <a:fillRect/>
          </a:stretch>
        </p:blipFill>
        <p:spPr bwMode="auto">
          <a:xfrm>
            <a:off x="0" y="228600"/>
            <a:ext cx="8915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4222750" y="320675"/>
            <a:ext cx="309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400">
                <a:solidFill>
                  <a:srgbClr val="000000"/>
                </a:solidFill>
                <a:latin typeface="Calibri" panose="020F0502020204030204" pitchFamily="34" charset="0"/>
              </a:rPr>
              <a:t>The Alveolus</a:t>
            </a:r>
          </a:p>
        </p:txBody>
      </p:sp>
    </p:spTree>
    <p:extLst>
      <p:ext uri="{BB962C8B-B14F-4D97-AF65-F5344CB8AC3E}">
        <p14:creationId xmlns:p14="http://schemas.microsoft.com/office/powerpoint/2010/main" val="425938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881063" y="185738"/>
            <a:ext cx="74088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Aft>
                <a:spcPct val="0"/>
              </a:spcAft>
              <a:buFontTx/>
              <a:buNone/>
            </a:pPr>
            <a:r>
              <a:rPr lang="en-US" altLang="en-US" sz="4000" b="1">
                <a:solidFill>
                  <a:srgbClr val="000000"/>
                </a:solidFill>
                <a:latin typeface="Calibri" panose="020F0502020204030204" pitchFamily="34" charset="0"/>
              </a:rPr>
              <a:t>Alveoli consist of 3 types of cells</a:t>
            </a:r>
          </a:p>
        </p:txBody>
      </p:sp>
      <p:sp>
        <p:nvSpPr>
          <p:cNvPr id="15363" name="Rectangle 8"/>
          <p:cNvSpPr>
            <a:spLocks noChangeArrowheads="1"/>
          </p:cNvSpPr>
          <p:nvPr/>
        </p:nvSpPr>
        <p:spPr bwMode="auto">
          <a:xfrm>
            <a:off x="260350" y="998538"/>
            <a:ext cx="878046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b="1">
                <a:solidFill>
                  <a:srgbClr val="000000"/>
                </a:solidFill>
                <a:latin typeface="Calibri" panose="020F0502020204030204" pitchFamily="34" charset="0"/>
              </a:rPr>
              <a:t>1)</a:t>
            </a:r>
            <a:r>
              <a:rPr lang="en-US" altLang="en-US" sz="2800">
                <a:solidFill>
                  <a:srgbClr val="000000"/>
                </a:solidFill>
                <a:latin typeface="Calibri" panose="020F0502020204030204" pitchFamily="34" charset="0"/>
              </a:rPr>
              <a:t> </a:t>
            </a:r>
            <a:r>
              <a:rPr lang="en-US" altLang="en-US" sz="2800" u="sng">
                <a:solidFill>
                  <a:srgbClr val="006699"/>
                </a:solidFill>
                <a:latin typeface="Calibri" panose="020F0502020204030204" pitchFamily="34" charset="0"/>
              </a:rPr>
              <a:t>Alveolar Type I cells</a:t>
            </a:r>
            <a:r>
              <a:rPr lang="en-US" altLang="en-US" sz="2800">
                <a:solidFill>
                  <a:srgbClr val="006699"/>
                </a:solidFill>
                <a:latin typeface="Calibri" panose="020F0502020204030204" pitchFamily="34" charset="0"/>
              </a:rPr>
              <a:t> </a:t>
            </a:r>
            <a:r>
              <a:rPr lang="en-US" altLang="en-US" sz="2800">
                <a:solidFill>
                  <a:srgbClr val="000000"/>
                </a:solidFill>
                <a:latin typeface="Calibri" panose="020F0502020204030204" pitchFamily="34" charset="0"/>
              </a:rPr>
              <a:t>– thin (simple squamous epithelium) that makes the ‘walls’ of alveoli for gas exchange.</a:t>
            </a:r>
          </a:p>
        </p:txBody>
      </p:sp>
      <p:sp>
        <p:nvSpPr>
          <p:cNvPr id="15364" name="Rectangle 9"/>
          <p:cNvSpPr>
            <a:spLocks noChangeArrowheads="1"/>
          </p:cNvSpPr>
          <p:nvPr/>
        </p:nvSpPr>
        <p:spPr bwMode="auto">
          <a:xfrm>
            <a:off x="257175" y="2701925"/>
            <a:ext cx="87836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defRPr/>
            </a:pPr>
            <a:r>
              <a:rPr lang="en-US" altLang="en-US" sz="2800" b="1" dirty="0">
                <a:solidFill>
                  <a:srgbClr val="000000"/>
                </a:solidFill>
                <a:latin typeface="Calibri" panose="020F0502020204030204" pitchFamily="34" charset="0"/>
              </a:rPr>
              <a:t>2)</a:t>
            </a:r>
            <a:r>
              <a:rPr lang="en-US" altLang="en-US" sz="2800" dirty="0">
                <a:solidFill>
                  <a:srgbClr val="000000"/>
                </a:solidFill>
                <a:latin typeface="Calibri" panose="020F0502020204030204" pitchFamily="34" charset="0"/>
              </a:rPr>
              <a:t> </a:t>
            </a:r>
            <a:r>
              <a:rPr lang="en-US" altLang="en-US" sz="2800" u="sng" dirty="0">
                <a:solidFill>
                  <a:srgbClr val="00CC99">
                    <a:lumMod val="75000"/>
                  </a:srgbClr>
                </a:solidFill>
                <a:latin typeface="Calibri" panose="020F0502020204030204" pitchFamily="34" charset="0"/>
              </a:rPr>
              <a:t>Alveolar Type II cells</a:t>
            </a:r>
            <a:r>
              <a:rPr lang="en-US" altLang="en-US" sz="2800" dirty="0">
                <a:solidFill>
                  <a:srgbClr val="00CC99">
                    <a:lumMod val="75000"/>
                  </a:srgbClr>
                </a:solidFill>
                <a:latin typeface="Calibri" panose="020F0502020204030204" pitchFamily="34" charset="0"/>
              </a:rPr>
              <a:t> </a:t>
            </a:r>
            <a:r>
              <a:rPr lang="en-US" altLang="en-US" sz="2800" dirty="0">
                <a:solidFill>
                  <a:srgbClr val="000000"/>
                </a:solidFill>
                <a:latin typeface="Calibri" panose="020F0502020204030204" pitchFamily="34" charset="0"/>
              </a:rPr>
              <a:t>– release surfactant which make lungs more Compliant.</a:t>
            </a:r>
          </a:p>
        </p:txBody>
      </p:sp>
      <p:sp>
        <p:nvSpPr>
          <p:cNvPr id="15365" name="Rectangle 10"/>
          <p:cNvSpPr>
            <a:spLocks noChangeArrowheads="1"/>
          </p:cNvSpPr>
          <p:nvPr/>
        </p:nvSpPr>
        <p:spPr bwMode="auto">
          <a:xfrm>
            <a:off x="255588" y="4448175"/>
            <a:ext cx="85312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b="1">
                <a:solidFill>
                  <a:srgbClr val="000000"/>
                </a:solidFill>
                <a:latin typeface="Calibri" panose="020F0502020204030204" pitchFamily="34" charset="0"/>
              </a:rPr>
              <a:t>3)</a:t>
            </a:r>
            <a:r>
              <a:rPr lang="en-US" altLang="en-US" sz="2800">
                <a:solidFill>
                  <a:srgbClr val="000000"/>
                </a:solidFill>
                <a:latin typeface="Calibri" panose="020F0502020204030204" pitchFamily="34" charset="0"/>
              </a:rPr>
              <a:t> </a:t>
            </a:r>
            <a:r>
              <a:rPr lang="en-US" altLang="en-US" sz="2800" u="sng">
                <a:solidFill>
                  <a:srgbClr val="E68900"/>
                </a:solidFill>
                <a:latin typeface="Calibri" panose="020F0502020204030204" pitchFamily="34" charset="0"/>
              </a:rPr>
              <a:t>Alveolar Macrophages</a:t>
            </a:r>
            <a:r>
              <a:rPr lang="en-US" altLang="en-US" sz="2800">
                <a:solidFill>
                  <a:srgbClr val="E68900"/>
                </a:solidFill>
                <a:latin typeface="Calibri" panose="020F0502020204030204" pitchFamily="34" charset="0"/>
              </a:rPr>
              <a:t> </a:t>
            </a:r>
            <a:r>
              <a:rPr lang="en-US" altLang="en-US" sz="2800">
                <a:solidFill>
                  <a:srgbClr val="000000"/>
                </a:solidFill>
                <a:latin typeface="Calibri" panose="020F0502020204030204" pitchFamily="34" charset="0"/>
              </a:rPr>
              <a:t>– protects the alveolar surface. Releases digestive enzyme trypsin. </a:t>
            </a:r>
          </a:p>
        </p:txBody>
      </p:sp>
    </p:spTree>
    <p:extLst>
      <p:ext uri="{BB962C8B-B14F-4D97-AF65-F5344CB8AC3E}">
        <p14:creationId xmlns:p14="http://schemas.microsoft.com/office/powerpoint/2010/main" val="88247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l="43182" t="12746" b="28432"/>
          <a:stretch>
            <a:fillRect/>
          </a:stretch>
        </p:blipFill>
        <p:spPr bwMode="auto">
          <a:xfrm>
            <a:off x="1736725" y="1573213"/>
            <a:ext cx="5449888"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8"/>
          <p:cNvSpPr>
            <a:spLocks noChangeArrowheads="1"/>
          </p:cNvSpPr>
          <p:nvPr/>
        </p:nvSpPr>
        <p:spPr bwMode="auto">
          <a:xfrm>
            <a:off x="100013" y="125413"/>
            <a:ext cx="8721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3600">
                <a:solidFill>
                  <a:srgbClr val="000000"/>
                </a:solidFill>
                <a:latin typeface="Calibri" panose="020F0502020204030204" pitchFamily="34" charset="0"/>
              </a:rPr>
              <a:t>Alveoli also have </a:t>
            </a:r>
            <a:r>
              <a:rPr lang="en-US" altLang="en-US" sz="3600" b="1">
                <a:solidFill>
                  <a:srgbClr val="C00000"/>
                </a:solidFill>
                <a:latin typeface="Calibri" panose="020F0502020204030204" pitchFamily="34" charset="0"/>
              </a:rPr>
              <a:t>elastic</a:t>
            </a:r>
            <a:r>
              <a:rPr lang="en-US" altLang="en-US" sz="3600">
                <a:solidFill>
                  <a:srgbClr val="C00000"/>
                </a:solidFill>
                <a:latin typeface="Calibri" panose="020F0502020204030204" pitchFamily="34" charset="0"/>
              </a:rPr>
              <a:t> </a:t>
            </a:r>
            <a:r>
              <a:rPr lang="en-US" altLang="en-US" sz="3600">
                <a:solidFill>
                  <a:srgbClr val="000000"/>
                </a:solidFill>
                <a:latin typeface="Calibri" panose="020F0502020204030204" pitchFamily="34" charset="0"/>
              </a:rPr>
              <a:t>fibers</a:t>
            </a:r>
          </a:p>
          <a:p>
            <a:pPr eaLnBrk="0" fontAlgn="base" hangingPunct="0">
              <a:spcAft>
                <a:spcPct val="0"/>
              </a:spcAft>
              <a:buFontTx/>
              <a:buNone/>
            </a:pPr>
            <a:r>
              <a:rPr lang="en-US" altLang="en-US" sz="3600" i="1" u="sng">
                <a:solidFill>
                  <a:srgbClr val="000000"/>
                </a:solidFill>
                <a:latin typeface="Calibri" panose="020F0502020204030204" pitchFamily="34" charset="0"/>
              </a:rPr>
              <a:t>Elastic recoil</a:t>
            </a:r>
            <a:r>
              <a:rPr lang="en-US" altLang="en-US" sz="3600">
                <a:solidFill>
                  <a:srgbClr val="000000"/>
                </a:solidFill>
                <a:latin typeface="Calibri" panose="020F0502020204030204" pitchFamily="34" charset="0"/>
              </a:rPr>
              <a:t> - pushes air out </a:t>
            </a:r>
            <a:r>
              <a:rPr lang="en-US" altLang="en-US" sz="2800">
                <a:solidFill>
                  <a:srgbClr val="000000"/>
                </a:solidFill>
                <a:latin typeface="Calibri" panose="020F0502020204030204" pitchFamily="34" charset="0"/>
              </a:rPr>
              <a:t>(assists ventilation)</a:t>
            </a:r>
            <a:r>
              <a:rPr lang="en-US" altLang="en-US" sz="3600">
                <a:solidFill>
                  <a:srgbClr val="000000"/>
                </a:solidFill>
                <a:latin typeface="Calibri" panose="020F0502020204030204" pitchFamily="34" charset="0"/>
              </a:rPr>
              <a:t>.</a:t>
            </a:r>
          </a:p>
        </p:txBody>
      </p:sp>
      <p:sp>
        <p:nvSpPr>
          <p:cNvPr id="16388" name="Rectangle 9"/>
          <p:cNvSpPr>
            <a:spLocks noChangeArrowheads="1"/>
          </p:cNvSpPr>
          <p:nvPr/>
        </p:nvSpPr>
        <p:spPr bwMode="auto">
          <a:xfrm>
            <a:off x="274638" y="5784850"/>
            <a:ext cx="863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4000">
                <a:solidFill>
                  <a:srgbClr val="000000"/>
                </a:solidFill>
                <a:latin typeface="Calibri" panose="020F0502020204030204" pitchFamily="34" charset="0"/>
              </a:rPr>
              <a:t>Capillaries cover 90% of alveolar surface.</a:t>
            </a:r>
          </a:p>
        </p:txBody>
      </p:sp>
    </p:spTree>
    <p:extLst>
      <p:ext uri="{BB962C8B-B14F-4D97-AF65-F5344CB8AC3E}">
        <p14:creationId xmlns:p14="http://schemas.microsoft.com/office/powerpoint/2010/main" val="4014597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t="10829" b="11389"/>
          <a:stretch>
            <a:fillRect/>
          </a:stretch>
        </p:blipFill>
        <p:spPr bwMode="auto">
          <a:xfrm>
            <a:off x="0" y="609600"/>
            <a:ext cx="914400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3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344613" y="176213"/>
            <a:ext cx="6470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b="1">
                <a:solidFill>
                  <a:srgbClr val="CC6600"/>
                </a:solidFill>
                <a:latin typeface="Calibri" panose="020F0502020204030204" pitchFamily="34" charset="0"/>
              </a:rPr>
              <a:t>Pulmonary Elasticity and Compliance</a:t>
            </a:r>
          </a:p>
        </p:txBody>
      </p:sp>
      <p:sp>
        <p:nvSpPr>
          <p:cNvPr id="3" name="Rectangle 2"/>
          <p:cNvSpPr>
            <a:spLocks noChangeArrowheads="1"/>
          </p:cNvSpPr>
          <p:nvPr/>
        </p:nvSpPr>
        <p:spPr bwMode="auto">
          <a:xfrm>
            <a:off x="196850" y="1027113"/>
            <a:ext cx="8770938"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200150" indent="-28575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0" fontAlgn="base" hangingPunct="0">
              <a:spcBef>
                <a:spcPct val="0"/>
              </a:spcBef>
              <a:spcAft>
                <a:spcPct val="0"/>
              </a:spcAft>
              <a:buFontTx/>
              <a:buNone/>
            </a:pPr>
            <a:r>
              <a:rPr lang="en-US" altLang="en-US" sz="2200" b="1">
                <a:solidFill>
                  <a:srgbClr val="C00000"/>
                </a:solidFill>
                <a:latin typeface="Calibri" panose="020F0502020204030204" pitchFamily="34" charset="0"/>
              </a:rPr>
              <a:t>Pulmonary Elasticity </a:t>
            </a:r>
            <a:r>
              <a:rPr lang="en-US" altLang="en-US" sz="2000">
                <a:solidFill>
                  <a:srgbClr val="000000"/>
                </a:solidFill>
                <a:latin typeface="Calibri" panose="020F0502020204030204" pitchFamily="34" charset="0"/>
              </a:rPr>
              <a:t>gives lungs the ability to </a:t>
            </a:r>
            <a:r>
              <a:rPr lang="en-US" altLang="en-US" sz="2000" b="1">
                <a:solidFill>
                  <a:srgbClr val="C00000"/>
                </a:solidFill>
                <a:latin typeface="Calibri" panose="020F0502020204030204" pitchFamily="34" charset="0"/>
              </a:rPr>
              <a:t>recoil</a:t>
            </a:r>
            <a:r>
              <a:rPr lang="en-US" altLang="en-US" sz="2000" b="1">
                <a:solidFill>
                  <a:srgbClr val="000000"/>
                </a:solidFill>
                <a:latin typeface="Calibri" panose="020F0502020204030204" pitchFamily="34" charset="0"/>
              </a:rPr>
              <a:t>, </a:t>
            </a:r>
            <a:r>
              <a:rPr lang="en-US" altLang="en-US" sz="2000">
                <a:solidFill>
                  <a:srgbClr val="000000"/>
                </a:solidFill>
                <a:latin typeface="Calibri" panose="020F0502020204030204" pitchFamily="34" charset="0"/>
              </a:rPr>
              <a:t>allowing lungs to compress to their original shape after the force stretching them is removed. This property comes from two elements:  </a:t>
            </a:r>
            <a:r>
              <a:rPr lang="en-US" altLang="en-US" sz="2000" b="1">
                <a:solidFill>
                  <a:srgbClr val="C00000"/>
                </a:solidFill>
                <a:latin typeface="Calibri" panose="020F0502020204030204" pitchFamily="34" charset="0"/>
              </a:rPr>
              <a:t>1)</a:t>
            </a:r>
            <a:r>
              <a:rPr lang="en-US" altLang="en-US" sz="2000">
                <a:solidFill>
                  <a:srgbClr val="000000"/>
                </a:solidFill>
                <a:latin typeface="Calibri" panose="020F0502020204030204" pitchFamily="34" charset="0"/>
              </a:rPr>
              <a:t> the elastin in the </a:t>
            </a:r>
            <a:r>
              <a:rPr lang="en-US" altLang="en-US" sz="2000" b="1">
                <a:solidFill>
                  <a:srgbClr val="000000"/>
                </a:solidFill>
                <a:latin typeface="Calibri" panose="020F0502020204030204" pitchFamily="34" charset="0"/>
              </a:rPr>
              <a:t>elastic fibers </a:t>
            </a:r>
            <a:r>
              <a:rPr lang="en-US" altLang="en-US" sz="2000">
                <a:solidFill>
                  <a:srgbClr val="000000"/>
                </a:solidFill>
                <a:latin typeface="Calibri" panose="020F0502020204030204" pitchFamily="34" charset="0"/>
              </a:rPr>
              <a:t>of lungs; and </a:t>
            </a:r>
            <a:r>
              <a:rPr lang="en-US" altLang="en-US" sz="2000" b="1">
                <a:solidFill>
                  <a:srgbClr val="C00000"/>
                </a:solidFill>
                <a:latin typeface="Calibri" panose="020F0502020204030204" pitchFamily="34" charset="0"/>
              </a:rPr>
              <a:t>2)</a:t>
            </a:r>
            <a:r>
              <a:rPr lang="en-US" altLang="en-US" sz="2000">
                <a:solidFill>
                  <a:srgbClr val="C00000"/>
                </a:solidFill>
                <a:latin typeface="Calibri" panose="020F0502020204030204" pitchFamily="34" charset="0"/>
              </a:rPr>
              <a:t> </a:t>
            </a:r>
            <a:r>
              <a:rPr lang="en-US" altLang="en-US" sz="2000">
                <a:solidFill>
                  <a:srgbClr val="000000"/>
                </a:solidFill>
                <a:latin typeface="Calibri" panose="020F0502020204030204" pitchFamily="34" charset="0"/>
              </a:rPr>
              <a:t>from the </a:t>
            </a:r>
            <a:r>
              <a:rPr lang="en-US" altLang="en-US" sz="2000" b="1">
                <a:solidFill>
                  <a:srgbClr val="000000"/>
                </a:solidFill>
                <a:latin typeface="Calibri" panose="020F0502020204030204" pitchFamily="34" charset="0"/>
              </a:rPr>
              <a:t>surface tension </a:t>
            </a:r>
            <a:r>
              <a:rPr lang="en-US" altLang="en-US" sz="2000">
                <a:solidFill>
                  <a:srgbClr val="000000"/>
                </a:solidFill>
                <a:latin typeface="Calibri" panose="020F0502020204030204" pitchFamily="34" charset="0"/>
              </a:rPr>
              <a:t>on the internal surfaces of the alveoli generates by </a:t>
            </a:r>
            <a:r>
              <a:rPr lang="en-US" altLang="en-US" sz="2000" b="1">
                <a:solidFill>
                  <a:srgbClr val="000000"/>
                </a:solidFill>
                <a:latin typeface="Calibri" panose="020F0502020204030204" pitchFamily="34" charset="0"/>
              </a:rPr>
              <a:t>water</a:t>
            </a:r>
            <a:r>
              <a:rPr lang="en-US" altLang="en-US" sz="2000">
                <a:solidFill>
                  <a:srgbClr val="000000"/>
                </a:solidFill>
                <a:latin typeface="Calibri" panose="020F0502020204030204" pitchFamily="34" charset="0"/>
              </a:rPr>
              <a:t>. </a:t>
            </a:r>
          </a:p>
          <a:p>
            <a:pPr algn="just" eaLnBrk="0" fontAlgn="base" hangingPunct="0">
              <a:spcBef>
                <a:spcPct val="0"/>
              </a:spcBef>
              <a:spcAft>
                <a:spcPct val="0"/>
              </a:spcAft>
              <a:buFontTx/>
              <a:buNone/>
            </a:pPr>
            <a:endParaRPr lang="en-US" altLang="en-US" sz="2200">
              <a:solidFill>
                <a:srgbClr val="000000"/>
              </a:solidFill>
              <a:latin typeface="Calibri" panose="020F0502020204030204" pitchFamily="34" charset="0"/>
            </a:endParaRPr>
          </a:p>
          <a:p>
            <a:pPr algn="just" eaLnBrk="0" fontAlgn="base" hangingPunct="0">
              <a:spcBef>
                <a:spcPct val="0"/>
              </a:spcBef>
              <a:spcAft>
                <a:spcPct val="0"/>
              </a:spcAft>
              <a:buFontTx/>
              <a:buNone/>
            </a:pPr>
            <a:r>
              <a:rPr lang="en-US" altLang="en-US" sz="2200" b="1">
                <a:solidFill>
                  <a:srgbClr val="0000FF"/>
                </a:solidFill>
                <a:latin typeface="Calibri" panose="020F0502020204030204" pitchFamily="34" charset="0"/>
              </a:rPr>
              <a:t>Pulmonary (Lung) Compliance</a:t>
            </a:r>
            <a:r>
              <a:rPr lang="en-US" altLang="en-US" sz="2200">
                <a:solidFill>
                  <a:srgbClr val="0000FF"/>
                </a:solidFill>
                <a:latin typeface="Calibri" panose="020F0502020204030204" pitchFamily="34" charset="0"/>
              </a:rPr>
              <a:t> </a:t>
            </a:r>
            <a:r>
              <a:rPr lang="en-US" altLang="en-US" sz="2000">
                <a:solidFill>
                  <a:srgbClr val="000000"/>
                </a:solidFill>
                <a:latin typeface="Calibri" panose="020F0502020204030204" pitchFamily="34" charset="0"/>
              </a:rPr>
              <a:t>is a measure of the lung's ability to stretch and expand. It’s related to the ‘ease’ with which a person can breathe in (expand the lungs). The less work required to stretch the lungs, the more compliant they are. Pulmonary </a:t>
            </a:r>
            <a:r>
              <a:rPr lang="en-US" altLang="en-US" sz="2000" b="1">
                <a:solidFill>
                  <a:srgbClr val="0000FF"/>
                </a:solidFill>
                <a:latin typeface="Calibri" panose="020F0502020204030204" pitchFamily="34" charset="0"/>
              </a:rPr>
              <a:t>surfactant</a:t>
            </a:r>
            <a:r>
              <a:rPr lang="en-US" altLang="en-US" sz="2000" b="1">
                <a:solidFill>
                  <a:srgbClr val="000000"/>
                </a:solidFill>
                <a:latin typeface="Calibri" panose="020F0502020204030204" pitchFamily="34" charset="0"/>
              </a:rPr>
              <a:t> </a:t>
            </a:r>
            <a:r>
              <a:rPr lang="en-US" altLang="en-US" sz="2000">
                <a:solidFill>
                  <a:srgbClr val="000000"/>
                </a:solidFill>
                <a:latin typeface="Calibri" panose="020F0502020204030204" pitchFamily="34" charset="0"/>
              </a:rPr>
              <a:t>made by type II alveolar cells promotes pulmonary compliance and stabilizes lung tissue. </a:t>
            </a:r>
            <a:endParaRPr lang="en-US" altLang="en-US" sz="2000" b="1">
              <a:solidFill>
                <a:srgbClr val="000000"/>
              </a:solidFill>
              <a:latin typeface="Calibri" panose="020F0502020204030204" pitchFamily="34" charset="0"/>
            </a:endParaRPr>
          </a:p>
          <a:p>
            <a:pPr algn="just" eaLnBrk="0" fontAlgn="base" hangingPunct="0">
              <a:spcBef>
                <a:spcPct val="0"/>
              </a:spcBef>
              <a:spcAft>
                <a:spcPct val="0"/>
              </a:spcAft>
              <a:buFontTx/>
              <a:buNone/>
            </a:pPr>
            <a:endParaRPr lang="en-US" altLang="en-US" sz="2200">
              <a:solidFill>
                <a:srgbClr val="000000"/>
              </a:solidFill>
              <a:latin typeface="Calibri" panose="020F0502020204030204" pitchFamily="34" charset="0"/>
            </a:endParaRPr>
          </a:p>
          <a:p>
            <a:pPr algn="just" eaLnBrk="0" fontAlgn="base" hangingPunct="0">
              <a:spcBef>
                <a:spcPct val="0"/>
              </a:spcBef>
              <a:spcAft>
                <a:spcPct val="0"/>
              </a:spcAft>
              <a:buFontTx/>
              <a:buNone/>
            </a:pPr>
            <a:r>
              <a:rPr lang="en-US" altLang="en-US" sz="2200" b="1">
                <a:solidFill>
                  <a:srgbClr val="000000"/>
                </a:solidFill>
                <a:latin typeface="Calibri" panose="020F0502020204030204" pitchFamily="34" charset="0"/>
              </a:rPr>
              <a:t>Compliance</a:t>
            </a:r>
            <a:r>
              <a:rPr lang="en-US" altLang="en-US" sz="2200">
                <a:solidFill>
                  <a:srgbClr val="000000"/>
                </a:solidFill>
                <a:latin typeface="Calibri" panose="020F0502020204030204" pitchFamily="34" charset="0"/>
              </a:rPr>
              <a:t> is balanced by the </a:t>
            </a:r>
            <a:r>
              <a:rPr lang="en-US" altLang="en-US" sz="2200" b="1">
                <a:solidFill>
                  <a:srgbClr val="000000"/>
                </a:solidFill>
                <a:latin typeface="Calibri" panose="020F0502020204030204" pitchFamily="34" charset="0"/>
              </a:rPr>
              <a:t>elasticity</a:t>
            </a:r>
            <a:r>
              <a:rPr lang="en-US" altLang="en-US" sz="2200">
                <a:solidFill>
                  <a:srgbClr val="000000"/>
                </a:solidFill>
                <a:latin typeface="Calibri" panose="020F0502020204030204" pitchFamily="34" charset="0"/>
              </a:rPr>
              <a:t> and surface tension of the lungs, and </a:t>
            </a:r>
            <a:r>
              <a:rPr lang="en-US" altLang="en-US" sz="2200" b="1">
                <a:solidFill>
                  <a:srgbClr val="000000"/>
                </a:solidFill>
                <a:latin typeface="Calibri" panose="020F0502020204030204" pitchFamily="34" charset="0"/>
              </a:rPr>
              <a:t>compliance</a:t>
            </a:r>
            <a:r>
              <a:rPr lang="en-US" altLang="en-US" sz="2200">
                <a:solidFill>
                  <a:srgbClr val="000000"/>
                </a:solidFill>
                <a:latin typeface="Calibri" panose="020F0502020204030204" pitchFamily="34" charset="0"/>
              </a:rPr>
              <a:t> is inversely related to pulmonary elasticity.</a:t>
            </a:r>
            <a:endParaRPr lang="en-US" altLang="en-US" sz="1400">
              <a:solidFill>
                <a:srgbClr val="000000"/>
              </a:solidFill>
              <a:latin typeface="Calibri" panose="020F0502020204030204" pitchFamily="34" charset="0"/>
            </a:endParaRPr>
          </a:p>
          <a:p>
            <a:pPr algn="just" eaLnBrk="0" fontAlgn="base" hangingPunct="0">
              <a:spcBef>
                <a:spcPct val="0"/>
              </a:spcBef>
              <a:spcAft>
                <a:spcPct val="0"/>
              </a:spcAft>
              <a:buFontTx/>
              <a:buNone/>
            </a:pPr>
            <a:r>
              <a:rPr lang="en-US" altLang="en-US" sz="1400">
                <a:solidFill>
                  <a:srgbClr val="000000"/>
                </a:solidFill>
                <a:latin typeface="Calibri" panose="020F0502020204030204" pitchFamily="34" charset="0"/>
              </a:rPr>
              <a:t> </a:t>
            </a:r>
          </a:p>
          <a:p>
            <a:pPr lvl="2" algn="just" eaLnBrk="0" fontAlgn="base" hangingPunct="0">
              <a:spcBef>
                <a:spcPct val="0"/>
              </a:spcBef>
              <a:spcAft>
                <a:spcPct val="0"/>
              </a:spcAft>
            </a:pPr>
            <a:r>
              <a:rPr lang="en-US" altLang="en-US" sz="1800">
                <a:solidFill>
                  <a:srgbClr val="CC6600"/>
                </a:solidFill>
                <a:latin typeface="Calibri" panose="020F0502020204030204" pitchFamily="34" charset="0"/>
              </a:rPr>
              <a:t>Decrease in elastic fibers will increase lung compliance. </a:t>
            </a:r>
          </a:p>
          <a:p>
            <a:pPr lvl="2" algn="just" eaLnBrk="0" fontAlgn="base" hangingPunct="0">
              <a:spcBef>
                <a:spcPct val="0"/>
              </a:spcBef>
              <a:spcAft>
                <a:spcPct val="0"/>
              </a:spcAft>
            </a:pPr>
            <a:r>
              <a:rPr lang="en-US" altLang="en-US" sz="1800">
                <a:solidFill>
                  <a:srgbClr val="CC6600"/>
                </a:solidFill>
                <a:latin typeface="Calibri" panose="020F0502020204030204" pitchFamily="34" charset="0"/>
              </a:rPr>
              <a:t>Thickening of lung tissue will decrease lung compliance. </a:t>
            </a:r>
          </a:p>
          <a:p>
            <a:pPr lvl="2" algn="just" eaLnBrk="0" fontAlgn="base" hangingPunct="0">
              <a:spcBef>
                <a:spcPct val="0"/>
              </a:spcBef>
              <a:spcAft>
                <a:spcPct val="0"/>
              </a:spcAft>
            </a:pPr>
            <a:r>
              <a:rPr lang="en-US" altLang="en-US" sz="1800">
                <a:solidFill>
                  <a:srgbClr val="CC6600"/>
                </a:solidFill>
                <a:latin typeface="Calibri" panose="020F0502020204030204" pitchFamily="34" charset="0"/>
              </a:rPr>
              <a:t>Decreases in pulmonary </a:t>
            </a:r>
            <a:r>
              <a:rPr lang="en-US" altLang="en-US" sz="1800" b="1">
                <a:solidFill>
                  <a:srgbClr val="CC6600"/>
                </a:solidFill>
                <a:latin typeface="Calibri" panose="020F0502020204030204" pitchFamily="34" charset="0"/>
              </a:rPr>
              <a:t>surfactant</a:t>
            </a:r>
            <a:r>
              <a:rPr lang="en-US" altLang="en-US" sz="1800">
                <a:solidFill>
                  <a:srgbClr val="CC6600"/>
                </a:solidFill>
                <a:latin typeface="Calibri" panose="020F0502020204030204" pitchFamily="34" charset="0"/>
              </a:rPr>
              <a:t> will decrease lung compliance.</a:t>
            </a:r>
          </a:p>
        </p:txBody>
      </p:sp>
    </p:spTree>
    <p:extLst>
      <p:ext uri="{BB962C8B-B14F-4D97-AF65-F5344CB8AC3E}">
        <p14:creationId xmlns:p14="http://schemas.microsoft.com/office/powerpoint/2010/main" val="225013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288" t="24831" r="37115" b="33344"/>
          <a:stretch>
            <a:fillRect/>
          </a:stretch>
        </p:blipFill>
        <p:spPr bwMode="auto">
          <a:xfrm>
            <a:off x="152400" y="1371600"/>
            <a:ext cx="8763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27063" y="176213"/>
            <a:ext cx="805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b="1">
                <a:solidFill>
                  <a:srgbClr val="C00000"/>
                </a:solidFill>
                <a:latin typeface="Calibri" panose="020F0502020204030204" pitchFamily="34" charset="0"/>
              </a:rPr>
              <a:t>Pulmonary Elasticity and Compliance</a:t>
            </a:r>
          </a:p>
        </p:txBody>
      </p:sp>
    </p:spTree>
    <p:extLst>
      <p:ext uri="{BB962C8B-B14F-4D97-AF65-F5344CB8AC3E}">
        <p14:creationId xmlns:p14="http://schemas.microsoft.com/office/powerpoint/2010/main" val="99829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06400" y="1046163"/>
            <a:ext cx="79041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b="1">
                <a:solidFill>
                  <a:srgbClr val="000000"/>
                </a:solidFill>
                <a:latin typeface="Calibri" panose="020F0502020204030204" pitchFamily="34" charset="0"/>
              </a:rPr>
              <a:t>Ventilation</a:t>
            </a:r>
            <a:r>
              <a:rPr lang="en-US" altLang="en-US">
                <a:solidFill>
                  <a:srgbClr val="000000"/>
                </a:solidFill>
                <a:latin typeface="Calibri" panose="020F0502020204030204" pitchFamily="34" charset="0"/>
              </a:rPr>
              <a:t> - moves air from the atmosphere to and from alveoli in the lungs.</a:t>
            </a:r>
          </a:p>
        </p:txBody>
      </p:sp>
      <p:sp>
        <p:nvSpPr>
          <p:cNvPr id="3075" name="Text Box 3"/>
          <p:cNvSpPr txBox="1">
            <a:spLocks noChangeArrowheads="1"/>
          </p:cNvSpPr>
          <p:nvPr/>
        </p:nvSpPr>
        <p:spPr bwMode="auto">
          <a:xfrm>
            <a:off x="762000" y="228600"/>
            <a:ext cx="7659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400" b="1">
                <a:solidFill>
                  <a:srgbClr val="0000FF"/>
                </a:solidFill>
                <a:latin typeface="Calibri" panose="020F0502020204030204" pitchFamily="34" charset="0"/>
              </a:rPr>
              <a:t>Functions of Respiratory System </a:t>
            </a:r>
          </a:p>
        </p:txBody>
      </p:sp>
      <p:sp>
        <p:nvSpPr>
          <p:cNvPr id="2052" name="Rectangle 4"/>
          <p:cNvSpPr>
            <a:spLocks noChangeArrowheads="1"/>
          </p:cNvSpPr>
          <p:nvPr/>
        </p:nvSpPr>
        <p:spPr bwMode="auto">
          <a:xfrm>
            <a:off x="403225" y="2435225"/>
            <a:ext cx="83248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a:solidFill>
                  <a:srgbClr val="000000"/>
                </a:solidFill>
                <a:latin typeface="Calibri" panose="020F0502020204030204" pitchFamily="34" charset="0"/>
              </a:rPr>
              <a:t>Provides enormous Surface area for </a:t>
            </a:r>
            <a:r>
              <a:rPr lang="en-US" altLang="en-US" b="1">
                <a:solidFill>
                  <a:srgbClr val="FF0000"/>
                </a:solidFill>
                <a:latin typeface="Calibri" panose="020F0502020204030204" pitchFamily="34" charset="0"/>
              </a:rPr>
              <a:t>gas exchange</a:t>
            </a:r>
            <a:r>
              <a:rPr lang="en-US" altLang="en-US">
                <a:solidFill>
                  <a:srgbClr val="FF0000"/>
                </a:solidFill>
                <a:latin typeface="Calibri" panose="020F0502020204030204" pitchFamily="34" charset="0"/>
              </a:rPr>
              <a:t> </a:t>
            </a:r>
            <a:r>
              <a:rPr lang="en-US" altLang="en-US">
                <a:solidFill>
                  <a:srgbClr val="000000"/>
                </a:solidFill>
                <a:latin typeface="Calibri" panose="020F0502020204030204" pitchFamily="34" charset="0"/>
              </a:rPr>
              <a:t>between alveoli and circulating blood.</a:t>
            </a:r>
          </a:p>
        </p:txBody>
      </p:sp>
      <p:sp>
        <p:nvSpPr>
          <p:cNvPr id="2053" name="Rectangle 6"/>
          <p:cNvSpPr>
            <a:spLocks noChangeArrowheads="1"/>
          </p:cNvSpPr>
          <p:nvPr/>
        </p:nvSpPr>
        <p:spPr bwMode="auto">
          <a:xfrm>
            <a:off x="404813" y="3906838"/>
            <a:ext cx="5973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a:solidFill>
                  <a:srgbClr val="000000"/>
                </a:solidFill>
                <a:latin typeface="Calibri" panose="020F0502020204030204" pitchFamily="34" charset="0"/>
              </a:rPr>
              <a:t>Helps </a:t>
            </a:r>
            <a:r>
              <a:rPr lang="en-US" altLang="en-US" b="1">
                <a:solidFill>
                  <a:srgbClr val="000000"/>
                </a:solidFill>
                <a:latin typeface="Calibri" panose="020F0502020204030204" pitchFamily="34" charset="0"/>
              </a:rPr>
              <a:t>regulate pH</a:t>
            </a:r>
            <a:r>
              <a:rPr lang="en-US" altLang="en-US">
                <a:solidFill>
                  <a:srgbClr val="000000"/>
                </a:solidFill>
                <a:latin typeface="Calibri" panose="020F0502020204030204" pitchFamily="34" charset="0"/>
              </a:rPr>
              <a:t> of body fluids.</a:t>
            </a:r>
          </a:p>
        </p:txBody>
      </p:sp>
      <p:sp>
        <p:nvSpPr>
          <p:cNvPr id="2054" name="Rectangle 7"/>
          <p:cNvSpPr>
            <a:spLocks noChangeArrowheads="1"/>
          </p:cNvSpPr>
          <p:nvPr/>
        </p:nvSpPr>
        <p:spPr bwMode="auto">
          <a:xfrm>
            <a:off x="422275" y="4916488"/>
            <a:ext cx="4787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a:solidFill>
                  <a:srgbClr val="000000"/>
                </a:solidFill>
                <a:latin typeface="Calibri" panose="020F0502020204030204" pitchFamily="34" charset="0"/>
              </a:rPr>
              <a:t>Permits vocal </a:t>
            </a:r>
            <a:r>
              <a:rPr lang="en-US" altLang="en-US" b="1">
                <a:solidFill>
                  <a:srgbClr val="000000"/>
                </a:solidFill>
                <a:latin typeface="Calibri" panose="020F0502020204030204" pitchFamily="34" charset="0"/>
              </a:rPr>
              <a:t>sounds</a:t>
            </a:r>
            <a:r>
              <a:rPr lang="en-US" altLang="en-US">
                <a:solidFill>
                  <a:srgbClr val="000000"/>
                </a:solidFill>
                <a:latin typeface="Calibri" panose="020F0502020204030204" pitchFamily="34" charset="0"/>
              </a:rPr>
              <a:t>.</a:t>
            </a:r>
          </a:p>
        </p:txBody>
      </p:sp>
    </p:spTree>
    <p:extLst>
      <p:ext uri="{BB962C8B-B14F-4D97-AF65-F5344CB8AC3E}">
        <p14:creationId xmlns:p14="http://schemas.microsoft.com/office/powerpoint/2010/main" val="1686135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l="35475" t="24033" r="731" b="35471"/>
          <a:stretch>
            <a:fillRect/>
          </a:stretch>
        </p:blipFill>
        <p:spPr bwMode="auto">
          <a:xfrm>
            <a:off x="228600" y="1371600"/>
            <a:ext cx="868680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
          <p:cNvSpPr>
            <a:spLocks noChangeArrowheads="1"/>
          </p:cNvSpPr>
          <p:nvPr/>
        </p:nvSpPr>
        <p:spPr bwMode="auto">
          <a:xfrm>
            <a:off x="1130300" y="438150"/>
            <a:ext cx="688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b="1">
                <a:solidFill>
                  <a:srgbClr val="C00000"/>
                </a:solidFill>
                <a:latin typeface="Calibri" panose="020F0502020204030204" pitchFamily="34" charset="0"/>
              </a:rPr>
              <a:t>How Surfactant Stabilizes Alveolar Size</a:t>
            </a:r>
          </a:p>
        </p:txBody>
      </p:sp>
    </p:spTree>
    <p:extLst>
      <p:ext uri="{BB962C8B-B14F-4D97-AF65-F5344CB8AC3E}">
        <p14:creationId xmlns:p14="http://schemas.microsoft.com/office/powerpoint/2010/main" val="201383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41313" y="177800"/>
            <a:ext cx="8458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Tx/>
              <a:buNone/>
            </a:pPr>
            <a:r>
              <a:rPr lang="en-US" altLang="en-US" sz="4000" b="1" u="sng">
                <a:solidFill>
                  <a:srgbClr val="000000"/>
                </a:solidFill>
                <a:latin typeface="Calibri" panose="020F0502020204030204" pitchFamily="34" charset="0"/>
              </a:rPr>
              <a:t>Partial Pressure Gradients</a:t>
            </a:r>
          </a:p>
        </p:txBody>
      </p:sp>
      <p:sp>
        <p:nvSpPr>
          <p:cNvPr id="22531" name="Rectangle 5"/>
          <p:cNvSpPr>
            <a:spLocks noChangeArrowheads="1"/>
          </p:cNvSpPr>
          <p:nvPr/>
        </p:nvSpPr>
        <p:spPr bwMode="auto">
          <a:xfrm>
            <a:off x="1343025" y="1574800"/>
            <a:ext cx="512286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pPr>
            <a:r>
              <a:rPr lang="en-US" altLang="en-US">
                <a:solidFill>
                  <a:srgbClr val="0000FF"/>
                </a:solidFill>
                <a:latin typeface="Calibri" panose="020F0502020204030204" pitchFamily="34" charset="0"/>
              </a:rPr>
              <a:t>Air is mixture of Gases</a:t>
            </a:r>
          </a:p>
          <a:p>
            <a:pPr lvl="1" eaLnBrk="0" fontAlgn="base" hangingPunct="0">
              <a:lnSpc>
                <a:spcPct val="90000"/>
              </a:lnSpc>
              <a:spcAft>
                <a:spcPct val="0"/>
              </a:spcAft>
            </a:pPr>
            <a:r>
              <a:rPr lang="en-US" altLang="en-US">
                <a:solidFill>
                  <a:srgbClr val="000000"/>
                </a:solidFill>
                <a:latin typeface="Calibri" panose="020F0502020204030204" pitchFamily="34" charset="0"/>
              </a:rPr>
              <a:t>N</a:t>
            </a:r>
            <a:r>
              <a:rPr lang="en-US" altLang="en-US" baseline="-18000">
                <a:solidFill>
                  <a:srgbClr val="000000"/>
                </a:solidFill>
                <a:latin typeface="Calibri" panose="020F0502020204030204" pitchFamily="34" charset="0"/>
              </a:rPr>
              <a:t>2 </a:t>
            </a:r>
          </a:p>
          <a:p>
            <a:pPr lvl="1" eaLnBrk="0" fontAlgn="base" hangingPunct="0">
              <a:lnSpc>
                <a:spcPct val="90000"/>
              </a:lnSpc>
              <a:spcAft>
                <a:spcPct val="0"/>
              </a:spcAft>
            </a:pPr>
            <a:r>
              <a:rPr lang="en-US" altLang="en-US">
                <a:solidFill>
                  <a:srgbClr val="000000"/>
                </a:solidFill>
                <a:latin typeface="Calibri" panose="020F0502020204030204" pitchFamily="34" charset="0"/>
              </a:rPr>
              <a:t>O</a:t>
            </a:r>
            <a:r>
              <a:rPr lang="en-US" altLang="en-US" baseline="-18000">
                <a:solidFill>
                  <a:srgbClr val="000000"/>
                </a:solidFill>
                <a:latin typeface="Calibri" panose="020F0502020204030204" pitchFamily="34" charset="0"/>
              </a:rPr>
              <a:t>2</a:t>
            </a:r>
          </a:p>
          <a:p>
            <a:pPr lvl="1" eaLnBrk="0" fontAlgn="base" hangingPunct="0">
              <a:lnSpc>
                <a:spcPct val="90000"/>
              </a:lnSpc>
              <a:spcAft>
                <a:spcPct val="0"/>
              </a:spcAft>
            </a:pPr>
            <a:r>
              <a:rPr lang="en-US" altLang="en-US">
                <a:solidFill>
                  <a:srgbClr val="000000"/>
                </a:solidFill>
                <a:latin typeface="Calibri" panose="020F0502020204030204" pitchFamily="34" charset="0"/>
              </a:rPr>
              <a:t>CO</a:t>
            </a:r>
            <a:r>
              <a:rPr lang="en-US" altLang="en-US" baseline="-18000">
                <a:solidFill>
                  <a:srgbClr val="000000"/>
                </a:solidFill>
                <a:latin typeface="Calibri" panose="020F0502020204030204" pitchFamily="34" charset="0"/>
              </a:rPr>
              <a:t>2</a:t>
            </a:r>
          </a:p>
        </p:txBody>
      </p:sp>
      <p:sp>
        <p:nvSpPr>
          <p:cNvPr id="20484" name="Rectangle 8"/>
          <p:cNvSpPr>
            <a:spLocks noChangeArrowheads="1"/>
          </p:cNvSpPr>
          <p:nvPr/>
        </p:nvSpPr>
        <p:spPr bwMode="auto">
          <a:xfrm>
            <a:off x="144463" y="5465763"/>
            <a:ext cx="876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pPr>
            <a:r>
              <a:rPr lang="en-US" altLang="en-US">
                <a:solidFill>
                  <a:srgbClr val="000000"/>
                </a:solidFill>
                <a:latin typeface="Calibri" panose="020F0502020204030204" pitchFamily="34" charset="0"/>
              </a:rPr>
              <a:t>Q: Calculate the P</a:t>
            </a:r>
            <a:r>
              <a:rPr lang="en-US" altLang="en-US" baseline="-20000">
                <a:solidFill>
                  <a:srgbClr val="000000"/>
                </a:solidFill>
                <a:latin typeface="Calibri" panose="020F0502020204030204" pitchFamily="34" charset="0"/>
              </a:rPr>
              <a:t>O2</a:t>
            </a:r>
            <a:r>
              <a:rPr lang="en-US" altLang="en-US">
                <a:solidFill>
                  <a:srgbClr val="000000"/>
                </a:solidFill>
                <a:latin typeface="Calibri" panose="020F0502020204030204" pitchFamily="34" charset="0"/>
              </a:rPr>
              <a:t> if P</a:t>
            </a:r>
            <a:r>
              <a:rPr lang="en-US" altLang="en-US" baseline="-20000">
                <a:solidFill>
                  <a:srgbClr val="000000"/>
                </a:solidFill>
                <a:latin typeface="Calibri" panose="020F0502020204030204" pitchFamily="34" charset="0"/>
              </a:rPr>
              <a:t>ATM</a:t>
            </a:r>
            <a:r>
              <a:rPr lang="en-US" altLang="en-US">
                <a:solidFill>
                  <a:srgbClr val="000000"/>
                </a:solidFill>
                <a:latin typeface="Calibri" panose="020F0502020204030204" pitchFamily="34" charset="0"/>
              </a:rPr>
              <a:t> is 380 mmHg?</a:t>
            </a:r>
          </a:p>
        </p:txBody>
      </p:sp>
      <p:sp>
        <p:nvSpPr>
          <p:cNvPr id="20485" name="Rectangle 9"/>
          <p:cNvSpPr>
            <a:spLocks noChangeArrowheads="1"/>
          </p:cNvSpPr>
          <p:nvPr/>
        </p:nvSpPr>
        <p:spPr bwMode="auto">
          <a:xfrm>
            <a:off x="147638" y="4251325"/>
            <a:ext cx="87630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pPr>
            <a:r>
              <a:rPr lang="en-US" altLang="en-US">
                <a:solidFill>
                  <a:srgbClr val="000000"/>
                </a:solidFill>
                <a:latin typeface="Calibri" panose="020F0502020204030204" pitchFamily="34" charset="0"/>
              </a:rPr>
              <a:t>Q: What is the P</a:t>
            </a:r>
            <a:r>
              <a:rPr lang="en-US" altLang="en-US" baseline="-20000">
                <a:solidFill>
                  <a:srgbClr val="000000"/>
                </a:solidFill>
                <a:latin typeface="Calibri" panose="020F0502020204030204" pitchFamily="34" charset="0"/>
              </a:rPr>
              <a:t>O2</a:t>
            </a:r>
            <a:r>
              <a:rPr lang="en-US" altLang="en-US">
                <a:solidFill>
                  <a:srgbClr val="000000"/>
                </a:solidFill>
                <a:latin typeface="Calibri" panose="020F0502020204030204" pitchFamily="34" charset="0"/>
              </a:rPr>
              <a:t> if P</a:t>
            </a:r>
            <a:r>
              <a:rPr lang="en-US" altLang="en-US" baseline="-20000">
                <a:solidFill>
                  <a:srgbClr val="000000"/>
                </a:solidFill>
                <a:latin typeface="Calibri" panose="020F0502020204030204" pitchFamily="34" charset="0"/>
              </a:rPr>
              <a:t>ATM</a:t>
            </a:r>
            <a:r>
              <a:rPr lang="en-US" altLang="en-US">
                <a:solidFill>
                  <a:srgbClr val="000000"/>
                </a:solidFill>
                <a:latin typeface="Calibri" panose="020F0502020204030204" pitchFamily="34" charset="0"/>
              </a:rPr>
              <a:t> is 760 mmHg?  P</a:t>
            </a:r>
            <a:r>
              <a:rPr lang="en-US" altLang="en-US" baseline="-20000">
                <a:solidFill>
                  <a:srgbClr val="000000"/>
                </a:solidFill>
                <a:latin typeface="Calibri" panose="020F0502020204030204" pitchFamily="34" charset="0"/>
              </a:rPr>
              <a:t>CO2</a:t>
            </a:r>
            <a:r>
              <a:rPr lang="en-US" altLang="en-US">
                <a:solidFill>
                  <a:srgbClr val="000000"/>
                </a:solidFill>
                <a:latin typeface="Calibri" panose="020F0502020204030204" pitchFamily="34" charset="0"/>
              </a:rPr>
              <a:t>?</a:t>
            </a:r>
          </a:p>
        </p:txBody>
      </p:sp>
      <p:sp>
        <p:nvSpPr>
          <p:cNvPr id="22534" name="Text Box 10"/>
          <p:cNvSpPr txBox="1">
            <a:spLocks noChangeArrowheads="1"/>
          </p:cNvSpPr>
          <p:nvPr/>
        </p:nvSpPr>
        <p:spPr bwMode="auto">
          <a:xfrm>
            <a:off x="-25400" y="801688"/>
            <a:ext cx="916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a:solidFill>
                  <a:srgbClr val="000000"/>
                </a:solidFill>
                <a:latin typeface="Calibri" panose="020F0502020204030204" pitchFamily="34" charset="0"/>
              </a:rPr>
              <a:t>Partial Pressure, pressure of a single gas in a mixture of gases.</a:t>
            </a:r>
          </a:p>
        </p:txBody>
      </p:sp>
      <p:sp>
        <p:nvSpPr>
          <p:cNvPr id="22535" name="Rectangle 11"/>
          <p:cNvSpPr>
            <a:spLocks noChangeArrowheads="1"/>
          </p:cNvSpPr>
          <p:nvPr/>
        </p:nvSpPr>
        <p:spPr bwMode="auto">
          <a:xfrm>
            <a:off x="3025775" y="2138363"/>
            <a:ext cx="1427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buFontTx/>
              <a:buNone/>
            </a:pPr>
            <a:r>
              <a:rPr lang="en-US" altLang="en-US" sz="2800" baseline="-18000">
                <a:solidFill>
                  <a:srgbClr val="CC0000"/>
                </a:solidFill>
                <a:latin typeface="Calibri" panose="020F0502020204030204" pitchFamily="34" charset="0"/>
              </a:rPr>
              <a:t> </a:t>
            </a:r>
            <a:r>
              <a:rPr lang="en-US" altLang="en-US" sz="2800">
                <a:solidFill>
                  <a:srgbClr val="CC0000"/>
                </a:solidFill>
                <a:latin typeface="Calibri" panose="020F0502020204030204" pitchFamily="34" charset="0"/>
              </a:rPr>
              <a:t>= 79%</a:t>
            </a:r>
          </a:p>
        </p:txBody>
      </p:sp>
      <p:sp>
        <p:nvSpPr>
          <p:cNvPr id="22536" name="Rectangle 12"/>
          <p:cNvSpPr>
            <a:spLocks noChangeArrowheads="1"/>
          </p:cNvSpPr>
          <p:nvPr/>
        </p:nvSpPr>
        <p:spPr bwMode="auto">
          <a:xfrm>
            <a:off x="3017838" y="2590800"/>
            <a:ext cx="1427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buFontTx/>
              <a:buNone/>
            </a:pPr>
            <a:r>
              <a:rPr lang="en-US" altLang="en-US" sz="2800" baseline="-18000">
                <a:solidFill>
                  <a:srgbClr val="CC0000"/>
                </a:solidFill>
                <a:latin typeface="Calibri" panose="020F0502020204030204" pitchFamily="34" charset="0"/>
              </a:rPr>
              <a:t> </a:t>
            </a:r>
            <a:r>
              <a:rPr lang="en-US" altLang="en-US" sz="2800">
                <a:solidFill>
                  <a:srgbClr val="CC0000"/>
                </a:solidFill>
                <a:latin typeface="Calibri" panose="020F0502020204030204" pitchFamily="34" charset="0"/>
              </a:rPr>
              <a:t>= 21%</a:t>
            </a:r>
          </a:p>
        </p:txBody>
      </p:sp>
      <p:sp>
        <p:nvSpPr>
          <p:cNvPr id="22537" name="Rectangle 13"/>
          <p:cNvSpPr>
            <a:spLocks noChangeArrowheads="1"/>
          </p:cNvSpPr>
          <p:nvPr/>
        </p:nvSpPr>
        <p:spPr bwMode="auto">
          <a:xfrm>
            <a:off x="3025775" y="3078163"/>
            <a:ext cx="152082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buFontTx/>
              <a:buNone/>
            </a:pPr>
            <a:r>
              <a:rPr lang="en-US" altLang="en-US" sz="2800" baseline="-18000">
                <a:solidFill>
                  <a:srgbClr val="CC0000"/>
                </a:solidFill>
                <a:latin typeface="Calibri" panose="020F0502020204030204" pitchFamily="34" charset="0"/>
              </a:rPr>
              <a:t> </a:t>
            </a:r>
            <a:r>
              <a:rPr lang="en-US" altLang="en-US" sz="2800">
                <a:solidFill>
                  <a:srgbClr val="CC0000"/>
                </a:solidFill>
                <a:latin typeface="Calibri" panose="020F0502020204030204" pitchFamily="34" charset="0"/>
              </a:rPr>
              <a:t>= 0.03%</a:t>
            </a:r>
          </a:p>
        </p:txBody>
      </p:sp>
    </p:spTree>
    <p:extLst>
      <p:ext uri="{BB962C8B-B14F-4D97-AF65-F5344CB8AC3E}">
        <p14:creationId xmlns:p14="http://schemas.microsoft.com/office/powerpoint/2010/main" val="298551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328738" y="1000125"/>
            <a:ext cx="5964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pPr>
            <a:r>
              <a:rPr lang="en-US" altLang="en-US" sz="4000">
                <a:solidFill>
                  <a:srgbClr val="000000"/>
                </a:solidFill>
                <a:latin typeface="Calibri" panose="020F0502020204030204" pitchFamily="34" charset="0"/>
              </a:rPr>
              <a:t>Partial Pressure gradient:</a:t>
            </a:r>
            <a:endParaRPr lang="en-US" altLang="en-US" sz="4000">
              <a:solidFill>
                <a:srgbClr val="000000"/>
              </a:solidFill>
              <a:latin typeface="Calibri" panose="020F0502020204030204" pitchFamily="34" charset="0"/>
              <a:sym typeface="Symbol" panose="05050102010706020507" pitchFamily="18" charset="2"/>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t="28702" b="33136"/>
          <a:stretch>
            <a:fillRect/>
          </a:stretch>
        </p:blipFill>
        <p:spPr bwMode="auto">
          <a:xfrm>
            <a:off x="236538" y="3924300"/>
            <a:ext cx="865981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0" y="228600"/>
            <a:ext cx="9199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3600">
                <a:solidFill>
                  <a:srgbClr val="000000"/>
                </a:solidFill>
                <a:latin typeface="Calibri" panose="020F0502020204030204" pitchFamily="34" charset="0"/>
              </a:rPr>
              <a:t>Factors influencing how a gas dissolves in liquid</a:t>
            </a:r>
          </a:p>
        </p:txBody>
      </p:sp>
      <p:sp>
        <p:nvSpPr>
          <p:cNvPr id="22533" name="Rectangle 5"/>
          <p:cNvSpPr>
            <a:spLocks noChangeArrowheads="1"/>
          </p:cNvSpPr>
          <p:nvPr/>
        </p:nvSpPr>
        <p:spPr bwMode="auto">
          <a:xfrm>
            <a:off x="1328738" y="1838325"/>
            <a:ext cx="495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pPr>
            <a:r>
              <a:rPr lang="en-US" altLang="en-US" sz="4000">
                <a:solidFill>
                  <a:srgbClr val="000000"/>
                </a:solidFill>
                <a:latin typeface="Calibri" panose="020F0502020204030204" pitchFamily="34" charset="0"/>
              </a:rPr>
              <a:t>Temperature:</a:t>
            </a:r>
          </a:p>
        </p:txBody>
      </p:sp>
      <p:sp>
        <p:nvSpPr>
          <p:cNvPr id="22534" name="Rectangle 6"/>
          <p:cNvSpPr>
            <a:spLocks noChangeArrowheads="1"/>
          </p:cNvSpPr>
          <p:nvPr/>
        </p:nvSpPr>
        <p:spPr bwMode="auto">
          <a:xfrm>
            <a:off x="1328738" y="2690813"/>
            <a:ext cx="4006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pPr>
            <a:r>
              <a:rPr lang="en-US" altLang="en-US" sz="4000">
                <a:solidFill>
                  <a:srgbClr val="000000"/>
                </a:solidFill>
                <a:latin typeface="Calibri" panose="020F0502020204030204" pitchFamily="34" charset="0"/>
              </a:rPr>
              <a:t>Solubility:</a:t>
            </a:r>
          </a:p>
        </p:txBody>
      </p:sp>
    </p:spTree>
    <p:extLst>
      <p:ext uri="{BB962C8B-B14F-4D97-AF65-F5344CB8AC3E}">
        <p14:creationId xmlns:p14="http://schemas.microsoft.com/office/powerpoint/2010/main" val="280044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3" grpId="0"/>
      <p:bldP spid="225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6"/>
          <p:cNvPicPr>
            <a:picLocks noChangeAspect="1"/>
          </p:cNvPicPr>
          <p:nvPr/>
        </p:nvPicPr>
        <p:blipFill>
          <a:blip r:embed="rId2">
            <a:extLst>
              <a:ext uri="{28A0092B-C50C-407E-A947-70E740481C1C}">
                <a14:useLocalDpi xmlns:a14="http://schemas.microsoft.com/office/drawing/2010/main" val="0"/>
              </a:ext>
            </a:extLst>
          </a:blip>
          <a:srcRect l="865" r="8437" b="1462"/>
          <a:stretch>
            <a:fillRect/>
          </a:stretch>
        </p:blipFill>
        <p:spPr bwMode="auto">
          <a:xfrm>
            <a:off x="1214438" y="1443038"/>
            <a:ext cx="6084887"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130175" y="254000"/>
            <a:ext cx="8696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a:solidFill>
                  <a:srgbClr val="CC0000"/>
                </a:solidFill>
                <a:latin typeface="Calibri" panose="020F0502020204030204" pitchFamily="34" charset="0"/>
              </a:rPr>
              <a:t>An individual gas in a mixture of gases moves down its… </a:t>
            </a:r>
            <a:r>
              <a:rPr lang="en-US" altLang="en-US" sz="2800" b="1">
                <a:solidFill>
                  <a:srgbClr val="CC0000"/>
                </a:solidFill>
                <a:latin typeface="Calibri" panose="020F0502020204030204" pitchFamily="34" charset="0"/>
              </a:rPr>
              <a:t>Partial Pressure Gradient</a:t>
            </a:r>
          </a:p>
        </p:txBody>
      </p:sp>
      <p:sp>
        <p:nvSpPr>
          <p:cNvPr id="23556" name="Rectangle 5"/>
          <p:cNvSpPr>
            <a:spLocks noChangeArrowheads="1"/>
          </p:cNvSpPr>
          <p:nvPr/>
        </p:nvSpPr>
        <p:spPr bwMode="auto">
          <a:xfrm>
            <a:off x="2189163" y="5332413"/>
            <a:ext cx="50927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000" u="sng">
                <a:solidFill>
                  <a:srgbClr val="0000FF"/>
                </a:solidFill>
                <a:latin typeface="Calibri" panose="020F0502020204030204" pitchFamily="34" charset="0"/>
              </a:rPr>
              <a:t>Exchange of O</a:t>
            </a:r>
            <a:r>
              <a:rPr lang="en-US" altLang="en-US" sz="2000" u="sng" baseline="-25000">
                <a:solidFill>
                  <a:srgbClr val="0000FF"/>
                </a:solidFill>
                <a:latin typeface="Calibri" panose="020F0502020204030204" pitchFamily="34" charset="0"/>
              </a:rPr>
              <a:t>2</a:t>
            </a:r>
            <a:r>
              <a:rPr lang="en-US" altLang="en-US" sz="2000" u="sng">
                <a:solidFill>
                  <a:srgbClr val="0000FF"/>
                </a:solidFill>
                <a:latin typeface="Calibri" panose="020F0502020204030204" pitchFamily="34" charset="0"/>
              </a:rPr>
              <a:t> and CO</a:t>
            </a:r>
            <a:r>
              <a:rPr lang="en-US" altLang="en-US" sz="2000" u="sng" baseline="-25000">
                <a:solidFill>
                  <a:srgbClr val="0000FF"/>
                </a:solidFill>
                <a:latin typeface="Calibri" panose="020F0502020204030204" pitchFamily="34" charset="0"/>
              </a:rPr>
              <a:t>2</a:t>
            </a:r>
            <a:r>
              <a:rPr lang="en-US" altLang="en-US" sz="2000" u="sng">
                <a:solidFill>
                  <a:srgbClr val="0000FF"/>
                </a:solidFill>
                <a:latin typeface="Calibri" panose="020F0502020204030204" pitchFamily="34" charset="0"/>
              </a:rPr>
              <a:t> in the alveoli</a:t>
            </a:r>
            <a:r>
              <a:rPr lang="en-US" altLang="en-US" sz="2000">
                <a:solidFill>
                  <a:srgbClr val="0000FF"/>
                </a:solidFill>
                <a:latin typeface="Calibri" panose="020F0502020204030204" pitchFamily="34" charset="0"/>
              </a:rPr>
              <a:t>: </a:t>
            </a:r>
            <a:endParaRPr lang="en-US" altLang="en-US" sz="1000">
              <a:solidFill>
                <a:srgbClr val="0000FF"/>
              </a:solidFill>
              <a:latin typeface="Calibri" panose="020F0502020204030204" pitchFamily="34" charset="0"/>
            </a:endParaRPr>
          </a:p>
          <a:p>
            <a:pPr eaLnBrk="0" fontAlgn="base" hangingPunct="0">
              <a:spcAft>
                <a:spcPct val="0"/>
              </a:spcAft>
              <a:buFontTx/>
              <a:buNone/>
            </a:pPr>
            <a:r>
              <a:rPr lang="en-US" altLang="en-US" sz="2000">
                <a:solidFill>
                  <a:srgbClr val="0000FF"/>
                </a:solidFill>
                <a:latin typeface="Calibri" panose="020F0502020204030204" pitchFamily="34" charset="0"/>
              </a:rPr>
              <a:t>The CO</a:t>
            </a:r>
            <a:r>
              <a:rPr lang="en-US" altLang="en-US" sz="2000" baseline="-25000">
                <a:solidFill>
                  <a:srgbClr val="0000FF"/>
                </a:solidFill>
                <a:latin typeface="Calibri" panose="020F0502020204030204" pitchFamily="34" charset="0"/>
              </a:rPr>
              <a:t>2</a:t>
            </a:r>
            <a:r>
              <a:rPr lang="en-US" altLang="en-US" sz="2000">
                <a:solidFill>
                  <a:srgbClr val="0000FF"/>
                </a:solidFill>
                <a:latin typeface="Calibri" panose="020F0502020204030204" pitchFamily="34" charset="0"/>
              </a:rPr>
              <a:t> moves into the alveoli from the blood.</a:t>
            </a:r>
          </a:p>
          <a:p>
            <a:pPr eaLnBrk="0" fontAlgn="base" hangingPunct="0">
              <a:spcAft>
                <a:spcPct val="0"/>
              </a:spcAft>
              <a:buFontTx/>
              <a:buNone/>
            </a:pPr>
            <a:r>
              <a:rPr lang="en-US" altLang="en-US" sz="2000">
                <a:solidFill>
                  <a:srgbClr val="0000FF"/>
                </a:solidFill>
                <a:latin typeface="Calibri" panose="020F0502020204030204" pitchFamily="34" charset="0"/>
              </a:rPr>
              <a:t>The O</a:t>
            </a:r>
            <a:r>
              <a:rPr lang="en-US" altLang="en-US" sz="2000" baseline="-25000">
                <a:solidFill>
                  <a:srgbClr val="0000FF"/>
                </a:solidFill>
                <a:latin typeface="Calibri" panose="020F0502020204030204" pitchFamily="34" charset="0"/>
              </a:rPr>
              <a:t>2</a:t>
            </a:r>
            <a:r>
              <a:rPr lang="en-US" altLang="en-US" sz="2000">
                <a:solidFill>
                  <a:srgbClr val="0000FF"/>
                </a:solidFill>
                <a:latin typeface="Calibri" panose="020F0502020204030204" pitchFamily="34" charset="0"/>
              </a:rPr>
              <a:t> moves into the blood from the alveoli. </a:t>
            </a:r>
          </a:p>
        </p:txBody>
      </p:sp>
    </p:spTree>
    <p:extLst>
      <p:ext uri="{BB962C8B-B14F-4D97-AF65-F5344CB8AC3E}">
        <p14:creationId xmlns:p14="http://schemas.microsoft.com/office/powerpoint/2010/main" val="1178126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21649" t="710" r="21648" b="4079"/>
          <a:stretch>
            <a:fillRect/>
          </a:stretch>
        </p:blipFill>
        <p:spPr bwMode="auto">
          <a:xfrm>
            <a:off x="4022725" y="228600"/>
            <a:ext cx="49593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352425" y="3095625"/>
            <a:ext cx="35591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pPr>
            <a:r>
              <a:rPr lang="en-US" altLang="en-US">
                <a:solidFill>
                  <a:srgbClr val="000000"/>
                </a:solidFill>
                <a:latin typeface="Calibri" panose="020F0502020204030204" pitchFamily="34" charset="0"/>
              </a:rPr>
              <a:t>O</a:t>
            </a:r>
            <a:r>
              <a:rPr lang="en-US" altLang="en-US" baseline="-25000">
                <a:solidFill>
                  <a:srgbClr val="000000"/>
                </a:solidFill>
                <a:latin typeface="Calibri" panose="020F0502020204030204" pitchFamily="34" charset="0"/>
              </a:rPr>
              <a:t>2 </a:t>
            </a:r>
            <a:r>
              <a:rPr lang="en-US" altLang="en-US">
                <a:solidFill>
                  <a:srgbClr val="000000"/>
                </a:solidFill>
                <a:latin typeface="Calibri" panose="020F0502020204030204" pitchFamily="34" charset="0"/>
              </a:rPr>
              <a:t>Movement:</a:t>
            </a:r>
          </a:p>
          <a:p>
            <a:pPr lvl="1" eaLnBrk="0" fontAlgn="base" hangingPunct="0">
              <a:spcAft>
                <a:spcPct val="0"/>
              </a:spcAft>
            </a:pPr>
            <a:r>
              <a:rPr lang="en-US" altLang="en-US">
                <a:solidFill>
                  <a:srgbClr val="000000"/>
                </a:solidFill>
                <a:latin typeface="Calibri" panose="020F0502020204030204" pitchFamily="34" charset="0"/>
              </a:rPr>
              <a:t>Air to blood</a:t>
            </a:r>
          </a:p>
          <a:p>
            <a:pPr lvl="1" eaLnBrk="0" fontAlgn="base" hangingPunct="0">
              <a:spcAft>
                <a:spcPct val="0"/>
              </a:spcAft>
            </a:pPr>
            <a:r>
              <a:rPr lang="en-US" altLang="en-US">
                <a:solidFill>
                  <a:srgbClr val="000000"/>
                </a:solidFill>
                <a:latin typeface="Calibri" panose="020F0502020204030204" pitchFamily="34" charset="0"/>
              </a:rPr>
              <a:t>Blood to cells</a:t>
            </a:r>
          </a:p>
        </p:txBody>
      </p:sp>
      <p:sp>
        <p:nvSpPr>
          <p:cNvPr id="3076" name="Rectangle 4"/>
          <p:cNvSpPr>
            <a:spLocks noChangeArrowheads="1"/>
          </p:cNvSpPr>
          <p:nvPr/>
        </p:nvSpPr>
        <p:spPr bwMode="auto">
          <a:xfrm>
            <a:off x="352425" y="4960938"/>
            <a:ext cx="355917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pPr>
            <a:r>
              <a:rPr lang="en-US" altLang="en-US">
                <a:solidFill>
                  <a:srgbClr val="000000"/>
                </a:solidFill>
                <a:latin typeface="Calibri" panose="020F0502020204030204" pitchFamily="34" charset="0"/>
              </a:rPr>
              <a:t>CO</a:t>
            </a:r>
            <a:r>
              <a:rPr lang="en-US" altLang="en-US" baseline="-25000">
                <a:solidFill>
                  <a:srgbClr val="000000"/>
                </a:solidFill>
                <a:latin typeface="Calibri" panose="020F0502020204030204" pitchFamily="34" charset="0"/>
              </a:rPr>
              <a:t>2</a:t>
            </a:r>
            <a:r>
              <a:rPr lang="en-US" altLang="en-US">
                <a:solidFill>
                  <a:srgbClr val="000000"/>
                </a:solidFill>
                <a:latin typeface="Calibri" panose="020F0502020204030204" pitchFamily="34" charset="0"/>
              </a:rPr>
              <a:t> Movement:</a:t>
            </a:r>
          </a:p>
          <a:p>
            <a:pPr lvl="1" eaLnBrk="0" fontAlgn="base" hangingPunct="0">
              <a:spcAft>
                <a:spcPct val="0"/>
              </a:spcAft>
            </a:pPr>
            <a:r>
              <a:rPr lang="en-US" altLang="en-US">
                <a:solidFill>
                  <a:srgbClr val="000000"/>
                </a:solidFill>
                <a:latin typeface="Calibri" panose="020F0502020204030204" pitchFamily="34" charset="0"/>
              </a:rPr>
              <a:t>Cells to blood</a:t>
            </a:r>
          </a:p>
          <a:p>
            <a:pPr lvl="1" eaLnBrk="0" fontAlgn="base" hangingPunct="0">
              <a:spcAft>
                <a:spcPct val="0"/>
              </a:spcAft>
            </a:pPr>
            <a:r>
              <a:rPr lang="en-US" altLang="en-US">
                <a:solidFill>
                  <a:srgbClr val="000000"/>
                </a:solidFill>
                <a:latin typeface="Calibri" panose="020F0502020204030204" pitchFamily="34" charset="0"/>
              </a:rPr>
              <a:t>Blood to air</a:t>
            </a:r>
          </a:p>
        </p:txBody>
      </p:sp>
      <p:sp>
        <p:nvSpPr>
          <p:cNvPr id="25605" name="Rectangle 5"/>
          <p:cNvSpPr>
            <a:spLocks noChangeArrowheads="1"/>
          </p:cNvSpPr>
          <p:nvPr/>
        </p:nvSpPr>
        <p:spPr bwMode="auto">
          <a:xfrm>
            <a:off x="22225" y="0"/>
            <a:ext cx="45497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a:solidFill>
                  <a:srgbClr val="CC0000"/>
                </a:solidFill>
                <a:latin typeface="Calibri" panose="020F0502020204030204" pitchFamily="34" charset="0"/>
              </a:rPr>
              <a:t>An individual gas in a </a:t>
            </a:r>
          </a:p>
          <a:p>
            <a:pPr eaLnBrk="0" fontAlgn="base" hangingPunct="0">
              <a:spcAft>
                <a:spcPct val="0"/>
              </a:spcAft>
              <a:buFontTx/>
              <a:buNone/>
            </a:pPr>
            <a:r>
              <a:rPr lang="en-US" altLang="en-US" sz="2800">
                <a:solidFill>
                  <a:srgbClr val="CC0000"/>
                </a:solidFill>
                <a:latin typeface="Calibri" panose="020F0502020204030204" pitchFamily="34" charset="0"/>
              </a:rPr>
              <a:t>mixture of gases moves </a:t>
            </a:r>
          </a:p>
          <a:p>
            <a:pPr eaLnBrk="0" fontAlgn="base" hangingPunct="0">
              <a:spcAft>
                <a:spcPct val="0"/>
              </a:spcAft>
              <a:buFontTx/>
              <a:buNone/>
            </a:pPr>
            <a:r>
              <a:rPr lang="en-US" altLang="en-US" sz="2800">
                <a:solidFill>
                  <a:srgbClr val="CC0000"/>
                </a:solidFill>
                <a:latin typeface="Calibri" panose="020F0502020204030204" pitchFamily="34" charset="0"/>
              </a:rPr>
              <a:t>down its…</a:t>
            </a:r>
          </a:p>
          <a:p>
            <a:pPr algn="ctr" eaLnBrk="0" fontAlgn="base" hangingPunct="0">
              <a:spcAft>
                <a:spcPct val="0"/>
              </a:spcAft>
              <a:buFontTx/>
              <a:buNone/>
            </a:pPr>
            <a:r>
              <a:rPr lang="en-US" altLang="en-US" sz="2800" b="1">
                <a:solidFill>
                  <a:srgbClr val="CC0000"/>
                </a:solidFill>
                <a:latin typeface="Calibri" panose="020F0502020204030204" pitchFamily="34" charset="0"/>
              </a:rPr>
              <a:t>Partial </a:t>
            </a:r>
          </a:p>
          <a:p>
            <a:pPr algn="ctr" eaLnBrk="0" fontAlgn="base" hangingPunct="0">
              <a:spcAft>
                <a:spcPct val="0"/>
              </a:spcAft>
              <a:buFontTx/>
              <a:buNone/>
            </a:pPr>
            <a:r>
              <a:rPr lang="en-US" altLang="en-US" sz="2800" b="1">
                <a:solidFill>
                  <a:srgbClr val="CC0000"/>
                </a:solidFill>
                <a:latin typeface="Calibri" panose="020F0502020204030204" pitchFamily="34" charset="0"/>
              </a:rPr>
              <a:t>Pressure </a:t>
            </a:r>
          </a:p>
          <a:p>
            <a:pPr algn="ctr" eaLnBrk="0" fontAlgn="base" hangingPunct="0">
              <a:spcAft>
                <a:spcPct val="0"/>
              </a:spcAft>
              <a:buFontTx/>
              <a:buNone/>
            </a:pPr>
            <a:r>
              <a:rPr lang="en-US" altLang="en-US" sz="2800" b="1">
                <a:solidFill>
                  <a:srgbClr val="CC0000"/>
                </a:solidFill>
                <a:latin typeface="Calibri" panose="020F0502020204030204" pitchFamily="34" charset="0"/>
              </a:rPr>
              <a:t>Gradient</a:t>
            </a:r>
          </a:p>
        </p:txBody>
      </p:sp>
    </p:spTree>
    <p:extLst>
      <p:ext uri="{BB962C8B-B14F-4D97-AF65-F5344CB8AC3E}">
        <p14:creationId xmlns:p14="http://schemas.microsoft.com/office/powerpoint/2010/main" val="1377916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22447" t="237" r="22690" b="3311"/>
          <a:stretch>
            <a:fillRect/>
          </a:stretch>
        </p:blipFill>
        <p:spPr bwMode="auto">
          <a:xfrm>
            <a:off x="1692275" y="0"/>
            <a:ext cx="5470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373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0"/>
            <a:ext cx="664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48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Bicarbonate buffer Diagram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2843213"/>
            <a:ext cx="7481888"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309938" y="3354388"/>
            <a:ext cx="228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400">
                <a:solidFill>
                  <a:srgbClr val="FF0000"/>
                </a:solidFill>
                <a:latin typeface="Calibri" panose="020F0502020204030204" pitchFamily="34" charset="0"/>
                <a:ea typeface="Times New Roman" panose="02020603050405020304" pitchFamily="18" charset="0"/>
                <a:cs typeface="Arial" panose="020B0604020202020204" pitchFamily="34" charset="0"/>
              </a:rPr>
              <a:t>*</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28676" name="Text Box 2"/>
          <p:cNvSpPr txBox="1">
            <a:spLocks noChangeArrowheads="1"/>
          </p:cNvSpPr>
          <p:nvPr/>
        </p:nvSpPr>
        <p:spPr bwMode="auto">
          <a:xfrm>
            <a:off x="3538538" y="3652838"/>
            <a:ext cx="228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400">
                <a:solidFill>
                  <a:srgbClr val="FF0000"/>
                </a:solidFill>
                <a:latin typeface="Calibri" panose="020F0502020204030204" pitchFamily="34" charset="0"/>
                <a:ea typeface="Times New Roman" panose="02020603050405020304" pitchFamily="18" charset="0"/>
                <a:cs typeface="Arial" panose="020B0604020202020204" pitchFamily="34" charset="0"/>
              </a:rPr>
              <a:t>*</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5" name="Rectangle 5"/>
          <p:cNvSpPr>
            <a:spLocks noChangeArrowheads="1"/>
          </p:cNvSpPr>
          <p:nvPr/>
        </p:nvSpPr>
        <p:spPr bwMode="auto">
          <a:xfrm>
            <a:off x="152400" y="300038"/>
            <a:ext cx="89916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a:solidFill>
                  <a:srgbClr val="0000FF"/>
                </a:solidFill>
                <a:latin typeface="Calibri" panose="020F0502020204030204" pitchFamily="34" charset="0"/>
                <a:ea typeface="Times New Roman" panose="02020603050405020304" pitchFamily="18" charset="0"/>
                <a:cs typeface="Arial" panose="020B0604020202020204" pitchFamily="34" charset="0"/>
              </a:rPr>
              <a:t>The Bicarbonate Buffer System </a:t>
            </a:r>
            <a:endParaRPr lang="en-US" altLang="en-US" sz="2400">
              <a:solidFill>
                <a:srgbClr val="0000FF"/>
              </a:solidFill>
              <a:ea typeface="Times New Roman" panose="02020603050405020304" pitchFamily="18" charset="0"/>
              <a:cs typeface="Arial" panose="020B0604020202020204" pitchFamily="34" charset="0"/>
            </a:endParaRP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ea typeface="Times New Roman" panose="02020603050405020304" pitchFamily="18" charset="0"/>
                <a:cs typeface="Arial" panose="020B0604020202020204" pitchFamily="34" charset="0"/>
              </a:rPr>
              <a:t>A weak acid that resists changes in pH, and thus acts to stabilize the pH in body fluid. Directly linked to the </a:t>
            </a:r>
            <a:r>
              <a:rPr lang="en-US" altLang="en-US" sz="2400" b="1">
                <a:solidFill>
                  <a:srgbClr val="C00000"/>
                </a:solidFill>
                <a:latin typeface="Calibri" panose="020F0502020204030204" pitchFamily="34" charset="0"/>
                <a:ea typeface="Times New Roman" panose="02020603050405020304" pitchFamily="18" charset="0"/>
                <a:cs typeface="Arial" panose="020B0604020202020204" pitchFamily="34" charset="0"/>
              </a:rPr>
              <a:t>Respiratory System</a:t>
            </a:r>
            <a:r>
              <a:rPr lang="en-US" altLang="en-US" sz="2400">
                <a:solidFill>
                  <a:srgbClr val="000000"/>
                </a:solidFill>
                <a:latin typeface="Calibri" panose="020F0502020204030204" pitchFamily="34" charset="0"/>
                <a:ea typeface="Times New Roman" panose="02020603050405020304" pitchFamily="18" charset="0"/>
                <a:cs typeface="Arial" panose="020B0604020202020204" pitchFamily="34" charset="0"/>
              </a:rPr>
              <a:t>. </a:t>
            </a:r>
          </a:p>
          <a:p>
            <a:pPr eaLnBrk="0" fontAlgn="base" hangingPunct="0">
              <a:spcBef>
                <a:spcPct val="0"/>
              </a:spcBef>
              <a:spcAft>
                <a:spcPct val="0"/>
              </a:spcAft>
              <a:buFontTx/>
              <a:buNone/>
            </a:pPr>
            <a:endParaRPr lang="en-US" altLang="en-US" sz="120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None/>
            </a:pPr>
            <a:endParaRPr lang="en-US" altLang="en-US" sz="120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None/>
            </a:pPr>
            <a:r>
              <a:rPr lang="en-US" altLang="en-US" sz="2200">
                <a:solidFill>
                  <a:srgbClr val="000000"/>
                </a:solidFill>
                <a:latin typeface="Calibri" panose="020F0502020204030204" pitchFamily="34" charset="0"/>
                <a:ea typeface="Times New Roman" panose="02020603050405020304" pitchFamily="18" charset="0"/>
                <a:cs typeface="Arial" panose="020B0604020202020204" pitchFamily="34" charset="0"/>
              </a:rPr>
              <a:t>The reversible equation for this buffer (shown below) obeys the </a:t>
            </a:r>
          </a:p>
          <a:p>
            <a:pPr eaLnBrk="0" fontAlgn="base" hangingPunct="0">
              <a:spcBef>
                <a:spcPct val="0"/>
              </a:spcBef>
              <a:spcAft>
                <a:spcPct val="0"/>
              </a:spcAft>
              <a:buFontTx/>
              <a:buNone/>
            </a:pPr>
            <a:r>
              <a:rPr lang="en-US" altLang="en-US" sz="2200" b="1">
                <a:solidFill>
                  <a:srgbClr val="000099"/>
                </a:solidFill>
                <a:latin typeface="Calibri" panose="020F0502020204030204" pitchFamily="34" charset="0"/>
                <a:ea typeface="Times New Roman" panose="02020603050405020304" pitchFamily="18" charset="0"/>
                <a:cs typeface="Arial" panose="020B0604020202020204" pitchFamily="34" charset="0"/>
              </a:rPr>
              <a:t>Law of Mass Action</a:t>
            </a:r>
            <a:r>
              <a:rPr lang="en-US" altLang="en-US" sz="2200">
                <a:solidFill>
                  <a:srgbClr val="000000"/>
                </a:solidFill>
                <a:latin typeface="Calibri" panose="020F0502020204030204" pitchFamily="34" charset="0"/>
                <a:ea typeface="Times New Roman" panose="02020603050405020304" pitchFamily="18" charset="0"/>
                <a:cs typeface="Arial" panose="020B0604020202020204" pitchFamily="34" charset="0"/>
              </a:rPr>
              <a:t> (Le Châtelier's principle). </a:t>
            </a:r>
            <a:endParaRPr lang="en-US" altLang="en-US" sz="2200">
              <a:solidFill>
                <a:srgbClr val="000000"/>
              </a:solidFill>
              <a:ea typeface="Times New Roman" panose="02020603050405020304" pitchFamily="18" charset="0"/>
              <a:cs typeface="Arial" panose="020B0604020202020204" pitchFamily="34" charset="0"/>
            </a:endParaRPr>
          </a:p>
        </p:txBody>
      </p:sp>
      <p:sp>
        <p:nvSpPr>
          <p:cNvPr id="28678" name="Rectangle 9"/>
          <p:cNvSpPr>
            <a:spLocks noChangeArrowheads="1"/>
          </p:cNvSpPr>
          <p:nvPr/>
        </p:nvSpPr>
        <p:spPr bwMode="auto">
          <a:xfrm>
            <a:off x="319088" y="1727200"/>
            <a:ext cx="1841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600">
              <a:solidFill>
                <a:srgbClr val="000000"/>
              </a:solidFill>
            </a:endParaRPr>
          </a:p>
          <a:p>
            <a:pPr eaLnBrk="0" fontAlgn="base" hangingPunct="0">
              <a:spcBef>
                <a:spcPct val="0"/>
              </a:spcBef>
              <a:spcAft>
                <a:spcPct val="0"/>
              </a:spcAft>
              <a:buFontTx/>
              <a:buNone/>
            </a:pPr>
            <a:br>
              <a:rPr lang="en-US" altLang="en-US" sz="2400">
                <a:solidFill>
                  <a:srgbClr val="000000"/>
                </a:solidFill>
              </a:rPr>
            </a:br>
            <a:endParaRPr lang="en-US" altLang="en-US" sz="2400">
              <a:solidFill>
                <a:srgbClr val="000000"/>
              </a:solidFill>
            </a:endParaRPr>
          </a:p>
          <a:p>
            <a:pPr eaLnBrk="0" fontAlgn="base" hangingPunct="0">
              <a:spcBef>
                <a:spcPct val="0"/>
              </a:spcBef>
              <a:spcAft>
                <a:spcPct val="0"/>
              </a:spcAft>
              <a:buFontTx/>
              <a:buNone/>
            </a:pPr>
            <a:endParaRPr lang="en-US" altLang="en-US" sz="2400">
              <a:solidFill>
                <a:srgbClr val="000000"/>
              </a:solidFill>
            </a:endParaRPr>
          </a:p>
        </p:txBody>
      </p:sp>
      <p:sp>
        <p:nvSpPr>
          <p:cNvPr id="8" name="Rectangle 7"/>
          <p:cNvSpPr>
            <a:spLocks noChangeArrowheads="1"/>
          </p:cNvSpPr>
          <p:nvPr/>
        </p:nvSpPr>
        <p:spPr bwMode="auto">
          <a:xfrm>
            <a:off x="563563" y="5621338"/>
            <a:ext cx="801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800" i="1">
                <a:solidFill>
                  <a:srgbClr val="FF0000"/>
                </a:solidFill>
                <a:latin typeface="Calibri" panose="020F0502020204030204" pitchFamily="34" charset="0"/>
                <a:ea typeface="Times New Roman" panose="02020603050405020304" pitchFamily="18" charset="0"/>
                <a:cs typeface="Arial" panose="020B0604020202020204" pitchFamily="34" charset="0"/>
              </a:rPr>
              <a:t>*</a:t>
            </a:r>
            <a:r>
              <a:rPr lang="en-US" altLang="en-US" sz="1800" i="1">
                <a:solidFill>
                  <a:srgbClr val="000000"/>
                </a:solidFill>
                <a:latin typeface="Calibri" panose="020F0502020204030204" pitchFamily="34" charset="0"/>
                <a:ea typeface="Times New Roman" panose="02020603050405020304" pitchFamily="18" charset="0"/>
                <a:cs typeface="Arial" panose="020B0604020202020204" pitchFamily="34" charset="0"/>
              </a:rPr>
              <a:t>Both the forward and reverse reaction requires </a:t>
            </a:r>
            <a:r>
              <a:rPr lang="en-US" altLang="en-US" sz="1800" i="1">
                <a:solidFill>
                  <a:srgbClr val="FF0000"/>
                </a:solidFill>
                <a:latin typeface="Calibri" panose="020F0502020204030204" pitchFamily="34" charset="0"/>
                <a:ea typeface="Times New Roman" panose="02020603050405020304" pitchFamily="18" charset="0"/>
                <a:cs typeface="Arial" panose="020B0604020202020204" pitchFamily="34" charset="0"/>
              </a:rPr>
              <a:t>carbonic anhydrase</a:t>
            </a:r>
            <a:r>
              <a:rPr lang="en-US" altLang="en-US" sz="1800" i="1">
                <a:solidFill>
                  <a:srgbClr val="000000"/>
                </a:solidFill>
                <a:latin typeface="Calibri" panose="020F0502020204030204" pitchFamily="34" charset="0"/>
                <a:ea typeface="Times New Roman" panose="02020603050405020304" pitchFamily="18" charset="0"/>
                <a:cs typeface="Arial" panose="020B0604020202020204" pitchFamily="34" charset="0"/>
              </a:rPr>
              <a:t>. The ionization of carbonic acid occurs spontaneously and requires no enzyme.</a:t>
            </a:r>
            <a:endParaRPr lang="en-US" altLang="en-US" sz="1800">
              <a:solidFill>
                <a:srgbClr val="000000"/>
              </a:solidFill>
              <a:ea typeface="Times New Roman" panose="02020603050405020304" pitchFamily="18" charset="0"/>
              <a:cs typeface="Arial" panose="020B0604020202020204" pitchFamily="34" charset="0"/>
            </a:endParaRPr>
          </a:p>
        </p:txBody>
      </p:sp>
      <p:sp>
        <p:nvSpPr>
          <p:cNvPr id="28680" name="Text Box 1"/>
          <p:cNvSpPr txBox="1">
            <a:spLocks noChangeArrowheads="1"/>
          </p:cNvSpPr>
          <p:nvPr/>
        </p:nvSpPr>
        <p:spPr bwMode="auto">
          <a:xfrm>
            <a:off x="7861300" y="3048000"/>
            <a:ext cx="452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1400" b="1">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buFontTx/>
              <a:buNone/>
            </a:pPr>
            <a:r>
              <a:rPr lang="en-US" altLang="en-US" sz="1400" b="1">
                <a:solidFill>
                  <a:srgbClr val="000000"/>
                </a:solidFill>
                <a:latin typeface="Calibri" panose="020F0502020204030204" pitchFamily="34" charset="0"/>
                <a:ea typeface="Times New Roman" panose="02020603050405020304" pitchFamily="18" charset="0"/>
                <a:cs typeface="Arial" panose="020B0604020202020204" pitchFamily="34" charset="0"/>
              </a:rPr>
              <a:t>_</a:t>
            </a:r>
            <a:endParaRPr lang="en-US" altLang="en-US" sz="2400">
              <a:solidFill>
                <a:srgbClr val="000000"/>
              </a:solidFill>
              <a:ea typeface="Times New Roman" panose="02020603050405020304" pitchFamily="18" charset="0"/>
              <a:cs typeface="Arial" panose="020B0604020202020204" pitchFamily="34" charset="0"/>
            </a:endParaRPr>
          </a:p>
        </p:txBody>
      </p:sp>
      <p:sp>
        <p:nvSpPr>
          <p:cNvPr id="10" name="Rectangle 9"/>
          <p:cNvSpPr>
            <a:spLocks noChangeArrowheads="1"/>
          </p:cNvSpPr>
          <p:nvPr/>
        </p:nvSpPr>
        <p:spPr bwMode="auto">
          <a:xfrm>
            <a:off x="563563" y="4640263"/>
            <a:ext cx="801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800" i="1">
                <a:solidFill>
                  <a:srgbClr val="C00000"/>
                </a:solidFill>
                <a:latin typeface="Calibri" panose="020F0502020204030204" pitchFamily="34" charset="0"/>
                <a:ea typeface="Times New Roman" panose="02020603050405020304" pitchFamily="18" charset="0"/>
                <a:cs typeface="Arial" panose="020B0604020202020204" pitchFamily="34" charset="0"/>
              </a:rPr>
              <a:t>The forward direction in this equation is also referred to as going to the </a:t>
            </a:r>
            <a:r>
              <a:rPr lang="en-US" altLang="en-US" sz="1800" b="1" i="1">
                <a:solidFill>
                  <a:srgbClr val="C00000"/>
                </a:solidFill>
                <a:latin typeface="Calibri" panose="020F0502020204030204" pitchFamily="34" charset="0"/>
                <a:ea typeface="Times New Roman" panose="02020603050405020304" pitchFamily="18" charset="0"/>
                <a:cs typeface="Arial" panose="020B0604020202020204" pitchFamily="34" charset="0"/>
              </a:rPr>
              <a:t>Right</a:t>
            </a:r>
            <a:r>
              <a:rPr lang="en-US" altLang="en-US" sz="1800" i="1">
                <a:solidFill>
                  <a:srgbClr val="C00000"/>
                </a:solidFill>
                <a:latin typeface="Calibri" panose="020F0502020204030204" pitchFamily="34" charset="0"/>
                <a:ea typeface="Times New Roman" panose="02020603050405020304" pitchFamily="18" charset="0"/>
                <a:cs typeface="Arial" panose="020B0604020202020204" pitchFamily="34" charset="0"/>
              </a:rPr>
              <a:t> (as written here), and the reverse direction is going to the </a:t>
            </a:r>
            <a:r>
              <a:rPr lang="en-US" altLang="en-US" sz="1800" b="1" i="1">
                <a:solidFill>
                  <a:srgbClr val="C00000"/>
                </a:solidFill>
                <a:latin typeface="Calibri" panose="020F0502020204030204" pitchFamily="34" charset="0"/>
                <a:ea typeface="Times New Roman" panose="02020603050405020304" pitchFamily="18" charset="0"/>
                <a:cs typeface="Arial" panose="020B0604020202020204" pitchFamily="34" charset="0"/>
              </a:rPr>
              <a:t>Left</a:t>
            </a:r>
            <a:r>
              <a:rPr lang="en-US" altLang="en-US" sz="1800" i="1">
                <a:solidFill>
                  <a:srgbClr val="C00000"/>
                </a:solidFill>
                <a:latin typeface="Calibri" panose="020F0502020204030204" pitchFamily="34" charset="0"/>
                <a:ea typeface="Times New Roman" panose="02020603050405020304" pitchFamily="18" charset="0"/>
                <a:cs typeface="Arial" panose="020B0604020202020204" pitchFamily="34" charset="0"/>
              </a:rPr>
              <a:t>.</a:t>
            </a:r>
            <a:endParaRPr lang="en-US" altLang="en-US" sz="1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9186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l="15622" t="1154" r="15843" b="3696"/>
          <a:stretch>
            <a:fillRect/>
          </a:stretch>
        </p:blipFill>
        <p:spPr bwMode="auto">
          <a:xfrm>
            <a:off x="3967163" y="1096963"/>
            <a:ext cx="5176837"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914400" y="228600"/>
            <a:ext cx="5286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b="1">
                <a:solidFill>
                  <a:srgbClr val="000000"/>
                </a:solidFill>
                <a:latin typeface="Calibri" panose="020F0502020204030204" pitchFamily="34" charset="0"/>
              </a:rPr>
              <a:t>How is O</a:t>
            </a:r>
            <a:r>
              <a:rPr lang="en-US" altLang="en-US" sz="4000" b="1" baseline="-18000">
                <a:solidFill>
                  <a:srgbClr val="000000"/>
                </a:solidFill>
                <a:latin typeface="Calibri" panose="020F0502020204030204" pitchFamily="34" charset="0"/>
              </a:rPr>
              <a:t>2</a:t>
            </a:r>
            <a:r>
              <a:rPr lang="en-US" altLang="en-US" sz="4000" b="1">
                <a:solidFill>
                  <a:srgbClr val="000000"/>
                </a:solidFill>
                <a:latin typeface="Calibri" panose="020F0502020204030204" pitchFamily="34" charset="0"/>
              </a:rPr>
              <a:t> Transported ?</a:t>
            </a:r>
          </a:p>
        </p:txBody>
      </p:sp>
      <p:sp>
        <p:nvSpPr>
          <p:cNvPr id="23557" name="Rectangle 5"/>
          <p:cNvSpPr>
            <a:spLocks noChangeArrowheads="1"/>
          </p:cNvSpPr>
          <p:nvPr/>
        </p:nvSpPr>
        <p:spPr bwMode="auto">
          <a:xfrm>
            <a:off x="304800" y="1933575"/>
            <a:ext cx="31686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3600">
                <a:solidFill>
                  <a:srgbClr val="CC0000"/>
                </a:solidFill>
                <a:latin typeface="Calibri" panose="020F0502020204030204" pitchFamily="34" charset="0"/>
              </a:rPr>
              <a:t>2%</a:t>
            </a:r>
            <a:r>
              <a:rPr lang="en-US" altLang="en-US" sz="3600">
                <a:solidFill>
                  <a:srgbClr val="000000"/>
                </a:solidFill>
                <a:latin typeface="Calibri" panose="020F0502020204030204" pitchFamily="34" charset="0"/>
              </a:rPr>
              <a:t> is dissolved </a:t>
            </a:r>
          </a:p>
          <a:p>
            <a:pPr eaLnBrk="0" fontAlgn="base" hangingPunct="0">
              <a:spcBef>
                <a:spcPct val="0"/>
              </a:spcBef>
              <a:spcAft>
                <a:spcPct val="0"/>
              </a:spcAft>
              <a:buFontTx/>
              <a:buNone/>
            </a:pPr>
            <a:r>
              <a:rPr lang="en-US" altLang="en-US" sz="3600">
                <a:solidFill>
                  <a:srgbClr val="000000"/>
                </a:solidFill>
                <a:latin typeface="Calibri" panose="020F0502020204030204" pitchFamily="34" charset="0"/>
              </a:rPr>
              <a:t> in plasma.</a:t>
            </a:r>
          </a:p>
        </p:txBody>
      </p:sp>
      <p:sp>
        <p:nvSpPr>
          <p:cNvPr id="23558" name="Rectangle 6"/>
          <p:cNvSpPr>
            <a:spLocks noChangeArrowheads="1"/>
          </p:cNvSpPr>
          <p:nvPr/>
        </p:nvSpPr>
        <p:spPr bwMode="auto">
          <a:xfrm>
            <a:off x="228600" y="3898900"/>
            <a:ext cx="39560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3600">
                <a:solidFill>
                  <a:srgbClr val="CC0000"/>
                </a:solidFill>
                <a:latin typeface="Calibri" panose="020F0502020204030204" pitchFamily="34" charset="0"/>
              </a:rPr>
              <a:t>98%</a:t>
            </a:r>
            <a:r>
              <a:rPr lang="en-US" altLang="en-US" sz="3600">
                <a:solidFill>
                  <a:srgbClr val="000000"/>
                </a:solidFill>
                <a:latin typeface="Calibri" panose="020F0502020204030204" pitchFamily="34" charset="0"/>
              </a:rPr>
              <a:t> in carried </a:t>
            </a:r>
          </a:p>
          <a:p>
            <a:pPr eaLnBrk="0" fontAlgn="base" hangingPunct="0">
              <a:spcBef>
                <a:spcPct val="0"/>
              </a:spcBef>
              <a:spcAft>
                <a:spcPct val="0"/>
              </a:spcAft>
              <a:buFontTx/>
              <a:buNone/>
            </a:pPr>
            <a:r>
              <a:rPr lang="en-US" altLang="en-US" sz="3600">
                <a:solidFill>
                  <a:srgbClr val="000000"/>
                </a:solidFill>
                <a:latin typeface="Calibri" panose="020F0502020204030204" pitchFamily="34" charset="0"/>
              </a:rPr>
              <a:t>on Heme portion </a:t>
            </a:r>
          </a:p>
          <a:p>
            <a:pPr eaLnBrk="0" fontAlgn="base" hangingPunct="0">
              <a:spcBef>
                <a:spcPct val="0"/>
              </a:spcBef>
              <a:spcAft>
                <a:spcPct val="0"/>
              </a:spcAft>
              <a:buFontTx/>
              <a:buNone/>
            </a:pPr>
            <a:r>
              <a:rPr lang="en-US" altLang="en-US" sz="3600">
                <a:solidFill>
                  <a:srgbClr val="000000"/>
                </a:solidFill>
                <a:latin typeface="Calibri" panose="020F0502020204030204" pitchFamily="34" charset="0"/>
              </a:rPr>
              <a:t>of hemoglobin (Hb).</a:t>
            </a:r>
          </a:p>
        </p:txBody>
      </p:sp>
    </p:spTree>
    <p:extLst>
      <p:ext uri="{BB962C8B-B14F-4D97-AF65-F5344CB8AC3E}">
        <p14:creationId xmlns:p14="http://schemas.microsoft.com/office/powerpoint/2010/main" val="676231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l="7848" t="473" r="7678" b="3311"/>
          <a:stretch>
            <a:fillRect/>
          </a:stretch>
        </p:blipFill>
        <p:spPr bwMode="auto">
          <a:xfrm>
            <a:off x="3429000" y="1143000"/>
            <a:ext cx="57546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838200" y="304800"/>
            <a:ext cx="5554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b="1">
                <a:solidFill>
                  <a:srgbClr val="000000"/>
                </a:solidFill>
                <a:latin typeface="Calibri" panose="020F0502020204030204" pitchFamily="34" charset="0"/>
              </a:rPr>
              <a:t>How is CO</a:t>
            </a:r>
            <a:r>
              <a:rPr lang="en-US" altLang="en-US" sz="4000" b="1" baseline="-18000">
                <a:solidFill>
                  <a:srgbClr val="000000"/>
                </a:solidFill>
                <a:latin typeface="Calibri" panose="020F0502020204030204" pitchFamily="34" charset="0"/>
              </a:rPr>
              <a:t>2</a:t>
            </a:r>
            <a:r>
              <a:rPr lang="en-US" altLang="en-US" sz="4000" b="1">
                <a:solidFill>
                  <a:srgbClr val="000000"/>
                </a:solidFill>
                <a:latin typeface="Calibri" panose="020F0502020204030204" pitchFamily="34" charset="0"/>
              </a:rPr>
              <a:t> Transported ?</a:t>
            </a:r>
          </a:p>
        </p:txBody>
      </p:sp>
      <p:sp>
        <p:nvSpPr>
          <p:cNvPr id="56324" name="Rectangle 4"/>
          <p:cNvSpPr>
            <a:spLocks noChangeArrowheads="1"/>
          </p:cNvSpPr>
          <p:nvPr/>
        </p:nvSpPr>
        <p:spPr bwMode="auto">
          <a:xfrm>
            <a:off x="393700" y="1577975"/>
            <a:ext cx="2990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a:solidFill>
                  <a:srgbClr val="CC0000"/>
                </a:solidFill>
                <a:latin typeface="Calibri" panose="020F0502020204030204" pitchFamily="34" charset="0"/>
              </a:rPr>
              <a:t>~ 10%</a:t>
            </a:r>
            <a:r>
              <a:rPr lang="en-US" altLang="en-US">
                <a:solidFill>
                  <a:srgbClr val="000000"/>
                </a:solidFill>
                <a:latin typeface="Calibri" panose="020F0502020204030204" pitchFamily="34" charset="0"/>
              </a:rPr>
              <a:t> dissolved </a:t>
            </a:r>
          </a:p>
          <a:p>
            <a:pPr eaLnBrk="0" fontAlgn="base" hangingPunct="0">
              <a:spcBef>
                <a:spcPct val="0"/>
              </a:spcBef>
              <a:spcAft>
                <a:spcPct val="0"/>
              </a:spcAft>
              <a:buFontTx/>
              <a:buNone/>
            </a:pPr>
            <a:r>
              <a:rPr lang="en-US" altLang="en-US">
                <a:solidFill>
                  <a:srgbClr val="000000"/>
                </a:solidFill>
                <a:latin typeface="Calibri" panose="020F0502020204030204" pitchFamily="34" charset="0"/>
              </a:rPr>
              <a:t>in plasma.</a:t>
            </a:r>
          </a:p>
        </p:txBody>
      </p:sp>
      <p:sp>
        <p:nvSpPr>
          <p:cNvPr id="56325" name="Rectangle 5"/>
          <p:cNvSpPr>
            <a:spLocks noChangeArrowheads="1"/>
          </p:cNvSpPr>
          <p:nvPr/>
        </p:nvSpPr>
        <p:spPr bwMode="auto">
          <a:xfrm>
            <a:off x="381000" y="2865438"/>
            <a:ext cx="2811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a:solidFill>
                  <a:srgbClr val="CC0000"/>
                </a:solidFill>
                <a:latin typeface="Calibri" panose="020F0502020204030204" pitchFamily="34" charset="0"/>
              </a:rPr>
              <a:t>~ 30%</a:t>
            </a:r>
            <a:r>
              <a:rPr lang="en-US" altLang="en-US">
                <a:solidFill>
                  <a:srgbClr val="000000"/>
                </a:solidFill>
                <a:latin typeface="Calibri" panose="020F0502020204030204" pitchFamily="34" charset="0"/>
              </a:rPr>
              <a:t> bound to</a:t>
            </a:r>
          </a:p>
          <a:p>
            <a:pPr eaLnBrk="0" fontAlgn="base" hangingPunct="0">
              <a:spcBef>
                <a:spcPct val="0"/>
              </a:spcBef>
              <a:spcAft>
                <a:spcPct val="0"/>
              </a:spcAft>
              <a:buFontTx/>
              <a:buNone/>
            </a:pPr>
            <a:r>
              <a:rPr lang="en-US" altLang="en-US">
                <a:solidFill>
                  <a:srgbClr val="000000"/>
                </a:solidFill>
                <a:latin typeface="Calibri" panose="020F0502020204030204" pitchFamily="34" charset="0"/>
              </a:rPr>
              <a:t>globin portion </a:t>
            </a:r>
          </a:p>
          <a:p>
            <a:pPr eaLnBrk="0" fontAlgn="base" hangingPunct="0">
              <a:spcBef>
                <a:spcPct val="0"/>
              </a:spcBef>
              <a:spcAft>
                <a:spcPct val="0"/>
              </a:spcAft>
              <a:buFontTx/>
              <a:buNone/>
            </a:pPr>
            <a:r>
              <a:rPr lang="en-US" altLang="en-US">
                <a:solidFill>
                  <a:srgbClr val="000000"/>
                </a:solidFill>
                <a:latin typeface="Calibri" panose="020F0502020204030204" pitchFamily="34" charset="0"/>
              </a:rPr>
              <a:t>of Hb.</a:t>
            </a:r>
          </a:p>
        </p:txBody>
      </p:sp>
      <p:sp>
        <p:nvSpPr>
          <p:cNvPr id="56326" name="Rectangle 6"/>
          <p:cNvSpPr>
            <a:spLocks noChangeArrowheads="1"/>
          </p:cNvSpPr>
          <p:nvPr/>
        </p:nvSpPr>
        <p:spPr bwMode="auto">
          <a:xfrm>
            <a:off x="0" y="4876800"/>
            <a:ext cx="3924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a:solidFill>
                  <a:srgbClr val="CC0000"/>
                </a:solidFill>
                <a:latin typeface="Calibri" panose="020F0502020204030204" pitchFamily="34" charset="0"/>
              </a:rPr>
              <a:t>    ~ 60%</a:t>
            </a:r>
            <a:r>
              <a:rPr lang="en-US" altLang="en-US">
                <a:solidFill>
                  <a:srgbClr val="000000"/>
                </a:solidFill>
                <a:latin typeface="Calibri" panose="020F0502020204030204" pitchFamily="34" charset="0"/>
              </a:rPr>
              <a:t> as HCO</a:t>
            </a:r>
            <a:r>
              <a:rPr lang="en-US" altLang="en-US" baseline="-18000">
                <a:solidFill>
                  <a:srgbClr val="000000"/>
                </a:solidFill>
                <a:latin typeface="Calibri" panose="020F0502020204030204" pitchFamily="34" charset="0"/>
              </a:rPr>
              <a:t>3</a:t>
            </a:r>
            <a:r>
              <a:rPr lang="en-US" altLang="en-US" baseline="30000">
                <a:solidFill>
                  <a:srgbClr val="000000"/>
                </a:solidFill>
                <a:latin typeface="Calibri" panose="020F0502020204030204" pitchFamily="34" charset="0"/>
              </a:rPr>
              <a:t>-</a:t>
            </a:r>
            <a:r>
              <a:rPr lang="en-US" altLang="en-US">
                <a:solidFill>
                  <a:srgbClr val="000000"/>
                </a:solidFill>
                <a:latin typeface="Calibri" panose="020F0502020204030204" pitchFamily="34" charset="0"/>
              </a:rPr>
              <a:t>, </a:t>
            </a:r>
          </a:p>
          <a:p>
            <a:pPr eaLnBrk="0" fontAlgn="base" hangingPunct="0">
              <a:spcBef>
                <a:spcPct val="0"/>
              </a:spcBef>
              <a:spcAft>
                <a:spcPct val="0"/>
              </a:spcAft>
              <a:buFontTx/>
              <a:buNone/>
            </a:pPr>
            <a:r>
              <a:rPr lang="en-US" altLang="en-US">
                <a:solidFill>
                  <a:srgbClr val="000000"/>
                </a:solidFill>
                <a:latin typeface="Calibri" panose="020F0502020204030204" pitchFamily="34" charset="0"/>
              </a:rPr>
              <a:t>(bicarbonate buffer)</a:t>
            </a:r>
          </a:p>
        </p:txBody>
      </p:sp>
    </p:spTree>
    <p:extLst>
      <p:ext uri="{BB962C8B-B14F-4D97-AF65-F5344CB8AC3E}">
        <p14:creationId xmlns:p14="http://schemas.microsoft.com/office/powerpoint/2010/main" val="1222750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P spid="563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t="768" b="4633"/>
          <a:stretch>
            <a:fillRect/>
          </a:stretch>
        </p:blipFill>
        <p:spPr bwMode="auto">
          <a:xfrm>
            <a:off x="120650" y="295275"/>
            <a:ext cx="894715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5943600" y="1698625"/>
            <a:ext cx="1231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200" b="1" i="1">
                <a:solidFill>
                  <a:srgbClr val="5F5F5F"/>
                </a:solidFill>
                <a:latin typeface="Arial" panose="020B0604020202020204" pitchFamily="34" charset="0"/>
              </a:rPr>
              <a:t>External nares</a:t>
            </a:r>
          </a:p>
        </p:txBody>
      </p:sp>
      <p:sp>
        <p:nvSpPr>
          <p:cNvPr id="4100" name="Line 4"/>
          <p:cNvSpPr>
            <a:spLocks noChangeShapeType="1"/>
          </p:cNvSpPr>
          <p:nvPr/>
        </p:nvSpPr>
        <p:spPr bwMode="auto">
          <a:xfrm flipH="1" flipV="1">
            <a:off x="5715000" y="1371600"/>
            <a:ext cx="304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4101" name="AutoShape 5"/>
          <p:cNvSpPr>
            <a:spLocks/>
          </p:cNvSpPr>
          <p:nvPr/>
        </p:nvSpPr>
        <p:spPr bwMode="auto">
          <a:xfrm rot="3473624">
            <a:off x="5657850" y="1285875"/>
            <a:ext cx="76200" cy="114300"/>
          </a:xfrm>
          <a:prstGeom prst="rightBrace">
            <a:avLst>
              <a:gd name="adj1" fmla="val 125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Tree>
    <p:extLst>
      <p:ext uri="{BB962C8B-B14F-4D97-AF65-F5344CB8AC3E}">
        <p14:creationId xmlns:p14="http://schemas.microsoft.com/office/powerpoint/2010/main" val="3923062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075" y="287338"/>
            <a:ext cx="8626475" cy="5508625"/>
          </a:xfrm>
          <a:prstGeom prst="rect">
            <a:avLst/>
          </a:prstGeom>
        </p:spPr>
        <p:txBody>
          <a:bodyPr>
            <a:spAutoFit/>
          </a:bodyPr>
          <a:lstStyle/>
          <a:p>
            <a:pPr eaLnBrk="0" fontAlgn="base" hangingPunct="0">
              <a:spcBef>
                <a:spcPct val="0"/>
              </a:spcBef>
              <a:spcAft>
                <a:spcPct val="0"/>
              </a:spcAft>
              <a:defRPr/>
            </a:pPr>
            <a:r>
              <a:rPr lang="en-US" sz="2400" dirty="0">
                <a:solidFill>
                  <a:srgbClr val="000000"/>
                </a:solidFill>
                <a:latin typeface="Calibri" panose="020F0502020204030204" pitchFamily="34" charset="0"/>
              </a:rPr>
              <a:t>The Colors of </a:t>
            </a:r>
            <a:r>
              <a:rPr lang="en-US" sz="2400" dirty="0">
                <a:solidFill>
                  <a:srgbClr val="FF0000"/>
                </a:solidFill>
                <a:latin typeface="Calibri" panose="020F0502020204030204" pitchFamily="34" charset="0"/>
              </a:rPr>
              <a:t>Arterial</a:t>
            </a:r>
            <a:r>
              <a:rPr lang="en-US" sz="2400" dirty="0">
                <a:solidFill>
                  <a:srgbClr val="000000"/>
                </a:solidFill>
                <a:latin typeface="Calibri" panose="020F0502020204030204" pitchFamily="34" charset="0"/>
              </a:rPr>
              <a:t> and </a:t>
            </a:r>
            <a:r>
              <a:rPr lang="en-US" sz="2400" b="1" dirty="0">
                <a:solidFill>
                  <a:srgbClr val="6C0000"/>
                </a:solidFill>
                <a:latin typeface="Calibri" panose="020F0502020204030204" pitchFamily="34" charset="0"/>
              </a:rPr>
              <a:t>Venous</a:t>
            </a:r>
            <a:r>
              <a:rPr lang="en-US" sz="2400" dirty="0">
                <a:solidFill>
                  <a:srgbClr val="000000"/>
                </a:solidFill>
                <a:latin typeface="Calibri" panose="020F0502020204030204" pitchFamily="34" charset="0"/>
              </a:rPr>
              <a:t> blood differ due to how much O</a:t>
            </a:r>
            <a:r>
              <a:rPr lang="en-US" sz="2400" baseline="-25000" dirty="0">
                <a:solidFill>
                  <a:srgbClr val="000000"/>
                </a:solidFill>
                <a:latin typeface="Calibri" panose="020F0502020204030204" pitchFamily="34" charset="0"/>
              </a:rPr>
              <a:t>2</a:t>
            </a:r>
            <a:r>
              <a:rPr lang="en-US" sz="2400" dirty="0">
                <a:solidFill>
                  <a:srgbClr val="000000"/>
                </a:solidFill>
                <a:latin typeface="Calibri" panose="020F0502020204030204" pitchFamily="34" charset="0"/>
              </a:rPr>
              <a:t> is loaded onto Hemoglobin.</a:t>
            </a:r>
          </a:p>
          <a:p>
            <a:pPr eaLnBrk="0" fontAlgn="base" hangingPunct="0">
              <a:spcBef>
                <a:spcPct val="0"/>
              </a:spcBef>
              <a:spcAft>
                <a:spcPct val="0"/>
              </a:spcAft>
              <a:defRPr/>
            </a:pPr>
            <a:endParaRPr lang="en-US" sz="2400" dirty="0">
              <a:solidFill>
                <a:srgbClr val="000000"/>
              </a:solidFill>
              <a:latin typeface="Calibri" panose="020F0502020204030204" pitchFamily="34" charset="0"/>
            </a:endParaRPr>
          </a:p>
          <a:p>
            <a:pPr eaLnBrk="0" fontAlgn="base" hangingPunct="0">
              <a:spcBef>
                <a:spcPct val="0"/>
              </a:spcBef>
              <a:spcAft>
                <a:spcPct val="0"/>
              </a:spcAft>
              <a:defRPr/>
            </a:pPr>
            <a:r>
              <a:rPr lang="en-US" sz="2400" b="1" u="sng" dirty="0">
                <a:solidFill>
                  <a:srgbClr val="000000"/>
                </a:solidFill>
                <a:latin typeface="Calibri" panose="020F0502020204030204" pitchFamily="34" charset="0"/>
              </a:rPr>
              <a:t>Hb exists in 2 forms</a:t>
            </a:r>
            <a:r>
              <a:rPr lang="en-US" sz="2400" dirty="0">
                <a:solidFill>
                  <a:srgbClr val="000000"/>
                </a:solidFill>
                <a:latin typeface="Calibri" panose="020F0502020204030204" pitchFamily="34" charset="0"/>
              </a:rPr>
              <a:t>: </a:t>
            </a:r>
          </a:p>
          <a:p>
            <a:pPr eaLnBrk="0" fontAlgn="base" hangingPunct="0">
              <a:spcBef>
                <a:spcPct val="0"/>
              </a:spcBef>
              <a:spcAft>
                <a:spcPct val="0"/>
              </a:spcAft>
              <a:defRPr/>
            </a:pPr>
            <a:r>
              <a:rPr lang="en-US" sz="2400" dirty="0">
                <a:solidFill>
                  <a:srgbClr val="000000"/>
                </a:solidFill>
                <a:latin typeface="Calibri" panose="020F0502020204030204" pitchFamily="34" charset="0"/>
              </a:rPr>
              <a:t>Deoxyhemoglobin = </a:t>
            </a:r>
            <a:r>
              <a:rPr lang="en-US" sz="2400" b="1" dirty="0">
                <a:solidFill>
                  <a:srgbClr val="000099"/>
                </a:solidFill>
                <a:latin typeface="Calibri" panose="020F0502020204030204" pitchFamily="34" charset="0"/>
              </a:rPr>
              <a:t>Hb</a:t>
            </a:r>
            <a:r>
              <a:rPr lang="en-US" sz="2400" dirty="0">
                <a:solidFill>
                  <a:srgbClr val="000000"/>
                </a:solidFill>
                <a:latin typeface="Calibri" panose="020F0502020204030204" pitchFamily="34" charset="0"/>
              </a:rPr>
              <a:t> </a:t>
            </a:r>
          </a:p>
          <a:p>
            <a:pPr eaLnBrk="0" fontAlgn="base" hangingPunct="0">
              <a:spcBef>
                <a:spcPct val="0"/>
              </a:spcBef>
              <a:spcAft>
                <a:spcPct val="0"/>
              </a:spcAft>
              <a:defRPr/>
            </a:pPr>
            <a:r>
              <a:rPr lang="en-US" sz="2400" dirty="0">
                <a:solidFill>
                  <a:srgbClr val="000000"/>
                </a:solidFill>
                <a:latin typeface="Calibri" panose="020F0502020204030204" pitchFamily="34" charset="0"/>
              </a:rPr>
              <a:t>Oxyhemoglobin = </a:t>
            </a:r>
            <a:r>
              <a:rPr lang="en-US" sz="2400" b="1" dirty="0">
                <a:solidFill>
                  <a:srgbClr val="FF0000"/>
                </a:solidFill>
                <a:latin typeface="Calibri" panose="020F0502020204030204" pitchFamily="34" charset="0"/>
              </a:rPr>
              <a:t>HbO</a:t>
            </a:r>
            <a:r>
              <a:rPr lang="en-US" sz="2400" b="1" baseline="-25000" dirty="0">
                <a:solidFill>
                  <a:srgbClr val="FF0000"/>
                </a:solidFill>
                <a:latin typeface="Calibri" panose="020F0502020204030204" pitchFamily="34" charset="0"/>
              </a:rPr>
              <a:t>2</a:t>
            </a:r>
          </a:p>
          <a:p>
            <a:pPr eaLnBrk="0" fontAlgn="base" hangingPunct="0">
              <a:spcBef>
                <a:spcPct val="0"/>
              </a:spcBef>
              <a:spcAft>
                <a:spcPct val="0"/>
              </a:spcAft>
              <a:defRPr/>
            </a:pPr>
            <a:endParaRPr lang="en-US" sz="2400" dirty="0">
              <a:solidFill>
                <a:srgbClr val="000000"/>
              </a:solidFill>
              <a:latin typeface="Calibri" panose="020F0502020204030204" pitchFamily="34" charset="0"/>
            </a:endParaRPr>
          </a:p>
          <a:p>
            <a:pPr eaLnBrk="0" fontAlgn="base" hangingPunct="0">
              <a:spcBef>
                <a:spcPct val="0"/>
              </a:spcBef>
              <a:spcAft>
                <a:spcPct val="0"/>
              </a:spcAft>
              <a:defRPr/>
            </a:pPr>
            <a:endParaRPr lang="en-US" sz="2400" dirty="0">
              <a:solidFill>
                <a:srgbClr val="000000"/>
              </a:solidFill>
              <a:latin typeface="Calibri" panose="020F0502020204030204" pitchFamily="34" charset="0"/>
            </a:endParaRPr>
          </a:p>
          <a:p>
            <a:pPr eaLnBrk="0" fontAlgn="base" hangingPunct="0">
              <a:spcBef>
                <a:spcPct val="0"/>
              </a:spcBef>
              <a:spcAft>
                <a:spcPct val="0"/>
              </a:spcAft>
              <a:defRPr/>
            </a:pPr>
            <a:r>
              <a:rPr lang="en-US" sz="2400" u="sng" dirty="0">
                <a:solidFill>
                  <a:srgbClr val="000000"/>
                </a:solidFill>
                <a:latin typeface="Calibri" panose="020F0502020204030204" pitchFamily="34" charset="0"/>
              </a:rPr>
              <a:t>Systemic Circuit</a:t>
            </a:r>
            <a:r>
              <a:rPr lang="en-US" sz="2400" dirty="0">
                <a:solidFill>
                  <a:srgbClr val="000000"/>
                </a:solidFill>
                <a:latin typeface="Calibri" panose="020F0502020204030204" pitchFamily="34" charset="0"/>
              </a:rPr>
              <a:t>: </a:t>
            </a:r>
          </a:p>
          <a:p>
            <a:pPr eaLnBrk="0" fontAlgn="base" hangingPunct="0">
              <a:spcBef>
                <a:spcPct val="0"/>
              </a:spcBef>
              <a:spcAft>
                <a:spcPct val="0"/>
              </a:spcAft>
              <a:defRPr/>
            </a:pPr>
            <a:r>
              <a:rPr lang="en-US" sz="2400" dirty="0">
                <a:solidFill>
                  <a:srgbClr val="000000"/>
                </a:solidFill>
                <a:latin typeface="Calibri" panose="020F0502020204030204" pitchFamily="34" charset="0"/>
              </a:rPr>
              <a:t>Arterial blood highly oxygenated and is bright </a:t>
            </a:r>
            <a:r>
              <a:rPr lang="en-US" sz="2400" b="1" dirty="0">
                <a:solidFill>
                  <a:srgbClr val="FF0000"/>
                </a:solidFill>
                <a:latin typeface="Calibri" panose="020F0502020204030204" pitchFamily="34" charset="0"/>
              </a:rPr>
              <a:t>red</a:t>
            </a:r>
            <a:r>
              <a:rPr lang="en-US" sz="2400" dirty="0">
                <a:solidFill>
                  <a:srgbClr val="000000"/>
                </a:solidFill>
                <a:latin typeface="Calibri" panose="020F0502020204030204" pitchFamily="34" charset="0"/>
              </a:rPr>
              <a:t>.  </a:t>
            </a:r>
          </a:p>
          <a:p>
            <a:pPr eaLnBrk="0" fontAlgn="base" hangingPunct="0">
              <a:spcBef>
                <a:spcPct val="0"/>
              </a:spcBef>
              <a:spcAft>
                <a:spcPct val="0"/>
              </a:spcAft>
              <a:defRPr/>
            </a:pPr>
            <a:r>
              <a:rPr lang="en-US" sz="2400" dirty="0">
                <a:solidFill>
                  <a:srgbClr val="000000"/>
                </a:solidFill>
                <a:latin typeface="Calibri" panose="020F0502020204030204" pitchFamily="34" charset="0"/>
              </a:rPr>
              <a:t>Venous blood is less oxygenated (deoxygenated) and is dark </a:t>
            </a:r>
            <a:r>
              <a:rPr lang="en-US" sz="2400" b="1" dirty="0">
                <a:solidFill>
                  <a:srgbClr val="6C0000"/>
                </a:solidFill>
                <a:latin typeface="Calibri" panose="020F0502020204030204" pitchFamily="34" charset="0"/>
              </a:rPr>
              <a:t>reddish</a:t>
            </a:r>
            <a:r>
              <a:rPr lang="en-US" sz="2400" b="1" dirty="0">
                <a:solidFill>
                  <a:srgbClr val="000000"/>
                </a:solidFill>
                <a:latin typeface="Calibri" panose="020F0502020204030204" pitchFamily="34" charset="0"/>
              </a:rPr>
              <a:t>-</a:t>
            </a:r>
            <a:r>
              <a:rPr lang="en-US" sz="2400" b="1" dirty="0">
                <a:solidFill>
                  <a:srgbClr val="993366"/>
                </a:solidFill>
                <a:latin typeface="Calibri" panose="020F0502020204030204" pitchFamily="34" charset="0"/>
              </a:rPr>
              <a:t>purple</a:t>
            </a:r>
            <a:r>
              <a:rPr lang="en-US" sz="2400" dirty="0">
                <a:solidFill>
                  <a:srgbClr val="000000"/>
                </a:solidFill>
                <a:latin typeface="Calibri" panose="020F0502020204030204" pitchFamily="34" charset="0"/>
              </a:rPr>
              <a:t> and can also be seen in the body as </a:t>
            </a:r>
            <a:r>
              <a:rPr lang="en-US" sz="2400" b="1" dirty="0">
                <a:solidFill>
                  <a:srgbClr val="000099"/>
                </a:solidFill>
                <a:latin typeface="Calibri" panose="020F0502020204030204" pitchFamily="34" charset="0"/>
              </a:rPr>
              <a:t>blue</a:t>
            </a:r>
            <a:r>
              <a:rPr lang="en-US" sz="2400" dirty="0">
                <a:solidFill>
                  <a:srgbClr val="000000"/>
                </a:solidFill>
                <a:latin typeface="Calibri" panose="020F0502020204030204" pitchFamily="34" charset="0"/>
              </a:rPr>
              <a:t>. </a:t>
            </a:r>
          </a:p>
          <a:p>
            <a:pPr eaLnBrk="0" fontAlgn="base" hangingPunct="0">
              <a:spcBef>
                <a:spcPct val="0"/>
              </a:spcBef>
              <a:spcAft>
                <a:spcPct val="0"/>
              </a:spcAft>
              <a:defRPr/>
            </a:pPr>
            <a:endParaRPr lang="en-US" sz="2400" dirty="0">
              <a:solidFill>
                <a:srgbClr val="000000"/>
              </a:solidFill>
              <a:latin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rPr>
              <a:t>Over 95% of arterial blood is HbO</a:t>
            </a:r>
            <a:r>
              <a:rPr lang="en-US" sz="2000" baseline="-25000" dirty="0">
                <a:solidFill>
                  <a:srgbClr val="000000"/>
                </a:solidFill>
                <a:latin typeface="Calibri" panose="020F0502020204030204" pitchFamily="34" charset="0"/>
              </a:rPr>
              <a:t>2 </a:t>
            </a:r>
          </a:p>
          <a:p>
            <a:pPr marL="342900" indent="-342900" eaLnBrk="0" fontAlgn="base" hangingPunct="0">
              <a:spcBef>
                <a:spcPct val="0"/>
              </a:spcBef>
              <a:spcAft>
                <a:spcPct val="0"/>
              </a:spcAft>
              <a:buFont typeface="Arial" panose="020B0604020202020204" pitchFamily="34" charset="0"/>
              <a:buChar char="•"/>
              <a:defRPr/>
            </a:pPr>
            <a:r>
              <a:rPr lang="en-US" sz="2000" dirty="0">
                <a:solidFill>
                  <a:srgbClr val="000000"/>
                </a:solidFill>
                <a:latin typeface="Calibri" panose="020F0502020204030204" pitchFamily="34" charset="0"/>
              </a:rPr>
              <a:t>About 40-80% of venous blood is HbO</a:t>
            </a:r>
            <a:r>
              <a:rPr lang="en-US" sz="2000" baseline="-25000" dirty="0">
                <a:solidFill>
                  <a:srgbClr val="000000"/>
                </a:solidFill>
                <a:latin typeface="Calibri" panose="020F0502020204030204" pitchFamily="34" charset="0"/>
              </a:rPr>
              <a:t>2 </a:t>
            </a:r>
            <a:endParaRPr lang="en-US" sz="2000" dirty="0">
              <a:solidFill>
                <a:srgbClr val="000000"/>
              </a:solidFill>
              <a:latin typeface="Calibri" panose="020F0502020204030204" pitchFamily="34" charset="0"/>
            </a:endParaRP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l="18436" t="21884" r="16576" b="26694"/>
          <a:stretch>
            <a:fillRect/>
          </a:stretch>
        </p:blipFill>
        <p:spPr bwMode="auto">
          <a:xfrm>
            <a:off x="4259263" y="809625"/>
            <a:ext cx="441483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971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577850" y="985838"/>
            <a:ext cx="84216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a:solidFill>
                  <a:srgbClr val="000000"/>
                </a:solidFill>
                <a:latin typeface="Calibri" panose="020F0502020204030204" pitchFamily="34" charset="0"/>
              </a:rPr>
              <a:t>The heme portion of </a:t>
            </a:r>
            <a:r>
              <a:rPr lang="en-US" altLang="en-US" sz="2400" b="1">
                <a:solidFill>
                  <a:srgbClr val="000000"/>
                </a:solidFill>
                <a:latin typeface="Calibri" panose="020F0502020204030204" pitchFamily="34" charset="0"/>
              </a:rPr>
              <a:t>Hb</a:t>
            </a:r>
            <a:r>
              <a:rPr lang="en-US" altLang="en-US" sz="2400">
                <a:solidFill>
                  <a:srgbClr val="000000"/>
                </a:solidFill>
                <a:latin typeface="Calibri" panose="020F0502020204030204" pitchFamily="34" charset="0"/>
              </a:rPr>
              <a:t> reversibly </a:t>
            </a:r>
            <a:r>
              <a:rPr lang="en-US" altLang="en-US" sz="2400" b="1">
                <a:solidFill>
                  <a:srgbClr val="000000"/>
                </a:solidFill>
                <a:latin typeface="Calibri" panose="020F0502020204030204" pitchFamily="34" charset="0"/>
              </a:rPr>
              <a:t>binds</a:t>
            </a:r>
            <a:r>
              <a:rPr lang="en-US" altLang="en-US" sz="2400">
                <a:solidFill>
                  <a:srgbClr val="000000"/>
                </a:solidFill>
                <a:latin typeface="Calibri" panose="020F0502020204030204" pitchFamily="34" charset="0"/>
              </a:rPr>
              <a:t> to O</a:t>
            </a:r>
            <a:r>
              <a:rPr lang="en-US" altLang="en-US" sz="2400" baseline="-25000">
                <a:solidFill>
                  <a:srgbClr val="000000"/>
                </a:solidFill>
                <a:latin typeface="Calibri" panose="020F0502020204030204" pitchFamily="34" charset="0"/>
              </a:rPr>
              <a:t>2</a:t>
            </a:r>
            <a:r>
              <a:rPr lang="en-US" altLang="en-US" sz="2400">
                <a:solidFill>
                  <a:srgbClr val="000000"/>
                </a:solidFill>
                <a:latin typeface="Calibri" panose="020F0502020204030204" pitchFamily="34" charset="0"/>
              </a:rPr>
              <a:t>.</a:t>
            </a:r>
          </a:p>
          <a:p>
            <a:pPr eaLnBrk="0" fontAlgn="base" hangingPunct="0">
              <a:spcBef>
                <a:spcPct val="0"/>
              </a:spcBef>
              <a:spcAft>
                <a:spcPct val="0"/>
              </a:spcAft>
            </a:pPr>
            <a:endParaRPr lang="en-US" altLang="en-US" sz="2400">
              <a:solidFill>
                <a:srgbClr val="000000"/>
              </a:solidFill>
              <a:latin typeface="Calibri" panose="020F0502020204030204" pitchFamily="34" charset="0"/>
            </a:endParaRPr>
          </a:p>
          <a:p>
            <a:pPr eaLnBrk="0" fontAlgn="base" hangingPunct="0">
              <a:spcBef>
                <a:spcPct val="0"/>
              </a:spcBef>
              <a:spcAft>
                <a:spcPct val="0"/>
              </a:spcAft>
            </a:pPr>
            <a:r>
              <a:rPr lang="en-US" altLang="en-US" sz="2400">
                <a:solidFill>
                  <a:srgbClr val="000000"/>
                </a:solidFill>
                <a:latin typeface="Calibri" panose="020F0502020204030204" pitchFamily="34" charset="0"/>
              </a:rPr>
              <a:t>The very same heme portion of </a:t>
            </a:r>
            <a:r>
              <a:rPr lang="en-US" altLang="en-US" sz="2400" b="1">
                <a:solidFill>
                  <a:srgbClr val="000000"/>
                </a:solidFill>
                <a:latin typeface="Calibri" panose="020F0502020204030204" pitchFamily="34" charset="0"/>
              </a:rPr>
              <a:t>Hb</a:t>
            </a:r>
            <a:r>
              <a:rPr lang="en-US" altLang="en-US" sz="2400">
                <a:solidFill>
                  <a:srgbClr val="000000"/>
                </a:solidFill>
                <a:latin typeface="Calibri" panose="020F0502020204030204" pitchFamily="34" charset="0"/>
              </a:rPr>
              <a:t> also bind to </a:t>
            </a:r>
            <a:r>
              <a:rPr lang="en-US" altLang="en-US" sz="2400" b="1">
                <a:solidFill>
                  <a:srgbClr val="000000"/>
                </a:solidFill>
                <a:latin typeface="Calibri" panose="020F0502020204030204" pitchFamily="34" charset="0"/>
              </a:rPr>
              <a:t>CO</a:t>
            </a:r>
            <a:r>
              <a:rPr lang="en-US" altLang="en-US" sz="2400">
                <a:solidFill>
                  <a:srgbClr val="000000"/>
                </a:solidFill>
                <a:latin typeface="Calibri" panose="020F0502020204030204" pitchFamily="34" charset="0"/>
              </a:rPr>
              <a:t> (carbon monoxide), thus CO and  O</a:t>
            </a:r>
            <a:r>
              <a:rPr lang="en-US" altLang="en-US" sz="2400" baseline="-25000">
                <a:solidFill>
                  <a:srgbClr val="000000"/>
                </a:solidFill>
                <a:latin typeface="Calibri" panose="020F0502020204030204" pitchFamily="34" charset="0"/>
              </a:rPr>
              <a:t>2</a:t>
            </a:r>
            <a:r>
              <a:rPr lang="en-US" altLang="en-US" sz="2400">
                <a:solidFill>
                  <a:srgbClr val="000000"/>
                </a:solidFill>
                <a:latin typeface="Calibri" panose="020F0502020204030204" pitchFamily="34" charset="0"/>
              </a:rPr>
              <a:t> compete for binding the same site. </a:t>
            </a:r>
          </a:p>
          <a:p>
            <a:pPr eaLnBrk="0" fontAlgn="base" hangingPunct="0">
              <a:spcBef>
                <a:spcPct val="0"/>
              </a:spcBef>
              <a:spcAft>
                <a:spcPct val="0"/>
              </a:spcAft>
            </a:pPr>
            <a:endParaRPr lang="en-US" altLang="en-US" sz="2400">
              <a:solidFill>
                <a:srgbClr val="000000"/>
              </a:solidFill>
              <a:latin typeface="Calibri" panose="020F0502020204030204" pitchFamily="34" charset="0"/>
            </a:endParaRPr>
          </a:p>
          <a:p>
            <a:pPr eaLnBrk="0" fontAlgn="base" hangingPunct="0">
              <a:spcBef>
                <a:spcPct val="0"/>
              </a:spcBef>
              <a:spcAft>
                <a:spcPct val="0"/>
              </a:spcAft>
            </a:pPr>
            <a:r>
              <a:rPr lang="en-US" altLang="en-US" sz="2400" u="sng">
                <a:solidFill>
                  <a:srgbClr val="000000"/>
                </a:solidFill>
                <a:latin typeface="Calibri" panose="020F0502020204030204" pitchFamily="34" charset="0"/>
              </a:rPr>
              <a:t>Note</a:t>
            </a:r>
            <a:r>
              <a:rPr lang="en-US" altLang="en-US" sz="2400">
                <a:solidFill>
                  <a:srgbClr val="000000"/>
                </a:solidFill>
                <a:latin typeface="Calibri" panose="020F0502020204030204" pitchFamily="34" charset="0"/>
              </a:rPr>
              <a:t>: CO binds with about 200 times the affinity! Therefore, if there is even a small amount of CO it will displace binding of O</a:t>
            </a:r>
            <a:r>
              <a:rPr lang="en-US" altLang="en-US" sz="2400" baseline="-25000">
                <a:solidFill>
                  <a:srgbClr val="000000"/>
                </a:solidFill>
                <a:latin typeface="Calibri" panose="020F0502020204030204" pitchFamily="34" charset="0"/>
              </a:rPr>
              <a:t>2</a:t>
            </a:r>
            <a:r>
              <a:rPr lang="en-US" altLang="en-US" sz="2400">
                <a:solidFill>
                  <a:srgbClr val="000000"/>
                </a:solidFill>
                <a:latin typeface="Calibri" panose="020F0502020204030204" pitchFamily="34" charset="0"/>
              </a:rPr>
              <a:t>.</a:t>
            </a:r>
          </a:p>
        </p:txBody>
      </p:sp>
      <p:sp>
        <p:nvSpPr>
          <p:cNvPr id="3" name="Rectangle 1"/>
          <p:cNvSpPr>
            <a:spLocks noChangeArrowheads="1"/>
          </p:cNvSpPr>
          <p:nvPr/>
        </p:nvSpPr>
        <p:spPr bwMode="auto">
          <a:xfrm>
            <a:off x="577850" y="3935413"/>
            <a:ext cx="84216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a:solidFill>
                  <a:srgbClr val="000000"/>
                </a:solidFill>
                <a:latin typeface="Calibri" panose="020F0502020204030204" pitchFamily="34" charset="0"/>
              </a:rPr>
              <a:t>The </a:t>
            </a:r>
            <a:r>
              <a:rPr lang="en-US" altLang="en-US" sz="2400" b="1">
                <a:solidFill>
                  <a:srgbClr val="0000FF"/>
                </a:solidFill>
                <a:latin typeface="Calibri" panose="020F0502020204030204" pitchFamily="34" charset="0"/>
              </a:rPr>
              <a:t>globin</a:t>
            </a:r>
            <a:r>
              <a:rPr lang="en-US" altLang="en-US" sz="2400">
                <a:solidFill>
                  <a:srgbClr val="0000FF"/>
                </a:solidFill>
                <a:latin typeface="Calibri" panose="020F0502020204030204" pitchFamily="34" charset="0"/>
              </a:rPr>
              <a:t> </a:t>
            </a:r>
            <a:r>
              <a:rPr lang="en-US" altLang="en-US" sz="2400">
                <a:solidFill>
                  <a:srgbClr val="000000"/>
                </a:solidFill>
                <a:latin typeface="Calibri" panose="020F0502020204030204" pitchFamily="34" charset="0"/>
              </a:rPr>
              <a:t>portion of the </a:t>
            </a:r>
            <a:r>
              <a:rPr lang="en-US" altLang="en-US" sz="2400" b="1">
                <a:solidFill>
                  <a:srgbClr val="000000"/>
                </a:solidFill>
                <a:latin typeface="Calibri" panose="020F0502020204030204" pitchFamily="34" charset="0"/>
              </a:rPr>
              <a:t>Hb </a:t>
            </a:r>
            <a:r>
              <a:rPr lang="en-US" altLang="en-US" sz="2400">
                <a:solidFill>
                  <a:srgbClr val="000000"/>
                </a:solidFill>
                <a:latin typeface="Calibri" panose="020F0502020204030204" pitchFamily="34" charset="0"/>
              </a:rPr>
              <a:t>reversibly </a:t>
            </a:r>
            <a:r>
              <a:rPr lang="en-US" altLang="en-US" sz="2400" b="1">
                <a:solidFill>
                  <a:srgbClr val="000000"/>
                </a:solidFill>
                <a:latin typeface="Calibri" panose="020F0502020204030204" pitchFamily="34" charset="0"/>
              </a:rPr>
              <a:t>binds</a:t>
            </a:r>
            <a:r>
              <a:rPr lang="en-US" altLang="en-US" sz="2400">
                <a:solidFill>
                  <a:srgbClr val="000000"/>
                </a:solidFill>
                <a:latin typeface="Calibri" panose="020F0502020204030204" pitchFamily="34" charset="0"/>
              </a:rPr>
              <a:t> CO</a:t>
            </a:r>
            <a:r>
              <a:rPr lang="en-US" altLang="en-US" sz="2400" baseline="-25000">
                <a:solidFill>
                  <a:srgbClr val="000000"/>
                </a:solidFill>
                <a:latin typeface="Calibri" panose="020F0502020204030204" pitchFamily="34" charset="0"/>
              </a:rPr>
              <a:t>2</a:t>
            </a:r>
            <a:r>
              <a:rPr lang="en-US" altLang="en-US" sz="2400">
                <a:solidFill>
                  <a:srgbClr val="000000"/>
                </a:solidFill>
                <a:latin typeface="Calibri" panose="020F0502020204030204" pitchFamily="34" charset="0"/>
              </a:rPr>
              <a:t>.</a:t>
            </a:r>
          </a:p>
          <a:p>
            <a:pPr eaLnBrk="0" fontAlgn="base" hangingPunct="0">
              <a:spcBef>
                <a:spcPct val="0"/>
              </a:spcBef>
              <a:spcAft>
                <a:spcPct val="0"/>
              </a:spcAft>
            </a:pPr>
            <a:endParaRPr lang="en-US" altLang="en-US" sz="2400" b="1">
              <a:solidFill>
                <a:srgbClr val="000000"/>
              </a:solidFill>
              <a:latin typeface="Calibri" panose="020F0502020204030204" pitchFamily="34" charset="0"/>
            </a:endParaRPr>
          </a:p>
          <a:p>
            <a:pPr eaLnBrk="0" fontAlgn="base" hangingPunct="0">
              <a:spcBef>
                <a:spcPct val="0"/>
              </a:spcBef>
              <a:spcAft>
                <a:spcPct val="0"/>
              </a:spcAft>
            </a:pPr>
            <a:r>
              <a:rPr lang="en-US" altLang="en-US" sz="2400" u="sng">
                <a:solidFill>
                  <a:srgbClr val="000000"/>
                </a:solidFill>
                <a:latin typeface="Calibri" panose="020F0502020204030204" pitchFamily="34" charset="0"/>
              </a:rPr>
              <a:t>Note</a:t>
            </a:r>
            <a:r>
              <a:rPr lang="en-US" altLang="en-US" sz="2400">
                <a:solidFill>
                  <a:srgbClr val="000000"/>
                </a:solidFill>
                <a:latin typeface="Calibri" panose="020F0502020204030204" pitchFamily="34" charset="0"/>
              </a:rPr>
              <a:t>: The CO</a:t>
            </a:r>
            <a:r>
              <a:rPr lang="en-US" altLang="en-US" sz="2400" baseline="-25000">
                <a:solidFill>
                  <a:srgbClr val="000000"/>
                </a:solidFill>
                <a:latin typeface="Calibri" panose="020F0502020204030204" pitchFamily="34" charset="0"/>
              </a:rPr>
              <a:t>2</a:t>
            </a:r>
            <a:r>
              <a:rPr lang="en-US" altLang="en-US" sz="2400">
                <a:solidFill>
                  <a:srgbClr val="000000"/>
                </a:solidFill>
                <a:latin typeface="Calibri" panose="020F0502020204030204" pitchFamily="34" charset="0"/>
              </a:rPr>
              <a:t> and the O</a:t>
            </a:r>
            <a:r>
              <a:rPr lang="en-US" altLang="en-US" sz="2400" baseline="-25000">
                <a:solidFill>
                  <a:srgbClr val="000000"/>
                </a:solidFill>
                <a:latin typeface="Calibri" panose="020F0502020204030204" pitchFamily="34" charset="0"/>
              </a:rPr>
              <a:t>2</a:t>
            </a:r>
            <a:r>
              <a:rPr lang="en-US" altLang="en-US" sz="2400">
                <a:solidFill>
                  <a:srgbClr val="000000"/>
                </a:solidFill>
                <a:latin typeface="Calibri" panose="020F0502020204030204" pitchFamily="34" charset="0"/>
              </a:rPr>
              <a:t> do </a:t>
            </a:r>
            <a:r>
              <a:rPr lang="en-US" altLang="en-US" sz="2400" b="1" u="sng">
                <a:solidFill>
                  <a:srgbClr val="000000"/>
                </a:solidFill>
                <a:latin typeface="Calibri" panose="020F0502020204030204" pitchFamily="34" charset="0"/>
              </a:rPr>
              <a:t>not</a:t>
            </a:r>
            <a:r>
              <a:rPr lang="en-US" altLang="en-US" sz="2400">
                <a:solidFill>
                  <a:srgbClr val="000000"/>
                </a:solidFill>
                <a:latin typeface="Calibri" panose="020F0502020204030204" pitchFamily="34" charset="0"/>
              </a:rPr>
              <a:t> compete for the same binding site on the Hb. However, when one is bound to Hb, it </a:t>
            </a:r>
            <a:r>
              <a:rPr lang="en-US" altLang="en-US" sz="2400" i="1">
                <a:solidFill>
                  <a:srgbClr val="0000FF"/>
                </a:solidFill>
                <a:latin typeface="Calibri" panose="020F0502020204030204" pitchFamily="34" charset="0"/>
              </a:rPr>
              <a:t>decreases the affinity</a:t>
            </a:r>
            <a:r>
              <a:rPr lang="en-US" altLang="en-US" sz="2400">
                <a:solidFill>
                  <a:srgbClr val="000000"/>
                </a:solidFill>
                <a:latin typeface="Calibri" panose="020F0502020204030204" pitchFamily="34" charset="0"/>
              </a:rPr>
              <a:t> for the other to bind!</a:t>
            </a:r>
          </a:p>
        </p:txBody>
      </p:sp>
      <p:sp>
        <p:nvSpPr>
          <p:cNvPr id="32772" name="Rectangle 1"/>
          <p:cNvSpPr>
            <a:spLocks noChangeArrowheads="1"/>
          </p:cNvSpPr>
          <p:nvPr/>
        </p:nvSpPr>
        <p:spPr bwMode="auto">
          <a:xfrm>
            <a:off x="625475" y="185738"/>
            <a:ext cx="7989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b="1">
                <a:solidFill>
                  <a:srgbClr val="C00000"/>
                </a:solidFill>
                <a:latin typeface="Calibri" panose="020F0502020204030204" pitchFamily="34" charset="0"/>
              </a:rPr>
              <a:t>More Info on Hb and Gas Transportation in the Body</a:t>
            </a:r>
          </a:p>
        </p:txBody>
      </p:sp>
    </p:spTree>
    <p:extLst>
      <p:ext uri="{BB962C8B-B14F-4D97-AF65-F5344CB8AC3E}">
        <p14:creationId xmlns:p14="http://schemas.microsoft.com/office/powerpoint/2010/main" val="2832516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l="1500" t="1500" r="3328" b="3334"/>
          <a:stretch>
            <a:fillRect/>
          </a:stretch>
        </p:blipFill>
        <p:spPr bwMode="auto">
          <a:xfrm>
            <a:off x="152400" y="9906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286000" y="152400"/>
            <a:ext cx="5097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a:solidFill>
                  <a:srgbClr val="000000"/>
                </a:solidFill>
                <a:latin typeface="Calibri" panose="020F0502020204030204" pitchFamily="34" charset="0"/>
              </a:rPr>
              <a:t>O</a:t>
            </a:r>
            <a:r>
              <a:rPr lang="en-US" altLang="en-US" sz="4000" baseline="-18000">
                <a:solidFill>
                  <a:srgbClr val="000000"/>
                </a:solidFill>
                <a:latin typeface="Calibri" panose="020F0502020204030204" pitchFamily="34" charset="0"/>
              </a:rPr>
              <a:t>2</a:t>
            </a:r>
            <a:r>
              <a:rPr lang="en-US" altLang="en-US" sz="4000">
                <a:solidFill>
                  <a:srgbClr val="000000"/>
                </a:solidFill>
                <a:latin typeface="Calibri" panose="020F0502020204030204" pitchFamily="34" charset="0"/>
              </a:rPr>
              <a:t>-Hb Saturation Curve</a:t>
            </a:r>
          </a:p>
        </p:txBody>
      </p:sp>
    </p:spTree>
    <p:extLst>
      <p:ext uri="{BB962C8B-B14F-4D97-AF65-F5344CB8AC3E}">
        <p14:creationId xmlns:p14="http://schemas.microsoft.com/office/powerpoint/2010/main" val="268812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19200" y="3846513"/>
            <a:ext cx="1649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4000">
                <a:solidFill>
                  <a:srgbClr val="CC0000"/>
                </a:solidFill>
                <a:latin typeface="Calibri" panose="020F0502020204030204" pitchFamily="34" charset="0"/>
              </a:rPr>
              <a:t>* P</a:t>
            </a:r>
            <a:r>
              <a:rPr lang="en-US" altLang="en-US" sz="4000" baseline="-18000">
                <a:solidFill>
                  <a:srgbClr val="CC0000"/>
                </a:solidFill>
                <a:latin typeface="Calibri" panose="020F0502020204030204" pitchFamily="34" charset="0"/>
              </a:rPr>
              <a:t>CO2</a:t>
            </a:r>
            <a:r>
              <a:rPr lang="en-US" altLang="en-US" sz="4000">
                <a:solidFill>
                  <a:srgbClr val="CC0000"/>
                </a:solidFill>
                <a:latin typeface="Calibri" panose="020F0502020204030204" pitchFamily="34" charset="0"/>
              </a:rPr>
              <a:t>:</a:t>
            </a:r>
          </a:p>
        </p:txBody>
      </p:sp>
      <p:sp>
        <p:nvSpPr>
          <p:cNvPr id="34819" name="Rectangle 3"/>
          <p:cNvSpPr>
            <a:spLocks noChangeArrowheads="1"/>
          </p:cNvSpPr>
          <p:nvPr/>
        </p:nvSpPr>
        <p:spPr bwMode="auto">
          <a:xfrm>
            <a:off x="1216025" y="4821238"/>
            <a:ext cx="4006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4000">
                <a:solidFill>
                  <a:srgbClr val="CC0000"/>
                </a:solidFill>
                <a:latin typeface="Calibri" panose="020F0502020204030204" pitchFamily="34" charset="0"/>
              </a:rPr>
              <a:t>* 2,3-DPG:</a:t>
            </a:r>
          </a:p>
        </p:txBody>
      </p:sp>
      <p:sp>
        <p:nvSpPr>
          <p:cNvPr id="34820" name="Rectangle 4"/>
          <p:cNvSpPr>
            <a:spLocks noChangeArrowheads="1"/>
          </p:cNvSpPr>
          <p:nvPr/>
        </p:nvSpPr>
        <p:spPr bwMode="auto">
          <a:xfrm>
            <a:off x="1222375" y="2841625"/>
            <a:ext cx="351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4000">
                <a:solidFill>
                  <a:srgbClr val="CC0000"/>
                </a:solidFill>
                <a:latin typeface="Calibri" panose="020F0502020204030204" pitchFamily="34" charset="0"/>
                <a:sym typeface="Symbol" panose="05050102010706020507" pitchFamily="18" charset="2"/>
              </a:rPr>
              <a:t>* </a:t>
            </a:r>
            <a:r>
              <a:rPr lang="en-US" altLang="en-US" sz="4000">
                <a:solidFill>
                  <a:srgbClr val="CC0000"/>
                </a:solidFill>
                <a:latin typeface="Calibri" panose="020F0502020204030204" pitchFamily="34" charset="0"/>
              </a:rPr>
              <a:t>Temperature:</a:t>
            </a:r>
          </a:p>
        </p:txBody>
      </p:sp>
      <p:sp>
        <p:nvSpPr>
          <p:cNvPr id="34821" name="Rectangle 5"/>
          <p:cNvSpPr>
            <a:spLocks noChangeArrowheads="1"/>
          </p:cNvSpPr>
          <p:nvPr/>
        </p:nvSpPr>
        <p:spPr bwMode="auto">
          <a:xfrm>
            <a:off x="1220788" y="1855788"/>
            <a:ext cx="5751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4000">
                <a:solidFill>
                  <a:srgbClr val="CC0000"/>
                </a:solidFill>
                <a:latin typeface="Calibri" panose="020F0502020204030204" pitchFamily="34" charset="0"/>
              </a:rPr>
              <a:t>* pH of surroundings:</a:t>
            </a:r>
          </a:p>
        </p:txBody>
      </p:sp>
      <p:sp>
        <p:nvSpPr>
          <p:cNvPr id="34822" name="Text Box 6"/>
          <p:cNvSpPr txBox="1">
            <a:spLocks noChangeArrowheads="1"/>
          </p:cNvSpPr>
          <p:nvPr/>
        </p:nvSpPr>
        <p:spPr bwMode="auto">
          <a:xfrm>
            <a:off x="1447800" y="288925"/>
            <a:ext cx="6134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Tx/>
              <a:buNone/>
            </a:pPr>
            <a:r>
              <a:rPr lang="en-US" altLang="en-US" sz="4000" b="1">
                <a:solidFill>
                  <a:srgbClr val="000000"/>
                </a:solidFill>
                <a:latin typeface="Calibri" panose="020F0502020204030204" pitchFamily="34" charset="0"/>
              </a:rPr>
              <a:t>Factors that Shift the Hb-O</a:t>
            </a:r>
            <a:r>
              <a:rPr lang="en-US" altLang="en-US" sz="4000" b="1" baseline="-18000">
                <a:solidFill>
                  <a:srgbClr val="000000"/>
                </a:solidFill>
                <a:latin typeface="Calibri" panose="020F0502020204030204" pitchFamily="34" charset="0"/>
              </a:rPr>
              <a:t>2</a:t>
            </a:r>
            <a:r>
              <a:rPr lang="en-US" altLang="en-US" sz="4000" b="1">
                <a:solidFill>
                  <a:srgbClr val="000000"/>
                </a:solidFill>
                <a:latin typeface="Calibri" panose="020F0502020204030204" pitchFamily="34" charset="0"/>
              </a:rPr>
              <a:t> </a:t>
            </a:r>
          </a:p>
          <a:p>
            <a:pPr algn="ctr" eaLnBrk="0" fontAlgn="base" hangingPunct="0">
              <a:spcBef>
                <a:spcPct val="0"/>
              </a:spcBef>
              <a:spcAft>
                <a:spcPct val="0"/>
              </a:spcAft>
              <a:buFontTx/>
              <a:buNone/>
            </a:pPr>
            <a:r>
              <a:rPr lang="en-US" altLang="en-US" sz="4000" b="1">
                <a:solidFill>
                  <a:srgbClr val="000000"/>
                </a:solidFill>
                <a:latin typeface="Calibri" panose="020F0502020204030204" pitchFamily="34" charset="0"/>
              </a:rPr>
              <a:t>Saturation Curve</a:t>
            </a:r>
          </a:p>
        </p:txBody>
      </p:sp>
    </p:spTree>
    <p:extLst>
      <p:ext uri="{BB962C8B-B14F-4D97-AF65-F5344CB8AC3E}">
        <p14:creationId xmlns:p14="http://schemas.microsoft.com/office/powerpoint/2010/main" val="51746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l="10966" t="375" r="10764" b="3339"/>
          <a:stretch>
            <a:fillRect/>
          </a:stretch>
        </p:blipFill>
        <p:spPr bwMode="auto">
          <a:xfrm>
            <a:off x="457200" y="236538"/>
            <a:ext cx="8305800"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304800" y="3390900"/>
            <a:ext cx="4267200" cy="3276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
        <p:nvSpPr>
          <p:cNvPr id="27652" name="Rectangle 4"/>
          <p:cNvSpPr>
            <a:spLocks noChangeArrowheads="1"/>
          </p:cNvSpPr>
          <p:nvPr/>
        </p:nvSpPr>
        <p:spPr bwMode="auto">
          <a:xfrm>
            <a:off x="4876800" y="3398838"/>
            <a:ext cx="4267200" cy="3276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Tree>
    <p:extLst>
      <p:ext uri="{BB962C8B-B14F-4D97-AF65-F5344CB8AC3E}">
        <p14:creationId xmlns:p14="http://schemas.microsoft.com/office/powerpoint/2010/main" val="1220642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27651"/>
                                        </p:tgtEl>
                                        <p:attrNameLst>
                                          <p:attrName>ppt_x</p:attrName>
                                        </p:attrNameLst>
                                      </p:cBhvr>
                                      <p:tavLst>
                                        <p:tav tm="0">
                                          <p:val>
                                            <p:strVal val="ppt_x"/>
                                          </p:val>
                                        </p:tav>
                                        <p:tav tm="100000">
                                          <p:val>
                                            <p:strVal val="ppt_x"/>
                                          </p:val>
                                        </p:tav>
                                      </p:tavLst>
                                    </p:anim>
                                    <p:anim calcmode="lin" valueType="num">
                                      <p:cBhvr additive="base">
                                        <p:cTn id="7" dur="500"/>
                                        <p:tgtEl>
                                          <p:spTgt spid="27651"/>
                                        </p:tgtEl>
                                        <p:attrNameLst>
                                          <p:attrName>ppt_y</p:attrName>
                                        </p:attrNameLst>
                                      </p:cBhvr>
                                      <p:tavLst>
                                        <p:tav tm="0">
                                          <p:val>
                                            <p:strVal val="ppt_y"/>
                                          </p:val>
                                        </p:tav>
                                        <p:tav tm="100000">
                                          <p:val>
                                            <p:strVal val="1+ppt_h/2"/>
                                          </p:val>
                                        </p:tav>
                                      </p:tavLst>
                                    </p:anim>
                                    <p:set>
                                      <p:cBhvr>
                                        <p:cTn id="8" dur="1" fill="hold">
                                          <p:stCondLst>
                                            <p:cond delay="499"/>
                                          </p:stCondLst>
                                        </p:cTn>
                                        <p:tgtEl>
                                          <p:spTgt spid="2765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27652"/>
                                        </p:tgtEl>
                                        <p:attrNameLst>
                                          <p:attrName>ppt_x</p:attrName>
                                        </p:attrNameLst>
                                      </p:cBhvr>
                                      <p:tavLst>
                                        <p:tav tm="0">
                                          <p:val>
                                            <p:strVal val="ppt_x"/>
                                          </p:val>
                                        </p:tav>
                                        <p:tav tm="100000">
                                          <p:val>
                                            <p:strVal val="ppt_x"/>
                                          </p:val>
                                        </p:tav>
                                      </p:tavLst>
                                    </p:anim>
                                    <p:anim calcmode="lin" valueType="num">
                                      <p:cBhvr additive="base">
                                        <p:cTn id="13" dur="500"/>
                                        <p:tgtEl>
                                          <p:spTgt spid="27652"/>
                                        </p:tgtEl>
                                        <p:attrNameLst>
                                          <p:attrName>ppt_y</p:attrName>
                                        </p:attrNameLst>
                                      </p:cBhvr>
                                      <p:tavLst>
                                        <p:tav tm="0">
                                          <p:val>
                                            <p:strVal val="ppt_y"/>
                                          </p:val>
                                        </p:tav>
                                        <p:tav tm="100000">
                                          <p:val>
                                            <p:strVal val="1+ppt_h/2"/>
                                          </p:val>
                                        </p:tav>
                                      </p:tavLst>
                                    </p:anim>
                                    <p:set>
                                      <p:cBhvr>
                                        <p:cTn id="14" dur="1" fill="hold">
                                          <p:stCondLst>
                                            <p:cond delay="4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36550" y="920750"/>
            <a:ext cx="84899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b="1">
                <a:solidFill>
                  <a:srgbClr val="3399FF"/>
                </a:solidFill>
                <a:latin typeface="Calibri" panose="020F0502020204030204" pitchFamily="34" charset="0"/>
              </a:rPr>
              <a:t>Fetal Hemoglobin </a:t>
            </a:r>
            <a:r>
              <a:rPr lang="en-US" altLang="en-US" sz="2800">
                <a:solidFill>
                  <a:srgbClr val="000000"/>
                </a:solidFill>
                <a:latin typeface="Calibri" panose="020F0502020204030204" pitchFamily="34" charset="0"/>
              </a:rPr>
              <a:t>(</a:t>
            </a:r>
            <a:r>
              <a:rPr lang="en-US" altLang="en-US" sz="2800" b="1">
                <a:solidFill>
                  <a:srgbClr val="000000"/>
                </a:solidFill>
                <a:latin typeface="Calibri" panose="020F0502020204030204" pitchFamily="34" charset="0"/>
              </a:rPr>
              <a:t>HbF</a:t>
            </a:r>
            <a:r>
              <a:rPr lang="en-US" altLang="en-US" sz="2800">
                <a:solidFill>
                  <a:srgbClr val="000000"/>
                </a:solidFill>
                <a:latin typeface="Calibri" panose="020F0502020204030204" pitchFamily="34" charset="0"/>
              </a:rPr>
              <a:t>) is different from Adult Hb. </a:t>
            </a:r>
          </a:p>
          <a:p>
            <a:pPr eaLnBrk="0" fontAlgn="base" hangingPunct="0">
              <a:spcBef>
                <a:spcPct val="0"/>
              </a:spcBef>
              <a:spcAft>
                <a:spcPct val="0"/>
              </a:spcAft>
              <a:buFontTx/>
              <a:buNone/>
            </a:pPr>
            <a:endParaRPr lang="en-US" altLang="en-US" sz="280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2800">
                <a:solidFill>
                  <a:srgbClr val="000000"/>
                </a:solidFill>
                <a:latin typeface="Calibri" panose="020F0502020204030204" pitchFamily="34" charset="0"/>
              </a:rPr>
              <a:t>Structurally the subunits for HbF are: </a:t>
            </a:r>
          </a:p>
          <a:p>
            <a:pPr eaLnBrk="0" fontAlgn="base" hangingPunct="0">
              <a:spcBef>
                <a:spcPct val="0"/>
              </a:spcBef>
              <a:spcAft>
                <a:spcPct val="0"/>
              </a:spcAft>
              <a:buFontTx/>
              <a:buNone/>
            </a:pPr>
            <a:r>
              <a:rPr lang="en-US" altLang="en-US" sz="2800">
                <a:solidFill>
                  <a:srgbClr val="000000"/>
                </a:solidFill>
                <a:latin typeface="Calibri" panose="020F0502020204030204" pitchFamily="34" charset="0"/>
              </a:rPr>
              <a:t>		2 </a:t>
            </a:r>
            <a:r>
              <a:rPr lang="en-US" altLang="en-US" sz="2800" b="1">
                <a:solidFill>
                  <a:srgbClr val="000000"/>
                </a:solidFill>
                <a:latin typeface="Calibri" panose="020F0502020204030204" pitchFamily="34" charset="0"/>
              </a:rPr>
              <a:t>α</a:t>
            </a:r>
            <a:r>
              <a:rPr lang="en-US" altLang="en-US" sz="2800">
                <a:solidFill>
                  <a:srgbClr val="000000"/>
                </a:solidFill>
                <a:latin typeface="Calibri" panose="020F0502020204030204" pitchFamily="34" charset="0"/>
              </a:rPr>
              <a:t>-subunits and  </a:t>
            </a:r>
          </a:p>
          <a:p>
            <a:pPr eaLnBrk="0" fontAlgn="base" hangingPunct="0">
              <a:spcBef>
                <a:spcPct val="0"/>
              </a:spcBef>
              <a:spcAft>
                <a:spcPct val="0"/>
              </a:spcAft>
              <a:buFontTx/>
              <a:buNone/>
            </a:pPr>
            <a:r>
              <a:rPr lang="en-US" altLang="en-US" sz="2800">
                <a:solidFill>
                  <a:srgbClr val="000000"/>
                </a:solidFill>
                <a:latin typeface="Calibri" panose="020F0502020204030204" pitchFamily="34" charset="0"/>
              </a:rPr>
              <a:t>		2 </a:t>
            </a:r>
            <a:r>
              <a:rPr lang="en-US" altLang="en-US" sz="2800" b="1">
                <a:solidFill>
                  <a:srgbClr val="000000"/>
                </a:solidFill>
                <a:latin typeface="Calibri" panose="020F0502020204030204" pitchFamily="34" charset="0"/>
              </a:rPr>
              <a:t>γ</a:t>
            </a:r>
            <a:r>
              <a:rPr lang="en-US" altLang="en-US" sz="2800">
                <a:solidFill>
                  <a:srgbClr val="000000"/>
                </a:solidFill>
                <a:latin typeface="Calibri" panose="020F0502020204030204" pitchFamily="34" charset="0"/>
              </a:rPr>
              <a:t>-subunits (gamma, not beta!)</a:t>
            </a:r>
          </a:p>
          <a:p>
            <a:pPr eaLnBrk="0" fontAlgn="base" hangingPunct="0">
              <a:spcBef>
                <a:spcPct val="0"/>
              </a:spcBef>
              <a:spcAft>
                <a:spcPct val="0"/>
              </a:spcAft>
              <a:buFontTx/>
              <a:buNone/>
            </a:pPr>
            <a:endParaRPr lang="en-US" altLang="en-US" sz="280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2800">
                <a:solidFill>
                  <a:srgbClr val="000000"/>
                </a:solidFill>
                <a:latin typeface="Calibri" panose="020F0502020204030204" pitchFamily="34" charset="0"/>
              </a:rPr>
              <a:t>Functionally </a:t>
            </a:r>
            <a:r>
              <a:rPr lang="en-US" altLang="en-US" sz="2800" b="1">
                <a:solidFill>
                  <a:srgbClr val="000000"/>
                </a:solidFill>
                <a:latin typeface="Calibri" panose="020F0502020204030204" pitchFamily="34" charset="0"/>
              </a:rPr>
              <a:t>HbF</a:t>
            </a:r>
            <a:r>
              <a:rPr lang="en-US" altLang="en-US" sz="2800">
                <a:solidFill>
                  <a:srgbClr val="000000"/>
                </a:solidFill>
                <a:latin typeface="Calibri" panose="020F0502020204030204" pitchFamily="34" charset="0"/>
              </a:rPr>
              <a:t> binds to O</a:t>
            </a:r>
            <a:r>
              <a:rPr lang="en-US" altLang="en-US" sz="2800" baseline="-25000">
                <a:solidFill>
                  <a:srgbClr val="000000"/>
                </a:solidFill>
                <a:latin typeface="Calibri" panose="020F0502020204030204" pitchFamily="34" charset="0"/>
              </a:rPr>
              <a:t>2</a:t>
            </a:r>
            <a:r>
              <a:rPr lang="en-US" altLang="en-US" sz="2800">
                <a:solidFill>
                  <a:srgbClr val="000000"/>
                </a:solidFill>
                <a:latin typeface="Calibri" panose="020F0502020204030204" pitchFamily="34" charset="0"/>
              </a:rPr>
              <a:t> </a:t>
            </a:r>
            <a:r>
              <a:rPr lang="en-US" altLang="en-US" sz="2800" b="1" u="sng">
                <a:solidFill>
                  <a:srgbClr val="000000"/>
                </a:solidFill>
                <a:latin typeface="Calibri" panose="020F0502020204030204" pitchFamily="34" charset="0"/>
              </a:rPr>
              <a:t>with greater affinity</a:t>
            </a:r>
            <a:r>
              <a:rPr lang="en-US" altLang="en-US" sz="2800" b="1">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than adult Hb. In this way it advantages the capturing of O</a:t>
            </a:r>
            <a:r>
              <a:rPr lang="en-US" altLang="en-US" sz="2800" baseline="-25000">
                <a:solidFill>
                  <a:srgbClr val="000000"/>
                </a:solidFill>
                <a:latin typeface="Calibri" panose="020F0502020204030204" pitchFamily="34" charset="0"/>
              </a:rPr>
              <a:t>2</a:t>
            </a:r>
            <a:r>
              <a:rPr lang="en-US" altLang="en-US" sz="2800">
                <a:solidFill>
                  <a:srgbClr val="000000"/>
                </a:solidFill>
                <a:latin typeface="Calibri" panose="020F0502020204030204" pitchFamily="34" charset="0"/>
              </a:rPr>
              <a:t> by the developing fetus from the mother's bloodstream.</a:t>
            </a:r>
          </a:p>
          <a:p>
            <a:pPr eaLnBrk="0" fontAlgn="base" hangingPunct="0">
              <a:spcBef>
                <a:spcPct val="0"/>
              </a:spcBef>
              <a:spcAft>
                <a:spcPct val="0"/>
              </a:spcAft>
              <a:buFontTx/>
              <a:buNone/>
            </a:pPr>
            <a:endParaRPr lang="en-US" altLang="en-US" sz="280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2800">
                <a:solidFill>
                  <a:srgbClr val="000000"/>
                </a:solidFill>
                <a:latin typeface="Calibri" panose="020F0502020204030204" pitchFamily="34" charset="0"/>
              </a:rPr>
              <a:t>Typically, by about 6 months old the newborn’s HbF is virtually completely replaced by the adult form of Hb.</a:t>
            </a:r>
          </a:p>
        </p:txBody>
      </p:sp>
      <p:sp>
        <p:nvSpPr>
          <p:cNvPr id="36867" name="Text Box 6"/>
          <p:cNvSpPr txBox="1">
            <a:spLocks noChangeArrowheads="1"/>
          </p:cNvSpPr>
          <p:nvPr/>
        </p:nvSpPr>
        <p:spPr bwMode="auto">
          <a:xfrm>
            <a:off x="3587750" y="179388"/>
            <a:ext cx="193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Tx/>
              <a:buNone/>
            </a:pPr>
            <a:r>
              <a:rPr lang="en-US" altLang="en-US" sz="4000" b="1">
                <a:solidFill>
                  <a:srgbClr val="000000"/>
                </a:solidFill>
                <a:latin typeface="Calibri" panose="020F0502020204030204" pitchFamily="34" charset="0"/>
              </a:rPr>
              <a:t>Fetal Hb</a:t>
            </a:r>
          </a:p>
        </p:txBody>
      </p:sp>
    </p:spTree>
    <p:extLst>
      <p:ext uri="{BB962C8B-B14F-4D97-AF65-F5344CB8AC3E}">
        <p14:creationId xmlns:p14="http://schemas.microsoft.com/office/powerpoint/2010/main" val="2977203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892175"/>
            <a:ext cx="66294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6"/>
          <p:cNvSpPr txBox="1">
            <a:spLocks noChangeArrowheads="1"/>
          </p:cNvSpPr>
          <p:nvPr/>
        </p:nvSpPr>
        <p:spPr bwMode="auto">
          <a:xfrm>
            <a:off x="3548063" y="288925"/>
            <a:ext cx="1933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Tx/>
              <a:buNone/>
            </a:pPr>
            <a:r>
              <a:rPr lang="en-US" altLang="en-US" sz="4000" b="1">
                <a:solidFill>
                  <a:srgbClr val="000000"/>
                </a:solidFill>
                <a:latin typeface="Calibri" panose="020F0502020204030204" pitchFamily="34" charset="0"/>
              </a:rPr>
              <a:t>Fetal Hb</a:t>
            </a:r>
          </a:p>
        </p:txBody>
      </p:sp>
      <p:sp>
        <p:nvSpPr>
          <p:cNvPr id="37892" name="Rectangle 1"/>
          <p:cNvSpPr>
            <a:spLocks noChangeArrowheads="1"/>
          </p:cNvSpPr>
          <p:nvPr/>
        </p:nvSpPr>
        <p:spPr bwMode="auto">
          <a:xfrm>
            <a:off x="5481638" y="2420938"/>
            <a:ext cx="31083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400">
                <a:solidFill>
                  <a:srgbClr val="000000"/>
                </a:solidFill>
                <a:latin typeface="Calibri" panose="020F0502020204030204" pitchFamily="34" charset="0"/>
              </a:rPr>
              <a:t>The difference in O</a:t>
            </a:r>
            <a:r>
              <a:rPr lang="en-US" altLang="en-US" sz="1400" baseline="-25000">
                <a:solidFill>
                  <a:srgbClr val="000000"/>
                </a:solidFill>
                <a:latin typeface="Calibri" panose="020F0502020204030204" pitchFamily="34" charset="0"/>
              </a:rPr>
              <a:t>2</a:t>
            </a:r>
            <a:r>
              <a:rPr lang="en-US" altLang="en-US" sz="1400">
                <a:solidFill>
                  <a:srgbClr val="000000"/>
                </a:solidFill>
                <a:latin typeface="Calibri" panose="020F0502020204030204" pitchFamily="34" charset="0"/>
              </a:rPr>
              <a:t> affinity is due to the </a:t>
            </a:r>
            <a:r>
              <a:rPr lang="en-US" altLang="en-US" sz="1400" b="1">
                <a:solidFill>
                  <a:srgbClr val="000000"/>
                </a:solidFill>
                <a:latin typeface="Calibri" panose="020F0502020204030204" pitchFamily="34" charset="0"/>
              </a:rPr>
              <a:t>gamma subunits</a:t>
            </a:r>
            <a:r>
              <a:rPr lang="en-US" altLang="en-US" sz="1400">
                <a:solidFill>
                  <a:srgbClr val="000000"/>
                </a:solidFill>
                <a:latin typeface="Calibri" panose="020F0502020204030204" pitchFamily="34" charset="0"/>
              </a:rPr>
              <a:t>, which are different to beta by only a single amino acid (#143): HbF has </a:t>
            </a:r>
            <a:r>
              <a:rPr lang="en-US" altLang="en-US" sz="1400" b="1">
                <a:solidFill>
                  <a:srgbClr val="3399FF"/>
                </a:solidFill>
                <a:latin typeface="Calibri" panose="020F0502020204030204" pitchFamily="34" charset="0"/>
              </a:rPr>
              <a:t>serine</a:t>
            </a:r>
            <a:r>
              <a:rPr lang="en-US" altLang="en-US" sz="1400">
                <a:solidFill>
                  <a:srgbClr val="000000"/>
                </a:solidFill>
                <a:latin typeface="Calibri" panose="020F0502020204030204" pitchFamily="34" charset="0"/>
              </a:rPr>
              <a:t> instead of </a:t>
            </a:r>
            <a:r>
              <a:rPr lang="en-US" altLang="en-US" sz="1400" b="1">
                <a:solidFill>
                  <a:srgbClr val="C00000"/>
                </a:solidFill>
                <a:latin typeface="Calibri" panose="020F0502020204030204" pitchFamily="34" charset="0"/>
              </a:rPr>
              <a:t>histidine</a:t>
            </a:r>
            <a:r>
              <a:rPr lang="en-US" altLang="en-US" sz="1400">
                <a:solidFill>
                  <a:srgbClr val="000000"/>
                </a:solidFill>
                <a:latin typeface="Calibri" panose="020F0502020204030204" pitchFamily="34" charset="0"/>
              </a:rPr>
              <a:t>, giving it a greater affinity for O</a:t>
            </a:r>
            <a:r>
              <a:rPr lang="en-US" altLang="en-US" sz="1400" baseline="-25000">
                <a:solidFill>
                  <a:srgbClr val="000000"/>
                </a:solidFill>
                <a:latin typeface="Calibri" panose="020F0502020204030204" pitchFamily="34" charset="0"/>
              </a:rPr>
              <a:t>2</a:t>
            </a:r>
            <a:r>
              <a:rPr lang="en-US" altLang="en-US" sz="1400">
                <a:solidFill>
                  <a:srgbClr val="000000"/>
                </a:solidFill>
                <a:latin typeface="Calibri" panose="020F0502020204030204" pitchFamily="34" charset="0"/>
              </a:rPr>
              <a:t>.</a:t>
            </a:r>
          </a:p>
          <a:p>
            <a:pPr eaLnBrk="0" fontAlgn="base" hangingPunct="0">
              <a:spcBef>
                <a:spcPct val="0"/>
              </a:spcBef>
              <a:spcAft>
                <a:spcPct val="0"/>
              </a:spcAft>
              <a:buFontTx/>
              <a:buNone/>
            </a:pPr>
            <a:endParaRPr lang="en-US" altLang="en-US" sz="140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rPr>
              <a:t>The HbF does </a:t>
            </a:r>
            <a:r>
              <a:rPr lang="en-US" altLang="en-US" sz="1400" b="1">
                <a:solidFill>
                  <a:srgbClr val="000000"/>
                </a:solidFill>
                <a:latin typeface="Calibri" panose="020F0502020204030204" pitchFamily="34" charset="0"/>
              </a:rPr>
              <a:t>not</a:t>
            </a:r>
            <a:r>
              <a:rPr lang="en-US" altLang="en-US" sz="1400">
                <a:solidFill>
                  <a:srgbClr val="000000"/>
                </a:solidFill>
                <a:latin typeface="Calibri" panose="020F0502020204030204" pitchFamily="34" charset="0"/>
              </a:rPr>
              <a:t> interact 2,3-DPG.</a:t>
            </a:r>
          </a:p>
          <a:p>
            <a:pPr eaLnBrk="0" fontAlgn="base" hangingPunct="0">
              <a:spcBef>
                <a:spcPct val="0"/>
              </a:spcBef>
              <a:spcAft>
                <a:spcPct val="0"/>
              </a:spcAft>
              <a:buFontTx/>
              <a:buNone/>
            </a:pPr>
            <a:endParaRPr lang="en-US" altLang="en-US" sz="1400">
              <a:solidFill>
                <a:srgbClr val="000000"/>
              </a:solidFill>
              <a:latin typeface="Calibri" panose="020F0502020204030204" pitchFamily="34" charset="0"/>
            </a:endParaRPr>
          </a:p>
          <a:p>
            <a:pPr eaLnBrk="0" fontAlgn="base" hangingPunct="0">
              <a:spcBef>
                <a:spcPct val="0"/>
              </a:spcBef>
              <a:spcAft>
                <a:spcPct val="0"/>
              </a:spcAft>
              <a:buFontTx/>
              <a:buNone/>
            </a:pPr>
            <a:r>
              <a:rPr lang="en-US" altLang="en-US" sz="1400">
                <a:solidFill>
                  <a:srgbClr val="000000"/>
                </a:solidFill>
                <a:latin typeface="Calibri" panose="020F0502020204030204" pitchFamily="34" charset="0"/>
              </a:rPr>
              <a:t>As we already know, in adults, the 2,3-DPG made by RBCs </a:t>
            </a:r>
            <a:r>
              <a:rPr lang="en-US" altLang="en-US" sz="1400" i="1" u="sng">
                <a:solidFill>
                  <a:srgbClr val="000000"/>
                </a:solidFill>
                <a:latin typeface="Calibri" panose="020F0502020204030204" pitchFamily="34" charset="0"/>
              </a:rPr>
              <a:t>decreases</a:t>
            </a:r>
            <a:r>
              <a:rPr lang="en-US" altLang="en-US" sz="1400">
                <a:solidFill>
                  <a:srgbClr val="000000"/>
                </a:solidFill>
                <a:latin typeface="Calibri" panose="020F0502020204030204" pitchFamily="34" charset="0"/>
              </a:rPr>
              <a:t> the affinity of Hb for O</a:t>
            </a:r>
            <a:r>
              <a:rPr lang="en-US" altLang="en-US" sz="1400" baseline="-25000">
                <a:solidFill>
                  <a:srgbClr val="000000"/>
                </a:solidFill>
                <a:latin typeface="Calibri" panose="020F0502020204030204" pitchFamily="34" charset="0"/>
              </a:rPr>
              <a:t>2</a:t>
            </a:r>
            <a:r>
              <a:rPr lang="en-US" altLang="en-US" sz="1400">
                <a:solidFill>
                  <a:srgbClr val="000000"/>
                </a:solidFill>
                <a:latin typeface="Calibri" panose="020F0502020204030204" pitchFamily="34" charset="0"/>
              </a:rPr>
              <a:t>. </a:t>
            </a:r>
          </a:p>
        </p:txBody>
      </p:sp>
    </p:spTree>
    <p:extLst>
      <p:ext uri="{BB962C8B-B14F-4D97-AF65-F5344CB8AC3E}">
        <p14:creationId xmlns:p14="http://schemas.microsoft.com/office/powerpoint/2010/main" val="1935651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A6E365-DF2A-9955-B288-CE5E50AC0707}"/>
              </a:ext>
            </a:extLst>
          </p:cNvPr>
          <p:cNvPicPr>
            <a:picLocks noChangeAspect="1"/>
          </p:cNvPicPr>
          <p:nvPr/>
        </p:nvPicPr>
        <p:blipFill>
          <a:blip r:embed="rId2"/>
          <a:stretch>
            <a:fillRect/>
          </a:stretch>
        </p:blipFill>
        <p:spPr>
          <a:xfrm>
            <a:off x="4550230" y="1282197"/>
            <a:ext cx="4145639" cy="5151566"/>
          </a:xfrm>
          <a:prstGeom prst="rect">
            <a:avLst/>
          </a:prstGeom>
        </p:spPr>
      </p:pic>
      <p:sp>
        <p:nvSpPr>
          <p:cNvPr id="38915" name="Rectangle 5"/>
          <p:cNvSpPr>
            <a:spLocks noChangeArrowheads="1"/>
          </p:cNvSpPr>
          <p:nvPr/>
        </p:nvSpPr>
        <p:spPr bwMode="auto">
          <a:xfrm>
            <a:off x="515938" y="2046288"/>
            <a:ext cx="28559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u="sng">
                <a:solidFill>
                  <a:srgbClr val="000000"/>
                </a:solidFill>
                <a:latin typeface="Calibri" panose="020F0502020204030204" pitchFamily="34" charset="0"/>
              </a:rPr>
              <a:t>Airway Resistance</a:t>
            </a:r>
          </a:p>
        </p:txBody>
      </p:sp>
      <p:sp>
        <p:nvSpPr>
          <p:cNvPr id="38916" name="Rectangle 6"/>
          <p:cNvSpPr>
            <a:spLocks noChangeArrowheads="1"/>
          </p:cNvSpPr>
          <p:nvPr/>
        </p:nvSpPr>
        <p:spPr bwMode="auto">
          <a:xfrm>
            <a:off x="501650" y="2935288"/>
            <a:ext cx="1541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a:solidFill>
                  <a:srgbClr val="000000"/>
                </a:solidFill>
                <a:latin typeface="Calibri" panose="020F0502020204030204" pitchFamily="34" charset="0"/>
              </a:rPr>
              <a:t>Diameter</a:t>
            </a:r>
          </a:p>
        </p:txBody>
      </p:sp>
      <p:sp>
        <p:nvSpPr>
          <p:cNvPr id="9223" name="Rectangle 7"/>
          <p:cNvSpPr>
            <a:spLocks noChangeArrowheads="1"/>
          </p:cNvSpPr>
          <p:nvPr/>
        </p:nvSpPr>
        <p:spPr bwMode="auto">
          <a:xfrm>
            <a:off x="981075" y="5586413"/>
            <a:ext cx="315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Blockage (e.g., mucous)</a:t>
            </a:r>
          </a:p>
        </p:txBody>
      </p:sp>
      <p:sp>
        <p:nvSpPr>
          <p:cNvPr id="9224" name="Rectangle 8"/>
          <p:cNvSpPr>
            <a:spLocks noChangeArrowheads="1"/>
          </p:cNvSpPr>
          <p:nvPr/>
        </p:nvSpPr>
        <p:spPr bwMode="auto">
          <a:xfrm>
            <a:off x="973138" y="4605338"/>
            <a:ext cx="2706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Bronchoconstriction</a:t>
            </a:r>
          </a:p>
        </p:txBody>
      </p:sp>
      <p:sp>
        <p:nvSpPr>
          <p:cNvPr id="9225" name="Rectangle 9"/>
          <p:cNvSpPr>
            <a:spLocks noChangeArrowheads="1"/>
          </p:cNvSpPr>
          <p:nvPr/>
        </p:nvSpPr>
        <p:spPr bwMode="auto">
          <a:xfrm>
            <a:off x="984250" y="3611563"/>
            <a:ext cx="216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Bronchodilation</a:t>
            </a:r>
          </a:p>
        </p:txBody>
      </p:sp>
      <p:sp>
        <p:nvSpPr>
          <p:cNvPr id="38920" name="Rectangle 10"/>
          <p:cNvSpPr>
            <a:spLocks noChangeArrowheads="1"/>
          </p:cNvSpPr>
          <p:nvPr/>
        </p:nvSpPr>
        <p:spPr bwMode="auto">
          <a:xfrm>
            <a:off x="541338" y="322263"/>
            <a:ext cx="2757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a:solidFill>
                  <a:srgbClr val="CC0000"/>
                </a:solidFill>
                <a:latin typeface="Calibri" panose="020F0502020204030204" pitchFamily="34" charset="0"/>
              </a:rPr>
              <a:t>Air Flow = </a:t>
            </a:r>
            <a:r>
              <a:rPr lang="en-US" altLang="en-US">
                <a:solidFill>
                  <a:srgbClr val="CC0000"/>
                </a:solidFill>
                <a:latin typeface="Calibri" panose="020F0502020204030204" pitchFamily="34" charset="0"/>
                <a:sym typeface="Symbol" panose="05050102010706020507" pitchFamily="18" charset="2"/>
              </a:rPr>
              <a:t></a:t>
            </a:r>
            <a:r>
              <a:rPr lang="en-US" altLang="en-US">
                <a:solidFill>
                  <a:srgbClr val="CC0000"/>
                </a:solidFill>
                <a:latin typeface="Calibri" panose="020F0502020204030204" pitchFamily="34" charset="0"/>
              </a:rPr>
              <a:t>P/R</a:t>
            </a:r>
          </a:p>
        </p:txBody>
      </p:sp>
      <p:sp>
        <p:nvSpPr>
          <p:cNvPr id="38921" name="Text Box 11"/>
          <p:cNvSpPr txBox="1">
            <a:spLocks noChangeArrowheads="1"/>
          </p:cNvSpPr>
          <p:nvPr/>
        </p:nvSpPr>
        <p:spPr bwMode="auto">
          <a:xfrm>
            <a:off x="730250" y="1314450"/>
            <a:ext cx="1004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a:solidFill>
                  <a:srgbClr val="000000"/>
                </a:solidFill>
                <a:latin typeface="Calibri" panose="020F0502020204030204" pitchFamily="34" charset="0"/>
                <a:cs typeface="Times New Roman" panose="02020603050405020304" pitchFamily="18" charset="0"/>
              </a:rPr>
              <a:t>∆</a:t>
            </a:r>
            <a:r>
              <a:rPr lang="en-US" altLang="en-US" sz="2400" b="1">
                <a:solidFill>
                  <a:srgbClr val="000000"/>
                </a:solidFill>
                <a:latin typeface="Calibri" panose="020F0502020204030204" pitchFamily="34" charset="0"/>
              </a:rPr>
              <a:t>P is? </a:t>
            </a:r>
          </a:p>
        </p:txBody>
      </p:sp>
      <p:sp>
        <p:nvSpPr>
          <p:cNvPr id="38922" name="Text Box 12"/>
          <p:cNvSpPr txBox="1">
            <a:spLocks noChangeArrowheads="1"/>
          </p:cNvSpPr>
          <p:nvPr/>
        </p:nvSpPr>
        <p:spPr bwMode="auto">
          <a:xfrm>
            <a:off x="2135188" y="1308100"/>
            <a:ext cx="836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a:solidFill>
                  <a:srgbClr val="000000"/>
                </a:solidFill>
                <a:latin typeface="Calibri" panose="020F0502020204030204" pitchFamily="34" charset="0"/>
                <a:cs typeface="Times New Roman" panose="02020603050405020304" pitchFamily="18" charset="0"/>
              </a:rPr>
              <a:t>R</a:t>
            </a:r>
            <a:r>
              <a:rPr lang="en-US" altLang="en-US" sz="2400" b="1">
                <a:solidFill>
                  <a:srgbClr val="000000"/>
                </a:solidFill>
                <a:latin typeface="Calibri" panose="020F0502020204030204" pitchFamily="34" charset="0"/>
              </a:rPr>
              <a:t> is? </a:t>
            </a:r>
          </a:p>
        </p:txBody>
      </p:sp>
      <p:cxnSp>
        <p:nvCxnSpPr>
          <p:cNvPr id="38923" name="Straight Connector 2"/>
          <p:cNvCxnSpPr>
            <a:cxnSpLocks noChangeShapeType="1"/>
          </p:cNvCxnSpPr>
          <p:nvPr/>
        </p:nvCxnSpPr>
        <p:spPr bwMode="auto">
          <a:xfrm>
            <a:off x="6985000" y="4910965"/>
            <a:ext cx="744538" cy="1333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24" name="Straight Connector 17"/>
          <p:cNvCxnSpPr>
            <a:cxnSpLocks noChangeShapeType="1"/>
          </p:cNvCxnSpPr>
          <p:nvPr/>
        </p:nvCxnSpPr>
        <p:spPr bwMode="auto">
          <a:xfrm flipV="1">
            <a:off x="6948488" y="5053840"/>
            <a:ext cx="781050" cy="1920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 name="Rectangle 7"/>
          <p:cNvSpPr/>
          <p:nvPr/>
        </p:nvSpPr>
        <p:spPr>
          <a:xfrm>
            <a:off x="7670800" y="4826828"/>
            <a:ext cx="719138" cy="461962"/>
          </a:xfrm>
          <a:prstGeom prst="rect">
            <a:avLst/>
          </a:prstGeom>
        </p:spPr>
        <p:txBody>
          <a:bodyPr wrap="none">
            <a:spAutoFit/>
          </a:bodyPr>
          <a:lstStyle/>
          <a:p>
            <a:pPr eaLnBrk="0" fontAlgn="base" hangingPunct="0">
              <a:spcBef>
                <a:spcPct val="0"/>
              </a:spcBef>
              <a:spcAft>
                <a:spcPct val="0"/>
              </a:spcAft>
              <a:defRPr/>
            </a:pPr>
            <a:r>
              <a:rPr lang="en-US" altLang="en-US" sz="1200" dirty="0">
                <a:solidFill>
                  <a:srgbClr val="000000">
                    <a:lumMod val="65000"/>
                    <a:lumOff val="35000"/>
                  </a:srgbClr>
                </a:solidFill>
                <a:latin typeface="Calibri" panose="020F0502020204030204" pitchFamily="34" charset="0"/>
              </a:rPr>
              <a:t>Tertiary </a:t>
            </a:r>
          </a:p>
          <a:p>
            <a:pPr eaLnBrk="0" fontAlgn="base" hangingPunct="0">
              <a:spcBef>
                <a:spcPct val="0"/>
              </a:spcBef>
              <a:spcAft>
                <a:spcPct val="0"/>
              </a:spcAft>
              <a:defRPr/>
            </a:pPr>
            <a:r>
              <a:rPr lang="en-US" altLang="en-US" sz="1200" dirty="0">
                <a:solidFill>
                  <a:srgbClr val="000000">
                    <a:lumMod val="65000"/>
                    <a:lumOff val="35000"/>
                  </a:srgbClr>
                </a:solidFill>
                <a:latin typeface="Calibri" panose="020F0502020204030204" pitchFamily="34" charset="0"/>
              </a:rPr>
              <a:t>bronchi</a:t>
            </a:r>
            <a:endParaRPr lang="en-US" sz="1200" dirty="0">
              <a:solidFill>
                <a:srgbClr val="000000">
                  <a:lumMod val="65000"/>
                  <a:lumOff val="35000"/>
                </a:srgbClr>
              </a:solidFill>
            </a:endParaRPr>
          </a:p>
        </p:txBody>
      </p:sp>
      <p:sp>
        <p:nvSpPr>
          <p:cNvPr id="25" name="Rectangle 24"/>
          <p:cNvSpPr/>
          <p:nvPr/>
        </p:nvSpPr>
        <p:spPr>
          <a:xfrm>
            <a:off x="4624388" y="5153853"/>
            <a:ext cx="1508125" cy="276225"/>
          </a:xfrm>
          <a:prstGeom prst="rect">
            <a:avLst/>
          </a:prstGeom>
        </p:spPr>
        <p:txBody>
          <a:bodyPr>
            <a:spAutoFit/>
          </a:bodyPr>
          <a:lstStyle/>
          <a:p>
            <a:pPr eaLnBrk="0" fontAlgn="base" hangingPunct="0">
              <a:spcBef>
                <a:spcPct val="0"/>
              </a:spcBef>
              <a:spcAft>
                <a:spcPct val="0"/>
              </a:spcAft>
              <a:defRPr/>
            </a:pPr>
            <a:r>
              <a:rPr lang="en-US" altLang="en-US" sz="1200" dirty="0">
                <a:solidFill>
                  <a:srgbClr val="000000">
                    <a:lumMod val="65000"/>
                    <a:lumOff val="35000"/>
                  </a:srgbClr>
                </a:solidFill>
                <a:latin typeface="Calibri" panose="020F0502020204030204" pitchFamily="34" charset="0"/>
              </a:rPr>
              <a:t>Terminal bronchioles</a:t>
            </a:r>
            <a:endParaRPr lang="en-US" sz="1200" dirty="0">
              <a:solidFill>
                <a:srgbClr val="000000">
                  <a:lumMod val="65000"/>
                  <a:lumOff val="35000"/>
                </a:srgbClr>
              </a:solidFill>
            </a:endParaRPr>
          </a:p>
        </p:txBody>
      </p:sp>
      <p:sp>
        <p:nvSpPr>
          <p:cNvPr id="26" name="Rectangle 25"/>
          <p:cNvSpPr/>
          <p:nvPr/>
        </p:nvSpPr>
        <p:spPr>
          <a:xfrm>
            <a:off x="4605338" y="5406265"/>
            <a:ext cx="1704975" cy="277813"/>
          </a:xfrm>
          <a:prstGeom prst="rect">
            <a:avLst/>
          </a:prstGeom>
        </p:spPr>
        <p:txBody>
          <a:bodyPr>
            <a:spAutoFit/>
          </a:bodyPr>
          <a:lstStyle/>
          <a:p>
            <a:pPr eaLnBrk="0" fontAlgn="base" hangingPunct="0">
              <a:spcBef>
                <a:spcPct val="0"/>
              </a:spcBef>
              <a:spcAft>
                <a:spcPct val="0"/>
              </a:spcAft>
              <a:defRPr/>
            </a:pPr>
            <a:r>
              <a:rPr lang="en-US" altLang="en-US" sz="1200" dirty="0">
                <a:solidFill>
                  <a:srgbClr val="000000">
                    <a:lumMod val="65000"/>
                    <a:lumOff val="35000"/>
                  </a:srgbClr>
                </a:solidFill>
                <a:latin typeface="Calibri" panose="020F0502020204030204" pitchFamily="34" charset="0"/>
              </a:rPr>
              <a:t>Respiratory bronchioles</a:t>
            </a:r>
            <a:endParaRPr lang="en-US" sz="1200" dirty="0">
              <a:solidFill>
                <a:srgbClr val="000000">
                  <a:lumMod val="65000"/>
                  <a:lumOff val="35000"/>
                </a:srgbClr>
              </a:solidFill>
            </a:endParaRPr>
          </a:p>
        </p:txBody>
      </p:sp>
      <p:cxnSp>
        <p:nvCxnSpPr>
          <p:cNvPr id="38928" name="Straight Connector 26"/>
          <p:cNvCxnSpPr>
            <a:cxnSpLocks noChangeShapeType="1"/>
          </p:cNvCxnSpPr>
          <p:nvPr/>
        </p:nvCxnSpPr>
        <p:spPr bwMode="auto">
          <a:xfrm>
            <a:off x="6043613" y="5307840"/>
            <a:ext cx="579437" cy="2809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29" name="Straight Connector 28"/>
          <p:cNvCxnSpPr>
            <a:cxnSpLocks noChangeShapeType="1"/>
          </p:cNvCxnSpPr>
          <p:nvPr/>
        </p:nvCxnSpPr>
        <p:spPr bwMode="auto">
          <a:xfrm>
            <a:off x="6203950" y="5565015"/>
            <a:ext cx="382588" cy="1063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 name="Rectangle 30"/>
          <p:cNvSpPr/>
          <p:nvPr/>
        </p:nvSpPr>
        <p:spPr>
          <a:xfrm>
            <a:off x="4605338" y="5565015"/>
            <a:ext cx="1076325" cy="276225"/>
          </a:xfrm>
          <a:prstGeom prst="rect">
            <a:avLst/>
          </a:prstGeom>
        </p:spPr>
        <p:txBody>
          <a:bodyPr>
            <a:spAutoFit/>
          </a:bodyPr>
          <a:lstStyle/>
          <a:p>
            <a:pPr eaLnBrk="0" fontAlgn="base" hangingPunct="0">
              <a:spcBef>
                <a:spcPct val="0"/>
              </a:spcBef>
              <a:spcAft>
                <a:spcPct val="0"/>
              </a:spcAft>
              <a:defRPr/>
            </a:pPr>
            <a:r>
              <a:rPr lang="en-US" altLang="en-US" sz="1200" dirty="0">
                <a:solidFill>
                  <a:srgbClr val="000000">
                    <a:lumMod val="65000"/>
                    <a:lumOff val="35000"/>
                  </a:srgbClr>
                </a:solidFill>
                <a:latin typeface="Calibri" panose="020F0502020204030204" pitchFamily="34" charset="0"/>
              </a:rPr>
              <a:t>Alveolar ducts</a:t>
            </a:r>
            <a:endParaRPr lang="en-US" sz="1200" dirty="0">
              <a:solidFill>
                <a:srgbClr val="000000">
                  <a:lumMod val="65000"/>
                  <a:lumOff val="35000"/>
                </a:srgbClr>
              </a:solidFill>
            </a:endParaRPr>
          </a:p>
        </p:txBody>
      </p:sp>
      <p:cxnSp>
        <p:nvCxnSpPr>
          <p:cNvPr id="38931" name="Straight Connector 34"/>
          <p:cNvCxnSpPr>
            <a:cxnSpLocks noChangeShapeType="1"/>
          </p:cNvCxnSpPr>
          <p:nvPr/>
        </p:nvCxnSpPr>
        <p:spPr bwMode="auto">
          <a:xfrm>
            <a:off x="5621338" y="5712653"/>
            <a:ext cx="973137" cy="873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32" name="Straight Connector 49"/>
          <p:cNvCxnSpPr>
            <a:cxnSpLocks noChangeShapeType="1"/>
          </p:cNvCxnSpPr>
          <p:nvPr/>
        </p:nvCxnSpPr>
        <p:spPr bwMode="auto">
          <a:xfrm>
            <a:off x="6670675" y="5479290"/>
            <a:ext cx="115888" cy="650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933" name="Oval 9230"/>
          <p:cNvSpPr>
            <a:spLocks noChangeArrowheads="1"/>
          </p:cNvSpPr>
          <p:nvPr/>
        </p:nvSpPr>
        <p:spPr bwMode="auto">
          <a:xfrm>
            <a:off x="6670675" y="5544378"/>
            <a:ext cx="115888" cy="73025"/>
          </a:xfrm>
          <a:prstGeom prst="ellipse">
            <a:avLst/>
          </a:prstGeom>
          <a:solidFill>
            <a:srgbClr val="F1E7E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pic>
        <p:nvPicPr>
          <p:cNvPr id="3" name="Picture 2">
            <a:extLst>
              <a:ext uri="{FF2B5EF4-FFF2-40B4-BE49-F238E27FC236}">
                <a16:creationId xmlns:a16="http://schemas.microsoft.com/office/drawing/2014/main" id="{BD4EF94A-9821-2E1C-AA0C-8E498C9513D9}"/>
              </a:ext>
            </a:extLst>
          </p:cNvPr>
          <p:cNvPicPr>
            <a:picLocks noChangeAspect="1"/>
          </p:cNvPicPr>
          <p:nvPr/>
        </p:nvPicPr>
        <p:blipFill>
          <a:blip r:embed="rId3"/>
          <a:srcRect l="3004" t="1481" r="8123" b="90814"/>
          <a:stretch>
            <a:fillRect/>
          </a:stretch>
        </p:blipFill>
        <p:spPr>
          <a:xfrm>
            <a:off x="4729422" y="351664"/>
            <a:ext cx="3787254" cy="501651"/>
          </a:xfrm>
          <a:prstGeom prst="rect">
            <a:avLst/>
          </a:prstGeom>
        </p:spPr>
      </p:pic>
      <p:sp>
        <p:nvSpPr>
          <p:cNvPr id="4" name="Rectangle 3">
            <a:extLst>
              <a:ext uri="{FF2B5EF4-FFF2-40B4-BE49-F238E27FC236}">
                <a16:creationId xmlns:a16="http://schemas.microsoft.com/office/drawing/2014/main" id="{37A9FAA9-CE6F-3A0D-980B-A3618EA05B9F}"/>
              </a:ext>
            </a:extLst>
          </p:cNvPr>
          <p:cNvSpPr/>
          <p:nvPr/>
        </p:nvSpPr>
        <p:spPr>
          <a:xfrm>
            <a:off x="4508668" y="1390704"/>
            <a:ext cx="1663534" cy="276999"/>
          </a:xfrm>
          <a:prstGeom prst="rect">
            <a:avLst/>
          </a:prstGeom>
        </p:spPr>
        <p:txBody>
          <a:bodyPr wrap="square">
            <a:spAutoFit/>
          </a:bodyPr>
          <a:lstStyle/>
          <a:p>
            <a:pPr algn="ctr" eaLnBrk="0" fontAlgn="base" hangingPunct="0">
              <a:spcBef>
                <a:spcPct val="0"/>
              </a:spcBef>
              <a:spcAft>
                <a:spcPct val="0"/>
              </a:spcAft>
              <a:defRPr/>
            </a:pPr>
            <a:r>
              <a:rPr lang="en-US" altLang="en-US" sz="1200" b="1" dirty="0">
                <a:latin typeface="Calibri" panose="020F0502020204030204" pitchFamily="34" charset="0"/>
              </a:rPr>
              <a:t>Branching of Airways</a:t>
            </a:r>
            <a:endParaRPr lang="en-US" sz="1200" b="1" dirty="0"/>
          </a:p>
        </p:txBody>
      </p:sp>
    </p:spTree>
    <p:extLst>
      <p:ext uri="{BB962C8B-B14F-4D97-AF65-F5344CB8AC3E}">
        <p14:creationId xmlns:p14="http://schemas.microsoft.com/office/powerpoint/2010/main" val="319089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9223" grpId="0"/>
      <p:bldP spid="9224" grpId="0"/>
      <p:bldP spid="92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l="3877" t="710" r="710" b="3873"/>
          <a:stretch>
            <a:fillRect/>
          </a:stretch>
        </p:blipFill>
        <p:spPr bwMode="auto">
          <a:xfrm>
            <a:off x="2992438" y="533400"/>
            <a:ext cx="7142162"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5"/>
          <p:cNvSpPr>
            <a:spLocks noChangeArrowheads="1"/>
          </p:cNvSpPr>
          <p:nvPr/>
        </p:nvSpPr>
        <p:spPr bwMode="auto">
          <a:xfrm>
            <a:off x="304800" y="228600"/>
            <a:ext cx="375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u="sng">
                <a:solidFill>
                  <a:srgbClr val="0000FF"/>
                </a:solidFill>
                <a:latin typeface="Calibri" panose="020F0502020204030204" pitchFamily="34" charset="0"/>
              </a:rPr>
              <a:t>For best gas exchange need</a:t>
            </a:r>
            <a:r>
              <a:rPr lang="en-US" altLang="en-US" sz="2400" b="1">
                <a:solidFill>
                  <a:srgbClr val="0000FF"/>
                </a:solidFill>
                <a:latin typeface="Calibri" panose="020F0502020204030204" pitchFamily="34" charset="0"/>
              </a:rPr>
              <a:t>:</a:t>
            </a:r>
          </a:p>
        </p:txBody>
      </p:sp>
      <p:sp>
        <p:nvSpPr>
          <p:cNvPr id="39940" name="Rectangle 6"/>
          <p:cNvSpPr>
            <a:spLocks noChangeArrowheads="1"/>
          </p:cNvSpPr>
          <p:nvPr/>
        </p:nvSpPr>
        <p:spPr bwMode="auto">
          <a:xfrm>
            <a:off x="381000" y="838200"/>
            <a:ext cx="190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 - Wet surface</a:t>
            </a:r>
          </a:p>
        </p:txBody>
      </p:sp>
      <p:sp>
        <p:nvSpPr>
          <p:cNvPr id="39941" name="Rectangle 7"/>
          <p:cNvSpPr>
            <a:spLocks noChangeArrowheads="1"/>
          </p:cNvSpPr>
          <p:nvPr/>
        </p:nvSpPr>
        <p:spPr bwMode="auto">
          <a:xfrm>
            <a:off x="455613" y="1371600"/>
            <a:ext cx="2058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Char char="-"/>
            </a:pPr>
            <a:r>
              <a:rPr lang="en-US" altLang="en-US" sz="2400">
                <a:solidFill>
                  <a:srgbClr val="000000"/>
                </a:solidFill>
                <a:latin typeface="Calibri" panose="020F0502020204030204" pitchFamily="34" charset="0"/>
              </a:rPr>
              <a:t> Thin epithelia</a:t>
            </a:r>
          </a:p>
        </p:txBody>
      </p:sp>
      <p:sp>
        <p:nvSpPr>
          <p:cNvPr id="39942" name="Rectangle 8"/>
          <p:cNvSpPr>
            <a:spLocks noChangeArrowheads="1"/>
          </p:cNvSpPr>
          <p:nvPr/>
        </p:nvSpPr>
        <p:spPr bwMode="auto">
          <a:xfrm>
            <a:off x="457200" y="2457450"/>
            <a:ext cx="1493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 Little ECF</a:t>
            </a:r>
          </a:p>
        </p:txBody>
      </p:sp>
      <p:sp>
        <p:nvSpPr>
          <p:cNvPr id="22537" name="Rectangle 9"/>
          <p:cNvSpPr>
            <a:spLocks noChangeArrowheads="1"/>
          </p:cNvSpPr>
          <p:nvPr/>
        </p:nvSpPr>
        <p:spPr bwMode="auto">
          <a:xfrm>
            <a:off x="381000" y="3048000"/>
            <a:ext cx="2157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u="sng">
                <a:solidFill>
                  <a:srgbClr val="C00000"/>
                </a:solidFill>
                <a:latin typeface="Calibri" panose="020F0502020204030204" pitchFamily="34" charset="0"/>
              </a:rPr>
              <a:t>Some Diseases</a:t>
            </a:r>
            <a:r>
              <a:rPr lang="en-US" altLang="en-US" sz="2400" b="1">
                <a:solidFill>
                  <a:srgbClr val="C00000"/>
                </a:solidFill>
                <a:latin typeface="Calibri" panose="020F0502020204030204" pitchFamily="34" charset="0"/>
              </a:rPr>
              <a:t>:</a:t>
            </a:r>
          </a:p>
        </p:txBody>
      </p:sp>
      <p:sp>
        <p:nvSpPr>
          <p:cNvPr id="22538" name="Rectangle 10"/>
          <p:cNvSpPr>
            <a:spLocks noChangeArrowheads="1"/>
          </p:cNvSpPr>
          <p:nvPr/>
        </p:nvSpPr>
        <p:spPr bwMode="auto">
          <a:xfrm>
            <a:off x="381000" y="3581400"/>
            <a:ext cx="168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Emphysema</a:t>
            </a:r>
          </a:p>
        </p:txBody>
      </p:sp>
      <p:sp>
        <p:nvSpPr>
          <p:cNvPr id="22539" name="Rectangle 11"/>
          <p:cNvSpPr>
            <a:spLocks noChangeArrowheads="1"/>
          </p:cNvSpPr>
          <p:nvPr/>
        </p:nvSpPr>
        <p:spPr bwMode="auto">
          <a:xfrm>
            <a:off x="374650" y="5538788"/>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Asthma</a:t>
            </a:r>
          </a:p>
        </p:txBody>
      </p:sp>
      <p:sp>
        <p:nvSpPr>
          <p:cNvPr id="22540" name="Rectangle 12"/>
          <p:cNvSpPr>
            <a:spLocks noChangeArrowheads="1"/>
          </p:cNvSpPr>
          <p:nvPr/>
        </p:nvSpPr>
        <p:spPr bwMode="auto">
          <a:xfrm>
            <a:off x="381000" y="4248150"/>
            <a:ext cx="179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Fibrotic Lung</a:t>
            </a:r>
          </a:p>
        </p:txBody>
      </p:sp>
      <p:sp>
        <p:nvSpPr>
          <p:cNvPr id="22541" name="Rectangle 13"/>
          <p:cNvSpPr>
            <a:spLocks noChangeArrowheads="1"/>
          </p:cNvSpPr>
          <p:nvPr/>
        </p:nvSpPr>
        <p:spPr bwMode="auto">
          <a:xfrm>
            <a:off x="381000" y="4905375"/>
            <a:ext cx="2471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Pulmonary edema</a:t>
            </a:r>
          </a:p>
        </p:txBody>
      </p:sp>
      <p:sp>
        <p:nvSpPr>
          <p:cNvPr id="22542" name="Rectangle 14"/>
          <p:cNvSpPr>
            <a:spLocks noChangeArrowheads="1"/>
          </p:cNvSpPr>
          <p:nvPr/>
        </p:nvSpPr>
        <p:spPr bwMode="auto">
          <a:xfrm>
            <a:off x="4191000" y="1447800"/>
            <a:ext cx="44196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
        <p:nvSpPr>
          <p:cNvPr id="22544" name="Rectangle 16"/>
          <p:cNvSpPr>
            <a:spLocks noChangeArrowheads="1"/>
          </p:cNvSpPr>
          <p:nvPr/>
        </p:nvSpPr>
        <p:spPr bwMode="auto">
          <a:xfrm>
            <a:off x="4191000" y="2438400"/>
            <a:ext cx="44196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
        <p:nvSpPr>
          <p:cNvPr id="22545" name="Rectangle 17"/>
          <p:cNvSpPr>
            <a:spLocks noChangeArrowheads="1"/>
          </p:cNvSpPr>
          <p:nvPr/>
        </p:nvSpPr>
        <p:spPr bwMode="auto">
          <a:xfrm>
            <a:off x="4191000" y="3505200"/>
            <a:ext cx="4419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
        <p:nvSpPr>
          <p:cNvPr id="22546" name="Rectangle 18"/>
          <p:cNvSpPr>
            <a:spLocks noChangeArrowheads="1"/>
          </p:cNvSpPr>
          <p:nvPr/>
        </p:nvSpPr>
        <p:spPr bwMode="auto">
          <a:xfrm>
            <a:off x="4191000" y="4800600"/>
            <a:ext cx="44196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sp>
        <p:nvSpPr>
          <p:cNvPr id="39952" name="Rectangle 19"/>
          <p:cNvSpPr>
            <a:spLocks noChangeArrowheads="1"/>
          </p:cNvSpPr>
          <p:nvPr/>
        </p:nvSpPr>
        <p:spPr bwMode="auto">
          <a:xfrm>
            <a:off x="454025" y="1908175"/>
            <a:ext cx="260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 Large surface area</a:t>
            </a:r>
          </a:p>
        </p:txBody>
      </p:sp>
      <p:sp>
        <p:nvSpPr>
          <p:cNvPr id="22548" name="Rectangle 20"/>
          <p:cNvSpPr>
            <a:spLocks noChangeArrowheads="1"/>
          </p:cNvSpPr>
          <p:nvPr/>
        </p:nvSpPr>
        <p:spPr bwMode="auto">
          <a:xfrm>
            <a:off x="376238" y="6157913"/>
            <a:ext cx="1452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Bronchitis</a:t>
            </a:r>
          </a:p>
        </p:txBody>
      </p:sp>
    </p:spTree>
    <p:extLst>
      <p:ext uri="{BB962C8B-B14F-4D97-AF65-F5344CB8AC3E}">
        <p14:creationId xmlns:p14="http://schemas.microsoft.com/office/powerpoint/2010/main" val="1890442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0" nodeType="clickEffect">
                                  <p:stCondLst>
                                    <p:cond delay="0"/>
                                  </p:stCondLst>
                                  <p:childTnLst>
                                    <p:anim calcmode="lin" valueType="num">
                                      <p:cBhvr additive="base">
                                        <p:cTn id="14" dur="500"/>
                                        <p:tgtEl>
                                          <p:spTgt spid="22542"/>
                                        </p:tgtEl>
                                        <p:attrNameLst>
                                          <p:attrName>ppt_x</p:attrName>
                                        </p:attrNameLst>
                                      </p:cBhvr>
                                      <p:tavLst>
                                        <p:tav tm="0">
                                          <p:val>
                                            <p:strVal val="ppt_x"/>
                                          </p:val>
                                        </p:tav>
                                        <p:tav tm="100000">
                                          <p:val>
                                            <p:strVal val="ppt_x"/>
                                          </p:val>
                                        </p:tav>
                                      </p:tavLst>
                                    </p:anim>
                                    <p:anim calcmode="lin" valueType="num">
                                      <p:cBhvr additive="base">
                                        <p:cTn id="15" dur="500"/>
                                        <p:tgtEl>
                                          <p:spTgt spid="22542"/>
                                        </p:tgtEl>
                                        <p:attrNameLst>
                                          <p:attrName>ppt_y</p:attrName>
                                        </p:attrNameLst>
                                      </p:cBhvr>
                                      <p:tavLst>
                                        <p:tav tm="0">
                                          <p:val>
                                            <p:strVal val="ppt_y"/>
                                          </p:val>
                                        </p:tav>
                                        <p:tav tm="100000">
                                          <p:val>
                                            <p:strVal val="1+ppt_h/2"/>
                                          </p:val>
                                        </p:tav>
                                      </p:tavLst>
                                    </p:anim>
                                    <p:set>
                                      <p:cBhvr>
                                        <p:cTn id="16" dur="1" fill="hold">
                                          <p:stCondLst>
                                            <p:cond delay="499"/>
                                          </p:stCondLst>
                                        </p:cTn>
                                        <p:tgtEl>
                                          <p:spTgt spid="2254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4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22544"/>
                                        </p:tgtEl>
                                        <p:attrNameLst>
                                          <p:attrName>ppt_x</p:attrName>
                                        </p:attrNameLst>
                                      </p:cBhvr>
                                      <p:tavLst>
                                        <p:tav tm="0">
                                          <p:val>
                                            <p:strVal val="ppt_x"/>
                                          </p:val>
                                        </p:tav>
                                        <p:tav tm="100000">
                                          <p:val>
                                            <p:strVal val="ppt_x"/>
                                          </p:val>
                                        </p:tav>
                                      </p:tavLst>
                                    </p:anim>
                                    <p:anim calcmode="lin" valueType="num">
                                      <p:cBhvr additive="base">
                                        <p:cTn id="25" dur="500"/>
                                        <p:tgtEl>
                                          <p:spTgt spid="22544"/>
                                        </p:tgtEl>
                                        <p:attrNameLst>
                                          <p:attrName>ppt_y</p:attrName>
                                        </p:attrNameLst>
                                      </p:cBhvr>
                                      <p:tavLst>
                                        <p:tav tm="0">
                                          <p:val>
                                            <p:strVal val="ppt_y"/>
                                          </p:val>
                                        </p:tav>
                                        <p:tav tm="100000">
                                          <p:val>
                                            <p:strVal val="1+ppt_h/2"/>
                                          </p:val>
                                        </p:tav>
                                      </p:tavLst>
                                    </p:anim>
                                    <p:set>
                                      <p:cBhvr>
                                        <p:cTn id="26" dur="1" fill="hold">
                                          <p:stCondLst>
                                            <p:cond delay="499"/>
                                          </p:stCondLst>
                                        </p:cTn>
                                        <p:tgtEl>
                                          <p:spTgt spid="2254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4" fill="hold" grpId="0" nodeType="clickEffect">
                                  <p:stCondLst>
                                    <p:cond delay="0"/>
                                  </p:stCondLst>
                                  <p:childTnLst>
                                    <p:anim calcmode="lin" valueType="num">
                                      <p:cBhvr additive="base">
                                        <p:cTn id="34" dur="500"/>
                                        <p:tgtEl>
                                          <p:spTgt spid="22545"/>
                                        </p:tgtEl>
                                        <p:attrNameLst>
                                          <p:attrName>ppt_x</p:attrName>
                                        </p:attrNameLst>
                                      </p:cBhvr>
                                      <p:tavLst>
                                        <p:tav tm="0">
                                          <p:val>
                                            <p:strVal val="ppt_x"/>
                                          </p:val>
                                        </p:tav>
                                        <p:tav tm="100000">
                                          <p:val>
                                            <p:strVal val="ppt_x"/>
                                          </p:val>
                                        </p:tav>
                                      </p:tavLst>
                                    </p:anim>
                                    <p:anim calcmode="lin" valueType="num">
                                      <p:cBhvr additive="base">
                                        <p:cTn id="35" dur="500"/>
                                        <p:tgtEl>
                                          <p:spTgt spid="22545"/>
                                        </p:tgtEl>
                                        <p:attrNameLst>
                                          <p:attrName>ppt_y</p:attrName>
                                        </p:attrNameLst>
                                      </p:cBhvr>
                                      <p:tavLst>
                                        <p:tav tm="0">
                                          <p:val>
                                            <p:strVal val="ppt_y"/>
                                          </p:val>
                                        </p:tav>
                                        <p:tav tm="100000">
                                          <p:val>
                                            <p:strVal val="1+ppt_h/2"/>
                                          </p:val>
                                        </p:tav>
                                      </p:tavLst>
                                    </p:anim>
                                    <p:set>
                                      <p:cBhvr>
                                        <p:cTn id="36" dur="1" fill="hold">
                                          <p:stCondLst>
                                            <p:cond delay="499"/>
                                          </p:stCondLst>
                                        </p:cTn>
                                        <p:tgtEl>
                                          <p:spTgt spid="22545"/>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53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0" nodeType="clickEffect">
                                  <p:stCondLst>
                                    <p:cond delay="0"/>
                                  </p:stCondLst>
                                  <p:childTnLst>
                                    <p:anim calcmode="lin" valueType="num">
                                      <p:cBhvr additive="base">
                                        <p:cTn id="44" dur="500"/>
                                        <p:tgtEl>
                                          <p:spTgt spid="22546"/>
                                        </p:tgtEl>
                                        <p:attrNameLst>
                                          <p:attrName>ppt_x</p:attrName>
                                        </p:attrNameLst>
                                      </p:cBhvr>
                                      <p:tavLst>
                                        <p:tav tm="0">
                                          <p:val>
                                            <p:strVal val="ppt_x"/>
                                          </p:val>
                                        </p:tav>
                                        <p:tav tm="100000">
                                          <p:val>
                                            <p:strVal val="ppt_x"/>
                                          </p:val>
                                        </p:tav>
                                      </p:tavLst>
                                    </p:anim>
                                    <p:anim calcmode="lin" valueType="num">
                                      <p:cBhvr additive="base">
                                        <p:cTn id="45" dur="500"/>
                                        <p:tgtEl>
                                          <p:spTgt spid="22546"/>
                                        </p:tgtEl>
                                        <p:attrNameLst>
                                          <p:attrName>ppt_y</p:attrName>
                                        </p:attrNameLst>
                                      </p:cBhvr>
                                      <p:tavLst>
                                        <p:tav tm="0">
                                          <p:val>
                                            <p:strVal val="ppt_y"/>
                                          </p:val>
                                        </p:tav>
                                        <p:tav tm="100000">
                                          <p:val>
                                            <p:strVal val="1+ppt_h/2"/>
                                          </p:val>
                                        </p:tav>
                                      </p:tavLst>
                                    </p:anim>
                                    <p:set>
                                      <p:cBhvr>
                                        <p:cTn id="46" dur="1" fill="hold">
                                          <p:stCondLst>
                                            <p:cond delay="499"/>
                                          </p:stCondLst>
                                        </p:cTn>
                                        <p:tgtEl>
                                          <p:spTgt spid="2254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P spid="22539" grpId="0"/>
      <p:bldP spid="22540" grpId="0"/>
      <p:bldP spid="22541" grpId="0"/>
      <p:bldP spid="22542" grpId="0" animBg="1"/>
      <p:bldP spid="22544" grpId="0" animBg="1"/>
      <p:bldP spid="22545" grpId="0" animBg="1"/>
      <p:bldP spid="22546" grpId="0" animBg="1"/>
      <p:bldP spid="2254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25"/>
            <a:ext cx="9144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45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01600" y="209550"/>
            <a:ext cx="59642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u="sng">
                <a:solidFill>
                  <a:srgbClr val="000000"/>
                </a:solidFill>
                <a:latin typeface="Calibri" panose="020F0502020204030204" pitchFamily="34" charset="0"/>
              </a:rPr>
              <a:t>Upper Respiratory System</a:t>
            </a:r>
          </a:p>
        </p:txBody>
      </p:sp>
      <p:sp>
        <p:nvSpPr>
          <p:cNvPr id="5123" name="Rectangle 3"/>
          <p:cNvSpPr>
            <a:spLocks noChangeArrowheads="1"/>
          </p:cNvSpPr>
          <p:nvPr/>
        </p:nvSpPr>
        <p:spPr bwMode="auto">
          <a:xfrm>
            <a:off x="127000" y="3581400"/>
            <a:ext cx="482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u="sng">
                <a:solidFill>
                  <a:srgbClr val="000000"/>
                </a:solidFill>
                <a:latin typeface="Calibri" panose="020F0502020204030204" pitchFamily="34" charset="0"/>
              </a:rPr>
              <a:t>Lower Respiratory System</a:t>
            </a:r>
          </a:p>
        </p:txBody>
      </p:sp>
      <p:sp>
        <p:nvSpPr>
          <p:cNvPr id="5124" name="Text Box 4"/>
          <p:cNvSpPr txBox="1">
            <a:spLocks noChangeArrowheads="1"/>
          </p:cNvSpPr>
          <p:nvPr/>
        </p:nvSpPr>
        <p:spPr bwMode="auto">
          <a:xfrm>
            <a:off x="5486400" y="4768850"/>
            <a:ext cx="3709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a:solidFill>
                  <a:srgbClr val="CC0000"/>
                </a:solidFill>
                <a:latin typeface="Calibri" panose="020F0502020204030204" pitchFamily="34" charset="0"/>
              </a:rPr>
              <a:t>Functions to conduct air</a:t>
            </a:r>
          </a:p>
          <a:p>
            <a:pPr eaLnBrk="0" fontAlgn="base" hangingPunct="0">
              <a:spcBef>
                <a:spcPct val="0"/>
              </a:spcBef>
              <a:spcAft>
                <a:spcPct val="0"/>
              </a:spcAft>
              <a:buFontTx/>
              <a:buNone/>
            </a:pPr>
            <a:r>
              <a:rPr lang="en-US" altLang="en-US" sz="2800">
                <a:solidFill>
                  <a:srgbClr val="CC0000"/>
                </a:solidFill>
                <a:latin typeface="Calibri" panose="020F0502020204030204" pitchFamily="34" charset="0"/>
              </a:rPr>
              <a:t>to site of gas exchange. </a:t>
            </a:r>
          </a:p>
        </p:txBody>
      </p:sp>
      <p:sp>
        <p:nvSpPr>
          <p:cNvPr id="5125" name="AutoShape 5"/>
          <p:cNvSpPr>
            <a:spLocks/>
          </p:cNvSpPr>
          <p:nvPr/>
        </p:nvSpPr>
        <p:spPr bwMode="auto">
          <a:xfrm>
            <a:off x="4800600" y="4191000"/>
            <a:ext cx="685800" cy="2209800"/>
          </a:xfrm>
          <a:prstGeom prst="rightBrace">
            <a:avLst>
              <a:gd name="adj1" fmla="val 268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latin typeface="Calibri" panose="020F0502020204030204" pitchFamily="34" charset="0"/>
            </a:endParaRPr>
          </a:p>
        </p:txBody>
      </p:sp>
      <p:sp>
        <p:nvSpPr>
          <p:cNvPr id="5126" name="Rectangle 6"/>
          <p:cNvSpPr>
            <a:spLocks noChangeArrowheads="1"/>
          </p:cNvSpPr>
          <p:nvPr/>
        </p:nvSpPr>
        <p:spPr bwMode="auto">
          <a:xfrm>
            <a:off x="330200" y="790575"/>
            <a:ext cx="3622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0" fontAlgn="base" hangingPunct="0">
              <a:spcAft>
                <a:spcPct val="0"/>
              </a:spcAft>
              <a:buFontTx/>
              <a:buNone/>
            </a:pPr>
            <a:r>
              <a:rPr lang="en-US" altLang="en-US">
                <a:solidFill>
                  <a:srgbClr val="000000"/>
                </a:solidFill>
                <a:latin typeface="Calibri" panose="020F0502020204030204" pitchFamily="34" charset="0"/>
              </a:rPr>
              <a:t>Nose</a:t>
            </a:r>
          </a:p>
          <a:p>
            <a:pPr lvl="1" eaLnBrk="0" fontAlgn="base" hangingPunct="0">
              <a:spcAft>
                <a:spcPct val="0"/>
              </a:spcAft>
              <a:buFontTx/>
              <a:buNone/>
            </a:pPr>
            <a:r>
              <a:rPr lang="en-US" altLang="en-US">
                <a:solidFill>
                  <a:srgbClr val="000000"/>
                </a:solidFill>
                <a:latin typeface="Calibri" panose="020F0502020204030204" pitchFamily="34" charset="0"/>
              </a:rPr>
              <a:t>Nasal cavity</a:t>
            </a:r>
          </a:p>
          <a:p>
            <a:pPr lvl="1" eaLnBrk="0" fontAlgn="base" hangingPunct="0">
              <a:spcAft>
                <a:spcPct val="0"/>
              </a:spcAft>
              <a:buFontTx/>
              <a:buNone/>
            </a:pPr>
            <a:r>
              <a:rPr lang="en-US" altLang="en-US">
                <a:solidFill>
                  <a:srgbClr val="000000"/>
                </a:solidFill>
                <a:latin typeface="Calibri" panose="020F0502020204030204" pitchFamily="34" charset="0"/>
              </a:rPr>
              <a:t>Pharynx (throat)</a:t>
            </a:r>
          </a:p>
          <a:p>
            <a:pPr lvl="1" eaLnBrk="0" fontAlgn="base" hangingPunct="0">
              <a:spcAft>
                <a:spcPct val="0"/>
              </a:spcAft>
              <a:buFontTx/>
              <a:buNone/>
            </a:pPr>
            <a:r>
              <a:rPr lang="en-US" altLang="en-US">
                <a:solidFill>
                  <a:srgbClr val="000000"/>
                </a:solidFill>
                <a:latin typeface="Calibri" panose="020F0502020204030204" pitchFamily="34" charset="0"/>
              </a:rPr>
              <a:t>Larynx</a:t>
            </a:r>
          </a:p>
        </p:txBody>
      </p:sp>
      <p:sp>
        <p:nvSpPr>
          <p:cNvPr id="5127" name="Rectangle 7"/>
          <p:cNvSpPr>
            <a:spLocks noChangeArrowheads="1"/>
          </p:cNvSpPr>
          <p:nvPr/>
        </p:nvSpPr>
        <p:spPr bwMode="auto">
          <a:xfrm>
            <a:off x="4800600" y="669925"/>
            <a:ext cx="3622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a:solidFill>
                  <a:srgbClr val="CC0000"/>
                </a:solidFill>
                <a:latin typeface="Calibri" panose="020F0502020204030204" pitchFamily="34" charset="0"/>
              </a:rPr>
              <a:t>Conditions inspired air:</a:t>
            </a:r>
          </a:p>
        </p:txBody>
      </p:sp>
      <p:sp>
        <p:nvSpPr>
          <p:cNvPr id="5128" name="Rectangle 8"/>
          <p:cNvSpPr>
            <a:spLocks noChangeArrowheads="1"/>
          </p:cNvSpPr>
          <p:nvPr/>
        </p:nvSpPr>
        <p:spPr bwMode="auto">
          <a:xfrm>
            <a:off x="762000" y="4281488"/>
            <a:ext cx="4216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a:solidFill>
                  <a:srgbClr val="000000"/>
                </a:solidFill>
                <a:latin typeface="Calibri" panose="020F0502020204030204" pitchFamily="34" charset="0"/>
              </a:rPr>
              <a:t>Trachea</a:t>
            </a:r>
          </a:p>
          <a:p>
            <a:pPr eaLnBrk="0" fontAlgn="base" hangingPunct="0">
              <a:spcAft>
                <a:spcPct val="0"/>
              </a:spcAft>
              <a:buFontTx/>
              <a:buNone/>
            </a:pPr>
            <a:r>
              <a:rPr lang="en-US" altLang="en-US" sz="2800">
                <a:solidFill>
                  <a:srgbClr val="000000"/>
                </a:solidFill>
                <a:latin typeface="Calibri" panose="020F0502020204030204" pitchFamily="34" charset="0"/>
              </a:rPr>
              <a:t>Bronchi</a:t>
            </a:r>
          </a:p>
          <a:p>
            <a:pPr eaLnBrk="0" fontAlgn="base" hangingPunct="0">
              <a:spcAft>
                <a:spcPct val="0"/>
              </a:spcAft>
              <a:buFontTx/>
              <a:buNone/>
            </a:pPr>
            <a:r>
              <a:rPr lang="en-US" altLang="en-US" sz="2800">
                <a:solidFill>
                  <a:srgbClr val="000000"/>
                </a:solidFill>
                <a:latin typeface="Calibri" panose="020F0502020204030204" pitchFamily="34" charset="0"/>
              </a:rPr>
              <a:t>Bronchioles</a:t>
            </a:r>
          </a:p>
          <a:p>
            <a:pPr eaLnBrk="0" fontAlgn="base" hangingPunct="0">
              <a:spcAft>
                <a:spcPct val="0"/>
              </a:spcAft>
              <a:buFontTx/>
              <a:buNone/>
            </a:pPr>
            <a:r>
              <a:rPr lang="en-US" altLang="en-US" sz="2800">
                <a:solidFill>
                  <a:srgbClr val="000000"/>
                </a:solidFill>
                <a:latin typeface="Calibri" panose="020F0502020204030204" pitchFamily="34" charset="0"/>
              </a:rPr>
              <a:t>Alveoli – gas exchange!</a:t>
            </a:r>
          </a:p>
        </p:txBody>
      </p:sp>
      <p:sp>
        <p:nvSpPr>
          <p:cNvPr id="5129" name="AutoShape 9"/>
          <p:cNvSpPr>
            <a:spLocks/>
          </p:cNvSpPr>
          <p:nvPr/>
        </p:nvSpPr>
        <p:spPr bwMode="auto">
          <a:xfrm>
            <a:off x="3176588" y="930275"/>
            <a:ext cx="685800" cy="1882775"/>
          </a:xfrm>
          <a:prstGeom prst="rightBrace">
            <a:avLst>
              <a:gd name="adj1" fmla="val 228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latin typeface="Calibri" panose="020F0502020204030204" pitchFamily="34" charset="0"/>
            </a:endParaRPr>
          </a:p>
        </p:txBody>
      </p:sp>
      <p:sp>
        <p:nvSpPr>
          <p:cNvPr id="5130" name="Rectangle 10"/>
          <p:cNvSpPr>
            <a:spLocks noChangeArrowheads="1"/>
          </p:cNvSpPr>
          <p:nvPr/>
        </p:nvSpPr>
        <p:spPr bwMode="auto">
          <a:xfrm>
            <a:off x="4819650" y="1176338"/>
            <a:ext cx="219392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2800">
                <a:solidFill>
                  <a:srgbClr val="CC0000"/>
                </a:solidFill>
                <a:latin typeface="Calibri" panose="020F0502020204030204" pitchFamily="34" charset="0"/>
              </a:rPr>
              <a:t>Filter</a:t>
            </a:r>
          </a:p>
          <a:p>
            <a:pPr eaLnBrk="0" fontAlgn="base" hangingPunct="0">
              <a:spcAft>
                <a:spcPct val="0"/>
              </a:spcAft>
              <a:buFontTx/>
              <a:buNone/>
            </a:pPr>
            <a:r>
              <a:rPr lang="en-US" altLang="en-US" sz="2800">
                <a:solidFill>
                  <a:srgbClr val="CC0000"/>
                </a:solidFill>
                <a:latin typeface="Calibri" panose="020F0502020204030204" pitchFamily="34" charset="0"/>
              </a:rPr>
              <a:t>Warm</a:t>
            </a:r>
          </a:p>
          <a:p>
            <a:pPr eaLnBrk="0" fontAlgn="base" hangingPunct="0">
              <a:spcAft>
                <a:spcPct val="0"/>
              </a:spcAft>
              <a:buFontTx/>
              <a:buNone/>
            </a:pPr>
            <a:r>
              <a:rPr lang="en-US" altLang="en-US" sz="2800">
                <a:solidFill>
                  <a:srgbClr val="CC0000"/>
                </a:solidFill>
                <a:latin typeface="Calibri" panose="020F0502020204030204" pitchFamily="34" charset="0"/>
              </a:rPr>
              <a:t>Humidify</a:t>
            </a:r>
          </a:p>
        </p:txBody>
      </p:sp>
    </p:spTree>
    <p:extLst>
      <p:ext uri="{BB962C8B-B14F-4D97-AF65-F5344CB8AC3E}">
        <p14:creationId xmlns:p14="http://schemas.microsoft.com/office/powerpoint/2010/main" val="2964124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7" grpId="0"/>
      <p:bldP spid="51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2" descr="lungs.jpg (151446 bytes)"/>
          <p:cNvPicPr>
            <a:picLocks noChangeAspect="1" noChangeArrowheads="1"/>
          </p:cNvPicPr>
          <p:nvPr/>
        </p:nvPicPr>
        <p:blipFill>
          <a:blip r:embed="rId2" cstate="print">
            <a:extLst>
              <a:ext uri="{28A0092B-C50C-407E-A947-70E740481C1C}">
                <a14:useLocalDpi xmlns:a14="http://schemas.microsoft.com/office/drawing/2010/main" val="0"/>
              </a:ext>
            </a:extLst>
          </a:blip>
          <a:srcRect r="50771" b="61887"/>
          <a:stretch>
            <a:fillRect/>
          </a:stretch>
        </p:blipFill>
        <p:spPr bwMode="auto">
          <a:xfrm>
            <a:off x="438150" y="26988"/>
            <a:ext cx="307181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5"/>
          <p:cNvSpPr>
            <a:spLocks noChangeArrowheads="1"/>
          </p:cNvSpPr>
          <p:nvPr/>
        </p:nvSpPr>
        <p:spPr bwMode="auto">
          <a:xfrm>
            <a:off x="3840163" y="6113463"/>
            <a:ext cx="1803400" cy="744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endParaRPr>
          </a:p>
        </p:txBody>
      </p:sp>
      <p:pic>
        <p:nvPicPr>
          <p:cNvPr id="4" name="Picture 2" descr="lungs.jpg (151446 bytes)"/>
          <p:cNvPicPr>
            <a:picLocks noChangeAspect="1" noChangeArrowheads="1"/>
          </p:cNvPicPr>
          <p:nvPr/>
        </p:nvPicPr>
        <p:blipFill>
          <a:blip r:embed="rId2" cstate="print">
            <a:extLst>
              <a:ext uri="{28A0092B-C50C-407E-A947-70E740481C1C}">
                <a14:useLocalDpi xmlns:a14="http://schemas.microsoft.com/office/drawing/2010/main" val="0"/>
              </a:ext>
            </a:extLst>
          </a:blip>
          <a:srcRect l="46860" r="5463" b="61758"/>
          <a:stretch>
            <a:fillRect/>
          </a:stretch>
        </p:blipFill>
        <p:spPr bwMode="auto">
          <a:xfrm>
            <a:off x="5005388" y="-11113"/>
            <a:ext cx="2974975"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ungs.jpg (151446 bytes)"/>
          <p:cNvPicPr>
            <a:picLocks noChangeAspect="1" noChangeArrowheads="1"/>
          </p:cNvPicPr>
          <p:nvPr/>
        </p:nvPicPr>
        <p:blipFill>
          <a:blip r:embed="rId2" cstate="print">
            <a:extLst>
              <a:ext uri="{28A0092B-C50C-407E-A947-70E740481C1C}">
                <a14:useLocalDpi xmlns:a14="http://schemas.microsoft.com/office/drawing/2010/main" val="0"/>
              </a:ext>
            </a:extLst>
          </a:blip>
          <a:srcRect l="29536" t="40401" r="25452" b="20547"/>
          <a:stretch>
            <a:fillRect/>
          </a:stretch>
        </p:blipFill>
        <p:spPr bwMode="auto">
          <a:xfrm>
            <a:off x="3168650" y="3275013"/>
            <a:ext cx="28067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053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8113" y="111125"/>
            <a:ext cx="861695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b="1" u="sng">
                <a:solidFill>
                  <a:srgbClr val="C00000"/>
                </a:solidFill>
                <a:latin typeface="Calibri" panose="020F0502020204030204" pitchFamily="34" charset="0"/>
              </a:rPr>
              <a:t>Common Lung Diseases</a:t>
            </a:r>
            <a:endParaRPr lang="en-US" altLang="en-US" sz="2400" u="sng">
              <a:solidFill>
                <a:srgbClr val="C00000"/>
              </a:solidFill>
              <a:latin typeface="Calibri" panose="020F0502020204030204" pitchFamily="34" charset="0"/>
            </a:endParaRPr>
          </a:p>
          <a:p>
            <a:pPr eaLnBrk="0" fontAlgn="base" hangingPunct="0">
              <a:lnSpc>
                <a:spcPct val="150000"/>
              </a:lnSpc>
              <a:spcBef>
                <a:spcPct val="0"/>
              </a:spcBef>
              <a:spcAft>
                <a:spcPct val="0"/>
              </a:spcAft>
            </a:pPr>
            <a:r>
              <a:rPr lang="en-US" altLang="en-US" sz="2200" b="1">
                <a:solidFill>
                  <a:srgbClr val="0000FF"/>
                </a:solidFill>
                <a:latin typeface="Calibri" panose="020F0502020204030204" pitchFamily="34" charset="0"/>
              </a:rPr>
              <a:t> Asthma</a:t>
            </a: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Chronic</a:t>
            </a: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Bronchitis</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b="1">
                <a:solidFill>
                  <a:srgbClr val="0000FF"/>
                </a:solidFill>
                <a:latin typeface="Calibri" panose="020F0502020204030204" pitchFamily="34" charset="0"/>
              </a:rPr>
              <a:t> Collapsed Lung</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Pneumonia</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Tuberculosis</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Cystic Fibrosis</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b="1">
                <a:solidFill>
                  <a:srgbClr val="0000FF"/>
                </a:solidFill>
                <a:latin typeface="Calibri" panose="020F0502020204030204" pitchFamily="34" charset="0"/>
              </a:rPr>
              <a:t> Emphysema</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b="1">
                <a:solidFill>
                  <a:srgbClr val="0000FF"/>
                </a:solidFill>
                <a:latin typeface="Calibri" panose="020F0502020204030204" pitchFamily="34" charset="0"/>
              </a:rPr>
              <a:t> Pulmonary Hypertension</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b="1">
                <a:solidFill>
                  <a:srgbClr val="0000FF"/>
                </a:solidFill>
                <a:latin typeface="Calibri" panose="020F0502020204030204" pitchFamily="34" charset="0"/>
              </a:rPr>
              <a:t> Allergies</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Lung Cancer</a:t>
            </a:r>
          </a:p>
          <a:p>
            <a:pPr eaLnBrk="0" fontAlgn="base" hangingPunct="0">
              <a:lnSpc>
                <a:spcPct val="150000"/>
              </a:lnSpc>
              <a:spcBef>
                <a:spcPct val="0"/>
              </a:spcBef>
              <a:spcAft>
                <a:spcPct val="0"/>
              </a:spcAft>
            </a:pPr>
            <a:r>
              <a:rPr lang="en-US" altLang="en-US" sz="2200" b="1">
                <a:solidFill>
                  <a:srgbClr val="0000FF"/>
                </a:solidFill>
                <a:latin typeface="Calibri" panose="020F0502020204030204" pitchFamily="34" charset="0"/>
              </a:rPr>
              <a:t> COPD</a:t>
            </a:r>
            <a:endParaRPr lang="en-US" altLang="en-US" sz="2200">
              <a:solidFill>
                <a:srgbClr val="0000FF"/>
              </a:solidFill>
              <a:latin typeface="Calibri" panose="020F0502020204030204" pitchFamily="34" charset="0"/>
            </a:endParaRPr>
          </a:p>
          <a:p>
            <a:pPr eaLnBrk="0" fontAlgn="base" hangingPunct="0">
              <a:lnSpc>
                <a:spcPct val="150000"/>
              </a:lnSpc>
              <a:spcBef>
                <a:spcPct val="0"/>
              </a:spcBef>
              <a:spcAft>
                <a:spcPct val="0"/>
              </a:spcAft>
            </a:pPr>
            <a:r>
              <a:rPr lang="en-US" altLang="en-US" sz="2200">
                <a:solidFill>
                  <a:srgbClr val="0000FF"/>
                </a:solidFill>
                <a:latin typeface="Calibri" panose="020F0502020204030204" pitchFamily="34" charset="0"/>
              </a:rPr>
              <a:t> </a:t>
            </a:r>
            <a:r>
              <a:rPr lang="en-US" altLang="en-US" sz="2200" b="1">
                <a:solidFill>
                  <a:srgbClr val="0000FF"/>
                </a:solidFill>
                <a:latin typeface="Calibri" panose="020F0502020204030204" pitchFamily="34" charset="0"/>
              </a:rPr>
              <a:t>Restrictive Lung Diseases</a:t>
            </a:r>
            <a:endParaRPr lang="en-US" altLang="en-US" sz="2200">
              <a:solidFill>
                <a:srgbClr val="0000FF"/>
              </a:solidFill>
              <a:latin typeface="Calibri" panose="020F0502020204030204" pitchFamily="34" charset="0"/>
            </a:endParaRPr>
          </a:p>
        </p:txBody>
      </p:sp>
    </p:spTree>
    <p:extLst>
      <p:ext uri="{BB962C8B-B14F-4D97-AF65-F5344CB8AC3E}">
        <p14:creationId xmlns:p14="http://schemas.microsoft.com/office/powerpoint/2010/main" val="1819332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t="19362" b="24416"/>
          <a:stretch>
            <a:fillRect/>
          </a:stretch>
        </p:blipFill>
        <p:spPr bwMode="auto">
          <a:xfrm>
            <a:off x="228600" y="2600325"/>
            <a:ext cx="865187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5348288" y="639763"/>
            <a:ext cx="2627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Vital capacity</a:t>
            </a: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Inspiratory capacity</a:t>
            </a: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Total Lung capacity</a:t>
            </a:r>
          </a:p>
        </p:txBody>
      </p:sp>
      <p:sp>
        <p:nvSpPr>
          <p:cNvPr id="44036" name="Rectangle 4"/>
          <p:cNvSpPr>
            <a:spLocks noChangeArrowheads="1"/>
          </p:cNvSpPr>
          <p:nvPr/>
        </p:nvSpPr>
        <p:spPr bwMode="auto">
          <a:xfrm>
            <a:off x="479425" y="646113"/>
            <a:ext cx="3956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Tidal volume</a:t>
            </a: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Inspiratory reserve volume</a:t>
            </a: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Expiratory reserve volume</a:t>
            </a:r>
          </a:p>
          <a:p>
            <a:pPr eaLnBrk="0" fontAlgn="base" hangingPunct="0">
              <a:spcBef>
                <a:spcPct val="0"/>
              </a:spcBef>
              <a:spcAft>
                <a:spcPct val="0"/>
              </a:spcAft>
              <a:buFontTx/>
              <a:buNone/>
            </a:pPr>
            <a:r>
              <a:rPr lang="en-US" altLang="en-US" sz="2400">
                <a:solidFill>
                  <a:srgbClr val="000000"/>
                </a:solidFill>
                <a:latin typeface="Calibri" panose="020F0502020204030204" pitchFamily="34" charset="0"/>
              </a:rPr>
              <a:t>Residual volume</a:t>
            </a:r>
          </a:p>
        </p:txBody>
      </p:sp>
      <p:sp>
        <p:nvSpPr>
          <p:cNvPr id="44037" name="Text Box 5"/>
          <p:cNvSpPr txBox="1">
            <a:spLocks noChangeArrowheads="1"/>
          </p:cNvSpPr>
          <p:nvPr/>
        </p:nvSpPr>
        <p:spPr bwMode="auto">
          <a:xfrm>
            <a:off x="1076325" y="107950"/>
            <a:ext cx="1466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a:solidFill>
                  <a:srgbClr val="CC0000"/>
                </a:solidFill>
                <a:latin typeface="Calibri" panose="020F0502020204030204" pitchFamily="34" charset="0"/>
              </a:rPr>
              <a:t>Volumes</a:t>
            </a:r>
          </a:p>
        </p:txBody>
      </p:sp>
      <p:sp>
        <p:nvSpPr>
          <p:cNvPr id="44038" name="Text Box 6"/>
          <p:cNvSpPr txBox="1">
            <a:spLocks noChangeArrowheads="1"/>
          </p:cNvSpPr>
          <p:nvPr/>
        </p:nvSpPr>
        <p:spPr bwMode="auto">
          <a:xfrm>
            <a:off x="5270500" y="117475"/>
            <a:ext cx="1660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800">
                <a:solidFill>
                  <a:srgbClr val="CC0000"/>
                </a:solidFill>
                <a:latin typeface="Calibri" panose="020F0502020204030204" pitchFamily="34" charset="0"/>
              </a:rPr>
              <a:t>Capacities</a:t>
            </a:r>
          </a:p>
        </p:txBody>
      </p:sp>
    </p:spTree>
    <p:extLst>
      <p:ext uri="{BB962C8B-B14F-4D97-AF65-F5344CB8AC3E}">
        <p14:creationId xmlns:p14="http://schemas.microsoft.com/office/powerpoint/2010/main" val="2329027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descr="23-18_1.jpg                                                    0001C664  Macintosh HD                 BA03BFAA:"/>
          <p:cNvPicPr preferRelativeResize="0">
            <a:picLocks noChangeAspect="1" noChangeArrowheads="1"/>
          </p:cNvPicPr>
          <p:nvPr/>
        </p:nvPicPr>
        <p:blipFill rotWithShape="1">
          <a:blip r:embed="rId2" r:link="rId3">
            <a:extLst>
              <a:ext uri="{28A0092B-C50C-407E-A947-70E740481C1C}">
                <a14:useLocalDpi xmlns:a14="http://schemas.microsoft.com/office/drawing/2010/main" val="0"/>
              </a:ext>
            </a:extLst>
          </a:blip>
          <a:srcRect b="4167"/>
          <a:stretch/>
        </p:blipFill>
        <p:spPr bwMode="auto">
          <a:xfrm>
            <a:off x="1588" y="463550"/>
            <a:ext cx="9140825" cy="568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37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VocalCord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80327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3295650" y="95250"/>
            <a:ext cx="250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4000">
                <a:solidFill>
                  <a:srgbClr val="000000"/>
                </a:solidFill>
                <a:latin typeface="Calibri" panose="020F0502020204030204" pitchFamily="34" charset="0"/>
              </a:rPr>
              <a:t>Vocal Folds</a:t>
            </a:r>
          </a:p>
        </p:txBody>
      </p:sp>
      <p:sp>
        <p:nvSpPr>
          <p:cNvPr id="6148" name="Rectangle 1"/>
          <p:cNvSpPr>
            <a:spLocks noChangeArrowheads="1"/>
          </p:cNvSpPr>
          <p:nvPr/>
        </p:nvSpPr>
        <p:spPr bwMode="auto">
          <a:xfrm>
            <a:off x="1498600" y="5595938"/>
            <a:ext cx="665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1800">
                <a:solidFill>
                  <a:srgbClr val="C00000"/>
                </a:solidFill>
                <a:latin typeface="Calibri" panose="020F0502020204030204" pitchFamily="34" charset="0"/>
              </a:rPr>
              <a:t>Interesting video on how VOCAL CORDS work for Speech and Singing:</a:t>
            </a:r>
          </a:p>
          <a:p>
            <a:pPr eaLnBrk="0" fontAlgn="base" hangingPunct="0">
              <a:spcBef>
                <a:spcPct val="0"/>
              </a:spcBef>
              <a:spcAft>
                <a:spcPct val="0"/>
              </a:spcAft>
              <a:buFontTx/>
              <a:buNone/>
            </a:pPr>
            <a:r>
              <a:rPr lang="en-US" altLang="en-US" sz="1800">
                <a:solidFill>
                  <a:srgbClr val="0000FF"/>
                </a:solidFill>
                <a:latin typeface="Calibri" panose="020F0502020204030204" pitchFamily="34" charset="0"/>
              </a:rPr>
              <a:t>https://www.youtube.com/watch?v=ZLgAQTMgZ6g</a:t>
            </a:r>
          </a:p>
        </p:txBody>
      </p:sp>
    </p:spTree>
    <p:extLst>
      <p:ext uri="{BB962C8B-B14F-4D97-AF65-F5344CB8AC3E}">
        <p14:creationId xmlns:p14="http://schemas.microsoft.com/office/powerpoint/2010/main" val="1857161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4613"/>
            <a:ext cx="5195888"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4572000" y="615950"/>
            <a:ext cx="421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000" b="1">
                <a:solidFill>
                  <a:srgbClr val="000000"/>
                </a:solidFill>
                <a:latin typeface="Calibri" panose="020F0502020204030204" pitchFamily="34" charset="0"/>
              </a:rPr>
              <a:t> is </a:t>
            </a:r>
            <a:r>
              <a:rPr lang="en-US" altLang="en-US" sz="2000" b="1">
                <a:solidFill>
                  <a:srgbClr val="0000FF"/>
                </a:solidFill>
                <a:latin typeface="Calibri" panose="020F0502020204030204" pitchFamily="34" charset="0"/>
              </a:rPr>
              <a:t>Pseudostratified Ciliated Columnar </a:t>
            </a:r>
          </a:p>
          <a:p>
            <a:pPr eaLnBrk="0" fontAlgn="base" hangingPunct="0">
              <a:spcBef>
                <a:spcPct val="0"/>
              </a:spcBef>
              <a:spcAft>
                <a:spcPct val="0"/>
              </a:spcAft>
              <a:buFontTx/>
              <a:buNone/>
            </a:pPr>
            <a:r>
              <a:rPr lang="en-US" altLang="en-US" sz="2000" b="1">
                <a:solidFill>
                  <a:srgbClr val="000000"/>
                </a:solidFill>
                <a:latin typeface="Calibri" panose="020F0502020204030204" pitchFamily="34" charset="0"/>
              </a:rPr>
              <a:t>     (PSCC) epithelium</a:t>
            </a:r>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1662113"/>
            <a:ext cx="31115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p:cNvSpPr>
            <a:spLocks noChangeArrowheads="1"/>
          </p:cNvSpPr>
          <p:nvPr/>
        </p:nvSpPr>
        <p:spPr bwMode="auto">
          <a:xfrm>
            <a:off x="561975" y="5632450"/>
            <a:ext cx="8181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0" fontAlgn="base" hangingPunct="0">
              <a:spcBef>
                <a:spcPct val="0"/>
              </a:spcBef>
              <a:spcAft>
                <a:spcPct val="0"/>
              </a:spcAft>
              <a:buFontTx/>
              <a:buNone/>
            </a:pPr>
            <a:r>
              <a:rPr lang="en-US" altLang="en-US" sz="1600" b="1">
                <a:solidFill>
                  <a:srgbClr val="000000"/>
                </a:solidFill>
                <a:latin typeface="Calibri" panose="020F0502020204030204" pitchFamily="34" charset="0"/>
              </a:rPr>
              <a:t>Respiratory Epithelium</a:t>
            </a:r>
            <a:r>
              <a:rPr lang="en-US" altLang="en-US" sz="1600">
                <a:solidFill>
                  <a:srgbClr val="000000"/>
                </a:solidFill>
                <a:latin typeface="Calibri" panose="020F0502020204030204" pitchFamily="34" charset="0"/>
              </a:rPr>
              <a:t> is a wet, sticky, protective surface covering most of the respiratory tract The cilia (‘hair’) beat rhythmically creating a motion/current that sweeps mucus along with debris/particulates up from the lower bronchi and trachea toward the pharynx.</a:t>
            </a:r>
          </a:p>
        </p:txBody>
      </p:sp>
    </p:spTree>
    <p:extLst>
      <p:ext uri="{BB962C8B-B14F-4D97-AF65-F5344CB8AC3E}">
        <p14:creationId xmlns:p14="http://schemas.microsoft.com/office/powerpoint/2010/main" val="181824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52400"/>
            <a:ext cx="8458200" cy="914400"/>
          </a:xfrm>
        </p:spPr>
        <p:txBody>
          <a:bodyPr/>
          <a:lstStyle/>
          <a:p>
            <a:r>
              <a:rPr lang="en-US" altLang="en-US" sz="4000" b="1" i="1">
                <a:latin typeface="Calibri" panose="020F0502020204030204" pitchFamily="34" charset="0"/>
              </a:rPr>
              <a:t>Air Moves Down its Pressure Gradient</a:t>
            </a:r>
          </a:p>
        </p:txBody>
      </p:sp>
      <p:sp>
        <p:nvSpPr>
          <p:cNvPr id="8195" name="Rectangle 3"/>
          <p:cNvSpPr>
            <a:spLocks noGrp="1" noChangeArrowheads="1"/>
          </p:cNvSpPr>
          <p:nvPr>
            <p:ph type="body" idx="1"/>
          </p:nvPr>
        </p:nvSpPr>
        <p:spPr>
          <a:xfrm>
            <a:off x="185738" y="963613"/>
            <a:ext cx="8653462" cy="901700"/>
          </a:xfrm>
        </p:spPr>
        <p:txBody>
          <a:bodyPr/>
          <a:lstStyle/>
          <a:p>
            <a:pPr>
              <a:lnSpc>
                <a:spcPct val="90000"/>
              </a:lnSpc>
            </a:pPr>
            <a:r>
              <a:rPr lang="en-US" altLang="en-US" sz="2400" b="1" dirty="0">
                <a:latin typeface="Calibri" panose="020F0502020204030204" pitchFamily="34" charset="0"/>
              </a:rPr>
              <a:t>Inspiration</a:t>
            </a:r>
            <a:r>
              <a:rPr lang="en-US" altLang="en-US" sz="2400" dirty="0">
                <a:latin typeface="Calibri" panose="020F0502020204030204" pitchFamily="34" charset="0"/>
              </a:rPr>
              <a:t> – Air moves from outside into lungs as </a:t>
            </a:r>
            <a:r>
              <a:rPr lang="en-US" altLang="en-US" sz="2400" i="1" dirty="0">
                <a:solidFill>
                  <a:srgbClr val="CC0000"/>
                </a:solidFill>
                <a:latin typeface="Calibri" panose="020F0502020204030204" pitchFamily="34" charset="0"/>
              </a:rPr>
              <a:t>volume </a:t>
            </a:r>
            <a:r>
              <a:rPr lang="en-US" altLang="en-US" sz="2400" dirty="0">
                <a:latin typeface="Calibri" panose="020F0502020204030204" pitchFamily="34" charset="0"/>
              </a:rPr>
              <a:t>in the thoracic cavity </a:t>
            </a:r>
            <a:r>
              <a:rPr lang="en-US" altLang="en-US" sz="2400" i="1" dirty="0">
                <a:solidFill>
                  <a:srgbClr val="CC0000"/>
                </a:solidFill>
                <a:latin typeface="Calibri" panose="020F0502020204030204" pitchFamily="34" charset="0"/>
              </a:rPr>
              <a:t>increases </a:t>
            </a:r>
            <a:r>
              <a:rPr lang="en-US" altLang="en-US" sz="2400" i="1" dirty="0">
                <a:latin typeface="Calibri" panose="020F0502020204030204" pitchFamily="34" charset="0"/>
              </a:rPr>
              <a:t>(thus,</a:t>
            </a:r>
            <a:r>
              <a:rPr lang="en-US" altLang="en-US" sz="2400" dirty="0">
                <a:latin typeface="Calibri" panose="020F0502020204030204" pitchFamily="34" charset="0"/>
              </a:rPr>
              <a:t> </a:t>
            </a:r>
            <a:r>
              <a:rPr lang="en-US" altLang="en-US" sz="2400" dirty="0">
                <a:solidFill>
                  <a:srgbClr val="0000FF"/>
                </a:solidFill>
                <a:latin typeface="Calibri" panose="020F0502020204030204" pitchFamily="34" charset="0"/>
              </a:rPr>
              <a:t>pressure</a:t>
            </a:r>
            <a:r>
              <a:rPr lang="en-US" altLang="en-US" sz="2400" dirty="0">
                <a:latin typeface="Calibri" panose="020F0502020204030204" pitchFamily="34" charset="0"/>
              </a:rPr>
              <a:t> </a:t>
            </a:r>
            <a:r>
              <a:rPr lang="en-US" altLang="en-US" sz="2400" dirty="0">
                <a:solidFill>
                  <a:srgbClr val="0000FF"/>
                </a:solidFill>
                <a:latin typeface="Calibri" panose="020F0502020204030204" pitchFamily="34" charset="0"/>
              </a:rPr>
              <a:t>decreases</a:t>
            </a:r>
            <a:r>
              <a:rPr lang="en-US" altLang="en-US" sz="2400" i="1" dirty="0">
                <a:latin typeface="Calibri" panose="020F0502020204030204" pitchFamily="34" charset="0"/>
              </a:rPr>
              <a:t>)</a:t>
            </a:r>
            <a:r>
              <a:rPr lang="en-US" altLang="en-US" sz="2400" dirty="0">
                <a:latin typeface="Calibri" panose="020F0502020204030204" pitchFamily="34" charset="0"/>
              </a:rPr>
              <a:t>.</a:t>
            </a:r>
          </a:p>
        </p:txBody>
      </p:sp>
      <p:sp>
        <p:nvSpPr>
          <p:cNvPr id="8196" name="Rectangle 4"/>
          <p:cNvSpPr>
            <a:spLocks noChangeArrowheads="1"/>
          </p:cNvSpPr>
          <p:nvPr/>
        </p:nvSpPr>
        <p:spPr bwMode="auto">
          <a:xfrm>
            <a:off x="198438" y="1960563"/>
            <a:ext cx="84582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90000"/>
              </a:lnSpc>
              <a:spcAft>
                <a:spcPct val="0"/>
              </a:spcAft>
            </a:pPr>
            <a:r>
              <a:rPr lang="en-US" altLang="en-US" sz="2400" b="1">
                <a:solidFill>
                  <a:srgbClr val="000000"/>
                </a:solidFill>
                <a:latin typeface="Calibri" panose="020F0502020204030204" pitchFamily="34" charset="0"/>
              </a:rPr>
              <a:t>Expiration</a:t>
            </a:r>
            <a:r>
              <a:rPr lang="en-US" altLang="en-US" sz="2400">
                <a:solidFill>
                  <a:srgbClr val="000000"/>
                </a:solidFill>
                <a:latin typeface="Calibri" panose="020F0502020204030204" pitchFamily="34" charset="0"/>
              </a:rPr>
              <a:t> – Air moves from lungs to outside as </a:t>
            </a:r>
            <a:r>
              <a:rPr lang="en-US" altLang="en-US" sz="2400" i="1">
                <a:solidFill>
                  <a:srgbClr val="CC0000"/>
                </a:solidFill>
                <a:latin typeface="Calibri" panose="020F0502020204030204" pitchFamily="34" charset="0"/>
              </a:rPr>
              <a:t>volume </a:t>
            </a:r>
            <a:r>
              <a:rPr lang="en-US" altLang="en-US" sz="2400">
                <a:solidFill>
                  <a:srgbClr val="000000"/>
                </a:solidFill>
                <a:latin typeface="Calibri" panose="020F0502020204030204" pitchFamily="34" charset="0"/>
              </a:rPr>
              <a:t>in the thoracic cavity </a:t>
            </a:r>
            <a:r>
              <a:rPr lang="en-US" altLang="en-US" sz="2400" i="1">
                <a:solidFill>
                  <a:srgbClr val="CC0000"/>
                </a:solidFill>
                <a:latin typeface="Calibri" panose="020F0502020204030204" pitchFamily="34" charset="0"/>
              </a:rPr>
              <a:t>decreases </a:t>
            </a:r>
            <a:r>
              <a:rPr lang="en-US" altLang="en-US" sz="2400" i="1">
                <a:solidFill>
                  <a:srgbClr val="000000"/>
                </a:solidFill>
                <a:latin typeface="Calibri" panose="020F0502020204030204" pitchFamily="34" charset="0"/>
              </a:rPr>
              <a:t>(thus, </a:t>
            </a:r>
            <a:r>
              <a:rPr lang="en-US" altLang="en-US" sz="2400">
                <a:solidFill>
                  <a:srgbClr val="0000FF"/>
                </a:solidFill>
                <a:latin typeface="Calibri" panose="020F0502020204030204" pitchFamily="34" charset="0"/>
              </a:rPr>
              <a:t>pressure</a:t>
            </a:r>
            <a:r>
              <a:rPr lang="en-US" altLang="en-US" sz="2400">
                <a:solidFill>
                  <a:srgbClr val="000000"/>
                </a:solidFill>
                <a:latin typeface="Calibri" panose="020F0502020204030204" pitchFamily="34" charset="0"/>
              </a:rPr>
              <a:t> </a:t>
            </a:r>
            <a:r>
              <a:rPr lang="en-US" altLang="en-US" sz="2400">
                <a:solidFill>
                  <a:srgbClr val="0000FF"/>
                </a:solidFill>
                <a:latin typeface="Calibri" panose="020F0502020204030204" pitchFamily="34" charset="0"/>
              </a:rPr>
              <a:t>increases</a:t>
            </a:r>
            <a:r>
              <a:rPr lang="en-US" altLang="en-US" sz="2400" i="1">
                <a:solidFill>
                  <a:srgbClr val="000000"/>
                </a:solidFill>
                <a:latin typeface="Calibri" panose="020F0502020204030204" pitchFamily="34" charset="0"/>
              </a:rPr>
              <a:t>).</a:t>
            </a:r>
            <a:endParaRPr lang="en-US" altLang="en-US" sz="2400">
              <a:solidFill>
                <a:srgbClr val="000000"/>
              </a:solidFill>
              <a:latin typeface="Calibri" panose="020F0502020204030204" pitchFamily="34" charset="0"/>
            </a:endParaRPr>
          </a:p>
        </p:txBody>
      </p:sp>
      <p:pic>
        <p:nvPicPr>
          <p:cNvPr id="81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3352800"/>
            <a:ext cx="45148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1754188" y="2959100"/>
            <a:ext cx="5475287" cy="4222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lnSpc>
                <a:spcPct val="90000"/>
              </a:lnSpc>
              <a:buFontTx/>
              <a:buNone/>
              <a:defRPr/>
            </a:pPr>
            <a:r>
              <a:rPr lang="en-US" altLang="en-US" sz="1800" b="1" kern="0" dirty="0">
                <a:solidFill>
                  <a:srgbClr val="008000"/>
                </a:solidFill>
                <a:latin typeface="Calibri" panose="020F0502020204030204" pitchFamily="34" charset="0"/>
              </a:rPr>
              <a:t>The Volume and Pressure Differences for Breathing</a:t>
            </a:r>
          </a:p>
        </p:txBody>
      </p:sp>
    </p:spTree>
    <p:extLst>
      <p:ext uri="{BB962C8B-B14F-4D97-AF65-F5344CB8AC3E}">
        <p14:creationId xmlns:p14="http://schemas.microsoft.com/office/powerpoint/2010/main" val="296966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b="3488"/>
          <a:stretch>
            <a:fillRect/>
          </a:stretch>
        </p:blipFill>
        <p:spPr bwMode="auto">
          <a:xfrm>
            <a:off x="762000" y="811213"/>
            <a:ext cx="765492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360363" y="77788"/>
            <a:ext cx="8458200" cy="6540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i="1" kern="0">
                <a:solidFill>
                  <a:srgbClr val="000000"/>
                </a:solidFill>
                <a:latin typeface="Calibri" panose="020F0502020204030204" pitchFamily="34" charset="0"/>
              </a:rPr>
              <a:t>Muscles of Ventilation</a:t>
            </a:r>
            <a:endParaRPr lang="en-US" altLang="en-US" sz="4000" b="1" i="1" kern="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2064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8938" y="133350"/>
            <a:ext cx="8458200" cy="781050"/>
          </a:xfrm>
        </p:spPr>
        <p:txBody>
          <a:bodyPr/>
          <a:lstStyle/>
          <a:p>
            <a:r>
              <a:rPr lang="en-US" altLang="en-US" sz="4000" b="1" i="1">
                <a:latin typeface="Calibri" panose="020F0502020204030204" pitchFamily="34" charset="0"/>
              </a:rPr>
              <a:t>Muscles of Ventilation</a:t>
            </a:r>
          </a:p>
        </p:txBody>
      </p:sp>
      <p:sp>
        <p:nvSpPr>
          <p:cNvPr id="10243" name="Rectangle 3"/>
          <p:cNvSpPr>
            <a:spLocks noGrp="1" noChangeArrowheads="1"/>
          </p:cNvSpPr>
          <p:nvPr>
            <p:ph type="body" idx="1"/>
          </p:nvPr>
        </p:nvSpPr>
        <p:spPr>
          <a:xfrm>
            <a:off x="201613" y="1095375"/>
            <a:ext cx="8185150" cy="566738"/>
          </a:xfrm>
        </p:spPr>
        <p:txBody>
          <a:bodyPr/>
          <a:lstStyle/>
          <a:p>
            <a:pPr>
              <a:lnSpc>
                <a:spcPct val="90000"/>
              </a:lnSpc>
            </a:pPr>
            <a:r>
              <a:rPr lang="en-US" altLang="en-US" sz="3600" b="1" u="sng">
                <a:solidFill>
                  <a:srgbClr val="CC0000"/>
                </a:solidFill>
                <a:latin typeface="Calibri" panose="020F0502020204030204" pitchFamily="34" charset="0"/>
              </a:rPr>
              <a:t>Eupnea</a:t>
            </a:r>
            <a:r>
              <a:rPr lang="en-US" altLang="en-US" sz="3600">
                <a:latin typeface="Calibri" panose="020F0502020204030204" pitchFamily="34" charset="0"/>
              </a:rPr>
              <a:t> – Quiet normal breathing at rest.</a:t>
            </a:r>
          </a:p>
        </p:txBody>
      </p:sp>
      <p:sp>
        <p:nvSpPr>
          <p:cNvPr id="10244" name="Rectangle 5"/>
          <p:cNvSpPr>
            <a:spLocks noChangeArrowheads="1"/>
          </p:cNvSpPr>
          <p:nvPr/>
        </p:nvSpPr>
        <p:spPr bwMode="auto">
          <a:xfrm>
            <a:off x="390525" y="2090738"/>
            <a:ext cx="631348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3600" i="1">
                <a:solidFill>
                  <a:srgbClr val="000000"/>
                </a:solidFill>
                <a:latin typeface="Calibri" panose="020F0502020204030204" pitchFamily="34" charset="0"/>
              </a:rPr>
              <a:t>Inspiration</a:t>
            </a:r>
            <a:r>
              <a:rPr lang="en-US" altLang="en-US" sz="3600">
                <a:solidFill>
                  <a:srgbClr val="000000"/>
                </a:solidFill>
                <a:latin typeface="Calibri" panose="020F0502020204030204" pitchFamily="34" charset="0"/>
              </a:rPr>
              <a:t>: Diaphragm and</a:t>
            </a:r>
          </a:p>
          <a:p>
            <a:pPr eaLnBrk="0" fontAlgn="base" hangingPunct="0">
              <a:spcAft>
                <a:spcPct val="0"/>
              </a:spcAft>
              <a:buFontTx/>
              <a:buNone/>
            </a:pPr>
            <a:r>
              <a:rPr lang="en-US" altLang="en-US" sz="3600">
                <a:solidFill>
                  <a:srgbClr val="000000"/>
                </a:solidFill>
                <a:latin typeface="Calibri" panose="020F0502020204030204" pitchFamily="34" charset="0"/>
              </a:rPr>
              <a:t>			    External intercostals.</a:t>
            </a:r>
          </a:p>
        </p:txBody>
      </p:sp>
      <p:sp>
        <p:nvSpPr>
          <p:cNvPr id="9221" name="Rectangle 6"/>
          <p:cNvSpPr>
            <a:spLocks noChangeArrowheads="1"/>
          </p:cNvSpPr>
          <p:nvPr/>
        </p:nvSpPr>
        <p:spPr bwMode="auto">
          <a:xfrm>
            <a:off x="320675" y="3994150"/>
            <a:ext cx="68024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Aft>
                <a:spcPct val="0"/>
              </a:spcAft>
              <a:buFontTx/>
              <a:buNone/>
            </a:pPr>
            <a:r>
              <a:rPr lang="en-US" altLang="en-US" sz="3600" i="1">
                <a:solidFill>
                  <a:srgbClr val="000000"/>
                </a:solidFill>
                <a:latin typeface="Calibri" panose="020F0502020204030204" pitchFamily="34" charset="0"/>
              </a:rPr>
              <a:t>Expiration</a:t>
            </a:r>
            <a:r>
              <a:rPr lang="en-US" altLang="en-US" sz="3600">
                <a:solidFill>
                  <a:srgbClr val="000000"/>
                </a:solidFill>
                <a:latin typeface="Calibri" panose="020F0502020204030204" pitchFamily="34" charset="0"/>
              </a:rPr>
              <a:t>: No Muscle Contraction!</a:t>
            </a:r>
          </a:p>
        </p:txBody>
      </p:sp>
      <p:sp>
        <p:nvSpPr>
          <p:cNvPr id="10246" name="Rectangle 7"/>
          <p:cNvSpPr>
            <a:spLocks noChangeArrowheads="1"/>
          </p:cNvSpPr>
          <p:nvPr/>
        </p:nvSpPr>
        <p:spPr bwMode="auto">
          <a:xfrm>
            <a:off x="7123113" y="2222500"/>
            <a:ext cx="18780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b="1">
                <a:solidFill>
                  <a:srgbClr val="002060"/>
                </a:solidFill>
                <a:latin typeface="Calibri" panose="020F0502020204030204" pitchFamily="34" charset="0"/>
              </a:rPr>
              <a:t>increases </a:t>
            </a:r>
          </a:p>
          <a:p>
            <a:pPr eaLnBrk="0" fontAlgn="base" hangingPunct="0">
              <a:spcBef>
                <a:spcPct val="0"/>
              </a:spcBef>
              <a:spcAft>
                <a:spcPct val="0"/>
              </a:spcAft>
              <a:buFontTx/>
              <a:buNone/>
            </a:pPr>
            <a:r>
              <a:rPr lang="en-US" altLang="en-US" b="1">
                <a:solidFill>
                  <a:srgbClr val="002060"/>
                </a:solidFill>
                <a:latin typeface="Calibri" panose="020F0502020204030204" pitchFamily="34" charset="0"/>
              </a:rPr>
              <a:t>volume</a:t>
            </a:r>
          </a:p>
        </p:txBody>
      </p:sp>
      <p:sp>
        <p:nvSpPr>
          <p:cNvPr id="10247" name="AutoShape 9"/>
          <p:cNvSpPr>
            <a:spLocks/>
          </p:cNvSpPr>
          <p:nvPr/>
        </p:nvSpPr>
        <p:spPr bwMode="auto">
          <a:xfrm>
            <a:off x="6894513" y="2346325"/>
            <a:ext cx="233362" cy="898525"/>
          </a:xfrm>
          <a:prstGeom prst="rightBrace">
            <a:avLst>
              <a:gd name="adj1" fmla="val 3208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Tx/>
              <a:buNone/>
            </a:pPr>
            <a:endParaRPr lang="en-US" altLang="en-US" sz="2400">
              <a:solidFill>
                <a:srgbClr val="CC0000"/>
              </a:solidFill>
              <a:latin typeface="Calibri" panose="020F0502020204030204" pitchFamily="34" charset="0"/>
            </a:endParaRPr>
          </a:p>
        </p:txBody>
      </p:sp>
      <p:sp>
        <p:nvSpPr>
          <p:cNvPr id="9224" name="Rectangle 12"/>
          <p:cNvSpPr>
            <a:spLocks noChangeArrowheads="1"/>
          </p:cNvSpPr>
          <p:nvPr/>
        </p:nvSpPr>
        <p:spPr bwMode="auto">
          <a:xfrm>
            <a:off x="7404100" y="3829050"/>
            <a:ext cx="1279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b="1">
                <a:solidFill>
                  <a:srgbClr val="002060"/>
                </a:solidFill>
                <a:latin typeface="Calibri" panose="020F0502020204030204" pitchFamily="34" charset="0"/>
              </a:rPr>
              <a:t>elastic</a:t>
            </a:r>
          </a:p>
          <a:p>
            <a:pPr eaLnBrk="0" fontAlgn="base" hangingPunct="0">
              <a:spcBef>
                <a:spcPct val="0"/>
              </a:spcBef>
              <a:spcAft>
                <a:spcPct val="0"/>
              </a:spcAft>
              <a:buFontTx/>
              <a:buNone/>
            </a:pPr>
            <a:r>
              <a:rPr lang="en-US" altLang="en-US" b="1">
                <a:solidFill>
                  <a:srgbClr val="002060"/>
                </a:solidFill>
                <a:latin typeface="Calibri" panose="020F0502020204030204" pitchFamily="34" charset="0"/>
              </a:rPr>
              <a:t>recoil</a:t>
            </a:r>
          </a:p>
        </p:txBody>
      </p:sp>
      <p:sp>
        <p:nvSpPr>
          <p:cNvPr id="9225" name="AutoShape 13"/>
          <p:cNvSpPr>
            <a:spLocks/>
          </p:cNvSpPr>
          <p:nvPr/>
        </p:nvSpPr>
        <p:spPr bwMode="auto">
          <a:xfrm>
            <a:off x="7123113" y="3994150"/>
            <a:ext cx="88900" cy="763588"/>
          </a:xfrm>
          <a:prstGeom prst="rightBrace">
            <a:avLst>
              <a:gd name="adj1" fmla="val 715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en-US" altLang="en-US" sz="2400">
              <a:solidFill>
                <a:srgbClr val="000000"/>
              </a:solidFill>
              <a:latin typeface="Calibri" panose="020F0502020204030204" pitchFamily="34" charset="0"/>
            </a:endParaRPr>
          </a:p>
        </p:txBody>
      </p:sp>
      <p:sp>
        <p:nvSpPr>
          <p:cNvPr id="9226" name="Text Box 14"/>
          <p:cNvSpPr txBox="1">
            <a:spLocks noChangeArrowheads="1"/>
          </p:cNvSpPr>
          <p:nvPr/>
        </p:nvSpPr>
        <p:spPr bwMode="auto">
          <a:xfrm>
            <a:off x="550863" y="5556250"/>
            <a:ext cx="789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r>
              <a:rPr lang="en-US" altLang="en-US" sz="2000" b="1">
                <a:solidFill>
                  <a:srgbClr val="CC0000"/>
                </a:solidFill>
                <a:latin typeface="Calibri" panose="020F0502020204030204" pitchFamily="34" charset="0"/>
              </a:rPr>
              <a:t>*</a:t>
            </a:r>
            <a:r>
              <a:rPr lang="en-US" altLang="en-US" sz="2000" i="1">
                <a:solidFill>
                  <a:srgbClr val="CC0000"/>
                </a:solidFill>
                <a:latin typeface="Calibri" panose="020F0502020204030204" pitchFamily="34" charset="0"/>
              </a:rPr>
              <a:t>Metabolic cost of breathing normally ~ </a:t>
            </a:r>
            <a:r>
              <a:rPr lang="en-US" altLang="en-US" sz="2000" b="1" i="1">
                <a:solidFill>
                  <a:srgbClr val="CC0000"/>
                </a:solidFill>
                <a:latin typeface="Calibri" panose="020F0502020204030204" pitchFamily="34" charset="0"/>
              </a:rPr>
              <a:t>3%</a:t>
            </a:r>
            <a:r>
              <a:rPr lang="en-US" altLang="en-US" sz="2000" i="1">
                <a:solidFill>
                  <a:srgbClr val="CC0000"/>
                </a:solidFill>
                <a:latin typeface="Calibri" panose="020F0502020204030204" pitchFamily="34" charset="0"/>
              </a:rPr>
              <a:t> of basal metabolic rate (BMR)</a:t>
            </a:r>
          </a:p>
        </p:txBody>
      </p:sp>
    </p:spTree>
    <p:extLst>
      <p:ext uri="{BB962C8B-B14F-4D97-AF65-F5344CB8AC3E}">
        <p14:creationId xmlns:p14="http://schemas.microsoft.com/office/powerpoint/2010/main" val="1887402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4" grpId="0"/>
      <p:bldP spid="9225" grpId="0" animBg="1"/>
      <p:bldP spid="92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80</TotalTime>
  <Words>1687</Words>
  <Application>Microsoft Office PowerPoint</Application>
  <PresentationFormat>On-screen Show (4:3)</PresentationFormat>
  <Paragraphs>242</Paragraphs>
  <Slides>43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Calibri</vt:lpstr>
      <vt:lpstr>Times New Roman</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Air Moves Down its Pressure Gradient</vt:lpstr>
      <vt:lpstr>PowerPoint Presentation</vt:lpstr>
      <vt:lpstr>Muscles of Ventilation</vt:lpstr>
      <vt:lpstr>Muscles of Ventilation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McMahon</dc:creator>
  <cp:lastModifiedBy>Marie Mc Mahon</cp:lastModifiedBy>
  <cp:revision>3</cp:revision>
  <dcterms:created xsi:type="dcterms:W3CDTF">2023-10-24T04:44:10Z</dcterms:created>
  <dcterms:modified xsi:type="dcterms:W3CDTF">2026-04-08T04:03:36Z</dcterms:modified>
</cp:coreProperties>
</file>