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8" r:id="rId3"/>
    <p:sldId id="298" r:id="rId4"/>
    <p:sldId id="313" r:id="rId5"/>
    <p:sldId id="299" r:id="rId6"/>
    <p:sldId id="310" r:id="rId7"/>
    <p:sldId id="311" r:id="rId8"/>
    <p:sldId id="302" r:id="rId9"/>
    <p:sldId id="303" r:id="rId10"/>
    <p:sldId id="304" r:id="rId11"/>
    <p:sldId id="305" r:id="rId12"/>
    <p:sldId id="306" r:id="rId13"/>
    <p:sldId id="307" r:id="rId14"/>
    <p:sldId id="31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6600"/>
    <a:srgbClr val="993300"/>
    <a:srgbClr val="0000FF"/>
    <a:srgbClr val="006666"/>
    <a:srgbClr val="339933"/>
    <a:srgbClr val="CC3300"/>
    <a:srgbClr val="CC0066"/>
    <a:srgbClr val="0000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6" autoAdjust="0"/>
    <p:restoredTop sz="94660"/>
  </p:normalViewPr>
  <p:slideViewPr>
    <p:cSldViewPr snapToGrid="0" showGuides="1">
      <p:cViewPr varScale="1">
        <p:scale>
          <a:sx n="142" d="100"/>
          <a:sy n="142" d="100"/>
        </p:scale>
        <p:origin x="384" y="114"/>
      </p:cViewPr>
      <p:guideLst>
        <p:guide orient="horz" pos="38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04EE9-598B-4B81-8C63-0BA589530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68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72CFB-82E0-4083-BB56-F142825A7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5B3CB-8F87-4993-856A-2956CF882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23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A43C5-AC13-47C0-ACFD-BF94EC13E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1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4BB08-E11E-4124-A5CC-E6DD2317A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44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8C88-6303-42F7-B97B-94B1E3A5A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24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A9F-3829-49E6-ADAD-B4955AE98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6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3827-E03D-4883-915F-3A735939B0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08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03DB-E958-4323-BBAF-68A0E0803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27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1A048-E07E-4CB9-B562-BC20C182F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63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CF086-A9B8-4415-B6DF-B9909A23D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44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5EE4CD-EE84-4B95-AC08-AFD325EB9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90085" y="0"/>
            <a:ext cx="7952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A50021"/>
                </a:solidFill>
                <a:latin typeface="Calibri" panose="020F0502020204030204" pitchFamily="34" charset="0"/>
              </a:rPr>
              <a:t>Electrical Conduction System of the Heart</a:t>
            </a:r>
          </a:p>
        </p:txBody>
      </p:sp>
      <p:pic>
        <p:nvPicPr>
          <p:cNvPr id="58370" name="Picture 2" descr="Image result for electrical conduction system of the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5299943" cy="40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9943" y="2201857"/>
            <a:ext cx="36651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Calibri" panose="020F0502020204030204" pitchFamily="34" charset="0"/>
              </a:rPr>
              <a:t>There are 5 main components (with location) of this conduction system:</a:t>
            </a: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1)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99"/>
                </a:solidFill>
                <a:latin typeface="Calibri" panose="020F0502020204030204" pitchFamily="34" charset="0"/>
              </a:rPr>
              <a:t>Sinoatrial (SA) node </a:t>
            </a: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2)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99"/>
                </a:solidFill>
                <a:latin typeface="Calibri" panose="020F0502020204030204" pitchFamily="34" charset="0"/>
              </a:rPr>
              <a:t>Atrioventricular (AV) node </a:t>
            </a: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3)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99"/>
                </a:solidFill>
                <a:latin typeface="Calibri" panose="020F0502020204030204" pitchFamily="34" charset="0"/>
              </a:rPr>
              <a:t>AV Bundle (of His) </a:t>
            </a: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4)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99"/>
                </a:solidFill>
                <a:latin typeface="Calibri" panose="020F0502020204030204" pitchFamily="34" charset="0"/>
              </a:rPr>
              <a:t>Left and Right bundle branches </a:t>
            </a: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5)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99"/>
                </a:solidFill>
                <a:latin typeface="Calibri" panose="020F0502020204030204" pitchFamily="34" charset="0"/>
              </a:rPr>
              <a:t>Purkinje fibers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981057"/>
              </p:ext>
            </p:extLst>
          </p:nvPr>
        </p:nvGraphicFramePr>
        <p:xfrm>
          <a:off x="278246" y="5072063"/>
          <a:ext cx="4214241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Electrical Conduction Region</a:t>
                      </a:r>
                      <a:endParaRPr lang="en-US" sz="14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Spontaneous Rate of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Action Potentials/min</a:t>
                      </a:r>
                      <a:endParaRPr lang="en-US" sz="14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SA Node (</a:t>
                      </a:r>
                      <a:r>
                        <a:rPr lang="en-US" sz="1400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sets the pace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70 - 80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AV Node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--------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AV Bundle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40 - 60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R and L Bundle Branches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--------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Purkinje Fibers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20 - 40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00785" y="1409585"/>
            <a:ext cx="3185833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internodal pathway </a:t>
            </a:r>
            <a:r>
              <a:rPr lang="en-US" sz="1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0785" y="1763713"/>
            <a:ext cx="3453688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interatrial band </a:t>
            </a:r>
            <a:r>
              <a:rPr lang="en-US" sz="1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(Bachmann’s bundle)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5311" y="1412402"/>
            <a:ext cx="364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562938" y="2266634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278246" y="4572153"/>
            <a:ext cx="448288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Sinus rhythm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the normal contractile pattern of the heart.</a:t>
            </a:r>
          </a:p>
        </p:txBody>
      </p:sp>
    </p:spTree>
    <p:extLst>
      <p:ext uri="{BB962C8B-B14F-4D97-AF65-F5344CB8AC3E}">
        <p14:creationId xmlns:p14="http://schemas.microsoft.com/office/powerpoint/2010/main" val="411064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8088" y="1597732"/>
            <a:ext cx="90963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Late Diastole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“Heart at rest” all chambers are relaxed and ventricles are filling with blood.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(passive filling, both ventricles ~ </a:t>
            </a: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80%</a:t>
            </a: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 full)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1287" y="3676149"/>
            <a:ext cx="8829675" cy="127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2. </a:t>
            </a:r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Atrial Systole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Atria contract, adds the last 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20%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of blood to the ventricles (‘top off’ of ventricles).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82650" y="207963"/>
            <a:ext cx="7346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The Cardiac Cycle: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Mechanical Events of the Heart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01662" y="5448402"/>
            <a:ext cx="794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End Diastolic Volume (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EDV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= Maximum ventricular volume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3590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9586" y="89587"/>
            <a:ext cx="8659812" cy="287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3. </a:t>
            </a:r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Ventricular Systole </a:t>
            </a:r>
            <a:r>
              <a:rPr lang="en-US" alt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(part 1)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Ventricular contraction begins -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Pressure (P).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Closure of AV valves = 1</a:t>
            </a:r>
            <a:r>
              <a:rPr lang="en-US" alt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heart sound ("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lub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"). </a:t>
            </a:r>
          </a:p>
          <a:p>
            <a:pPr algn="ctr"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(now </a:t>
            </a:r>
            <a:r>
              <a:rPr lang="en-US" altLang="en-US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all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heart valves are closed)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87690" y="3429000"/>
            <a:ext cx="5968622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3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Ventricles are S</a:t>
            </a: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ealed Compartments</a:t>
            </a:r>
            <a:endParaRPr lang="en-US" altLang="en-US" sz="10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8479" y="4346762"/>
            <a:ext cx="8207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800000"/>
                </a:solidFill>
                <a:latin typeface="Calibri" panose="020F0502020204030204" pitchFamily="34" charset="0"/>
              </a:rPr>
              <a:t>= Isovolumetric ventricular contraction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(when pressure builds as volume stays the same)</a:t>
            </a:r>
          </a:p>
        </p:txBody>
      </p:sp>
    </p:spTree>
    <p:extLst>
      <p:ext uri="{BB962C8B-B14F-4D97-AF65-F5344CB8AC3E}">
        <p14:creationId xmlns:p14="http://schemas.microsoft.com/office/powerpoint/2010/main" val="18146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6050" y="129419"/>
            <a:ext cx="88836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4. </a:t>
            </a:r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Ventricular Systole </a:t>
            </a:r>
            <a:r>
              <a:rPr lang="en-US" alt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(part 2)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  Ejection phase: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P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pushes open semilunar valves, blood forced out into the artery leaving ventricle.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98525" y="2607600"/>
            <a:ext cx="7441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Pulmonary Semilunar =&gt; </a:t>
            </a:r>
            <a:r>
              <a:rPr lang="en-US" altLang="en-US" sz="2400" b="1" dirty="0">
                <a:solidFill>
                  <a:srgbClr val="800000"/>
                </a:solidFill>
                <a:latin typeface="Calibri" panose="020F0502020204030204" pitchFamily="34" charset="0"/>
              </a:rPr>
              <a:t>25</a:t>
            </a: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 mmHg (min pressure to open)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08050" y="3379125"/>
            <a:ext cx="708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Aortic Semilunar =&gt; </a:t>
            </a:r>
            <a:r>
              <a:rPr lang="en-US" altLang="en-US" sz="2400" b="1" dirty="0">
                <a:solidFill>
                  <a:srgbClr val="800000"/>
                </a:solidFill>
                <a:latin typeface="Calibri" panose="020F0502020204030204" pitchFamily="34" charset="0"/>
              </a:rPr>
              <a:t>80</a:t>
            </a: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 mmHg (min pressure to open)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29037" y="4241938"/>
            <a:ext cx="80975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End Systolic Volume (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ESV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) = volume remaining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				     heart after ejection (~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½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577975" y="5632073"/>
            <a:ext cx="5006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Stroke Volume = EDV -  ESV  (ml/beat)</a:t>
            </a:r>
          </a:p>
        </p:txBody>
      </p:sp>
    </p:spTree>
    <p:extLst>
      <p:ext uri="{BB962C8B-B14F-4D97-AF65-F5344CB8AC3E}">
        <p14:creationId xmlns:p14="http://schemas.microsoft.com/office/powerpoint/2010/main" val="4325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  <p:bldP spid="286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3669" y="159875"/>
            <a:ext cx="8850312" cy="275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5. </a:t>
            </a:r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Ventricular Diastole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	Relaxation of ventricles, artery back flow slams  semilunar valves shut = 2</a:t>
            </a:r>
            <a:r>
              <a:rPr lang="en-US" alt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nd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heart sound ("dup").</a:t>
            </a: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25000"/>
              </a:lnSpc>
              <a:spcBef>
                <a:spcPct val="25000"/>
              </a:spcBef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(now </a:t>
            </a:r>
            <a:r>
              <a:rPr lang="en-US" altLang="en-US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all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heart valves are closed)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63949" y="5342722"/>
            <a:ext cx="80097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Finally, the AV valves open again and refilling starts –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back to the start of cardiac cycle.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90734" y="3053369"/>
            <a:ext cx="7356181" cy="66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Ventricles are S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ealed Compartments again</a:t>
            </a:r>
            <a:endParaRPr lang="en-US" altLang="en-US" sz="105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33413" y="3857625"/>
            <a:ext cx="7953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800000"/>
                </a:solidFill>
                <a:latin typeface="Calibri" panose="020F0502020204030204" pitchFamily="34" charset="0"/>
              </a:rPr>
              <a:t>= Isovolumetric ventricular relaxation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(when pressure decreases as volume stays the same)</a:t>
            </a:r>
          </a:p>
        </p:txBody>
      </p:sp>
    </p:spTree>
    <p:extLst>
      <p:ext uri="{BB962C8B-B14F-4D97-AF65-F5344CB8AC3E}">
        <p14:creationId xmlns:p14="http://schemas.microsoft.com/office/powerpoint/2010/main" val="8428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5AE3F0-D961-A692-22F2-1FEA7980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81" y="4176633"/>
            <a:ext cx="2206943" cy="1676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A561E6-F71B-3B9D-0458-FF6B9687B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99" y="1101043"/>
            <a:ext cx="1408298" cy="1432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FDF803-B15A-E70D-8112-3C08BA5BD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613" y="764595"/>
            <a:ext cx="2414225" cy="1426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84C8EA-27F2-C7E1-71E4-C71305E4C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469" y="4600039"/>
            <a:ext cx="2414225" cy="1609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5DDE02-784A-D949-CB92-34164FDF8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217" y="2686880"/>
            <a:ext cx="2243522" cy="152413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3BB632A-55F1-1B1B-0DB3-F5942665E5B3}"/>
              </a:ext>
            </a:extLst>
          </p:cNvPr>
          <p:cNvSpPr/>
          <p:nvPr/>
        </p:nvSpPr>
        <p:spPr>
          <a:xfrm>
            <a:off x="536311" y="2442964"/>
            <a:ext cx="626533" cy="3480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1F66DF-8F04-5146-A217-F67BE397F150}"/>
              </a:ext>
            </a:extLst>
          </p:cNvPr>
          <p:cNvSpPr/>
          <p:nvPr/>
        </p:nvSpPr>
        <p:spPr>
          <a:xfrm rot="20510801">
            <a:off x="1713178" y="2479879"/>
            <a:ext cx="626533" cy="3480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C00344-FF7D-B775-F96A-A934FABB00CC}"/>
              </a:ext>
            </a:extLst>
          </p:cNvPr>
          <p:cNvSpPr/>
          <p:nvPr/>
        </p:nvSpPr>
        <p:spPr>
          <a:xfrm>
            <a:off x="3942100" y="505838"/>
            <a:ext cx="626533" cy="3480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B5224D-4145-9547-40F3-BA8A0843C436}"/>
              </a:ext>
            </a:extLst>
          </p:cNvPr>
          <p:cNvSpPr/>
          <p:nvPr/>
        </p:nvSpPr>
        <p:spPr>
          <a:xfrm rot="19399565">
            <a:off x="4995366" y="673085"/>
            <a:ext cx="626533" cy="3716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BE7339-F52B-7EB1-6996-D3BC5AEF85AF}"/>
              </a:ext>
            </a:extLst>
          </p:cNvPr>
          <p:cNvSpPr/>
          <p:nvPr/>
        </p:nvSpPr>
        <p:spPr>
          <a:xfrm>
            <a:off x="8135585" y="2584529"/>
            <a:ext cx="856448" cy="409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40A2D2-77BC-A72A-91A8-A1D206AEC968}"/>
              </a:ext>
            </a:extLst>
          </p:cNvPr>
          <p:cNvSpPr/>
          <p:nvPr/>
        </p:nvSpPr>
        <p:spPr>
          <a:xfrm rot="16200000">
            <a:off x="8601116" y="3115184"/>
            <a:ext cx="626533" cy="3480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E4AB73-40D0-6143-96D8-C473992477A1}"/>
              </a:ext>
            </a:extLst>
          </p:cNvPr>
          <p:cNvSpPr/>
          <p:nvPr/>
        </p:nvSpPr>
        <p:spPr>
          <a:xfrm rot="17729965">
            <a:off x="3595759" y="4903398"/>
            <a:ext cx="626533" cy="3783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F11593-4B49-5B3B-2827-32C30E27845E}"/>
              </a:ext>
            </a:extLst>
          </p:cNvPr>
          <p:cNvSpPr/>
          <p:nvPr/>
        </p:nvSpPr>
        <p:spPr>
          <a:xfrm>
            <a:off x="637618" y="5618029"/>
            <a:ext cx="626533" cy="3480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0E347F-9496-61AA-7242-84EB0AB44243}"/>
              </a:ext>
            </a:extLst>
          </p:cNvPr>
          <p:cNvSpPr/>
          <p:nvPr/>
        </p:nvSpPr>
        <p:spPr>
          <a:xfrm>
            <a:off x="1831498" y="5618028"/>
            <a:ext cx="1371967" cy="3480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E6A4056-BB76-8FA9-84DF-F23187379077}"/>
              </a:ext>
            </a:extLst>
          </p:cNvPr>
          <p:cNvSpPr/>
          <p:nvPr/>
        </p:nvSpPr>
        <p:spPr>
          <a:xfrm>
            <a:off x="5767667" y="4505950"/>
            <a:ext cx="626533" cy="3480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FE337D-C8A7-DBC2-66CB-A6F3A27DBDD0}"/>
              </a:ext>
            </a:extLst>
          </p:cNvPr>
          <p:cNvSpPr txBox="1"/>
          <p:nvPr/>
        </p:nvSpPr>
        <p:spPr>
          <a:xfrm>
            <a:off x="806945" y="2666178"/>
            <a:ext cx="1371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Heart in Diastole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73971-79E2-C7CE-FBBD-980C99286634}"/>
              </a:ext>
            </a:extLst>
          </p:cNvPr>
          <p:cNvSpPr txBox="1"/>
          <p:nvPr/>
        </p:nvSpPr>
        <p:spPr>
          <a:xfrm>
            <a:off x="4059001" y="2345961"/>
            <a:ext cx="1371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Atrial Systole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EEEE11-5383-AC54-9E55-4742AE164851}"/>
              </a:ext>
            </a:extLst>
          </p:cNvPr>
          <p:cNvSpPr txBox="1"/>
          <p:nvPr/>
        </p:nvSpPr>
        <p:spPr>
          <a:xfrm>
            <a:off x="693678" y="5924056"/>
            <a:ext cx="159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Ventricular Diastole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978677-5AB5-54DE-3A59-9978411C1FA9}"/>
              </a:ext>
            </a:extLst>
          </p:cNvPr>
          <p:cNvSpPr txBox="1"/>
          <p:nvPr/>
        </p:nvSpPr>
        <p:spPr>
          <a:xfrm>
            <a:off x="6555899" y="4304896"/>
            <a:ext cx="159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Ventricular Systole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89A8CD-D5D8-34BE-AF88-6ECA502A7EAC}"/>
              </a:ext>
            </a:extLst>
          </p:cNvPr>
          <p:cNvSpPr txBox="1"/>
          <p:nvPr/>
        </p:nvSpPr>
        <p:spPr>
          <a:xfrm>
            <a:off x="3933633" y="6303611"/>
            <a:ext cx="159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Ventricular Systole 2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A175AEE-AA03-4063-1026-EAD90E670A05}"/>
              </a:ext>
            </a:extLst>
          </p:cNvPr>
          <p:cNvSpPr/>
          <p:nvPr/>
        </p:nvSpPr>
        <p:spPr>
          <a:xfrm rot="21363464">
            <a:off x="2795737" y="1658793"/>
            <a:ext cx="759160" cy="2455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A640106-68F9-1F6F-213F-4674152B8602}"/>
              </a:ext>
            </a:extLst>
          </p:cNvPr>
          <p:cNvSpPr/>
          <p:nvPr/>
        </p:nvSpPr>
        <p:spPr>
          <a:xfrm rot="2070516">
            <a:off x="6021355" y="2247904"/>
            <a:ext cx="759160" cy="2455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2933A42-A795-E925-CE32-95296DECF5E0}"/>
              </a:ext>
            </a:extLst>
          </p:cNvPr>
          <p:cNvSpPr/>
          <p:nvPr/>
        </p:nvSpPr>
        <p:spPr>
          <a:xfrm rot="8460733">
            <a:off x="6541014" y="5142583"/>
            <a:ext cx="759160" cy="2455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93EA686-8364-ED15-10D8-46A6FACA8627}"/>
              </a:ext>
            </a:extLst>
          </p:cNvPr>
          <p:cNvSpPr/>
          <p:nvPr/>
        </p:nvSpPr>
        <p:spPr>
          <a:xfrm rot="10800000">
            <a:off x="3007924" y="5404780"/>
            <a:ext cx="759160" cy="2455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697BB525-8932-5244-04E0-649A1FEE0D1D}"/>
              </a:ext>
            </a:extLst>
          </p:cNvPr>
          <p:cNvSpPr/>
          <p:nvPr/>
        </p:nvSpPr>
        <p:spPr>
          <a:xfrm rot="16200000">
            <a:off x="995877" y="3361076"/>
            <a:ext cx="759160" cy="2455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E18075-3027-EAF6-E52F-B919DD4DC8E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6496" t="14862" r="2759" b="49676"/>
          <a:stretch>
            <a:fillRect/>
          </a:stretch>
        </p:blipFill>
        <p:spPr>
          <a:xfrm>
            <a:off x="1936257" y="963424"/>
            <a:ext cx="983672" cy="50590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DC0780-D16E-20F9-D485-8C25E4F18532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1322148" y="1216376"/>
            <a:ext cx="614109" cy="47099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E92440-AE88-135A-7915-377B4F997DB0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1440200" y="1216376"/>
            <a:ext cx="496057" cy="75700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66BA22E-727C-9A4E-8F85-AD791BB6C6EA}"/>
              </a:ext>
            </a:extLst>
          </p:cNvPr>
          <p:cNvSpPr txBox="1"/>
          <p:nvPr/>
        </p:nvSpPr>
        <p:spPr>
          <a:xfrm>
            <a:off x="411221" y="2626021"/>
            <a:ext cx="49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41853D-B708-9F65-8880-13A3FB79C5B2}"/>
              </a:ext>
            </a:extLst>
          </p:cNvPr>
          <p:cNvSpPr txBox="1"/>
          <p:nvPr/>
        </p:nvSpPr>
        <p:spPr>
          <a:xfrm>
            <a:off x="372236" y="5878791"/>
            <a:ext cx="49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⑤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F1D3B7-CD51-97CF-5E6B-232B3E45A5D3}"/>
              </a:ext>
            </a:extLst>
          </p:cNvPr>
          <p:cNvSpPr txBox="1"/>
          <p:nvPr/>
        </p:nvSpPr>
        <p:spPr>
          <a:xfrm>
            <a:off x="3811911" y="2289594"/>
            <a:ext cx="60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969234-6834-DFF9-0D8A-038837588F76}"/>
              </a:ext>
            </a:extLst>
          </p:cNvPr>
          <p:cNvSpPr txBox="1"/>
          <p:nvPr/>
        </p:nvSpPr>
        <p:spPr>
          <a:xfrm>
            <a:off x="6099577" y="4266355"/>
            <a:ext cx="55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5AA46B-91C7-7B71-ACC3-40038113D46F}"/>
              </a:ext>
            </a:extLst>
          </p:cNvPr>
          <p:cNvSpPr txBox="1"/>
          <p:nvPr/>
        </p:nvSpPr>
        <p:spPr>
          <a:xfrm>
            <a:off x="3567047" y="6256923"/>
            <a:ext cx="54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④</a:t>
            </a:r>
            <a:endParaRPr lang="en-US" dirty="0"/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0A6ACF42-5F12-7934-0BB2-147124D71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089" y="33234"/>
            <a:ext cx="4637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996600"/>
                </a:solidFill>
                <a:latin typeface="Calibri" panose="020F0502020204030204" pitchFamily="34" charset="0"/>
              </a:rPr>
              <a:t>The Cardiac Cycle </a:t>
            </a:r>
          </a:p>
        </p:txBody>
      </p:sp>
    </p:spTree>
    <p:extLst>
      <p:ext uri="{BB962C8B-B14F-4D97-AF65-F5344CB8AC3E}">
        <p14:creationId xmlns:p14="http://schemas.microsoft.com/office/powerpoint/2010/main" val="402942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058153" y="169863"/>
            <a:ext cx="70276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Calibri" panose="020F0502020204030204" pitchFamily="34" charset="0"/>
              </a:rPr>
              <a:t>Trace of an </a:t>
            </a:r>
            <a:r>
              <a:rPr lang="en-US" altLang="en-US" sz="3600" b="1" dirty="0">
                <a:latin typeface="Calibri" panose="020F0502020204030204" pitchFamily="34" charset="0"/>
              </a:rPr>
              <a:t>E</a:t>
            </a:r>
            <a:r>
              <a:rPr lang="en-US" altLang="en-US" sz="3600" dirty="0">
                <a:latin typeface="Calibri" panose="020F0502020204030204" pitchFamily="34" charset="0"/>
              </a:rPr>
              <a:t>lectro</a:t>
            </a:r>
            <a:r>
              <a:rPr lang="en-US" altLang="en-US" sz="3600" b="1" dirty="0">
                <a:latin typeface="Calibri" panose="020F0502020204030204" pitchFamily="34" charset="0"/>
              </a:rPr>
              <a:t>C</a:t>
            </a:r>
            <a:r>
              <a:rPr lang="en-US" altLang="en-US" sz="3600" dirty="0">
                <a:latin typeface="Calibri" panose="020F0502020204030204" pitchFamily="34" charset="0"/>
              </a:rPr>
              <a:t>ardio</a:t>
            </a:r>
            <a:r>
              <a:rPr lang="en-US" altLang="en-US" sz="3600" b="1" dirty="0">
                <a:latin typeface="Calibri" panose="020F0502020204030204" pitchFamily="34" charset="0"/>
              </a:rPr>
              <a:t>G</a:t>
            </a:r>
            <a:r>
              <a:rPr lang="en-US" altLang="en-US" sz="3600" dirty="0">
                <a:latin typeface="Calibri" panose="020F0502020204030204" pitchFamily="34" charset="0"/>
              </a:rPr>
              <a:t>ram (ECG)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1" y="723029"/>
            <a:ext cx="7016991" cy="45961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DC3447-B111-7418-8B1E-42D7DB1A5472}"/>
              </a:ext>
            </a:extLst>
          </p:cNvPr>
          <p:cNvSpPr/>
          <p:nvPr/>
        </p:nvSpPr>
        <p:spPr>
          <a:xfrm>
            <a:off x="694372" y="5518586"/>
            <a:ext cx="4241782" cy="1169551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Features of ECG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Deflection from baseline (+ or - direction).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A line between waveforms.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A waveform and a segment.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Consists of several waveforms.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947" y="192400"/>
            <a:ext cx="8686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lab we examine ECG traces, using the Normal ECG trace as a guide to identify the abnormal component on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these ECG traces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suggest what they might indicate: </a:t>
            </a:r>
            <a:endParaRPr lang="en-US" sz="16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0" y="1151912"/>
            <a:ext cx="3913632" cy="2386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02" y="4059420"/>
            <a:ext cx="3881628" cy="2435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62" y="1206230"/>
            <a:ext cx="3982212" cy="231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"/>
          <a:stretch/>
        </p:blipFill>
        <p:spPr>
          <a:xfrm>
            <a:off x="519946" y="3740835"/>
            <a:ext cx="3722870" cy="27315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8127" y="1126976"/>
            <a:ext cx="17166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ECG trace</a:t>
            </a:r>
            <a:endParaRPr lang="en-US" sz="1600" dirty="0">
              <a:solidFill>
                <a:srgbClr val="FF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2189" y="1193082"/>
            <a:ext cx="395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1600" b="1" dirty="0">
              <a:solidFill>
                <a:srgbClr val="FF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909" y="3817719"/>
            <a:ext cx="395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1600" b="1" dirty="0">
              <a:solidFill>
                <a:srgbClr val="FF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1437" y="4077573"/>
            <a:ext cx="395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1600" b="1" dirty="0">
              <a:solidFill>
                <a:srgbClr val="FF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74418" y="2609566"/>
            <a:ext cx="701963" cy="57370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56509" y="1651480"/>
            <a:ext cx="1089566" cy="181386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50527" y="2558411"/>
            <a:ext cx="902250" cy="624858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63982-BDC2-B3A5-6CBA-E26236EEA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4146D-4DB3-52D9-22F5-EC0E43CF45C9}"/>
              </a:ext>
            </a:extLst>
          </p:cNvPr>
          <p:cNvSpPr/>
          <p:nvPr/>
        </p:nvSpPr>
        <p:spPr>
          <a:xfrm>
            <a:off x="281670" y="1977211"/>
            <a:ext cx="87521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</a:rPr>
              <a:t>C.O.</a:t>
            </a:r>
            <a:r>
              <a:rPr lang="en-US" sz="2000" dirty="0">
                <a:latin typeface="Calibri" panose="020F0502020204030204" pitchFamily="34" charset="0"/>
              </a:rPr>
              <a:t> meets metabolic needs, i.e., is </a:t>
            </a:r>
            <a:r>
              <a:rPr lang="en-US" sz="2000" b="1" dirty="0">
                <a:solidFill>
                  <a:srgbClr val="800000"/>
                </a:solidFill>
                <a:latin typeface="Calibri" panose="020F0502020204030204" pitchFamily="34" charset="0"/>
              </a:rPr>
              <a:t>proportional to the tissues</a:t>
            </a:r>
            <a:r>
              <a:rPr lang="en-US" sz="2000" dirty="0">
                <a:latin typeface="Calibri" panose="020F0502020204030204" pitchFamily="34" charset="0"/>
              </a:rPr>
              <a:t> need for oxygen (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en-US" sz="2000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</a:rPr>
              <a:t>) and </a:t>
            </a:r>
            <a:r>
              <a:rPr lang="en-US" sz="2000" b="1" dirty="0">
                <a:latin typeface="Calibri" panose="020F0502020204030204" pitchFamily="34" charset="0"/>
              </a:rPr>
              <a:t>nutrients</a:t>
            </a:r>
            <a:r>
              <a:rPr lang="en-US" sz="2000" dirty="0">
                <a:latin typeface="Calibri" panose="020F0502020204030204" pitchFamily="34" charset="0"/>
              </a:rPr>
              <a:t>, and removal of carbon dioxide (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CO</a:t>
            </a:r>
            <a:r>
              <a:rPr lang="en-US" sz="20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</a:rPr>
              <a:t>) and </a:t>
            </a:r>
            <a:r>
              <a:rPr lang="en-US" sz="2000" b="1" dirty="0">
                <a:latin typeface="Calibri" panose="020F0502020204030204" pitchFamily="34" charset="0"/>
              </a:rPr>
              <a:t>waste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</a:rPr>
              <a:t>C.O.</a:t>
            </a:r>
            <a:r>
              <a:rPr lang="en-US" sz="2000" dirty="0">
                <a:latin typeface="Calibri" panose="020F0502020204030204" pitchFamily="34" charset="0"/>
              </a:rPr>
              <a:t> changes with changes in body position.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e.g., from recumbent (lying down) to upright -&gt; HR and SV increase. 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Calibri" panose="020F0502020204030204" pitchFamily="34" charset="0"/>
              </a:rPr>
              <a:t>At rest healthy adult </a:t>
            </a:r>
            <a:r>
              <a:rPr lang="en-US" sz="2000" b="1" dirty="0">
                <a:latin typeface="Calibri" panose="020F0502020204030204" pitchFamily="34" charset="0"/>
              </a:rPr>
              <a:t>C.O.</a:t>
            </a:r>
            <a:r>
              <a:rPr lang="en-US" sz="2000" dirty="0">
                <a:latin typeface="Calibri" panose="020F0502020204030204" pitchFamily="34" charset="0"/>
              </a:rPr>
              <a:t> is about </a:t>
            </a:r>
            <a:r>
              <a:rPr lang="en-US" sz="2000" b="1" u="sng" dirty="0">
                <a:latin typeface="Calibri" panose="020F0502020204030204" pitchFamily="34" charset="0"/>
              </a:rPr>
              <a:t>5 L/min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  <a:endParaRPr lang="en-US" sz="2000" b="1" u="sng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</a:rPr>
              <a:t>C.O.</a:t>
            </a:r>
            <a:r>
              <a:rPr lang="en-US" sz="2000" dirty="0">
                <a:latin typeface="Calibri" panose="020F0502020204030204" pitchFamily="34" charset="0"/>
              </a:rPr>
              <a:t> can increase 50-100% by anxiety/excitement, even to </a:t>
            </a:r>
            <a:r>
              <a:rPr lang="en-US" sz="2000" b="1" dirty="0">
                <a:latin typeface="Calibri" panose="020F0502020204030204" pitchFamily="34" charset="0"/>
              </a:rPr>
              <a:t>500%</a:t>
            </a:r>
            <a:r>
              <a:rPr lang="en-US" sz="2000" dirty="0">
                <a:latin typeface="Calibri" panose="020F0502020204030204" pitchFamily="34" charset="0"/>
              </a:rPr>
              <a:t> by </a:t>
            </a:r>
            <a:r>
              <a:rPr lang="en-US" sz="2000" b="1" dirty="0">
                <a:solidFill>
                  <a:srgbClr val="993300"/>
                </a:solidFill>
                <a:latin typeface="Calibri" panose="020F0502020204030204" pitchFamily="34" charset="0"/>
              </a:rPr>
              <a:t>exercise</a:t>
            </a:r>
            <a:r>
              <a:rPr lang="en-US" sz="2000" dirty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4E3C98-FD18-8C41-94F1-1808C6DD0DF4}"/>
              </a:ext>
            </a:extLst>
          </p:cNvPr>
          <p:cNvSpPr/>
          <p:nvPr/>
        </p:nvSpPr>
        <p:spPr>
          <a:xfrm>
            <a:off x="281670" y="95345"/>
            <a:ext cx="8590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Cardiac Output 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Cardiac Output (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C.O.</a:t>
            </a:r>
            <a:r>
              <a:rPr lang="en-US" sz="2000" dirty="0">
                <a:latin typeface="Calibri" panose="020F0502020204030204" pitchFamily="34" charset="0"/>
              </a:rPr>
              <a:t>) is the volume of blood ejected by ventricles per unit time.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Expressed as </a:t>
            </a:r>
            <a:r>
              <a:rPr lang="en-US" sz="2000" b="1" i="1" dirty="0">
                <a:latin typeface="Calibri" panose="020F0502020204030204" pitchFamily="34" charset="0"/>
              </a:rPr>
              <a:t>minute volume</a:t>
            </a:r>
            <a:r>
              <a:rPr lang="en-US" sz="2000" dirty="0">
                <a:latin typeface="Calibri" panose="020F0502020204030204" pitchFamily="34" charset="0"/>
              </a:rPr>
              <a:t>, or liters of blood per minute (</a:t>
            </a:r>
            <a:r>
              <a:rPr lang="en-US" sz="2000" b="1" dirty="0">
                <a:latin typeface="Calibri" panose="020F0502020204030204" pitchFamily="34" charset="0"/>
              </a:rPr>
              <a:t>L/min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60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1656405" y="85881"/>
            <a:ext cx="5831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Calculating Cardiac Output</a:t>
            </a:r>
            <a:endParaRPr lang="en-US" altLang="en-US" b="1" dirty="0">
              <a:solidFill>
                <a:srgbClr val="993300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194153" y="882592"/>
            <a:ext cx="1377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Heart Rate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3300"/>
                </a:solidFill>
                <a:latin typeface="Calibri" panose="020F0502020204030204" pitchFamily="34" charset="0"/>
              </a:rPr>
              <a:t>(beats/min)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4367" y="3761645"/>
            <a:ext cx="800814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u="sng" dirty="0">
                <a:solidFill>
                  <a:srgbClr val="993300"/>
                </a:solidFill>
                <a:latin typeface="Calibri" panose="020F0502020204030204" pitchFamily="34" charset="0"/>
              </a:rPr>
              <a:t>Example Calculations</a:t>
            </a:r>
            <a:r>
              <a:rPr lang="en-US" altLang="en-US" sz="2200" dirty="0">
                <a:solidFill>
                  <a:srgbClr val="993300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3300"/>
                </a:solidFill>
                <a:latin typeface="Calibri" panose="020F0502020204030204" pitchFamily="34" charset="0"/>
              </a:rPr>
              <a:t>Below are values for at rest and during exercise. Let’s calculate the C.O., including units, showing all work!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02308" y="4869641"/>
            <a:ext cx="21421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</a:rPr>
              <a:t>1) </a:t>
            </a:r>
            <a:r>
              <a:rPr lang="en-US" altLang="en-US" sz="2000" b="1" u="sng" dirty="0">
                <a:latin typeface="Calibri" panose="020F0502020204030204" pitchFamily="34" charset="0"/>
              </a:rPr>
              <a:t>At Rest</a:t>
            </a:r>
            <a:r>
              <a:rPr lang="en-US" altLang="en-US" sz="2000" dirty="0">
                <a:latin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HR = 72</a:t>
            </a:r>
            <a:endParaRPr lang="en-US" altLang="en-US" sz="2000" dirty="0">
              <a:solidFill>
                <a:srgbClr val="9933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EDV = 135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ESV = 65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50510" y="4869640"/>
            <a:ext cx="21421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</a:rPr>
              <a:t>2) </a:t>
            </a:r>
            <a:r>
              <a:rPr lang="en-US" altLang="en-US" sz="2000" b="1" u="sng" dirty="0">
                <a:latin typeface="Calibri" panose="020F0502020204030204" pitchFamily="34" charset="0"/>
              </a:rPr>
              <a:t>During Exercise</a:t>
            </a:r>
            <a:r>
              <a:rPr lang="en-US" altLang="en-US" sz="2000" dirty="0">
                <a:latin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HR = 121</a:t>
            </a:r>
            <a:endParaRPr lang="en-US" altLang="en-US" sz="2000" dirty="0">
              <a:solidFill>
                <a:srgbClr val="9933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EDV = 178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ESV = 42</a:t>
            </a:r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5100B413-2F80-CD48-CE05-9FB2CD6C5071}"/>
              </a:ext>
            </a:extLst>
          </p:cNvPr>
          <p:cNvSpPr/>
          <p:nvPr/>
        </p:nvSpPr>
        <p:spPr>
          <a:xfrm rot="5400000">
            <a:off x="3682352" y="1924869"/>
            <a:ext cx="400749" cy="221456"/>
          </a:xfrm>
          <a:prstGeom prst="striped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99329-7C8F-D417-17EF-089B8ECC80F8}"/>
              </a:ext>
            </a:extLst>
          </p:cNvPr>
          <p:cNvSpPr txBox="1"/>
          <p:nvPr/>
        </p:nvSpPr>
        <p:spPr>
          <a:xfrm>
            <a:off x="3008672" y="4377198"/>
            <a:ext cx="1609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993300"/>
                </a:solidFill>
                <a:latin typeface="Calibri" panose="020F0502020204030204" pitchFamily="34" charset="0"/>
              </a:rPr>
              <a:t>*SV= EDV-ESV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7583F-1317-8E40-DAB8-6F84BB57013F}"/>
              </a:ext>
            </a:extLst>
          </p:cNvPr>
          <p:cNvSpPr txBox="1"/>
          <p:nvPr/>
        </p:nvSpPr>
        <p:spPr>
          <a:xfrm>
            <a:off x="5950820" y="892944"/>
            <a:ext cx="169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6666"/>
                </a:solidFill>
                <a:latin typeface="Calibri" panose="020F0502020204030204" pitchFamily="34" charset="0"/>
              </a:rPr>
              <a:t>Stroke Volume</a:t>
            </a:r>
            <a:r>
              <a:rPr lang="en-US" altLang="en-US" sz="1800" dirty="0">
                <a:solidFill>
                  <a:srgbClr val="9933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3300"/>
                </a:solidFill>
                <a:latin typeface="Calibri" panose="020F0502020204030204" pitchFamily="34" charset="0"/>
              </a:rPr>
              <a:t>(volume/beat)</a:t>
            </a: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17EBCA2C-1750-A4B0-B5D5-3E5884CE651F}"/>
              </a:ext>
            </a:extLst>
          </p:cNvPr>
          <p:cNvSpPr/>
          <p:nvPr/>
        </p:nvSpPr>
        <p:spPr>
          <a:xfrm>
            <a:off x="4898853" y="878350"/>
            <a:ext cx="525066" cy="646331"/>
          </a:xfrm>
          <a:prstGeom prst="mathMultiply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F210ADA2-4483-6A89-7F2C-1EB56D912D50}"/>
              </a:ext>
            </a:extLst>
          </p:cNvPr>
          <p:cNvSpPr/>
          <p:nvPr/>
        </p:nvSpPr>
        <p:spPr>
          <a:xfrm rot="5400000">
            <a:off x="6650767" y="1927245"/>
            <a:ext cx="400749" cy="221456"/>
          </a:xfrm>
          <a:prstGeom prst="striped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qual Sign Icons - Free SVG &amp; PNG Equal ...">
            <a:extLst>
              <a:ext uri="{FF2B5EF4-FFF2-40B4-BE49-F238E27FC236}">
                <a16:creationId xmlns:a16="http://schemas.microsoft.com/office/drawing/2014/main" id="{22E52551-133D-0965-A71E-592447E72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500" y1="59000" x2="70000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3" t="23677" r="20294" b="22467"/>
          <a:stretch>
            <a:fillRect/>
          </a:stretch>
        </p:blipFill>
        <p:spPr bwMode="auto">
          <a:xfrm>
            <a:off x="2155543" y="938127"/>
            <a:ext cx="615604" cy="55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3B95B-A9C0-3E33-9520-0C4B4AA0EC64}"/>
              </a:ext>
            </a:extLst>
          </p:cNvPr>
          <p:cNvSpPr txBox="1"/>
          <p:nvPr/>
        </p:nvSpPr>
        <p:spPr>
          <a:xfrm>
            <a:off x="509165" y="889728"/>
            <a:ext cx="916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C.O.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C7535D-D650-4100-5CEC-ADEABE14AEFE}"/>
              </a:ext>
            </a:extLst>
          </p:cNvPr>
          <p:cNvSpPr txBox="1"/>
          <p:nvPr/>
        </p:nvSpPr>
        <p:spPr>
          <a:xfrm>
            <a:off x="2866577" y="2260063"/>
            <a:ext cx="2351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 Affecting Heart Rate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Hormones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Activity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Emotional State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D4F887-3394-5729-463B-8AFDDCC6A6C1}"/>
              </a:ext>
            </a:extLst>
          </p:cNvPr>
          <p:cNvSpPr txBox="1"/>
          <p:nvPr/>
        </p:nvSpPr>
        <p:spPr>
          <a:xfrm>
            <a:off x="5566475" y="2260063"/>
            <a:ext cx="3242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 Affecting Stroke Volume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Amount of Ca</a:t>
            </a: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2+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Preload (EDV) and Afterload (Resistance)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Activity/Emotional State</a:t>
            </a:r>
          </a:p>
        </p:txBody>
      </p:sp>
    </p:spTree>
    <p:extLst>
      <p:ext uri="{BB962C8B-B14F-4D97-AF65-F5344CB8AC3E}">
        <p14:creationId xmlns:p14="http://schemas.microsoft.com/office/powerpoint/2010/main" val="42867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1" y="326955"/>
            <a:ext cx="82064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Cardiac Output is Modified by </a:t>
            </a:r>
            <a:r>
              <a:rPr lang="en-US" sz="28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marR="0" lvl="0" indent="-1746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activity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 rate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contraction.</a:t>
            </a:r>
          </a:p>
          <a:p>
            <a:pPr marL="576263" marR="0" lvl="0" indent="-1746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marR="0" lvl="0" indent="-1746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activity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 rate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contraction. </a:t>
            </a: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</a:rPr>
              <a:t> </a:t>
            </a:r>
            <a:endParaRPr lang="en-US" dirty="0"/>
          </a:p>
          <a:p>
            <a:pPr algn="just"/>
            <a:endParaRPr lang="en-US" sz="2000" dirty="0">
              <a:solidFill>
                <a:srgbClr val="006666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000" b="1" dirty="0">
                <a:solidFill>
                  <a:srgbClr val="006666"/>
                </a:solidFill>
                <a:latin typeface="Calibri" panose="020F0502020204030204" pitchFamily="34" charset="0"/>
              </a:rPr>
              <a:t>Multiple Factors Influence Stroke Vole (SV)</a:t>
            </a:r>
            <a:r>
              <a:rPr lang="en-US" b="1" dirty="0">
                <a:latin typeface="Calibri" panose="020F0502020204030204" pitchFamily="34" charset="0"/>
              </a:rPr>
              <a:t>. 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66"/>
                </a:solidFill>
                <a:latin typeface="Calibri" panose="020F0502020204030204" pitchFamily="34" charset="0"/>
              </a:rPr>
              <a:t>SV</a:t>
            </a:r>
            <a:r>
              <a:rPr lang="en-US" dirty="0">
                <a:latin typeface="Calibri" panose="020F0502020204030204" pitchFamily="34" charset="0"/>
              </a:rPr>
              <a:t> directly related to the </a:t>
            </a:r>
            <a:r>
              <a:rPr lang="en-US" b="1" dirty="0">
                <a:latin typeface="Calibri" panose="020F0502020204030204" pitchFamily="34" charset="0"/>
              </a:rPr>
              <a:t>force generated by cardiac</a:t>
            </a:r>
            <a:r>
              <a:rPr lang="en-US" dirty="0">
                <a:latin typeface="Calibri" panose="020F0502020204030204" pitchFamily="34" charset="0"/>
              </a:rPr>
              <a:t> muscle during contraction.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Greater force of contraction means greater </a:t>
            </a:r>
            <a:r>
              <a:rPr lang="en-US" b="1" dirty="0">
                <a:solidFill>
                  <a:srgbClr val="006666"/>
                </a:solidFill>
                <a:latin typeface="Calibri" panose="020F0502020204030204" pitchFamily="34" charset="0"/>
              </a:rPr>
              <a:t>SV</a:t>
            </a:r>
            <a:r>
              <a:rPr lang="en-US" dirty="0">
                <a:latin typeface="Calibri" panose="020F0502020204030204" pitchFamily="34" charset="0"/>
              </a:rPr>
              <a:t>, and lesser force means lower </a:t>
            </a:r>
            <a:r>
              <a:rPr lang="en-US" b="1" dirty="0">
                <a:solidFill>
                  <a:srgbClr val="006666"/>
                </a:solidFill>
                <a:latin typeface="Calibri" panose="020F0502020204030204" pitchFamily="34" charset="0"/>
              </a:rPr>
              <a:t>SV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3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601" y="1743534"/>
            <a:ext cx="86289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Venous Return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Cardiovascular 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Preload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 returning to the heart is termed '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venous return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Greater venous return = stretch cardiac muscle, and they contract more forcefully.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Venous return determines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EDV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this determines stroke volume (SV)!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Several factors affecting venous return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‘Skeletal Muscle Pump’.</a:t>
            </a:r>
            <a:endParaRPr lang="en-US" sz="1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0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‘Respiratory Pump’. </a:t>
            </a:r>
            <a:endParaRPr lang="en-US" sz="1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0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Sympathetic Activity. </a:t>
            </a:r>
            <a:endParaRPr lang="en-US" sz="10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585" y="4771815"/>
            <a:ext cx="86289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marR="0" indent="-401638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Preload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another way of expressing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EDV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greater the EDV = Greater preload = Greater SV.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Decreased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EDV =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preload =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SV.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66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Afterload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the force ventricles must generate to pump blood </a:t>
            </a:r>
            <a:r>
              <a:rPr lang="en-US" sz="1600" b="1" dirty="0">
                <a:solidFill>
                  <a:srgbClr val="0066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against resistance in vascular system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increased resistance requires a greater afterload to force open the semilunar valves and pump the blood into the arteries. </a:t>
            </a:r>
            <a:r>
              <a:rPr lang="en-US" sz="1500" b="1" dirty="0">
                <a:solidFill>
                  <a:srgbClr val="8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afterload </a:t>
            </a:r>
            <a:r>
              <a:rPr lang="en-US" sz="15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SV; </a:t>
            </a:r>
            <a:r>
              <a:rPr lang="en-US" sz="15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decreased afterload </a:t>
            </a:r>
            <a:r>
              <a:rPr lang="en-US" sz="15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SV.</a:t>
            </a:r>
            <a:endParaRPr lang="en-US" sz="1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073" y="115727"/>
            <a:ext cx="87490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Things that Influence SV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:</a:t>
            </a:r>
            <a:endParaRPr lang="en-US" sz="2000" dirty="0">
              <a:solidFill>
                <a:srgbClr val="0000FF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Length-Tension or 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Stretch-Force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Relationships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AutoNum type="alphaLcParenR"/>
            </a:pP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cardiac muscle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sarcomere length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increases, tension generated contracting muscle increases =    SV.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force,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amount of blood ejected. 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332297" y="1129265"/>
            <a:ext cx="0" cy="2468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16" y="3155255"/>
            <a:ext cx="949747" cy="1463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4249" y="3279175"/>
            <a:ext cx="1696171" cy="12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704">
            <a:off x="7246819" y="18617"/>
            <a:ext cx="1430138" cy="28783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2064" y="762046"/>
            <a:ext cx="623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Parasympathetic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activity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heart rate and force of contraction.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Sympathetic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activity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heart rate and force of contraction. 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126" y="475865"/>
            <a:ext cx="595884" cy="572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6" y="3343907"/>
            <a:ext cx="3864864" cy="2919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81550"/>
            <a:ext cx="4569019" cy="3429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2457" y="26806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5240" y="171969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11116" y="3951413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5240" y="74908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041" y="341566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6386" y="312369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25376" y="1719697"/>
            <a:ext cx="4031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CC00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Optimal Length of Sarcomere = Most Force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At rest, cardiac sarcomeres are short, thus stretching heart chambers (with increased volume) makes heart contract with more force,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will increase SV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32766" y="3134517"/>
            <a:ext cx="4031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8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Preload and Afterload effect Stroke Volume!</a:t>
            </a:r>
            <a:endParaRPr lang="en-US" sz="1600" b="1" dirty="0">
              <a:solidFill>
                <a:srgbClr val="CC00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056" y="89882"/>
            <a:ext cx="64542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>
                <a:solidFill>
                  <a:srgbClr val="3399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 of Impacts on Cardiac Output</a:t>
            </a:r>
            <a:endParaRPr lang="en-US" sz="3000" u="sng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719" y="3358233"/>
            <a:ext cx="595884" cy="5723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195" y="3830925"/>
            <a:ext cx="595884" cy="57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0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710" r="1175" b="2838"/>
          <a:stretch>
            <a:fillRect/>
          </a:stretch>
        </p:blipFill>
        <p:spPr bwMode="auto">
          <a:xfrm>
            <a:off x="876300" y="777875"/>
            <a:ext cx="7456488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47900" y="44450"/>
            <a:ext cx="4637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C3300"/>
                </a:solidFill>
                <a:latin typeface="Calibri" panose="020F0502020204030204" pitchFamily="34" charset="0"/>
              </a:rPr>
              <a:t>The Cardiac Cycle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1082" y="161680"/>
            <a:ext cx="1449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Diastole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Systole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019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1095</Words>
  <Application>Microsoft Office PowerPoint</Application>
  <PresentationFormat>On-screen Show (4:3)</PresentationFormat>
  <Paragraphs>176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Times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Miramar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</dc:creator>
  <cp:lastModifiedBy>Marie Mc Mahon</cp:lastModifiedBy>
  <cp:revision>212</cp:revision>
  <dcterms:created xsi:type="dcterms:W3CDTF">2006-07-13T05:35:07Z</dcterms:created>
  <dcterms:modified xsi:type="dcterms:W3CDTF">2026-04-08T03:05:26Z</dcterms:modified>
</cp:coreProperties>
</file>