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90" r:id="rId3"/>
    <p:sldId id="285" r:id="rId4"/>
    <p:sldId id="269" r:id="rId5"/>
    <p:sldId id="307" r:id="rId6"/>
    <p:sldId id="294" r:id="rId7"/>
    <p:sldId id="300" r:id="rId8"/>
    <p:sldId id="301" r:id="rId9"/>
    <p:sldId id="303" r:id="rId10"/>
    <p:sldId id="306" r:id="rId11"/>
    <p:sldId id="305" r:id="rId12"/>
    <p:sldId id="297" r:id="rId13"/>
    <p:sldId id="308" r:id="rId14"/>
    <p:sldId id="296" r:id="rId15"/>
    <p:sldId id="292" r:id="rId16"/>
    <p:sldId id="293" r:id="rId17"/>
    <p:sldId id="299" r:id="rId18"/>
    <p:sldId id="287" r:id="rId19"/>
    <p:sldId id="278"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707B"/>
    <a:srgbClr val="2B6D6A"/>
    <a:srgbClr val="2375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9" autoAdjust="0"/>
    <p:restoredTop sz="88231" autoAdjust="0"/>
  </p:normalViewPr>
  <p:slideViewPr>
    <p:cSldViewPr snapToGrid="0">
      <p:cViewPr varScale="1">
        <p:scale>
          <a:sx n="108" d="100"/>
          <a:sy n="108" d="100"/>
        </p:scale>
        <p:origin x="115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27359F-D744-4C55-995A-8016D7B3415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6797C854-4D43-4B5F-B3D4-099E6B36342F}">
      <dgm:prSet phldrT="[Text]"/>
      <dgm:spPr>
        <a:solidFill>
          <a:srgbClr val="1D707B"/>
        </a:solidFill>
      </dgm:spPr>
      <dgm:t>
        <a:bodyPr/>
        <a:lstStyle/>
        <a:p>
          <a:r>
            <a:rPr lang="en-US" b="1" dirty="0"/>
            <a:t>Super </a:t>
          </a:r>
        </a:p>
        <a:p>
          <a:r>
            <a:rPr lang="en-US" b="1" dirty="0"/>
            <a:t>User</a:t>
          </a:r>
        </a:p>
      </dgm:t>
    </dgm:pt>
    <dgm:pt modelId="{BE55FF5B-E0FF-4976-A86E-E790022E7FA5}" type="parTrans" cxnId="{D24E7217-3C54-40A3-A39F-6FA7EB8E33D3}">
      <dgm:prSet/>
      <dgm:spPr/>
      <dgm:t>
        <a:bodyPr/>
        <a:lstStyle/>
        <a:p>
          <a:endParaRPr lang="en-US"/>
        </a:p>
      </dgm:t>
    </dgm:pt>
    <dgm:pt modelId="{47A892B5-CCDA-416C-935C-5278FB2094F8}" type="sibTrans" cxnId="{D24E7217-3C54-40A3-A39F-6FA7EB8E33D3}">
      <dgm:prSet/>
      <dgm:spPr/>
      <dgm:t>
        <a:bodyPr/>
        <a:lstStyle/>
        <a:p>
          <a:endParaRPr lang="en-US"/>
        </a:p>
      </dgm:t>
    </dgm:pt>
    <dgm:pt modelId="{90E72520-D7FF-4DD9-B73A-5B193620A3B6}">
      <dgm:prSet phldrT="[Text]" custT="1"/>
      <dgm:spPr/>
      <dgm:t>
        <a:bodyPr/>
        <a:lstStyle/>
        <a:p>
          <a:r>
            <a:rPr lang="en-US" sz="2400" dirty="0"/>
            <a:t>Special Project Manager</a:t>
          </a:r>
        </a:p>
      </dgm:t>
    </dgm:pt>
    <dgm:pt modelId="{1642F72D-EDF8-4CC7-8801-31A2373F3029}" type="parTrans" cxnId="{7A483F4F-5900-4580-8F00-41DAF6C8F878}">
      <dgm:prSet/>
      <dgm:spPr/>
      <dgm:t>
        <a:bodyPr/>
        <a:lstStyle/>
        <a:p>
          <a:endParaRPr lang="en-US"/>
        </a:p>
      </dgm:t>
    </dgm:pt>
    <dgm:pt modelId="{3646BE42-532B-4A67-8123-20304F368410}" type="sibTrans" cxnId="{7A483F4F-5900-4580-8F00-41DAF6C8F878}">
      <dgm:prSet/>
      <dgm:spPr/>
      <dgm:t>
        <a:bodyPr/>
        <a:lstStyle/>
        <a:p>
          <a:endParaRPr lang="en-US"/>
        </a:p>
      </dgm:t>
    </dgm:pt>
    <dgm:pt modelId="{F46941AF-0CCF-48DE-A818-C8BE01A41F5C}">
      <dgm:prSet phldrT="[Text]"/>
      <dgm:spPr>
        <a:solidFill>
          <a:srgbClr val="1D707B"/>
        </a:solidFill>
      </dgm:spPr>
      <dgm:t>
        <a:bodyPr/>
        <a:lstStyle/>
        <a:p>
          <a:r>
            <a:rPr lang="en-US" b="1" dirty="0"/>
            <a:t>Power User</a:t>
          </a:r>
        </a:p>
      </dgm:t>
    </dgm:pt>
    <dgm:pt modelId="{FFF4410E-722C-4600-AD82-1B13BD09BEB2}" type="parTrans" cxnId="{4F16A06C-8DF3-4EE2-B004-35A803EE3A02}">
      <dgm:prSet/>
      <dgm:spPr/>
      <dgm:t>
        <a:bodyPr/>
        <a:lstStyle/>
        <a:p>
          <a:endParaRPr lang="en-US"/>
        </a:p>
      </dgm:t>
    </dgm:pt>
    <dgm:pt modelId="{27CD0F66-B0AB-481C-A8A7-2D9F4E3E68B3}" type="sibTrans" cxnId="{4F16A06C-8DF3-4EE2-B004-35A803EE3A02}">
      <dgm:prSet/>
      <dgm:spPr/>
      <dgm:t>
        <a:bodyPr/>
        <a:lstStyle/>
        <a:p>
          <a:endParaRPr lang="en-US"/>
        </a:p>
      </dgm:t>
    </dgm:pt>
    <dgm:pt modelId="{6D8F0424-6A8E-4EA1-A985-4C725347444E}">
      <dgm:prSet phldrT="[Text]" custT="1"/>
      <dgm:spPr/>
      <dgm:t>
        <a:bodyPr/>
        <a:lstStyle/>
        <a:p>
          <a:r>
            <a:rPr lang="en-US" sz="2400" dirty="0"/>
            <a:t>16 Individuals</a:t>
          </a:r>
        </a:p>
      </dgm:t>
    </dgm:pt>
    <dgm:pt modelId="{27C77137-5AE0-4274-A4FE-FD7A2D949E92}" type="parTrans" cxnId="{C4A7A219-ACA1-4706-ADC6-A500BD6986AC}">
      <dgm:prSet/>
      <dgm:spPr/>
      <dgm:t>
        <a:bodyPr/>
        <a:lstStyle/>
        <a:p>
          <a:endParaRPr lang="en-US"/>
        </a:p>
      </dgm:t>
    </dgm:pt>
    <dgm:pt modelId="{F314F40A-A95D-4A2C-A83D-70E32EE93FE0}" type="sibTrans" cxnId="{C4A7A219-ACA1-4706-ADC6-A500BD6986AC}">
      <dgm:prSet/>
      <dgm:spPr/>
      <dgm:t>
        <a:bodyPr/>
        <a:lstStyle/>
        <a:p>
          <a:endParaRPr lang="en-US"/>
        </a:p>
      </dgm:t>
    </dgm:pt>
    <dgm:pt modelId="{C9A2388C-DED7-40BF-91DF-60B341A10604}">
      <dgm:prSet phldrT="[Text]" phldr="0" custT="1"/>
      <dgm:spPr/>
      <dgm:t>
        <a:bodyPr/>
        <a:lstStyle/>
        <a:p>
          <a:r>
            <a:rPr lang="en-US" sz="2400" dirty="0"/>
            <a:t>Instructional &amp; Student Service Deans</a:t>
          </a:r>
        </a:p>
      </dgm:t>
    </dgm:pt>
    <dgm:pt modelId="{4F198F9D-877F-449A-9D3A-7A4A38BDC441}" type="parTrans" cxnId="{C687F3C2-EFCF-4821-B248-89EC88BB7C95}">
      <dgm:prSet/>
      <dgm:spPr/>
      <dgm:t>
        <a:bodyPr/>
        <a:lstStyle/>
        <a:p>
          <a:endParaRPr lang="en-US"/>
        </a:p>
      </dgm:t>
    </dgm:pt>
    <dgm:pt modelId="{0AA10EF5-69D5-434D-8379-1BB1073D6224}" type="sibTrans" cxnId="{C687F3C2-EFCF-4821-B248-89EC88BB7C95}">
      <dgm:prSet/>
      <dgm:spPr/>
      <dgm:t>
        <a:bodyPr/>
        <a:lstStyle/>
        <a:p>
          <a:endParaRPr lang="en-US"/>
        </a:p>
      </dgm:t>
    </dgm:pt>
    <dgm:pt modelId="{5947C087-4878-4154-8504-E32E092664A7}">
      <dgm:prSet phldrT="[Text]"/>
      <dgm:spPr>
        <a:solidFill>
          <a:srgbClr val="1D707B"/>
        </a:solidFill>
      </dgm:spPr>
      <dgm:t>
        <a:bodyPr/>
        <a:lstStyle/>
        <a:p>
          <a:r>
            <a:rPr lang="en-US" b="1" dirty="0"/>
            <a:t>Standard </a:t>
          </a:r>
        </a:p>
        <a:p>
          <a:r>
            <a:rPr lang="en-US" b="1" dirty="0"/>
            <a:t>User</a:t>
          </a:r>
        </a:p>
      </dgm:t>
    </dgm:pt>
    <dgm:pt modelId="{29ADB35C-AFF4-4DD4-AB95-82B95F1D1D73}" type="parTrans" cxnId="{405FCE6C-29C1-4EA3-A867-FF1C55AEDB3F}">
      <dgm:prSet/>
      <dgm:spPr/>
      <dgm:t>
        <a:bodyPr/>
        <a:lstStyle/>
        <a:p>
          <a:endParaRPr lang="en-US"/>
        </a:p>
      </dgm:t>
    </dgm:pt>
    <dgm:pt modelId="{68A74782-5177-4B3A-8694-544C17304BD2}" type="sibTrans" cxnId="{405FCE6C-29C1-4EA3-A867-FF1C55AEDB3F}">
      <dgm:prSet/>
      <dgm:spPr/>
      <dgm:t>
        <a:bodyPr/>
        <a:lstStyle/>
        <a:p>
          <a:endParaRPr lang="en-US"/>
        </a:p>
      </dgm:t>
    </dgm:pt>
    <dgm:pt modelId="{B89E4318-8B7E-44A1-B983-B43C1AB7B4DD}">
      <dgm:prSet phldrT="[Text]" custT="1"/>
      <dgm:spPr/>
      <dgm:t>
        <a:bodyPr/>
        <a:lstStyle/>
        <a:p>
          <a:r>
            <a:rPr lang="en-US" sz="2400" dirty="0"/>
            <a:t>16 Individuals</a:t>
          </a:r>
        </a:p>
      </dgm:t>
    </dgm:pt>
    <dgm:pt modelId="{23A78F8D-5E0F-4276-9A9B-0BAC727DA58B}" type="parTrans" cxnId="{92E55066-A02E-4606-B889-041C6EA97C08}">
      <dgm:prSet/>
      <dgm:spPr/>
      <dgm:t>
        <a:bodyPr/>
        <a:lstStyle/>
        <a:p>
          <a:endParaRPr lang="en-US"/>
        </a:p>
      </dgm:t>
    </dgm:pt>
    <dgm:pt modelId="{E73CF607-2BC8-4018-936F-F3776C7262CB}" type="sibTrans" cxnId="{92E55066-A02E-4606-B889-041C6EA97C08}">
      <dgm:prSet/>
      <dgm:spPr/>
      <dgm:t>
        <a:bodyPr/>
        <a:lstStyle/>
        <a:p>
          <a:endParaRPr lang="en-US"/>
        </a:p>
      </dgm:t>
    </dgm:pt>
    <dgm:pt modelId="{14C75293-3B5C-4EFC-A667-A908B6ACEFEB}">
      <dgm:prSet custT="1"/>
      <dgm:spPr/>
      <dgm:t>
        <a:bodyPr/>
        <a:lstStyle/>
        <a:p>
          <a:r>
            <a:rPr lang="en-US" sz="2400" dirty="0"/>
            <a:t>Instructional &amp; Student Service Deans</a:t>
          </a:r>
        </a:p>
      </dgm:t>
    </dgm:pt>
    <dgm:pt modelId="{212F081B-71FE-4AC0-AFF4-C3435F12A5EA}" type="parTrans" cxnId="{871497E2-AC9B-41EF-8F1D-9EF4178BD8FB}">
      <dgm:prSet/>
      <dgm:spPr/>
      <dgm:t>
        <a:bodyPr/>
        <a:lstStyle/>
        <a:p>
          <a:endParaRPr lang="en-US"/>
        </a:p>
      </dgm:t>
    </dgm:pt>
    <dgm:pt modelId="{C3347A76-EA47-43E6-AB73-92DC3451E5F8}" type="sibTrans" cxnId="{871497E2-AC9B-41EF-8F1D-9EF4178BD8FB}">
      <dgm:prSet/>
      <dgm:spPr/>
      <dgm:t>
        <a:bodyPr/>
        <a:lstStyle/>
        <a:p>
          <a:endParaRPr lang="en-US"/>
        </a:p>
      </dgm:t>
    </dgm:pt>
    <dgm:pt modelId="{A25C7169-9A66-4CBF-A481-A8EBA065B02E}" type="pres">
      <dgm:prSet presAssocID="{7927359F-D744-4C55-995A-8016D7B34156}" presName="linearFlow" presStyleCnt="0">
        <dgm:presLayoutVars>
          <dgm:dir/>
          <dgm:animLvl val="lvl"/>
          <dgm:resizeHandles val="exact"/>
        </dgm:presLayoutVars>
      </dgm:prSet>
      <dgm:spPr/>
    </dgm:pt>
    <dgm:pt modelId="{4FD06FBF-783B-4211-8B1C-324CC6A23B9E}" type="pres">
      <dgm:prSet presAssocID="{6797C854-4D43-4B5F-B3D4-099E6B36342F}" presName="composite" presStyleCnt="0"/>
      <dgm:spPr/>
    </dgm:pt>
    <dgm:pt modelId="{29141030-A78B-48AA-B223-0BFE50C034E0}" type="pres">
      <dgm:prSet presAssocID="{6797C854-4D43-4B5F-B3D4-099E6B36342F}" presName="parentText" presStyleLbl="alignNode1" presStyleIdx="0" presStyleCnt="3">
        <dgm:presLayoutVars>
          <dgm:chMax val="1"/>
          <dgm:bulletEnabled val="1"/>
        </dgm:presLayoutVars>
      </dgm:prSet>
      <dgm:spPr/>
    </dgm:pt>
    <dgm:pt modelId="{779394F1-200A-44C0-86D1-147C87A62565}" type="pres">
      <dgm:prSet presAssocID="{6797C854-4D43-4B5F-B3D4-099E6B36342F}" presName="descendantText" presStyleLbl="alignAcc1" presStyleIdx="0" presStyleCnt="3">
        <dgm:presLayoutVars>
          <dgm:bulletEnabled val="1"/>
        </dgm:presLayoutVars>
      </dgm:prSet>
      <dgm:spPr/>
    </dgm:pt>
    <dgm:pt modelId="{F30190E8-D366-4FA7-B6D5-6BE2558425EE}" type="pres">
      <dgm:prSet presAssocID="{47A892B5-CCDA-416C-935C-5278FB2094F8}" presName="sp" presStyleCnt="0"/>
      <dgm:spPr/>
    </dgm:pt>
    <dgm:pt modelId="{767AD43D-07B4-4248-855C-0BD5BC044FF9}" type="pres">
      <dgm:prSet presAssocID="{F46941AF-0CCF-48DE-A818-C8BE01A41F5C}" presName="composite" presStyleCnt="0"/>
      <dgm:spPr/>
    </dgm:pt>
    <dgm:pt modelId="{3F0097A7-EEB4-4B25-91B5-A3EB02E8695A}" type="pres">
      <dgm:prSet presAssocID="{F46941AF-0CCF-48DE-A818-C8BE01A41F5C}" presName="parentText" presStyleLbl="alignNode1" presStyleIdx="1" presStyleCnt="3">
        <dgm:presLayoutVars>
          <dgm:chMax val="1"/>
          <dgm:bulletEnabled val="1"/>
        </dgm:presLayoutVars>
      </dgm:prSet>
      <dgm:spPr/>
    </dgm:pt>
    <dgm:pt modelId="{39336619-11EF-4F19-9C63-C5241E04DC99}" type="pres">
      <dgm:prSet presAssocID="{F46941AF-0CCF-48DE-A818-C8BE01A41F5C}" presName="descendantText" presStyleLbl="alignAcc1" presStyleIdx="1" presStyleCnt="3">
        <dgm:presLayoutVars>
          <dgm:bulletEnabled val="1"/>
        </dgm:presLayoutVars>
      </dgm:prSet>
      <dgm:spPr/>
    </dgm:pt>
    <dgm:pt modelId="{9A4CC4AD-BCCA-47CD-9F17-2136DA211F3E}" type="pres">
      <dgm:prSet presAssocID="{27CD0F66-B0AB-481C-A8A7-2D9F4E3E68B3}" presName="sp" presStyleCnt="0"/>
      <dgm:spPr/>
    </dgm:pt>
    <dgm:pt modelId="{91CEAFE8-94F1-4B87-B41D-5A5FD01633A0}" type="pres">
      <dgm:prSet presAssocID="{5947C087-4878-4154-8504-E32E092664A7}" presName="composite" presStyleCnt="0"/>
      <dgm:spPr/>
    </dgm:pt>
    <dgm:pt modelId="{35D88932-589B-421E-9C5F-088C92717476}" type="pres">
      <dgm:prSet presAssocID="{5947C087-4878-4154-8504-E32E092664A7}" presName="parentText" presStyleLbl="alignNode1" presStyleIdx="2" presStyleCnt="3">
        <dgm:presLayoutVars>
          <dgm:chMax val="1"/>
          <dgm:bulletEnabled val="1"/>
        </dgm:presLayoutVars>
      </dgm:prSet>
      <dgm:spPr/>
    </dgm:pt>
    <dgm:pt modelId="{149D11BC-B28C-4DC6-B31C-21A3D20630A9}" type="pres">
      <dgm:prSet presAssocID="{5947C087-4878-4154-8504-E32E092664A7}" presName="descendantText" presStyleLbl="alignAcc1" presStyleIdx="2" presStyleCnt="3">
        <dgm:presLayoutVars>
          <dgm:bulletEnabled val="1"/>
        </dgm:presLayoutVars>
      </dgm:prSet>
      <dgm:spPr/>
    </dgm:pt>
  </dgm:ptLst>
  <dgm:cxnLst>
    <dgm:cxn modelId="{D24E7217-3C54-40A3-A39F-6FA7EB8E33D3}" srcId="{7927359F-D744-4C55-995A-8016D7B34156}" destId="{6797C854-4D43-4B5F-B3D4-099E6B36342F}" srcOrd="0" destOrd="0" parTransId="{BE55FF5B-E0FF-4976-A86E-E790022E7FA5}" sibTransId="{47A892B5-CCDA-416C-935C-5278FB2094F8}"/>
    <dgm:cxn modelId="{C4A7A219-ACA1-4706-ADC6-A500BD6986AC}" srcId="{F46941AF-0CCF-48DE-A818-C8BE01A41F5C}" destId="{6D8F0424-6A8E-4EA1-A985-4C725347444E}" srcOrd="0" destOrd="0" parTransId="{27C77137-5AE0-4274-A4FE-FD7A2D949E92}" sibTransId="{F314F40A-A95D-4A2C-A83D-70E32EE93FE0}"/>
    <dgm:cxn modelId="{1C3D2335-73B9-48B9-8AB1-A140906E8CAC}" type="presOf" srcId="{7927359F-D744-4C55-995A-8016D7B34156}" destId="{A25C7169-9A66-4CBF-A481-A8EBA065B02E}" srcOrd="0" destOrd="0" presId="urn:microsoft.com/office/officeart/2005/8/layout/chevron2"/>
    <dgm:cxn modelId="{1154684B-1F8B-4B52-8CB7-D6BF13A840C6}" type="presOf" srcId="{14C75293-3B5C-4EFC-A667-A908B6ACEFEB}" destId="{149D11BC-B28C-4DC6-B31C-21A3D20630A9}" srcOrd="0" destOrd="1" presId="urn:microsoft.com/office/officeart/2005/8/layout/chevron2"/>
    <dgm:cxn modelId="{A5F8BC4B-F1B8-4E86-AD13-7D294843C5F9}" type="presOf" srcId="{B89E4318-8B7E-44A1-B983-B43C1AB7B4DD}" destId="{149D11BC-B28C-4DC6-B31C-21A3D20630A9}" srcOrd="0" destOrd="0" presId="urn:microsoft.com/office/officeart/2005/8/layout/chevron2"/>
    <dgm:cxn modelId="{7A483F4F-5900-4580-8F00-41DAF6C8F878}" srcId="{6797C854-4D43-4B5F-B3D4-099E6B36342F}" destId="{90E72520-D7FF-4DD9-B73A-5B193620A3B6}" srcOrd="0" destOrd="0" parTransId="{1642F72D-EDF8-4CC7-8801-31A2373F3029}" sibTransId="{3646BE42-532B-4A67-8123-20304F368410}"/>
    <dgm:cxn modelId="{81D75A56-F27D-4BF9-9232-0ACC138F4313}" type="presOf" srcId="{6797C854-4D43-4B5F-B3D4-099E6B36342F}" destId="{29141030-A78B-48AA-B223-0BFE50C034E0}" srcOrd="0" destOrd="0" presId="urn:microsoft.com/office/officeart/2005/8/layout/chevron2"/>
    <dgm:cxn modelId="{92E55066-A02E-4606-B889-041C6EA97C08}" srcId="{5947C087-4878-4154-8504-E32E092664A7}" destId="{B89E4318-8B7E-44A1-B983-B43C1AB7B4DD}" srcOrd="0" destOrd="0" parTransId="{23A78F8D-5E0F-4276-9A9B-0BAC727DA58B}" sibTransId="{E73CF607-2BC8-4018-936F-F3776C7262CB}"/>
    <dgm:cxn modelId="{4F16A06C-8DF3-4EE2-B004-35A803EE3A02}" srcId="{7927359F-D744-4C55-995A-8016D7B34156}" destId="{F46941AF-0CCF-48DE-A818-C8BE01A41F5C}" srcOrd="1" destOrd="0" parTransId="{FFF4410E-722C-4600-AD82-1B13BD09BEB2}" sibTransId="{27CD0F66-B0AB-481C-A8A7-2D9F4E3E68B3}"/>
    <dgm:cxn modelId="{405FCE6C-29C1-4EA3-A867-FF1C55AEDB3F}" srcId="{7927359F-D744-4C55-995A-8016D7B34156}" destId="{5947C087-4878-4154-8504-E32E092664A7}" srcOrd="2" destOrd="0" parTransId="{29ADB35C-AFF4-4DD4-AB95-82B95F1D1D73}" sibTransId="{68A74782-5177-4B3A-8694-544C17304BD2}"/>
    <dgm:cxn modelId="{A341F679-643F-46F9-ACE2-4914E8CE8062}" type="presOf" srcId="{F46941AF-0CCF-48DE-A818-C8BE01A41F5C}" destId="{3F0097A7-EEB4-4B25-91B5-A3EB02E8695A}" srcOrd="0" destOrd="0" presId="urn:microsoft.com/office/officeart/2005/8/layout/chevron2"/>
    <dgm:cxn modelId="{D79ECBB4-D481-448A-B55A-D4EA9A39DD9C}" type="presOf" srcId="{5947C087-4878-4154-8504-E32E092664A7}" destId="{35D88932-589B-421E-9C5F-088C92717476}" srcOrd="0" destOrd="0" presId="urn:microsoft.com/office/officeart/2005/8/layout/chevron2"/>
    <dgm:cxn modelId="{1D007AB7-4EB9-41F1-A558-3D2CC7C551CF}" type="presOf" srcId="{90E72520-D7FF-4DD9-B73A-5B193620A3B6}" destId="{779394F1-200A-44C0-86D1-147C87A62565}" srcOrd="0" destOrd="0" presId="urn:microsoft.com/office/officeart/2005/8/layout/chevron2"/>
    <dgm:cxn modelId="{C687F3C2-EFCF-4821-B248-89EC88BB7C95}" srcId="{F46941AF-0CCF-48DE-A818-C8BE01A41F5C}" destId="{C9A2388C-DED7-40BF-91DF-60B341A10604}" srcOrd="1" destOrd="0" parTransId="{4F198F9D-877F-449A-9D3A-7A4A38BDC441}" sibTransId="{0AA10EF5-69D5-434D-8379-1BB1073D6224}"/>
    <dgm:cxn modelId="{871497E2-AC9B-41EF-8F1D-9EF4178BD8FB}" srcId="{5947C087-4878-4154-8504-E32E092664A7}" destId="{14C75293-3B5C-4EFC-A667-A908B6ACEFEB}" srcOrd="1" destOrd="0" parTransId="{212F081B-71FE-4AC0-AFF4-C3435F12A5EA}" sibTransId="{C3347A76-EA47-43E6-AB73-92DC3451E5F8}"/>
    <dgm:cxn modelId="{4EC0B5F8-A446-42B7-BCF4-E02B884D7406}" type="presOf" srcId="{C9A2388C-DED7-40BF-91DF-60B341A10604}" destId="{39336619-11EF-4F19-9C63-C5241E04DC99}" srcOrd="0" destOrd="1" presId="urn:microsoft.com/office/officeart/2005/8/layout/chevron2"/>
    <dgm:cxn modelId="{BA18AFF9-9325-4924-B6BE-37A6F95A81DD}" type="presOf" srcId="{6D8F0424-6A8E-4EA1-A985-4C725347444E}" destId="{39336619-11EF-4F19-9C63-C5241E04DC99}" srcOrd="0" destOrd="0" presId="urn:microsoft.com/office/officeart/2005/8/layout/chevron2"/>
    <dgm:cxn modelId="{D0FC7953-35C0-4DF2-A137-EDC0F91C0012}" type="presParOf" srcId="{A25C7169-9A66-4CBF-A481-A8EBA065B02E}" destId="{4FD06FBF-783B-4211-8B1C-324CC6A23B9E}" srcOrd="0" destOrd="0" presId="urn:microsoft.com/office/officeart/2005/8/layout/chevron2"/>
    <dgm:cxn modelId="{0F9820E3-012A-45F7-98B5-BBC6EFA0E79E}" type="presParOf" srcId="{4FD06FBF-783B-4211-8B1C-324CC6A23B9E}" destId="{29141030-A78B-48AA-B223-0BFE50C034E0}" srcOrd="0" destOrd="0" presId="urn:microsoft.com/office/officeart/2005/8/layout/chevron2"/>
    <dgm:cxn modelId="{348E0D88-C493-4724-9840-05DB11C4F009}" type="presParOf" srcId="{4FD06FBF-783B-4211-8B1C-324CC6A23B9E}" destId="{779394F1-200A-44C0-86D1-147C87A62565}" srcOrd="1" destOrd="0" presId="urn:microsoft.com/office/officeart/2005/8/layout/chevron2"/>
    <dgm:cxn modelId="{BE593602-C4BB-49A6-AFC8-6385DE307646}" type="presParOf" srcId="{A25C7169-9A66-4CBF-A481-A8EBA065B02E}" destId="{F30190E8-D366-4FA7-B6D5-6BE2558425EE}" srcOrd="1" destOrd="0" presId="urn:microsoft.com/office/officeart/2005/8/layout/chevron2"/>
    <dgm:cxn modelId="{80BF115A-CEFF-4C03-AABD-215B281B0DA1}" type="presParOf" srcId="{A25C7169-9A66-4CBF-A481-A8EBA065B02E}" destId="{767AD43D-07B4-4248-855C-0BD5BC044FF9}" srcOrd="2" destOrd="0" presId="urn:microsoft.com/office/officeart/2005/8/layout/chevron2"/>
    <dgm:cxn modelId="{FAF1B380-AA1C-413A-8BB9-1C90DCBAFF48}" type="presParOf" srcId="{767AD43D-07B4-4248-855C-0BD5BC044FF9}" destId="{3F0097A7-EEB4-4B25-91B5-A3EB02E8695A}" srcOrd="0" destOrd="0" presId="urn:microsoft.com/office/officeart/2005/8/layout/chevron2"/>
    <dgm:cxn modelId="{120443A9-1416-45BD-956F-48B544FAE5DD}" type="presParOf" srcId="{767AD43D-07B4-4248-855C-0BD5BC044FF9}" destId="{39336619-11EF-4F19-9C63-C5241E04DC99}" srcOrd="1" destOrd="0" presId="urn:microsoft.com/office/officeart/2005/8/layout/chevron2"/>
    <dgm:cxn modelId="{D47E1741-DE3A-4655-9D43-97EF48026122}" type="presParOf" srcId="{A25C7169-9A66-4CBF-A481-A8EBA065B02E}" destId="{9A4CC4AD-BCCA-47CD-9F17-2136DA211F3E}" srcOrd="3" destOrd="0" presId="urn:microsoft.com/office/officeart/2005/8/layout/chevron2"/>
    <dgm:cxn modelId="{4594389E-2B08-4D07-9ED2-8D39AE2D906C}" type="presParOf" srcId="{A25C7169-9A66-4CBF-A481-A8EBA065B02E}" destId="{91CEAFE8-94F1-4B87-B41D-5A5FD01633A0}" srcOrd="4" destOrd="0" presId="urn:microsoft.com/office/officeart/2005/8/layout/chevron2"/>
    <dgm:cxn modelId="{2F9BE60F-3DF9-417B-B0DE-D690DCB6A881}" type="presParOf" srcId="{91CEAFE8-94F1-4B87-B41D-5A5FD01633A0}" destId="{35D88932-589B-421E-9C5F-088C92717476}" srcOrd="0" destOrd="0" presId="urn:microsoft.com/office/officeart/2005/8/layout/chevron2"/>
    <dgm:cxn modelId="{63E7ACE9-7D31-4D5C-B74B-DF505ADEB3AC}" type="presParOf" srcId="{91CEAFE8-94F1-4B87-B41D-5A5FD01633A0}" destId="{149D11BC-B28C-4DC6-B31C-21A3D20630A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141030-A78B-48AA-B223-0BFE50C034E0}">
      <dsp:nvSpPr>
        <dsp:cNvPr id="0" name=""/>
        <dsp:cNvSpPr/>
      </dsp:nvSpPr>
      <dsp:spPr>
        <a:xfrm rot="5400000">
          <a:off x="-234497" y="237699"/>
          <a:ext cx="1563315" cy="1094320"/>
        </a:xfrm>
        <a:prstGeom prst="chevron">
          <a:avLst/>
        </a:prstGeom>
        <a:solidFill>
          <a:srgbClr val="1D707B"/>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dirty="0"/>
            <a:t>Super </a:t>
          </a:r>
        </a:p>
        <a:p>
          <a:pPr marL="0" lvl="0" indent="0" algn="ctr" defTabSz="577850">
            <a:lnSpc>
              <a:spcPct val="90000"/>
            </a:lnSpc>
            <a:spcBef>
              <a:spcPct val="0"/>
            </a:spcBef>
            <a:spcAft>
              <a:spcPct val="35000"/>
            </a:spcAft>
            <a:buNone/>
          </a:pPr>
          <a:r>
            <a:rPr lang="en-US" sz="1300" b="1" kern="1200" dirty="0"/>
            <a:t>User</a:t>
          </a:r>
        </a:p>
      </dsp:txBody>
      <dsp:txXfrm rot="-5400000">
        <a:off x="1" y="550361"/>
        <a:ext cx="1094320" cy="468995"/>
      </dsp:txXfrm>
    </dsp:sp>
    <dsp:sp modelId="{779394F1-200A-44C0-86D1-147C87A62565}">
      <dsp:nvSpPr>
        <dsp:cNvPr id="0" name=""/>
        <dsp:cNvSpPr/>
      </dsp:nvSpPr>
      <dsp:spPr>
        <a:xfrm rot="5400000">
          <a:off x="2755211" y="-1657688"/>
          <a:ext cx="1016154" cy="4337937"/>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Special Project Manager</a:t>
          </a:r>
        </a:p>
      </dsp:txBody>
      <dsp:txXfrm rot="-5400000">
        <a:off x="1094320" y="52808"/>
        <a:ext cx="4288332" cy="916944"/>
      </dsp:txXfrm>
    </dsp:sp>
    <dsp:sp modelId="{3F0097A7-EEB4-4B25-91B5-A3EB02E8695A}">
      <dsp:nvSpPr>
        <dsp:cNvPr id="0" name=""/>
        <dsp:cNvSpPr/>
      </dsp:nvSpPr>
      <dsp:spPr>
        <a:xfrm rot="5400000">
          <a:off x="-234497" y="1606602"/>
          <a:ext cx="1563315" cy="1094320"/>
        </a:xfrm>
        <a:prstGeom prst="chevron">
          <a:avLst/>
        </a:prstGeom>
        <a:solidFill>
          <a:srgbClr val="1D707B"/>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dirty="0"/>
            <a:t>Power User</a:t>
          </a:r>
        </a:p>
      </dsp:txBody>
      <dsp:txXfrm rot="-5400000">
        <a:off x="1" y="1919264"/>
        <a:ext cx="1094320" cy="468995"/>
      </dsp:txXfrm>
    </dsp:sp>
    <dsp:sp modelId="{39336619-11EF-4F19-9C63-C5241E04DC99}">
      <dsp:nvSpPr>
        <dsp:cNvPr id="0" name=""/>
        <dsp:cNvSpPr/>
      </dsp:nvSpPr>
      <dsp:spPr>
        <a:xfrm rot="5400000">
          <a:off x="2755211" y="-288785"/>
          <a:ext cx="1016154" cy="4337937"/>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16 Individuals</a:t>
          </a:r>
        </a:p>
        <a:p>
          <a:pPr marL="228600" lvl="1" indent="-228600" algn="l" defTabSz="1066800">
            <a:lnSpc>
              <a:spcPct val="90000"/>
            </a:lnSpc>
            <a:spcBef>
              <a:spcPct val="0"/>
            </a:spcBef>
            <a:spcAft>
              <a:spcPct val="15000"/>
            </a:spcAft>
            <a:buChar char="•"/>
          </a:pPr>
          <a:r>
            <a:rPr lang="en-US" sz="2400" kern="1200" dirty="0"/>
            <a:t>Instructional &amp; Student Service Deans</a:t>
          </a:r>
        </a:p>
      </dsp:txBody>
      <dsp:txXfrm rot="-5400000">
        <a:off x="1094320" y="1421711"/>
        <a:ext cx="4288332" cy="916944"/>
      </dsp:txXfrm>
    </dsp:sp>
    <dsp:sp modelId="{35D88932-589B-421E-9C5F-088C92717476}">
      <dsp:nvSpPr>
        <dsp:cNvPr id="0" name=""/>
        <dsp:cNvSpPr/>
      </dsp:nvSpPr>
      <dsp:spPr>
        <a:xfrm rot="5400000">
          <a:off x="-234497" y="2975505"/>
          <a:ext cx="1563315" cy="1094320"/>
        </a:xfrm>
        <a:prstGeom prst="chevron">
          <a:avLst/>
        </a:prstGeom>
        <a:solidFill>
          <a:srgbClr val="1D707B"/>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dirty="0"/>
            <a:t>Standard </a:t>
          </a:r>
        </a:p>
        <a:p>
          <a:pPr marL="0" lvl="0" indent="0" algn="ctr" defTabSz="577850">
            <a:lnSpc>
              <a:spcPct val="90000"/>
            </a:lnSpc>
            <a:spcBef>
              <a:spcPct val="0"/>
            </a:spcBef>
            <a:spcAft>
              <a:spcPct val="35000"/>
            </a:spcAft>
            <a:buNone/>
          </a:pPr>
          <a:r>
            <a:rPr lang="en-US" sz="1300" b="1" kern="1200" dirty="0"/>
            <a:t>User</a:t>
          </a:r>
        </a:p>
      </dsp:txBody>
      <dsp:txXfrm rot="-5400000">
        <a:off x="1" y="3288167"/>
        <a:ext cx="1094320" cy="468995"/>
      </dsp:txXfrm>
    </dsp:sp>
    <dsp:sp modelId="{149D11BC-B28C-4DC6-B31C-21A3D20630A9}">
      <dsp:nvSpPr>
        <dsp:cNvPr id="0" name=""/>
        <dsp:cNvSpPr/>
      </dsp:nvSpPr>
      <dsp:spPr>
        <a:xfrm rot="5400000">
          <a:off x="2755211" y="1080116"/>
          <a:ext cx="1016154" cy="4337937"/>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16 Individuals</a:t>
          </a:r>
        </a:p>
        <a:p>
          <a:pPr marL="228600" lvl="1" indent="-228600" algn="l" defTabSz="1066800">
            <a:lnSpc>
              <a:spcPct val="90000"/>
            </a:lnSpc>
            <a:spcBef>
              <a:spcPct val="0"/>
            </a:spcBef>
            <a:spcAft>
              <a:spcPct val="15000"/>
            </a:spcAft>
            <a:buChar char="•"/>
          </a:pPr>
          <a:r>
            <a:rPr lang="en-US" sz="2400" kern="1200" dirty="0"/>
            <a:t>Instructional &amp; Student Service Deans</a:t>
          </a:r>
        </a:p>
      </dsp:txBody>
      <dsp:txXfrm rot="-5400000">
        <a:off x="1094320" y="2790613"/>
        <a:ext cx="4288332" cy="91694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2" tIns="46587" rIns="93172" bIns="46587"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2" tIns="46587" rIns="93172" bIns="46587" rtlCol="0"/>
          <a:lstStyle>
            <a:lvl1pPr algn="r">
              <a:defRPr sz="1200"/>
            </a:lvl1pPr>
          </a:lstStyle>
          <a:p>
            <a:fld id="{48044BE9-9D4B-4C8E-852C-3B13285C39E1}" type="datetimeFigureOut">
              <a:rPr lang="en-US" smtClean="0"/>
              <a:t>3/17/26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2" tIns="46587" rIns="93172" bIns="46587"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2" tIns="46587" rIns="93172"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72" tIns="46587" rIns="93172"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72" tIns="46587" rIns="93172" bIns="46587" rtlCol="0" anchor="b"/>
          <a:lstStyle>
            <a:lvl1pPr algn="r">
              <a:defRPr sz="1200"/>
            </a:lvl1pPr>
          </a:lstStyle>
          <a:p>
            <a:fld id="{EFAA1718-2E1E-4CD2-86E5-E565060180C1}" type="slidenum">
              <a:rPr lang="en-US" smtClean="0"/>
              <a:t>‹#›</a:t>
            </a:fld>
            <a:endParaRPr lang="en-US"/>
          </a:p>
        </p:txBody>
      </p:sp>
    </p:spTree>
    <p:extLst>
      <p:ext uri="{BB962C8B-B14F-4D97-AF65-F5344CB8AC3E}">
        <p14:creationId xmlns:p14="http://schemas.microsoft.com/office/powerpoint/2010/main" val="956426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 so there is a lot going on with this project, and I’m happy to be sharing an update with you all. There has been a lot of progress and some developments, so we want to really make sure everyone is aware of the work being done, as well as the challenges.</a:t>
            </a:r>
          </a:p>
          <a:p>
            <a:endParaRPr lang="en-US" dirty="0"/>
          </a:p>
          <a:p>
            <a:endParaRPr lang="en-US" dirty="0"/>
          </a:p>
        </p:txBody>
      </p:sp>
      <p:sp>
        <p:nvSpPr>
          <p:cNvPr id="4" name="Slide Number Placeholder 3"/>
          <p:cNvSpPr>
            <a:spLocks noGrp="1"/>
          </p:cNvSpPr>
          <p:nvPr>
            <p:ph type="sldNum" sz="quarter" idx="5"/>
          </p:nvPr>
        </p:nvSpPr>
        <p:spPr/>
        <p:txBody>
          <a:bodyPr/>
          <a:lstStyle/>
          <a:p>
            <a:fld id="{7B982557-EA2A-4E59-B96E-B7E8D7F80136}" type="slidenum">
              <a:rPr lang="en-US" smtClean="0"/>
              <a:t>1</a:t>
            </a:fld>
            <a:endParaRPr lang="en-US"/>
          </a:p>
        </p:txBody>
      </p:sp>
    </p:spTree>
    <p:extLst>
      <p:ext uri="{BB962C8B-B14F-4D97-AF65-F5344CB8AC3E}">
        <p14:creationId xmlns:p14="http://schemas.microsoft.com/office/powerpoint/2010/main" val="583090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Between the savings through marketing automation and the expiration of the Ocelot contract, will see an ROI of $78k</a:t>
            </a:r>
          </a:p>
        </p:txBody>
      </p:sp>
      <p:sp>
        <p:nvSpPr>
          <p:cNvPr id="4" name="Slide Number Placeholder 3"/>
          <p:cNvSpPr>
            <a:spLocks noGrp="1"/>
          </p:cNvSpPr>
          <p:nvPr>
            <p:ph type="sldNum" sz="quarter" idx="5"/>
          </p:nvPr>
        </p:nvSpPr>
        <p:spPr/>
        <p:txBody>
          <a:bodyPr/>
          <a:lstStyle/>
          <a:p>
            <a:fld id="{EFAA1718-2E1E-4CD2-86E5-E565060180C1}" type="slidenum">
              <a:rPr lang="en-US" smtClean="0"/>
              <a:t>16</a:t>
            </a:fld>
            <a:endParaRPr lang="en-US"/>
          </a:p>
        </p:txBody>
      </p:sp>
    </p:spTree>
    <p:extLst>
      <p:ext uri="{BB962C8B-B14F-4D97-AF65-F5344CB8AC3E}">
        <p14:creationId xmlns:p14="http://schemas.microsoft.com/office/powerpoint/2010/main" val="3955152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also start to see the impact in other ways … I had the office of IE put together a comparison of the Primary Term Persistence of our Jets Jumpstart attendees v. the general college student population. Students who attend the event are persisting at double the rate of the overall student population. While this does represent just a small sample, the results do align with what we all know: when students are engaged, when they build connections and learn about the support available to them, they are more likely to return the next semester. </a:t>
            </a:r>
            <a:br>
              <a:rPr lang="en-US" dirty="0"/>
            </a:br>
            <a:br>
              <a:rPr lang="en-US" dirty="0"/>
            </a:br>
            <a:r>
              <a:rPr lang="en-US" dirty="0"/>
              <a:t>One idea that we could explore is creating a campaign targeting non-attendees to provide them with the information such as campus events, basic needs, ACP success coaches, ASC and include the Resource Guide to potentially raise the Primary Term Persistence for all students? </a:t>
            </a:r>
          </a:p>
        </p:txBody>
      </p:sp>
      <p:sp>
        <p:nvSpPr>
          <p:cNvPr id="4" name="Slide Number Placeholder 3"/>
          <p:cNvSpPr>
            <a:spLocks noGrp="1"/>
          </p:cNvSpPr>
          <p:nvPr>
            <p:ph type="sldNum" sz="quarter" idx="5"/>
          </p:nvPr>
        </p:nvSpPr>
        <p:spPr/>
        <p:txBody>
          <a:bodyPr/>
          <a:lstStyle/>
          <a:p>
            <a:fld id="{EFAA1718-2E1E-4CD2-86E5-E565060180C1}" type="slidenum">
              <a:rPr lang="en-US" smtClean="0"/>
              <a:t>17</a:t>
            </a:fld>
            <a:endParaRPr lang="en-US"/>
          </a:p>
        </p:txBody>
      </p:sp>
    </p:spTree>
    <p:extLst>
      <p:ext uri="{BB962C8B-B14F-4D97-AF65-F5344CB8AC3E}">
        <p14:creationId xmlns:p14="http://schemas.microsoft.com/office/powerpoint/2010/main" val="1159700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 we are primarily taking advantage of about a third of this platform’s capabilities. Imagine when we are able to utilize the entire functionality of the platform, we would have the ability to impact a number of areas here at Miramar College. From the Equity Plan to VAR, Guided Pathways, ACPs and even reduce administrative bottlenecks. But nothing is more enticing than the prospect of instituting an Early Alert system through the use of all three functions of Engagement, Agentic AI and Canvas Integration.</a:t>
            </a:r>
          </a:p>
        </p:txBody>
      </p:sp>
      <p:sp>
        <p:nvSpPr>
          <p:cNvPr id="4" name="Slide Number Placeholder 3"/>
          <p:cNvSpPr>
            <a:spLocks noGrp="1"/>
          </p:cNvSpPr>
          <p:nvPr>
            <p:ph type="sldNum" sz="quarter" idx="5"/>
          </p:nvPr>
        </p:nvSpPr>
        <p:spPr/>
        <p:txBody>
          <a:bodyPr/>
          <a:lstStyle/>
          <a:p>
            <a:fld id="{7B982557-EA2A-4E59-B96E-B7E8D7F80136}" type="slidenum">
              <a:rPr lang="en-US" smtClean="0"/>
              <a:t>18</a:t>
            </a:fld>
            <a:endParaRPr lang="en-US"/>
          </a:p>
        </p:txBody>
      </p:sp>
    </p:spTree>
    <p:extLst>
      <p:ext uri="{BB962C8B-B14F-4D97-AF65-F5344CB8AC3E}">
        <p14:creationId xmlns:p14="http://schemas.microsoft.com/office/powerpoint/2010/main" val="3183761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meantime, I am trying to increase the level of communication I am providing around the project. I feel like all I am doing is talking about the project – but I have learned that no matter how I feel about it, there are still folks here who state they do not know enough about the project. If you hear a member of the Miramar College community state as much, contact me. I am now addicted to caffeine and a coffee meeting to discuss the project will always be welcomed.</a:t>
            </a:r>
          </a:p>
        </p:txBody>
      </p:sp>
      <p:sp>
        <p:nvSpPr>
          <p:cNvPr id="4" name="Slide Number Placeholder 3"/>
          <p:cNvSpPr>
            <a:spLocks noGrp="1"/>
          </p:cNvSpPr>
          <p:nvPr>
            <p:ph type="sldNum" sz="quarter" idx="5"/>
          </p:nvPr>
        </p:nvSpPr>
        <p:spPr/>
        <p:txBody>
          <a:bodyPr/>
          <a:lstStyle/>
          <a:p>
            <a:fld id="{E923F508-1B41-41AC-8015-B72ED0E05204}" type="slidenum">
              <a:rPr lang="en-US" smtClean="0"/>
              <a:t>19</a:t>
            </a:fld>
            <a:endParaRPr lang="en-US"/>
          </a:p>
        </p:txBody>
      </p:sp>
    </p:spTree>
    <p:extLst>
      <p:ext uri="{BB962C8B-B14F-4D97-AF65-F5344CB8AC3E}">
        <p14:creationId xmlns:p14="http://schemas.microsoft.com/office/powerpoint/2010/main" val="1956695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that we understand the primary functions of the CRM:</a:t>
            </a:r>
          </a:p>
          <a:p>
            <a:pPr marL="232930" indent="-232930">
              <a:buAutoNum type="arabicPeriod"/>
            </a:pPr>
            <a:r>
              <a:rPr lang="en-US" dirty="0"/>
              <a:t>Engagement and Communication Tool</a:t>
            </a:r>
          </a:p>
          <a:p>
            <a:pPr marL="232930" indent="-232930">
              <a:buAutoNum type="arabicPeriod"/>
            </a:pPr>
            <a:r>
              <a:rPr lang="en-US" dirty="0"/>
              <a:t>Agentic AI</a:t>
            </a:r>
          </a:p>
          <a:p>
            <a:pPr marL="232930" indent="-232930">
              <a:buAutoNum type="arabicPeriod"/>
            </a:pPr>
            <a:r>
              <a:rPr lang="en-US" dirty="0"/>
              <a:t>LMS Integration</a:t>
            </a:r>
          </a:p>
          <a:p>
            <a:endParaRPr lang="en-US" dirty="0"/>
          </a:p>
        </p:txBody>
      </p:sp>
      <p:sp>
        <p:nvSpPr>
          <p:cNvPr id="4" name="Slide Number Placeholder 3"/>
          <p:cNvSpPr>
            <a:spLocks noGrp="1"/>
          </p:cNvSpPr>
          <p:nvPr>
            <p:ph type="sldNum" sz="quarter" idx="5"/>
          </p:nvPr>
        </p:nvSpPr>
        <p:spPr/>
        <p:txBody>
          <a:bodyPr/>
          <a:lstStyle/>
          <a:p>
            <a:fld id="{7B982557-EA2A-4E59-B96E-B7E8D7F80136}" type="slidenum">
              <a:rPr lang="en-US" smtClean="0"/>
              <a:t>2</a:t>
            </a:fld>
            <a:endParaRPr lang="en-US"/>
          </a:p>
        </p:txBody>
      </p:sp>
    </p:spTree>
    <p:extLst>
      <p:ext uri="{BB962C8B-B14F-4D97-AF65-F5344CB8AC3E}">
        <p14:creationId xmlns:p14="http://schemas.microsoft.com/office/powerpoint/2010/main" val="1928311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to note: </a:t>
            </a:r>
          </a:p>
          <a:p>
            <a:r>
              <a:rPr lang="en-US" dirty="0"/>
              <a:t>Let’s remember that Communication and Engagement is where we are right now with this project. Agentic AI and CANVAS integration are updated components of the CRM, and while we are beginning some work in those areas, the initial implementation is centered around communication and engagement tools within the CRM.</a:t>
            </a:r>
          </a:p>
        </p:txBody>
      </p:sp>
      <p:sp>
        <p:nvSpPr>
          <p:cNvPr id="4" name="Slide Number Placeholder 3"/>
          <p:cNvSpPr>
            <a:spLocks noGrp="1"/>
          </p:cNvSpPr>
          <p:nvPr>
            <p:ph type="sldNum" sz="quarter" idx="5"/>
          </p:nvPr>
        </p:nvSpPr>
        <p:spPr/>
        <p:txBody>
          <a:bodyPr/>
          <a:lstStyle/>
          <a:p>
            <a:fld id="{7B982557-EA2A-4E59-B96E-B7E8D7F80136}" type="slidenum">
              <a:rPr lang="en-US" smtClean="0"/>
              <a:t>3</a:t>
            </a:fld>
            <a:endParaRPr lang="en-US"/>
          </a:p>
        </p:txBody>
      </p:sp>
    </p:spTree>
    <p:extLst>
      <p:ext uri="{BB962C8B-B14F-4D97-AF65-F5344CB8AC3E}">
        <p14:creationId xmlns:p14="http://schemas.microsoft.com/office/powerpoint/2010/main" val="582391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refresh everyone’s memories – or to perhaps provide context for those who are unaware, this project has an 18-moth timeline.  Phase 3 &amp; 4 has centered around work with Counseling, CLDS, Vet Affairs, DSPS, Fin Aid, EOPS, Admissions, Basic Needs, Promise, Graduation and LEAD have commenced. To be 100% transparent, I had presented a plan for training back in November at Join Deans Council.  This opened up a robust conversation around what should be rolled out in the way of training, to whom it should be available to, and how we should institutionalize the day-to-day use of the CRM. As is often the case with a large project with this, it gave folks some pause….</a:t>
            </a:r>
          </a:p>
          <a:p>
            <a:endParaRPr lang="en-US" dirty="0"/>
          </a:p>
        </p:txBody>
      </p:sp>
      <p:sp>
        <p:nvSpPr>
          <p:cNvPr id="4" name="Slide Number Placeholder 3"/>
          <p:cNvSpPr>
            <a:spLocks noGrp="1"/>
          </p:cNvSpPr>
          <p:nvPr>
            <p:ph type="sldNum" sz="quarter" idx="5"/>
          </p:nvPr>
        </p:nvSpPr>
        <p:spPr/>
        <p:txBody>
          <a:bodyPr/>
          <a:lstStyle/>
          <a:p>
            <a:fld id="{7B982557-EA2A-4E59-B96E-B7E8D7F80136}" type="slidenum">
              <a:rPr lang="en-US" smtClean="0"/>
              <a:t>4</a:t>
            </a:fld>
            <a:endParaRPr lang="en-US"/>
          </a:p>
        </p:txBody>
      </p:sp>
    </p:spTree>
    <p:extLst>
      <p:ext uri="{BB962C8B-B14F-4D97-AF65-F5344CB8AC3E}">
        <p14:creationId xmlns:p14="http://schemas.microsoft.com/office/powerpoint/2010/main" val="1002493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the point where leadership needed a moment to discuss. Ultimately, this is not a bad thing. The tool continues to evolve and offer more than anyone opportunities to address gaps than anyone had originally thought. It wasn’t until we returned from break before we could agree on what institutionalizing the CRM would look like for us at Miramar College.</a:t>
            </a:r>
          </a:p>
        </p:txBody>
      </p:sp>
      <p:sp>
        <p:nvSpPr>
          <p:cNvPr id="4" name="Slide Number Placeholder 3"/>
          <p:cNvSpPr>
            <a:spLocks noGrp="1"/>
          </p:cNvSpPr>
          <p:nvPr>
            <p:ph type="sldNum" sz="quarter" idx="5"/>
          </p:nvPr>
        </p:nvSpPr>
        <p:spPr/>
        <p:txBody>
          <a:bodyPr/>
          <a:lstStyle/>
          <a:p>
            <a:fld id="{EFAA1718-2E1E-4CD2-86E5-E565060180C1}" type="slidenum">
              <a:rPr lang="en-US" smtClean="0"/>
              <a:t>5</a:t>
            </a:fld>
            <a:endParaRPr lang="en-US"/>
          </a:p>
        </p:txBody>
      </p:sp>
    </p:spTree>
    <p:extLst>
      <p:ext uri="{BB962C8B-B14F-4D97-AF65-F5344CB8AC3E}">
        <p14:creationId xmlns:p14="http://schemas.microsoft.com/office/powerpoint/2010/main" val="3630184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look ahead past the initial implementation, we should work to expand the use of all three components of the CRM Platform, having them work in concert to provide personalized, targeted communications toward our Student Success goals such as increasing persistence metrics and capturing student data for VAR; addressing equity gaps for our DI populations; and doing so more efficiently through a Student Hub App we can make available to all our students.</a:t>
            </a:r>
          </a:p>
        </p:txBody>
      </p:sp>
      <p:sp>
        <p:nvSpPr>
          <p:cNvPr id="4" name="Slide Number Placeholder 3"/>
          <p:cNvSpPr>
            <a:spLocks noGrp="1"/>
          </p:cNvSpPr>
          <p:nvPr>
            <p:ph type="sldNum" sz="quarter" idx="5"/>
          </p:nvPr>
        </p:nvSpPr>
        <p:spPr/>
        <p:txBody>
          <a:bodyPr/>
          <a:lstStyle/>
          <a:p>
            <a:fld id="{7B982557-EA2A-4E59-B96E-B7E8D7F80136}" type="slidenum">
              <a:rPr lang="en-US" smtClean="0"/>
              <a:t>6</a:t>
            </a:fld>
            <a:endParaRPr lang="en-US"/>
          </a:p>
        </p:txBody>
      </p:sp>
    </p:spTree>
    <p:extLst>
      <p:ext uri="{BB962C8B-B14F-4D97-AF65-F5344CB8AC3E}">
        <p14:creationId xmlns:p14="http://schemas.microsoft.com/office/powerpoint/2010/main" val="3068672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continued departmental expansion, formalized training will begin in November with representatives from the previously mentioned Phase 3 areas. We have an 80-page and growing resource guide that I will be utilizing during training, but participants will of course be keeping them as they begin the adoption process in their areas. I am looking at Friday mornings as a designated time, and still ironing out location. </a:t>
            </a:r>
          </a:p>
        </p:txBody>
      </p:sp>
      <p:sp>
        <p:nvSpPr>
          <p:cNvPr id="4" name="Slide Number Placeholder 3"/>
          <p:cNvSpPr>
            <a:spLocks noGrp="1"/>
          </p:cNvSpPr>
          <p:nvPr>
            <p:ph type="sldNum" sz="quarter" idx="5"/>
          </p:nvPr>
        </p:nvSpPr>
        <p:spPr/>
        <p:txBody>
          <a:bodyPr/>
          <a:lstStyle/>
          <a:p>
            <a:fld id="{EFAA1718-2E1E-4CD2-86E5-E565060180C1}" type="slidenum">
              <a:rPr lang="en-US" smtClean="0"/>
              <a:t>12</a:t>
            </a:fld>
            <a:endParaRPr lang="en-US"/>
          </a:p>
        </p:txBody>
      </p:sp>
    </p:spTree>
    <p:extLst>
      <p:ext uri="{BB962C8B-B14F-4D97-AF65-F5344CB8AC3E}">
        <p14:creationId xmlns:p14="http://schemas.microsoft.com/office/powerpoint/2010/main" val="2635503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give everyone an idea of the things being worked, I will point to just a couple of items in this list:</a:t>
            </a:r>
          </a:p>
          <a:p>
            <a:r>
              <a:rPr lang="en-US" dirty="0"/>
              <a:t>-Counseling: 34% increase in 1-hour Ed Plan appts (fully booked)</a:t>
            </a:r>
          </a:p>
          <a:p>
            <a:r>
              <a:rPr lang="en-US" dirty="0"/>
              <a:t>-Collaborating between Admissions and Student Affairs to bring the graduation and commencement on board with the CRM</a:t>
            </a:r>
          </a:p>
          <a:p>
            <a:r>
              <a:rPr lang="en-US" dirty="0"/>
              <a:t>-We are also looking to help clear out the Admissions inbox through the use of an AI Agent to answer top 15 most common email inquiries</a:t>
            </a:r>
          </a:p>
          <a:p>
            <a:endParaRPr lang="en-US" dirty="0"/>
          </a:p>
        </p:txBody>
      </p:sp>
      <p:sp>
        <p:nvSpPr>
          <p:cNvPr id="4" name="Slide Number Placeholder 3"/>
          <p:cNvSpPr>
            <a:spLocks noGrp="1"/>
          </p:cNvSpPr>
          <p:nvPr>
            <p:ph type="sldNum" sz="quarter" idx="5"/>
          </p:nvPr>
        </p:nvSpPr>
        <p:spPr/>
        <p:txBody>
          <a:bodyPr/>
          <a:lstStyle/>
          <a:p>
            <a:fld id="{EFAA1718-2E1E-4CD2-86E5-E565060180C1}" type="slidenum">
              <a:rPr lang="en-US" smtClean="0"/>
              <a:t>14</a:t>
            </a:fld>
            <a:endParaRPr lang="en-US"/>
          </a:p>
        </p:txBody>
      </p:sp>
    </p:spTree>
    <p:extLst>
      <p:ext uri="{BB962C8B-B14F-4D97-AF65-F5344CB8AC3E}">
        <p14:creationId xmlns:p14="http://schemas.microsoft.com/office/powerpoint/2010/main" val="3035618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 me give the breakdown here:</a:t>
            </a:r>
          </a:p>
          <a:p>
            <a:pPr marL="174698" indent="-174698">
              <a:buFontTx/>
              <a:buChar char="-"/>
            </a:pPr>
            <a:r>
              <a:rPr lang="en-US" b="0" i="0" dirty="0">
                <a:solidFill>
                  <a:srgbClr val="1D1C1D"/>
                </a:solidFill>
                <a:effectLst/>
                <a:latin typeface="Slack-Lato"/>
              </a:rPr>
              <a:t>Agent &amp; Conversation/Chat tool (75 hours saved)</a:t>
            </a:r>
          </a:p>
          <a:p>
            <a:pPr marL="174698" indent="-174698">
              <a:buFontTx/>
              <a:buChar char="-"/>
            </a:pPr>
            <a:r>
              <a:rPr lang="en-US" b="0" i="0" dirty="0">
                <a:solidFill>
                  <a:srgbClr val="1D1C1D"/>
                </a:solidFill>
                <a:effectLst/>
                <a:latin typeface="Slack-Lato"/>
              </a:rPr>
              <a:t>Event tool (52 quarterly hours saved)</a:t>
            </a:r>
            <a:br>
              <a:rPr lang="en-US" dirty="0"/>
            </a:br>
            <a:r>
              <a:rPr lang="en-US" b="0" i="0" dirty="0">
                <a:solidFill>
                  <a:srgbClr val="1D1C1D"/>
                </a:solidFill>
                <a:effectLst/>
                <a:latin typeface="Slack-Lato"/>
              </a:rPr>
              <a:t>- SMS campaigns (20 hours saved)</a:t>
            </a:r>
            <a:br>
              <a:rPr lang="en-US" dirty="0"/>
            </a:br>
            <a:r>
              <a:rPr lang="en-US" b="0" i="0" dirty="0">
                <a:solidFill>
                  <a:srgbClr val="1D1C1D"/>
                </a:solidFill>
                <a:effectLst/>
                <a:latin typeface="Slack-Lato"/>
              </a:rPr>
              <a:t>- Email automation (17 hours saved)</a:t>
            </a:r>
          </a:p>
          <a:p>
            <a:r>
              <a:rPr lang="en-US" b="0" i="0" dirty="0">
                <a:solidFill>
                  <a:srgbClr val="1D1C1D"/>
                </a:solidFill>
                <a:effectLst/>
                <a:latin typeface="Slack-Lato"/>
              </a:rPr>
              <a:t>Element then takes the number of hours saved and multiply by the national average hourly rate of an admissions representative of approximately $25/hour – coincidentally, not all that outrageous considering the minimum wage increase for hospitality workers in San Diego going up to $25/hour.</a:t>
            </a:r>
          </a:p>
        </p:txBody>
      </p:sp>
      <p:sp>
        <p:nvSpPr>
          <p:cNvPr id="4" name="Slide Number Placeholder 3"/>
          <p:cNvSpPr>
            <a:spLocks noGrp="1"/>
          </p:cNvSpPr>
          <p:nvPr>
            <p:ph type="sldNum" sz="quarter" idx="5"/>
          </p:nvPr>
        </p:nvSpPr>
        <p:spPr/>
        <p:txBody>
          <a:bodyPr/>
          <a:lstStyle/>
          <a:p>
            <a:fld id="{EFAA1718-2E1E-4CD2-86E5-E565060180C1}" type="slidenum">
              <a:rPr lang="en-US" smtClean="0"/>
              <a:t>15</a:t>
            </a:fld>
            <a:endParaRPr lang="en-US"/>
          </a:p>
        </p:txBody>
      </p:sp>
    </p:spTree>
    <p:extLst>
      <p:ext uri="{BB962C8B-B14F-4D97-AF65-F5344CB8AC3E}">
        <p14:creationId xmlns:p14="http://schemas.microsoft.com/office/powerpoint/2010/main" val="755727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BBFAF-6DD9-F644-8969-4E2C9B694D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8FF8451-4077-8A62-41B2-19BC59070C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32A258F-FF7F-B416-0F97-960B410DF207}"/>
              </a:ext>
            </a:extLst>
          </p:cNvPr>
          <p:cNvSpPr>
            <a:spLocks noGrp="1"/>
          </p:cNvSpPr>
          <p:nvPr>
            <p:ph type="dt" sz="half" idx="10"/>
          </p:nvPr>
        </p:nvSpPr>
        <p:spPr/>
        <p:txBody>
          <a:bodyPr/>
          <a:lstStyle/>
          <a:p>
            <a:fld id="{78B8DA39-C24B-4506-9FC3-08DC22F37031}" type="datetimeFigureOut">
              <a:rPr lang="en-US" smtClean="0"/>
              <a:t>3/17/26</a:t>
            </a:fld>
            <a:endParaRPr lang="en-US"/>
          </a:p>
        </p:txBody>
      </p:sp>
      <p:sp>
        <p:nvSpPr>
          <p:cNvPr id="5" name="Footer Placeholder 4">
            <a:extLst>
              <a:ext uri="{FF2B5EF4-FFF2-40B4-BE49-F238E27FC236}">
                <a16:creationId xmlns:a16="http://schemas.microsoft.com/office/drawing/2014/main" id="{ED5D0DBD-1ADD-0EEA-18F9-BD50DC2C44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0E2F99-0D73-3319-322F-3ED94191C6D4}"/>
              </a:ext>
            </a:extLst>
          </p:cNvPr>
          <p:cNvSpPr>
            <a:spLocks noGrp="1"/>
          </p:cNvSpPr>
          <p:nvPr>
            <p:ph type="sldNum" sz="quarter" idx="12"/>
          </p:nvPr>
        </p:nvSpPr>
        <p:spPr/>
        <p:txBody>
          <a:bodyPr/>
          <a:lstStyle/>
          <a:p>
            <a:fld id="{47901D05-03F4-4736-A26E-FC93EA228F8F}" type="slidenum">
              <a:rPr lang="en-US" smtClean="0"/>
              <a:t>‹#›</a:t>
            </a:fld>
            <a:endParaRPr lang="en-US"/>
          </a:p>
        </p:txBody>
      </p:sp>
    </p:spTree>
    <p:extLst>
      <p:ext uri="{BB962C8B-B14F-4D97-AF65-F5344CB8AC3E}">
        <p14:creationId xmlns:p14="http://schemas.microsoft.com/office/powerpoint/2010/main" val="2935865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3EF60-D838-7BC7-8454-2D4BC584E8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C3F5EE-D302-67FD-06F8-481A931714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6E117-9CDA-AF56-5624-ED8D2962729E}"/>
              </a:ext>
            </a:extLst>
          </p:cNvPr>
          <p:cNvSpPr>
            <a:spLocks noGrp="1"/>
          </p:cNvSpPr>
          <p:nvPr>
            <p:ph type="dt" sz="half" idx="10"/>
          </p:nvPr>
        </p:nvSpPr>
        <p:spPr/>
        <p:txBody>
          <a:bodyPr/>
          <a:lstStyle/>
          <a:p>
            <a:fld id="{78B8DA39-C24B-4506-9FC3-08DC22F37031}" type="datetimeFigureOut">
              <a:rPr lang="en-US" smtClean="0"/>
              <a:t>3/17/26</a:t>
            </a:fld>
            <a:endParaRPr lang="en-US"/>
          </a:p>
        </p:txBody>
      </p:sp>
      <p:sp>
        <p:nvSpPr>
          <p:cNvPr id="5" name="Footer Placeholder 4">
            <a:extLst>
              <a:ext uri="{FF2B5EF4-FFF2-40B4-BE49-F238E27FC236}">
                <a16:creationId xmlns:a16="http://schemas.microsoft.com/office/drawing/2014/main" id="{CFEC9864-7599-5F4D-B2BE-BC5ADEE124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52BC1F-3338-A6B9-0463-162DA0504BFA}"/>
              </a:ext>
            </a:extLst>
          </p:cNvPr>
          <p:cNvSpPr>
            <a:spLocks noGrp="1"/>
          </p:cNvSpPr>
          <p:nvPr>
            <p:ph type="sldNum" sz="quarter" idx="12"/>
          </p:nvPr>
        </p:nvSpPr>
        <p:spPr/>
        <p:txBody>
          <a:bodyPr/>
          <a:lstStyle/>
          <a:p>
            <a:fld id="{47901D05-03F4-4736-A26E-FC93EA228F8F}" type="slidenum">
              <a:rPr lang="en-US" smtClean="0"/>
              <a:t>‹#›</a:t>
            </a:fld>
            <a:endParaRPr lang="en-US"/>
          </a:p>
        </p:txBody>
      </p:sp>
    </p:spTree>
    <p:extLst>
      <p:ext uri="{BB962C8B-B14F-4D97-AF65-F5344CB8AC3E}">
        <p14:creationId xmlns:p14="http://schemas.microsoft.com/office/powerpoint/2010/main" val="3881851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100264-3C2E-F7F7-D0CE-867318CE81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2583FE-BDDA-97BB-7B0A-1398758AFD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70B310-96E0-3CAF-2FD5-1682676795A9}"/>
              </a:ext>
            </a:extLst>
          </p:cNvPr>
          <p:cNvSpPr>
            <a:spLocks noGrp="1"/>
          </p:cNvSpPr>
          <p:nvPr>
            <p:ph type="dt" sz="half" idx="10"/>
          </p:nvPr>
        </p:nvSpPr>
        <p:spPr/>
        <p:txBody>
          <a:bodyPr/>
          <a:lstStyle/>
          <a:p>
            <a:fld id="{78B8DA39-C24B-4506-9FC3-08DC22F37031}" type="datetimeFigureOut">
              <a:rPr lang="en-US" smtClean="0"/>
              <a:t>3/17/26</a:t>
            </a:fld>
            <a:endParaRPr lang="en-US"/>
          </a:p>
        </p:txBody>
      </p:sp>
      <p:sp>
        <p:nvSpPr>
          <p:cNvPr id="5" name="Footer Placeholder 4">
            <a:extLst>
              <a:ext uri="{FF2B5EF4-FFF2-40B4-BE49-F238E27FC236}">
                <a16:creationId xmlns:a16="http://schemas.microsoft.com/office/drawing/2014/main" id="{9EF04A1D-2903-4C69-20CB-65E09D97D6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2C126D-98FA-D886-FD0F-E9204C4E55B1}"/>
              </a:ext>
            </a:extLst>
          </p:cNvPr>
          <p:cNvSpPr>
            <a:spLocks noGrp="1"/>
          </p:cNvSpPr>
          <p:nvPr>
            <p:ph type="sldNum" sz="quarter" idx="12"/>
          </p:nvPr>
        </p:nvSpPr>
        <p:spPr/>
        <p:txBody>
          <a:bodyPr/>
          <a:lstStyle/>
          <a:p>
            <a:fld id="{47901D05-03F4-4736-A26E-FC93EA228F8F}" type="slidenum">
              <a:rPr lang="en-US" smtClean="0"/>
              <a:t>‹#›</a:t>
            </a:fld>
            <a:endParaRPr lang="en-US"/>
          </a:p>
        </p:txBody>
      </p:sp>
    </p:spTree>
    <p:extLst>
      <p:ext uri="{BB962C8B-B14F-4D97-AF65-F5344CB8AC3E}">
        <p14:creationId xmlns:p14="http://schemas.microsoft.com/office/powerpoint/2010/main" val="32094592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irama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EDC159-E198-A29F-CFCA-347455FAAF26}"/>
              </a:ext>
            </a:extLst>
          </p:cNvPr>
          <p:cNvSpPr>
            <a:spLocks noGrp="1" noRot="1" noMove="1" noResize="1" noEditPoints="1" noAdjustHandles="1" noChangeArrowheads="1" noChangeShapeType="1"/>
          </p:cNvSpPr>
          <p:nvPr userDrawn="1"/>
        </p:nvSpPr>
        <p:spPr>
          <a:xfrm>
            <a:off x="0" y="0"/>
            <a:ext cx="4267200" cy="6858000"/>
          </a:xfrm>
          <a:prstGeom prst="rect">
            <a:avLst/>
          </a:prstGeom>
          <a:solidFill>
            <a:srgbClr val="1E9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1">
              <a:solidFill>
                <a:srgbClr val="1E9097"/>
              </a:solidFill>
            </a:endParaRPr>
          </a:p>
        </p:txBody>
      </p:sp>
      <p:pic>
        <p:nvPicPr>
          <p:cNvPr id="4" name="Graphic 3">
            <a:extLst>
              <a:ext uri="{FF2B5EF4-FFF2-40B4-BE49-F238E27FC236}">
                <a16:creationId xmlns:a16="http://schemas.microsoft.com/office/drawing/2014/main" id="{B4D3BD2C-C540-E110-13FE-677ABCC762E8}"/>
              </a:ext>
            </a:extLst>
          </p:cNvPr>
          <p:cNvPicPr>
            <a:picLocks noGrp="1" noRo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3288122" y="-3206045"/>
            <a:ext cx="22437713" cy="21320303"/>
          </a:xfrm>
          <a:prstGeom prst="rect">
            <a:avLst/>
          </a:prstGeom>
        </p:spPr>
      </p:pic>
      <p:sp>
        <p:nvSpPr>
          <p:cNvPr id="2" name="Content Placeholder 8">
            <a:extLst>
              <a:ext uri="{FF2B5EF4-FFF2-40B4-BE49-F238E27FC236}">
                <a16:creationId xmlns:a16="http://schemas.microsoft.com/office/drawing/2014/main" id="{209036E0-EF48-0870-0A0F-C370C6775836}"/>
              </a:ext>
            </a:extLst>
          </p:cNvPr>
          <p:cNvSpPr>
            <a:spLocks noGrp="1"/>
          </p:cNvSpPr>
          <p:nvPr>
            <p:ph idx="1" hasCustomPrompt="1"/>
          </p:nvPr>
        </p:nvSpPr>
        <p:spPr>
          <a:xfrm>
            <a:off x="4763293" y="1944680"/>
            <a:ext cx="7098699" cy="4411416"/>
          </a:xfrm>
          <a:prstGeom prst="rect">
            <a:avLst/>
          </a:prstGeom>
        </p:spPr>
        <p:txBody>
          <a:bodyPr anchor="ctr">
            <a:normAutofit/>
          </a:bodyPr>
          <a:lstStyle/>
          <a:p>
            <a:r>
              <a:rPr lang="en-US" dirty="0">
                <a:effectLst/>
                <a:latin typeface="Arial" panose="020B0604020202020204" pitchFamily="34" charset="0"/>
                <a:cs typeface="Arial" panose="020B0604020202020204" pitchFamily="34" charset="0"/>
              </a:rPr>
              <a:t>Click to add text</a:t>
            </a:r>
          </a:p>
        </p:txBody>
      </p:sp>
      <p:sp>
        <p:nvSpPr>
          <p:cNvPr id="7" name="Title 1">
            <a:extLst>
              <a:ext uri="{FF2B5EF4-FFF2-40B4-BE49-F238E27FC236}">
                <a16:creationId xmlns:a16="http://schemas.microsoft.com/office/drawing/2014/main" id="{A1F055B7-9CF7-12C8-3385-AC952C5CCF43}"/>
              </a:ext>
            </a:extLst>
          </p:cNvPr>
          <p:cNvSpPr>
            <a:spLocks noGrp="1"/>
          </p:cNvSpPr>
          <p:nvPr>
            <p:ph type="title" hasCustomPrompt="1"/>
          </p:nvPr>
        </p:nvSpPr>
        <p:spPr>
          <a:xfrm>
            <a:off x="637500" y="915348"/>
            <a:ext cx="2992200" cy="1325033"/>
          </a:xfrm>
        </p:spPr>
        <p:txBody>
          <a:bodyPr/>
          <a:lstStyle/>
          <a:p>
            <a:r>
              <a:rPr lang="en-US" dirty="0"/>
              <a:t>Miramar College</a:t>
            </a:r>
          </a:p>
        </p:txBody>
      </p:sp>
      <p:pic>
        <p:nvPicPr>
          <p:cNvPr id="6" name="Picture 5">
            <a:extLst>
              <a:ext uri="{FF2B5EF4-FFF2-40B4-BE49-F238E27FC236}">
                <a16:creationId xmlns:a16="http://schemas.microsoft.com/office/drawing/2014/main" id="{6320E75A-437C-4D0B-A915-9BC6A86C19DF}"/>
              </a:ext>
            </a:extLst>
          </p:cNvPr>
          <p:cNvPicPr>
            <a:picLocks noChangeAspect="1"/>
          </p:cNvPicPr>
          <p:nvPr userDrawn="1"/>
        </p:nvPicPr>
        <p:blipFill>
          <a:blip r:embed="rId4"/>
          <a:stretch>
            <a:fillRect/>
          </a:stretch>
        </p:blipFill>
        <p:spPr>
          <a:xfrm>
            <a:off x="1564859" y="5942654"/>
            <a:ext cx="1131495" cy="609393"/>
          </a:xfrm>
          <a:prstGeom prst="rect">
            <a:avLst/>
          </a:prstGeom>
        </p:spPr>
      </p:pic>
    </p:spTree>
    <p:extLst>
      <p:ext uri="{BB962C8B-B14F-4D97-AF65-F5344CB8AC3E}">
        <p14:creationId xmlns:p14="http://schemas.microsoft.com/office/powerpoint/2010/main" val="1533474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5408B-E110-B9C5-462D-21A10E0AF6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313F65-2DF1-72DF-38D9-6EE8364DE0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10C8C2-AA4C-4797-F351-48127537C6E5}"/>
              </a:ext>
            </a:extLst>
          </p:cNvPr>
          <p:cNvSpPr>
            <a:spLocks noGrp="1"/>
          </p:cNvSpPr>
          <p:nvPr>
            <p:ph type="dt" sz="half" idx="10"/>
          </p:nvPr>
        </p:nvSpPr>
        <p:spPr/>
        <p:txBody>
          <a:bodyPr/>
          <a:lstStyle/>
          <a:p>
            <a:fld id="{78B8DA39-C24B-4506-9FC3-08DC22F37031}" type="datetimeFigureOut">
              <a:rPr lang="en-US" smtClean="0"/>
              <a:t>3/17/26</a:t>
            </a:fld>
            <a:endParaRPr lang="en-US"/>
          </a:p>
        </p:txBody>
      </p:sp>
      <p:sp>
        <p:nvSpPr>
          <p:cNvPr id="5" name="Footer Placeholder 4">
            <a:extLst>
              <a:ext uri="{FF2B5EF4-FFF2-40B4-BE49-F238E27FC236}">
                <a16:creationId xmlns:a16="http://schemas.microsoft.com/office/drawing/2014/main" id="{AAA7DD4E-9935-1E62-10A0-9C7AA65C23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1AA8A6-8C9C-4437-6C2C-36808BF01B38}"/>
              </a:ext>
            </a:extLst>
          </p:cNvPr>
          <p:cNvSpPr>
            <a:spLocks noGrp="1"/>
          </p:cNvSpPr>
          <p:nvPr>
            <p:ph type="sldNum" sz="quarter" idx="12"/>
          </p:nvPr>
        </p:nvSpPr>
        <p:spPr/>
        <p:txBody>
          <a:bodyPr/>
          <a:lstStyle/>
          <a:p>
            <a:fld id="{47901D05-03F4-4736-A26E-FC93EA228F8F}" type="slidenum">
              <a:rPr lang="en-US" smtClean="0"/>
              <a:t>‹#›</a:t>
            </a:fld>
            <a:endParaRPr lang="en-US"/>
          </a:p>
        </p:txBody>
      </p:sp>
    </p:spTree>
    <p:extLst>
      <p:ext uri="{BB962C8B-B14F-4D97-AF65-F5344CB8AC3E}">
        <p14:creationId xmlns:p14="http://schemas.microsoft.com/office/powerpoint/2010/main" val="2718847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CCE30-B423-6852-2888-547A6F829B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7735C69-7E33-51BC-7E87-CA2275B832E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544380-0744-3718-11C8-9BB7C78C1AB1}"/>
              </a:ext>
            </a:extLst>
          </p:cNvPr>
          <p:cNvSpPr>
            <a:spLocks noGrp="1"/>
          </p:cNvSpPr>
          <p:nvPr>
            <p:ph type="dt" sz="half" idx="10"/>
          </p:nvPr>
        </p:nvSpPr>
        <p:spPr/>
        <p:txBody>
          <a:bodyPr/>
          <a:lstStyle/>
          <a:p>
            <a:fld id="{78B8DA39-C24B-4506-9FC3-08DC22F37031}" type="datetimeFigureOut">
              <a:rPr lang="en-US" smtClean="0"/>
              <a:t>3/17/26</a:t>
            </a:fld>
            <a:endParaRPr lang="en-US"/>
          </a:p>
        </p:txBody>
      </p:sp>
      <p:sp>
        <p:nvSpPr>
          <p:cNvPr id="5" name="Footer Placeholder 4">
            <a:extLst>
              <a:ext uri="{FF2B5EF4-FFF2-40B4-BE49-F238E27FC236}">
                <a16:creationId xmlns:a16="http://schemas.microsoft.com/office/drawing/2014/main" id="{2F3F449A-5072-43E5-B484-FBD888A9D2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EC8D38-E948-73B8-B005-0096992FD64E}"/>
              </a:ext>
            </a:extLst>
          </p:cNvPr>
          <p:cNvSpPr>
            <a:spLocks noGrp="1"/>
          </p:cNvSpPr>
          <p:nvPr>
            <p:ph type="sldNum" sz="quarter" idx="12"/>
          </p:nvPr>
        </p:nvSpPr>
        <p:spPr/>
        <p:txBody>
          <a:bodyPr/>
          <a:lstStyle/>
          <a:p>
            <a:fld id="{47901D05-03F4-4736-A26E-FC93EA228F8F}" type="slidenum">
              <a:rPr lang="en-US" smtClean="0"/>
              <a:t>‹#›</a:t>
            </a:fld>
            <a:endParaRPr lang="en-US"/>
          </a:p>
        </p:txBody>
      </p:sp>
    </p:spTree>
    <p:extLst>
      <p:ext uri="{BB962C8B-B14F-4D97-AF65-F5344CB8AC3E}">
        <p14:creationId xmlns:p14="http://schemas.microsoft.com/office/powerpoint/2010/main" val="3319348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AF6E8-BA04-43BE-D0EC-FEA8FD565C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C9FCB2-CBFD-AF57-C156-5039B87B90D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3C1A63-A0E7-84AA-760F-5403A50B7A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558DFA-1C39-4DE3-567B-1D3738B969D4}"/>
              </a:ext>
            </a:extLst>
          </p:cNvPr>
          <p:cNvSpPr>
            <a:spLocks noGrp="1"/>
          </p:cNvSpPr>
          <p:nvPr>
            <p:ph type="dt" sz="half" idx="10"/>
          </p:nvPr>
        </p:nvSpPr>
        <p:spPr/>
        <p:txBody>
          <a:bodyPr/>
          <a:lstStyle/>
          <a:p>
            <a:fld id="{78B8DA39-C24B-4506-9FC3-08DC22F37031}" type="datetimeFigureOut">
              <a:rPr lang="en-US" smtClean="0"/>
              <a:t>3/17/26</a:t>
            </a:fld>
            <a:endParaRPr lang="en-US"/>
          </a:p>
        </p:txBody>
      </p:sp>
      <p:sp>
        <p:nvSpPr>
          <p:cNvPr id="6" name="Footer Placeholder 5">
            <a:extLst>
              <a:ext uri="{FF2B5EF4-FFF2-40B4-BE49-F238E27FC236}">
                <a16:creationId xmlns:a16="http://schemas.microsoft.com/office/drawing/2014/main" id="{98FED1CF-FB25-A18A-E8C7-757802D2B6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CE7C84-F619-D818-F5F1-F6F2724841A3}"/>
              </a:ext>
            </a:extLst>
          </p:cNvPr>
          <p:cNvSpPr>
            <a:spLocks noGrp="1"/>
          </p:cNvSpPr>
          <p:nvPr>
            <p:ph type="sldNum" sz="quarter" idx="12"/>
          </p:nvPr>
        </p:nvSpPr>
        <p:spPr/>
        <p:txBody>
          <a:bodyPr/>
          <a:lstStyle/>
          <a:p>
            <a:fld id="{47901D05-03F4-4736-A26E-FC93EA228F8F}" type="slidenum">
              <a:rPr lang="en-US" smtClean="0"/>
              <a:t>‹#›</a:t>
            </a:fld>
            <a:endParaRPr lang="en-US"/>
          </a:p>
        </p:txBody>
      </p:sp>
    </p:spTree>
    <p:extLst>
      <p:ext uri="{BB962C8B-B14F-4D97-AF65-F5344CB8AC3E}">
        <p14:creationId xmlns:p14="http://schemas.microsoft.com/office/powerpoint/2010/main" val="3040397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FFD1A-80AF-97C8-1283-F0C308C37F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E3941DD-802C-7379-1D0B-C40A21F80C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788102-B341-AE5C-D59A-2C1B4468C35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B281DE-4F1A-3C63-D8E5-54DA953CFA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544A73-35CB-B843-83F3-9E41C4988CD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68787EF-BD8C-07F4-9382-4B4CA4D48B55}"/>
              </a:ext>
            </a:extLst>
          </p:cNvPr>
          <p:cNvSpPr>
            <a:spLocks noGrp="1"/>
          </p:cNvSpPr>
          <p:nvPr>
            <p:ph type="dt" sz="half" idx="10"/>
          </p:nvPr>
        </p:nvSpPr>
        <p:spPr/>
        <p:txBody>
          <a:bodyPr/>
          <a:lstStyle/>
          <a:p>
            <a:fld id="{78B8DA39-C24B-4506-9FC3-08DC22F37031}" type="datetimeFigureOut">
              <a:rPr lang="en-US" smtClean="0"/>
              <a:t>3/17/26</a:t>
            </a:fld>
            <a:endParaRPr lang="en-US"/>
          </a:p>
        </p:txBody>
      </p:sp>
      <p:sp>
        <p:nvSpPr>
          <p:cNvPr id="8" name="Footer Placeholder 7">
            <a:extLst>
              <a:ext uri="{FF2B5EF4-FFF2-40B4-BE49-F238E27FC236}">
                <a16:creationId xmlns:a16="http://schemas.microsoft.com/office/drawing/2014/main" id="{C5A4F057-5AD5-2822-16A6-525C7C7A98F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075220-390A-D2D3-3519-1B9758B2527F}"/>
              </a:ext>
            </a:extLst>
          </p:cNvPr>
          <p:cNvSpPr>
            <a:spLocks noGrp="1"/>
          </p:cNvSpPr>
          <p:nvPr>
            <p:ph type="sldNum" sz="quarter" idx="12"/>
          </p:nvPr>
        </p:nvSpPr>
        <p:spPr/>
        <p:txBody>
          <a:bodyPr/>
          <a:lstStyle/>
          <a:p>
            <a:fld id="{47901D05-03F4-4736-A26E-FC93EA228F8F}" type="slidenum">
              <a:rPr lang="en-US" smtClean="0"/>
              <a:t>‹#›</a:t>
            </a:fld>
            <a:endParaRPr lang="en-US"/>
          </a:p>
        </p:txBody>
      </p:sp>
    </p:spTree>
    <p:extLst>
      <p:ext uri="{BB962C8B-B14F-4D97-AF65-F5344CB8AC3E}">
        <p14:creationId xmlns:p14="http://schemas.microsoft.com/office/powerpoint/2010/main" val="613805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7A400-E3FD-CE85-2AAD-6E90FA8F7F2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F3B1E3-AD88-2BDC-6216-13A9DF7C602B}"/>
              </a:ext>
            </a:extLst>
          </p:cNvPr>
          <p:cNvSpPr>
            <a:spLocks noGrp="1"/>
          </p:cNvSpPr>
          <p:nvPr>
            <p:ph type="dt" sz="half" idx="10"/>
          </p:nvPr>
        </p:nvSpPr>
        <p:spPr/>
        <p:txBody>
          <a:bodyPr/>
          <a:lstStyle/>
          <a:p>
            <a:fld id="{78B8DA39-C24B-4506-9FC3-08DC22F37031}" type="datetimeFigureOut">
              <a:rPr lang="en-US" smtClean="0"/>
              <a:t>3/17/26</a:t>
            </a:fld>
            <a:endParaRPr lang="en-US"/>
          </a:p>
        </p:txBody>
      </p:sp>
      <p:sp>
        <p:nvSpPr>
          <p:cNvPr id="4" name="Footer Placeholder 3">
            <a:extLst>
              <a:ext uri="{FF2B5EF4-FFF2-40B4-BE49-F238E27FC236}">
                <a16:creationId xmlns:a16="http://schemas.microsoft.com/office/drawing/2014/main" id="{0BDF2063-FAD3-48E8-C052-98DF1616A8C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634EFE-CC6F-C29E-257E-AE2ECBAA64E5}"/>
              </a:ext>
            </a:extLst>
          </p:cNvPr>
          <p:cNvSpPr>
            <a:spLocks noGrp="1"/>
          </p:cNvSpPr>
          <p:nvPr>
            <p:ph type="sldNum" sz="quarter" idx="12"/>
          </p:nvPr>
        </p:nvSpPr>
        <p:spPr/>
        <p:txBody>
          <a:bodyPr/>
          <a:lstStyle/>
          <a:p>
            <a:fld id="{47901D05-03F4-4736-A26E-FC93EA228F8F}" type="slidenum">
              <a:rPr lang="en-US" smtClean="0"/>
              <a:t>‹#›</a:t>
            </a:fld>
            <a:endParaRPr lang="en-US"/>
          </a:p>
        </p:txBody>
      </p:sp>
    </p:spTree>
    <p:extLst>
      <p:ext uri="{BB962C8B-B14F-4D97-AF65-F5344CB8AC3E}">
        <p14:creationId xmlns:p14="http://schemas.microsoft.com/office/powerpoint/2010/main" val="220003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52980E-39FB-987F-4301-D36493195288}"/>
              </a:ext>
            </a:extLst>
          </p:cNvPr>
          <p:cNvSpPr>
            <a:spLocks noGrp="1"/>
          </p:cNvSpPr>
          <p:nvPr>
            <p:ph type="dt" sz="half" idx="10"/>
          </p:nvPr>
        </p:nvSpPr>
        <p:spPr/>
        <p:txBody>
          <a:bodyPr/>
          <a:lstStyle/>
          <a:p>
            <a:fld id="{78B8DA39-C24B-4506-9FC3-08DC22F37031}" type="datetimeFigureOut">
              <a:rPr lang="en-US" smtClean="0"/>
              <a:t>3/17/26</a:t>
            </a:fld>
            <a:endParaRPr lang="en-US"/>
          </a:p>
        </p:txBody>
      </p:sp>
      <p:sp>
        <p:nvSpPr>
          <p:cNvPr id="3" name="Footer Placeholder 2">
            <a:extLst>
              <a:ext uri="{FF2B5EF4-FFF2-40B4-BE49-F238E27FC236}">
                <a16:creationId xmlns:a16="http://schemas.microsoft.com/office/drawing/2014/main" id="{CF1DDDC1-CDF3-6318-64BD-7D9203EA9F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A55014A-3208-2150-9F25-2AE070F0A0BB}"/>
              </a:ext>
            </a:extLst>
          </p:cNvPr>
          <p:cNvSpPr>
            <a:spLocks noGrp="1"/>
          </p:cNvSpPr>
          <p:nvPr>
            <p:ph type="sldNum" sz="quarter" idx="12"/>
          </p:nvPr>
        </p:nvSpPr>
        <p:spPr/>
        <p:txBody>
          <a:bodyPr/>
          <a:lstStyle/>
          <a:p>
            <a:fld id="{47901D05-03F4-4736-A26E-FC93EA228F8F}" type="slidenum">
              <a:rPr lang="en-US" smtClean="0"/>
              <a:t>‹#›</a:t>
            </a:fld>
            <a:endParaRPr lang="en-US"/>
          </a:p>
        </p:txBody>
      </p:sp>
    </p:spTree>
    <p:extLst>
      <p:ext uri="{BB962C8B-B14F-4D97-AF65-F5344CB8AC3E}">
        <p14:creationId xmlns:p14="http://schemas.microsoft.com/office/powerpoint/2010/main" val="720036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A7897-5AF5-1DA2-779F-39831E5232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D79AAB9-F270-B8E1-AAD4-52626815B5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06F561-7D9A-FF39-DB71-D57E11CC48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23366B-B55F-9BC8-CB9B-7EF6498095D8}"/>
              </a:ext>
            </a:extLst>
          </p:cNvPr>
          <p:cNvSpPr>
            <a:spLocks noGrp="1"/>
          </p:cNvSpPr>
          <p:nvPr>
            <p:ph type="dt" sz="half" idx="10"/>
          </p:nvPr>
        </p:nvSpPr>
        <p:spPr/>
        <p:txBody>
          <a:bodyPr/>
          <a:lstStyle/>
          <a:p>
            <a:fld id="{78B8DA39-C24B-4506-9FC3-08DC22F37031}" type="datetimeFigureOut">
              <a:rPr lang="en-US" smtClean="0"/>
              <a:t>3/17/26</a:t>
            </a:fld>
            <a:endParaRPr lang="en-US"/>
          </a:p>
        </p:txBody>
      </p:sp>
      <p:sp>
        <p:nvSpPr>
          <p:cNvPr id="6" name="Footer Placeholder 5">
            <a:extLst>
              <a:ext uri="{FF2B5EF4-FFF2-40B4-BE49-F238E27FC236}">
                <a16:creationId xmlns:a16="http://schemas.microsoft.com/office/drawing/2014/main" id="{F87D5801-B15C-0CE6-57DF-257475EE79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D86604-57B8-BCE0-29E6-BD2FD9B8826E}"/>
              </a:ext>
            </a:extLst>
          </p:cNvPr>
          <p:cNvSpPr>
            <a:spLocks noGrp="1"/>
          </p:cNvSpPr>
          <p:nvPr>
            <p:ph type="sldNum" sz="quarter" idx="12"/>
          </p:nvPr>
        </p:nvSpPr>
        <p:spPr/>
        <p:txBody>
          <a:bodyPr/>
          <a:lstStyle/>
          <a:p>
            <a:fld id="{47901D05-03F4-4736-A26E-FC93EA228F8F}" type="slidenum">
              <a:rPr lang="en-US" smtClean="0"/>
              <a:t>‹#›</a:t>
            </a:fld>
            <a:endParaRPr lang="en-US"/>
          </a:p>
        </p:txBody>
      </p:sp>
    </p:spTree>
    <p:extLst>
      <p:ext uri="{BB962C8B-B14F-4D97-AF65-F5344CB8AC3E}">
        <p14:creationId xmlns:p14="http://schemas.microsoft.com/office/powerpoint/2010/main" val="3901405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8AD06-796F-95FB-D3BD-A6DCE54C04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18C5E59-A006-84E4-93D8-6793B9FC26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4C2B96-EFFB-246F-A972-0109FBDB07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B557B4-D619-7074-38E9-D523EE473940}"/>
              </a:ext>
            </a:extLst>
          </p:cNvPr>
          <p:cNvSpPr>
            <a:spLocks noGrp="1"/>
          </p:cNvSpPr>
          <p:nvPr>
            <p:ph type="dt" sz="half" idx="10"/>
          </p:nvPr>
        </p:nvSpPr>
        <p:spPr/>
        <p:txBody>
          <a:bodyPr/>
          <a:lstStyle/>
          <a:p>
            <a:fld id="{78B8DA39-C24B-4506-9FC3-08DC22F37031}" type="datetimeFigureOut">
              <a:rPr lang="en-US" smtClean="0"/>
              <a:t>3/17/26</a:t>
            </a:fld>
            <a:endParaRPr lang="en-US"/>
          </a:p>
        </p:txBody>
      </p:sp>
      <p:sp>
        <p:nvSpPr>
          <p:cNvPr id="6" name="Footer Placeholder 5">
            <a:extLst>
              <a:ext uri="{FF2B5EF4-FFF2-40B4-BE49-F238E27FC236}">
                <a16:creationId xmlns:a16="http://schemas.microsoft.com/office/drawing/2014/main" id="{D60F2E8A-8485-96BC-6CC4-2CB34E34F8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D8AA0C-6FAA-559B-D300-8B48D94CB5F1}"/>
              </a:ext>
            </a:extLst>
          </p:cNvPr>
          <p:cNvSpPr>
            <a:spLocks noGrp="1"/>
          </p:cNvSpPr>
          <p:nvPr>
            <p:ph type="sldNum" sz="quarter" idx="12"/>
          </p:nvPr>
        </p:nvSpPr>
        <p:spPr/>
        <p:txBody>
          <a:bodyPr/>
          <a:lstStyle/>
          <a:p>
            <a:fld id="{47901D05-03F4-4736-A26E-FC93EA228F8F}" type="slidenum">
              <a:rPr lang="en-US" smtClean="0"/>
              <a:t>‹#›</a:t>
            </a:fld>
            <a:endParaRPr lang="en-US"/>
          </a:p>
        </p:txBody>
      </p:sp>
    </p:spTree>
    <p:extLst>
      <p:ext uri="{BB962C8B-B14F-4D97-AF65-F5344CB8AC3E}">
        <p14:creationId xmlns:p14="http://schemas.microsoft.com/office/powerpoint/2010/main" val="3552863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186934-40A0-677C-8655-4F7D5046C0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7BC27F5-8799-6C60-BA2F-A68233ADB7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4CF8E9-A538-BCB2-295F-89B774C0F7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8B8DA39-C24B-4506-9FC3-08DC22F37031}" type="datetimeFigureOut">
              <a:rPr lang="en-US" smtClean="0"/>
              <a:t>3/17/26</a:t>
            </a:fld>
            <a:endParaRPr lang="en-US"/>
          </a:p>
        </p:txBody>
      </p:sp>
      <p:sp>
        <p:nvSpPr>
          <p:cNvPr id="5" name="Footer Placeholder 4">
            <a:extLst>
              <a:ext uri="{FF2B5EF4-FFF2-40B4-BE49-F238E27FC236}">
                <a16:creationId xmlns:a16="http://schemas.microsoft.com/office/drawing/2014/main" id="{BBF93B08-E4EA-BA51-686A-801DD102F6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71D31F2-8600-3401-1284-AE74C7B2EC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7901D05-03F4-4736-A26E-FC93EA228F8F}" type="slidenum">
              <a:rPr lang="en-US" smtClean="0"/>
              <a:t>‹#›</a:t>
            </a:fld>
            <a:endParaRPr lang="en-US"/>
          </a:p>
        </p:txBody>
      </p:sp>
    </p:spTree>
    <p:extLst>
      <p:ext uri="{BB962C8B-B14F-4D97-AF65-F5344CB8AC3E}">
        <p14:creationId xmlns:p14="http://schemas.microsoft.com/office/powerpoint/2010/main" val="38548519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https://app.powerbi.com/Redirect?action=OpenApp&amp;appId=9d81dbcc-555d-4689-8a5d-4b8b9c5c9463&amp;ctid=040c6031-3abb-4835-b30c-9d88955b4c69&amp;experience=power-bi"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sv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svg"/></Relationships>
</file>

<file path=ppt/slides/_rels/slide19.xml.rels><?xml version="1.0" encoding="UTF-8" standalone="yes"?>
<Relationships xmlns="http://schemas.openxmlformats.org/package/2006/relationships"><Relationship Id="rId3" Type="http://schemas.openxmlformats.org/officeDocument/2006/relationships/hyperlink" Target="mailto:droberts001@sdccd.edu"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sv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sv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71F67-78F0-44C0-903C-413DEA29CE23}"/>
              </a:ext>
            </a:extLst>
          </p:cNvPr>
          <p:cNvSpPr>
            <a:spLocks noGrp="1"/>
          </p:cNvSpPr>
          <p:nvPr>
            <p:ph type="ctrTitle"/>
          </p:nvPr>
        </p:nvSpPr>
        <p:spPr>
          <a:xfrm>
            <a:off x="1523999" y="396393"/>
            <a:ext cx="9144000" cy="1060767"/>
          </a:xfrm>
        </p:spPr>
        <p:txBody>
          <a:bodyPr>
            <a:normAutofit/>
          </a:bodyPr>
          <a:lstStyle/>
          <a:p>
            <a:r>
              <a:rPr lang="en-US" sz="5400" b="1" dirty="0"/>
              <a:t>CRM Implementation Update</a:t>
            </a:r>
          </a:p>
        </p:txBody>
      </p:sp>
      <p:pic>
        <p:nvPicPr>
          <p:cNvPr id="4" name="Picture 2" descr="Element451 vs. Slate | Element451">
            <a:extLst>
              <a:ext uri="{FF2B5EF4-FFF2-40B4-BE49-F238E27FC236}">
                <a16:creationId xmlns:a16="http://schemas.microsoft.com/office/drawing/2014/main" id="{3084B8D5-5B99-4438-9A61-F3B7BFC715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2575" y="2568489"/>
            <a:ext cx="2496669" cy="23498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DB92E78-0788-493C-98CB-07EB702AEB57}"/>
              </a:ext>
            </a:extLst>
          </p:cNvPr>
          <p:cNvPicPr>
            <a:picLocks noChangeAspect="1"/>
          </p:cNvPicPr>
          <p:nvPr/>
        </p:nvPicPr>
        <p:blipFill>
          <a:blip r:embed="rId4"/>
          <a:stretch>
            <a:fillRect/>
          </a:stretch>
        </p:blipFill>
        <p:spPr>
          <a:xfrm>
            <a:off x="3670823" y="2568489"/>
            <a:ext cx="1979757" cy="2349806"/>
          </a:xfrm>
          <a:prstGeom prst="rect">
            <a:avLst/>
          </a:prstGeom>
        </p:spPr>
      </p:pic>
      <p:sp>
        <p:nvSpPr>
          <p:cNvPr id="6" name="TextBox 5">
            <a:extLst>
              <a:ext uri="{FF2B5EF4-FFF2-40B4-BE49-F238E27FC236}">
                <a16:creationId xmlns:a16="http://schemas.microsoft.com/office/drawing/2014/main" id="{B2468E0B-3C19-D002-2494-28D22ED37F3C}"/>
              </a:ext>
            </a:extLst>
          </p:cNvPr>
          <p:cNvSpPr txBox="1"/>
          <p:nvPr/>
        </p:nvSpPr>
        <p:spPr>
          <a:xfrm>
            <a:off x="1626605" y="1457160"/>
            <a:ext cx="9041394" cy="584775"/>
          </a:xfrm>
          <a:prstGeom prst="rect">
            <a:avLst/>
          </a:prstGeom>
          <a:noFill/>
        </p:spPr>
        <p:txBody>
          <a:bodyPr wrap="square" rtlCol="0">
            <a:spAutoFit/>
          </a:bodyPr>
          <a:lstStyle/>
          <a:p>
            <a:pPr algn="ctr"/>
            <a:r>
              <a:rPr lang="en-US" sz="3200" dirty="0"/>
              <a:t>Institutionalizing Element451 at Miramar College</a:t>
            </a:r>
          </a:p>
        </p:txBody>
      </p:sp>
    </p:spTree>
    <p:extLst>
      <p:ext uri="{BB962C8B-B14F-4D97-AF65-F5344CB8AC3E}">
        <p14:creationId xmlns:p14="http://schemas.microsoft.com/office/powerpoint/2010/main" val="2229191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BFD7F6-1BAC-3B49-26D8-0963A7E53AB6}"/>
              </a:ext>
            </a:extLst>
          </p:cNvPr>
          <p:cNvSpPr>
            <a:spLocks noGrp="1"/>
          </p:cNvSpPr>
          <p:nvPr>
            <p:ph type="title"/>
          </p:nvPr>
        </p:nvSpPr>
        <p:spPr>
          <a:xfrm>
            <a:off x="497150" y="915348"/>
            <a:ext cx="3132550" cy="1325033"/>
          </a:xfrm>
        </p:spPr>
        <p:txBody>
          <a:bodyPr>
            <a:normAutofit/>
          </a:bodyPr>
          <a:lstStyle/>
          <a:p>
            <a:r>
              <a:rPr lang="en-US" sz="3600" dirty="0">
                <a:solidFill>
                  <a:schemeClr val="bg1"/>
                </a:solidFill>
              </a:rPr>
              <a:t>Implementation Update</a:t>
            </a:r>
          </a:p>
        </p:txBody>
      </p:sp>
      <p:pic>
        <p:nvPicPr>
          <p:cNvPr id="5" name="Picture 4">
            <a:extLst>
              <a:ext uri="{FF2B5EF4-FFF2-40B4-BE49-F238E27FC236}">
                <a16:creationId xmlns:a16="http://schemas.microsoft.com/office/drawing/2014/main" id="{5BB3CA73-DE9B-61AD-E886-ED496121D8C1}"/>
              </a:ext>
            </a:extLst>
          </p:cNvPr>
          <p:cNvPicPr>
            <a:picLocks noChangeAspect="1"/>
          </p:cNvPicPr>
          <p:nvPr/>
        </p:nvPicPr>
        <p:blipFill>
          <a:blip r:embed="rId2"/>
          <a:stretch>
            <a:fillRect/>
          </a:stretch>
        </p:blipFill>
        <p:spPr>
          <a:xfrm>
            <a:off x="4855727" y="938434"/>
            <a:ext cx="4017316" cy="4981131"/>
          </a:xfrm>
          <a:prstGeom prst="rect">
            <a:avLst/>
          </a:prstGeom>
        </p:spPr>
      </p:pic>
      <p:pic>
        <p:nvPicPr>
          <p:cNvPr id="9" name="Picture 8">
            <a:extLst>
              <a:ext uri="{FF2B5EF4-FFF2-40B4-BE49-F238E27FC236}">
                <a16:creationId xmlns:a16="http://schemas.microsoft.com/office/drawing/2014/main" id="{6D43A9F7-D5A1-CE99-61C6-F420C02E0014}"/>
              </a:ext>
            </a:extLst>
          </p:cNvPr>
          <p:cNvPicPr>
            <a:picLocks noChangeAspect="1"/>
          </p:cNvPicPr>
          <p:nvPr/>
        </p:nvPicPr>
        <p:blipFill>
          <a:blip r:embed="rId3"/>
          <a:stretch>
            <a:fillRect/>
          </a:stretch>
        </p:blipFill>
        <p:spPr>
          <a:xfrm>
            <a:off x="9496813" y="1577864"/>
            <a:ext cx="2057687" cy="3324689"/>
          </a:xfrm>
          <a:prstGeom prst="rect">
            <a:avLst/>
          </a:prstGeom>
        </p:spPr>
      </p:pic>
    </p:spTree>
    <p:extLst>
      <p:ext uri="{BB962C8B-B14F-4D97-AF65-F5344CB8AC3E}">
        <p14:creationId xmlns:p14="http://schemas.microsoft.com/office/powerpoint/2010/main" val="2700396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2AE68C-95E3-106E-4848-D0AB57469C89}"/>
              </a:ext>
            </a:extLst>
          </p:cNvPr>
          <p:cNvSpPr>
            <a:spLocks noGrp="1"/>
          </p:cNvSpPr>
          <p:nvPr>
            <p:ph type="title"/>
          </p:nvPr>
        </p:nvSpPr>
        <p:spPr>
          <a:xfrm>
            <a:off x="497150" y="915348"/>
            <a:ext cx="3132550" cy="1325033"/>
          </a:xfrm>
        </p:spPr>
        <p:txBody>
          <a:bodyPr>
            <a:normAutofit/>
          </a:bodyPr>
          <a:lstStyle/>
          <a:p>
            <a:r>
              <a:rPr lang="en-US" sz="3600" dirty="0">
                <a:solidFill>
                  <a:schemeClr val="bg1"/>
                </a:solidFill>
              </a:rPr>
              <a:t>Implementation Update</a:t>
            </a:r>
          </a:p>
        </p:txBody>
      </p:sp>
      <p:pic>
        <p:nvPicPr>
          <p:cNvPr id="5" name="Picture 4">
            <a:extLst>
              <a:ext uri="{FF2B5EF4-FFF2-40B4-BE49-F238E27FC236}">
                <a16:creationId xmlns:a16="http://schemas.microsoft.com/office/drawing/2014/main" id="{2003272A-871A-6377-CEE6-6CF1A4723994}"/>
              </a:ext>
            </a:extLst>
          </p:cNvPr>
          <p:cNvPicPr>
            <a:picLocks noChangeAspect="1"/>
          </p:cNvPicPr>
          <p:nvPr/>
        </p:nvPicPr>
        <p:blipFill>
          <a:blip r:embed="rId2"/>
          <a:stretch>
            <a:fillRect/>
          </a:stretch>
        </p:blipFill>
        <p:spPr>
          <a:xfrm>
            <a:off x="4393644" y="1243903"/>
            <a:ext cx="7545817" cy="4370193"/>
          </a:xfrm>
          <a:prstGeom prst="rect">
            <a:avLst/>
          </a:prstGeom>
        </p:spPr>
      </p:pic>
    </p:spTree>
    <p:extLst>
      <p:ext uri="{BB962C8B-B14F-4D97-AF65-F5344CB8AC3E}">
        <p14:creationId xmlns:p14="http://schemas.microsoft.com/office/powerpoint/2010/main" val="1888817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745D9A-61A8-A994-190F-0A2B348607D3}"/>
              </a:ext>
            </a:extLst>
          </p:cNvPr>
          <p:cNvSpPr>
            <a:spLocks noGrp="1"/>
          </p:cNvSpPr>
          <p:nvPr>
            <p:ph type="title"/>
          </p:nvPr>
        </p:nvSpPr>
        <p:spPr>
          <a:xfrm>
            <a:off x="592853" y="915348"/>
            <a:ext cx="3114989" cy="1325033"/>
          </a:xfrm>
        </p:spPr>
        <p:txBody>
          <a:bodyPr>
            <a:normAutofit/>
          </a:bodyPr>
          <a:lstStyle/>
          <a:p>
            <a:r>
              <a:rPr lang="en-US" sz="3600" dirty="0">
                <a:solidFill>
                  <a:schemeClr val="bg1"/>
                </a:solidFill>
              </a:rPr>
              <a:t>Implementation Update</a:t>
            </a:r>
            <a:endParaRPr lang="en-US" sz="3600" dirty="0"/>
          </a:p>
        </p:txBody>
      </p:sp>
      <p:sp>
        <p:nvSpPr>
          <p:cNvPr id="4" name="TextBox 3">
            <a:extLst>
              <a:ext uri="{FF2B5EF4-FFF2-40B4-BE49-F238E27FC236}">
                <a16:creationId xmlns:a16="http://schemas.microsoft.com/office/drawing/2014/main" id="{0DECF836-5A38-95BA-3DF2-E94BA7AFF213}"/>
              </a:ext>
            </a:extLst>
          </p:cNvPr>
          <p:cNvSpPr txBox="1"/>
          <p:nvPr/>
        </p:nvSpPr>
        <p:spPr>
          <a:xfrm>
            <a:off x="4763292" y="269017"/>
            <a:ext cx="7098699" cy="646331"/>
          </a:xfrm>
          <a:prstGeom prst="rect">
            <a:avLst/>
          </a:prstGeom>
          <a:noFill/>
        </p:spPr>
        <p:txBody>
          <a:bodyPr wrap="square" rtlCol="0">
            <a:spAutoFit/>
          </a:bodyPr>
          <a:lstStyle/>
          <a:p>
            <a:pPr algn="ctr"/>
            <a:r>
              <a:rPr lang="en-US" sz="3600" b="1" dirty="0"/>
              <a:t>Formalized Training</a:t>
            </a:r>
          </a:p>
        </p:txBody>
      </p:sp>
      <p:pic>
        <p:nvPicPr>
          <p:cNvPr id="14" name="Picture 13">
            <a:extLst>
              <a:ext uri="{FF2B5EF4-FFF2-40B4-BE49-F238E27FC236}">
                <a16:creationId xmlns:a16="http://schemas.microsoft.com/office/drawing/2014/main" id="{C273A82C-843E-8850-B9AA-F59B05E42B77}"/>
              </a:ext>
            </a:extLst>
          </p:cNvPr>
          <p:cNvPicPr>
            <a:picLocks noChangeAspect="1"/>
          </p:cNvPicPr>
          <p:nvPr/>
        </p:nvPicPr>
        <p:blipFill>
          <a:blip r:embed="rId3"/>
          <a:stretch>
            <a:fillRect/>
          </a:stretch>
        </p:blipFill>
        <p:spPr>
          <a:xfrm>
            <a:off x="8509975" y="2693794"/>
            <a:ext cx="2886160" cy="3776507"/>
          </a:xfrm>
          <a:prstGeom prst="rect">
            <a:avLst/>
          </a:prstGeom>
        </p:spPr>
      </p:pic>
      <p:pic>
        <p:nvPicPr>
          <p:cNvPr id="5" name="Picture 4">
            <a:extLst>
              <a:ext uri="{FF2B5EF4-FFF2-40B4-BE49-F238E27FC236}">
                <a16:creationId xmlns:a16="http://schemas.microsoft.com/office/drawing/2014/main" id="{B10AD042-8C86-5F27-D529-606ABF27598E}"/>
              </a:ext>
            </a:extLst>
          </p:cNvPr>
          <p:cNvPicPr>
            <a:picLocks noChangeAspect="1"/>
          </p:cNvPicPr>
          <p:nvPr/>
        </p:nvPicPr>
        <p:blipFill>
          <a:blip r:embed="rId4"/>
          <a:stretch>
            <a:fillRect/>
          </a:stretch>
        </p:blipFill>
        <p:spPr>
          <a:xfrm>
            <a:off x="4656324" y="1306756"/>
            <a:ext cx="3647838" cy="3671732"/>
          </a:xfrm>
          <a:prstGeom prst="rect">
            <a:avLst/>
          </a:prstGeom>
        </p:spPr>
      </p:pic>
    </p:spTree>
    <p:extLst>
      <p:ext uri="{BB962C8B-B14F-4D97-AF65-F5344CB8AC3E}">
        <p14:creationId xmlns:p14="http://schemas.microsoft.com/office/powerpoint/2010/main" val="633868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2286CF-3790-6D46-7E91-2CDDF262C57C}"/>
              </a:ext>
            </a:extLst>
          </p:cNvPr>
          <p:cNvSpPr>
            <a:spLocks noGrp="1"/>
          </p:cNvSpPr>
          <p:nvPr>
            <p:ph type="title"/>
          </p:nvPr>
        </p:nvSpPr>
        <p:spPr>
          <a:xfrm>
            <a:off x="485192" y="915348"/>
            <a:ext cx="3144508" cy="1325033"/>
          </a:xfrm>
        </p:spPr>
        <p:txBody>
          <a:bodyPr>
            <a:normAutofit/>
          </a:bodyPr>
          <a:lstStyle/>
          <a:p>
            <a:r>
              <a:rPr lang="en-US" sz="3600" dirty="0">
                <a:solidFill>
                  <a:schemeClr val="bg1"/>
                </a:solidFill>
              </a:rPr>
              <a:t>Implementation Update</a:t>
            </a:r>
          </a:p>
        </p:txBody>
      </p:sp>
      <p:graphicFrame>
        <p:nvGraphicFramePr>
          <p:cNvPr id="4" name="Diagram 3">
            <a:extLst>
              <a:ext uri="{FF2B5EF4-FFF2-40B4-BE49-F238E27FC236}">
                <a16:creationId xmlns:a16="http://schemas.microsoft.com/office/drawing/2014/main" id="{B7B4071B-3877-087D-5583-1D185A14F3A7}"/>
              </a:ext>
            </a:extLst>
          </p:cNvPr>
          <p:cNvGraphicFramePr/>
          <p:nvPr>
            <p:extLst>
              <p:ext uri="{D42A27DB-BD31-4B8C-83A1-F6EECF244321}">
                <p14:modId xmlns:p14="http://schemas.microsoft.com/office/powerpoint/2010/main" val="1258400956"/>
              </p:ext>
            </p:extLst>
          </p:nvPr>
        </p:nvGraphicFramePr>
        <p:xfrm>
          <a:off x="5535139" y="448270"/>
          <a:ext cx="5432258" cy="43075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05DDDABD-DBCB-938A-6DED-3037706E5A32}"/>
              </a:ext>
            </a:extLst>
          </p:cNvPr>
          <p:cNvSpPr txBox="1"/>
          <p:nvPr/>
        </p:nvSpPr>
        <p:spPr>
          <a:xfrm>
            <a:off x="4755521" y="5019675"/>
            <a:ext cx="6991493" cy="1200329"/>
          </a:xfrm>
          <a:prstGeom prst="rect">
            <a:avLst/>
          </a:prstGeom>
          <a:noFill/>
        </p:spPr>
        <p:txBody>
          <a:bodyPr wrap="square" rtlCol="0">
            <a:spAutoFit/>
          </a:bodyPr>
          <a:lstStyle/>
          <a:p>
            <a:pPr marL="342900" indent="-342900">
              <a:buFont typeface="+mj-lt"/>
              <a:buAutoNum type="arabicPeriod"/>
            </a:pPr>
            <a:r>
              <a:rPr lang="en-US" b="1" dirty="0"/>
              <a:t>Start small, scale up: </a:t>
            </a:r>
            <a:r>
              <a:rPr lang="en-US" dirty="0"/>
              <a:t>Power users from BTCWI, Lead, IE, Outreach &amp; Retention, Academic Affairs</a:t>
            </a:r>
          </a:p>
          <a:p>
            <a:pPr marL="342900" indent="-342900">
              <a:buFont typeface="+mj-lt"/>
              <a:buAutoNum type="arabicPeriod"/>
            </a:pPr>
            <a:r>
              <a:rPr lang="en-US" b="1" dirty="0"/>
              <a:t>Training Focus: </a:t>
            </a:r>
            <a:r>
              <a:rPr lang="en-US" dirty="0"/>
              <a:t>Marketing Communications &amp; Event Management</a:t>
            </a:r>
          </a:p>
          <a:p>
            <a:pPr marL="342900" indent="-342900">
              <a:buFont typeface="+mj-lt"/>
              <a:buAutoNum type="arabicPeriod"/>
            </a:pPr>
            <a:r>
              <a:rPr lang="en-US" b="1" dirty="0"/>
              <a:t>Required: </a:t>
            </a:r>
            <a:r>
              <a:rPr lang="en-US" dirty="0"/>
              <a:t>Full-time employee</a:t>
            </a:r>
            <a:endParaRPr lang="en-US" b="1" dirty="0"/>
          </a:p>
        </p:txBody>
      </p:sp>
    </p:spTree>
    <p:extLst>
      <p:ext uri="{BB962C8B-B14F-4D97-AF65-F5344CB8AC3E}">
        <p14:creationId xmlns:p14="http://schemas.microsoft.com/office/powerpoint/2010/main" val="2515282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AD71F4-1565-0DBA-92E6-EDD44022BFA4}"/>
              </a:ext>
            </a:extLst>
          </p:cNvPr>
          <p:cNvSpPr>
            <a:spLocks noGrp="1"/>
          </p:cNvSpPr>
          <p:nvPr>
            <p:ph idx="1"/>
          </p:nvPr>
        </p:nvSpPr>
        <p:spPr>
          <a:xfrm>
            <a:off x="4461467" y="915348"/>
            <a:ext cx="7475974" cy="5430034"/>
          </a:xfrm>
        </p:spPr>
        <p:txBody>
          <a:bodyPr>
            <a:normAutofit fontScale="55000" lnSpcReduction="20000"/>
          </a:bodyPr>
          <a:lstStyle/>
          <a:p>
            <a:r>
              <a:rPr lang="en-US" sz="2900" b="1" dirty="0"/>
              <a:t>Counseling</a:t>
            </a:r>
          </a:p>
          <a:p>
            <a:pPr lvl="1"/>
            <a:r>
              <a:rPr lang="en-US" dirty="0"/>
              <a:t>First AI Agent in place (Cora) and replacement of OCELOT with CRM for Quick Connect appointments</a:t>
            </a:r>
          </a:p>
          <a:p>
            <a:r>
              <a:rPr lang="en-US" b="1" dirty="0"/>
              <a:t>Career &amp; Life Design</a:t>
            </a:r>
          </a:p>
          <a:p>
            <a:pPr lvl="1"/>
            <a:r>
              <a:rPr lang="en-US" dirty="0"/>
              <a:t>Workshops Campaigns/Events (Alumni); Job Placement Case Management System (Fall 2026)</a:t>
            </a:r>
          </a:p>
          <a:p>
            <a:r>
              <a:rPr lang="en-US" b="1" dirty="0"/>
              <a:t>Veteran Affairs</a:t>
            </a:r>
          </a:p>
          <a:p>
            <a:pPr lvl="1"/>
            <a:r>
              <a:rPr lang="en-US" dirty="0"/>
              <a:t>Campaign: Priority Registration; Veterans Week</a:t>
            </a:r>
          </a:p>
          <a:p>
            <a:r>
              <a:rPr lang="en-US" b="1" dirty="0"/>
              <a:t>Financial Aid</a:t>
            </a:r>
          </a:p>
          <a:p>
            <a:pPr lvl="1"/>
            <a:r>
              <a:rPr lang="en-US" dirty="0"/>
              <a:t>Scholarship Ceremony &amp; related communications; Six Campaigns formed; final revision work pending </a:t>
            </a:r>
          </a:p>
          <a:p>
            <a:r>
              <a:rPr lang="en-US" b="1" dirty="0"/>
              <a:t>DSPS</a:t>
            </a:r>
          </a:p>
          <a:p>
            <a:pPr lvl="1"/>
            <a:r>
              <a:rPr lang="en-US" dirty="0"/>
              <a:t>Dine with DSPS Event promotion</a:t>
            </a:r>
          </a:p>
          <a:p>
            <a:r>
              <a:rPr lang="en-US" b="1" dirty="0"/>
              <a:t>Admissions</a:t>
            </a:r>
          </a:p>
          <a:p>
            <a:pPr lvl="1"/>
            <a:r>
              <a:rPr lang="en-US" dirty="0"/>
              <a:t>Early work has begun on an AI Agent to answer top 15 FAQ inquiries</a:t>
            </a:r>
          </a:p>
          <a:p>
            <a:r>
              <a:rPr lang="en-US" b="1" dirty="0"/>
              <a:t>Basic Needs</a:t>
            </a:r>
          </a:p>
          <a:p>
            <a:pPr lvl="1"/>
            <a:r>
              <a:rPr lang="en-US" dirty="0"/>
              <a:t>An ongoing campaign for the Really, Really FREE Farmer’s Market</a:t>
            </a:r>
          </a:p>
          <a:p>
            <a:r>
              <a:rPr lang="en-US" b="1" dirty="0"/>
              <a:t>Graduation/Commencement</a:t>
            </a:r>
          </a:p>
          <a:p>
            <a:pPr lvl="1"/>
            <a:r>
              <a:rPr lang="en-US" dirty="0"/>
              <a:t>Collaboration between Admissions/Evaluations and Student Affairs</a:t>
            </a:r>
          </a:p>
          <a:p>
            <a:r>
              <a:rPr lang="en-US" b="1" dirty="0"/>
              <a:t>LEAD</a:t>
            </a:r>
            <a:r>
              <a:rPr lang="en-US" dirty="0"/>
              <a:t> </a:t>
            </a:r>
          </a:p>
          <a:p>
            <a:pPr lvl="1"/>
            <a:r>
              <a:rPr lang="en-US" dirty="0"/>
              <a:t>Equity Plan Metrics – DI Populations; Supporting PEARL-</a:t>
            </a:r>
            <a:r>
              <a:rPr lang="en-US" dirty="0" err="1"/>
              <a:t>MindArch</a:t>
            </a:r>
            <a:r>
              <a:rPr lang="en-US" dirty="0"/>
              <a:t> grant work</a:t>
            </a:r>
          </a:p>
          <a:p>
            <a:r>
              <a:rPr lang="en-US" b="1" dirty="0"/>
              <a:t>Plus – Replaced OCELOT Chatbots with CRM Agents</a:t>
            </a:r>
          </a:p>
        </p:txBody>
      </p:sp>
      <p:sp>
        <p:nvSpPr>
          <p:cNvPr id="3" name="Title 2">
            <a:extLst>
              <a:ext uri="{FF2B5EF4-FFF2-40B4-BE49-F238E27FC236}">
                <a16:creationId xmlns:a16="http://schemas.microsoft.com/office/drawing/2014/main" id="{676C8AC5-2098-8F34-2C13-A9D6488DE8C8}"/>
              </a:ext>
            </a:extLst>
          </p:cNvPr>
          <p:cNvSpPr>
            <a:spLocks noGrp="1"/>
          </p:cNvSpPr>
          <p:nvPr>
            <p:ph type="title"/>
          </p:nvPr>
        </p:nvSpPr>
        <p:spPr>
          <a:xfrm>
            <a:off x="552659" y="915348"/>
            <a:ext cx="3205425" cy="1325033"/>
          </a:xfrm>
        </p:spPr>
        <p:txBody>
          <a:bodyPr>
            <a:normAutofit/>
          </a:bodyPr>
          <a:lstStyle/>
          <a:p>
            <a:r>
              <a:rPr lang="en-US" sz="3600" dirty="0">
                <a:solidFill>
                  <a:schemeClr val="bg1"/>
                </a:solidFill>
              </a:rPr>
              <a:t>Implementation Update</a:t>
            </a:r>
            <a:endParaRPr lang="en-US" sz="3600" dirty="0"/>
          </a:p>
        </p:txBody>
      </p:sp>
      <p:sp>
        <p:nvSpPr>
          <p:cNvPr id="5" name="TextBox 4">
            <a:extLst>
              <a:ext uri="{FF2B5EF4-FFF2-40B4-BE49-F238E27FC236}">
                <a16:creationId xmlns:a16="http://schemas.microsoft.com/office/drawing/2014/main" id="{B47825C8-B94E-3D9E-2647-1994EBBFFBA6}"/>
              </a:ext>
            </a:extLst>
          </p:cNvPr>
          <p:cNvSpPr txBox="1"/>
          <p:nvPr/>
        </p:nvSpPr>
        <p:spPr>
          <a:xfrm>
            <a:off x="4461467" y="269017"/>
            <a:ext cx="7475974" cy="646331"/>
          </a:xfrm>
          <a:prstGeom prst="rect">
            <a:avLst/>
          </a:prstGeom>
          <a:noFill/>
        </p:spPr>
        <p:txBody>
          <a:bodyPr wrap="square">
            <a:spAutoFit/>
          </a:bodyPr>
          <a:lstStyle/>
          <a:p>
            <a:pPr algn="ctr"/>
            <a:r>
              <a:rPr lang="en-US" sz="3600" b="1" dirty="0"/>
              <a:t>How does that translate?</a:t>
            </a:r>
          </a:p>
        </p:txBody>
      </p:sp>
    </p:spTree>
    <p:extLst>
      <p:ext uri="{BB962C8B-B14F-4D97-AF65-F5344CB8AC3E}">
        <p14:creationId xmlns:p14="http://schemas.microsoft.com/office/powerpoint/2010/main" val="1039145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A48D45-8B55-6A08-6556-19BC2740DE17}"/>
              </a:ext>
            </a:extLst>
          </p:cNvPr>
          <p:cNvSpPr>
            <a:spLocks noGrp="1"/>
          </p:cNvSpPr>
          <p:nvPr>
            <p:ph type="title"/>
          </p:nvPr>
        </p:nvSpPr>
        <p:spPr>
          <a:xfrm>
            <a:off x="532563" y="915348"/>
            <a:ext cx="3205423" cy="1325033"/>
          </a:xfrm>
        </p:spPr>
        <p:txBody>
          <a:bodyPr>
            <a:normAutofit/>
          </a:bodyPr>
          <a:lstStyle/>
          <a:p>
            <a:r>
              <a:rPr lang="en-US" sz="3600" dirty="0">
                <a:solidFill>
                  <a:schemeClr val="bg1"/>
                </a:solidFill>
              </a:rPr>
              <a:t>Implementation Update</a:t>
            </a:r>
            <a:endParaRPr lang="en-US" sz="3600" dirty="0"/>
          </a:p>
        </p:txBody>
      </p:sp>
      <p:sp>
        <p:nvSpPr>
          <p:cNvPr id="19" name="TextBox 18">
            <a:extLst>
              <a:ext uri="{FF2B5EF4-FFF2-40B4-BE49-F238E27FC236}">
                <a16:creationId xmlns:a16="http://schemas.microsoft.com/office/drawing/2014/main" id="{B199A60E-5B1F-82A5-551B-9CB665721D4C}"/>
              </a:ext>
            </a:extLst>
          </p:cNvPr>
          <p:cNvSpPr txBox="1"/>
          <p:nvPr/>
        </p:nvSpPr>
        <p:spPr>
          <a:xfrm>
            <a:off x="5264626" y="592182"/>
            <a:ext cx="5651741" cy="646331"/>
          </a:xfrm>
          <a:prstGeom prst="rect">
            <a:avLst/>
          </a:prstGeom>
          <a:noFill/>
        </p:spPr>
        <p:txBody>
          <a:bodyPr wrap="square" rtlCol="0">
            <a:spAutoFit/>
          </a:bodyPr>
          <a:lstStyle/>
          <a:p>
            <a:pPr algn="ctr"/>
            <a:r>
              <a:rPr lang="en-US" sz="3600" b="1" dirty="0"/>
              <a:t>Initial ROI</a:t>
            </a:r>
          </a:p>
        </p:txBody>
      </p:sp>
      <p:pic>
        <p:nvPicPr>
          <p:cNvPr id="4" name="Picture 3">
            <a:extLst>
              <a:ext uri="{FF2B5EF4-FFF2-40B4-BE49-F238E27FC236}">
                <a16:creationId xmlns:a16="http://schemas.microsoft.com/office/drawing/2014/main" id="{3F8EE0D2-B852-381A-4A59-A33588CD54FE}"/>
              </a:ext>
            </a:extLst>
          </p:cNvPr>
          <p:cNvPicPr>
            <a:picLocks noChangeAspect="1"/>
          </p:cNvPicPr>
          <p:nvPr/>
        </p:nvPicPr>
        <p:blipFill>
          <a:blip r:embed="rId3"/>
          <a:stretch>
            <a:fillRect/>
          </a:stretch>
        </p:blipFill>
        <p:spPr>
          <a:xfrm>
            <a:off x="4647802" y="1873187"/>
            <a:ext cx="7230520" cy="3930521"/>
          </a:xfrm>
          <a:prstGeom prst="rect">
            <a:avLst/>
          </a:prstGeom>
        </p:spPr>
      </p:pic>
    </p:spTree>
    <p:extLst>
      <p:ext uri="{BB962C8B-B14F-4D97-AF65-F5344CB8AC3E}">
        <p14:creationId xmlns:p14="http://schemas.microsoft.com/office/powerpoint/2010/main" val="3195281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968442-8BF3-808A-5DCE-ACE7E7FD3A59}"/>
              </a:ext>
            </a:extLst>
          </p:cNvPr>
          <p:cNvSpPr>
            <a:spLocks noGrp="1"/>
          </p:cNvSpPr>
          <p:nvPr>
            <p:ph type="title"/>
          </p:nvPr>
        </p:nvSpPr>
        <p:spPr>
          <a:xfrm>
            <a:off x="532563" y="915348"/>
            <a:ext cx="3155182" cy="1325033"/>
          </a:xfrm>
        </p:spPr>
        <p:txBody>
          <a:bodyPr>
            <a:normAutofit/>
          </a:bodyPr>
          <a:lstStyle/>
          <a:p>
            <a:r>
              <a:rPr lang="en-US" sz="3600" dirty="0">
                <a:solidFill>
                  <a:schemeClr val="bg1"/>
                </a:solidFill>
              </a:rPr>
              <a:t>Implementation Update</a:t>
            </a:r>
            <a:endParaRPr lang="en-US" sz="3600" dirty="0"/>
          </a:p>
        </p:txBody>
      </p:sp>
      <p:sp>
        <p:nvSpPr>
          <p:cNvPr id="5" name="TextBox 4">
            <a:extLst>
              <a:ext uri="{FF2B5EF4-FFF2-40B4-BE49-F238E27FC236}">
                <a16:creationId xmlns:a16="http://schemas.microsoft.com/office/drawing/2014/main" id="{F8CD1AFF-DD84-0454-E294-6B36A5D14012}"/>
              </a:ext>
            </a:extLst>
          </p:cNvPr>
          <p:cNvSpPr txBox="1"/>
          <p:nvPr/>
        </p:nvSpPr>
        <p:spPr>
          <a:xfrm>
            <a:off x="4672484" y="418235"/>
            <a:ext cx="7189508" cy="646331"/>
          </a:xfrm>
          <a:prstGeom prst="rect">
            <a:avLst/>
          </a:prstGeom>
          <a:noFill/>
        </p:spPr>
        <p:txBody>
          <a:bodyPr wrap="square">
            <a:spAutoFit/>
          </a:bodyPr>
          <a:lstStyle/>
          <a:p>
            <a:pPr algn="ctr"/>
            <a:r>
              <a:rPr lang="en-US" sz="3600" b="1" dirty="0"/>
              <a:t>Initial ROI</a:t>
            </a:r>
          </a:p>
        </p:txBody>
      </p:sp>
      <p:graphicFrame>
        <p:nvGraphicFramePr>
          <p:cNvPr id="6" name="Table 5">
            <a:extLst>
              <a:ext uri="{FF2B5EF4-FFF2-40B4-BE49-F238E27FC236}">
                <a16:creationId xmlns:a16="http://schemas.microsoft.com/office/drawing/2014/main" id="{E9AEF73C-C637-4B59-E921-92EE23118200}"/>
              </a:ext>
            </a:extLst>
          </p:cNvPr>
          <p:cNvGraphicFramePr>
            <a:graphicFrameLocks noGrp="1"/>
          </p:cNvGraphicFramePr>
          <p:nvPr>
            <p:extLst>
              <p:ext uri="{D42A27DB-BD31-4B8C-83A1-F6EECF244321}">
                <p14:modId xmlns:p14="http://schemas.microsoft.com/office/powerpoint/2010/main" val="269914575"/>
              </p:ext>
            </p:extLst>
          </p:nvPr>
        </p:nvGraphicFramePr>
        <p:xfrm>
          <a:off x="5594014" y="1340648"/>
          <a:ext cx="5261122" cy="899733"/>
        </p:xfrm>
        <a:graphic>
          <a:graphicData uri="http://schemas.openxmlformats.org/drawingml/2006/table">
            <a:tbl>
              <a:tblPr firstRow="1" firstCol="1" bandRow="1">
                <a:tableStyleId>{5C22544A-7EE6-4342-B048-85BDC9FD1C3A}</a:tableStyleId>
              </a:tblPr>
              <a:tblGrid>
                <a:gridCol w="2071213">
                  <a:extLst>
                    <a:ext uri="{9D8B030D-6E8A-4147-A177-3AD203B41FA5}">
                      <a16:colId xmlns:a16="http://schemas.microsoft.com/office/drawing/2014/main" val="429757063"/>
                    </a:ext>
                  </a:extLst>
                </a:gridCol>
                <a:gridCol w="1036273">
                  <a:extLst>
                    <a:ext uri="{9D8B030D-6E8A-4147-A177-3AD203B41FA5}">
                      <a16:colId xmlns:a16="http://schemas.microsoft.com/office/drawing/2014/main" val="3444536978"/>
                    </a:ext>
                  </a:extLst>
                </a:gridCol>
                <a:gridCol w="1076818">
                  <a:extLst>
                    <a:ext uri="{9D8B030D-6E8A-4147-A177-3AD203B41FA5}">
                      <a16:colId xmlns:a16="http://schemas.microsoft.com/office/drawing/2014/main" val="1679275094"/>
                    </a:ext>
                  </a:extLst>
                </a:gridCol>
                <a:gridCol w="1076818">
                  <a:extLst>
                    <a:ext uri="{9D8B030D-6E8A-4147-A177-3AD203B41FA5}">
                      <a16:colId xmlns:a16="http://schemas.microsoft.com/office/drawing/2014/main" val="2689037758"/>
                    </a:ext>
                  </a:extLst>
                </a:gridCol>
              </a:tblGrid>
              <a:tr h="0">
                <a:tc>
                  <a:txBody>
                    <a:bodyPr/>
                    <a:lstStyle/>
                    <a:p>
                      <a:pPr marL="0" marR="0">
                        <a:lnSpc>
                          <a:spcPct val="115000"/>
                        </a:lnSpc>
                        <a:spcBef>
                          <a:spcPts val="0"/>
                        </a:spcBef>
                        <a:spcAft>
                          <a:spcPts val="0"/>
                        </a:spcAft>
                      </a:pPr>
                      <a:r>
                        <a:rPr lang="en-US" sz="1800" kern="100" dirty="0">
                          <a:effectLst/>
                        </a:rPr>
                        <a:t>Element 451ROI</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1D707B"/>
                    </a:solidFill>
                  </a:tcPr>
                </a:tc>
                <a:tc>
                  <a:txBody>
                    <a:bodyPr/>
                    <a:lstStyle/>
                    <a:p>
                      <a:pPr marL="0" marR="0">
                        <a:lnSpc>
                          <a:spcPct val="115000"/>
                        </a:lnSpc>
                        <a:spcBef>
                          <a:spcPts val="0"/>
                        </a:spcBef>
                        <a:spcAft>
                          <a:spcPts val="0"/>
                        </a:spcAft>
                      </a:pPr>
                      <a:r>
                        <a:rPr lang="en-US" sz="1800" kern="100" dirty="0">
                          <a:effectLst/>
                        </a:rPr>
                        <a:t>Q2</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1D707B"/>
                    </a:solidFill>
                  </a:tcPr>
                </a:tc>
                <a:tc>
                  <a:txBody>
                    <a:bodyPr/>
                    <a:lstStyle/>
                    <a:p>
                      <a:pPr marL="0" marR="0">
                        <a:lnSpc>
                          <a:spcPct val="115000"/>
                        </a:lnSpc>
                        <a:spcBef>
                          <a:spcPts val="0"/>
                        </a:spcBef>
                        <a:spcAft>
                          <a:spcPts val="0"/>
                        </a:spcAft>
                      </a:pPr>
                      <a:r>
                        <a:rPr lang="en-US" sz="1800" kern="100" dirty="0">
                          <a:effectLst/>
                        </a:rPr>
                        <a:t>Q3</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1D707B"/>
                    </a:solidFill>
                  </a:tcPr>
                </a:tc>
                <a:tc>
                  <a:txBody>
                    <a:bodyPr/>
                    <a:lstStyle/>
                    <a:p>
                      <a:pPr marL="0" marR="0">
                        <a:lnSpc>
                          <a:spcPct val="115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Q4</a:t>
                      </a:r>
                    </a:p>
                  </a:txBody>
                  <a:tcPr marL="68580" marR="68580" marT="0" marB="0">
                    <a:solidFill>
                      <a:srgbClr val="1D707B"/>
                    </a:solidFill>
                  </a:tcPr>
                </a:tc>
                <a:extLst>
                  <a:ext uri="{0D108BD9-81ED-4DB2-BD59-A6C34878D82A}">
                    <a16:rowId xmlns:a16="http://schemas.microsoft.com/office/drawing/2014/main" val="3392030094"/>
                  </a:ext>
                </a:extLst>
              </a:tr>
              <a:tr h="0">
                <a:tc>
                  <a:txBody>
                    <a:bodyPr/>
                    <a:lstStyle/>
                    <a:p>
                      <a:pPr marL="0" marR="0">
                        <a:lnSpc>
                          <a:spcPct val="115000"/>
                        </a:lnSpc>
                        <a:spcBef>
                          <a:spcPts val="0"/>
                        </a:spcBef>
                        <a:spcAft>
                          <a:spcPts val="0"/>
                        </a:spcAft>
                      </a:pPr>
                      <a:r>
                        <a:rPr lang="en-US" sz="1800" kern="100" dirty="0">
                          <a:effectLst/>
                        </a:rPr>
                        <a:t>Total Hours Saved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1D707B"/>
                    </a:solidFill>
                  </a:tcPr>
                </a:tc>
                <a:tc>
                  <a:txBody>
                    <a:bodyPr/>
                    <a:lstStyle/>
                    <a:p>
                      <a:pPr marL="0" marR="0">
                        <a:lnSpc>
                          <a:spcPct val="115000"/>
                        </a:lnSpc>
                        <a:spcBef>
                          <a:spcPts val="0"/>
                        </a:spcBef>
                        <a:spcAft>
                          <a:spcPts val="0"/>
                        </a:spcAft>
                      </a:pPr>
                      <a:r>
                        <a:rPr lang="en-US" sz="1800" kern="100">
                          <a:effectLst/>
                        </a:rPr>
                        <a:t>115</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kern="100" dirty="0">
                          <a:effectLst/>
                        </a:rPr>
                        <a:t>164</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164</a:t>
                      </a:r>
                    </a:p>
                  </a:txBody>
                  <a:tcPr marL="68580" marR="68580" marT="0" marB="0"/>
                </a:tc>
                <a:extLst>
                  <a:ext uri="{0D108BD9-81ED-4DB2-BD59-A6C34878D82A}">
                    <a16:rowId xmlns:a16="http://schemas.microsoft.com/office/drawing/2014/main" val="1405178916"/>
                  </a:ext>
                </a:extLst>
              </a:tr>
              <a:tr h="0">
                <a:tc>
                  <a:txBody>
                    <a:bodyPr/>
                    <a:lstStyle/>
                    <a:p>
                      <a:pPr marL="0" marR="0">
                        <a:lnSpc>
                          <a:spcPct val="115000"/>
                        </a:lnSpc>
                        <a:spcBef>
                          <a:spcPts val="0"/>
                        </a:spcBef>
                        <a:spcAft>
                          <a:spcPts val="0"/>
                        </a:spcAft>
                      </a:pPr>
                      <a:r>
                        <a:rPr lang="en-US" sz="1800" kern="100" dirty="0">
                          <a:effectLst/>
                        </a:rPr>
                        <a:t>Annual Savings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rgbClr val="1D707B"/>
                    </a:solidFill>
                  </a:tcPr>
                </a:tc>
                <a:tc>
                  <a:txBody>
                    <a:bodyPr/>
                    <a:lstStyle/>
                    <a:p>
                      <a:pPr marL="0" marR="0">
                        <a:lnSpc>
                          <a:spcPct val="115000"/>
                        </a:lnSpc>
                        <a:spcBef>
                          <a:spcPts val="0"/>
                        </a:spcBef>
                        <a:spcAft>
                          <a:spcPts val="0"/>
                        </a:spcAft>
                      </a:pPr>
                      <a:r>
                        <a:rPr lang="en-US" sz="1800" kern="100" dirty="0">
                          <a:effectLst/>
                        </a:rPr>
                        <a:t>$11,200</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kern="100" dirty="0">
                          <a:effectLst/>
                        </a:rPr>
                        <a:t>$16,400</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$16,400</a:t>
                      </a:r>
                    </a:p>
                  </a:txBody>
                  <a:tcPr marL="68580" marR="68580" marT="0" marB="0"/>
                </a:tc>
                <a:extLst>
                  <a:ext uri="{0D108BD9-81ED-4DB2-BD59-A6C34878D82A}">
                    <a16:rowId xmlns:a16="http://schemas.microsoft.com/office/drawing/2014/main" val="1773044870"/>
                  </a:ext>
                </a:extLst>
              </a:tr>
            </a:tbl>
          </a:graphicData>
        </a:graphic>
      </p:graphicFrame>
      <p:sp>
        <p:nvSpPr>
          <p:cNvPr id="8" name="TextBox 7">
            <a:extLst>
              <a:ext uri="{FF2B5EF4-FFF2-40B4-BE49-F238E27FC236}">
                <a16:creationId xmlns:a16="http://schemas.microsoft.com/office/drawing/2014/main" id="{F04A563A-B359-E578-A90C-7F0F24BFBB30}"/>
              </a:ext>
            </a:extLst>
          </p:cNvPr>
          <p:cNvSpPr txBox="1"/>
          <p:nvPr/>
        </p:nvSpPr>
        <p:spPr>
          <a:xfrm>
            <a:off x="5144755" y="2534859"/>
            <a:ext cx="6159640" cy="400110"/>
          </a:xfrm>
          <a:prstGeom prst="rect">
            <a:avLst/>
          </a:prstGeom>
          <a:noFill/>
        </p:spPr>
        <p:txBody>
          <a:bodyPr wrap="square" rtlCol="0">
            <a:spAutoFit/>
          </a:bodyPr>
          <a:lstStyle/>
          <a:p>
            <a:pPr algn="ctr"/>
            <a:r>
              <a:rPr lang="en-US" sz="2000" b="1" dirty="0"/>
              <a:t>Ocelot Contract Ended Dec. 2025: $62,250 Annually</a:t>
            </a:r>
            <a:endParaRPr lang="en-US" dirty="0"/>
          </a:p>
        </p:txBody>
      </p:sp>
      <p:sp>
        <p:nvSpPr>
          <p:cNvPr id="9" name="Rectangle 8">
            <a:extLst>
              <a:ext uri="{FF2B5EF4-FFF2-40B4-BE49-F238E27FC236}">
                <a16:creationId xmlns:a16="http://schemas.microsoft.com/office/drawing/2014/main" id="{4BAF69D8-1B93-750C-117E-80FD7333B388}"/>
              </a:ext>
            </a:extLst>
          </p:cNvPr>
          <p:cNvSpPr/>
          <p:nvPr/>
        </p:nvSpPr>
        <p:spPr>
          <a:xfrm>
            <a:off x="4634218" y="3229447"/>
            <a:ext cx="7266040" cy="1754326"/>
          </a:xfrm>
          <a:prstGeom prst="rect">
            <a:avLst/>
          </a:prstGeom>
          <a:noFill/>
        </p:spPr>
        <p:txBody>
          <a:bodyPr wrap="squar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$122,650</a:t>
            </a:r>
          </a:p>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Annual Savings*</a:t>
            </a:r>
          </a:p>
        </p:txBody>
      </p:sp>
      <p:sp>
        <p:nvSpPr>
          <p:cNvPr id="10" name="TextBox 9">
            <a:extLst>
              <a:ext uri="{FF2B5EF4-FFF2-40B4-BE49-F238E27FC236}">
                <a16:creationId xmlns:a16="http://schemas.microsoft.com/office/drawing/2014/main" id="{2DB97F25-E324-2FB9-699B-D6DF001CC830}"/>
              </a:ext>
            </a:extLst>
          </p:cNvPr>
          <p:cNvSpPr txBox="1"/>
          <p:nvPr/>
        </p:nvSpPr>
        <p:spPr>
          <a:xfrm>
            <a:off x="5875730" y="5355771"/>
            <a:ext cx="4783015" cy="338554"/>
          </a:xfrm>
          <a:prstGeom prst="rect">
            <a:avLst/>
          </a:prstGeom>
          <a:noFill/>
        </p:spPr>
        <p:txBody>
          <a:bodyPr wrap="square" rtlCol="0">
            <a:spAutoFit/>
          </a:bodyPr>
          <a:lstStyle/>
          <a:p>
            <a:pPr algn="ctr"/>
            <a:r>
              <a:rPr lang="en-US" sz="1600" b="1" i="1" dirty="0">
                <a:solidFill>
                  <a:srgbClr val="23756B"/>
                </a:solidFill>
              </a:rPr>
              <a:t>* Only two departments at +75% Adoption</a:t>
            </a:r>
          </a:p>
        </p:txBody>
      </p:sp>
    </p:spTree>
    <p:extLst>
      <p:ext uri="{BB962C8B-B14F-4D97-AF65-F5344CB8AC3E}">
        <p14:creationId xmlns:p14="http://schemas.microsoft.com/office/powerpoint/2010/main" val="1737319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C33AD596-995C-E3C0-7B6C-3972C89D1050}"/>
              </a:ext>
            </a:extLst>
          </p:cNvPr>
          <p:cNvGraphicFramePr>
            <a:graphicFrameLocks noGrp="1"/>
          </p:cNvGraphicFramePr>
          <p:nvPr>
            <p:ph idx="1"/>
            <p:extLst>
              <p:ext uri="{D42A27DB-BD31-4B8C-83A1-F6EECF244321}">
                <p14:modId xmlns:p14="http://schemas.microsoft.com/office/powerpoint/2010/main" val="3165242273"/>
              </p:ext>
            </p:extLst>
          </p:nvPr>
        </p:nvGraphicFramePr>
        <p:xfrm>
          <a:off x="5007048" y="2743200"/>
          <a:ext cx="6503580" cy="1737360"/>
        </p:xfrm>
        <a:graphic>
          <a:graphicData uri="http://schemas.openxmlformats.org/drawingml/2006/table">
            <a:tbl>
              <a:tblPr firstRow="1" bandRow="1">
                <a:tableStyleId>{5C22544A-7EE6-4342-B048-85BDC9FD1C3A}</a:tableStyleId>
              </a:tblPr>
              <a:tblGrid>
                <a:gridCol w="2167860">
                  <a:extLst>
                    <a:ext uri="{9D8B030D-6E8A-4147-A177-3AD203B41FA5}">
                      <a16:colId xmlns:a16="http://schemas.microsoft.com/office/drawing/2014/main" val="1925748351"/>
                    </a:ext>
                  </a:extLst>
                </a:gridCol>
                <a:gridCol w="1682013">
                  <a:extLst>
                    <a:ext uri="{9D8B030D-6E8A-4147-A177-3AD203B41FA5}">
                      <a16:colId xmlns:a16="http://schemas.microsoft.com/office/drawing/2014/main" val="560265884"/>
                    </a:ext>
                  </a:extLst>
                </a:gridCol>
                <a:gridCol w="2653707">
                  <a:extLst>
                    <a:ext uri="{9D8B030D-6E8A-4147-A177-3AD203B41FA5}">
                      <a16:colId xmlns:a16="http://schemas.microsoft.com/office/drawing/2014/main" val="2045104696"/>
                    </a:ext>
                  </a:extLst>
                </a:gridCol>
              </a:tblGrid>
              <a:tr h="370840">
                <a:tc>
                  <a:txBody>
                    <a:bodyPr/>
                    <a:lstStyle/>
                    <a:p>
                      <a:r>
                        <a:rPr lang="en-US" sz="2400" dirty="0"/>
                        <a:t>Semester</a:t>
                      </a:r>
                    </a:p>
                  </a:txBody>
                  <a:tcPr>
                    <a:solidFill>
                      <a:srgbClr val="1D707B"/>
                    </a:solidFill>
                  </a:tcPr>
                </a:tc>
                <a:tc>
                  <a:txBody>
                    <a:bodyPr/>
                    <a:lstStyle/>
                    <a:p>
                      <a:pPr algn="ctr"/>
                      <a:r>
                        <a:rPr lang="en-US" sz="2400" dirty="0"/>
                        <a:t>Miramar Students*</a:t>
                      </a:r>
                    </a:p>
                  </a:txBody>
                  <a:tcPr>
                    <a:solidFill>
                      <a:srgbClr val="1D707B"/>
                    </a:solidFill>
                  </a:tcPr>
                </a:tc>
                <a:tc>
                  <a:txBody>
                    <a:bodyPr/>
                    <a:lstStyle/>
                    <a:p>
                      <a:pPr algn="ctr"/>
                      <a:r>
                        <a:rPr lang="en-US" sz="2400" dirty="0"/>
                        <a:t>Jets JumpStart</a:t>
                      </a:r>
                    </a:p>
                    <a:p>
                      <a:pPr algn="ctr"/>
                      <a:r>
                        <a:rPr lang="en-US" sz="2400" dirty="0"/>
                        <a:t>Attendees**</a:t>
                      </a:r>
                    </a:p>
                  </a:txBody>
                  <a:tcPr>
                    <a:solidFill>
                      <a:srgbClr val="1D707B"/>
                    </a:solidFill>
                  </a:tcPr>
                </a:tc>
                <a:extLst>
                  <a:ext uri="{0D108BD9-81ED-4DB2-BD59-A6C34878D82A}">
                    <a16:rowId xmlns:a16="http://schemas.microsoft.com/office/drawing/2014/main" val="3046518881"/>
                  </a:ext>
                </a:extLst>
              </a:tr>
              <a:tr h="370840">
                <a:tc>
                  <a:txBody>
                    <a:bodyPr/>
                    <a:lstStyle/>
                    <a:p>
                      <a:r>
                        <a:rPr lang="en-US" sz="2400" b="1" dirty="0"/>
                        <a:t>Fall 2024</a:t>
                      </a:r>
                    </a:p>
                  </a:txBody>
                  <a:tcPr/>
                </a:tc>
                <a:tc>
                  <a:txBody>
                    <a:bodyPr/>
                    <a:lstStyle/>
                    <a:p>
                      <a:pPr algn="ctr"/>
                      <a:r>
                        <a:rPr lang="en-US" sz="2400" dirty="0"/>
                        <a:t>49%</a:t>
                      </a:r>
                    </a:p>
                  </a:txBody>
                  <a:tcPr/>
                </a:tc>
                <a:tc>
                  <a:txBody>
                    <a:bodyPr/>
                    <a:lstStyle/>
                    <a:p>
                      <a:pPr algn="ctr"/>
                      <a:r>
                        <a:rPr lang="en-US" sz="2400" dirty="0"/>
                        <a:t>90%</a:t>
                      </a:r>
                    </a:p>
                  </a:txBody>
                  <a:tcPr/>
                </a:tc>
                <a:extLst>
                  <a:ext uri="{0D108BD9-81ED-4DB2-BD59-A6C34878D82A}">
                    <a16:rowId xmlns:a16="http://schemas.microsoft.com/office/drawing/2014/main" val="1820886248"/>
                  </a:ext>
                </a:extLst>
              </a:tr>
              <a:tr h="370840">
                <a:tc>
                  <a:txBody>
                    <a:bodyPr/>
                    <a:lstStyle/>
                    <a:p>
                      <a:r>
                        <a:rPr lang="en-US" sz="2400" b="1" dirty="0"/>
                        <a:t>Spring 2025</a:t>
                      </a:r>
                    </a:p>
                  </a:txBody>
                  <a:tcPr/>
                </a:tc>
                <a:tc>
                  <a:txBody>
                    <a:bodyPr/>
                    <a:lstStyle/>
                    <a:p>
                      <a:pPr algn="ctr"/>
                      <a:r>
                        <a:rPr lang="en-US" sz="2400" dirty="0"/>
                        <a:t>39%</a:t>
                      </a:r>
                    </a:p>
                  </a:txBody>
                  <a:tcPr/>
                </a:tc>
                <a:tc>
                  <a:txBody>
                    <a:bodyPr/>
                    <a:lstStyle/>
                    <a:p>
                      <a:pPr algn="ctr"/>
                      <a:r>
                        <a:rPr lang="en-US" sz="2400" dirty="0"/>
                        <a:t>75%</a:t>
                      </a:r>
                    </a:p>
                  </a:txBody>
                  <a:tcPr/>
                </a:tc>
                <a:extLst>
                  <a:ext uri="{0D108BD9-81ED-4DB2-BD59-A6C34878D82A}">
                    <a16:rowId xmlns:a16="http://schemas.microsoft.com/office/drawing/2014/main" val="1829773146"/>
                  </a:ext>
                </a:extLst>
              </a:tr>
            </a:tbl>
          </a:graphicData>
        </a:graphic>
      </p:graphicFrame>
      <p:sp>
        <p:nvSpPr>
          <p:cNvPr id="3" name="Title 2">
            <a:extLst>
              <a:ext uri="{FF2B5EF4-FFF2-40B4-BE49-F238E27FC236}">
                <a16:creationId xmlns:a16="http://schemas.microsoft.com/office/drawing/2014/main" id="{D7FC9800-ABFD-2670-B9FB-B4BF5897662C}"/>
              </a:ext>
            </a:extLst>
          </p:cNvPr>
          <p:cNvSpPr>
            <a:spLocks noGrp="1"/>
          </p:cNvSpPr>
          <p:nvPr>
            <p:ph type="title"/>
          </p:nvPr>
        </p:nvSpPr>
        <p:spPr>
          <a:xfrm>
            <a:off x="531628" y="915348"/>
            <a:ext cx="3157870" cy="1325033"/>
          </a:xfrm>
        </p:spPr>
        <p:txBody>
          <a:bodyPr>
            <a:normAutofit/>
          </a:bodyPr>
          <a:lstStyle/>
          <a:p>
            <a:r>
              <a:rPr lang="en-US" sz="3600" dirty="0">
                <a:solidFill>
                  <a:schemeClr val="bg1"/>
                </a:solidFill>
              </a:rPr>
              <a:t>Implementation Update</a:t>
            </a:r>
            <a:endParaRPr lang="en-US" sz="3600" dirty="0"/>
          </a:p>
        </p:txBody>
      </p:sp>
      <p:sp>
        <p:nvSpPr>
          <p:cNvPr id="4" name="TextBox 3">
            <a:extLst>
              <a:ext uri="{FF2B5EF4-FFF2-40B4-BE49-F238E27FC236}">
                <a16:creationId xmlns:a16="http://schemas.microsoft.com/office/drawing/2014/main" id="{7503839F-0C07-037B-CD4A-37F77E35E34E}"/>
              </a:ext>
            </a:extLst>
          </p:cNvPr>
          <p:cNvSpPr txBox="1"/>
          <p:nvPr/>
        </p:nvSpPr>
        <p:spPr>
          <a:xfrm>
            <a:off x="5156791" y="531628"/>
            <a:ext cx="6503581" cy="1200329"/>
          </a:xfrm>
          <a:prstGeom prst="rect">
            <a:avLst/>
          </a:prstGeom>
          <a:noFill/>
        </p:spPr>
        <p:txBody>
          <a:bodyPr wrap="square" rtlCol="0">
            <a:spAutoFit/>
          </a:bodyPr>
          <a:lstStyle/>
          <a:p>
            <a:pPr algn="ctr"/>
            <a:r>
              <a:rPr lang="en-US" sz="3600" b="1" dirty="0"/>
              <a:t>Engagement &amp; </a:t>
            </a:r>
          </a:p>
          <a:p>
            <a:pPr algn="ctr"/>
            <a:r>
              <a:rPr lang="en-US" sz="3600" b="1" dirty="0"/>
              <a:t>Primary Term Persistence</a:t>
            </a:r>
          </a:p>
        </p:txBody>
      </p:sp>
      <p:sp>
        <p:nvSpPr>
          <p:cNvPr id="6" name="TextBox 5">
            <a:extLst>
              <a:ext uri="{FF2B5EF4-FFF2-40B4-BE49-F238E27FC236}">
                <a16:creationId xmlns:a16="http://schemas.microsoft.com/office/drawing/2014/main" id="{E8D496C1-B667-F78E-A8AD-04F07A5ED1DD}"/>
              </a:ext>
            </a:extLst>
          </p:cNvPr>
          <p:cNvSpPr txBox="1"/>
          <p:nvPr/>
        </p:nvSpPr>
        <p:spPr>
          <a:xfrm>
            <a:off x="7377344" y="5741008"/>
            <a:ext cx="4347374" cy="830997"/>
          </a:xfrm>
          <a:prstGeom prst="rect">
            <a:avLst/>
          </a:prstGeom>
          <a:noFill/>
        </p:spPr>
        <p:txBody>
          <a:bodyPr wrap="square" rtlCol="0">
            <a:spAutoFit/>
          </a:bodyPr>
          <a:lstStyle/>
          <a:p>
            <a:r>
              <a:rPr lang="en-US" sz="1200" dirty="0"/>
              <a:t>*Source: </a:t>
            </a:r>
            <a:r>
              <a:rPr lang="en-US" sz="1200" dirty="0">
                <a:hlinkClick r:id="rId3"/>
              </a:rPr>
              <a:t>Public PREDD 2024-2025</a:t>
            </a:r>
            <a:endParaRPr lang="en-US" sz="1200" dirty="0"/>
          </a:p>
          <a:p>
            <a:r>
              <a:rPr lang="en-US" sz="1200" dirty="0"/>
              <a:t>**Source: Miramar College Office of Institutional Effectiveness</a:t>
            </a:r>
          </a:p>
          <a:p>
            <a:pPr marL="742950" lvl="1" indent="-285750">
              <a:buFont typeface="Arial" panose="020B0604020202020204" pitchFamily="34" charset="0"/>
              <a:buChar char="•"/>
            </a:pPr>
            <a:r>
              <a:rPr lang="en-US" sz="1200" dirty="0"/>
              <a:t>Fall 2024 = 361 Students</a:t>
            </a:r>
          </a:p>
          <a:p>
            <a:pPr marL="742950" lvl="1" indent="-285750">
              <a:buFont typeface="Arial" panose="020B0604020202020204" pitchFamily="34" charset="0"/>
              <a:buChar char="•"/>
            </a:pPr>
            <a:r>
              <a:rPr lang="en-US" sz="1200" dirty="0"/>
              <a:t>Spring 2025 = 97 Students</a:t>
            </a:r>
          </a:p>
        </p:txBody>
      </p:sp>
    </p:spTree>
    <p:extLst>
      <p:ext uri="{BB962C8B-B14F-4D97-AF65-F5344CB8AC3E}">
        <p14:creationId xmlns:p14="http://schemas.microsoft.com/office/powerpoint/2010/main" val="936389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EA45DE-48A4-D388-0406-4C963E03742D}"/>
              </a:ext>
            </a:extLst>
          </p:cNvPr>
          <p:cNvSpPr>
            <a:spLocks noGrp="1"/>
          </p:cNvSpPr>
          <p:nvPr>
            <p:ph type="title"/>
          </p:nvPr>
        </p:nvSpPr>
        <p:spPr>
          <a:xfrm>
            <a:off x="550985" y="915348"/>
            <a:ext cx="3188677" cy="1325033"/>
          </a:xfrm>
        </p:spPr>
        <p:txBody>
          <a:bodyPr>
            <a:normAutofit/>
          </a:bodyPr>
          <a:lstStyle/>
          <a:p>
            <a:r>
              <a:rPr lang="en-US" sz="3600" dirty="0">
                <a:solidFill>
                  <a:schemeClr val="bg1"/>
                </a:solidFill>
              </a:rPr>
              <a:t>Implementation Update</a:t>
            </a:r>
          </a:p>
        </p:txBody>
      </p:sp>
      <p:sp>
        <p:nvSpPr>
          <p:cNvPr id="4" name="TextBox 3">
            <a:extLst>
              <a:ext uri="{FF2B5EF4-FFF2-40B4-BE49-F238E27FC236}">
                <a16:creationId xmlns:a16="http://schemas.microsoft.com/office/drawing/2014/main" id="{824E2787-C7FA-3B82-7C8D-971D4D706077}"/>
              </a:ext>
            </a:extLst>
          </p:cNvPr>
          <p:cNvSpPr txBox="1"/>
          <p:nvPr/>
        </p:nvSpPr>
        <p:spPr>
          <a:xfrm>
            <a:off x="5263941" y="434844"/>
            <a:ext cx="5651741" cy="646331"/>
          </a:xfrm>
          <a:prstGeom prst="rect">
            <a:avLst/>
          </a:prstGeom>
          <a:noFill/>
        </p:spPr>
        <p:txBody>
          <a:bodyPr wrap="square" rtlCol="0">
            <a:spAutoFit/>
          </a:bodyPr>
          <a:lstStyle/>
          <a:p>
            <a:pPr algn="ctr"/>
            <a:r>
              <a:rPr lang="en-US" sz="3600" b="1" dirty="0"/>
              <a:t>Scratching the Surface</a:t>
            </a:r>
          </a:p>
        </p:txBody>
      </p:sp>
      <p:pic>
        <p:nvPicPr>
          <p:cNvPr id="11" name="Graphic 10" descr="Artificial Intelligence with solid fill">
            <a:extLst>
              <a:ext uri="{FF2B5EF4-FFF2-40B4-BE49-F238E27FC236}">
                <a16:creationId xmlns:a16="http://schemas.microsoft.com/office/drawing/2014/main" id="{42476A49-5787-72AE-E545-5BA06B834C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66234" y="4355241"/>
            <a:ext cx="1099732" cy="1099732"/>
          </a:xfrm>
          <a:prstGeom prst="rect">
            <a:avLst/>
          </a:prstGeom>
        </p:spPr>
      </p:pic>
      <p:pic>
        <p:nvPicPr>
          <p:cNvPr id="1026" name="Picture 2" descr="Canvas for students - University of Oslo">
            <a:extLst>
              <a:ext uri="{FF2B5EF4-FFF2-40B4-BE49-F238E27FC236}">
                <a16:creationId xmlns:a16="http://schemas.microsoft.com/office/drawing/2014/main" id="{9CDDD76E-7C4B-35D3-96F8-5DB175F0AB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87377" y="4471499"/>
            <a:ext cx="1071563"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3" name="Graphic 12" descr="Boardroom with solid fill">
            <a:extLst>
              <a:ext uri="{FF2B5EF4-FFF2-40B4-BE49-F238E27FC236}">
                <a16:creationId xmlns:a16="http://schemas.microsoft.com/office/drawing/2014/main" id="{B514CB80-05A5-3509-3655-2E1C5735492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411450" y="1081175"/>
            <a:ext cx="1356728" cy="1356728"/>
          </a:xfrm>
          <a:prstGeom prst="rect">
            <a:avLst/>
          </a:prstGeom>
        </p:spPr>
      </p:pic>
      <p:sp>
        <p:nvSpPr>
          <p:cNvPr id="14" name="TextBox 13">
            <a:extLst>
              <a:ext uri="{FF2B5EF4-FFF2-40B4-BE49-F238E27FC236}">
                <a16:creationId xmlns:a16="http://schemas.microsoft.com/office/drawing/2014/main" id="{5B81CE75-D770-C2A9-704C-E6A4BB356852}"/>
              </a:ext>
            </a:extLst>
          </p:cNvPr>
          <p:cNvSpPr txBox="1"/>
          <p:nvPr/>
        </p:nvSpPr>
        <p:spPr>
          <a:xfrm>
            <a:off x="7140244" y="2154559"/>
            <a:ext cx="1899139" cy="584775"/>
          </a:xfrm>
          <a:prstGeom prst="rect">
            <a:avLst/>
          </a:prstGeom>
          <a:noFill/>
        </p:spPr>
        <p:txBody>
          <a:bodyPr wrap="square" rtlCol="0">
            <a:spAutoFit/>
          </a:bodyPr>
          <a:lstStyle/>
          <a:p>
            <a:pPr algn="ctr"/>
            <a:r>
              <a:rPr lang="en-US" sz="1600" dirty="0"/>
              <a:t>Communication &amp; Engagement</a:t>
            </a:r>
          </a:p>
        </p:txBody>
      </p:sp>
      <p:sp>
        <p:nvSpPr>
          <p:cNvPr id="15" name="TextBox 14">
            <a:extLst>
              <a:ext uri="{FF2B5EF4-FFF2-40B4-BE49-F238E27FC236}">
                <a16:creationId xmlns:a16="http://schemas.microsoft.com/office/drawing/2014/main" id="{26A879FE-8199-E74D-488E-5EC383509B10}"/>
              </a:ext>
            </a:extLst>
          </p:cNvPr>
          <p:cNvSpPr txBox="1"/>
          <p:nvPr/>
        </p:nvSpPr>
        <p:spPr>
          <a:xfrm>
            <a:off x="5533729" y="5597413"/>
            <a:ext cx="1899139" cy="338554"/>
          </a:xfrm>
          <a:prstGeom prst="rect">
            <a:avLst/>
          </a:prstGeom>
          <a:noFill/>
        </p:spPr>
        <p:txBody>
          <a:bodyPr wrap="square" rtlCol="0">
            <a:spAutoFit/>
          </a:bodyPr>
          <a:lstStyle/>
          <a:p>
            <a:pPr algn="ctr"/>
            <a:r>
              <a:rPr lang="en-US" sz="1600" dirty="0"/>
              <a:t>Agentic AI</a:t>
            </a:r>
          </a:p>
        </p:txBody>
      </p:sp>
      <p:sp>
        <p:nvSpPr>
          <p:cNvPr id="16" name="TextBox 15">
            <a:extLst>
              <a:ext uri="{FF2B5EF4-FFF2-40B4-BE49-F238E27FC236}">
                <a16:creationId xmlns:a16="http://schemas.microsoft.com/office/drawing/2014/main" id="{F3602E23-CB04-FC89-9518-E090AE720E92}"/>
              </a:ext>
            </a:extLst>
          </p:cNvPr>
          <p:cNvSpPr txBox="1"/>
          <p:nvPr/>
        </p:nvSpPr>
        <p:spPr>
          <a:xfrm>
            <a:off x="8506531" y="5597413"/>
            <a:ext cx="2033253" cy="338554"/>
          </a:xfrm>
          <a:prstGeom prst="rect">
            <a:avLst/>
          </a:prstGeom>
          <a:noFill/>
        </p:spPr>
        <p:txBody>
          <a:bodyPr wrap="square" rtlCol="0">
            <a:spAutoFit/>
          </a:bodyPr>
          <a:lstStyle/>
          <a:p>
            <a:pPr algn="ctr"/>
            <a:r>
              <a:rPr lang="en-US" sz="1600" dirty="0"/>
              <a:t>CANVAS Integration</a:t>
            </a:r>
          </a:p>
        </p:txBody>
      </p:sp>
      <p:sp>
        <p:nvSpPr>
          <p:cNvPr id="20" name="Arrow: Chevron 19">
            <a:extLst>
              <a:ext uri="{FF2B5EF4-FFF2-40B4-BE49-F238E27FC236}">
                <a16:creationId xmlns:a16="http://schemas.microsoft.com/office/drawing/2014/main" id="{05EBEBC9-AB64-61EF-6B64-20645ADA6162}"/>
              </a:ext>
            </a:extLst>
          </p:cNvPr>
          <p:cNvSpPr/>
          <p:nvPr/>
        </p:nvSpPr>
        <p:spPr>
          <a:xfrm rot="5400000">
            <a:off x="7462466" y="2155203"/>
            <a:ext cx="1254692" cy="2700535"/>
          </a:xfrm>
          <a:prstGeom prst="chevron">
            <a:avLst/>
          </a:prstGeom>
          <a:solidFill>
            <a:srgbClr val="1D707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Arrow: Down 20">
            <a:extLst>
              <a:ext uri="{FF2B5EF4-FFF2-40B4-BE49-F238E27FC236}">
                <a16:creationId xmlns:a16="http://schemas.microsoft.com/office/drawing/2014/main" id="{40CBB3C6-A5E9-2529-4A7E-8C5AE581DB6E}"/>
              </a:ext>
            </a:extLst>
          </p:cNvPr>
          <p:cNvSpPr/>
          <p:nvPr/>
        </p:nvSpPr>
        <p:spPr>
          <a:xfrm rot="17378708">
            <a:off x="5542637" y="348376"/>
            <a:ext cx="745374" cy="2251931"/>
          </a:xfrm>
          <a:prstGeom prst="down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B2A310B3-BE24-95F5-3EB1-52C9A8DC949E}"/>
              </a:ext>
            </a:extLst>
          </p:cNvPr>
          <p:cNvSpPr txBox="1"/>
          <p:nvPr/>
        </p:nvSpPr>
        <p:spPr>
          <a:xfrm rot="1097408">
            <a:off x="4865523" y="1327554"/>
            <a:ext cx="2171351" cy="338554"/>
          </a:xfrm>
          <a:prstGeom prst="rect">
            <a:avLst/>
          </a:prstGeom>
          <a:noFill/>
        </p:spPr>
        <p:txBody>
          <a:bodyPr wrap="square" rtlCol="0">
            <a:spAutoFit/>
          </a:bodyPr>
          <a:lstStyle/>
          <a:p>
            <a:r>
              <a:rPr lang="en-US" sz="1600" b="1" dirty="0">
                <a:solidFill>
                  <a:schemeClr val="bg1"/>
                </a:solidFill>
              </a:rPr>
              <a:t>We are (still)  here !</a:t>
            </a:r>
          </a:p>
        </p:txBody>
      </p:sp>
    </p:spTree>
    <p:extLst>
      <p:ext uri="{BB962C8B-B14F-4D97-AF65-F5344CB8AC3E}">
        <p14:creationId xmlns:p14="http://schemas.microsoft.com/office/powerpoint/2010/main" val="3270064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E3C18-BD28-38A2-B59F-FFE0ECA25361}"/>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3298536-4351-4FBB-B4B4-DD5030E8B843}"/>
              </a:ext>
            </a:extLst>
          </p:cNvPr>
          <p:cNvSpPr>
            <a:spLocks noGrp="1"/>
          </p:cNvSpPr>
          <p:nvPr>
            <p:ph idx="1"/>
          </p:nvPr>
        </p:nvSpPr>
        <p:spPr>
          <a:xfrm>
            <a:off x="4687588" y="866994"/>
            <a:ext cx="7098699" cy="4411416"/>
          </a:xfrm>
        </p:spPr>
        <p:txBody>
          <a:bodyPr>
            <a:normAutofit/>
          </a:bodyPr>
          <a:lstStyle/>
          <a:p>
            <a:pPr marL="0" indent="0" algn="ctr">
              <a:buNone/>
            </a:pPr>
            <a:r>
              <a:rPr lang="en-US" sz="3200" b="1" dirty="0"/>
              <a:t>Questions?</a:t>
            </a:r>
          </a:p>
          <a:p>
            <a:pPr marL="0" indent="0" algn="ctr">
              <a:buNone/>
            </a:pPr>
            <a:endParaRPr lang="en-US" sz="2400" dirty="0"/>
          </a:p>
          <a:p>
            <a:pPr marL="0" indent="0" algn="ctr">
              <a:buNone/>
            </a:pPr>
            <a:r>
              <a:rPr lang="en-US" sz="2400" dirty="0"/>
              <a:t>Need to know more?</a:t>
            </a:r>
          </a:p>
          <a:p>
            <a:pPr marL="0" indent="0" algn="ctr">
              <a:buNone/>
            </a:pPr>
            <a:r>
              <a:rPr lang="en-US" sz="2400" dirty="0">
                <a:hlinkClick r:id="rId3"/>
              </a:rPr>
              <a:t>droberts001@sdccd.edu</a:t>
            </a:r>
            <a:endParaRPr lang="en-US" sz="2400" dirty="0"/>
          </a:p>
          <a:p>
            <a:pPr marL="0" indent="0" algn="ctr">
              <a:buNone/>
            </a:pPr>
            <a:endParaRPr lang="en-US" sz="2400" dirty="0"/>
          </a:p>
        </p:txBody>
      </p:sp>
    </p:spTree>
    <p:extLst>
      <p:ext uri="{BB962C8B-B14F-4D97-AF65-F5344CB8AC3E}">
        <p14:creationId xmlns:p14="http://schemas.microsoft.com/office/powerpoint/2010/main" val="1292335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EA45DE-48A4-D388-0406-4C963E03742D}"/>
              </a:ext>
            </a:extLst>
          </p:cNvPr>
          <p:cNvSpPr>
            <a:spLocks noGrp="1"/>
          </p:cNvSpPr>
          <p:nvPr>
            <p:ph type="title"/>
          </p:nvPr>
        </p:nvSpPr>
        <p:spPr>
          <a:xfrm>
            <a:off x="550985" y="915348"/>
            <a:ext cx="3188677" cy="1325033"/>
          </a:xfrm>
        </p:spPr>
        <p:txBody>
          <a:bodyPr>
            <a:normAutofit/>
          </a:bodyPr>
          <a:lstStyle/>
          <a:p>
            <a:r>
              <a:rPr lang="en-US" sz="3600" dirty="0">
                <a:solidFill>
                  <a:schemeClr val="bg1"/>
                </a:solidFill>
              </a:rPr>
              <a:t>Implementation Update</a:t>
            </a:r>
          </a:p>
        </p:txBody>
      </p:sp>
      <p:sp>
        <p:nvSpPr>
          <p:cNvPr id="4" name="TextBox 3">
            <a:extLst>
              <a:ext uri="{FF2B5EF4-FFF2-40B4-BE49-F238E27FC236}">
                <a16:creationId xmlns:a16="http://schemas.microsoft.com/office/drawing/2014/main" id="{824E2787-C7FA-3B82-7C8D-971D4D706077}"/>
              </a:ext>
            </a:extLst>
          </p:cNvPr>
          <p:cNvSpPr txBox="1"/>
          <p:nvPr/>
        </p:nvSpPr>
        <p:spPr>
          <a:xfrm>
            <a:off x="5305721" y="736440"/>
            <a:ext cx="5651741" cy="646331"/>
          </a:xfrm>
          <a:prstGeom prst="rect">
            <a:avLst/>
          </a:prstGeom>
          <a:noFill/>
        </p:spPr>
        <p:txBody>
          <a:bodyPr wrap="square" rtlCol="0">
            <a:spAutoFit/>
          </a:bodyPr>
          <a:lstStyle/>
          <a:p>
            <a:pPr algn="ctr"/>
            <a:r>
              <a:rPr lang="en-US" sz="3600" b="1" dirty="0"/>
              <a:t>Element451 Functionality</a:t>
            </a:r>
          </a:p>
        </p:txBody>
      </p:sp>
      <p:pic>
        <p:nvPicPr>
          <p:cNvPr id="11" name="Graphic 10" descr="Artificial Intelligence with solid fill">
            <a:extLst>
              <a:ext uri="{FF2B5EF4-FFF2-40B4-BE49-F238E27FC236}">
                <a16:creationId xmlns:a16="http://schemas.microsoft.com/office/drawing/2014/main" id="{42476A49-5787-72AE-E545-5BA06B834C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93949" y="2717977"/>
            <a:ext cx="1099732" cy="1099732"/>
          </a:xfrm>
          <a:prstGeom prst="rect">
            <a:avLst/>
          </a:prstGeom>
        </p:spPr>
      </p:pic>
      <p:pic>
        <p:nvPicPr>
          <p:cNvPr id="1026" name="Picture 2" descr="Canvas for students - University of Oslo">
            <a:extLst>
              <a:ext uri="{FF2B5EF4-FFF2-40B4-BE49-F238E27FC236}">
                <a16:creationId xmlns:a16="http://schemas.microsoft.com/office/drawing/2014/main" id="{9CDDD76E-7C4B-35D3-96F8-5DB175F0AB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65802" y="2834235"/>
            <a:ext cx="1071563"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3" name="Graphic 12" descr="Boardroom with solid fill">
            <a:extLst>
              <a:ext uri="{FF2B5EF4-FFF2-40B4-BE49-F238E27FC236}">
                <a16:creationId xmlns:a16="http://schemas.microsoft.com/office/drawing/2014/main" id="{B514CB80-05A5-3509-3655-2E1C5735492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995248" y="2468291"/>
            <a:ext cx="1356728" cy="1356728"/>
          </a:xfrm>
          <a:prstGeom prst="rect">
            <a:avLst/>
          </a:prstGeom>
        </p:spPr>
      </p:pic>
      <p:sp>
        <p:nvSpPr>
          <p:cNvPr id="14" name="TextBox 13">
            <a:extLst>
              <a:ext uri="{FF2B5EF4-FFF2-40B4-BE49-F238E27FC236}">
                <a16:creationId xmlns:a16="http://schemas.microsoft.com/office/drawing/2014/main" id="{5B81CE75-D770-C2A9-704C-E6A4BB356852}"/>
              </a:ext>
            </a:extLst>
          </p:cNvPr>
          <p:cNvSpPr txBox="1"/>
          <p:nvPr/>
        </p:nvSpPr>
        <p:spPr>
          <a:xfrm>
            <a:off x="4724042" y="3713928"/>
            <a:ext cx="1966196" cy="584775"/>
          </a:xfrm>
          <a:prstGeom prst="rect">
            <a:avLst/>
          </a:prstGeom>
          <a:noFill/>
        </p:spPr>
        <p:txBody>
          <a:bodyPr wrap="square" rtlCol="0">
            <a:spAutoFit/>
          </a:bodyPr>
          <a:lstStyle/>
          <a:p>
            <a:pPr algn="ctr"/>
            <a:r>
              <a:rPr lang="en-US" sz="1600" dirty="0"/>
              <a:t>Communication &amp; Engagement</a:t>
            </a:r>
          </a:p>
        </p:txBody>
      </p:sp>
      <p:sp>
        <p:nvSpPr>
          <p:cNvPr id="15" name="TextBox 14">
            <a:extLst>
              <a:ext uri="{FF2B5EF4-FFF2-40B4-BE49-F238E27FC236}">
                <a16:creationId xmlns:a16="http://schemas.microsoft.com/office/drawing/2014/main" id="{26A879FE-8199-E74D-488E-5EC383509B10}"/>
              </a:ext>
            </a:extLst>
          </p:cNvPr>
          <p:cNvSpPr txBox="1"/>
          <p:nvPr/>
        </p:nvSpPr>
        <p:spPr>
          <a:xfrm>
            <a:off x="6961444" y="3960149"/>
            <a:ext cx="1899139" cy="338554"/>
          </a:xfrm>
          <a:prstGeom prst="rect">
            <a:avLst/>
          </a:prstGeom>
          <a:noFill/>
        </p:spPr>
        <p:txBody>
          <a:bodyPr wrap="square" rtlCol="0">
            <a:spAutoFit/>
          </a:bodyPr>
          <a:lstStyle/>
          <a:p>
            <a:pPr algn="ctr"/>
            <a:r>
              <a:rPr lang="en-US" sz="1600" dirty="0"/>
              <a:t>Agentic AI</a:t>
            </a:r>
          </a:p>
        </p:txBody>
      </p:sp>
      <p:sp>
        <p:nvSpPr>
          <p:cNvPr id="16" name="TextBox 15">
            <a:extLst>
              <a:ext uri="{FF2B5EF4-FFF2-40B4-BE49-F238E27FC236}">
                <a16:creationId xmlns:a16="http://schemas.microsoft.com/office/drawing/2014/main" id="{F3602E23-CB04-FC89-9518-E090AE720E92}"/>
              </a:ext>
            </a:extLst>
          </p:cNvPr>
          <p:cNvSpPr txBox="1"/>
          <p:nvPr/>
        </p:nvSpPr>
        <p:spPr>
          <a:xfrm>
            <a:off x="9384956" y="3960149"/>
            <a:ext cx="2033253" cy="338554"/>
          </a:xfrm>
          <a:prstGeom prst="rect">
            <a:avLst/>
          </a:prstGeom>
          <a:noFill/>
        </p:spPr>
        <p:txBody>
          <a:bodyPr wrap="square" rtlCol="0">
            <a:spAutoFit/>
          </a:bodyPr>
          <a:lstStyle/>
          <a:p>
            <a:pPr algn="ctr"/>
            <a:r>
              <a:rPr lang="en-US" sz="1600" dirty="0"/>
              <a:t>CANVAS Integration</a:t>
            </a:r>
          </a:p>
        </p:txBody>
      </p:sp>
    </p:spTree>
    <p:extLst>
      <p:ext uri="{BB962C8B-B14F-4D97-AF65-F5344CB8AC3E}">
        <p14:creationId xmlns:p14="http://schemas.microsoft.com/office/powerpoint/2010/main" val="3271149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EA45DE-48A4-D388-0406-4C963E03742D}"/>
              </a:ext>
            </a:extLst>
          </p:cNvPr>
          <p:cNvSpPr>
            <a:spLocks noGrp="1"/>
          </p:cNvSpPr>
          <p:nvPr>
            <p:ph type="title"/>
          </p:nvPr>
        </p:nvSpPr>
        <p:spPr>
          <a:xfrm>
            <a:off x="550985" y="915348"/>
            <a:ext cx="3188677" cy="1325033"/>
          </a:xfrm>
        </p:spPr>
        <p:txBody>
          <a:bodyPr>
            <a:normAutofit/>
          </a:bodyPr>
          <a:lstStyle/>
          <a:p>
            <a:r>
              <a:rPr lang="en-US" sz="3600" dirty="0">
                <a:solidFill>
                  <a:schemeClr val="bg1"/>
                </a:solidFill>
              </a:rPr>
              <a:t>Implementation Update</a:t>
            </a:r>
          </a:p>
        </p:txBody>
      </p:sp>
      <p:sp>
        <p:nvSpPr>
          <p:cNvPr id="4" name="TextBox 3">
            <a:extLst>
              <a:ext uri="{FF2B5EF4-FFF2-40B4-BE49-F238E27FC236}">
                <a16:creationId xmlns:a16="http://schemas.microsoft.com/office/drawing/2014/main" id="{824E2787-C7FA-3B82-7C8D-971D4D706077}"/>
              </a:ext>
            </a:extLst>
          </p:cNvPr>
          <p:cNvSpPr txBox="1"/>
          <p:nvPr/>
        </p:nvSpPr>
        <p:spPr>
          <a:xfrm>
            <a:off x="5305721" y="402883"/>
            <a:ext cx="5651741" cy="1200329"/>
          </a:xfrm>
          <a:prstGeom prst="rect">
            <a:avLst/>
          </a:prstGeom>
          <a:noFill/>
        </p:spPr>
        <p:txBody>
          <a:bodyPr wrap="square" rtlCol="0">
            <a:spAutoFit/>
          </a:bodyPr>
          <a:lstStyle/>
          <a:p>
            <a:pPr algn="ctr"/>
            <a:r>
              <a:rPr lang="en-US" sz="3600" b="1" dirty="0"/>
              <a:t>Functionality for </a:t>
            </a:r>
          </a:p>
          <a:p>
            <a:pPr algn="ctr"/>
            <a:r>
              <a:rPr lang="en-US" sz="3600" b="1" dirty="0"/>
              <a:t>Miramar College</a:t>
            </a:r>
          </a:p>
        </p:txBody>
      </p:sp>
      <p:pic>
        <p:nvPicPr>
          <p:cNvPr id="11" name="Graphic 10" descr="Artificial Intelligence with solid fill">
            <a:extLst>
              <a:ext uri="{FF2B5EF4-FFF2-40B4-BE49-F238E27FC236}">
                <a16:creationId xmlns:a16="http://schemas.microsoft.com/office/drawing/2014/main" id="{42476A49-5787-72AE-E545-5BA06B834C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30581" y="1690515"/>
            <a:ext cx="1099732" cy="1099732"/>
          </a:xfrm>
          <a:prstGeom prst="rect">
            <a:avLst/>
          </a:prstGeom>
        </p:spPr>
      </p:pic>
      <p:pic>
        <p:nvPicPr>
          <p:cNvPr id="1026" name="Picture 2" descr="Canvas for students - University of Oslo">
            <a:extLst>
              <a:ext uri="{FF2B5EF4-FFF2-40B4-BE49-F238E27FC236}">
                <a16:creationId xmlns:a16="http://schemas.microsoft.com/office/drawing/2014/main" id="{9CDDD76E-7C4B-35D3-96F8-5DB175F0AB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85899" y="1777156"/>
            <a:ext cx="1071563"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3" name="Graphic 12" descr="Boardroom with solid fill">
            <a:extLst>
              <a:ext uri="{FF2B5EF4-FFF2-40B4-BE49-F238E27FC236}">
                <a16:creationId xmlns:a16="http://schemas.microsoft.com/office/drawing/2014/main" id="{B514CB80-05A5-3509-3655-2E1C5735492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995248" y="1563940"/>
            <a:ext cx="1356728" cy="1356728"/>
          </a:xfrm>
          <a:prstGeom prst="rect">
            <a:avLst/>
          </a:prstGeom>
        </p:spPr>
      </p:pic>
      <p:sp>
        <p:nvSpPr>
          <p:cNvPr id="14" name="TextBox 13">
            <a:extLst>
              <a:ext uri="{FF2B5EF4-FFF2-40B4-BE49-F238E27FC236}">
                <a16:creationId xmlns:a16="http://schemas.microsoft.com/office/drawing/2014/main" id="{5B81CE75-D770-C2A9-704C-E6A4BB356852}"/>
              </a:ext>
            </a:extLst>
          </p:cNvPr>
          <p:cNvSpPr txBox="1"/>
          <p:nvPr/>
        </p:nvSpPr>
        <p:spPr>
          <a:xfrm>
            <a:off x="4724042" y="3101965"/>
            <a:ext cx="1899139" cy="3046988"/>
          </a:xfrm>
          <a:prstGeom prst="rect">
            <a:avLst/>
          </a:prstGeom>
          <a:noFill/>
        </p:spPr>
        <p:txBody>
          <a:bodyPr wrap="square" rtlCol="0">
            <a:spAutoFit/>
          </a:bodyPr>
          <a:lstStyle/>
          <a:p>
            <a:pPr marL="285750" indent="-285750">
              <a:buFont typeface="Arial" panose="020B0604020202020204" pitchFamily="34" charset="0"/>
              <a:buChar char="•"/>
            </a:pPr>
            <a:r>
              <a:rPr lang="en-US" sz="1600" dirty="0"/>
              <a:t>Admissions and Enrollment Nurturing</a:t>
            </a:r>
          </a:p>
          <a:p>
            <a:pPr marL="285750" indent="-285750">
              <a:buFont typeface="Arial" panose="020B0604020202020204" pitchFamily="34" charset="0"/>
              <a:buChar char="•"/>
            </a:pPr>
            <a:r>
              <a:rPr lang="en-US" sz="1600" dirty="0"/>
              <a:t>Event Management</a:t>
            </a:r>
          </a:p>
          <a:p>
            <a:pPr marL="285750" indent="-285750">
              <a:buFont typeface="Arial" panose="020B0604020202020204" pitchFamily="34" charset="0"/>
              <a:buChar char="•"/>
            </a:pPr>
            <a:r>
              <a:rPr lang="en-US" sz="1600" dirty="0"/>
              <a:t>Student Journey Management</a:t>
            </a:r>
          </a:p>
          <a:p>
            <a:pPr marL="285750" indent="-285750">
              <a:buFont typeface="Arial" panose="020B0604020202020204" pitchFamily="34" charset="0"/>
              <a:buChar char="•"/>
            </a:pPr>
            <a:r>
              <a:rPr lang="en-US" sz="1600" dirty="0"/>
              <a:t>Student Data Capturing</a:t>
            </a:r>
          </a:p>
          <a:p>
            <a:pPr marL="285750" indent="-285750">
              <a:buFont typeface="Arial" panose="020B0604020202020204" pitchFamily="34" charset="0"/>
              <a:buChar char="•"/>
            </a:pPr>
            <a:r>
              <a:rPr lang="en-US" sz="1600" dirty="0"/>
              <a:t>Reduce the Noise!</a:t>
            </a:r>
          </a:p>
          <a:p>
            <a:pPr marL="285750" indent="-285750">
              <a:buFont typeface="Arial" panose="020B0604020202020204" pitchFamily="34" charset="0"/>
              <a:buChar char="•"/>
            </a:pPr>
            <a:endParaRPr lang="en-US" sz="1600" dirty="0"/>
          </a:p>
        </p:txBody>
      </p:sp>
      <p:sp>
        <p:nvSpPr>
          <p:cNvPr id="15" name="TextBox 14">
            <a:extLst>
              <a:ext uri="{FF2B5EF4-FFF2-40B4-BE49-F238E27FC236}">
                <a16:creationId xmlns:a16="http://schemas.microsoft.com/office/drawing/2014/main" id="{26A879FE-8199-E74D-488E-5EC383509B10}"/>
              </a:ext>
            </a:extLst>
          </p:cNvPr>
          <p:cNvSpPr txBox="1"/>
          <p:nvPr/>
        </p:nvSpPr>
        <p:spPr>
          <a:xfrm>
            <a:off x="7130877" y="3101965"/>
            <a:ext cx="1899139" cy="2308324"/>
          </a:xfrm>
          <a:prstGeom prst="rect">
            <a:avLst/>
          </a:prstGeom>
          <a:noFill/>
        </p:spPr>
        <p:txBody>
          <a:bodyPr wrap="square" rtlCol="0">
            <a:spAutoFit/>
          </a:bodyPr>
          <a:lstStyle/>
          <a:p>
            <a:pPr marL="285750" indent="-285750">
              <a:buFont typeface="Arial" panose="020B0604020202020204" pitchFamily="34" charset="0"/>
              <a:buChar char="•"/>
            </a:pPr>
            <a:r>
              <a:rPr lang="en-US" sz="1600" dirty="0"/>
              <a:t>Replace Chatbot Vendor (Ocelot)</a:t>
            </a:r>
          </a:p>
          <a:p>
            <a:pPr marL="285750" indent="-285750">
              <a:buFont typeface="Arial" panose="020B0604020202020204" pitchFamily="34" charset="0"/>
              <a:buChar char="•"/>
            </a:pPr>
            <a:r>
              <a:rPr lang="en-US" sz="1600" dirty="0"/>
              <a:t>Department Level AI Teammates</a:t>
            </a:r>
          </a:p>
          <a:p>
            <a:pPr marL="285750" indent="-285750">
              <a:buFont typeface="Arial" panose="020B0604020202020204" pitchFamily="34" charset="0"/>
              <a:buChar char="•"/>
            </a:pPr>
            <a:r>
              <a:rPr lang="en-US" sz="1600" dirty="0"/>
              <a:t>Proactive Jobs functionality</a:t>
            </a:r>
          </a:p>
          <a:p>
            <a:pPr marL="285750" indent="-285750">
              <a:buFont typeface="Arial" panose="020B0604020202020204" pitchFamily="34" charset="0"/>
              <a:buChar char="•"/>
            </a:pPr>
            <a:endParaRPr lang="en-US" sz="1600" dirty="0"/>
          </a:p>
        </p:txBody>
      </p:sp>
      <p:sp>
        <p:nvSpPr>
          <p:cNvPr id="16" name="TextBox 15">
            <a:extLst>
              <a:ext uri="{FF2B5EF4-FFF2-40B4-BE49-F238E27FC236}">
                <a16:creationId xmlns:a16="http://schemas.microsoft.com/office/drawing/2014/main" id="{F3602E23-CB04-FC89-9518-E090AE720E92}"/>
              </a:ext>
            </a:extLst>
          </p:cNvPr>
          <p:cNvSpPr txBox="1"/>
          <p:nvPr/>
        </p:nvSpPr>
        <p:spPr>
          <a:xfrm>
            <a:off x="9415305" y="3101965"/>
            <a:ext cx="2120203" cy="2246769"/>
          </a:xfrm>
          <a:prstGeom prst="rect">
            <a:avLst/>
          </a:prstGeom>
          <a:noFill/>
        </p:spPr>
        <p:txBody>
          <a:bodyPr wrap="square" rtlCol="0">
            <a:spAutoFit/>
          </a:bodyPr>
          <a:lstStyle/>
          <a:p>
            <a:pPr marL="285750" indent="-285750">
              <a:buFont typeface="Arial" panose="020B0604020202020204" pitchFamily="34" charset="0"/>
              <a:buChar char="•"/>
            </a:pPr>
            <a:r>
              <a:rPr lang="en-US" sz="1600" dirty="0"/>
              <a:t>Monitor Grades</a:t>
            </a:r>
          </a:p>
          <a:p>
            <a:pPr marL="285750" indent="-285750">
              <a:buFont typeface="Arial" panose="020B0604020202020204" pitchFamily="34" charset="0"/>
              <a:buChar char="•"/>
            </a:pPr>
            <a:r>
              <a:rPr lang="en-US" sz="1600" dirty="0"/>
              <a:t>Monitor attendance &amp; class engagement</a:t>
            </a:r>
          </a:p>
          <a:p>
            <a:pPr marL="285750" indent="-285750">
              <a:buFont typeface="Arial" panose="020B0604020202020204" pitchFamily="34" charset="0"/>
              <a:buChar char="•"/>
            </a:pPr>
            <a:r>
              <a:rPr lang="en-US" sz="2000" b="1" dirty="0"/>
              <a:t>Early Alert (Retention / Persistence)</a:t>
            </a:r>
          </a:p>
          <a:p>
            <a:pPr marL="285750" indent="-285750">
              <a:buFont typeface="Arial" panose="020B0604020202020204" pitchFamily="34" charset="0"/>
              <a:buChar char="•"/>
            </a:pPr>
            <a:endParaRPr lang="en-US" sz="1600" dirty="0"/>
          </a:p>
        </p:txBody>
      </p:sp>
      <p:sp>
        <p:nvSpPr>
          <p:cNvPr id="2" name="Arrow: Down 1">
            <a:extLst>
              <a:ext uri="{FF2B5EF4-FFF2-40B4-BE49-F238E27FC236}">
                <a16:creationId xmlns:a16="http://schemas.microsoft.com/office/drawing/2014/main" id="{95CDA4FA-1C34-001B-1A40-69613B31E725}"/>
              </a:ext>
            </a:extLst>
          </p:cNvPr>
          <p:cNvSpPr/>
          <p:nvPr/>
        </p:nvSpPr>
        <p:spPr>
          <a:xfrm rot="19749517">
            <a:off x="4743067" y="450625"/>
            <a:ext cx="745374" cy="1398105"/>
          </a:xfrm>
          <a:prstGeom prst="down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F4A59DE-71AF-35D4-9077-6AED4DF8F74C}"/>
              </a:ext>
            </a:extLst>
          </p:cNvPr>
          <p:cNvSpPr txBox="1"/>
          <p:nvPr/>
        </p:nvSpPr>
        <p:spPr>
          <a:xfrm rot="3468217">
            <a:off x="4415751" y="980400"/>
            <a:ext cx="1400005" cy="338554"/>
          </a:xfrm>
          <a:prstGeom prst="rect">
            <a:avLst/>
          </a:prstGeom>
          <a:noFill/>
        </p:spPr>
        <p:txBody>
          <a:bodyPr wrap="square" rtlCol="0">
            <a:spAutoFit/>
          </a:bodyPr>
          <a:lstStyle/>
          <a:p>
            <a:r>
              <a:rPr lang="en-US" sz="1600" b="1" dirty="0">
                <a:solidFill>
                  <a:schemeClr val="bg1"/>
                </a:solidFill>
              </a:rPr>
              <a:t>We are here !</a:t>
            </a:r>
          </a:p>
        </p:txBody>
      </p:sp>
    </p:spTree>
    <p:extLst>
      <p:ext uri="{BB962C8B-B14F-4D97-AF65-F5344CB8AC3E}">
        <p14:creationId xmlns:p14="http://schemas.microsoft.com/office/powerpoint/2010/main" val="1727735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3279B8-363E-A3E1-D51C-9A0512436EA7}"/>
              </a:ext>
            </a:extLst>
          </p:cNvPr>
          <p:cNvSpPr>
            <a:spLocks noGrp="1"/>
          </p:cNvSpPr>
          <p:nvPr>
            <p:ph type="title"/>
          </p:nvPr>
        </p:nvSpPr>
        <p:spPr>
          <a:xfrm>
            <a:off x="486383" y="915348"/>
            <a:ext cx="3143317" cy="1325033"/>
          </a:xfrm>
        </p:spPr>
        <p:txBody>
          <a:bodyPr>
            <a:normAutofit/>
          </a:bodyPr>
          <a:lstStyle/>
          <a:p>
            <a:r>
              <a:rPr lang="en-US" sz="3600" dirty="0">
                <a:solidFill>
                  <a:schemeClr val="bg1"/>
                </a:solidFill>
              </a:rPr>
              <a:t>Implementation Update</a:t>
            </a:r>
          </a:p>
        </p:txBody>
      </p:sp>
      <p:pic>
        <p:nvPicPr>
          <p:cNvPr id="4" name="Picture 3" descr="A diagram of a crm implementation&#10;&#10;AI-generated content may be incorrect.">
            <a:extLst>
              <a:ext uri="{FF2B5EF4-FFF2-40B4-BE49-F238E27FC236}">
                <a16:creationId xmlns:a16="http://schemas.microsoft.com/office/drawing/2014/main" id="{AC38F7EB-CFD1-4C38-AF1B-8EC14F8C26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1022" y="915348"/>
            <a:ext cx="7062390" cy="5296793"/>
          </a:xfrm>
          <a:prstGeom prst="rect">
            <a:avLst/>
          </a:prstGeom>
        </p:spPr>
      </p:pic>
      <p:sp>
        <p:nvSpPr>
          <p:cNvPr id="5" name="Star: 6 Points 4">
            <a:extLst>
              <a:ext uri="{FF2B5EF4-FFF2-40B4-BE49-F238E27FC236}">
                <a16:creationId xmlns:a16="http://schemas.microsoft.com/office/drawing/2014/main" id="{5C463946-326B-4A7E-8E2D-23C8301104B2}"/>
              </a:ext>
            </a:extLst>
          </p:cNvPr>
          <p:cNvSpPr/>
          <p:nvPr/>
        </p:nvSpPr>
        <p:spPr>
          <a:xfrm>
            <a:off x="10561394" y="3872760"/>
            <a:ext cx="290457" cy="322728"/>
          </a:xfrm>
          <a:prstGeom prst="star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4108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1EF364-A783-4797-0260-EB084C2FE1A7}"/>
              </a:ext>
            </a:extLst>
          </p:cNvPr>
          <p:cNvSpPr>
            <a:spLocks noGrp="1"/>
          </p:cNvSpPr>
          <p:nvPr>
            <p:ph type="title"/>
          </p:nvPr>
        </p:nvSpPr>
        <p:spPr>
          <a:xfrm>
            <a:off x="506027" y="915348"/>
            <a:ext cx="3123673" cy="1325033"/>
          </a:xfrm>
        </p:spPr>
        <p:txBody>
          <a:bodyPr>
            <a:normAutofit/>
          </a:bodyPr>
          <a:lstStyle/>
          <a:p>
            <a:r>
              <a:rPr lang="en-US" sz="3600" dirty="0">
                <a:solidFill>
                  <a:schemeClr val="bg1"/>
                </a:solidFill>
              </a:rPr>
              <a:t>Implementation Update</a:t>
            </a:r>
            <a:endParaRPr lang="en-US" sz="3600" dirty="0"/>
          </a:p>
        </p:txBody>
      </p:sp>
      <p:pic>
        <p:nvPicPr>
          <p:cNvPr id="1026" name="Picture 2" descr="Lessons from 'Ice Ice Baby' for Product Managers — The 80s and 90s">
            <a:extLst>
              <a:ext uri="{FF2B5EF4-FFF2-40B4-BE49-F238E27FC236}">
                <a16:creationId xmlns:a16="http://schemas.microsoft.com/office/drawing/2014/main" id="{39A62534-DE99-98CE-7152-738851F0E3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1650" y="1638300"/>
            <a:ext cx="474345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1142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EA45DE-48A4-D388-0406-4C963E03742D}"/>
              </a:ext>
            </a:extLst>
          </p:cNvPr>
          <p:cNvSpPr>
            <a:spLocks noGrp="1"/>
          </p:cNvSpPr>
          <p:nvPr>
            <p:ph type="title"/>
          </p:nvPr>
        </p:nvSpPr>
        <p:spPr>
          <a:xfrm>
            <a:off x="550985" y="915348"/>
            <a:ext cx="3188677" cy="1325033"/>
          </a:xfrm>
        </p:spPr>
        <p:txBody>
          <a:bodyPr>
            <a:normAutofit/>
          </a:bodyPr>
          <a:lstStyle/>
          <a:p>
            <a:r>
              <a:rPr lang="en-US" sz="3600" dirty="0">
                <a:solidFill>
                  <a:schemeClr val="bg1"/>
                </a:solidFill>
              </a:rPr>
              <a:t>Implementation Update</a:t>
            </a:r>
          </a:p>
        </p:txBody>
      </p:sp>
      <p:pic>
        <p:nvPicPr>
          <p:cNvPr id="7" name="Picture 6">
            <a:extLst>
              <a:ext uri="{FF2B5EF4-FFF2-40B4-BE49-F238E27FC236}">
                <a16:creationId xmlns:a16="http://schemas.microsoft.com/office/drawing/2014/main" id="{0A171FBC-2C9F-63FF-A766-23BE51A5055F}"/>
              </a:ext>
            </a:extLst>
          </p:cNvPr>
          <p:cNvPicPr>
            <a:picLocks noChangeAspect="1"/>
          </p:cNvPicPr>
          <p:nvPr/>
        </p:nvPicPr>
        <p:blipFill>
          <a:blip r:embed="rId3"/>
          <a:stretch>
            <a:fillRect/>
          </a:stretch>
        </p:blipFill>
        <p:spPr>
          <a:xfrm>
            <a:off x="6640498" y="1977836"/>
            <a:ext cx="4710988" cy="4377067"/>
          </a:xfrm>
          <a:prstGeom prst="rect">
            <a:avLst/>
          </a:prstGeom>
        </p:spPr>
      </p:pic>
      <p:pic>
        <p:nvPicPr>
          <p:cNvPr id="9" name="Picture 8">
            <a:extLst>
              <a:ext uri="{FF2B5EF4-FFF2-40B4-BE49-F238E27FC236}">
                <a16:creationId xmlns:a16="http://schemas.microsoft.com/office/drawing/2014/main" id="{9954F1ED-DF28-9357-59CF-1592D60FCAE3}"/>
              </a:ext>
            </a:extLst>
          </p:cNvPr>
          <p:cNvPicPr>
            <a:picLocks noChangeAspect="1"/>
          </p:cNvPicPr>
          <p:nvPr/>
        </p:nvPicPr>
        <p:blipFill>
          <a:blip r:embed="rId4"/>
          <a:stretch>
            <a:fillRect/>
          </a:stretch>
        </p:blipFill>
        <p:spPr>
          <a:xfrm>
            <a:off x="4600754" y="463038"/>
            <a:ext cx="3264861" cy="2315673"/>
          </a:xfrm>
          <a:prstGeom prst="rect">
            <a:avLst/>
          </a:prstGeom>
        </p:spPr>
      </p:pic>
    </p:spTree>
    <p:extLst>
      <p:ext uri="{BB962C8B-B14F-4D97-AF65-F5344CB8AC3E}">
        <p14:creationId xmlns:p14="http://schemas.microsoft.com/office/powerpoint/2010/main" val="2555440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A20842-AE97-435E-DC2C-25223E0EE9EB}"/>
              </a:ext>
            </a:extLst>
          </p:cNvPr>
          <p:cNvSpPr>
            <a:spLocks noGrp="1"/>
          </p:cNvSpPr>
          <p:nvPr>
            <p:ph type="title"/>
          </p:nvPr>
        </p:nvSpPr>
        <p:spPr>
          <a:xfrm>
            <a:off x="470517" y="915348"/>
            <a:ext cx="3159183" cy="1325033"/>
          </a:xfrm>
        </p:spPr>
        <p:txBody>
          <a:bodyPr>
            <a:normAutofit/>
          </a:bodyPr>
          <a:lstStyle/>
          <a:p>
            <a:r>
              <a:rPr lang="en-US" sz="3600" dirty="0">
                <a:solidFill>
                  <a:schemeClr val="bg1"/>
                </a:solidFill>
              </a:rPr>
              <a:t>Implementation Update</a:t>
            </a:r>
          </a:p>
        </p:txBody>
      </p:sp>
      <p:pic>
        <p:nvPicPr>
          <p:cNvPr id="5" name="Picture 4">
            <a:extLst>
              <a:ext uri="{FF2B5EF4-FFF2-40B4-BE49-F238E27FC236}">
                <a16:creationId xmlns:a16="http://schemas.microsoft.com/office/drawing/2014/main" id="{1590CAE1-5CDE-6BE6-1700-16CCDB921414}"/>
              </a:ext>
            </a:extLst>
          </p:cNvPr>
          <p:cNvPicPr>
            <a:picLocks noChangeAspect="1"/>
          </p:cNvPicPr>
          <p:nvPr/>
        </p:nvPicPr>
        <p:blipFill>
          <a:blip r:embed="rId2"/>
          <a:stretch>
            <a:fillRect/>
          </a:stretch>
        </p:blipFill>
        <p:spPr>
          <a:xfrm>
            <a:off x="4707881" y="599680"/>
            <a:ext cx="7230484" cy="5658640"/>
          </a:xfrm>
          <a:prstGeom prst="rect">
            <a:avLst/>
          </a:prstGeom>
        </p:spPr>
      </p:pic>
    </p:spTree>
    <p:extLst>
      <p:ext uri="{BB962C8B-B14F-4D97-AF65-F5344CB8AC3E}">
        <p14:creationId xmlns:p14="http://schemas.microsoft.com/office/powerpoint/2010/main" val="1153884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0CB3D4-FCFD-6085-E89A-47D67F3219CF}"/>
              </a:ext>
            </a:extLst>
          </p:cNvPr>
          <p:cNvSpPr>
            <a:spLocks noGrp="1"/>
          </p:cNvSpPr>
          <p:nvPr>
            <p:ph type="title"/>
          </p:nvPr>
        </p:nvSpPr>
        <p:spPr>
          <a:xfrm>
            <a:off x="479394" y="915348"/>
            <a:ext cx="3150306" cy="1325033"/>
          </a:xfrm>
        </p:spPr>
        <p:txBody>
          <a:bodyPr>
            <a:normAutofit/>
          </a:bodyPr>
          <a:lstStyle/>
          <a:p>
            <a:r>
              <a:rPr lang="en-US" sz="3600" dirty="0">
                <a:solidFill>
                  <a:schemeClr val="bg1"/>
                </a:solidFill>
              </a:rPr>
              <a:t>Implementation Update</a:t>
            </a:r>
          </a:p>
        </p:txBody>
      </p:sp>
      <p:pic>
        <p:nvPicPr>
          <p:cNvPr id="5" name="Picture 4">
            <a:extLst>
              <a:ext uri="{FF2B5EF4-FFF2-40B4-BE49-F238E27FC236}">
                <a16:creationId xmlns:a16="http://schemas.microsoft.com/office/drawing/2014/main" id="{F77F7BA7-3A98-6FFF-0C64-47F9755424B1}"/>
              </a:ext>
            </a:extLst>
          </p:cNvPr>
          <p:cNvPicPr>
            <a:picLocks noChangeAspect="1"/>
          </p:cNvPicPr>
          <p:nvPr/>
        </p:nvPicPr>
        <p:blipFill>
          <a:blip r:embed="rId2"/>
          <a:stretch>
            <a:fillRect/>
          </a:stretch>
        </p:blipFill>
        <p:spPr>
          <a:xfrm>
            <a:off x="4436512" y="1231776"/>
            <a:ext cx="7569557" cy="4394447"/>
          </a:xfrm>
          <a:prstGeom prst="rect">
            <a:avLst/>
          </a:prstGeom>
        </p:spPr>
      </p:pic>
    </p:spTree>
    <p:extLst>
      <p:ext uri="{BB962C8B-B14F-4D97-AF65-F5344CB8AC3E}">
        <p14:creationId xmlns:p14="http://schemas.microsoft.com/office/powerpoint/2010/main" val="3401047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FC9BBB-1489-58BE-CC67-CCEE8F6F91B1}"/>
              </a:ext>
            </a:extLst>
          </p:cNvPr>
          <p:cNvSpPr>
            <a:spLocks noGrp="1"/>
          </p:cNvSpPr>
          <p:nvPr>
            <p:ph type="title"/>
          </p:nvPr>
        </p:nvSpPr>
        <p:spPr>
          <a:xfrm>
            <a:off x="479394" y="915348"/>
            <a:ext cx="3150306" cy="1325033"/>
          </a:xfrm>
        </p:spPr>
        <p:txBody>
          <a:bodyPr>
            <a:normAutofit/>
          </a:bodyPr>
          <a:lstStyle/>
          <a:p>
            <a:r>
              <a:rPr lang="en-US" sz="3600" dirty="0">
                <a:solidFill>
                  <a:schemeClr val="bg1"/>
                </a:solidFill>
              </a:rPr>
              <a:t>Implementation Update</a:t>
            </a:r>
          </a:p>
        </p:txBody>
      </p:sp>
      <p:pic>
        <p:nvPicPr>
          <p:cNvPr id="5" name="Picture 4">
            <a:extLst>
              <a:ext uri="{FF2B5EF4-FFF2-40B4-BE49-F238E27FC236}">
                <a16:creationId xmlns:a16="http://schemas.microsoft.com/office/drawing/2014/main" id="{7BF32037-B2A3-3740-4861-9AFF2D4D5C7F}"/>
              </a:ext>
            </a:extLst>
          </p:cNvPr>
          <p:cNvPicPr>
            <a:picLocks noChangeAspect="1"/>
          </p:cNvPicPr>
          <p:nvPr/>
        </p:nvPicPr>
        <p:blipFill>
          <a:blip r:embed="rId2"/>
          <a:stretch>
            <a:fillRect/>
          </a:stretch>
        </p:blipFill>
        <p:spPr>
          <a:xfrm>
            <a:off x="4589855" y="1303278"/>
            <a:ext cx="7333517" cy="4269277"/>
          </a:xfrm>
          <a:prstGeom prst="rect">
            <a:avLst/>
          </a:prstGeom>
        </p:spPr>
      </p:pic>
    </p:spTree>
    <p:extLst>
      <p:ext uri="{BB962C8B-B14F-4D97-AF65-F5344CB8AC3E}">
        <p14:creationId xmlns:p14="http://schemas.microsoft.com/office/powerpoint/2010/main" val="3402424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27484</TotalTime>
  <Words>1474</Words>
  <Application>Microsoft Macintosh PowerPoint</Application>
  <PresentationFormat>Widescreen</PresentationFormat>
  <Paragraphs>150</Paragraphs>
  <Slides>19</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Aptos</vt:lpstr>
      <vt:lpstr>Aptos Display</vt:lpstr>
      <vt:lpstr>Arial</vt:lpstr>
      <vt:lpstr>Slack-Lato</vt:lpstr>
      <vt:lpstr>Office Theme</vt:lpstr>
      <vt:lpstr>CRM Implementation Update</vt:lpstr>
      <vt:lpstr>Implementation Update</vt:lpstr>
      <vt:lpstr>Implementation Update</vt:lpstr>
      <vt:lpstr>Implementation Update</vt:lpstr>
      <vt:lpstr>Implementation Update</vt:lpstr>
      <vt:lpstr>Implementation Update</vt:lpstr>
      <vt:lpstr>Implementation Update</vt:lpstr>
      <vt:lpstr>Implementation Update</vt:lpstr>
      <vt:lpstr>Implementation Update</vt:lpstr>
      <vt:lpstr>Implementation Update</vt:lpstr>
      <vt:lpstr>Implementation Update</vt:lpstr>
      <vt:lpstr>Implementation Update</vt:lpstr>
      <vt:lpstr>Implementation Update</vt:lpstr>
      <vt:lpstr>Implementation Update</vt:lpstr>
      <vt:lpstr>Implementation Update</vt:lpstr>
      <vt:lpstr>Implementation Update</vt:lpstr>
      <vt:lpstr>Implementation Update</vt:lpstr>
      <vt:lpstr>Implementation Update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 RobertsJr</dc:creator>
  <cp:lastModifiedBy>Rodrigo Gomez</cp:lastModifiedBy>
  <cp:revision>20</cp:revision>
  <cp:lastPrinted>2025-10-01T23:15:05Z</cp:lastPrinted>
  <dcterms:created xsi:type="dcterms:W3CDTF">2025-09-11T22:23:35Z</dcterms:created>
  <dcterms:modified xsi:type="dcterms:W3CDTF">2026-03-17T18:35:21Z</dcterms:modified>
</cp:coreProperties>
</file>