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64" r:id="rId5"/>
    <p:sldId id="281" r:id="rId6"/>
    <p:sldId id="277" r:id="rId7"/>
    <p:sldId id="282" r:id="rId8"/>
    <p:sldId id="268" r:id="rId9"/>
    <p:sldId id="309" r:id="rId10"/>
    <p:sldId id="316" r:id="rId11"/>
    <p:sldId id="283" r:id="rId12"/>
    <p:sldId id="308" r:id="rId13"/>
    <p:sldId id="319" r:id="rId14"/>
    <p:sldId id="313" r:id="rId15"/>
    <p:sldId id="303" r:id="rId16"/>
    <p:sldId id="317" r:id="rId17"/>
    <p:sldId id="304" r:id="rId18"/>
    <p:sldId id="305" r:id="rId19"/>
    <p:sldId id="306" r:id="rId20"/>
    <p:sldId id="294" r:id="rId21"/>
    <p:sldId id="295" r:id="rId22"/>
    <p:sldId id="296" r:id="rId23"/>
    <p:sldId id="297" r:id="rId24"/>
    <p:sldId id="298" r:id="rId25"/>
    <p:sldId id="299" r:id="rId26"/>
    <p:sldId id="300" r:id="rId27"/>
    <p:sldId id="310" r:id="rId28"/>
    <p:sldId id="314" r:id="rId29"/>
    <p:sldId id="318" r:id="rId30"/>
    <p:sldId id="311" r:id="rId31"/>
    <p:sldId id="301" r:id="rId32"/>
    <p:sldId id="312"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E85C1-C62F-F60E-391E-E8841BDE3E72}" name="Jeffrey Orgera" initials="JO" userId="S::jorgera@sdccd.edu::84fd1ff5-5b01-4200-96b0-b341dc2127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097"/>
    <a:srgbClr val="5F3689"/>
    <a:srgbClr val="31A9E0"/>
    <a:srgbClr val="0054A3"/>
    <a:srgbClr val="BF1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43" autoAdjust="0"/>
    <p:restoredTop sz="86599" autoAdjust="0"/>
  </p:normalViewPr>
  <p:slideViewPr>
    <p:cSldViewPr snapToGrid="0">
      <p:cViewPr varScale="1">
        <p:scale>
          <a:sx n="141" d="100"/>
          <a:sy n="141" d="100"/>
        </p:scale>
        <p:origin x="360" y="14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D427-F0A1-034E-B0B1-F8A7486E2F8F}" type="datetimeFigureOut">
              <a:rPr lang="en-US" smtClean="0"/>
              <a:t>3/13/26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16015-6419-F144-A88D-968FE89E8C5B}" type="slidenum">
              <a:rPr lang="en-US" smtClean="0"/>
              <a:t>‹#›</a:t>
            </a:fld>
            <a:endParaRPr lang="en-US"/>
          </a:p>
        </p:txBody>
      </p:sp>
    </p:spTree>
    <p:extLst>
      <p:ext uri="{BB962C8B-B14F-4D97-AF65-F5344CB8AC3E}">
        <p14:creationId xmlns:p14="http://schemas.microsoft.com/office/powerpoint/2010/main" val="42134546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99EB-98ED-6FC4-EFA2-9B1E612A1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4C984-738D-429D-FBE3-821BFED8E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AE9FA-4136-9778-54B6-12815ED700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96040D-8361-B8D8-575B-D620D9ADEC35}"/>
              </a:ext>
            </a:extLst>
          </p:cNvPr>
          <p:cNvSpPr>
            <a:spLocks noGrp="1"/>
          </p:cNvSpPr>
          <p:nvPr>
            <p:ph type="sldNum" sz="quarter" idx="5"/>
          </p:nvPr>
        </p:nvSpPr>
        <p:spPr/>
        <p:txBody>
          <a:bodyPr/>
          <a:lstStyle/>
          <a:p>
            <a:fld id="{C4516015-6419-F144-A88D-968FE89E8C5B}" type="slidenum">
              <a:rPr lang="en-US" smtClean="0"/>
              <a:t>1</a:t>
            </a:fld>
            <a:endParaRPr lang="en-US"/>
          </a:p>
        </p:txBody>
      </p:sp>
    </p:spTree>
    <p:extLst>
      <p:ext uri="{BB962C8B-B14F-4D97-AF65-F5344CB8AC3E}">
        <p14:creationId xmlns:p14="http://schemas.microsoft.com/office/powerpoint/2010/main" val="180810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AA39C-1517-E88F-A0E5-2072ED266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468AB-B96A-1C93-4AF4-09330C114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A16CD-8B86-4635-85BF-CCDA4D6D5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17B1BF-6FD3-EB28-90E9-7F15F05B89DE}"/>
              </a:ext>
            </a:extLst>
          </p:cNvPr>
          <p:cNvSpPr>
            <a:spLocks noGrp="1"/>
          </p:cNvSpPr>
          <p:nvPr>
            <p:ph type="sldNum" sz="quarter" idx="5"/>
          </p:nvPr>
        </p:nvSpPr>
        <p:spPr/>
        <p:txBody>
          <a:bodyPr/>
          <a:lstStyle/>
          <a:p>
            <a:fld id="{C4516015-6419-F144-A88D-968FE89E8C5B}" type="slidenum">
              <a:rPr lang="en-US" smtClean="0"/>
              <a:t>10</a:t>
            </a:fld>
            <a:endParaRPr lang="en-US"/>
          </a:p>
        </p:txBody>
      </p:sp>
    </p:spTree>
    <p:extLst>
      <p:ext uri="{BB962C8B-B14F-4D97-AF65-F5344CB8AC3E}">
        <p14:creationId xmlns:p14="http://schemas.microsoft.com/office/powerpoint/2010/main" val="74992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BD760-5729-1883-29F2-683FC3E94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4045A-8AD3-D582-C624-94F93300E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7A37-C891-CD55-F85B-C76ABE3DF0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6DD6C4-670C-CCAF-9F33-F5C23B1A314E}"/>
              </a:ext>
            </a:extLst>
          </p:cNvPr>
          <p:cNvSpPr>
            <a:spLocks noGrp="1"/>
          </p:cNvSpPr>
          <p:nvPr>
            <p:ph type="sldNum" sz="quarter" idx="5"/>
          </p:nvPr>
        </p:nvSpPr>
        <p:spPr/>
        <p:txBody>
          <a:bodyPr/>
          <a:lstStyle/>
          <a:p>
            <a:fld id="{C4516015-6419-F144-A88D-968FE89E8C5B}" type="slidenum">
              <a:rPr lang="en-US" smtClean="0"/>
              <a:t>11</a:t>
            </a:fld>
            <a:endParaRPr lang="en-US"/>
          </a:p>
        </p:txBody>
      </p:sp>
    </p:spTree>
    <p:extLst>
      <p:ext uri="{BB962C8B-B14F-4D97-AF65-F5344CB8AC3E}">
        <p14:creationId xmlns:p14="http://schemas.microsoft.com/office/powerpoint/2010/main" val="419998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49AF-92E7-B857-4F16-E6BEF9599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B41C7-D3BF-B1F8-04D3-A368E8630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C6321-9657-08B6-D707-EBC8277DD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28F0F-DF20-3C8F-2E64-D9364EE954ED}"/>
              </a:ext>
            </a:extLst>
          </p:cNvPr>
          <p:cNvSpPr>
            <a:spLocks noGrp="1"/>
          </p:cNvSpPr>
          <p:nvPr>
            <p:ph type="sldNum" sz="quarter" idx="5"/>
          </p:nvPr>
        </p:nvSpPr>
        <p:spPr/>
        <p:txBody>
          <a:bodyPr/>
          <a:lstStyle/>
          <a:p>
            <a:fld id="{C4516015-6419-F144-A88D-968FE89E8C5B}" type="slidenum">
              <a:rPr lang="en-US" smtClean="0"/>
              <a:t>12</a:t>
            </a:fld>
            <a:endParaRPr lang="en-US"/>
          </a:p>
        </p:txBody>
      </p:sp>
    </p:spTree>
    <p:extLst>
      <p:ext uri="{BB962C8B-B14F-4D97-AF65-F5344CB8AC3E}">
        <p14:creationId xmlns:p14="http://schemas.microsoft.com/office/powerpoint/2010/main" val="14796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3FDB-25D9-4ECF-1E78-5575E2FB6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EF206-227C-ACAC-E01D-A730FCD47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35492-3ADD-8B1B-AAE6-792EB289EA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336A40-3CB8-798E-AF9A-B766C266CA28}"/>
              </a:ext>
            </a:extLst>
          </p:cNvPr>
          <p:cNvSpPr>
            <a:spLocks noGrp="1"/>
          </p:cNvSpPr>
          <p:nvPr>
            <p:ph type="sldNum" sz="quarter" idx="5"/>
          </p:nvPr>
        </p:nvSpPr>
        <p:spPr/>
        <p:txBody>
          <a:bodyPr/>
          <a:lstStyle/>
          <a:p>
            <a:fld id="{C4516015-6419-F144-A88D-968FE89E8C5B}" type="slidenum">
              <a:rPr lang="en-US" smtClean="0"/>
              <a:t>13</a:t>
            </a:fld>
            <a:endParaRPr lang="en-US"/>
          </a:p>
        </p:txBody>
      </p:sp>
    </p:spTree>
    <p:extLst>
      <p:ext uri="{BB962C8B-B14F-4D97-AF65-F5344CB8AC3E}">
        <p14:creationId xmlns:p14="http://schemas.microsoft.com/office/powerpoint/2010/main" val="316338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3D3F-E598-BDDC-09BD-008C6DF35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68AB0-30BC-2075-3AFB-7774DD73E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DD29C-39F6-C60D-64DE-8202DAB55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89BFDE-9A69-AD44-D478-FB51C5B9E26F}"/>
              </a:ext>
            </a:extLst>
          </p:cNvPr>
          <p:cNvSpPr>
            <a:spLocks noGrp="1"/>
          </p:cNvSpPr>
          <p:nvPr>
            <p:ph type="sldNum" sz="quarter" idx="5"/>
          </p:nvPr>
        </p:nvSpPr>
        <p:spPr/>
        <p:txBody>
          <a:bodyPr/>
          <a:lstStyle/>
          <a:p>
            <a:fld id="{C4516015-6419-F144-A88D-968FE89E8C5B}" type="slidenum">
              <a:rPr lang="en-US" smtClean="0"/>
              <a:t>14</a:t>
            </a:fld>
            <a:endParaRPr lang="en-US"/>
          </a:p>
        </p:txBody>
      </p:sp>
    </p:spTree>
    <p:extLst>
      <p:ext uri="{BB962C8B-B14F-4D97-AF65-F5344CB8AC3E}">
        <p14:creationId xmlns:p14="http://schemas.microsoft.com/office/powerpoint/2010/main" val="148420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994E-99C4-81FF-CE1E-C353D6E29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D32E3-A790-F1B9-ACE0-9B60BA4A6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D9556-47FD-97BD-FC85-0A30E6C1B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2334E-1FCA-051A-3635-8B597FD9468C}"/>
              </a:ext>
            </a:extLst>
          </p:cNvPr>
          <p:cNvSpPr>
            <a:spLocks noGrp="1"/>
          </p:cNvSpPr>
          <p:nvPr>
            <p:ph type="sldNum" sz="quarter" idx="5"/>
          </p:nvPr>
        </p:nvSpPr>
        <p:spPr/>
        <p:txBody>
          <a:bodyPr/>
          <a:lstStyle/>
          <a:p>
            <a:fld id="{C4516015-6419-F144-A88D-968FE89E8C5B}" type="slidenum">
              <a:rPr lang="en-US" smtClean="0"/>
              <a:t>15</a:t>
            </a:fld>
            <a:endParaRPr lang="en-US"/>
          </a:p>
        </p:txBody>
      </p:sp>
    </p:spTree>
    <p:extLst>
      <p:ext uri="{BB962C8B-B14F-4D97-AF65-F5344CB8AC3E}">
        <p14:creationId xmlns:p14="http://schemas.microsoft.com/office/powerpoint/2010/main" val="383295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B669-C668-5254-A1A1-A4800954A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49367-C571-6837-CF5A-4215A48D7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2836-9248-C460-FC44-3ED897A36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D7B8AE-D820-3C53-49D9-6DC008C1EEF5}"/>
              </a:ext>
            </a:extLst>
          </p:cNvPr>
          <p:cNvSpPr>
            <a:spLocks noGrp="1"/>
          </p:cNvSpPr>
          <p:nvPr>
            <p:ph type="sldNum" sz="quarter" idx="5"/>
          </p:nvPr>
        </p:nvSpPr>
        <p:spPr/>
        <p:txBody>
          <a:bodyPr/>
          <a:lstStyle/>
          <a:p>
            <a:fld id="{C4516015-6419-F144-A88D-968FE89E8C5B}" type="slidenum">
              <a:rPr lang="en-US" smtClean="0"/>
              <a:t>16</a:t>
            </a:fld>
            <a:endParaRPr lang="en-US"/>
          </a:p>
        </p:txBody>
      </p:sp>
    </p:spTree>
    <p:extLst>
      <p:ext uri="{BB962C8B-B14F-4D97-AF65-F5344CB8AC3E}">
        <p14:creationId xmlns:p14="http://schemas.microsoft.com/office/powerpoint/2010/main" val="63221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B8D8-F3C5-265C-E182-DBED213F5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CEA6A-4ADC-FA88-8A76-4DF6170C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9D492-73F4-DFB3-729E-9C3DFF9B9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AD9522-8788-8836-B4A8-A5689835AFCF}"/>
              </a:ext>
            </a:extLst>
          </p:cNvPr>
          <p:cNvSpPr>
            <a:spLocks noGrp="1"/>
          </p:cNvSpPr>
          <p:nvPr>
            <p:ph type="sldNum" sz="quarter" idx="5"/>
          </p:nvPr>
        </p:nvSpPr>
        <p:spPr/>
        <p:txBody>
          <a:bodyPr/>
          <a:lstStyle/>
          <a:p>
            <a:fld id="{C4516015-6419-F144-A88D-968FE89E8C5B}" type="slidenum">
              <a:rPr lang="en-US" smtClean="0"/>
              <a:t>17</a:t>
            </a:fld>
            <a:endParaRPr lang="en-US"/>
          </a:p>
        </p:txBody>
      </p:sp>
    </p:spTree>
    <p:extLst>
      <p:ext uri="{BB962C8B-B14F-4D97-AF65-F5344CB8AC3E}">
        <p14:creationId xmlns:p14="http://schemas.microsoft.com/office/powerpoint/2010/main" val="319345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2A30-7DCD-B1E1-E216-BBED5DD33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E508D-5E4D-3920-4BBC-F6DF62F5A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FDDD3-5FBB-E0CC-04CB-7D9CE1A4D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B0FF8E-ED2A-8573-29D3-A6E4F4B8A407}"/>
              </a:ext>
            </a:extLst>
          </p:cNvPr>
          <p:cNvSpPr>
            <a:spLocks noGrp="1"/>
          </p:cNvSpPr>
          <p:nvPr>
            <p:ph type="sldNum" sz="quarter" idx="5"/>
          </p:nvPr>
        </p:nvSpPr>
        <p:spPr/>
        <p:txBody>
          <a:bodyPr/>
          <a:lstStyle/>
          <a:p>
            <a:fld id="{C4516015-6419-F144-A88D-968FE89E8C5B}" type="slidenum">
              <a:rPr lang="en-US" smtClean="0"/>
              <a:t>18</a:t>
            </a:fld>
            <a:endParaRPr lang="en-US"/>
          </a:p>
        </p:txBody>
      </p:sp>
    </p:spTree>
    <p:extLst>
      <p:ext uri="{BB962C8B-B14F-4D97-AF65-F5344CB8AC3E}">
        <p14:creationId xmlns:p14="http://schemas.microsoft.com/office/powerpoint/2010/main" val="335153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B88A-2DF5-34F7-9EEF-4DA85F304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5A413-46A6-2DF2-6360-ABF93A57D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DA21B-53E6-E715-2928-14822D8460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E3C57-2F34-2B3E-C874-E4721CC4505C}"/>
              </a:ext>
            </a:extLst>
          </p:cNvPr>
          <p:cNvSpPr>
            <a:spLocks noGrp="1"/>
          </p:cNvSpPr>
          <p:nvPr>
            <p:ph type="sldNum" sz="quarter" idx="5"/>
          </p:nvPr>
        </p:nvSpPr>
        <p:spPr/>
        <p:txBody>
          <a:bodyPr/>
          <a:lstStyle/>
          <a:p>
            <a:fld id="{C4516015-6419-F144-A88D-968FE89E8C5B}" type="slidenum">
              <a:rPr lang="en-US" smtClean="0"/>
              <a:t>19</a:t>
            </a:fld>
            <a:endParaRPr lang="en-US"/>
          </a:p>
        </p:txBody>
      </p:sp>
    </p:spTree>
    <p:extLst>
      <p:ext uri="{BB962C8B-B14F-4D97-AF65-F5344CB8AC3E}">
        <p14:creationId xmlns:p14="http://schemas.microsoft.com/office/powerpoint/2010/main" val="235206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A699-615C-12A5-1922-948B3BCC7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AF2E-C73F-1BAE-3278-D63406F12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828EE-16F2-4699-7DB6-6CD0FDCC93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03A55-F2F0-69D8-9391-1F52D93640E7}"/>
              </a:ext>
            </a:extLst>
          </p:cNvPr>
          <p:cNvSpPr>
            <a:spLocks noGrp="1"/>
          </p:cNvSpPr>
          <p:nvPr>
            <p:ph type="sldNum" sz="quarter" idx="5"/>
          </p:nvPr>
        </p:nvSpPr>
        <p:spPr/>
        <p:txBody>
          <a:bodyPr/>
          <a:lstStyle/>
          <a:p>
            <a:fld id="{C4516015-6419-F144-A88D-968FE89E8C5B}" type="slidenum">
              <a:rPr lang="en-US" smtClean="0"/>
              <a:t>2</a:t>
            </a:fld>
            <a:endParaRPr lang="en-US"/>
          </a:p>
        </p:txBody>
      </p:sp>
    </p:spTree>
    <p:extLst>
      <p:ext uri="{BB962C8B-B14F-4D97-AF65-F5344CB8AC3E}">
        <p14:creationId xmlns:p14="http://schemas.microsoft.com/office/powerpoint/2010/main" val="176139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A18D-FBFD-99E7-77E8-49B876CCD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9EB71-6D85-6D57-1B7F-163F05272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42ECA-6762-2193-55FD-F275041058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8ED28-4EA5-0E83-7051-0A15C8DCC6EB}"/>
              </a:ext>
            </a:extLst>
          </p:cNvPr>
          <p:cNvSpPr>
            <a:spLocks noGrp="1"/>
          </p:cNvSpPr>
          <p:nvPr>
            <p:ph type="sldNum" sz="quarter" idx="5"/>
          </p:nvPr>
        </p:nvSpPr>
        <p:spPr/>
        <p:txBody>
          <a:bodyPr/>
          <a:lstStyle/>
          <a:p>
            <a:fld id="{C4516015-6419-F144-A88D-968FE89E8C5B}" type="slidenum">
              <a:rPr lang="en-US" smtClean="0"/>
              <a:t>20</a:t>
            </a:fld>
            <a:endParaRPr lang="en-US"/>
          </a:p>
        </p:txBody>
      </p:sp>
    </p:spTree>
    <p:extLst>
      <p:ext uri="{BB962C8B-B14F-4D97-AF65-F5344CB8AC3E}">
        <p14:creationId xmlns:p14="http://schemas.microsoft.com/office/powerpoint/2010/main" val="648744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F778-807B-3BA7-71C8-08229DC59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A6349-0671-5BE8-D9DF-6AC78BC9E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C9A5A-2243-EE7B-3F19-6CB8A6F9D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6610B-20DB-12B4-692F-9623504E1E97}"/>
              </a:ext>
            </a:extLst>
          </p:cNvPr>
          <p:cNvSpPr>
            <a:spLocks noGrp="1"/>
          </p:cNvSpPr>
          <p:nvPr>
            <p:ph type="sldNum" sz="quarter" idx="5"/>
          </p:nvPr>
        </p:nvSpPr>
        <p:spPr/>
        <p:txBody>
          <a:bodyPr/>
          <a:lstStyle/>
          <a:p>
            <a:fld id="{C4516015-6419-F144-A88D-968FE89E8C5B}" type="slidenum">
              <a:rPr lang="en-US" smtClean="0"/>
              <a:t>21</a:t>
            </a:fld>
            <a:endParaRPr lang="en-US"/>
          </a:p>
        </p:txBody>
      </p:sp>
    </p:spTree>
    <p:extLst>
      <p:ext uri="{BB962C8B-B14F-4D97-AF65-F5344CB8AC3E}">
        <p14:creationId xmlns:p14="http://schemas.microsoft.com/office/powerpoint/2010/main" val="374215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995F-F199-2477-FDD1-A18CF86A9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E43D7-BA40-C1BF-B9BA-D8EE9CF48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AF1D5-4671-BB92-336B-129B9FAE25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E8D267-1D97-4BF1-F7F9-20FC964F0A56}"/>
              </a:ext>
            </a:extLst>
          </p:cNvPr>
          <p:cNvSpPr>
            <a:spLocks noGrp="1"/>
          </p:cNvSpPr>
          <p:nvPr>
            <p:ph type="sldNum" sz="quarter" idx="5"/>
          </p:nvPr>
        </p:nvSpPr>
        <p:spPr/>
        <p:txBody>
          <a:bodyPr/>
          <a:lstStyle/>
          <a:p>
            <a:fld id="{C4516015-6419-F144-A88D-968FE89E8C5B}" type="slidenum">
              <a:rPr lang="en-US" smtClean="0"/>
              <a:t>22</a:t>
            </a:fld>
            <a:endParaRPr lang="en-US"/>
          </a:p>
        </p:txBody>
      </p:sp>
    </p:spTree>
    <p:extLst>
      <p:ext uri="{BB962C8B-B14F-4D97-AF65-F5344CB8AC3E}">
        <p14:creationId xmlns:p14="http://schemas.microsoft.com/office/powerpoint/2010/main" val="1077360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1811-5677-3E6E-D976-88E8AC6EF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1B546-E38C-6BA1-974C-70B05FCFA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982A5-CD08-41B9-9F68-248A6A720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3B32C-E192-31DC-803E-F16471C0E166}"/>
              </a:ext>
            </a:extLst>
          </p:cNvPr>
          <p:cNvSpPr>
            <a:spLocks noGrp="1"/>
          </p:cNvSpPr>
          <p:nvPr>
            <p:ph type="sldNum" sz="quarter" idx="5"/>
          </p:nvPr>
        </p:nvSpPr>
        <p:spPr/>
        <p:txBody>
          <a:bodyPr/>
          <a:lstStyle/>
          <a:p>
            <a:fld id="{C4516015-6419-F144-A88D-968FE89E8C5B}" type="slidenum">
              <a:rPr lang="en-US" smtClean="0"/>
              <a:t>23</a:t>
            </a:fld>
            <a:endParaRPr lang="en-US"/>
          </a:p>
        </p:txBody>
      </p:sp>
    </p:spTree>
    <p:extLst>
      <p:ext uri="{BB962C8B-B14F-4D97-AF65-F5344CB8AC3E}">
        <p14:creationId xmlns:p14="http://schemas.microsoft.com/office/powerpoint/2010/main" val="1320665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F7B3-8E4D-80FC-C5FB-E03E3B9C3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7E26E-56F8-9C73-045F-8DC9E47C4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06396-E977-38A2-4B7F-A8D0FF1F5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28735-D3AF-A386-0E6E-D0578442E488}"/>
              </a:ext>
            </a:extLst>
          </p:cNvPr>
          <p:cNvSpPr>
            <a:spLocks noGrp="1"/>
          </p:cNvSpPr>
          <p:nvPr>
            <p:ph type="sldNum" sz="quarter" idx="5"/>
          </p:nvPr>
        </p:nvSpPr>
        <p:spPr/>
        <p:txBody>
          <a:bodyPr/>
          <a:lstStyle/>
          <a:p>
            <a:fld id="{C4516015-6419-F144-A88D-968FE89E8C5B}" type="slidenum">
              <a:rPr lang="en-US" smtClean="0"/>
              <a:t>24</a:t>
            </a:fld>
            <a:endParaRPr lang="en-US"/>
          </a:p>
        </p:txBody>
      </p:sp>
    </p:spTree>
    <p:extLst>
      <p:ext uri="{BB962C8B-B14F-4D97-AF65-F5344CB8AC3E}">
        <p14:creationId xmlns:p14="http://schemas.microsoft.com/office/powerpoint/2010/main" val="3130586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8FBE-E7DC-41E1-A05E-49537DAAF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74480-E95B-D0EA-E690-A66AABFF6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5A3E0-4970-12ED-8796-452C1104DE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00BC35-86A1-39FC-B86D-C4BEE568A0DD}"/>
              </a:ext>
            </a:extLst>
          </p:cNvPr>
          <p:cNvSpPr>
            <a:spLocks noGrp="1"/>
          </p:cNvSpPr>
          <p:nvPr>
            <p:ph type="sldNum" sz="quarter" idx="5"/>
          </p:nvPr>
        </p:nvSpPr>
        <p:spPr/>
        <p:txBody>
          <a:bodyPr/>
          <a:lstStyle/>
          <a:p>
            <a:fld id="{C4516015-6419-F144-A88D-968FE89E8C5B}" type="slidenum">
              <a:rPr lang="en-US" smtClean="0"/>
              <a:t>25</a:t>
            </a:fld>
            <a:endParaRPr lang="en-US"/>
          </a:p>
        </p:txBody>
      </p:sp>
    </p:spTree>
    <p:extLst>
      <p:ext uri="{BB962C8B-B14F-4D97-AF65-F5344CB8AC3E}">
        <p14:creationId xmlns:p14="http://schemas.microsoft.com/office/powerpoint/2010/main" val="2877738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1690-6819-FA7F-AEAB-73787F71B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A2213-55CE-E44C-F842-2CCEC19CD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D163A-D460-F5A2-E4E3-4A4360A1D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C14EC4-D03A-81E5-679B-708B4366B585}"/>
              </a:ext>
            </a:extLst>
          </p:cNvPr>
          <p:cNvSpPr>
            <a:spLocks noGrp="1"/>
          </p:cNvSpPr>
          <p:nvPr>
            <p:ph type="sldNum" sz="quarter" idx="5"/>
          </p:nvPr>
        </p:nvSpPr>
        <p:spPr/>
        <p:txBody>
          <a:bodyPr/>
          <a:lstStyle/>
          <a:p>
            <a:fld id="{C4516015-6419-F144-A88D-968FE89E8C5B}" type="slidenum">
              <a:rPr lang="en-US" smtClean="0"/>
              <a:t>26</a:t>
            </a:fld>
            <a:endParaRPr lang="en-US"/>
          </a:p>
        </p:txBody>
      </p:sp>
    </p:spTree>
    <p:extLst>
      <p:ext uri="{BB962C8B-B14F-4D97-AF65-F5344CB8AC3E}">
        <p14:creationId xmlns:p14="http://schemas.microsoft.com/office/powerpoint/2010/main" val="326531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ADCD4-5E1F-5BC3-B756-BD88B3B9D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D4149-E10C-CC31-E14E-F089C568D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29A8F-B278-C0D6-86A5-85A059139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ABB8D3-6127-75B8-7B4B-BC8E1AD81F71}"/>
              </a:ext>
            </a:extLst>
          </p:cNvPr>
          <p:cNvSpPr>
            <a:spLocks noGrp="1"/>
          </p:cNvSpPr>
          <p:nvPr>
            <p:ph type="sldNum" sz="quarter" idx="5"/>
          </p:nvPr>
        </p:nvSpPr>
        <p:spPr/>
        <p:txBody>
          <a:bodyPr/>
          <a:lstStyle/>
          <a:p>
            <a:fld id="{C4516015-6419-F144-A88D-968FE89E8C5B}" type="slidenum">
              <a:rPr lang="en-US" smtClean="0"/>
              <a:t>27</a:t>
            </a:fld>
            <a:endParaRPr lang="en-US"/>
          </a:p>
        </p:txBody>
      </p:sp>
    </p:spTree>
    <p:extLst>
      <p:ext uri="{BB962C8B-B14F-4D97-AF65-F5344CB8AC3E}">
        <p14:creationId xmlns:p14="http://schemas.microsoft.com/office/powerpoint/2010/main" val="658557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57DE-9BF6-E3B3-EC3A-8D7CB3A96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0C4CE-9C78-4A8E-0ADA-923DAB83A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5D70-F26B-3B85-A5F2-76663F85AA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8A50C-EB2C-0BB0-728C-2200FB2AF9A1}"/>
              </a:ext>
            </a:extLst>
          </p:cNvPr>
          <p:cNvSpPr>
            <a:spLocks noGrp="1"/>
          </p:cNvSpPr>
          <p:nvPr>
            <p:ph type="sldNum" sz="quarter" idx="5"/>
          </p:nvPr>
        </p:nvSpPr>
        <p:spPr/>
        <p:txBody>
          <a:bodyPr/>
          <a:lstStyle/>
          <a:p>
            <a:fld id="{C4516015-6419-F144-A88D-968FE89E8C5B}" type="slidenum">
              <a:rPr lang="en-US" smtClean="0"/>
              <a:t>28</a:t>
            </a:fld>
            <a:endParaRPr lang="en-US"/>
          </a:p>
        </p:txBody>
      </p:sp>
    </p:spTree>
    <p:extLst>
      <p:ext uri="{BB962C8B-B14F-4D97-AF65-F5344CB8AC3E}">
        <p14:creationId xmlns:p14="http://schemas.microsoft.com/office/powerpoint/2010/main" val="1261478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8B274-6FB5-F1E2-15E7-3FE29DD26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F1710-254B-58A0-30D4-28B6AE019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DFCE5-B077-B18A-C60A-783F9D1479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80B469-D9CB-30B8-831C-10B130CD97A8}"/>
              </a:ext>
            </a:extLst>
          </p:cNvPr>
          <p:cNvSpPr>
            <a:spLocks noGrp="1"/>
          </p:cNvSpPr>
          <p:nvPr>
            <p:ph type="sldNum" sz="quarter" idx="5"/>
          </p:nvPr>
        </p:nvSpPr>
        <p:spPr/>
        <p:txBody>
          <a:bodyPr/>
          <a:lstStyle/>
          <a:p>
            <a:fld id="{C4516015-6419-F144-A88D-968FE89E8C5B}" type="slidenum">
              <a:rPr lang="en-US" smtClean="0"/>
              <a:t>29</a:t>
            </a:fld>
            <a:endParaRPr lang="en-US"/>
          </a:p>
        </p:txBody>
      </p:sp>
    </p:spTree>
    <p:extLst>
      <p:ext uri="{BB962C8B-B14F-4D97-AF65-F5344CB8AC3E}">
        <p14:creationId xmlns:p14="http://schemas.microsoft.com/office/powerpoint/2010/main" val="307604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3</a:t>
            </a:fld>
            <a:endParaRPr lang="en-US"/>
          </a:p>
        </p:txBody>
      </p:sp>
    </p:spTree>
    <p:extLst>
      <p:ext uri="{BB962C8B-B14F-4D97-AF65-F5344CB8AC3E}">
        <p14:creationId xmlns:p14="http://schemas.microsoft.com/office/powerpoint/2010/main" val="33222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4</a:t>
            </a:fld>
            <a:endParaRPr lang="en-US"/>
          </a:p>
        </p:txBody>
      </p:sp>
    </p:spTree>
    <p:extLst>
      <p:ext uri="{BB962C8B-B14F-4D97-AF65-F5344CB8AC3E}">
        <p14:creationId xmlns:p14="http://schemas.microsoft.com/office/powerpoint/2010/main" val="161430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791C8-9F4B-AA5D-9070-B8FD21F4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8807A-3712-1220-45FF-4DB278A34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52C36-D71D-C1CB-D6FF-06B6F1F264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47CF1-9B81-D67C-FB1A-31987FDE6BBB}"/>
              </a:ext>
            </a:extLst>
          </p:cNvPr>
          <p:cNvSpPr>
            <a:spLocks noGrp="1"/>
          </p:cNvSpPr>
          <p:nvPr>
            <p:ph type="sldNum" sz="quarter" idx="5"/>
          </p:nvPr>
        </p:nvSpPr>
        <p:spPr/>
        <p:txBody>
          <a:bodyPr/>
          <a:lstStyle/>
          <a:p>
            <a:fld id="{C4516015-6419-F144-A88D-968FE89E8C5B}" type="slidenum">
              <a:rPr lang="en-US" smtClean="0"/>
              <a:t>5</a:t>
            </a:fld>
            <a:endParaRPr lang="en-US"/>
          </a:p>
        </p:txBody>
      </p:sp>
    </p:spTree>
    <p:extLst>
      <p:ext uri="{BB962C8B-B14F-4D97-AF65-F5344CB8AC3E}">
        <p14:creationId xmlns:p14="http://schemas.microsoft.com/office/powerpoint/2010/main" val="398825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567B-44CB-F9D2-41A0-60F13FAA7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6E321-0946-6141-3241-C435993DD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C5D1-F583-8737-B10D-8F7BF78A48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49FE58-ACF8-D6AA-2BC7-AC3A61A692A8}"/>
              </a:ext>
            </a:extLst>
          </p:cNvPr>
          <p:cNvSpPr>
            <a:spLocks noGrp="1"/>
          </p:cNvSpPr>
          <p:nvPr>
            <p:ph type="sldNum" sz="quarter" idx="5"/>
          </p:nvPr>
        </p:nvSpPr>
        <p:spPr/>
        <p:txBody>
          <a:bodyPr/>
          <a:lstStyle/>
          <a:p>
            <a:fld id="{C4516015-6419-F144-A88D-968FE89E8C5B}" type="slidenum">
              <a:rPr lang="en-US" smtClean="0"/>
              <a:t>6</a:t>
            </a:fld>
            <a:endParaRPr lang="en-US"/>
          </a:p>
        </p:txBody>
      </p:sp>
    </p:spTree>
    <p:extLst>
      <p:ext uri="{BB962C8B-B14F-4D97-AF65-F5344CB8AC3E}">
        <p14:creationId xmlns:p14="http://schemas.microsoft.com/office/powerpoint/2010/main" val="366590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389C-9902-18B0-F5A8-3453908CB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28BB8-5489-F207-0D9D-C1913CE83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363B5-53D6-39DA-EE73-B8081C2A1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79ED5E-B6B6-199D-05D3-E8A23341EE81}"/>
              </a:ext>
            </a:extLst>
          </p:cNvPr>
          <p:cNvSpPr>
            <a:spLocks noGrp="1"/>
          </p:cNvSpPr>
          <p:nvPr>
            <p:ph type="sldNum" sz="quarter" idx="5"/>
          </p:nvPr>
        </p:nvSpPr>
        <p:spPr/>
        <p:txBody>
          <a:bodyPr/>
          <a:lstStyle/>
          <a:p>
            <a:fld id="{C4516015-6419-F144-A88D-968FE89E8C5B}" type="slidenum">
              <a:rPr lang="en-US" smtClean="0"/>
              <a:t>7</a:t>
            </a:fld>
            <a:endParaRPr lang="en-US"/>
          </a:p>
        </p:txBody>
      </p:sp>
    </p:spTree>
    <p:extLst>
      <p:ext uri="{BB962C8B-B14F-4D97-AF65-F5344CB8AC3E}">
        <p14:creationId xmlns:p14="http://schemas.microsoft.com/office/powerpoint/2010/main" val="276512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24D56-F8F4-EDD4-678E-18D30AF3E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5F49-A2E1-B606-0FC6-5E263E3EA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65A8C-D90B-0A18-7B9F-8682B9325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A1787-8D2D-F7D8-0204-88A3DC7661E0}"/>
              </a:ext>
            </a:extLst>
          </p:cNvPr>
          <p:cNvSpPr>
            <a:spLocks noGrp="1"/>
          </p:cNvSpPr>
          <p:nvPr>
            <p:ph type="sldNum" sz="quarter" idx="5"/>
          </p:nvPr>
        </p:nvSpPr>
        <p:spPr/>
        <p:txBody>
          <a:bodyPr/>
          <a:lstStyle/>
          <a:p>
            <a:fld id="{C4516015-6419-F144-A88D-968FE89E8C5B}" type="slidenum">
              <a:rPr lang="en-US" smtClean="0"/>
              <a:t>8</a:t>
            </a:fld>
            <a:endParaRPr lang="en-US"/>
          </a:p>
        </p:txBody>
      </p:sp>
    </p:spTree>
    <p:extLst>
      <p:ext uri="{BB962C8B-B14F-4D97-AF65-F5344CB8AC3E}">
        <p14:creationId xmlns:p14="http://schemas.microsoft.com/office/powerpoint/2010/main" val="387598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04C5-5C66-6080-8B7C-3332C195A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8015B-90F7-BA67-5693-A2ADA89DB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6D159-756B-0FE7-E049-6A4DC4D1AB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EC71E4-1DE2-D463-009E-D43BB4812C1A}"/>
              </a:ext>
            </a:extLst>
          </p:cNvPr>
          <p:cNvSpPr>
            <a:spLocks noGrp="1"/>
          </p:cNvSpPr>
          <p:nvPr>
            <p:ph type="sldNum" sz="quarter" idx="5"/>
          </p:nvPr>
        </p:nvSpPr>
        <p:spPr/>
        <p:txBody>
          <a:bodyPr/>
          <a:lstStyle/>
          <a:p>
            <a:fld id="{C4516015-6419-F144-A88D-968FE89E8C5B}" type="slidenum">
              <a:rPr lang="en-US" smtClean="0"/>
              <a:t>9</a:t>
            </a:fld>
            <a:endParaRPr lang="en-US"/>
          </a:p>
        </p:txBody>
      </p:sp>
    </p:spTree>
    <p:extLst>
      <p:ext uri="{BB962C8B-B14F-4D97-AF65-F5344CB8AC3E}">
        <p14:creationId xmlns:p14="http://schemas.microsoft.com/office/powerpoint/2010/main" val="162505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97776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87552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7939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4229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6550E-7154-D142-90B3-5ECA230AEB57}" type="datetimeFigureOut">
              <a:rPr lang="en-US" smtClean="0"/>
              <a:t>3/13/26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407121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C6550E-7154-D142-90B3-5ECA230AEB57}" type="datetimeFigureOut">
              <a:rPr lang="en-US" smtClean="0"/>
              <a:t>3/13/26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3540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C6550E-7154-D142-90B3-5ECA230AEB57}" type="datetimeFigureOut">
              <a:rPr lang="en-US" smtClean="0"/>
              <a:t>3/13/26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3383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6550E-7154-D142-90B3-5ECA230AEB57}" type="datetimeFigureOut">
              <a:rPr lang="en-US" smtClean="0"/>
              <a:t>3/13/26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35554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6550E-7154-D142-90B3-5ECA230AEB57}" type="datetimeFigureOut">
              <a:rPr lang="en-US" smtClean="0"/>
              <a:t>3/13/26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54650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3/13/26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49025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3/13/26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178803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6C6550E-7154-D142-90B3-5ECA230AEB57}" type="datetimeFigureOut">
              <a:rPr lang="en-US" smtClean="0"/>
              <a:t>3/13/26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53443EE-E091-3D49-99C4-AB5450C7C63E}" type="slidenum">
              <a:rPr lang="en-US" smtClean="0"/>
              <a:t>‹#›</a:t>
            </a:fld>
            <a:endParaRPr lang="en-US"/>
          </a:p>
        </p:txBody>
      </p:sp>
    </p:spTree>
    <p:extLst>
      <p:ext uri="{BB962C8B-B14F-4D97-AF65-F5344CB8AC3E}">
        <p14:creationId xmlns:p14="http://schemas.microsoft.com/office/powerpoint/2010/main" val="1285164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rgomez001@sdccd.edu" TargetMode="External"/><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tiff"/><Relationship Id="rId5" Type="http://schemas.openxmlformats.org/officeDocument/2006/relationships/hyperlink" Target="https://sdmiramar.edu/governance/committees/academic-senate" TargetMode="External"/><Relationship Id="rId4" Type="http://schemas.openxmlformats.org/officeDocument/2006/relationships/hyperlink" Target="mailto:jbartolo@sdccd.edu" TargetMode="External"/><Relationship Id="rId9"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sdmiramar.edu/sites/default/files/2026-03/bp_3900_0.pdf" TargetMode="External"/><Relationship Id="rId5" Type="http://schemas.openxmlformats.org/officeDocument/2006/relationships/image" Target="../media/image6.jp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hyperlink" Target="https://sdmiramar.edu/sites/default/files/2026-02/academic_senate_presentation_outcomes_assessment_in_canvas_nuventive.pptx" TargetMode="Externa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dmiramar.edu/sites/default/files/2026-02/academic_senate_presentation_outcomes_assessment_in_canvas_nuventive.ppt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sdmiramar.edu/sites/default/files/2026-03/ap_5500.1_-_honest_academic_conduct_01122026.docx" TargetMode="External"/><Relationship Id="rId5" Type="http://schemas.openxmlformats.org/officeDocument/2006/relationships/image" Target="../media/image6.jp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hyperlink" Target="https://web.cvent.com/event/02ac82ba-33b9-4a8f-a282-b40203abe710/summary?environment=P2" TargetMode="Externa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hyperlink" Target="https://www.asccc.org/events/2026-academic-academy" TargetMode="External"/><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hyperlink" Target="https://forms.office.com/r/idcxfNTdz1" TargetMode="External"/><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hyperlink" Target="mailto:jbartolo@sdccd.edu" TargetMode="External"/><Relationship Id="rId4" Type="http://schemas.openxmlformats.org/officeDocument/2006/relationships/hyperlink" Target="mailto:rgomez001@sdcc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dmiramar.edu/sites/default/files/2021-05/ascodeofconduct.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sdmiramar.edu/sites/default/files/2026-02/asen-a260303_digital.pdf" TargetMode="External"/><Relationship Id="rId5" Type="http://schemas.openxmlformats.org/officeDocument/2006/relationships/hyperlink" Target="https://sdmiramar.edu/sites/default/files/2024-02/draft-asen-m240220.pdf" TargetMode="Externa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inlander.com/spokane/a-poem-to-acknowledge-that-the-land-itself-along-with-the-people-whose-language-culture-and-religion-were-born-of-it-is-rarely-acknowledg/Content?oid=22469536&amp;fbclid=IwAR1HUaEe653EVlm0rlzGz3G_hxJGszN4xPhuXvd0adqpJlPyPsFl2JCaeCU"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sdmiramar.edu/services/lead/landacknowledgment" TargetMode="External"/><Relationship Id="rId5" Type="http://schemas.openxmlformats.org/officeDocument/2006/relationships/image" Target="../media/image5.emf"/><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asccc.org/10_1" TargetMode="External"/><Relationship Id="rId5" Type="http://schemas.openxmlformats.org/officeDocument/2006/relationships/image" Target="../media/image6.jp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D861-D0AB-9C9B-60CF-0A32A4F6DD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F99C17-B728-05E1-7BAE-B8E130FC4F1E}"/>
              </a:ext>
            </a:extLst>
          </p:cNvPr>
          <p:cNvSpPr/>
          <p:nvPr/>
        </p:nvSpPr>
        <p:spPr>
          <a:xfrm>
            <a:off x="3264275" y="0"/>
            <a:ext cx="5879725"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14" name="Title 13">
            <a:extLst>
              <a:ext uri="{FF2B5EF4-FFF2-40B4-BE49-F238E27FC236}">
                <a16:creationId xmlns:a16="http://schemas.microsoft.com/office/drawing/2014/main" id="{D9A7B85F-327C-A80E-B6A2-FC2D2A2DF015}"/>
              </a:ext>
            </a:extLst>
          </p:cNvPr>
          <p:cNvSpPr>
            <a:spLocks noGrp="1"/>
          </p:cNvSpPr>
          <p:nvPr>
            <p:ph type="title"/>
          </p:nvPr>
        </p:nvSpPr>
        <p:spPr>
          <a:xfrm>
            <a:off x="3594538" y="459036"/>
            <a:ext cx="5181600" cy="1475195"/>
          </a:xfrm>
        </p:spPr>
        <p:txBody>
          <a:bodyPr anchor="ctr">
            <a:normAutofit/>
          </a:bodyPr>
          <a:lstStyle/>
          <a:p>
            <a:r>
              <a:rPr lang="en-US" sz="4400" dirty="0">
                <a:solidFill>
                  <a:schemeClr val="bg1"/>
                </a:solidFill>
                <a:latin typeface="Arial" panose="020B0604020202020204" pitchFamily="34" charset="0"/>
                <a:cs typeface="Arial" panose="020B0604020202020204" pitchFamily="34" charset="0"/>
              </a:rPr>
              <a:t>Academic Senate Meeting</a:t>
            </a:r>
          </a:p>
        </p:txBody>
      </p:sp>
      <p:sp>
        <p:nvSpPr>
          <p:cNvPr id="21" name="Title 13">
            <a:extLst>
              <a:ext uri="{FF2B5EF4-FFF2-40B4-BE49-F238E27FC236}">
                <a16:creationId xmlns:a16="http://schemas.microsoft.com/office/drawing/2014/main" id="{F86B969F-531D-B4CA-CF38-AD209C4A13C8}"/>
              </a:ext>
            </a:extLst>
          </p:cNvPr>
          <p:cNvSpPr txBox="1">
            <a:spLocks/>
          </p:cNvSpPr>
          <p:nvPr/>
        </p:nvSpPr>
        <p:spPr>
          <a:xfrm>
            <a:off x="3594538" y="2400974"/>
            <a:ext cx="5181600"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spcBef>
                <a:spcPts val="0"/>
              </a:spcBef>
            </a:pPr>
            <a:r>
              <a:rPr lang="en-US" sz="2400" b="1" dirty="0">
                <a:solidFill>
                  <a:schemeClr val="bg1"/>
                </a:solidFill>
                <a:latin typeface="Arial" panose="020B0604020202020204" pitchFamily="34" charset="0"/>
                <a:cs typeface="Arial" panose="020B0604020202020204" pitchFamily="34" charset="0"/>
              </a:rPr>
              <a:t>March 17th, 2026</a:t>
            </a:r>
          </a:p>
          <a:p>
            <a:pPr algn="l">
              <a:spcBef>
                <a:spcPts val="0"/>
              </a:spcBef>
            </a:pPr>
            <a:r>
              <a:rPr lang="en-US" sz="2400" b="1" dirty="0">
                <a:solidFill>
                  <a:schemeClr val="bg1"/>
                </a:solidFill>
                <a:latin typeface="Arial" panose="020B0604020202020204" pitchFamily="34" charset="0"/>
                <a:cs typeface="Arial" panose="020B0604020202020204" pitchFamily="34" charset="0"/>
              </a:rPr>
              <a:t>2025-26 Academic Year</a:t>
            </a:r>
          </a:p>
          <a:p>
            <a:pPr algn="l">
              <a:spcBef>
                <a:spcPts val="0"/>
              </a:spcBef>
            </a:pPr>
            <a:endParaRPr lang="en-US" sz="2400" dirty="0">
              <a:solidFill>
                <a:schemeClr val="bg1"/>
              </a:solidFill>
              <a:latin typeface="Arial" panose="020B0604020202020204" pitchFamily="34" charset="0"/>
              <a:cs typeface="Arial" panose="020B0604020202020204" pitchFamily="34" charset="0"/>
            </a:endParaRPr>
          </a:p>
          <a:p>
            <a:pPr algn="l">
              <a:spcBef>
                <a:spcPts val="0"/>
              </a:spcBef>
            </a:pPr>
            <a:r>
              <a:rPr lang="en-US" sz="2400" b="1" i="1" dirty="0">
                <a:solidFill>
                  <a:schemeClr val="bg1"/>
                </a:solidFill>
                <a:latin typeface="Arial" panose="020B0604020202020204" pitchFamily="34" charset="0"/>
                <a:cs typeface="Arial" panose="020B0604020202020204" pitchFamily="34" charset="0"/>
              </a:rPr>
              <a:t>Cultivating Community:</a:t>
            </a:r>
          </a:p>
          <a:p>
            <a:pPr algn="l">
              <a:spcBef>
                <a:spcPts val="0"/>
              </a:spcBef>
            </a:pPr>
            <a:r>
              <a:rPr lang="en-US" sz="2400" b="1" i="1" dirty="0">
                <a:solidFill>
                  <a:schemeClr val="bg1"/>
                </a:solidFill>
                <a:latin typeface="Arial" panose="020B0604020202020204" pitchFamily="34" charset="0"/>
                <a:cs typeface="Arial" panose="020B0604020202020204" pitchFamily="34" charset="0"/>
              </a:rPr>
              <a:t>Making the invisible visible</a:t>
            </a:r>
          </a:p>
        </p:txBody>
      </p:sp>
      <p:sp>
        <p:nvSpPr>
          <p:cNvPr id="6" name="TextBox 5">
            <a:extLst>
              <a:ext uri="{FF2B5EF4-FFF2-40B4-BE49-F238E27FC236}">
                <a16:creationId xmlns:a16="http://schemas.microsoft.com/office/drawing/2014/main" id="{F885D719-2ABD-C176-91EC-9A1866F10704}"/>
              </a:ext>
            </a:extLst>
          </p:cNvPr>
          <p:cNvSpPr txBox="1"/>
          <p:nvPr/>
        </p:nvSpPr>
        <p:spPr>
          <a:xfrm>
            <a:off x="179070" y="4659939"/>
            <a:ext cx="2953264"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(QR Code for A.S. Webpage)</a:t>
            </a:r>
          </a:p>
        </p:txBody>
      </p:sp>
      <p:sp>
        <p:nvSpPr>
          <p:cNvPr id="8" name="TextBox 7">
            <a:extLst>
              <a:ext uri="{FF2B5EF4-FFF2-40B4-BE49-F238E27FC236}">
                <a16:creationId xmlns:a16="http://schemas.microsoft.com/office/drawing/2014/main" id="{CF73C7FA-BD20-D55C-AE6F-FFDC7E6D1532}"/>
              </a:ext>
            </a:extLst>
          </p:cNvPr>
          <p:cNvSpPr txBox="1"/>
          <p:nvPr/>
        </p:nvSpPr>
        <p:spPr>
          <a:xfrm>
            <a:off x="3513498" y="4659940"/>
            <a:ext cx="5630502" cy="276999"/>
          </a:xfrm>
          <a:prstGeom prst="rect">
            <a:avLst/>
          </a:prstGeom>
          <a:noFill/>
        </p:spPr>
        <p:txBody>
          <a:bodyPr wrap="square">
            <a:spAutoFit/>
          </a:bodyPr>
          <a:lstStyle/>
          <a:p>
            <a:pPr>
              <a:spcBef>
                <a:spcPts val="0"/>
              </a:spcBef>
            </a:pPr>
            <a:r>
              <a:rPr lang="en-US" sz="1200" dirty="0">
                <a:solidFill>
                  <a:schemeClr val="bg1"/>
                </a:solidFill>
                <a:latin typeface="Arial" panose="020B0604020202020204" pitchFamily="34" charset="0"/>
                <a:cs typeface="Arial" panose="020B0604020202020204" pitchFamily="34" charset="0"/>
              </a:rPr>
              <a:t>Attending for Flex credit? Email </a:t>
            </a:r>
            <a:r>
              <a:rPr lang="en-US" sz="12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rgomez001@sdccd.edu</a:t>
            </a:r>
            <a:r>
              <a:rPr lang="en-US" sz="1200" dirty="0">
                <a:solidFill>
                  <a:schemeClr val="bg1"/>
                </a:solidFill>
                <a:latin typeface="Arial" panose="020B0604020202020204" pitchFamily="34" charset="0"/>
                <a:cs typeface="Arial" panose="020B0604020202020204" pitchFamily="34" charset="0"/>
              </a:rPr>
              <a:t> or </a:t>
            </a:r>
            <a:r>
              <a:rPr lang="en-US"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jbartolo@sdccd.edu</a:t>
            </a:r>
            <a:endParaRPr lang="en-US" sz="1200" dirty="0">
              <a:solidFill>
                <a:schemeClr val="bg1"/>
              </a:solidFill>
              <a:latin typeface="Arial" panose="020B0604020202020204" pitchFamily="34" charset="0"/>
              <a:cs typeface="Arial" panose="020B0604020202020204" pitchFamily="34" charset="0"/>
            </a:endParaRPr>
          </a:p>
        </p:txBody>
      </p:sp>
      <p:pic>
        <p:nvPicPr>
          <p:cNvPr id="10" name="Picture 9">
            <a:hlinkClick r:id="rId5"/>
            <a:extLst>
              <a:ext uri="{FF2B5EF4-FFF2-40B4-BE49-F238E27FC236}">
                <a16:creationId xmlns:a16="http://schemas.microsoft.com/office/drawing/2014/main" id="{13B1247A-C110-E027-5E93-F45ED1247713}"/>
              </a:ext>
            </a:extLst>
          </p:cNvPr>
          <p:cNvPicPr>
            <a:picLocks noChangeAspect="1"/>
          </p:cNvPicPr>
          <p:nvPr/>
        </p:nvPicPr>
        <p:blipFill>
          <a:blip r:embed="rId6"/>
          <a:stretch>
            <a:fillRect/>
          </a:stretch>
        </p:blipFill>
        <p:spPr>
          <a:xfrm>
            <a:off x="353427" y="1973461"/>
            <a:ext cx="2604549" cy="2647247"/>
          </a:xfrm>
          <a:prstGeom prst="rect">
            <a:avLst/>
          </a:prstGeom>
        </p:spPr>
      </p:pic>
      <p:pic>
        <p:nvPicPr>
          <p:cNvPr id="11" name="Picture 10" descr="A close-up of a logo&#10;&#10;AI-generated content may be incorrect.">
            <a:extLst>
              <a:ext uri="{FF2B5EF4-FFF2-40B4-BE49-F238E27FC236}">
                <a16:creationId xmlns:a16="http://schemas.microsoft.com/office/drawing/2014/main" id="{DFF20AC4-3832-6F1E-F05D-06CFA219A500}"/>
              </a:ext>
            </a:extLst>
          </p:cNvPr>
          <p:cNvPicPr>
            <a:picLocks noChangeAspect="1"/>
          </p:cNvPicPr>
          <p:nvPr/>
        </p:nvPicPr>
        <p:blipFill>
          <a:blip r:embed="rId7"/>
          <a:srcRect b="31433"/>
          <a:stretch>
            <a:fillRect/>
          </a:stretch>
        </p:blipFill>
        <p:spPr>
          <a:xfrm>
            <a:off x="321854" y="398306"/>
            <a:ext cx="2667693" cy="1575155"/>
          </a:xfrm>
          <a:prstGeom prst="rect">
            <a:avLst/>
          </a:prstGeom>
        </p:spPr>
      </p:pic>
      <p:pic>
        <p:nvPicPr>
          <p:cNvPr id="3" name="Graphic 2">
            <a:extLst>
              <a:ext uri="{FF2B5EF4-FFF2-40B4-BE49-F238E27FC236}">
                <a16:creationId xmlns:a16="http://schemas.microsoft.com/office/drawing/2014/main" id="{482766EA-06C7-C8B2-E361-79D16DD08E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2142" y="-6159736"/>
            <a:ext cx="22176688" cy="21072277"/>
          </a:xfrm>
          <a:prstGeom prst="rect">
            <a:avLst/>
          </a:prstGeom>
        </p:spPr>
      </p:pic>
    </p:spTree>
    <p:extLst>
      <p:ext uri="{BB962C8B-B14F-4D97-AF65-F5344CB8AC3E}">
        <p14:creationId xmlns:p14="http://schemas.microsoft.com/office/powerpoint/2010/main" val="348294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3B5A-5651-21EA-9A17-AF2F4D66D19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6808763-2F33-1C58-D607-DF6142B112DB}"/>
              </a:ext>
            </a:extLst>
          </p:cNvPr>
          <p:cNvSpPr/>
          <p:nvPr/>
        </p:nvSpPr>
        <p:spPr>
          <a:xfrm>
            <a:off x="0" y="1"/>
            <a:ext cx="9144000" cy="410122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EFA04773-11ED-EAEE-0F01-C16EFC84F4AC}"/>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A7E9CE9B-4925-4271-E2AF-A40598C3C5B0}"/>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ECCE3C39-53D9-7ED8-B506-8509655A5765}"/>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68E04044-C796-764E-55E3-0E7C7DEAC36F}"/>
              </a:ext>
            </a:extLst>
          </p:cNvPr>
          <p:cNvSpPr txBox="1">
            <a:spLocks/>
          </p:cNvSpPr>
          <p:nvPr/>
        </p:nvSpPr>
        <p:spPr>
          <a:xfrm>
            <a:off x="282617" y="306543"/>
            <a:ext cx="8548865" cy="272687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6. Discussion Items (First Reads) </a:t>
            </a:r>
          </a:p>
        </p:txBody>
      </p:sp>
    </p:spTree>
    <p:extLst>
      <p:ext uri="{BB962C8B-B14F-4D97-AF65-F5344CB8AC3E}">
        <p14:creationId xmlns:p14="http://schemas.microsoft.com/office/powerpoint/2010/main" val="352480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8453-03F8-3ED1-4ADF-2506A348CF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27C4EC-5B02-4E5C-ED98-E8EF4B0608E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1E3D8B0B-1585-99A5-491F-0E75B5B46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96EDA644-0EFD-8FA5-E0E2-8DF9481794C5}"/>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C653B807-9868-5F61-BC50-383DC97C143E}"/>
              </a:ext>
            </a:extLst>
          </p:cNvPr>
          <p:cNvSpPr>
            <a:spLocks noGrp="1"/>
          </p:cNvSpPr>
          <p:nvPr>
            <p:ph sz="half" idx="1"/>
          </p:nvPr>
        </p:nvSpPr>
        <p:spPr>
          <a:xfrm>
            <a:off x="312517" y="1077362"/>
            <a:ext cx="8518965"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6.1	Standing Curriculum Committee Updates</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(Veronica Hartmann)</a:t>
            </a:r>
          </a:p>
        </p:txBody>
      </p:sp>
      <p:pic>
        <p:nvPicPr>
          <p:cNvPr id="3" name="Picture 2" descr="A close up of a logo&#10;&#10;AI-generated content may be incorrect.">
            <a:extLst>
              <a:ext uri="{FF2B5EF4-FFF2-40B4-BE49-F238E27FC236}">
                <a16:creationId xmlns:a16="http://schemas.microsoft.com/office/drawing/2014/main" id="{A038430E-FC8C-CDA8-D7A2-4AAB0DE414FA}"/>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154034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D7D-651A-49A5-F5B1-E84E2FC0EB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3BE872-4139-DF72-798C-D3352AF18914}"/>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C1155761-0E6B-8A3F-FF0D-57A763703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5438" y="-1234582"/>
            <a:ext cx="22176688" cy="21072277"/>
          </a:xfrm>
          <a:prstGeom prst="rect">
            <a:avLst/>
          </a:prstGeom>
        </p:spPr>
      </p:pic>
      <p:sp>
        <p:nvSpPr>
          <p:cNvPr id="5" name="Title 4">
            <a:extLst>
              <a:ext uri="{FF2B5EF4-FFF2-40B4-BE49-F238E27FC236}">
                <a16:creationId xmlns:a16="http://schemas.microsoft.com/office/drawing/2014/main" id="{E5393E73-E3CF-AA42-5EE7-D073B957E5B9}"/>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219AFDE5-EEEF-DEB2-A936-FC9A83BF8FA2}"/>
              </a:ext>
            </a:extLst>
          </p:cNvPr>
          <p:cNvSpPr>
            <a:spLocks noGrp="1"/>
          </p:cNvSpPr>
          <p:nvPr>
            <p:ph sz="half" idx="1"/>
          </p:nvPr>
        </p:nvSpPr>
        <p:spPr>
          <a:xfrm>
            <a:off x="312517" y="1077362"/>
            <a:ext cx="8518965" cy="3351668"/>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6.2	Free Speech and Campus Safety</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(Adrian Gonzales / Rodrigo Gomez)</a:t>
            </a:r>
          </a:p>
          <a:p>
            <a:pPr marL="0" indent="0">
              <a:buNone/>
            </a:pPr>
            <a:endParaRPr lang="en-US" sz="500" b="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Ongoing tense political climate. Resources are in demand for better ways to support students and faculty against ICE, especially should they not comply. </a:t>
            </a:r>
          </a:p>
          <a:p>
            <a:r>
              <a:rPr lang="en-US" sz="1800" dirty="0">
                <a:latin typeface="Arial" panose="020B0604020202020204" pitchFamily="34" charset="0"/>
                <a:cs typeface="Arial" panose="020B0604020202020204" pitchFamily="34" charset="0"/>
              </a:rPr>
              <a:t>Safety Concerns over campus security; can they can intervene to support us</a:t>
            </a:r>
          </a:p>
          <a:p>
            <a:r>
              <a:rPr lang="en-US" sz="1800" dirty="0">
                <a:latin typeface="Arial" panose="020B0604020202020204" pitchFamily="34" charset="0"/>
                <a:cs typeface="Arial" panose="020B0604020202020204" pitchFamily="34" charset="0"/>
              </a:rPr>
              <a:t>Safety Concerns extend to Free Speech &amp; Campus Safety</a:t>
            </a:r>
          </a:p>
          <a:p>
            <a:pPr lvl="1"/>
            <a:r>
              <a:rPr lang="en-US" dirty="0">
                <a:latin typeface="Arial" panose="020B0604020202020204" pitchFamily="34" charset="0"/>
                <a:cs typeface="Arial" panose="020B0604020202020204" pitchFamily="34" charset="0"/>
              </a:rPr>
              <a:t>Concerns over “Turning Point USA” tabling</a:t>
            </a:r>
          </a:p>
          <a:p>
            <a:pPr lvl="1"/>
            <a:r>
              <a:rPr lang="en-US" dirty="0">
                <a:latin typeface="Arial" panose="020B0604020202020204" pitchFamily="34" charset="0"/>
                <a:cs typeface="Arial" panose="020B0604020202020204" pitchFamily="34" charset="0"/>
              </a:rPr>
              <a:t>ASG has voiced similar concerns</a:t>
            </a:r>
          </a:p>
          <a:p>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00A236C2-74C9-BFDB-C834-22559B5FD0AD}"/>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48349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6691-EB15-40E5-D12C-2F1D90992E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DAD56E-0FC8-1D89-457E-35DD1EFE3E7D}"/>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8D44CC8-ACAE-4152-96FA-4375C80F8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010" y="-953925"/>
            <a:ext cx="22176688" cy="21072277"/>
          </a:xfrm>
          <a:prstGeom prst="rect">
            <a:avLst/>
          </a:prstGeom>
        </p:spPr>
      </p:pic>
      <p:sp>
        <p:nvSpPr>
          <p:cNvPr id="5" name="Title 4">
            <a:extLst>
              <a:ext uri="{FF2B5EF4-FFF2-40B4-BE49-F238E27FC236}">
                <a16:creationId xmlns:a16="http://schemas.microsoft.com/office/drawing/2014/main" id="{431E53AE-515D-0C7E-8F3D-238B4D0C5B86}"/>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1E49056E-05BF-31A8-6486-11B25920693C}"/>
              </a:ext>
            </a:extLst>
          </p:cNvPr>
          <p:cNvSpPr>
            <a:spLocks noGrp="1"/>
          </p:cNvSpPr>
          <p:nvPr>
            <p:ph sz="half" idx="1"/>
          </p:nvPr>
        </p:nvSpPr>
        <p:spPr>
          <a:xfrm>
            <a:off x="312517" y="1077362"/>
            <a:ext cx="8518965" cy="470781"/>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6.2	Free Speech &amp; Campus Safety</a:t>
            </a:r>
          </a:p>
        </p:txBody>
      </p:sp>
      <p:pic>
        <p:nvPicPr>
          <p:cNvPr id="3" name="Picture 2" descr="A close up of a logo&#10;&#10;AI-generated content may be incorrect.">
            <a:extLst>
              <a:ext uri="{FF2B5EF4-FFF2-40B4-BE49-F238E27FC236}">
                <a16:creationId xmlns:a16="http://schemas.microsoft.com/office/drawing/2014/main" id="{2A61FDE5-E81C-099E-7551-A47FC17D980E}"/>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0EBEF87E-8A9D-BE9C-6D04-5C9FDD3B7F34}"/>
              </a:ext>
            </a:extLst>
          </p:cNvPr>
          <p:cNvSpPr txBox="1"/>
          <p:nvPr/>
        </p:nvSpPr>
        <p:spPr>
          <a:xfrm>
            <a:off x="6568069" y="3853385"/>
            <a:ext cx="2263414" cy="369332"/>
          </a:xfrm>
          <a:prstGeom prst="rect">
            <a:avLst/>
          </a:prstGeom>
          <a:noFill/>
        </p:spPr>
        <p:txBody>
          <a:bodyPr wrap="square">
            <a:spAutoFit/>
          </a:bodyPr>
          <a:lstStyle/>
          <a:p>
            <a:pPr marL="342900" lvl="1" indent="0">
              <a:buNone/>
            </a:pPr>
            <a:r>
              <a:rPr lang="en-US" b="1" dirty="0">
                <a:latin typeface="Arial" panose="020B0604020202020204" pitchFamily="34" charset="0"/>
                <a:cs typeface="Arial" panose="020B0604020202020204" pitchFamily="34" charset="0"/>
                <a:hlinkClick r:id="rId6"/>
              </a:rPr>
              <a:t>Link to BP 3900</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D2BCAE-5479-BB9A-F60D-5B6572A05C37}"/>
              </a:ext>
            </a:extLst>
          </p:cNvPr>
          <p:cNvSpPr txBox="1"/>
          <p:nvPr/>
        </p:nvSpPr>
        <p:spPr>
          <a:xfrm>
            <a:off x="407162" y="1755875"/>
            <a:ext cx="4934383" cy="2308324"/>
          </a:xfrm>
          <a:prstGeom prst="rect">
            <a:avLst/>
          </a:prstGeom>
          <a:noFill/>
        </p:spPr>
        <p:txBody>
          <a:bodyPr wrap="square">
            <a:spAutoFit/>
          </a:bodyPr>
          <a:lstStyle/>
          <a:p>
            <a:pPr marL="0" indent="0" algn="ctr">
              <a:buNone/>
            </a:pPr>
            <a:r>
              <a:rPr lang="en-US" dirty="0">
                <a:latin typeface="Arial" panose="020B0604020202020204" pitchFamily="34" charset="0"/>
                <a:cs typeface="Arial" panose="020B0604020202020204" pitchFamily="34" charset="0"/>
              </a:rPr>
              <a:t>“Miramar College has recommended areas for a variety of free speech activities, i.e., speeches/presentations, rallies, distribution of literature, posting, and voter registration. The map on the back of this brochure identifies the recommended free speech areas. If you have any questions or need clarification, contact the Office of Student Affairs.”</a:t>
            </a:r>
          </a:p>
        </p:txBody>
      </p:sp>
      <p:pic>
        <p:nvPicPr>
          <p:cNvPr id="11" name="Picture 10" descr="A map of a school&#10;&#10;AI-generated content may be incorrect.">
            <a:extLst>
              <a:ext uri="{FF2B5EF4-FFF2-40B4-BE49-F238E27FC236}">
                <a16:creationId xmlns:a16="http://schemas.microsoft.com/office/drawing/2014/main" id="{17A0FF08-79DC-1F30-86A7-C3AF06C1422A}"/>
              </a:ext>
            </a:extLst>
          </p:cNvPr>
          <p:cNvPicPr>
            <a:picLocks noChangeAspect="1"/>
          </p:cNvPicPr>
          <p:nvPr/>
        </p:nvPicPr>
        <p:blipFill>
          <a:blip r:embed="rId7"/>
          <a:stretch>
            <a:fillRect/>
          </a:stretch>
        </p:blipFill>
        <p:spPr>
          <a:xfrm>
            <a:off x="5734231" y="1290115"/>
            <a:ext cx="3233055" cy="2168309"/>
          </a:xfrm>
          <a:prstGeom prst="rect">
            <a:avLst/>
          </a:prstGeom>
        </p:spPr>
      </p:pic>
    </p:spTree>
    <p:extLst>
      <p:ext uri="{BB962C8B-B14F-4D97-AF65-F5344CB8AC3E}">
        <p14:creationId xmlns:p14="http://schemas.microsoft.com/office/powerpoint/2010/main" val="162623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BC8FD-B51E-0915-46F5-20C1B4A414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59D933-7A2A-AEB4-FBF1-A42A147BB4F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78B0AAE-5196-FE8A-E079-34E8E41E1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4AAD78D-5F50-5C35-A1CF-8DD659112130}"/>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925E523F-8444-CF26-AEFB-228FBC11FD68}"/>
              </a:ext>
            </a:extLst>
          </p:cNvPr>
          <p:cNvSpPr>
            <a:spLocks noGrp="1"/>
          </p:cNvSpPr>
          <p:nvPr>
            <p:ph sz="half" idx="1"/>
          </p:nvPr>
        </p:nvSpPr>
        <p:spPr>
          <a:xfrm>
            <a:off x="312517" y="1077362"/>
            <a:ext cx="8518965"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6.3	New Miramar Technology Plan</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(Kurt Hill / Jeff Orgera)</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Previous Technology Plan was approved by this Senate &amp; College Council</a:t>
            </a:r>
          </a:p>
          <a:p>
            <a:r>
              <a:rPr lang="en-US" sz="1800" dirty="0">
                <a:latin typeface="Arial" panose="020B0604020202020204" pitchFamily="34" charset="0"/>
                <a:cs typeface="Arial" panose="020B0604020202020204" pitchFamily="34" charset="0"/>
              </a:rPr>
              <a:t>Now, work is beginning on the new tech plan </a:t>
            </a:r>
          </a:p>
        </p:txBody>
      </p:sp>
      <p:pic>
        <p:nvPicPr>
          <p:cNvPr id="3" name="Picture 2" descr="A close up of a logo&#10;&#10;AI-generated content may be incorrect.">
            <a:extLst>
              <a:ext uri="{FF2B5EF4-FFF2-40B4-BE49-F238E27FC236}">
                <a16:creationId xmlns:a16="http://schemas.microsoft.com/office/drawing/2014/main" id="{27CD8EF8-BD2E-728A-9319-B97FD6CCA2B8}"/>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86643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F972-BE91-73A6-60E3-BE2C08D25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602ED3-4033-1532-4B2F-19964E6191EE}"/>
              </a:ext>
            </a:extLst>
          </p:cNvPr>
          <p:cNvSpPr/>
          <p:nvPr/>
        </p:nvSpPr>
        <p:spPr>
          <a:xfrm>
            <a:off x="-1" y="0"/>
            <a:ext cx="9167149" cy="979015"/>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3520046-E22F-92A0-A5D4-FE5451048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5438" y="-1234582"/>
            <a:ext cx="22176688" cy="21072277"/>
          </a:xfrm>
          <a:prstGeom prst="rect">
            <a:avLst/>
          </a:prstGeom>
        </p:spPr>
      </p:pic>
      <p:sp>
        <p:nvSpPr>
          <p:cNvPr id="5" name="Title 4">
            <a:extLst>
              <a:ext uri="{FF2B5EF4-FFF2-40B4-BE49-F238E27FC236}">
                <a16:creationId xmlns:a16="http://schemas.microsoft.com/office/drawing/2014/main" id="{8C701E51-461A-69C1-D1E3-CA75F4F75C8F}"/>
              </a:ext>
            </a:extLst>
          </p:cNvPr>
          <p:cNvSpPr>
            <a:spLocks noGrp="1"/>
          </p:cNvSpPr>
          <p:nvPr>
            <p:ph type="title"/>
          </p:nvPr>
        </p:nvSpPr>
        <p:spPr>
          <a:xfrm>
            <a:off x="312517" y="-7579"/>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721A8F01-D9E7-AE74-2594-F7DDEE2B6870}"/>
              </a:ext>
            </a:extLst>
          </p:cNvPr>
          <p:cNvSpPr>
            <a:spLocks noGrp="1"/>
          </p:cNvSpPr>
          <p:nvPr>
            <p:ph sz="half" idx="1"/>
          </p:nvPr>
        </p:nvSpPr>
        <p:spPr>
          <a:xfrm>
            <a:off x="312517" y="1077362"/>
            <a:ext cx="8518965" cy="1443513"/>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6.4	CRM Implementation Update (Element 451)</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(Dan Roberts)</a:t>
            </a:r>
          </a:p>
          <a:p>
            <a:pPr marL="0" indent="0">
              <a:buNone/>
            </a:pPr>
            <a:endParaRPr lang="en-US" sz="5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DB0EC269-7EE8-846C-14F2-7CF87C1F310F}"/>
              </a:ext>
            </a:extLst>
          </p:cNvPr>
          <p:cNvPicPr>
            <a:picLocks noChangeAspect="1"/>
          </p:cNvPicPr>
          <p:nvPr/>
        </p:nvPicPr>
        <p:blipFill>
          <a:blip r:embed="rId5"/>
          <a:stretch>
            <a:fillRect/>
          </a:stretch>
        </p:blipFill>
        <p:spPr>
          <a:xfrm>
            <a:off x="6656240" y="4429030"/>
            <a:ext cx="2175243" cy="440626"/>
          </a:xfrm>
          <a:prstGeom prst="rect">
            <a:avLst/>
          </a:prstGeom>
        </p:spPr>
      </p:pic>
      <p:pic>
        <p:nvPicPr>
          <p:cNvPr id="4" name="Picture 2" descr="Element451 vs. Slate | Element451">
            <a:extLst>
              <a:ext uri="{FF2B5EF4-FFF2-40B4-BE49-F238E27FC236}">
                <a16:creationId xmlns:a16="http://schemas.microsoft.com/office/drawing/2014/main" id="{2EBF4D22-0127-C999-02B4-757C56069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230" y="2131782"/>
            <a:ext cx="2060221" cy="1939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nvas for students - University of Oslo">
            <a:extLst>
              <a:ext uri="{FF2B5EF4-FFF2-40B4-BE49-F238E27FC236}">
                <a16:creationId xmlns:a16="http://schemas.microsoft.com/office/drawing/2014/main" id="{D36E01D0-21E4-3441-EF9C-70CF10B8E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5836" y="2131911"/>
            <a:ext cx="1947558" cy="19389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CEC3875-AAF8-0A02-547B-048FE617C1A0}"/>
              </a:ext>
            </a:extLst>
          </p:cNvPr>
          <p:cNvSpPr txBox="1"/>
          <p:nvPr/>
        </p:nvSpPr>
        <p:spPr>
          <a:xfrm>
            <a:off x="6656240" y="3611735"/>
            <a:ext cx="2175243" cy="369332"/>
          </a:xfrm>
          <a:prstGeom prst="rect">
            <a:avLst/>
          </a:prstGeom>
          <a:noFill/>
        </p:spPr>
        <p:txBody>
          <a:bodyPr wrap="square">
            <a:spAutoFit/>
          </a:bodyPr>
          <a:lstStyle/>
          <a:p>
            <a:pPr marL="342900" lvl="1" indent="0">
              <a:buNone/>
            </a:pPr>
            <a:r>
              <a:rPr lang="en-US" b="1" dirty="0">
                <a:latin typeface="Arial" panose="020B0604020202020204" pitchFamily="34" charset="0"/>
                <a:cs typeface="Arial" panose="020B0604020202020204" pitchFamily="34" charset="0"/>
                <a:hlinkClick r:id="rId8"/>
              </a:rPr>
              <a:t>Link to Slides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24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799A-7A43-3883-7CBF-5134EE7AA5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978966-025F-DA39-14E3-430522D8B50E}"/>
              </a:ext>
            </a:extLst>
          </p:cNvPr>
          <p:cNvSpPr/>
          <p:nvPr/>
        </p:nvSpPr>
        <p:spPr>
          <a:xfrm>
            <a:off x="-1" y="0"/>
            <a:ext cx="9167149" cy="95983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6522AE94-3F6A-CFD4-269C-FBE46F304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808" y="-297879"/>
            <a:ext cx="22176688" cy="21072277"/>
          </a:xfrm>
          <a:prstGeom prst="rect">
            <a:avLst/>
          </a:prstGeom>
        </p:spPr>
      </p:pic>
      <p:sp>
        <p:nvSpPr>
          <p:cNvPr id="5" name="Title 4">
            <a:extLst>
              <a:ext uri="{FF2B5EF4-FFF2-40B4-BE49-F238E27FC236}">
                <a16:creationId xmlns:a16="http://schemas.microsoft.com/office/drawing/2014/main" id="{311ED19B-EBD6-D3BE-CE46-E14218350677}"/>
              </a:ext>
            </a:extLst>
          </p:cNvPr>
          <p:cNvSpPr>
            <a:spLocks noGrp="1"/>
          </p:cNvSpPr>
          <p:nvPr>
            <p:ph type="title"/>
          </p:nvPr>
        </p:nvSpPr>
        <p:spPr>
          <a:xfrm>
            <a:off x="312517" y="-17168"/>
            <a:ext cx="8214406"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8BE4F7EE-93F6-D908-9EE9-C02C14586D8E}"/>
              </a:ext>
            </a:extLst>
          </p:cNvPr>
          <p:cNvSpPr>
            <a:spLocks noGrp="1"/>
          </p:cNvSpPr>
          <p:nvPr>
            <p:ph sz="half" idx="1"/>
          </p:nvPr>
        </p:nvSpPr>
        <p:spPr>
          <a:xfrm>
            <a:off x="312517" y="1077362"/>
            <a:ext cx="8518965" cy="1928388"/>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6.5	AP 5500.1 – Honest Academic Conduct</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(Rodrigo Gomez)</a:t>
            </a:r>
            <a:endParaRPr lang="en-US" sz="5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Plagiarism: </a:t>
            </a:r>
            <a:r>
              <a:rPr lang="en-US" sz="1600" dirty="0">
                <a:latin typeface="Arial" panose="020B0604020202020204" pitchFamily="34" charset="0"/>
                <a:cs typeface="Arial" panose="020B0604020202020204" pitchFamily="34" charset="0"/>
              </a:rPr>
              <a:t>The act of incorporating ideas, words, or specific substance of another, whether purchased, borrowed, or otherwise obtained, and submitting the same as one’s own work to fulfill academic requirements without giving credit to the appropriate source. Examples of plagiarism include but are not limited to the following:</a:t>
            </a:r>
          </a:p>
        </p:txBody>
      </p:sp>
      <p:pic>
        <p:nvPicPr>
          <p:cNvPr id="3" name="Picture 2" descr="A close up of a logo&#10;&#10;AI-generated content may be incorrect.">
            <a:extLst>
              <a:ext uri="{FF2B5EF4-FFF2-40B4-BE49-F238E27FC236}">
                <a16:creationId xmlns:a16="http://schemas.microsoft.com/office/drawing/2014/main" id="{C3406C73-36C2-C43C-D15D-2A5E667F3122}"/>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A4FBF57C-EA93-C18E-2163-1A0FB5F49766}"/>
              </a:ext>
            </a:extLst>
          </p:cNvPr>
          <p:cNvSpPr txBox="1"/>
          <p:nvPr/>
        </p:nvSpPr>
        <p:spPr>
          <a:xfrm>
            <a:off x="312517" y="3123276"/>
            <a:ext cx="6343723" cy="1384995"/>
          </a:xfrm>
          <a:prstGeom prst="rect">
            <a:avLst/>
          </a:prstGeom>
          <a:noFill/>
        </p:spPr>
        <p:txBody>
          <a:bodyPr wrap="square">
            <a:spAutoFit/>
          </a:bodyPr>
          <a:lstStyle/>
          <a:p>
            <a:r>
              <a:rPr lang="en-US" sz="1400" dirty="0">
                <a:latin typeface="Arial" panose="020B0604020202020204" pitchFamily="34" charset="0"/>
                <a:ea typeface="Times New Roman" panose="02020603050405020304" pitchFamily="18" charset="0"/>
              </a:rPr>
              <a:t>7) </a:t>
            </a:r>
            <a:r>
              <a:rPr lang="en-US" sz="1400" u="sng" dirty="0">
                <a:solidFill>
                  <a:schemeClr val="tx2">
                    <a:lumMod val="75000"/>
                    <a:lumOff val="25000"/>
                  </a:schemeClr>
                </a:solidFill>
                <a:latin typeface="Arial" panose="020B0604020202020204" pitchFamily="34" charset="0"/>
                <a:ea typeface="Times New Roman" panose="02020603050405020304" pitchFamily="18" charset="0"/>
              </a:rPr>
              <a:t>Authorized use of Artificial Intelligence (AI) tools is determined by each instructor.  Use of AI tools to complete, in whole or in part, an academic assignment without authorization from the instructor could be treated as plagiarism or cheating under this procedure.  This includes submitting AI-generated work as one’s own or using AI tools in a manner that replaces the student’s independent effort or intended learning outcomes of the course.</a:t>
            </a:r>
            <a:endParaRPr lang="en-US" sz="1400" u="sng" dirty="0">
              <a:solidFill>
                <a:schemeClr val="tx2">
                  <a:lumMod val="75000"/>
                  <a:lumOff val="25000"/>
                </a:schemeClr>
              </a:solidFill>
            </a:endParaRPr>
          </a:p>
        </p:txBody>
      </p:sp>
      <p:sp>
        <p:nvSpPr>
          <p:cNvPr id="10" name="TextBox 9">
            <a:extLst>
              <a:ext uri="{FF2B5EF4-FFF2-40B4-BE49-F238E27FC236}">
                <a16:creationId xmlns:a16="http://schemas.microsoft.com/office/drawing/2014/main" id="{458C9310-7C80-6C7A-03D2-CAFADE06AD43}"/>
              </a:ext>
            </a:extLst>
          </p:cNvPr>
          <p:cNvSpPr txBox="1"/>
          <p:nvPr/>
        </p:nvSpPr>
        <p:spPr>
          <a:xfrm>
            <a:off x="6411951" y="3814332"/>
            <a:ext cx="2419531" cy="369332"/>
          </a:xfrm>
          <a:prstGeom prst="rect">
            <a:avLst/>
          </a:prstGeom>
          <a:noFill/>
        </p:spPr>
        <p:txBody>
          <a:bodyPr wrap="square">
            <a:spAutoFit/>
          </a:bodyPr>
          <a:lstStyle/>
          <a:p>
            <a:pPr marL="342900" lvl="1" indent="0">
              <a:buNone/>
            </a:pPr>
            <a:r>
              <a:rPr lang="en-US" b="1" dirty="0">
                <a:latin typeface="Arial" panose="020B0604020202020204" pitchFamily="34" charset="0"/>
                <a:cs typeface="Arial" panose="020B0604020202020204" pitchFamily="34" charset="0"/>
                <a:hlinkClick r:id="rId6"/>
              </a:rPr>
              <a:t>Link to AP 5500.1</a:t>
            </a:r>
            <a:r>
              <a:rPr lang="en-US" b="1" dirty="0">
                <a:latin typeface="Arial" panose="020B0604020202020204" pitchFamily="34" charset="0"/>
                <a:cs typeface="Arial" panose="020B0604020202020204" pitchFamily="34" charset="0"/>
                <a:hlinkClick r:id="rId7"/>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52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FADC-0F0D-AE65-856C-827E2581269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C3123DD-27B9-C9B3-8C9C-9AB99148FA9E}"/>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87EA2516-F4F9-251B-877B-EDD9421CB94A}"/>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00C94621-FD50-58EF-CB3F-28DCEE492B52}"/>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E2EECF76-903B-A12A-6147-628957BECCAC}"/>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1E06CA78-7F87-B885-0286-2E11F4F28E26}"/>
              </a:ext>
            </a:extLst>
          </p:cNvPr>
          <p:cNvSpPr txBox="1">
            <a:spLocks/>
          </p:cNvSpPr>
          <p:nvPr/>
        </p:nvSpPr>
        <p:spPr>
          <a:xfrm>
            <a:off x="282618" y="424543"/>
            <a:ext cx="2635164" cy="264098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7.Reports</a:t>
            </a:r>
          </a:p>
          <a:p>
            <a:pPr algn="ctr"/>
            <a:endParaRPr lang="en-US" sz="3600" dirty="0">
              <a:solidFill>
                <a:schemeClr val="bg1"/>
              </a:solidFill>
              <a:latin typeface="Arial" panose="020B0604020202020204" pitchFamily="34" charset="0"/>
              <a:cs typeface="Arial" panose="020B0604020202020204" pitchFamily="34" charset="0"/>
            </a:endParaRPr>
          </a:p>
          <a:p>
            <a:pPr algn="ctr"/>
            <a:endParaRPr lang="en-US" sz="36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5E968B59-3785-C703-4C28-FCCE6E9CAB47}"/>
              </a:ext>
            </a:extLst>
          </p:cNvPr>
          <p:cNvSpPr txBox="1"/>
          <p:nvPr/>
        </p:nvSpPr>
        <p:spPr>
          <a:xfrm>
            <a:off x="3483018" y="431185"/>
            <a:ext cx="5281029" cy="2354491"/>
          </a:xfrm>
          <a:prstGeom prst="rect">
            <a:avLst/>
          </a:prstGeom>
          <a:noFill/>
        </p:spPr>
        <p:txBody>
          <a:bodyPr wrap="square">
            <a:spAutoFit/>
          </a:bodyPr>
          <a:lstStyle/>
          <a:p>
            <a:pPr marL="0" indent="0">
              <a:buNone/>
            </a:pPr>
            <a:r>
              <a:rPr lang="en-US" sz="2200" b="1" dirty="0">
                <a:latin typeface="Arial" panose="020B0604020202020204" pitchFamily="34" charset="0"/>
                <a:cs typeface="Arial" panose="020B0604020202020204" pitchFamily="34" charset="0"/>
              </a:rPr>
              <a:t>7.1	</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Committee Reports</a:t>
            </a: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7.2		Special Reports</a:t>
            </a:r>
          </a:p>
          <a:p>
            <a:pPr marL="0" indent="0">
              <a:buNone/>
            </a:pPr>
            <a:endParaRPr lang="en-US" sz="22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7.3		Executive Committee 					Reports</a:t>
            </a:r>
          </a:p>
          <a:p>
            <a:pPr marL="0" indent="0">
              <a:buNone/>
            </a:pP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71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0326-2575-1A66-D7B3-85D62C456B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257924-ADD5-CD0C-680B-9E2B6C0D64ED}"/>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A9A8AF5-E358-2C4A-A2C3-32EBC9020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AA69418-4BC8-378D-AC68-8A02F91EB35B}"/>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0D50498-C374-44C6-BE18-B72B1578629B}"/>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7.1	Committee Reports</a:t>
            </a: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6BEC51B-05A7-04C7-9289-A4C63490119A}"/>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03770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70CE-E89E-27C7-2D2C-F2EB87FB85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238A27-7CB7-745D-6FB8-99103A4C6143}"/>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E1086E3-636F-F646-0EDA-D6A5A90BF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1158027D-1757-D982-74E1-0208F0614AF8}"/>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EC0002D-18BF-8977-026D-305C5C149168}"/>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7.2	Special Reports</a:t>
            </a:r>
            <a:endParaRPr lang="en-US" sz="18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7EE52AD-7706-3848-9378-85669E6AC058}"/>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93351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46A81D-6349-621B-C3AB-C2D7BC7CCF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5369E1-3464-979D-EF3C-F2A0954CA39A}"/>
              </a:ext>
            </a:extLst>
          </p:cNvPr>
          <p:cNvSpPr/>
          <p:nvPr/>
        </p:nvSpPr>
        <p:spPr>
          <a:xfrm>
            <a:off x="1" y="2409568"/>
            <a:ext cx="9144000" cy="273393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21" name="Title 13">
            <a:extLst>
              <a:ext uri="{FF2B5EF4-FFF2-40B4-BE49-F238E27FC236}">
                <a16:creationId xmlns:a16="http://schemas.microsoft.com/office/drawing/2014/main" id="{8ACD61DD-0A9D-4116-0280-88BC72D5356A}"/>
              </a:ext>
            </a:extLst>
          </p:cNvPr>
          <p:cNvSpPr txBox="1">
            <a:spLocks/>
          </p:cNvSpPr>
          <p:nvPr/>
        </p:nvSpPr>
        <p:spPr>
          <a:xfrm>
            <a:off x="993352" y="2774276"/>
            <a:ext cx="7145046" cy="2004515"/>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a:solidFill>
                  <a:schemeClr val="bg1"/>
                </a:solidFill>
                <a:latin typeface="Arial" panose="020B0604020202020204" pitchFamily="34" charset="0"/>
                <a:cs typeface="Arial" panose="020B0604020202020204" pitchFamily="34" charset="0"/>
              </a:rPr>
              <a:t>Please remember to sign in physically using the sign-in sheet! (See Juli!)</a:t>
            </a:r>
          </a:p>
          <a:p>
            <a:endParaRPr lang="en-US" sz="10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When we reach </a:t>
            </a:r>
            <a:r>
              <a:rPr lang="en-US" sz="2800" b="1" dirty="0">
                <a:solidFill>
                  <a:schemeClr val="bg1"/>
                </a:solidFill>
                <a:latin typeface="Arial" panose="020B0604020202020204" pitchFamily="34" charset="0"/>
                <a:cs typeface="Arial" panose="020B0604020202020204" pitchFamily="34" charset="0"/>
              </a:rPr>
              <a:t>quorum (23/44)</a:t>
            </a:r>
            <a:r>
              <a:rPr lang="en-US" sz="2800" dirty="0">
                <a:solidFill>
                  <a:schemeClr val="bg1"/>
                </a:solidFill>
                <a:latin typeface="Arial" panose="020B0604020202020204" pitchFamily="34" charset="0"/>
                <a:cs typeface="Arial" panose="020B0604020202020204" pitchFamily="34" charset="0"/>
              </a:rPr>
              <a:t> we can get started officially!</a:t>
            </a:r>
          </a:p>
        </p:txBody>
      </p:sp>
      <p:pic>
        <p:nvPicPr>
          <p:cNvPr id="7" name="Picture 6" descr="A close-up of a logo&#10;&#10;AI-generated content may be incorrect.">
            <a:extLst>
              <a:ext uri="{FF2B5EF4-FFF2-40B4-BE49-F238E27FC236}">
                <a16:creationId xmlns:a16="http://schemas.microsoft.com/office/drawing/2014/main" id="{7300D813-7EFE-F4FA-FCDB-1E617A94BA4A}"/>
              </a:ext>
            </a:extLst>
          </p:cNvPr>
          <p:cNvPicPr>
            <a:picLocks noChangeAspect="1"/>
          </p:cNvPicPr>
          <p:nvPr/>
        </p:nvPicPr>
        <p:blipFill>
          <a:blip r:embed="rId3"/>
          <a:srcRect b="31433"/>
          <a:stretch>
            <a:fillRect/>
          </a:stretch>
        </p:blipFill>
        <p:spPr>
          <a:xfrm>
            <a:off x="568411" y="364709"/>
            <a:ext cx="3089189" cy="1824030"/>
          </a:xfrm>
          <a:prstGeom prst="rect">
            <a:avLst/>
          </a:prstGeom>
        </p:spPr>
      </p:pic>
      <p:sp>
        <p:nvSpPr>
          <p:cNvPr id="8" name="TextBox 7">
            <a:extLst>
              <a:ext uri="{FF2B5EF4-FFF2-40B4-BE49-F238E27FC236}">
                <a16:creationId xmlns:a16="http://schemas.microsoft.com/office/drawing/2014/main" id="{4F3FD22F-0503-C70E-1088-1CE7F4158A96}"/>
              </a:ext>
            </a:extLst>
          </p:cNvPr>
          <p:cNvSpPr txBox="1"/>
          <p:nvPr/>
        </p:nvSpPr>
        <p:spPr>
          <a:xfrm>
            <a:off x="4565875" y="713665"/>
            <a:ext cx="4009714" cy="523220"/>
          </a:xfrm>
          <a:prstGeom prst="rect">
            <a:avLst/>
          </a:prstGeom>
          <a:noFill/>
        </p:spPr>
        <p:txBody>
          <a:bodyPr wrap="square">
            <a:spAutoFit/>
          </a:bodyPr>
          <a:lstStyle/>
          <a:p>
            <a:pPr algn="ctr">
              <a:spcBef>
                <a:spcPts val="0"/>
              </a:spcBef>
            </a:pPr>
            <a:r>
              <a:rPr lang="en-US" sz="2800" b="1" dirty="0">
                <a:latin typeface="Arial" panose="020B0604020202020204" pitchFamily="34" charset="0"/>
                <a:cs typeface="Arial" panose="020B0604020202020204" pitchFamily="34" charset="0"/>
              </a:rPr>
              <a:t>March 17th, 2026</a:t>
            </a:r>
          </a:p>
        </p:txBody>
      </p:sp>
      <p:sp>
        <p:nvSpPr>
          <p:cNvPr id="12" name="TextBox 11">
            <a:extLst>
              <a:ext uri="{FF2B5EF4-FFF2-40B4-BE49-F238E27FC236}">
                <a16:creationId xmlns:a16="http://schemas.microsoft.com/office/drawing/2014/main" id="{C011EE7D-4EE5-204C-59F6-D6E56EDAB36C}"/>
              </a:ext>
            </a:extLst>
          </p:cNvPr>
          <p:cNvSpPr txBox="1"/>
          <p:nvPr/>
        </p:nvSpPr>
        <p:spPr>
          <a:xfrm>
            <a:off x="4502030" y="1236885"/>
            <a:ext cx="4137404"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2025-26 Academic Year</a:t>
            </a:r>
            <a:endParaRPr lang="en-US" sz="2800" dirty="0">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BB683752-6D96-3F07-15A7-8F2AECCF31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3825" y="-1352346"/>
            <a:ext cx="22176688" cy="21072277"/>
          </a:xfrm>
          <a:prstGeom prst="rect">
            <a:avLst/>
          </a:prstGeom>
        </p:spPr>
      </p:pic>
    </p:spTree>
    <p:extLst>
      <p:ext uri="{BB962C8B-B14F-4D97-AF65-F5344CB8AC3E}">
        <p14:creationId xmlns:p14="http://schemas.microsoft.com/office/powerpoint/2010/main" val="312347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6B79-B437-8A88-FE0B-8615099C2A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78D8AD-3AC7-E62D-FF1E-A45AA67124E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F7BCAD27-2ED9-48DD-A171-19F44CEBB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886CB4D-DA89-3594-B34F-2ABD936EF262}"/>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66D6A21-0F0B-0B70-4BD4-61FBCFB0E594}"/>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7.3.1	   President’s Report</a:t>
            </a:r>
          </a:p>
          <a:p>
            <a:pPr marL="0" indent="0">
              <a:buNone/>
            </a:pPr>
            <a:r>
              <a:rPr lang="en-US" sz="1800" dirty="0">
                <a:latin typeface="Arial" panose="020B0604020202020204" pitchFamily="34" charset="0"/>
                <a:cs typeface="Arial" panose="020B0604020202020204" pitchFamily="34" charset="0"/>
              </a:rPr>
              <a:t>	7.3.1.1 Call for Scholarship Application Readers</a:t>
            </a:r>
          </a:p>
          <a:p>
            <a:pPr marL="0" indent="0">
              <a:buNone/>
            </a:pPr>
            <a:r>
              <a:rPr lang="en-US" sz="1800" dirty="0">
                <a:latin typeface="Arial" panose="020B0604020202020204" pitchFamily="34" charset="0"/>
                <a:cs typeface="Arial" panose="020B0604020202020204" pitchFamily="34" charset="0"/>
              </a:rPr>
              <a:t>	7.3.1.2 College Council is forming an AI Workgroup</a:t>
            </a:r>
          </a:p>
          <a:p>
            <a:pPr marL="0" indent="0">
              <a:buNone/>
            </a:pPr>
            <a:r>
              <a:rPr lang="en-US" sz="1800" dirty="0">
                <a:latin typeface="Arial" panose="020B0604020202020204" pitchFamily="34" charset="0"/>
                <a:cs typeface="Arial" panose="020B0604020202020204" pitchFamily="34" charset="0"/>
              </a:rPr>
              <a:t>	7.3.1.2 AI Day Professional Development</a:t>
            </a:r>
          </a:p>
          <a:p>
            <a:pPr marL="0" indent="0">
              <a:buNone/>
            </a:pPr>
            <a:r>
              <a:rPr lang="en-US" sz="2400" b="1" dirty="0">
                <a:latin typeface="Arial" panose="020B0604020202020204" pitchFamily="34" charset="0"/>
                <a:cs typeface="Arial" panose="020B0604020202020204" pitchFamily="34" charset="0"/>
              </a:rPr>
              <a:t>7.3.2	   Vice President’s Report</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86123C03-3A40-6AC4-2C4B-321AE1F0E483}"/>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488656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2A229-D974-A9C9-3C9B-F100C6405F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488432-B48A-A27C-94D2-C08E1E0297EF}"/>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95EA004F-D9AB-F5CC-9ABD-9C9391F0A2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EE72522-3F9D-DE84-53BC-AB6D99EE0CBE}"/>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09D5E4DB-0B1F-AEDF-FB06-138229A5E33F}"/>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7.3.3 – 8</a:t>
            </a:r>
          </a:p>
          <a:p>
            <a:pPr marL="826135" lvl="1" indent="-460375">
              <a:lnSpc>
                <a:spcPct val="100000"/>
              </a:lnSpc>
              <a:spcBef>
                <a:spcPts val="0"/>
              </a:spcBef>
              <a:spcAft>
                <a:spcPts val="800"/>
              </a:spcAft>
              <a:buNone/>
            </a:pPr>
            <a:endParaRPr lang="en-US" sz="2000" dirty="0">
              <a:latin typeface="Arial" panose="020B0604020202020204" pitchFamily="34" charset="0"/>
              <a:ea typeface="ＭＳ Ｐゴシック" pitchFamily="34" charset="-128"/>
              <a:cs typeface="Arial" panose="020B0604020202020204" pitchFamily="34" charset="0"/>
            </a:endParaRP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Secretary – Olivia Flores</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Treasurer – Dawn Diskin </a:t>
            </a:r>
            <a:r>
              <a:rPr lang="en-US" sz="2000" i="1" dirty="0">
                <a:latin typeface="Arial" panose="020B0604020202020204" pitchFamily="34" charset="0"/>
                <a:ea typeface="ＭＳ Ｐゴシック" pitchFamily="34" charset="-128"/>
                <a:cs typeface="Arial" panose="020B0604020202020204" pitchFamily="34" charset="0"/>
              </a:rPr>
              <a:t>(please see the following slide)</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Contract Member-at-Large – Melissa Wolfson</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Contingent Faculty Member-at-Large – Desi Klaar</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Chair of Chairs – Mary </a:t>
            </a:r>
            <a:r>
              <a:rPr lang="en-US" sz="2000" dirty="0" err="1">
                <a:latin typeface="Arial" panose="020B0604020202020204" pitchFamily="34" charset="0"/>
                <a:ea typeface="ＭＳ Ｐゴシック" pitchFamily="34" charset="-128"/>
                <a:cs typeface="Arial" panose="020B0604020202020204" pitchFamily="34" charset="0"/>
              </a:rPr>
              <a:t>Kjartanson</a:t>
            </a:r>
            <a:endParaRPr lang="en-US" sz="2000" dirty="0">
              <a:latin typeface="Arial" panose="020B0604020202020204" pitchFamily="34" charset="0"/>
              <a:ea typeface="ＭＳ Ｐゴシック" pitchFamily="34" charset="-128"/>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361DF3D0-52AB-9720-FF4C-269F0BA0ADD9}"/>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529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0C81-DCD6-80E2-2AD6-C57832D72B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9C5A52-4F6D-548E-424A-D174A125B64E}"/>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586D8E06-F2F2-4354-4549-1F23D5E50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CCE98BA-000E-994C-288F-BDD381155631}"/>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46CCD2F-5B08-5ABD-C831-0E66D097CBCA}"/>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7.3.4: Treasurer (Dawn Diskin)</a:t>
            </a:r>
            <a:endParaRPr lang="en-US" sz="1500" b="1" dirty="0">
              <a:latin typeface="Arial" panose="020B0604020202020204" pitchFamily="34" charset="0"/>
              <a:cs typeface="Arial" panose="020B0604020202020204" pitchFamily="34" charset="0"/>
            </a:endParaRPr>
          </a:p>
          <a:p>
            <a:pPr marL="0" indent="0">
              <a:buNone/>
            </a:pPr>
            <a:endParaRPr lang="en-US" sz="1800" b="1" dirty="0">
              <a:latin typeface="Arial" panose="020B0604020202020204" pitchFamily="34" charset="0"/>
              <a:cs typeface="Arial" panose="020B0604020202020204" pitchFamily="34" charset="0"/>
            </a:endParaRPr>
          </a:p>
          <a:p>
            <a:pPr marL="342900" indent="-342900">
              <a:buFont typeface="+mj-lt"/>
              <a:buAutoNum type="arabicPeriod"/>
            </a:pPr>
            <a:r>
              <a:rPr lang="en-US" sz="1800" dirty="0">
                <a:latin typeface="Arial" panose="020B0604020202020204" pitchFamily="34" charset="0"/>
                <a:cs typeface="Arial" panose="020B0604020202020204" pitchFamily="34" charset="0"/>
              </a:rPr>
              <a:t>Account Balance $464.49</a:t>
            </a:r>
          </a:p>
          <a:p>
            <a:pPr marL="342900" indent="-342900">
              <a:buFont typeface="+mj-lt"/>
              <a:buAutoNum type="arabicPeriod"/>
            </a:pPr>
            <a:r>
              <a:rPr lang="en-US" sz="1800" dirty="0">
                <a:latin typeface="Arial" panose="020B0604020202020204" pitchFamily="34" charset="0"/>
                <a:cs typeface="Arial" panose="020B0604020202020204" pitchFamily="34" charset="0"/>
              </a:rPr>
              <a:t>Academic Senate Dues / Voluntary Payroll Deduction</a:t>
            </a:r>
          </a:p>
          <a:p>
            <a:pPr lvl="1"/>
            <a:r>
              <a:rPr lang="en-US" dirty="0">
                <a:latin typeface="Arial" panose="020B0604020202020204" pitchFamily="34" charset="0"/>
                <a:cs typeface="Arial" panose="020B0604020202020204" pitchFamily="34" charset="0"/>
              </a:rPr>
              <a:t>Please remember to set it up!</a:t>
            </a:r>
          </a:p>
          <a:p>
            <a:pPr lvl="1"/>
            <a:r>
              <a:rPr lang="en-US" dirty="0">
                <a:latin typeface="Arial" panose="020B0604020202020204" pitchFamily="34" charset="0"/>
                <a:cs typeface="Arial" panose="020B0604020202020204" pitchFamily="34" charset="0"/>
              </a:rPr>
              <a:t>Reach out if you’d like some assistance. </a:t>
            </a:r>
          </a:p>
        </p:txBody>
      </p:sp>
      <p:pic>
        <p:nvPicPr>
          <p:cNvPr id="3" name="Picture 2" descr="A close up of a logo&#10;&#10;AI-generated content may be incorrect.">
            <a:extLst>
              <a:ext uri="{FF2B5EF4-FFF2-40B4-BE49-F238E27FC236}">
                <a16:creationId xmlns:a16="http://schemas.microsoft.com/office/drawing/2014/main" id="{029E7D82-1BB8-9231-DDEF-0B79FBAD2D5C}"/>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80011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AE21-2B56-4377-6F53-F6253AAF86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5159F7-881C-9E59-FF27-340B3E74C66C}"/>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64F0718-D9E8-D908-97B8-D954F849B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6132DA6-2F2E-C5F4-D460-290B00378A7A}"/>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050A08B7-BD6A-B3F8-050E-983AC0D710DD}"/>
              </a:ext>
            </a:extLst>
          </p:cNvPr>
          <p:cNvSpPr>
            <a:spLocks noGrp="1"/>
          </p:cNvSpPr>
          <p:nvPr>
            <p:ph sz="half" idx="1"/>
          </p:nvPr>
        </p:nvSpPr>
        <p:spPr>
          <a:xfrm>
            <a:off x="312517" y="1167897"/>
            <a:ext cx="8518965" cy="3701759"/>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1 min. time limit each</a:t>
            </a:r>
          </a:p>
          <a:p>
            <a:pPr marL="0" indent="0">
              <a:buNone/>
            </a:pPr>
            <a:endParaRPr lang="en-US" sz="15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29B3FB1-D398-625A-30F9-6BD277972A25}"/>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5427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90AE-A0B7-3B00-48EA-0E836F7912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1B9589-37AC-3269-8756-2393D3355F84}"/>
              </a:ext>
            </a:extLst>
          </p:cNvPr>
          <p:cNvSpPr/>
          <p:nvPr/>
        </p:nvSpPr>
        <p:spPr>
          <a:xfrm>
            <a:off x="-1" y="0"/>
            <a:ext cx="9167149" cy="96431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DE385D95-0338-A4E6-CA5C-57AAB4774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54DE6F05-3C34-13B8-0499-F1863C9D59B6}"/>
              </a:ext>
            </a:extLst>
          </p:cNvPr>
          <p:cNvSpPr>
            <a:spLocks noGrp="1"/>
          </p:cNvSpPr>
          <p:nvPr>
            <p:ph type="title"/>
          </p:nvPr>
        </p:nvSpPr>
        <p:spPr>
          <a:xfrm>
            <a:off x="312518" y="-1493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DE3E868A-7F83-26FC-C9B7-D1FA9086C79D}"/>
              </a:ext>
            </a:extLst>
          </p:cNvPr>
          <p:cNvSpPr>
            <a:spLocks noGrp="1"/>
          </p:cNvSpPr>
          <p:nvPr>
            <p:ph sz="half" idx="1"/>
          </p:nvPr>
        </p:nvSpPr>
        <p:spPr>
          <a:xfrm>
            <a:off x="312518" y="1077362"/>
            <a:ext cx="5512234"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8.1	Gender Equity in the Age of ICE</a:t>
            </a:r>
          </a:p>
          <a:p>
            <a:pPr marL="0" indent="0">
              <a:buNone/>
            </a:pPr>
            <a:r>
              <a:rPr lang="en-US" sz="24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presented by GAIA + LEAD </a:t>
            </a:r>
            <a:endParaRPr lang="en-US" sz="1800" dirty="0"/>
          </a:p>
          <a:p>
            <a:pPr marL="0" indent="0" fontAlgn="base">
              <a:buNone/>
            </a:pPr>
            <a:endParaRPr lang="en-US" sz="1000" dirty="0"/>
          </a:p>
          <a:p>
            <a:pPr marL="0" indent="0" fontAlgn="base">
              <a:buNone/>
            </a:pPr>
            <a:r>
              <a:rPr lang="en-US" sz="2000" b="1" dirty="0"/>
              <a:t>Wednesday, March 18th | 12:45 – 2:00 p.m.</a:t>
            </a:r>
            <a:endParaRPr lang="en-US" sz="2000" b="1" dirty="0">
              <a:latin typeface="Arial" panose="020B0604020202020204" pitchFamily="34" charset="0"/>
              <a:cs typeface="Arial" panose="020B0604020202020204" pitchFamily="34" charset="0"/>
            </a:endParaRPr>
          </a:p>
          <a:p>
            <a:pPr fontAlgn="base"/>
            <a:r>
              <a:rPr lang="en-US" sz="1800" dirty="0">
                <a:latin typeface="Arial" panose="020B0604020202020204" pitchFamily="34" charset="0"/>
                <a:cs typeface="Arial" panose="020B0604020202020204" pitchFamily="34" charset="0"/>
              </a:rPr>
              <a:t>I-101 A/B (English Building)</a:t>
            </a:r>
          </a:p>
          <a:p>
            <a:pPr fontAlgn="base"/>
            <a:r>
              <a:rPr lang="en-US" sz="1800" dirty="0">
                <a:latin typeface="Arial" panose="020B0604020202020204" pitchFamily="34" charset="0"/>
                <a:cs typeface="Arial" panose="020B0604020202020204" pitchFamily="34" charset="0"/>
              </a:rPr>
              <a:t>Lunch provided </a:t>
            </a:r>
            <a:endParaRPr lang="en-US" sz="1800" dirty="0"/>
          </a:p>
        </p:txBody>
      </p:sp>
      <p:pic>
        <p:nvPicPr>
          <p:cNvPr id="3" name="Picture 2" descr="A close up of a logo&#10;&#10;AI-generated content may be incorrect.">
            <a:extLst>
              <a:ext uri="{FF2B5EF4-FFF2-40B4-BE49-F238E27FC236}">
                <a16:creationId xmlns:a16="http://schemas.microsoft.com/office/drawing/2014/main" id="{A4896DC2-8C61-3209-A70F-84A9E71EC460}"/>
              </a:ext>
            </a:extLst>
          </p:cNvPr>
          <p:cNvPicPr>
            <a:picLocks noChangeAspect="1"/>
          </p:cNvPicPr>
          <p:nvPr/>
        </p:nvPicPr>
        <p:blipFill>
          <a:blip r:embed="rId5"/>
          <a:stretch>
            <a:fillRect/>
          </a:stretch>
        </p:blipFill>
        <p:spPr>
          <a:xfrm>
            <a:off x="6656240" y="4429030"/>
            <a:ext cx="2175243" cy="440626"/>
          </a:xfrm>
          <a:prstGeom prst="rect">
            <a:avLst/>
          </a:prstGeom>
        </p:spPr>
      </p:pic>
      <p:pic>
        <p:nvPicPr>
          <p:cNvPr id="10" name="Picture 9">
            <a:extLst>
              <a:ext uri="{FF2B5EF4-FFF2-40B4-BE49-F238E27FC236}">
                <a16:creationId xmlns:a16="http://schemas.microsoft.com/office/drawing/2014/main" id="{2B9DE53E-32C4-A7A4-AB20-067F0BF9E009}"/>
              </a:ext>
            </a:extLst>
          </p:cNvPr>
          <p:cNvPicPr>
            <a:picLocks noChangeAspect="1"/>
          </p:cNvPicPr>
          <p:nvPr/>
        </p:nvPicPr>
        <p:blipFill>
          <a:blip r:embed="rId6"/>
          <a:stretch>
            <a:fillRect/>
          </a:stretch>
        </p:blipFill>
        <p:spPr>
          <a:xfrm>
            <a:off x="5914099" y="499812"/>
            <a:ext cx="2927150" cy="3792295"/>
          </a:xfrm>
          <a:prstGeom prst="rect">
            <a:avLst/>
          </a:prstGeom>
        </p:spPr>
      </p:pic>
    </p:spTree>
    <p:extLst>
      <p:ext uri="{BB962C8B-B14F-4D97-AF65-F5344CB8AC3E}">
        <p14:creationId xmlns:p14="http://schemas.microsoft.com/office/powerpoint/2010/main" val="568412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0094C-2338-A279-D30A-490D78CE44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AC45EC-B781-FBD7-A378-8E04CFB206AD}"/>
              </a:ext>
            </a:extLst>
          </p:cNvPr>
          <p:cNvSpPr/>
          <p:nvPr/>
        </p:nvSpPr>
        <p:spPr>
          <a:xfrm>
            <a:off x="-1" y="0"/>
            <a:ext cx="9167149" cy="941693"/>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0E662C7A-67B7-D769-C1CB-08ED2AF396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640" y="-1011999"/>
            <a:ext cx="22176688" cy="21072277"/>
          </a:xfrm>
          <a:prstGeom prst="rect">
            <a:avLst/>
          </a:prstGeom>
        </p:spPr>
      </p:pic>
      <p:sp>
        <p:nvSpPr>
          <p:cNvPr id="5" name="Title 4">
            <a:extLst>
              <a:ext uri="{FF2B5EF4-FFF2-40B4-BE49-F238E27FC236}">
                <a16:creationId xmlns:a16="http://schemas.microsoft.com/office/drawing/2014/main" id="{3BBE33F7-94D4-82B1-46F7-912D9DF4765E}"/>
              </a:ext>
            </a:extLst>
          </p:cNvPr>
          <p:cNvSpPr>
            <a:spLocks noGrp="1"/>
          </p:cNvSpPr>
          <p:nvPr>
            <p:ph type="title"/>
          </p:nvPr>
        </p:nvSpPr>
        <p:spPr>
          <a:xfrm>
            <a:off x="312517" y="-26240"/>
            <a:ext cx="8214406"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D5CF1E88-9BDC-08EA-C73B-117491730BC6}"/>
              </a:ext>
            </a:extLst>
          </p:cNvPr>
          <p:cNvSpPr>
            <a:spLocks noGrp="1"/>
          </p:cNvSpPr>
          <p:nvPr>
            <p:ph sz="half" idx="1"/>
          </p:nvPr>
        </p:nvSpPr>
        <p:spPr>
          <a:xfrm>
            <a:off x="312517" y="1077363"/>
            <a:ext cx="8518965" cy="2372007"/>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8.2	AFT Mini Conference &amp; CFP 4/10/26</a:t>
            </a:r>
          </a:p>
          <a:p>
            <a:pPr marL="0" indent="0">
              <a:buNone/>
            </a:pPr>
            <a:r>
              <a:rPr lang="en-US" sz="1800" dirty="0">
                <a:latin typeface="Arial" panose="020B0604020202020204" pitchFamily="34" charset="0"/>
                <a:cs typeface="Arial" panose="020B0604020202020204" pitchFamily="34" charset="0"/>
              </a:rPr>
              <a:t>	(Amy Alsup)</a:t>
            </a:r>
            <a:endParaRPr lang="en-US" sz="1000" dirty="0">
              <a:latin typeface="Arial" panose="020B0604020202020204" pitchFamily="34" charset="0"/>
              <a:cs typeface="Arial" panose="020B0604020202020204" pitchFamily="34" charset="0"/>
            </a:endParaRPr>
          </a:p>
          <a:p>
            <a:pPr marL="0" indent="0" fontAlgn="base">
              <a:buNone/>
            </a:pPr>
            <a:endParaRPr lang="en-US" sz="500" dirty="0">
              <a:latin typeface="Arial" panose="020B0604020202020204" pitchFamily="34" charset="0"/>
              <a:cs typeface="Arial" panose="020B0604020202020204" pitchFamily="34" charset="0"/>
            </a:endParaRPr>
          </a:p>
          <a:p>
            <a:pPr marL="0" indent="0" fontAlgn="base">
              <a:buNone/>
            </a:pPr>
            <a:r>
              <a:rPr lang="en-US" sz="1600" dirty="0">
                <a:latin typeface="Arial" panose="020B0604020202020204" pitchFamily="34" charset="0"/>
                <a:cs typeface="Arial" panose="020B0604020202020204" pitchFamily="34" charset="0"/>
              </a:rPr>
              <a:t>At all times, but especially in our current time, community is crucial to improving, building and sustaining institutions that serve our students, our colleagues, and ourselves. Research shows that creating inclusive spaces with diverse perspectives and experiences increases successful outcomes. </a:t>
            </a:r>
            <a:endParaRPr lang="en-US" sz="500" dirty="0">
              <a:latin typeface="Arial" panose="020B0604020202020204" pitchFamily="34" charset="0"/>
              <a:cs typeface="Arial" panose="020B0604020202020204" pitchFamily="34" charset="0"/>
            </a:endParaRPr>
          </a:p>
          <a:p>
            <a:pPr marL="0" indent="0" fontAlgn="base">
              <a:buNone/>
            </a:pPr>
            <a:r>
              <a:rPr lang="en-US" sz="1400" b="1" dirty="0">
                <a:latin typeface="Arial" panose="020B0604020202020204" pitchFamily="34" charset="0"/>
                <a:cs typeface="Arial" panose="020B0604020202020204" pitchFamily="34" charset="0"/>
              </a:rPr>
              <a:t>Conference Goal: </a:t>
            </a:r>
            <a:r>
              <a:rPr lang="en-US" sz="1400" dirty="0">
                <a:latin typeface="Arial" panose="020B0604020202020204" pitchFamily="34" charset="0"/>
                <a:cs typeface="Arial" panose="020B0604020202020204" pitchFamily="34" charset="0"/>
              </a:rPr>
              <a:t>to give our members a chance to connect and learn from one other. Example prompts:</a:t>
            </a:r>
          </a:p>
        </p:txBody>
      </p:sp>
      <p:pic>
        <p:nvPicPr>
          <p:cNvPr id="3" name="Picture 2" descr="A close up of a logo&#10;&#10;AI-generated content may be incorrect.">
            <a:extLst>
              <a:ext uri="{FF2B5EF4-FFF2-40B4-BE49-F238E27FC236}">
                <a16:creationId xmlns:a16="http://schemas.microsoft.com/office/drawing/2014/main" id="{C2374CBA-D8FE-E6CB-78D4-60683C0EC63B}"/>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AC7E0F75-C907-DAFC-5121-0421677FAD79}"/>
              </a:ext>
            </a:extLst>
          </p:cNvPr>
          <p:cNvSpPr txBox="1"/>
          <p:nvPr/>
        </p:nvSpPr>
        <p:spPr>
          <a:xfrm>
            <a:off x="312516" y="3333662"/>
            <a:ext cx="6260299" cy="1600438"/>
          </a:xfrm>
          <a:prstGeom prst="rect">
            <a:avLst/>
          </a:prstGeom>
          <a:noFill/>
        </p:spPr>
        <p:txBody>
          <a:bodyPr wrap="square">
            <a:spAutoFit/>
          </a:bodyPr>
          <a:lstStyle/>
          <a:p>
            <a:pPr marL="171450" indent="-171450" fontAlgn="base">
              <a:buFont typeface="Arial" panose="020B0604020202020204" pitchFamily="34" charset="0"/>
              <a:buChar char="•"/>
            </a:pPr>
            <a:r>
              <a:rPr lang="en-US" sz="1400" i="1" dirty="0">
                <a:latin typeface="Arial" panose="020B0604020202020204" pitchFamily="34" charset="0"/>
                <a:cs typeface="Arial" panose="020B0604020202020204" pitchFamily="34" charset="0"/>
              </a:rPr>
              <a:t>A panel discussion of instructors who have worked on building community in online classes. What's worked? What hasn't?  What are they trying?  </a:t>
            </a:r>
            <a:endParaRPr lang="en-US" sz="14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400" i="1" dirty="0">
                <a:latin typeface="Arial" panose="020B0604020202020204" pitchFamily="34" charset="0"/>
                <a:cs typeface="Arial" panose="020B0604020202020204" pitchFamily="34" charset="0"/>
              </a:rPr>
              <a:t>A panel or short presentation on how departments build community with/between their full-time and part-time colleagues. What worked? What are they trying?</a:t>
            </a:r>
            <a:endParaRPr lang="en-US" sz="14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400" i="1" dirty="0">
                <a:latin typeface="Arial" panose="020B0604020202020204" pitchFamily="34" charset="0"/>
                <a:cs typeface="Arial" panose="020B0604020202020204" pitchFamily="34" charset="0"/>
              </a:rPr>
              <a:t>A short presentation on building community for a special population (e.g. LGBTQI, Umoja, Puente, Veterans, Athletes...)</a:t>
            </a:r>
            <a:endParaRPr lang="en-US" sz="1400" dirty="0">
              <a:latin typeface="Arial" panose="020B0604020202020204" pitchFamily="34" charset="0"/>
              <a:cs typeface="Arial" panose="020B0604020202020204" pitchFamily="34" charset="0"/>
            </a:endParaRPr>
          </a:p>
        </p:txBody>
      </p:sp>
      <p:pic>
        <p:nvPicPr>
          <p:cNvPr id="10" name="Picture 9" descr="A close-up of a white background&#10;&#10;AI-generated content may be incorrect.">
            <a:extLst>
              <a:ext uri="{FF2B5EF4-FFF2-40B4-BE49-F238E27FC236}">
                <a16:creationId xmlns:a16="http://schemas.microsoft.com/office/drawing/2014/main" id="{5B8E4863-140A-75B9-CC69-4F82C5C495DF}"/>
              </a:ext>
            </a:extLst>
          </p:cNvPr>
          <p:cNvPicPr>
            <a:picLocks noChangeAspect="1"/>
          </p:cNvPicPr>
          <p:nvPr/>
        </p:nvPicPr>
        <p:blipFill>
          <a:blip r:embed="rId6"/>
          <a:srcRect l="28748" t="7560" r="28641" b="35696"/>
          <a:stretch>
            <a:fillRect/>
          </a:stretch>
        </p:blipFill>
        <p:spPr>
          <a:xfrm>
            <a:off x="7022996" y="938325"/>
            <a:ext cx="1808486" cy="1041606"/>
          </a:xfrm>
          <a:prstGeom prst="rect">
            <a:avLst/>
          </a:prstGeom>
        </p:spPr>
      </p:pic>
    </p:spTree>
    <p:extLst>
      <p:ext uri="{BB962C8B-B14F-4D97-AF65-F5344CB8AC3E}">
        <p14:creationId xmlns:p14="http://schemas.microsoft.com/office/powerpoint/2010/main" val="177455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57E58-D987-8BD7-8326-13DA829D0D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980FB0-4401-39ED-142A-FE588AA6C3FF}"/>
              </a:ext>
            </a:extLst>
          </p:cNvPr>
          <p:cNvSpPr/>
          <p:nvPr/>
        </p:nvSpPr>
        <p:spPr>
          <a:xfrm>
            <a:off x="-1" y="0"/>
            <a:ext cx="9167149" cy="988314"/>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A899C2C5-617C-CA90-AD80-85009F41C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2345" y="-1580270"/>
            <a:ext cx="22176688" cy="21072277"/>
          </a:xfrm>
          <a:prstGeom prst="rect">
            <a:avLst/>
          </a:prstGeom>
        </p:spPr>
      </p:pic>
      <p:sp>
        <p:nvSpPr>
          <p:cNvPr id="5" name="Title 4">
            <a:extLst>
              <a:ext uri="{FF2B5EF4-FFF2-40B4-BE49-F238E27FC236}">
                <a16:creationId xmlns:a16="http://schemas.microsoft.com/office/drawing/2014/main" id="{6DC80585-339A-9BC3-6BF3-E6EC4E5B1642}"/>
              </a:ext>
            </a:extLst>
          </p:cNvPr>
          <p:cNvSpPr>
            <a:spLocks noGrp="1"/>
          </p:cNvSpPr>
          <p:nvPr>
            <p:ph type="title"/>
          </p:nvPr>
        </p:nvSpPr>
        <p:spPr>
          <a:xfrm>
            <a:off x="312517" y="-5858"/>
            <a:ext cx="8202833"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FABCD189-7B17-147F-D8BD-DC87809036C3}"/>
              </a:ext>
            </a:extLst>
          </p:cNvPr>
          <p:cNvSpPr>
            <a:spLocks noGrp="1"/>
          </p:cNvSpPr>
          <p:nvPr>
            <p:ph sz="half" idx="1"/>
          </p:nvPr>
        </p:nvSpPr>
        <p:spPr>
          <a:xfrm>
            <a:off x="312517" y="1104522"/>
            <a:ext cx="5449901" cy="3765133"/>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8.3	AI </a:t>
            </a:r>
            <a:r>
              <a:rPr lang="en-US" sz="2400" b="1" dirty="0" err="1">
                <a:latin typeface="Arial" panose="020B0604020202020204" pitchFamily="34" charset="0"/>
                <a:cs typeface="Arial" panose="020B0604020202020204" pitchFamily="34" charset="0"/>
              </a:rPr>
              <a:t>InnovAItion</a:t>
            </a:r>
            <a:r>
              <a:rPr lang="en-US" sz="2400" b="1" dirty="0">
                <a:latin typeface="Arial" panose="020B0604020202020204" pitchFamily="34" charset="0"/>
                <a:cs typeface="Arial" panose="020B0604020202020204" pitchFamily="34" charset="0"/>
              </a:rPr>
              <a:t> Day 2026</a:t>
            </a:r>
            <a:endParaRPr lang="en-US" dirty="0">
              <a:latin typeface="Arial" panose="020B0604020202020204" pitchFamily="34" charset="0"/>
              <a:cs typeface="Arial" panose="020B0604020202020204" pitchFamily="34" charset="0"/>
            </a:endParaRPr>
          </a:p>
          <a:p>
            <a:pPr marL="0" indent="0" fontAlgn="base">
              <a:buNone/>
            </a:pPr>
            <a:endParaRPr lang="en-US" sz="1000" dirty="0">
              <a:latin typeface="Arial" panose="020B0604020202020204" pitchFamily="34" charset="0"/>
              <a:cs typeface="Arial" panose="020B0604020202020204" pitchFamily="34" charset="0"/>
            </a:endParaRPr>
          </a:p>
          <a:p>
            <a:pPr marL="0" indent="0" fontAlgn="base">
              <a:buNone/>
            </a:pPr>
            <a:r>
              <a:rPr lang="en-US" sz="2000" b="1" dirty="0">
                <a:latin typeface="Arial" panose="020B0604020202020204" pitchFamily="34" charset="0"/>
                <a:cs typeface="Arial" panose="020B0604020202020204" pitchFamily="34" charset="0"/>
              </a:rPr>
              <a:t>Friday, March 20</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8:00 – 4:00 p.m.</a:t>
            </a:r>
          </a:p>
          <a:p>
            <a:pPr lvl="1" fontAlgn="base"/>
            <a:r>
              <a:rPr lang="en-US" b="1" dirty="0">
                <a:latin typeface="Arial" panose="020B0604020202020204" pitchFamily="34" charset="0"/>
                <a:cs typeface="Arial" panose="020B0604020202020204" pitchFamily="34" charset="0"/>
              </a:rPr>
              <a:t>Free</a:t>
            </a:r>
          </a:p>
          <a:p>
            <a:pPr lvl="1" fontAlgn="base"/>
            <a:r>
              <a:rPr lang="en-US" b="1" dirty="0">
                <a:latin typeface="Arial" panose="020B0604020202020204" pitchFamily="34" charset="0"/>
                <a:cs typeface="Arial" panose="020B0604020202020204" pitchFamily="34" charset="0"/>
              </a:rPr>
              <a:t>District-wide</a:t>
            </a:r>
          </a:p>
          <a:p>
            <a:pPr lvl="1" fontAlgn="base"/>
            <a:r>
              <a:rPr lang="en-US" b="1" dirty="0">
                <a:latin typeface="Arial" panose="020B0604020202020204" pitchFamily="34" charset="0"/>
                <a:cs typeface="Arial" panose="020B0604020202020204" pitchFamily="34" charset="0"/>
              </a:rPr>
              <a:t>Faculty Led / Student Panel / Industry Panel</a:t>
            </a:r>
          </a:p>
          <a:p>
            <a:pPr lvl="1" fontAlgn="base"/>
            <a:r>
              <a:rPr lang="en-US" b="1" dirty="0">
                <a:latin typeface="Arial" panose="020B0604020202020204" pitchFamily="34" charset="0"/>
                <a:cs typeface="Arial" panose="020B0604020202020204" pitchFamily="34" charset="0"/>
                <a:hlinkClick r:id="rId5"/>
              </a:rPr>
              <a:t>Registration Link </a:t>
            </a:r>
            <a:endParaRPr lang="en-US"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80285193-52B7-39B4-0A12-6DF66FFC865D}"/>
              </a:ext>
            </a:extLst>
          </p:cNvPr>
          <p:cNvPicPr>
            <a:picLocks noChangeAspect="1"/>
          </p:cNvPicPr>
          <p:nvPr/>
        </p:nvPicPr>
        <p:blipFill>
          <a:blip r:embed="rId6"/>
          <a:stretch>
            <a:fillRect/>
          </a:stretch>
        </p:blipFill>
        <p:spPr>
          <a:xfrm>
            <a:off x="6656240" y="4429030"/>
            <a:ext cx="2175243" cy="440626"/>
          </a:xfrm>
          <a:prstGeom prst="rect">
            <a:avLst/>
          </a:prstGeom>
        </p:spPr>
      </p:pic>
      <p:pic>
        <p:nvPicPr>
          <p:cNvPr id="7" name="Picture 6">
            <a:extLst>
              <a:ext uri="{FF2B5EF4-FFF2-40B4-BE49-F238E27FC236}">
                <a16:creationId xmlns:a16="http://schemas.microsoft.com/office/drawing/2014/main" id="{5C4BB2C6-98E4-9221-ED3E-044B23E6B96D}"/>
              </a:ext>
            </a:extLst>
          </p:cNvPr>
          <p:cNvPicPr>
            <a:picLocks noChangeAspect="1"/>
          </p:cNvPicPr>
          <p:nvPr/>
        </p:nvPicPr>
        <p:blipFill>
          <a:blip r:embed="rId7"/>
          <a:stretch>
            <a:fillRect/>
          </a:stretch>
        </p:blipFill>
        <p:spPr>
          <a:xfrm>
            <a:off x="5762418" y="318856"/>
            <a:ext cx="3069064" cy="3836330"/>
          </a:xfrm>
          <a:prstGeom prst="rect">
            <a:avLst/>
          </a:prstGeom>
        </p:spPr>
      </p:pic>
    </p:spTree>
    <p:extLst>
      <p:ext uri="{BB962C8B-B14F-4D97-AF65-F5344CB8AC3E}">
        <p14:creationId xmlns:p14="http://schemas.microsoft.com/office/powerpoint/2010/main" val="366179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73ED9-B9DC-58B5-D7BE-4406DE007E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D2CC60-A304-83C7-00C7-AC7A446563CF}"/>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39C5F776-62B8-8E07-C847-B164861A64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773" y="-797260"/>
            <a:ext cx="22176688" cy="21072277"/>
          </a:xfrm>
          <a:prstGeom prst="rect">
            <a:avLst/>
          </a:prstGeom>
        </p:spPr>
      </p:pic>
      <p:sp>
        <p:nvSpPr>
          <p:cNvPr id="5" name="Title 4">
            <a:extLst>
              <a:ext uri="{FF2B5EF4-FFF2-40B4-BE49-F238E27FC236}">
                <a16:creationId xmlns:a16="http://schemas.microsoft.com/office/drawing/2014/main" id="{7EE9709B-E3ED-54BD-65F0-BD848D89F442}"/>
              </a:ext>
            </a:extLst>
          </p:cNvPr>
          <p:cNvSpPr>
            <a:spLocks noGrp="1"/>
          </p:cNvSpPr>
          <p:nvPr>
            <p:ph type="title"/>
          </p:nvPr>
        </p:nvSpPr>
        <p:spPr>
          <a:xfrm>
            <a:off x="312516" y="0"/>
            <a:ext cx="8202833"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7DBA160F-F7B2-EBCB-CC38-6DB6E2F9D5CD}"/>
              </a:ext>
            </a:extLst>
          </p:cNvPr>
          <p:cNvSpPr>
            <a:spLocks noGrp="1"/>
          </p:cNvSpPr>
          <p:nvPr>
            <p:ph sz="half" idx="1"/>
          </p:nvPr>
        </p:nvSpPr>
        <p:spPr>
          <a:xfrm>
            <a:off x="312516" y="1077362"/>
            <a:ext cx="4259483"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8.4	ASCCC AI and 	Academia 2026</a:t>
            </a:r>
            <a:endParaRPr lang="en-US" dirty="0">
              <a:latin typeface="Arial" panose="020B0604020202020204" pitchFamily="34" charset="0"/>
              <a:cs typeface="Arial" panose="020B0604020202020204" pitchFamily="34" charset="0"/>
            </a:endParaRPr>
          </a:p>
          <a:p>
            <a:pPr marL="0" indent="0" fontAlgn="base">
              <a:buNone/>
            </a:pPr>
            <a:endParaRPr lang="en-US" sz="1000" dirty="0">
              <a:latin typeface="Arial" panose="020B0604020202020204" pitchFamily="34" charset="0"/>
              <a:cs typeface="Arial" panose="020B0604020202020204" pitchFamily="34" charset="0"/>
            </a:endParaRPr>
          </a:p>
          <a:p>
            <a:pPr marL="0" indent="0" fontAlgn="base">
              <a:buNone/>
            </a:pPr>
            <a:r>
              <a:rPr lang="en-US" sz="2000" b="1" dirty="0">
                <a:latin typeface="Arial" panose="020B0604020202020204" pitchFamily="34" charset="0"/>
                <a:cs typeface="Arial" panose="020B0604020202020204" pitchFamily="34" charset="0"/>
              </a:rPr>
              <a:t>Friday – Sunday, March 19 – 21st, 8:00 - 4:00 p.m.</a:t>
            </a:r>
          </a:p>
          <a:p>
            <a:pPr lvl="1" fontAlgn="base"/>
            <a:r>
              <a:rPr lang="en-US" b="1" dirty="0">
                <a:latin typeface="Arial" panose="020B0604020202020204" pitchFamily="34" charset="0"/>
                <a:cs typeface="Arial" panose="020B0604020202020204" pitchFamily="34" charset="0"/>
                <a:hlinkClick r:id="rId5"/>
              </a:rPr>
              <a:t>Registration Link</a:t>
            </a:r>
            <a:endParaRPr lang="en-US"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3DAF207D-D07F-6042-75AF-72C87AF34852}"/>
              </a:ext>
            </a:extLst>
          </p:cNvPr>
          <p:cNvPicPr>
            <a:picLocks noChangeAspect="1"/>
          </p:cNvPicPr>
          <p:nvPr/>
        </p:nvPicPr>
        <p:blipFill>
          <a:blip r:embed="rId6"/>
          <a:stretch>
            <a:fillRect/>
          </a:stretch>
        </p:blipFill>
        <p:spPr>
          <a:xfrm>
            <a:off x="6656240" y="4429030"/>
            <a:ext cx="2175243" cy="440626"/>
          </a:xfrm>
          <a:prstGeom prst="rect">
            <a:avLst/>
          </a:prstGeom>
        </p:spPr>
      </p:pic>
      <p:pic>
        <p:nvPicPr>
          <p:cNvPr id="7" name="Picture 6" descr="A blue and white cover with white text&#10;&#10;AI-generated content may be incorrect.">
            <a:extLst>
              <a:ext uri="{FF2B5EF4-FFF2-40B4-BE49-F238E27FC236}">
                <a16:creationId xmlns:a16="http://schemas.microsoft.com/office/drawing/2014/main" id="{03C4AE2E-F8BB-EB54-7B49-D159260F55E1}"/>
              </a:ext>
            </a:extLst>
          </p:cNvPr>
          <p:cNvPicPr>
            <a:picLocks noChangeAspect="1"/>
          </p:cNvPicPr>
          <p:nvPr/>
        </p:nvPicPr>
        <p:blipFill>
          <a:blip r:embed="rId7"/>
          <a:srcRect l="5779"/>
          <a:stretch>
            <a:fillRect/>
          </a:stretch>
        </p:blipFill>
        <p:spPr>
          <a:xfrm>
            <a:off x="4583573" y="1077362"/>
            <a:ext cx="4411980" cy="1658539"/>
          </a:xfrm>
          <a:prstGeom prst="rect">
            <a:avLst/>
          </a:prstGeom>
        </p:spPr>
      </p:pic>
    </p:spTree>
    <p:extLst>
      <p:ext uri="{BB962C8B-B14F-4D97-AF65-F5344CB8AC3E}">
        <p14:creationId xmlns:p14="http://schemas.microsoft.com/office/powerpoint/2010/main" val="216484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74B5-8338-2A4C-7BF3-B5B677F1E6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48DEEF-84E8-6C71-3972-2EC59516F11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3DE292ED-81D9-41B8-C597-6874FE8F2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1068" y="-1301710"/>
            <a:ext cx="22176688" cy="21072277"/>
          </a:xfrm>
          <a:prstGeom prst="rect">
            <a:avLst/>
          </a:prstGeom>
        </p:spPr>
      </p:pic>
      <p:sp>
        <p:nvSpPr>
          <p:cNvPr id="5" name="Title 4">
            <a:extLst>
              <a:ext uri="{FF2B5EF4-FFF2-40B4-BE49-F238E27FC236}">
                <a16:creationId xmlns:a16="http://schemas.microsoft.com/office/drawing/2014/main" id="{182EA2A3-F8DA-7B9B-140C-1BB775BA90B1}"/>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9. Adjournment</a:t>
            </a:r>
          </a:p>
        </p:txBody>
      </p:sp>
      <p:sp>
        <p:nvSpPr>
          <p:cNvPr id="6" name="Content Placeholder 5">
            <a:extLst>
              <a:ext uri="{FF2B5EF4-FFF2-40B4-BE49-F238E27FC236}">
                <a16:creationId xmlns:a16="http://schemas.microsoft.com/office/drawing/2014/main" id="{E7B9C001-6C88-4A73-AE39-4009A71FDA53}"/>
              </a:ext>
            </a:extLst>
          </p:cNvPr>
          <p:cNvSpPr>
            <a:spLocks noGrp="1"/>
          </p:cNvSpPr>
          <p:nvPr>
            <p:ph sz="half" idx="1"/>
          </p:nvPr>
        </p:nvSpPr>
        <p:spPr>
          <a:xfrm>
            <a:off x="312517" y="1541860"/>
            <a:ext cx="8518965" cy="3327796"/>
          </a:xfrm>
        </p:spPr>
        <p:txBody>
          <a:bodyPr numCol="1">
            <a:noAutofit/>
          </a:bodyPr>
          <a:lstStyle/>
          <a:p>
            <a:pPr marL="0" indent="0" algn="ctr">
              <a:buNone/>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If the calendar was approved earlier,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first meeting of the 2025-26 SDMC Academic Senate is:</a:t>
            </a:r>
            <a:br>
              <a:rPr lang="en-US" sz="2000" dirty="0">
                <a:latin typeface="Arial" panose="020B0604020202020204" pitchFamily="34" charset="0"/>
                <a:cs typeface="Arial" panose="020B0604020202020204" pitchFamily="34" charset="0"/>
              </a:rPr>
            </a:br>
            <a:r>
              <a:rPr lang="en-US" sz="2000" b="1" spc="-5" dirty="0">
                <a:latin typeface="Arial" panose="020B0604020202020204" pitchFamily="34" charset="0"/>
                <a:ea typeface="Tahoma" panose="020B0604030504040204" pitchFamily="34" charset="0"/>
                <a:cs typeface="Arial" panose="020B0604020202020204" pitchFamily="34" charset="0"/>
              </a:rPr>
              <a:t>Tuesday, April 7th, 2026 </a:t>
            </a:r>
            <a:r>
              <a:rPr lang="en-US" sz="2000" spc="-5" dirty="0">
                <a:latin typeface="Arial" panose="020B0604020202020204" pitchFamily="34" charset="0"/>
                <a:ea typeface="Tahoma" panose="020B0604030504040204" pitchFamily="34" charset="0"/>
                <a:cs typeface="Arial" panose="020B0604020202020204" pitchFamily="34" charset="0"/>
              </a:rPr>
              <a:t>from 3:30-5:00 pm in M-110.</a:t>
            </a:r>
            <a:br>
              <a:rPr lang="en-US" sz="2000" dirty="0">
                <a:highlight>
                  <a:srgbClr val="FFFF00"/>
                </a:highlight>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Remember that starting Spring 2026 we’ll be moving to fully in person Senate meetings. Hence, we will be retiring the</a:t>
            </a:r>
            <a:r>
              <a:rPr lang="en-US" sz="200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hlinkClick r:id="rId5"/>
              </a:rPr>
              <a:t>A.S. Senator Remote Attendance Form</a:t>
            </a:r>
            <a:endParaRPr lang="en-US" sz="20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A742F5F-69AA-5BA0-D510-605D1C466212}"/>
              </a:ext>
            </a:extLst>
          </p:cNvPr>
          <p:cNvPicPr>
            <a:picLocks noChangeAspect="1"/>
          </p:cNvPicPr>
          <p:nvPr/>
        </p:nvPicPr>
        <p:blipFill>
          <a:blip r:embed="rId6"/>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646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37B9-4FEC-A1B9-DE63-5B504D1E9D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D3262F-E75D-1473-0A66-FBB592CD4EB7}"/>
              </a:ext>
            </a:extLst>
          </p:cNvPr>
          <p:cNvSpPr/>
          <p:nvPr/>
        </p:nvSpPr>
        <p:spPr>
          <a:xfrm>
            <a:off x="1" y="2409568"/>
            <a:ext cx="9144000" cy="273393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pic>
        <p:nvPicPr>
          <p:cNvPr id="7" name="Picture 6" descr="A close-up of a logo&#10;&#10;AI-generated content may be incorrect.">
            <a:extLst>
              <a:ext uri="{FF2B5EF4-FFF2-40B4-BE49-F238E27FC236}">
                <a16:creationId xmlns:a16="http://schemas.microsoft.com/office/drawing/2014/main" id="{BD3BF07D-81B4-BD37-ECA6-5B2220535E5D}"/>
              </a:ext>
            </a:extLst>
          </p:cNvPr>
          <p:cNvPicPr>
            <a:picLocks noChangeAspect="1"/>
          </p:cNvPicPr>
          <p:nvPr/>
        </p:nvPicPr>
        <p:blipFill>
          <a:blip r:embed="rId3"/>
          <a:srcRect b="31433"/>
          <a:stretch>
            <a:fillRect/>
          </a:stretch>
        </p:blipFill>
        <p:spPr>
          <a:xfrm>
            <a:off x="568411" y="450559"/>
            <a:ext cx="2655817" cy="1568143"/>
          </a:xfrm>
          <a:prstGeom prst="rect">
            <a:avLst/>
          </a:prstGeom>
        </p:spPr>
      </p:pic>
      <p:sp>
        <p:nvSpPr>
          <p:cNvPr id="12" name="TextBox 11">
            <a:extLst>
              <a:ext uri="{FF2B5EF4-FFF2-40B4-BE49-F238E27FC236}">
                <a16:creationId xmlns:a16="http://schemas.microsoft.com/office/drawing/2014/main" id="{BC0047D1-556E-020B-8EC2-ADFA39992E9E}"/>
              </a:ext>
            </a:extLst>
          </p:cNvPr>
          <p:cNvSpPr txBox="1"/>
          <p:nvPr/>
        </p:nvSpPr>
        <p:spPr>
          <a:xfrm>
            <a:off x="4232366" y="796054"/>
            <a:ext cx="4343223"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Thanks for your hard work for Miramar College!</a:t>
            </a:r>
            <a:endParaRPr lang="en-US" sz="2800" dirty="0"/>
          </a:p>
        </p:txBody>
      </p:sp>
      <p:sp>
        <p:nvSpPr>
          <p:cNvPr id="5" name="Title 13">
            <a:extLst>
              <a:ext uri="{FF2B5EF4-FFF2-40B4-BE49-F238E27FC236}">
                <a16:creationId xmlns:a16="http://schemas.microsoft.com/office/drawing/2014/main" id="{2B49A4BB-CF5D-FB22-F1F9-0F31BACFAB2F}"/>
              </a:ext>
            </a:extLst>
          </p:cNvPr>
          <p:cNvSpPr txBox="1">
            <a:spLocks/>
          </p:cNvSpPr>
          <p:nvPr/>
        </p:nvSpPr>
        <p:spPr>
          <a:xfrm>
            <a:off x="1194887" y="2571750"/>
            <a:ext cx="6754226"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spcBef>
                <a:spcPts val="0"/>
              </a:spcBef>
            </a:pPr>
            <a:r>
              <a:rPr lang="en-US" sz="2800" b="1" dirty="0">
                <a:solidFill>
                  <a:schemeClr val="bg1"/>
                </a:solidFill>
                <a:latin typeface="Arial" panose="020B0604020202020204" pitchFamily="34" charset="0"/>
                <a:cs typeface="Arial" panose="020B0604020202020204" pitchFamily="34" charset="0"/>
              </a:rPr>
              <a:t>If you have any questions, please reach out via email!</a:t>
            </a:r>
          </a:p>
          <a:p>
            <a:pPr>
              <a:spcBef>
                <a:spcPts val="0"/>
              </a:spcBef>
            </a:pPr>
            <a:endParaRPr lang="en-US" sz="24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27BC68-EFCB-3D5F-DD4B-0BCEF95F1112}"/>
              </a:ext>
            </a:extLst>
          </p:cNvPr>
          <p:cNvSpPr txBox="1"/>
          <p:nvPr/>
        </p:nvSpPr>
        <p:spPr>
          <a:xfrm>
            <a:off x="1194886" y="4061239"/>
            <a:ext cx="6754227" cy="461665"/>
          </a:xfrm>
          <a:prstGeom prst="rect">
            <a:avLst/>
          </a:prstGeom>
          <a:noFill/>
        </p:spPr>
        <p:txBody>
          <a:bodyPr wrap="square">
            <a:spAutoFit/>
          </a:bodyPr>
          <a:lstStyle/>
          <a:p>
            <a:pPr algn="ctr">
              <a:spcBef>
                <a:spcPts val="0"/>
              </a:spcBef>
            </a:pPr>
            <a:r>
              <a:rPr lang="en-US" sz="2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rgomez001@sdccd.edu</a:t>
            </a:r>
            <a:r>
              <a:rPr lang="en-US" sz="2400" dirty="0">
                <a:solidFill>
                  <a:schemeClr val="bg1"/>
                </a:solidFill>
                <a:latin typeface="Arial" panose="020B0604020202020204" pitchFamily="34" charset="0"/>
                <a:cs typeface="Arial" panose="020B0604020202020204" pitchFamily="34" charset="0"/>
              </a:rPr>
              <a:t> or </a:t>
            </a:r>
            <a:r>
              <a:rPr lang="en-US" sz="24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jbartolo@sdccd.edu</a:t>
            </a:r>
            <a:endParaRPr lang="en-US" sz="24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D57F2314-DBB7-E05C-7A88-D3AAB3A5AB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1068" y="-1301710"/>
            <a:ext cx="22176688" cy="21072277"/>
          </a:xfrm>
          <a:prstGeom prst="rect">
            <a:avLst/>
          </a:prstGeom>
        </p:spPr>
      </p:pic>
    </p:spTree>
    <p:extLst>
      <p:ext uri="{BB962C8B-B14F-4D97-AF65-F5344CB8AC3E}">
        <p14:creationId xmlns:p14="http://schemas.microsoft.com/office/powerpoint/2010/main" val="329533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2EBC1C-A1B7-60A8-619D-638A22F271DF}"/>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D4D61CAA-2AF9-0708-B82F-AE75E3478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7243" y="-3144931"/>
            <a:ext cx="22176688" cy="21072277"/>
          </a:xfrm>
          <a:prstGeom prst="rect">
            <a:avLst/>
          </a:prstGeom>
        </p:spPr>
      </p:pic>
      <p:sp>
        <p:nvSpPr>
          <p:cNvPr id="5" name="Title 4">
            <a:extLst>
              <a:ext uri="{FF2B5EF4-FFF2-40B4-BE49-F238E27FC236}">
                <a16:creationId xmlns:a16="http://schemas.microsoft.com/office/drawing/2014/main" id="{D2E3D18E-FC6C-3F47-36E7-5784F5A30B63}"/>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2. Agenda Overview</a:t>
            </a:r>
          </a:p>
        </p:txBody>
      </p:sp>
      <p:sp>
        <p:nvSpPr>
          <p:cNvPr id="6" name="Content Placeholder 5">
            <a:extLst>
              <a:ext uri="{FF2B5EF4-FFF2-40B4-BE49-F238E27FC236}">
                <a16:creationId xmlns:a16="http://schemas.microsoft.com/office/drawing/2014/main" id="{873C7D1D-6291-9496-E110-C2D5FB56E75B}"/>
              </a:ext>
            </a:extLst>
          </p:cNvPr>
          <p:cNvSpPr>
            <a:spLocks noGrp="1"/>
          </p:cNvSpPr>
          <p:nvPr>
            <p:ph sz="half" idx="1"/>
          </p:nvPr>
        </p:nvSpPr>
        <p:spPr>
          <a:xfrm>
            <a:off x="312517" y="1176951"/>
            <a:ext cx="8518965" cy="3659464"/>
          </a:xfrm>
        </p:spPr>
        <p:txBody>
          <a:bodyPr numCol="2">
            <a:noAutofit/>
          </a:bodyPr>
          <a:lstStyle/>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Call to Order</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Approval of Agenda</a:t>
            </a:r>
            <a:r>
              <a:rPr lang="en-US" sz="1700" dirty="0">
                <a:latin typeface="Arial" panose="020B0604020202020204" pitchFamily="34" charset="0"/>
                <a:cs typeface="Arial" panose="020B0604020202020204" pitchFamily="34" charset="0"/>
              </a:rPr>
              <a:t> &amp; Consent Calendar</a:t>
            </a:r>
          </a:p>
          <a:p>
            <a:pPr marL="880110" lvl="1" indent="-514350">
              <a:spcBef>
                <a:spcPts val="0"/>
              </a:spcBef>
              <a:buFont typeface="+mj-lt"/>
              <a:buAutoNum type="alphaLcPeriod"/>
            </a:pPr>
            <a:r>
              <a:rPr lang="en-US" sz="1500" dirty="0">
                <a:solidFill>
                  <a:srgbClr val="006E79"/>
                </a:solidFill>
                <a:latin typeface="Arial" panose="020B0604020202020204" pitchFamily="34" charset="0"/>
                <a:cs typeface="Arial" panose="020B0604020202020204" pitchFamily="34" charset="0"/>
              </a:rPr>
              <a:t>DRAFT Minutes 030326</a:t>
            </a:r>
            <a:endParaRPr lang="en-US" sz="1500" dirty="0">
              <a:latin typeface="Arial" panose="020B0604020202020204" pitchFamily="34" charset="0"/>
              <a:cs typeface="Arial" panose="020B0604020202020204" pitchFamily="34" charset="0"/>
              <a:hlinkClick r:id="rId5"/>
            </a:endParaRP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Land Acknowledgement </a:t>
            </a:r>
            <a:r>
              <a:rPr lang="en-US" sz="1700" dirty="0">
                <a:latin typeface="Arial" panose="020B0604020202020204" pitchFamily="34" charset="0"/>
                <a:cs typeface="Arial" panose="020B0604020202020204" pitchFamily="34" charset="0"/>
              </a:rPr>
              <a:t>(Updated)</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Public Comments</a:t>
            </a:r>
          </a:p>
          <a:p>
            <a:pPr marL="514350" indent="-514350">
              <a:spcBef>
                <a:spcPts val="0"/>
              </a:spcBef>
              <a:buFont typeface="+mj-lt"/>
              <a:buAutoNum type="arabicPeriod"/>
            </a:pPr>
            <a:r>
              <a:rPr lang="en-US" sz="1700" b="1" dirty="0">
                <a:latin typeface="Arial" panose="020B0604020202020204" pitchFamily="34" charset="0"/>
                <a:cs typeface="Arial" panose="020B0604020202020204" pitchFamily="34" charset="0"/>
              </a:rPr>
              <a:t>Action Items</a:t>
            </a:r>
          </a:p>
          <a:p>
            <a:pPr marL="692150" lvl="1" indent="-349250">
              <a:spcBef>
                <a:spcPts val="0"/>
              </a:spcBef>
              <a:buFont typeface="+mj-lt"/>
              <a:buAutoNum type="alphaLcPeriod"/>
            </a:pPr>
            <a:r>
              <a:rPr lang="en-US" sz="1500" dirty="0">
                <a:latin typeface="Arial" panose="020B0604020202020204" pitchFamily="34" charset="0"/>
                <a:cs typeface="Arial" panose="020B0604020202020204" pitchFamily="34" charset="0"/>
              </a:rPr>
              <a:t>Academic Standards Subcommittee Changes</a:t>
            </a:r>
            <a:endParaRPr lang="en-US" sz="1500" dirty="0">
              <a:latin typeface="Arial" panose="020B0604020202020204" pitchFamily="34" charset="0"/>
              <a:ea typeface="Arial" panose="020B0604020202020204" pitchFamily="34" charset="0"/>
              <a:cs typeface="Arial" panose="020B0604020202020204" pitchFamily="34" charset="0"/>
            </a:endParaRPr>
          </a:p>
          <a:p>
            <a:pPr marL="514350" indent="-514350">
              <a:spcBef>
                <a:spcPts val="0"/>
              </a:spcBef>
              <a:buFont typeface="+mj-lt"/>
              <a:buAutoNum type="arabicPeriod" startAt="6"/>
            </a:pPr>
            <a:r>
              <a:rPr lang="en-US" sz="1700" b="1" dirty="0">
                <a:latin typeface="Arial" panose="020B0604020202020204" pitchFamily="34" charset="0"/>
                <a:cs typeface="Arial" panose="020B0604020202020204" pitchFamily="34" charset="0"/>
              </a:rPr>
              <a:t>Discussion Items</a:t>
            </a:r>
          </a:p>
          <a:p>
            <a:pPr marL="747713" lvl="1" indent="-382588">
              <a:spcBef>
                <a:spcPts val="0"/>
              </a:spcBef>
              <a:buFont typeface="+mj-lt"/>
              <a:buAutoNum type="alphaLcPeriod"/>
            </a:pPr>
            <a:r>
              <a:rPr lang="en-US" sz="1500" dirty="0">
                <a:latin typeface="Arial" panose="020B0604020202020204" pitchFamily="34" charset="0"/>
                <a:cs typeface="Arial" panose="020B0604020202020204" pitchFamily="34" charset="0"/>
              </a:rPr>
              <a:t>Standing: Curriculum Committee Updates</a:t>
            </a:r>
            <a:endParaRPr lang="en-US" sz="1500" dirty="0">
              <a:latin typeface="Arial" panose="020B0604020202020204" pitchFamily="34" charset="0"/>
              <a:ea typeface="Tahoma" panose="020B0604030504040204" pitchFamily="34" charset="0"/>
              <a:cs typeface="Arial" panose="020B0604020202020204" pitchFamily="34" charset="0"/>
            </a:endParaRP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Free Speech and Campus Safety</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New Miramar Technology Plan</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CRM (Element 451) Implementation Update</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AP 5500.1 – Honest Academic Conduct</a:t>
            </a:r>
          </a:p>
          <a:p>
            <a:pPr marL="51435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Reports:</a:t>
            </a:r>
          </a:p>
          <a:p>
            <a:pPr marL="577850" lvl="1" indent="-396875">
              <a:spcBef>
                <a:spcPts val="0"/>
              </a:spcBef>
              <a:buFont typeface="+mj-lt"/>
              <a:buAutoNum type="alphaLcPeriod"/>
            </a:pPr>
            <a:r>
              <a:rPr lang="en-US" sz="1500" dirty="0">
                <a:latin typeface="Arial" panose="020B0604020202020204" pitchFamily="34" charset="0"/>
                <a:cs typeface="Arial" panose="020B0604020202020204" pitchFamily="34" charset="0"/>
              </a:rPr>
              <a:t>Committee Reports</a:t>
            </a:r>
            <a:endParaRPr lang="en-US" sz="1500" strike="sngStrike" dirty="0">
              <a:latin typeface="Arial" panose="020B0604020202020204" pitchFamily="34" charset="0"/>
              <a:cs typeface="Arial" panose="020B0604020202020204" pitchFamily="34" charset="0"/>
            </a:endParaRPr>
          </a:p>
          <a:p>
            <a:pPr marL="577850" lvl="1" indent="-396875">
              <a:spcBef>
                <a:spcPts val="0"/>
              </a:spcBef>
              <a:buFont typeface="+mj-lt"/>
              <a:buAutoNum type="alphaLcPeriod"/>
            </a:pPr>
            <a:r>
              <a:rPr lang="en-US" sz="1500" dirty="0">
                <a:latin typeface="Arial" panose="020B0604020202020204" pitchFamily="34" charset="0"/>
                <a:cs typeface="Arial" panose="020B0604020202020204" pitchFamily="34" charset="0"/>
              </a:rPr>
              <a:t>Special Reports</a:t>
            </a:r>
          </a:p>
          <a:p>
            <a:pPr marL="577850" lvl="1" indent="-396875">
              <a:spcBef>
                <a:spcPts val="0"/>
              </a:spcBef>
              <a:buFont typeface="+mj-lt"/>
              <a:buAutoNum type="alphaLcPeriod"/>
            </a:pPr>
            <a:r>
              <a:rPr lang="en-US" sz="1500" dirty="0">
                <a:latin typeface="Arial" panose="020B0604020202020204" pitchFamily="34" charset="0"/>
                <a:cs typeface="Arial" panose="020B0604020202020204" pitchFamily="34" charset="0"/>
              </a:rPr>
              <a:t>Executive Committee Reports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Announcements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Adjournment</a:t>
            </a:r>
          </a:p>
        </p:txBody>
      </p:sp>
      <p:sp>
        <p:nvSpPr>
          <p:cNvPr id="7" name="TextBox 6">
            <a:extLst>
              <a:ext uri="{FF2B5EF4-FFF2-40B4-BE49-F238E27FC236}">
                <a16:creationId xmlns:a16="http://schemas.microsoft.com/office/drawing/2014/main" id="{BBC54568-5857-1B80-63DE-392BA4166582}"/>
              </a:ext>
            </a:extLst>
          </p:cNvPr>
          <p:cNvSpPr txBox="1"/>
          <p:nvPr/>
        </p:nvSpPr>
        <p:spPr>
          <a:xfrm>
            <a:off x="5714999" y="4394839"/>
            <a:ext cx="3116483" cy="523220"/>
          </a:xfrm>
          <a:prstGeom prst="rect">
            <a:avLst/>
          </a:prstGeom>
          <a:noFill/>
          <a:ln>
            <a:noFill/>
          </a:ln>
        </p:spPr>
        <p:txBody>
          <a:bodyPr wrap="square">
            <a:spAutoFit/>
          </a:bodyPr>
          <a:lstStyle/>
          <a:p>
            <a:pPr marL="920750" indent="-920750" algn="r">
              <a:buClr>
                <a:srgbClr val="20557B"/>
              </a:buClr>
            </a:pPr>
            <a:r>
              <a:rPr lang="en-US" sz="1400" b="1" spc="-5"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6"/>
              </a:rPr>
              <a:t>A.S. Agenda for 3/17/26</a:t>
            </a:r>
            <a:endParaRPr lang="en-US" sz="1400" b="1" spc="-5"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920750" indent="-920750" algn="r">
              <a:buClr>
                <a:srgbClr val="20557B"/>
              </a:buClr>
            </a:pPr>
            <a:r>
              <a:rPr lang="en-US" sz="1400" b="1" i="0" u="none" strike="noStrike" dirty="0">
                <a:solidFill>
                  <a:srgbClr val="006E79"/>
                </a:solidFill>
                <a:effectLst/>
                <a:latin typeface="Arial" panose="020B0604020202020204" pitchFamily="34" charset="0"/>
                <a:cs typeface="Arial" panose="020B0604020202020204" pitchFamily="34" charset="0"/>
                <a:hlinkClick r:id="rId7"/>
              </a:rPr>
              <a:t> AS Code of Conduct</a:t>
            </a:r>
            <a:endParaRPr lang="en-US" sz="1400" b="1" i="0" u="none" strike="noStrike" dirty="0">
              <a:solidFill>
                <a:srgbClr val="2C2E3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5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9545F-670E-8255-B96C-B1CD7DD0C5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D2E84C-EF2A-6135-407F-06FBDED8BC0C}"/>
              </a:ext>
            </a:extLst>
          </p:cNvPr>
          <p:cNvSpPr/>
          <p:nvPr/>
        </p:nvSpPr>
        <p:spPr>
          <a:xfrm>
            <a:off x="-1" y="0"/>
            <a:ext cx="9144001" cy="98877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5EBDB20-8BD6-5C8C-2BE1-E445C885D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3521" y="-587841"/>
            <a:ext cx="22176688" cy="21072277"/>
          </a:xfrm>
          <a:prstGeom prst="rect">
            <a:avLst/>
          </a:prstGeom>
        </p:spPr>
      </p:pic>
      <p:sp>
        <p:nvSpPr>
          <p:cNvPr id="5" name="Title 4">
            <a:extLst>
              <a:ext uri="{FF2B5EF4-FFF2-40B4-BE49-F238E27FC236}">
                <a16:creationId xmlns:a16="http://schemas.microsoft.com/office/drawing/2014/main" id="{E9FF6C1E-EB4F-726E-2ABB-932C59D1C85B}"/>
              </a:ext>
            </a:extLst>
          </p:cNvPr>
          <p:cNvSpPr>
            <a:spLocks noGrp="1"/>
          </p:cNvSpPr>
          <p:nvPr>
            <p:ph type="title"/>
          </p:nvPr>
        </p:nvSpPr>
        <p:spPr>
          <a:xfrm>
            <a:off x="288195" y="0"/>
            <a:ext cx="8227155"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3. Land Acknowledgement</a:t>
            </a:r>
          </a:p>
        </p:txBody>
      </p:sp>
      <p:sp>
        <p:nvSpPr>
          <p:cNvPr id="10" name="Rectangle 9">
            <a:extLst>
              <a:ext uri="{FF2B5EF4-FFF2-40B4-BE49-F238E27FC236}">
                <a16:creationId xmlns:a16="http://schemas.microsoft.com/office/drawing/2014/main" id="{1916B6D5-AC0C-3382-8E9B-B1F82D84EDC2}"/>
              </a:ext>
            </a:extLst>
          </p:cNvPr>
          <p:cNvSpPr/>
          <p:nvPr/>
        </p:nvSpPr>
        <p:spPr>
          <a:xfrm>
            <a:off x="0" y="994172"/>
            <a:ext cx="6349416" cy="4149329"/>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94DE47-F7E9-4D68-BE3E-684EBA487B31}"/>
              </a:ext>
            </a:extLst>
          </p:cNvPr>
          <p:cNvSpPr txBox="1"/>
          <p:nvPr/>
        </p:nvSpPr>
        <p:spPr>
          <a:xfrm>
            <a:off x="376430" y="1222176"/>
            <a:ext cx="5596557" cy="3693319"/>
          </a:xfrm>
          <a:prstGeom prst="rect">
            <a:avLst/>
          </a:prstGeom>
          <a:noFill/>
          <a:ln>
            <a:solidFill>
              <a:schemeClr val="bg2"/>
            </a:solidFill>
          </a:ln>
        </p:spPr>
        <p:txBody>
          <a:bodyPr wrap="square" rtlCol="0">
            <a:spAutoFit/>
          </a:bodyPr>
          <a:lstStyle/>
          <a:p>
            <a:pPr algn="ctr"/>
            <a:r>
              <a:rPr lang="en-US" sz="1400" i="1" dirty="0">
                <a:highlight>
                  <a:srgbClr val="FFFF00"/>
                </a:highlight>
                <a:latin typeface="Arial" panose="020B0604020202020204" pitchFamily="34" charset="0"/>
                <a:cs typeface="Arial" panose="020B0604020202020204" pitchFamily="34" charset="0"/>
              </a:rPr>
              <a:t>We recognize that San Diego Miramar College sits on the ancestral homeland of the Kumeyaay, Luiseño, Cupeño, and Cahuilla tribes, who have lived in this area for well over 10,000 years, and we honor their past, present, and future connection to this land and its inherent connection to their identity. </a:t>
            </a:r>
            <a:r>
              <a:rPr lang="en-US" sz="1400" i="1" dirty="0">
                <a:latin typeface="Arial" panose="020B0604020202020204" pitchFamily="34" charset="0"/>
                <a:cs typeface="Arial" panose="020B0604020202020204" pitchFamily="34" charset="0"/>
              </a:rPr>
              <a:t>    </a:t>
            </a:r>
          </a:p>
          <a:p>
            <a:pPr algn="ctr"/>
            <a:endParaRPr lang="en-US" sz="10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acknowledge our occupation of unceded Kumeyaay land and the violent systemic injustices this has continuously perpetuated for Native peoples of this region. We pay respect to the Indigenous people of San Diego County - past, present, and future - and honor their continuing presence in their homeland and their spiritual beliefs that land does not belong to people; people belong to land.</a:t>
            </a:r>
          </a:p>
          <a:p>
            <a:pPr algn="ctr"/>
            <a:endParaRPr lang="en-US" sz="10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also acknowledge that this is merely the beginning, and there is far more work to be done in an attempt to heal all of the injustices and inequities that still exist today and throughout their entire historical diaspora. We commit to moving forward together.</a:t>
            </a:r>
            <a:endParaRPr lang="en-US" sz="1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FC14B44-9EE5-6436-BC72-C674D4D68615}"/>
              </a:ext>
            </a:extLst>
          </p:cNvPr>
          <p:cNvPicPr>
            <a:picLocks noChangeAspect="1"/>
          </p:cNvPicPr>
          <p:nvPr/>
        </p:nvPicPr>
        <p:blipFill>
          <a:blip r:embed="rId5"/>
          <a:srcRect l="65212" t="2597" r="3527" b="22618"/>
          <a:stretch>
            <a:fillRect/>
          </a:stretch>
        </p:blipFill>
        <p:spPr>
          <a:xfrm>
            <a:off x="6349416" y="988777"/>
            <a:ext cx="2817732" cy="3165947"/>
          </a:xfrm>
          <a:prstGeom prst="rect">
            <a:avLst/>
          </a:prstGeom>
        </p:spPr>
      </p:pic>
      <p:sp>
        <p:nvSpPr>
          <p:cNvPr id="13" name="TextBox 12">
            <a:extLst>
              <a:ext uri="{FF2B5EF4-FFF2-40B4-BE49-F238E27FC236}">
                <a16:creationId xmlns:a16="http://schemas.microsoft.com/office/drawing/2014/main" id="{A2B20695-BF63-9594-59DC-D2FDC42DCDE8}"/>
              </a:ext>
            </a:extLst>
          </p:cNvPr>
          <p:cNvSpPr txBox="1"/>
          <p:nvPr/>
        </p:nvSpPr>
        <p:spPr>
          <a:xfrm>
            <a:off x="6518420" y="4224619"/>
            <a:ext cx="2479724" cy="830997"/>
          </a:xfrm>
          <a:prstGeom prst="rect">
            <a:avLst/>
          </a:prstGeom>
          <a:noFill/>
          <a:ln>
            <a:solidFill>
              <a:schemeClr val="bg2"/>
            </a:solidFill>
          </a:ln>
        </p:spPr>
        <p:txBody>
          <a:bodyPr wrap="square" rtlCol="0">
            <a:spAutoFit/>
          </a:bodyPr>
          <a:lstStyle/>
          <a:p>
            <a:pPr marL="120650" algn="ctr"/>
            <a:r>
              <a:rPr lang="en-US" sz="1200" i="1" dirty="0"/>
              <a:t>Resources: </a:t>
            </a:r>
            <a:r>
              <a:rPr lang="en-US" sz="1200" i="1" dirty="0">
                <a:hlinkClick r:id="rId6"/>
              </a:rPr>
              <a:t>“Making a land acknowledgment meaningful”</a:t>
            </a:r>
            <a:r>
              <a:rPr lang="en-US" sz="1200" i="1" dirty="0"/>
              <a:t>; </a:t>
            </a:r>
            <a:r>
              <a:rPr lang="en-US" sz="1200" i="1" dirty="0">
                <a:hlinkClick r:id="rId7"/>
              </a:rPr>
              <a:t>A call for more powerful land acknowledgements</a:t>
            </a:r>
            <a:endParaRPr lang="en-US" sz="1200" dirty="0"/>
          </a:p>
        </p:txBody>
      </p:sp>
    </p:spTree>
    <p:extLst>
      <p:ext uri="{BB962C8B-B14F-4D97-AF65-F5344CB8AC3E}">
        <p14:creationId xmlns:p14="http://schemas.microsoft.com/office/powerpoint/2010/main" val="204676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8E2D-7AD1-8911-E373-1C505259E42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E21B7A9-810A-DE3E-67B7-DFB67589FEF0}"/>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BA1ED0D0-B5D2-D38F-26A3-239429FB9A9F}"/>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B18B2C60-2913-C239-227B-1F79BEF63A7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60A5EE91-EEDF-B7EC-0C21-2EE7EB804A63}"/>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73251AC4-5849-F6A3-A6C0-D5046E0AA2A5}"/>
              </a:ext>
            </a:extLst>
          </p:cNvPr>
          <p:cNvSpPr txBox="1">
            <a:spLocks/>
          </p:cNvSpPr>
          <p:nvPr/>
        </p:nvSpPr>
        <p:spPr>
          <a:xfrm>
            <a:off x="282618" y="480245"/>
            <a:ext cx="2472774" cy="209150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4. Public Comments </a:t>
            </a:r>
          </a:p>
          <a:p>
            <a:pPr algn="ctr"/>
            <a:r>
              <a:rPr lang="en-US" sz="3600" dirty="0">
                <a:solidFill>
                  <a:schemeClr val="bg1"/>
                </a:solidFill>
                <a:latin typeface="Arial" panose="020B0604020202020204" pitchFamily="34" charset="0"/>
                <a:cs typeface="Arial" panose="020B0604020202020204" pitchFamily="34" charset="0"/>
              </a:rPr>
              <a:t>(10 Mins)</a:t>
            </a:r>
          </a:p>
        </p:txBody>
      </p:sp>
      <p:sp>
        <p:nvSpPr>
          <p:cNvPr id="11" name="TextBox 10">
            <a:extLst>
              <a:ext uri="{FF2B5EF4-FFF2-40B4-BE49-F238E27FC236}">
                <a16:creationId xmlns:a16="http://schemas.microsoft.com/office/drawing/2014/main" id="{93D30EF4-A26E-8477-DD70-C8D22C0CD2CF}"/>
              </a:ext>
            </a:extLst>
          </p:cNvPr>
          <p:cNvSpPr txBox="1"/>
          <p:nvPr/>
        </p:nvSpPr>
        <p:spPr>
          <a:xfrm>
            <a:off x="3483018" y="480245"/>
            <a:ext cx="5281029" cy="3970318"/>
          </a:xfrm>
          <a:prstGeom prst="rect">
            <a:avLst/>
          </a:prstGeom>
          <a:noFill/>
        </p:spPr>
        <p:txBody>
          <a:bodyPr wrap="square">
            <a:spAutoFit/>
          </a:bodyPr>
          <a:lstStyle/>
          <a:p>
            <a:pPr marL="571500" indent="-571500">
              <a:buFont typeface="+mj-lt"/>
              <a:buAutoNum type="romanUcPeriod"/>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Limited to </a:t>
            </a:r>
            <a:r>
              <a:rPr lang="en-US" sz="2000" dirty="0">
                <a:latin typeface="Arial" panose="020B0604020202020204" pitchFamily="34" charset="0"/>
                <a:cs typeface="Arial" panose="020B0604020202020204" pitchFamily="34" charset="0"/>
                <a:hlinkClick r:id="rId6"/>
              </a:rPr>
              <a:t>10+1</a:t>
            </a:r>
            <a:r>
              <a:rPr lang="en-US" sz="2000" dirty="0">
                <a:latin typeface="Arial" panose="020B0604020202020204" pitchFamily="34" charset="0"/>
                <a:cs typeface="Arial" panose="020B0604020202020204" pitchFamily="34" charset="0"/>
              </a:rPr>
              <a:t> items that are not on the agenda</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Comments on agenda items will take place before the A.S. body discussion begins but after any relevant presentations.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2 min. per speaker, 10 mins. per topic</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Individual speakers may not yield their time to another speaker or spokesperson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 be continued at the end of the meeting if necessary</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3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515B-C527-DAC0-F962-F840BE524C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0765E3-7460-8AC9-240F-A19AA3AD4FD8}"/>
              </a:ext>
            </a:extLst>
          </p:cNvPr>
          <p:cNvSpPr/>
          <p:nvPr/>
        </p:nvSpPr>
        <p:spPr>
          <a:xfrm>
            <a:off x="0" y="0"/>
            <a:ext cx="9144000" cy="956514"/>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F51AB57-8273-5AC0-010D-D40E16BA3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4205" y="-455771"/>
            <a:ext cx="22176688" cy="21072277"/>
          </a:xfrm>
          <a:prstGeom prst="rect">
            <a:avLst/>
          </a:prstGeom>
        </p:spPr>
      </p:pic>
      <p:sp>
        <p:nvSpPr>
          <p:cNvPr id="5" name="Title 4">
            <a:extLst>
              <a:ext uri="{FF2B5EF4-FFF2-40B4-BE49-F238E27FC236}">
                <a16:creationId xmlns:a16="http://schemas.microsoft.com/office/drawing/2014/main" id="{6ECB5F1B-4DD5-3A4D-903A-E24EB60E5B41}"/>
              </a:ext>
            </a:extLst>
          </p:cNvPr>
          <p:cNvSpPr>
            <a:spLocks noGrp="1"/>
          </p:cNvSpPr>
          <p:nvPr>
            <p:ph type="title"/>
          </p:nvPr>
        </p:nvSpPr>
        <p:spPr>
          <a:xfrm>
            <a:off x="312517" y="0"/>
            <a:ext cx="8202833" cy="956514"/>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EEDD30DD-CADA-55E5-BE43-01E8DF55F6ED}"/>
              </a:ext>
            </a:extLst>
          </p:cNvPr>
          <p:cNvSpPr>
            <a:spLocks noGrp="1"/>
          </p:cNvSpPr>
          <p:nvPr>
            <p:ph sz="half" idx="1"/>
          </p:nvPr>
        </p:nvSpPr>
        <p:spPr>
          <a:xfrm>
            <a:off x="312517" y="1562168"/>
            <a:ext cx="3100639" cy="3073206"/>
          </a:xfrm>
        </p:spPr>
        <p:txBody>
          <a:bodyPr numCol="1">
            <a:noAutofit/>
          </a:bodyPr>
          <a:lstStyle/>
          <a:p>
            <a:pPr marL="0" indent="0" algn="ctr">
              <a:buNone/>
            </a:pPr>
            <a:r>
              <a:rPr lang="en-US" sz="1500" dirty="0">
                <a:latin typeface="Arial" panose="020B0604020202020204" pitchFamily="34" charset="0"/>
                <a:cs typeface="Arial" panose="020B0604020202020204" pitchFamily="34" charset="0"/>
              </a:rPr>
              <a:t>Women's History Month had its origins as a national celebration in 1981 when Congress passed Pub. L. 97-28 which authorized and requested the President to proclaim the week beginning March 7, 1982 as “Women’s History Week.” </a:t>
            </a:r>
          </a:p>
          <a:p>
            <a:pPr marL="0" indent="0" algn="ctr">
              <a:buNone/>
            </a:pPr>
            <a:r>
              <a:rPr lang="en-US" sz="1500" dirty="0">
                <a:latin typeface="Arial" panose="020B0604020202020204" pitchFamily="34" charset="0"/>
                <a:cs typeface="Arial" panose="020B0604020202020204" pitchFamily="34" charset="0"/>
              </a:rPr>
              <a:t>In 1987 after being petitioned by the National Women’s History Project, Congress passed Pub. L. 100-9 which designated the month of March 1987 as “Women’s History Month.”</a:t>
            </a:r>
          </a:p>
        </p:txBody>
      </p:sp>
      <p:pic>
        <p:nvPicPr>
          <p:cNvPr id="3" name="Picture 2" descr="A close up of a logo&#10;&#10;AI-generated content may be incorrect.">
            <a:extLst>
              <a:ext uri="{FF2B5EF4-FFF2-40B4-BE49-F238E27FC236}">
                <a16:creationId xmlns:a16="http://schemas.microsoft.com/office/drawing/2014/main" id="{A2354A40-E07C-4377-30AE-670E7EEE6006}"/>
              </a:ext>
            </a:extLst>
          </p:cNvPr>
          <p:cNvPicPr>
            <a:picLocks noChangeAspect="1"/>
          </p:cNvPicPr>
          <p:nvPr/>
        </p:nvPicPr>
        <p:blipFill>
          <a:blip r:embed="rId5"/>
          <a:stretch>
            <a:fillRect/>
          </a:stretch>
        </p:blipFill>
        <p:spPr>
          <a:xfrm>
            <a:off x="6656240" y="4429030"/>
            <a:ext cx="2175243" cy="440626"/>
          </a:xfrm>
          <a:prstGeom prst="rect">
            <a:avLst/>
          </a:prstGeom>
        </p:spPr>
      </p:pic>
      <p:pic>
        <p:nvPicPr>
          <p:cNvPr id="2050" name="Picture 2" descr="Orange, blue, and white text that reads &quot;Celebrating Women's History Month&quot; in the center of a dark blue background. There are illustrations of women on the left and right sides of the text.">
            <a:extLst>
              <a:ext uri="{FF2B5EF4-FFF2-40B4-BE49-F238E27FC236}">
                <a16:creationId xmlns:a16="http://schemas.microsoft.com/office/drawing/2014/main" id="{84B1A2F5-C3DE-3955-BB65-B17954FF8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9921" y="1699027"/>
            <a:ext cx="5311562" cy="25211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DECFE3-644E-72A3-7B30-13D1A58C6903}"/>
              </a:ext>
            </a:extLst>
          </p:cNvPr>
          <p:cNvSpPr txBox="1"/>
          <p:nvPr/>
        </p:nvSpPr>
        <p:spPr>
          <a:xfrm>
            <a:off x="312517" y="1028508"/>
            <a:ext cx="8518966" cy="461665"/>
          </a:xfrm>
          <a:prstGeom prst="rect">
            <a:avLst/>
          </a:prstGeom>
          <a:noFill/>
        </p:spPr>
        <p:txBody>
          <a:bodyPr wrap="square">
            <a:spAutoFit/>
          </a:bodyPr>
          <a:lstStyle/>
          <a:p>
            <a:pPr marL="0" indent="0">
              <a:buNone/>
            </a:pPr>
            <a:r>
              <a:rPr lang="en-US" sz="2400" b="1" dirty="0">
                <a:latin typeface="Arial" panose="020B0604020202020204" pitchFamily="34" charset="0"/>
                <a:cs typeface="Arial" panose="020B0604020202020204" pitchFamily="34" charset="0"/>
              </a:rPr>
              <a:t>4.1	   March is Women’s History Month!</a:t>
            </a:r>
          </a:p>
        </p:txBody>
      </p:sp>
    </p:spTree>
    <p:extLst>
      <p:ext uri="{BB962C8B-B14F-4D97-AF65-F5344CB8AC3E}">
        <p14:creationId xmlns:p14="http://schemas.microsoft.com/office/powerpoint/2010/main" val="140144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9F912-8705-AC7B-3FEE-AA85052440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80FEF2-72C5-7926-338B-B1EE04F3BB06}"/>
              </a:ext>
            </a:extLst>
          </p:cNvPr>
          <p:cNvSpPr/>
          <p:nvPr/>
        </p:nvSpPr>
        <p:spPr>
          <a:xfrm>
            <a:off x="0" y="0"/>
            <a:ext cx="9167148" cy="97173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DE88E5D-5430-DB86-CB53-861496B5D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1678" y="-1158298"/>
            <a:ext cx="22176688" cy="21072277"/>
          </a:xfrm>
          <a:prstGeom prst="rect">
            <a:avLst/>
          </a:prstGeom>
        </p:spPr>
      </p:pic>
      <p:sp>
        <p:nvSpPr>
          <p:cNvPr id="5" name="Title 4">
            <a:extLst>
              <a:ext uri="{FF2B5EF4-FFF2-40B4-BE49-F238E27FC236}">
                <a16:creationId xmlns:a16="http://schemas.microsoft.com/office/drawing/2014/main" id="{55B771FC-553C-9FE4-E970-EB912C0E9E9D}"/>
              </a:ext>
            </a:extLst>
          </p:cNvPr>
          <p:cNvSpPr>
            <a:spLocks noGrp="1"/>
          </p:cNvSpPr>
          <p:nvPr>
            <p:ph type="title"/>
          </p:nvPr>
        </p:nvSpPr>
        <p:spPr>
          <a:xfrm>
            <a:off x="312518"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719D3269-48F4-11E2-C9E5-3688D08CFF9A}"/>
              </a:ext>
            </a:extLst>
          </p:cNvPr>
          <p:cNvSpPr>
            <a:spLocks noGrp="1"/>
          </p:cNvSpPr>
          <p:nvPr>
            <p:ph sz="half" idx="1"/>
          </p:nvPr>
        </p:nvSpPr>
        <p:spPr>
          <a:xfrm>
            <a:off x="312518" y="1086417"/>
            <a:ext cx="5572234" cy="345842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4.2	SD Regional AI Conference 2026 </a:t>
            </a:r>
          </a:p>
          <a:p>
            <a:pPr marL="0" indent="0">
              <a:buNone/>
            </a:pPr>
            <a:r>
              <a:rPr lang="en-US" sz="2400" b="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Instruction with Imagination and 	Intelligence</a:t>
            </a:r>
          </a:p>
          <a:p>
            <a:pPr marL="0" indent="0" fontAlgn="base">
              <a:buNone/>
            </a:pPr>
            <a:endParaRPr lang="en-US" sz="1000" dirty="0">
              <a:latin typeface="Arial" panose="020B0604020202020204" pitchFamily="34" charset="0"/>
              <a:cs typeface="Arial" panose="020B0604020202020204" pitchFamily="34" charset="0"/>
            </a:endParaRPr>
          </a:p>
          <a:p>
            <a:pPr marL="0" indent="0" fontAlgn="base">
              <a:buNone/>
            </a:pPr>
            <a:r>
              <a:rPr lang="en-US" sz="2000" b="1" dirty="0">
                <a:latin typeface="Arial" panose="020B0604020202020204" pitchFamily="34" charset="0"/>
                <a:cs typeface="Arial" panose="020B0604020202020204" pitchFamily="34" charset="0"/>
              </a:rPr>
              <a:t>Saturday, March 14</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8:00 a.m. - 4:00 p.m.</a:t>
            </a:r>
          </a:p>
          <a:p>
            <a:pPr fontAlgn="base"/>
            <a:r>
              <a:rPr lang="en-US" sz="1800" dirty="0">
                <a:latin typeface="Arial" panose="020B0604020202020204" pitchFamily="34" charset="0"/>
                <a:cs typeface="Arial" panose="020B0604020202020204" pitchFamily="34" charset="0"/>
              </a:rPr>
              <a:t>At Palomar College</a:t>
            </a:r>
          </a:p>
          <a:p>
            <a:pPr fontAlgn="base"/>
            <a:r>
              <a:rPr lang="en-US" sz="1800" dirty="0">
                <a:latin typeface="Arial" panose="020B0604020202020204" pitchFamily="34" charset="0"/>
                <a:cs typeface="Arial" panose="020B0604020202020204" pitchFamily="34" charset="0"/>
              </a:rPr>
              <a:t>Hosted by NCHEA</a:t>
            </a:r>
          </a:p>
          <a:p>
            <a:pPr fontAlgn="base"/>
            <a:r>
              <a:rPr lang="en-US" sz="1800" dirty="0">
                <a:latin typeface="Arial" panose="020B0604020202020204" pitchFamily="34" charset="0"/>
                <a:cs typeface="Arial" panose="020B0604020202020204" pitchFamily="34" charset="0"/>
              </a:rPr>
              <a:t>Great Turnout / SDCCD &amp; Miramar well-represented</a:t>
            </a:r>
          </a:p>
          <a:p>
            <a:pPr fontAlgn="base"/>
            <a:endParaRPr lang="en-US" sz="18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0D893F39-6E92-C8EE-6DC5-4648583CFBCE}"/>
              </a:ext>
            </a:extLst>
          </p:cNvPr>
          <p:cNvPicPr>
            <a:picLocks noChangeAspect="1"/>
          </p:cNvPicPr>
          <p:nvPr/>
        </p:nvPicPr>
        <p:blipFill>
          <a:blip r:embed="rId5"/>
          <a:stretch>
            <a:fillRect/>
          </a:stretch>
        </p:blipFill>
        <p:spPr>
          <a:xfrm>
            <a:off x="6656240" y="4429030"/>
            <a:ext cx="2175243" cy="440626"/>
          </a:xfrm>
          <a:prstGeom prst="rect">
            <a:avLst/>
          </a:prstGeom>
        </p:spPr>
      </p:pic>
      <p:pic>
        <p:nvPicPr>
          <p:cNvPr id="10" name="Picture 9" descr="A flyer with a black and white text&#10;&#10;AI-generated content may be incorrect.">
            <a:extLst>
              <a:ext uri="{FF2B5EF4-FFF2-40B4-BE49-F238E27FC236}">
                <a16:creationId xmlns:a16="http://schemas.microsoft.com/office/drawing/2014/main" id="{33E57963-F226-40DC-3C97-3B7A28EA009E}"/>
              </a:ext>
            </a:extLst>
          </p:cNvPr>
          <p:cNvPicPr>
            <a:picLocks noChangeAspect="1"/>
          </p:cNvPicPr>
          <p:nvPr/>
        </p:nvPicPr>
        <p:blipFill>
          <a:blip r:embed="rId6"/>
          <a:stretch>
            <a:fillRect/>
          </a:stretch>
        </p:blipFill>
        <p:spPr>
          <a:xfrm>
            <a:off x="6039340" y="702010"/>
            <a:ext cx="2792142" cy="3612333"/>
          </a:xfrm>
          <a:prstGeom prst="rect">
            <a:avLst/>
          </a:prstGeom>
        </p:spPr>
      </p:pic>
    </p:spTree>
    <p:extLst>
      <p:ext uri="{BB962C8B-B14F-4D97-AF65-F5344CB8AC3E}">
        <p14:creationId xmlns:p14="http://schemas.microsoft.com/office/powerpoint/2010/main" val="3169430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70E8-5FD3-B714-53A0-F2924A8C3C8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1DE5EC6-1C60-0059-3EA6-85B797D279E5}"/>
              </a:ext>
            </a:extLst>
          </p:cNvPr>
          <p:cNvSpPr/>
          <p:nvPr/>
        </p:nvSpPr>
        <p:spPr>
          <a:xfrm>
            <a:off x="0" y="1"/>
            <a:ext cx="9144000" cy="410122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394C84B8-3F18-FCDD-3CCE-18EF40A29CCC}"/>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16DEA068-73E6-F32A-0FC3-9F640BB599E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5C591E19-5061-C92D-E8DF-D49481978B2B}"/>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AB36329E-2205-B076-6E10-3B4F8CF64EB5}"/>
              </a:ext>
            </a:extLst>
          </p:cNvPr>
          <p:cNvSpPr txBox="1">
            <a:spLocks/>
          </p:cNvSpPr>
          <p:nvPr/>
        </p:nvSpPr>
        <p:spPr>
          <a:xfrm>
            <a:off x="282617" y="306543"/>
            <a:ext cx="8548865" cy="272687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5. Action Items (Second Reads) </a:t>
            </a:r>
          </a:p>
        </p:txBody>
      </p:sp>
    </p:spTree>
    <p:extLst>
      <p:ext uri="{BB962C8B-B14F-4D97-AF65-F5344CB8AC3E}">
        <p14:creationId xmlns:p14="http://schemas.microsoft.com/office/powerpoint/2010/main" val="95231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4F36-910B-6264-81CA-E1C030AF5D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0557EB-D513-3D12-78EA-FB1426D8AD67}"/>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679413B-A06A-873E-6C63-046DE02A0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E351D3B-BE7E-9BAF-876F-16527912102B}"/>
              </a:ext>
            </a:extLst>
          </p:cNvPr>
          <p:cNvSpPr>
            <a:spLocks noGrp="1"/>
          </p:cNvSpPr>
          <p:nvPr>
            <p:ph type="title"/>
          </p:nvPr>
        </p:nvSpPr>
        <p:spPr>
          <a:xfrm>
            <a:off x="312517" y="0"/>
            <a:ext cx="8214406"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5. Action Items (Second Reads)</a:t>
            </a:r>
          </a:p>
        </p:txBody>
      </p:sp>
      <p:sp>
        <p:nvSpPr>
          <p:cNvPr id="6" name="Content Placeholder 5">
            <a:extLst>
              <a:ext uri="{FF2B5EF4-FFF2-40B4-BE49-F238E27FC236}">
                <a16:creationId xmlns:a16="http://schemas.microsoft.com/office/drawing/2014/main" id="{C4873DEF-5326-DAA1-D713-1ACA69173284}"/>
              </a:ext>
            </a:extLst>
          </p:cNvPr>
          <p:cNvSpPr>
            <a:spLocks noGrp="1"/>
          </p:cNvSpPr>
          <p:nvPr>
            <p:ph sz="half" idx="1"/>
          </p:nvPr>
        </p:nvSpPr>
        <p:spPr>
          <a:xfrm>
            <a:off x="312517" y="1077362"/>
            <a:ext cx="8518965"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5.1	Second Read: Academic Standards Subcommittee 	Changes</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(Mara Palma-Sanft)</a:t>
            </a:r>
          </a:p>
          <a:p>
            <a:pPr marL="0" indent="0">
              <a:buNone/>
            </a:pPr>
            <a:endParaRPr lang="en-US" sz="5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C410E6DA-436F-D167-F893-701666F5F334}"/>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1386643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D550624CA50E43A8BC77CB037BBA7B" ma:contentTypeVersion="10" ma:contentTypeDescription="Create a new document." ma:contentTypeScope="" ma:versionID="b0c91adde4be8833b7548ff9b770ae66">
  <xsd:schema xmlns:xsd="http://www.w3.org/2001/XMLSchema" xmlns:xs="http://www.w3.org/2001/XMLSchema" xmlns:p="http://schemas.microsoft.com/office/2006/metadata/properties" xmlns:ns2="9dc7884b-8bfc-4a3c-906f-cb8dfda6fa1a" xmlns:ns3="12f8004a-37c5-4b4e-89be-f91908b45322" targetNamespace="http://schemas.microsoft.com/office/2006/metadata/properties" ma:root="true" ma:fieldsID="aaf733ec79036f773dbc63d4ab81121a" ns2:_="" ns3:_="">
    <xsd:import namespace="9dc7884b-8bfc-4a3c-906f-cb8dfda6fa1a"/>
    <xsd:import namespace="12f8004a-37c5-4b4e-89be-f91908b453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7884b-8bfc-4a3c-906f-cb8dfda6f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f8004a-37c5-4b4e-89be-f91908b453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6c769e-987e-4e51-9d6e-405396af9f64}" ma:internalName="TaxCatchAll" ma:showField="CatchAllData" ma:web="12f8004a-37c5-4b4e-89be-f91908b453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c7884b-8bfc-4a3c-906f-cb8dfda6fa1a">
      <Terms xmlns="http://schemas.microsoft.com/office/infopath/2007/PartnerControls"/>
    </lcf76f155ced4ddcb4097134ff3c332f>
    <TaxCatchAll xmlns="12f8004a-37c5-4b4e-89be-f91908b453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78D42A-50C4-4386-81A9-CC31C6895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7884b-8bfc-4a3c-906f-cb8dfda6fa1a"/>
    <ds:schemaRef ds:uri="12f8004a-37c5-4b4e-89be-f91908b45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7C6D2-F2E8-4521-A6E8-2CFEFE2540DE}">
  <ds:schemaRefs>
    <ds:schemaRef ds:uri="http://schemas.microsoft.com/office/2006/metadata/properties"/>
    <ds:schemaRef ds:uri="http://schemas.microsoft.com/office/infopath/2007/PartnerControls"/>
    <ds:schemaRef ds:uri="9dc7884b-8bfc-4a3c-906f-cb8dfda6fa1a"/>
    <ds:schemaRef ds:uri="12f8004a-37c5-4b4e-89be-f91908b45322"/>
  </ds:schemaRefs>
</ds:datastoreItem>
</file>

<file path=customXml/itemProps3.xml><?xml version="1.0" encoding="utf-8"?>
<ds:datastoreItem xmlns:ds="http://schemas.openxmlformats.org/officeDocument/2006/customXml" ds:itemID="{9D40A1B4-4074-45B6-821C-97300AA1E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10086</TotalTime>
  <Words>1571</Words>
  <Application>Microsoft Macintosh PowerPoint</Application>
  <PresentationFormat>On-screen Show (16:9)</PresentationFormat>
  <Paragraphs>206</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Aptos Display</vt:lpstr>
      <vt:lpstr>Arial</vt:lpstr>
      <vt:lpstr>Office Theme</vt:lpstr>
      <vt:lpstr>Academic Senate Meeting</vt:lpstr>
      <vt:lpstr>PowerPoint Presentation</vt:lpstr>
      <vt:lpstr>2. Agenda Overview</vt:lpstr>
      <vt:lpstr>3. Land Acknowledgement</vt:lpstr>
      <vt:lpstr> </vt:lpstr>
      <vt:lpstr>4. Public Comments</vt:lpstr>
      <vt:lpstr>4. Public Comments</vt:lpstr>
      <vt:lpstr> </vt:lpstr>
      <vt:lpstr>5. Action Items (Second Reads)</vt:lpstr>
      <vt:lpstr> </vt:lpstr>
      <vt:lpstr>6. Discussion Items (First Reads)</vt:lpstr>
      <vt:lpstr>6. Discussion Items (First Reads)</vt:lpstr>
      <vt:lpstr>6. Discussion Items (First Reads)</vt:lpstr>
      <vt:lpstr>6. Discussion Items (First Reads)</vt:lpstr>
      <vt:lpstr>6. Discussion Items (First Reads)</vt:lpstr>
      <vt:lpstr>6. Discussion Items (First Reads)</vt:lpstr>
      <vt:lpstr> </vt:lpstr>
      <vt:lpstr>7. Reports</vt:lpstr>
      <vt:lpstr>7. Reports</vt:lpstr>
      <vt:lpstr>7. Reports</vt:lpstr>
      <vt:lpstr>7. Reports</vt:lpstr>
      <vt:lpstr>7. Reports</vt:lpstr>
      <vt:lpstr>8. Announcements</vt:lpstr>
      <vt:lpstr>8. Announcements</vt:lpstr>
      <vt:lpstr>8. Announcements</vt:lpstr>
      <vt:lpstr>8. Announcements</vt:lpstr>
      <vt:lpstr>8. Announcements</vt:lpstr>
      <vt:lpstr>9. Adjournment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Lauren Cowe (SPD)</dc:creator>
  <cp:lastModifiedBy>Rodrigo Gomez</cp:lastModifiedBy>
  <cp:revision>32</cp:revision>
  <dcterms:created xsi:type="dcterms:W3CDTF">2024-08-27T14:16:21Z</dcterms:created>
  <dcterms:modified xsi:type="dcterms:W3CDTF">2026-03-17T22:19:25Z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0x01010003D550624CA50E43A8BC77CB037BBA7B</vt:lpwstr>
  </property>
  <property fmtid="{D5CDD505-2E9C-101B-9397-08002B2CF9AE}" pid="3" name="MediaServiceImageTags">
    <vt:lpwstr/>
  </property>
</Properties>
</file>