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264" r:id="rId5"/>
    <p:sldId id="281" r:id="rId6"/>
    <p:sldId id="277" r:id="rId7"/>
    <p:sldId id="282" r:id="rId8"/>
    <p:sldId id="268" r:id="rId9"/>
    <p:sldId id="289" r:id="rId10"/>
    <p:sldId id="309" r:id="rId11"/>
    <p:sldId id="310" r:id="rId12"/>
    <p:sldId id="311" r:id="rId13"/>
    <p:sldId id="283" r:id="rId14"/>
    <p:sldId id="284" r:id="rId15"/>
    <p:sldId id="288" r:id="rId16"/>
    <p:sldId id="308" r:id="rId17"/>
    <p:sldId id="303" r:id="rId18"/>
    <p:sldId id="304" r:id="rId19"/>
    <p:sldId id="305" r:id="rId20"/>
    <p:sldId id="306" r:id="rId21"/>
    <p:sldId id="307" r:id="rId22"/>
    <p:sldId id="294" r:id="rId23"/>
    <p:sldId id="295" r:id="rId24"/>
    <p:sldId id="296" r:id="rId25"/>
    <p:sldId id="297" r:id="rId26"/>
    <p:sldId id="298" r:id="rId27"/>
    <p:sldId id="299" r:id="rId28"/>
    <p:sldId id="300" r:id="rId29"/>
    <p:sldId id="301" r:id="rId30"/>
    <p:sldId id="302"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E85C1-C62F-F60E-391E-E8841BDE3E72}" name="Jeffrey Orgera" initials="JO" userId="S::jorgera@sdccd.edu::84fd1ff5-5b01-4200-96b0-b341dc2127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097"/>
    <a:srgbClr val="5F3689"/>
    <a:srgbClr val="31A9E0"/>
    <a:srgbClr val="0054A3"/>
    <a:srgbClr val="BF1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83" autoAdjust="0"/>
    <p:restoredTop sz="86531" autoAdjust="0"/>
  </p:normalViewPr>
  <p:slideViewPr>
    <p:cSldViewPr snapToGrid="0">
      <p:cViewPr varScale="1">
        <p:scale>
          <a:sx n="97" d="100"/>
          <a:sy n="97" d="100"/>
        </p:scale>
        <p:origin x="216" y="9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D427-F0A1-034E-B0B1-F8A7486E2F8F}" type="datetimeFigureOut">
              <a:rPr lang="en-US" smtClean="0"/>
              <a:t>3/3/26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16015-6419-F144-A88D-968FE89E8C5B}" type="slidenum">
              <a:rPr lang="en-US" smtClean="0"/>
              <a:t>‹#›</a:t>
            </a:fld>
            <a:endParaRPr lang="en-US"/>
          </a:p>
        </p:txBody>
      </p:sp>
    </p:spTree>
    <p:extLst>
      <p:ext uri="{BB962C8B-B14F-4D97-AF65-F5344CB8AC3E}">
        <p14:creationId xmlns:p14="http://schemas.microsoft.com/office/powerpoint/2010/main" val="42134546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99EB-98ED-6FC4-EFA2-9B1E612A1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4C984-738D-429D-FBE3-821BFED8E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AE9FA-4136-9778-54B6-12815ED700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96040D-8361-B8D8-575B-D620D9ADEC35}"/>
              </a:ext>
            </a:extLst>
          </p:cNvPr>
          <p:cNvSpPr>
            <a:spLocks noGrp="1"/>
          </p:cNvSpPr>
          <p:nvPr>
            <p:ph type="sldNum" sz="quarter" idx="5"/>
          </p:nvPr>
        </p:nvSpPr>
        <p:spPr/>
        <p:txBody>
          <a:bodyPr/>
          <a:lstStyle/>
          <a:p>
            <a:fld id="{C4516015-6419-F144-A88D-968FE89E8C5B}" type="slidenum">
              <a:rPr lang="en-US" smtClean="0"/>
              <a:t>1</a:t>
            </a:fld>
            <a:endParaRPr lang="en-US"/>
          </a:p>
        </p:txBody>
      </p:sp>
    </p:spTree>
    <p:extLst>
      <p:ext uri="{BB962C8B-B14F-4D97-AF65-F5344CB8AC3E}">
        <p14:creationId xmlns:p14="http://schemas.microsoft.com/office/powerpoint/2010/main" val="180810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24D56-F8F4-EDD4-678E-18D30AF3E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5F49-A2E1-B606-0FC6-5E263E3EA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65A8C-D90B-0A18-7B9F-8682B9325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A1787-8D2D-F7D8-0204-88A3DC7661E0}"/>
              </a:ext>
            </a:extLst>
          </p:cNvPr>
          <p:cNvSpPr>
            <a:spLocks noGrp="1"/>
          </p:cNvSpPr>
          <p:nvPr>
            <p:ph type="sldNum" sz="quarter" idx="5"/>
          </p:nvPr>
        </p:nvSpPr>
        <p:spPr/>
        <p:txBody>
          <a:bodyPr/>
          <a:lstStyle/>
          <a:p>
            <a:fld id="{C4516015-6419-F144-A88D-968FE89E8C5B}" type="slidenum">
              <a:rPr lang="en-US" smtClean="0"/>
              <a:t>10</a:t>
            </a:fld>
            <a:endParaRPr lang="en-US"/>
          </a:p>
        </p:txBody>
      </p:sp>
    </p:spTree>
    <p:extLst>
      <p:ext uri="{BB962C8B-B14F-4D97-AF65-F5344CB8AC3E}">
        <p14:creationId xmlns:p14="http://schemas.microsoft.com/office/powerpoint/2010/main" val="387598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24F4-0956-9D12-DB64-C4A957316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EF1CE-E3CB-106B-6D5D-B0BB99C54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09A01-1F73-84C4-268B-7001767E0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DE0661-D95B-C5F4-AA8A-92929CAAA0E1}"/>
              </a:ext>
            </a:extLst>
          </p:cNvPr>
          <p:cNvSpPr>
            <a:spLocks noGrp="1"/>
          </p:cNvSpPr>
          <p:nvPr>
            <p:ph type="sldNum" sz="quarter" idx="5"/>
          </p:nvPr>
        </p:nvSpPr>
        <p:spPr/>
        <p:txBody>
          <a:bodyPr/>
          <a:lstStyle/>
          <a:p>
            <a:fld id="{C4516015-6419-F144-A88D-968FE89E8C5B}" type="slidenum">
              <a:rPr lang="en-US" smtClean="0"/>
              <a:t>11</a:t>
            </a:fld>
            <a:endParaRPr lang="en-US"/>
          </a:p>
        </p:txBody>
      </p:sp>
    </p:spTree>
    <p:extLst>
      <p:ext uri="{BB962C8B-B14F-4D97-AF65-F5344CB8AC3E}">
        <p14:creationId xmlns:p14="http://schemas.microsoft.com/office/powerpoint/2010/main" val="104598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27D20-8826-1058-810F-6677E78A5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7688F-346C-72D3-4F7D-0C5108677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1E42D-1556-CD41-32AA-72BD7BE08B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60B4A8-A7A0-2A97-5B98-C8251888D1C5}"/>
              </a:ext>
            </a:extLst>
          </p:cNvPr>
          <p:cNvSpPr>
            <a:spLocks noGrp="1"/>
          </p:cNvSpPr>
          <p:nvPr>
            <p:ph type="sldNum" sz="quarter" idx="5"/>
          </p:nvPr>
        </p:nvSpPr>
        <p:spPr/>
        <p:txBody>
          <a:bodyPr/>
          <a:lstStyle/>
          <a:p>
            <a:fld id="{C4516015-6419-F144-A88D-968FE89E8C5B}" type="slidenum">
              <a:rPr lang="en-US" smtClean="0"/>
              <a:t>12</a:t>
            </a:fld>
            <a:endParaRPr lang="en-US"/>
          </a:p>
        </p:txBody>
      </p:sp>
    </p:spTree>
    <p:extLst>
      <p:ext uri="{BB962C8B-B14F-4D97-AF65-F5344CB8AC3E}">
        <p14:creationId xmlns:p14="http://schemas.microsoft.com/office/powerpoint/2010/main" val="191942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04C5-5C66-6080-8B7C-3332C195A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8015B-90F7-BA67-5693-A2ADA89DB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6D159-756B-0FE7-E049-6A4DC4D1AB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EC71E4-1DE2-D463-009E-D43BB4812C1A}"/>
              </a:ext>
            </a:extLst>
          </p:cNvPr>
          <p:cNvSpPr>
            <a:spLocks noGrp="1"/>
          </p:cNvSpPr>
          <p:nvPr>
            <p:ph type="sldNum" sz="quarter" idx="5"/>
          </p:nvPr>
        </p:nvSpPr>
        <p:spPr/>
        <p:txBody>
          <a:bodyPr/>
          <a:lstStyle/>
          <a:p>
            <a:fld id="{C4516015-6419-F144-A88D-968FE89E8C5B}" type="slidenum">
              <a:rPr lang="en-US" smtClean="0"/>
              <a:t>13</a:t>
            </a:fld>
            <a:endParaRPr lang="en-US"/>
          </a:p>
        </p:txBody>
      </p:sp>
    </p:spTree>
    <p:extLst>
      <p:ext uri="{BB962C8B-B14F-4D97-AF65-F5344CB8AC3E}">
        <p14:creationId xmlns:p14="http://schemas.microsoft.com/office/powerpoint/2010/main" val="162505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49AF-92E7-B857-4F16-E6BEF9599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B41C7-D3BF-B1F8-04D3-A368E8630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C6321-9657-08B6-D707-EBC8277DD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28F0F-DF20-3C8F-2E64-D9364EE954ED}"/>
              </a:ext>
            </a:extLst>
          </p:cNvPr>
          <p:cNvSpPr>
            <a:spLocks noGrp="1"/>
          </p:cNvSpPr>
          <p:nvPr>
            <p:ph type="sldNum" sz="quarter" idx="5"/>
          </p:nvPr>
        </p:nvSpPr>
        <p:spPr/>
        <p:txBody>
          <a:bodyPr/>
          <a:lstStyle/>
          <a:p>
            <a:fld id="{C4516015-6419-F144-A88D-968FE89E8C5B}" type="slidenum">
              <a:rPr lang="en-US" smtClean="0"/>
              <a:t>14</a:t>
            </a:fld>
            <a:endParaRPr lang="en-US"/>
          </a:p>
        </p:txBody>
      </p:sp>
    </p:spTree>
    <p:extLst>
      <p:ext uri="{BB962C8B-B14F-4D97-AF65-F5344CB8AC3E}">
        <p14:creationId xmlns:p14="http://schemas.microsoft.com/office/powerpoint/2010/main" val="14796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3D3F-E598-BDDC-09BD-008C6DF35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68AB0-30BC-2075-3AFB-7774DD73E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DD29C-39F6-C60D-64DE-8202DAB55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89BFDE-9A69-AD44-D478-FB51C5B9E26F}"/>
              </a:ext>
            </a:extLst>
          </p:cNvPr>
          <p:cNvSpPr>
            <a:spLocks noGrp="1"/>
          </p:cNvSpPr>
          <p:nvPr>
            <p:ph type="sldNum" sz="quarter" idx="5"/>
          </p:nvPr>
        </p:nvSpPr>
        <p:spPr/>
        <p:txBody>
          <a:bodyPr/>
          <a:lstStyle/>
          <a:p>
            <a:fld id="{C4516015-6419-F144-A88D-968FE89E8C5B}" type="slidenum">
              <a:rPr lang="en-US" smtClean="0"/>
              <a:t>15</a:t>
            </a:fld>
            <a:endParaRPr lang="en-US"/>
          </a:p>
        </p:txBody>
      </p:sp>
    </p:spTree>
    <p:extLst>
      <p:ext uri="{BB962C8B-B14F-4D97-AF65-F5344CB8AC3E}">
        <p14:creationId xmlns:p14="http://schemas.microsoft.com/office/powerpoint/2010/main" val="148420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994E-99C4-81FF-CE1E-C353D6E29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D32E3-A790-F1B9-ACE0-9B60BA4A6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D9556-47FD-97BD-FC85-0A30E6C1B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2334E-1FCA-051A-3635-8B597FD9468C}"/>
              </a:ext>
            </a:extLst>
          </p:cNvPr>
          <p:cNvSpPr>
            <a:spLocks noGrp="1"/>
          </p:cNvSpPr>
          <p:nvPr>
            <p:ph type="sldNum" sz="quarter" idx="5"/>
          </p:nvPr>
        </p:nvSpPr>
        <p:spPr/>
        <p:txBody>
          <a:bodyPr/>
          <a:lstStyle/>
          <a:p>
            <a:fld id="{C4516015-6419-F144-A88D-968FE89E8C5B}" type="slidenum">
              <a:rPr lang="en-US" smtClean="0"/>
              <a:t>16</a:t>
            </a:fld>
            <a:endParaRPr lang="en-US"/>
          </a:p>
        </p:txBody>
      </p:sp>
    </p:spTree>
    <p:extLst>
      <p:ext uri="{BB962C8B-B14F-4D97-AF65-F5344CB8AC3E}">
        <p14:creationId xmlns:p14="http://schemas.microsoft.com/office/powerpoint/2010/main" val="383295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B669-C668-5254-A1A1-A4800954A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49367-C571-6837-CF5A-4215A48D7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2836-9248-C460-FC44-3ED897A36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D7B8AE-D820-3C53-49D9-6DC008C1EEF5}"/>
              </a:ext>
            </a:extLst>
          </p:cNvPr>
          <p:cNvSpPr>
            <a:spLocks noGrp="1"/>
          </p:cNvSpPr>
          <p:nvPr>
            <p:ph type="sldNum" sz="quarter" idx="5"/>
          </p:nvPr>
        </p:nvSpPr>
        <p:spPr/>
        <p:txBody>
          <a:bodyPr/>
          <a:lstStyle/>
          <a:p>
            <a:fld id="{C4516015-6419-F144-A88D-968FE89E8C5B}" type="slidenum">
              <a:rPr lang="en-US" smtClean="0"/>
              <a:t>17</a:t>
            </a:fld>
            <a:endParaRPr lang="en-US"/>
          </a:p>
        </p:txBody>
      </p:sp>
    </p:spTree>
    <p:extLst>
      <p:ext uri="{BB962C8B-B14F-4D97-AF65-F5344CB8AC3E}">
        <p14:creationId xmlns:p14="http://schemas.microsoft.com/office/powerpoint/2010/main" val="63221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3CDC9-FCA7-ED8B-F8D5-FA3A040B4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8C102-FD99-4A84-F6F8-E38572CC3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387BE-F361-961A-3F57-DAB4A79ECF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1C3EAA-9A8A-C27D-75FE-DC7B858A845A}"/>
              </a:ext>
            </a:extLst>
          </p:cNvPr>
          <p:cNvSpPr>
            <a:spLocks noGrp="1"/>
          </p:cNvSpPr>
          <p:nvPr>
            <p:ph type="sldNum" sz="quarter" idx="5"/>
          </p:nvPr>
        </p:nvSpPr>
        <p:spPr/>
        <p:txBody>
          <a:bodyPr/>
          <a:lstStyle/>
          <a:p>
            <a:fld id="{C4516015-6419-F144-A88D-968FE89E8C5B}" type="slidenum">
              <a:rPr lang="en-US" smtClean="0"/>
              <a:t>18</a:t>
            </a:fld>
            <a:endParaRPr lang="en-US"/>
          </a:p>
        </p:txBody>
      </p:sp>
    </p:spTree>
    <p:extLst>
      <p:ext uri="{BB962C8B-B14F-4D97-AF65-F5344CB8AC3E}">
        <p14:creationId xmlns:p14="http://schemas.microsoft.com/office/powerpoint/2010/main" val="241880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B8D8-F3C5-265C-E182-DBED213F5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CEA6A-4ADC-FA88-8A76-4DF6170C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9D492-73F4-DFB3-729E-9C3DFF9B9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AD9522-8788-8836-B4A8-A5689835AFCF}"/>
              </a:ext>
            </a:extLst>
          </p:cNvPr>
          <p:cNvSpPr>
            <a:spLocks noGrp="1"/>
          </p:cNvSpPr>
          <p:nvPr>
            <p:ph type="sldNum" sz="quarter" idx="5"/>
          </p:nvPr>
        </p:nvSpPr>
        <p:spPr/>
        <p:txBody>
          <a:bodyPr/>
          <a:lstStyle/>
          <a:p>
            <a:fld id="{C4516015-6419-F144-A88D-968FE89E8C5B}" type="slidenum">
              <a:rPr lang="en-US" smtClean="0"/>
              <a:t>19</a:t>
            </a:fld>
            <a:endParaRPr lang="en-US"/>
          </a:p>
        </p:txBody>
      </p:sp>
    </p:spTree>
    <p:extLst>
      <p:ext uri="{BB962C8B-B14F-4D97-AF65-F5344CB8AC3E}">
        <p14:creationId xmlns:p14="http://schemas.microsoft.com/office/powerpoint/2010/main" val="319345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A699-615C-12A5-1922-948B3BCC7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AF2E-C73F-1BAE-3278-D63406F12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828EE-16F2-4699-7DB6-6CD0FDCC93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03A55-F2F0-69D8-9391-1F52D93640E7}"/>
              </a:ext>
            </a:extLst>
          </p:cNvPr>
          <p:cNvSpPr>
            <a:spLocks noGrp="1"/>
          </p:cNvSpPr>
          <p:nvPr>
            <p:ph type="sldNum" sz="quarter" idx="5"/>
          </p:nvPr>
        </p:nvSpPr>
        <p:spPr/>
        <p:txBody>
          <a:bodyPr/>
          <a:lstStyle/>
          <a:p>
            <a:fld id="{C4516015-6419-F144-A88D-968FE89E8C5B}" type="slidenum">
              <a:rPr lang="en-US" smtClean="0"/>
              <a:t>2</a:t>
            </a:fld>
            <a:endParaRPr lang="en-US"/>
          </a:p>
        </p:txBody>
      </p:sp>
    </p:spTree>
    <p:extLst>
      <p:ext uri="{BB962C8B-B14F-4D97-AF65-F5344CB8AC3E}">
        <p14:creationId xmlns:p14="http://schemas.microsoft.com/office/powerpoint/2010/main" val="176139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2A30-7DCD-B1E1-E216-BBED5DD33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E508D-5E4D-3920-4BBC-F6DF62F5A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FDDD3-5FBB-E0CC-04CB-7D9CE1A4D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B0FF8E-ED2A-8573-29D3-A6E4F4B8A407}"/>
              </a:ext>
            </a:extLst>
          </p:cNvPr>
          <p:cNvSpPr>
            <a:spLocks noGrp="1"/>
          </p:cNvSpPr>
          <p:nvPr>
            <p:ph type="sldNum" sz="quarter" idx="5"/>
          </p:nvPr>
        </p:nvSpPr>
        <p:spPr/>
        <p:txBody>
          <a:bodyPr/>
          <a:lstStyle/>
          <a:p>
            <a:fld id="{C4516015-6419-F144-A88D-968FE89E8C5B}" type="slidenum">
              <a:rPr lang="en-US" smtClean="0"/>
              <a:t>20</a:t>
            </a:fld>
            <a:endParaRPr lang="en-US"/>
          </a:p>
        </p:txBody>
      </p:sp>
    </p:spTree>
    <p:extLst>
      <p:ext uri="{BB962C8B-B14F-4D97-AF65-F5344CB8AC3E}">
        <p14:creationId xmlns:p14="http://schemas.microsoft.com/office/powerpoint/2010/main" val="3351532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B88A-2DF5-34F7-9EEF-4DA85F304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5A413-46A6-2DF2-6360-ABF93A57D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DA21B-53E6-E715-2928-14822D8460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E3C57-2F34-2B3E-C874-E4721CC4505C}"/>
              </a:ext>
            </a:extLst>
          </p:cNvPr>
          <p:cNvSpPr>
            <a:spLocks noGrp="1"/>
          </p:cNvSpPr>
          <p:nvPr>
            <p:ph type="sldNum" sz="quarter" idx="5"/>
          </p:nvPr>
        </p:nvSpPr>
        <p:spPr/>
        <p:txBody>
          <a:bodyPr/>
          <a:lstStyle/>
          <a:p>
            <a:fld id="{C4516015-6419-F144-A88D-968FE89E8C5B}" type="slidenum">
              <a:rPr lang="en-US" smtClean="0"/>
              <a:t>21</a:t>
            </a:fld>
            <a:endParaRPr lang="en-US"/>
          </a:p>
        </p:txBody>
      </p:sp>
    </p:spTree>
    <p:extLst>
      <p:ext uri="{BB962C8B-B14F-4D97-AF65-F5344CB8AC3E}">
        <p14:creationId xmlns:p14="http://schemas.microsoft.com/office/powerpoint/2010/main" val="2352066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A18D-FBFD-99E7-77E8-49B876CCD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9EB71-6D85-6D57-1B7F-163F05272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42ECA-6762-2193-55FD-F275041058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8ED28-4EA5-0E83-7051-0A15C8DCC6EB}"/>
              </a:ext>
            </a:extLst>
          </p:cNvPr>
          <p:cNvSpPr>
            <a:spLocks noGrp="1"/>
          </p:cNvSpPr>
          <p:nvPr>
            <p:ph type="sldNum" sz="quarter" idx="5"/>
          </p:nvPr>
        </p:nvSpPr>
        <p:spPr/>
        <p:txBody>
          <a:bodyPr/>
          <a:lstStyle/>
          <a:p>
            <a:fld id="{C4516015-6419-F144-A88D-968FE89E8C5B}" type="slidenum">
              <a:rPr lang="en-US" smtClean="0"/>
              <a:t>22</a:t>
            </a:fld>
            <a:endParaRPr lang="en-US"/>
          </a:p>
        </p:txBody>
      </p:sp>
    </p:spTree>
    <p:extLst>
      <p:ext uri="{BB962C8B-B14F-4D97-AF65-F5344CB8AC3E}">
        <p14:creationId xmlns:p14="http://schemas.microsoft.com/office/powerpoint/2010/main" val="648744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F778-807B-3BA7-71C8-08229DC59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A6349-0671-5BE8-D9DF-6AC78BC9E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C9A5A-2243-EE7B-3F19-6CB8A6F9D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6610B-20DB-12B4-692F-9623504E1E97}"/>
              </a:ext>
            </a:extLst>
          </p:cNvPr>
          <p:cNvSpPr>
            <a:spLocks noGrp="1"/>
          </p:cNvSpPr>
          <p:nvPr>
            <p:ph type="sldNum" sz="quarter" idx="5"/>
          </p:nvPr>
        </p:nvSpPr>
        <p:spPr/>
        <p:txBody>
          <a:bodyPr/>
          <a:lstStyle/>
          <a:p>
            <a:fld id="{C4516015-6419-F144-A88D-968FE89E8C5B}" type="slidenum">
              <a:rPr lang="en-US" smtClean="0"/>
              <a:t>23</a:t>
            </a:fld>
            <a:endParaRPr lang="en-US"/>
          </a:p>
        </p:txBody>
      </p:sp>
    </p:spTree>
    <p:extLst>
      <p:ext uri="{BB962C8B-B14F-4D97-AF65-F5344CB8AC3E}">
        <p14:creationId xmlns:p14="http://schemas.microsoft.com/office/powerpoint/2010/main" val="374215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995F-F199-2477-FDD1-A18CF86A9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E43D7-BA40-C1BF-B9BA-D8EE9CF48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AF1D5-4671-BB92-336B-129B9FAE25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E8D267-1D97-4BF1-F7F9-20FC964F0A56}"/>
              </a:ext>
            </a:extLst>
          </p:cNvPr>
          <p:cNvSpPr>
            <a:spLocks noGrp="1"/>
          </p:cNvSpPr>
          <p:nvPr>
            <p:ph type="sldNum" sz="quarter" idx="5"/>
          </p:nvPr>
        </p:nvSpPr>
        <p:spPr/>
        <p:txBody>
          <a:bodyPr/>
          <a:lstStyle/>
          <a:p>
            <a:fld id="{C4516015-6419-F144-A88D-968FE89E8C5B}" type="slidenum">
              <a:rPr lang="en-US" smtClean="0"/>
              <a:t>24</a:t>
            </a:fld>
            <a:endParaRPr lang="en-US"/>
          </a:p>
        </p:txBody>
      </p:sp>
    </p:spTree>
    <p:extLst>
      <p:ext uri="{BB962C8B-B14F-4D97-AF65-F5344CB8AC3E}">
        <p14:creationId xmlns:p14="http://schemas.microsoft.com/office/powerpoint/2010/main" val="1077360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1811-5677-3E6E-D976-88E8AC6EF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1B546-E38C-6BA1-974C-70B05FCFA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982A5-CD08-41B9-9F68-248A6A720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3B32C-E192-31DC-803E-F16471C0E166}"/>
              </a:ext>
            </a:extLst>
          </p:cNvPr>
          <p:cNvSpPr>
            <a:spLocks noGrp="1"/>
          </p:cNvSpPr>
          <p:nvPr>
            <p:ph type="sldNum" sz="quarter" idx="5"/>
          </p:nvPr>
        </p:nvSpPr>
        <p:spPr/>
        <p:txBody>
          <a:bodyPr/>
          <a:lstStyle/>
          <a:p>
            <a:fld id="{C4516015-6419-F144-A88D-968FE89E8C5B}" type="slidenum">
              <a:rPr lang="en-US" smtClean="0"/>
              <a:t>25</a:t>
            </a:fld>
            <a:endParaRPr lang="en-US"/>
          </a:p>
        </p:txBody>
      </p:sp>
    </p:spTree>
    <p:extLst>
      <p:ext uri="{BB962C8B-B14F-4D97-AF65-F5344CB8AC3E}">
        <p14:creationId xmlns:p14="http://schemas.microsoft.com/office/powerpoint/2010/main" val="1320665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57DE-9BF6-E3B3-EC3A-8D7CB3A96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0C4CE-9C78-4A8E-0ADA-923DAB83A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5D70-F26B-3B85-A5F2-76663F85AA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8A50C-EB2C-0BB0-728C-2200FB2AF9A1}"/>
              </a:ext>
            </a:extLst>
          </p:cNvPr>
          <p:cNvSpPr>
            <a:spLocks noGrp="1"/>
          </p:cNvSpPr>
          <p:nvPr>
            <p:ph type="sldNum" sz="quarter" idx="5"/>
          </p:nvPr>
        </p:nvSpPr>
        <p:spPr/>
        <p:txBody>
          <a:bodyPr/>
          <a:lstStyle/>
          <a:p>
            <a:fld id="{C4516015-6419-F144-A88D-968FE89E8C5B}" type="slidenum">
              <a:rPr lang="en-US" smtClean="0"/>
              <a:t>26</a:t>
            </a:fld>
            <a:endParaRPr lang="en-US"/>
          </a:p>
        </p:txBody>
      </p:sp>
    </p:spTree>
    <p:extLst>
      <p:ext uri="{BB962C8B-B14F-4D97-AF65-F5344CB8AC3E}">
        <p14:creationId xmlns:p14="http://schemas.microsoft.com/office/powerpoint/2010/main" val="1261478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D34A-9620-EFA7-FEFE-604BA3AF4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5A9A6-5818-FFF4-94BD-22734045E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C89C3-7EEA-067E-8E1F-2E261AC66E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30273B-3322-3B16-1B50-8F90A298CFA9}"/>
              </a:ext>
            </a:extLst>
          </p:cNvPr>
          <p:cNvSpPr>
            <a:spLocks noGrp="1"/>
          </p:cNvSpPr>
          <p:nvPr>
            <p:ph type="sldNum" sz="quarter" idx="5"/>
          </p:nvPr>
        </p:nvSpPr>
        <p:spPr/>
        <p:txBody>
          <a:bodyPr/>
          <a:lstStyle/>
          <a:p>
            <a:fld id="{C4516015-6419-F144-A88D-968FE89E8C5B}" type="slidenum">
              <a:rPr lang="en-US" smtClean="0"/>
              <a:t>27</a:t>
            </a:fld>
            <a:endParaRPr lang="en-US"/>
          </a:p>
        </p:txBody>
      </p:sp>
    </p:spTree>
    <p:extLst>
      <p:ext uri="{BB962C8B-B14F-4D97-AF65-F5344CB8AC3E}">
        <p14:creationId xmlns:p14="http://schemas.microsoft.com/office/powerpoint/2010/main" val="266003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3</a:t>
            </a:fld>
            <a:endParaRPr lang="en-US"/>
          </a:p>
        </p:txBody>
      </p:sp>
    </p:spTree>
    <p:extLst>
      <p:ext uri="{BB962C8B-B14F-4D97-AF65-F5344CB8AC3E}">
        <p14:creationId xmlns:p14="http://schemas.microsoft.com/office/powerpoint/2010/main" val="33222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4</a:t>
            </a:fld>
            <a:endParaRPr lang="en-US"/>
          </a:p>
        </p:txBody>
      </p:sp>
    </p:spTree>
    <p:extLst>
      <p:ext uri="{BB962C8B-B14F-4D97-AF65-F5344CB8AC3E}">
        <p14:creationId xmlns:p14="http://schemas.microsoft.com/office/powerpoint/2010/main" val="161430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791C8-9F4B-AA5D-9070-B8FD21F4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8807A-3712-1220-45FF-4DB278A34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52C36-D71D-C1CB-D6FF-06B6F1F264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47CF1-9B81-D67C-FB1A-31987FDE6BBB}"/>
              </a:ext>
            </a:extLst>
          </p:cNvPr>
          <p:cNvSpPr>
            <a:spLocks noGrp="1"/>
          </p:cNvSpPr>
          <p:nvPr>
            <p:ph type="sldNum" sz="quarter" idx="5"/>
          </p:nvPr>
        </p:nvSpPr>
        <p:spPr/>
        <p:txBody>
          <a:bodyPr/>
          <a:lstStyle/>
          <a:p>
            <a:fld id="{C4516015-6419-F144-A88D-968FE89E8C5B}" type="slidenum">
              <a:rPr lang="en-US" smtClean="0"/>
              <a:t>5</a:t>
            </a:fld>
            <a:endParaRPr lang="en-US"/>
          </a:p>
        </p:txBody>
      </p:sp>
    </p:spTree>
    <p:extLst>
      <p:ext uri="{BB962C8B-B14F-4D97-AF65-F5344CB8AC3E}">
        <p14:creationId xmlns:p14="http://schemas.microsoft.com/office/powerpoint/2010/main" val="398825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9461-BD60-4C4B-78DD-F779B358E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51A1D-FB6F-DF0D-8FBB-C349F3214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8F614-77C1-E65A-776B-47D9014DC7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D67441-2A6C-9D5B-E3FE-38DD85469871}"/>
              </a:ext>
            </a:extLst>
          </p:cNvPr>
          <p:cNvSpPr>
            <a:spLocks noGrp="1"/>
          </p:cNvSpPr>
          <p:nvPr>
            <p:ph type="sldNum" sz="quarter" idx="5"/>
          </p:nvPr>
        </p:nvSpPr>
        <p:spPr/>
        <p:txBody>
          <a:bodyPr/>
          <a:lstStyle/>
          <a:p>
            <a:fld id="{C4516015-6419-F144-A88D-968FE89E8C5B}" type="slidenum">
              <a:rPr lang="en-US" smtClean="0"/>
              <a:t>6</a:t>
            </a:fld>
            <a:endParaRPr lang="en-US"/>
          </a:p>
        </p:txBody>
      </p:sp>
    </p:spTree>
    <p:extLst>
      <p:ext uri="{BB962C8B-B14F-4D97-AF65-F5344CB8AC3E}">
        <p14:creationId xmlns:p14="http://schemas.microsoft.com/office/powerpoint/2010/main" val="320014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567B-44CB-F9D2-41A0-60F13FAA7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6E321-0946-6141-3241-C435993DD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C5D1-F583-8737-B10D-8F7BF78A48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49FE58-ACF8-D6AA-2BC7-AC3A61A692A8}"/>
              </a:ext>
            </a:extLst>
          </p:cNvPr>
          <p:cNvSpPr>
            <a:spLocks noGrp="1"/>
          </p:cNvSpPr>
          <p:nvPr>
            <p:ph type="sldNum" sz="quarter" idx="5"/>
          </p:nvPr>
        </p:nvSpPr>
        <p:spPr/>
        <p:txBody>
          <a:bodyPr/>
          <a:lstStyle/>
          <a:p>
            <a:fld id="{C4516015-6419-F144-A88D-968FE89E8C5B}" type="slidenum">
              <a:rPr lang="en-US" smtClean="0"/>
              <a:t>7</a:t>
            </a:fld>
            <a:endParaRPr lang="en-US"/>
          </a:p>
        </p:txBody>
      </p:sp>
    </p:spTree>
    <p:extLst>
      <p:ext uri="{BB962C8B-B14F-4D97-AF65-F5344CB8AC3E}">
        <p14:creationId xmlns:p14="http://schemas.microsoft.com/office/powerpoint/2010/main" val="3665903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F7B3-8E4D-80FC-C5FB-E03E3B9C3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7E26E-56F8-9C73-045F-8DC9E47C4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06396-E977-38A2-4B7F-A8D0FF1F5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28735-D3AF-A386-0E6E-D0578442E488}"/>
              </a:ext>
            </a:extLst>
          </p:cNvPr>
          <p:cNvSpPr>
            <a:spLocks noGrp="1"/>
          </p:cNvSpPr>
          <p:nvPr>
            <p:ph type="sldNum" sz="quarter" idx="5"/>
          </p:nvPr>
        </p:nvSpPr>
        <p:spPr/>
        <p:txBody>
          <a:bodyPr/>
          <a:lstStyle/>
          <a:p>
            <a:fld id="{C4516015-6419-F144-A88D-968FE89E8C5B}" type="slidenum">
              <a:rPr lang="en-US" smtClean="0"/>
              <a:t>8</a:t>
            </a:fld>
            <a:endParaRPr lang="en-US"/>
          </a:p>
        </p:txBody>
      </p:sp>
    </p:spTree>
    <p:extLst>
      <p:ext uri="{BB962C8B-B14F-4D97-AF65-F5344CB8AC3E}">
        <p14:creationId xmlns:p14="http://schemas.microsoft.com/office/powerpoint/2010/main" val="313058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ADCD4-5E1F-5BC3-B756-BD88B3B9D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D4149-E10C-CC31-E14E-F089C568D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29A8F-B278-C0D6-86A5-85A059139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ABB8D3-6127-75B8-7B4B-BC8E1AD81F71}"/>
              </a:ext>
            </a:extLst>
          </p:cNvPr>
          <p:cNvSpPr>
            <a:spLocks noGrp="1"/>
          </p:cNvSpPr>
          <p:nvPr>
            <p:ph type="sldNum" sz="quarter" idx="5"/>
          </p:nvPr>
        </p:nvSpPr>
        <p:spPr/>
        <p:txBody>
          <a:bodyPr/>
          <a:lstStyle/>
          <a:p>
            <a:fld id="{C4516015-6419-F144-A88D-968FE89E8C5B}" type="slidenum">
              <a:rPr lang="en-US" smtClean="0"/>
              <a:t>9</a:t>
            </a:fld>
            <a:endParaRPr lang="en-US"/>
          </a:p>
        </p:txBody>
      </p:sp>
    </p:spTree>
    <p:extLst>
      <p:ext uri="{BB962C8B-B14F-4D97-AF65-F5344CB8AC3E}">
        <p14:creationId xmlns:p14="http://schemas.microsoft.com/office/powerpoint/2010/main" val="65855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97776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87552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7939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4229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6550E-7154-D142-90B3-5ECA230AEB57}"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407121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C6550E-7154-D142-90B3-5ECA230AEB57}"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3540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C6550E-7154-D142-90B3-5ECA230AEB57}" type="datetimeFigureOut">
              <a:rPr lang="en-US" smtClean="0"/>
              <a:t>3/3/26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3383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6550E-7154-D142-90B3-5ECA230AEB57}" type="datetimeFigureOut">
              <a:rPr lang="en-US" smtClean="0"/>
              <a:t>3/3/26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35554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6550E-7154-D142-90B3-5ECA230AEB57}" type="datetimeFigureOut">
              <a:rPr lang="en-US" smtClean="0"/>
              <a:t>3/3/26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54650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49025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178803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6C6550E-7154-D142-90B3-5ECA230AEB57}" type="datetimeFigureOut">
              <a:rPr lang="en-US" smtClean="0"/>
              <a:t>3/3/26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53443EE-E091-3D49-99C4-AB5450C7C63E}" type="slidenum">
              <a:rPr lang="en-US" smtClean="0"/>
              <a:t>‹#›</a:t>
            </a:fld>
            <a:endParaRPr lang="en-US"/>
          </a:p>
        </p:txBody>
      </p:sp>
    </p:spTree>
    <p:extLst>
      <p:ext uri="{BB962C8B-B14F-4D97-AF65-F5344CB8AC3E}">
        <p14:creationId xmlns:p14="http://schemas.microsoft.com/office/powerpoint/2010/main" val="1285164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gomez001@sdccd.edu" TargetMode="External"/><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tiff"/><Relationship Id="rId5" Type="http://schemas.openxmlformats.org/officeDocument/2006/relationships/hyperlink" Target="https://sdmiramar.edu/governance/committees/academic-senate" TargetMode="External"/><Relationship Id="rId4" Type="http://schemas.openxmlformats.org/officeDocument/2006/relationships/hyperlink" Target="mailto:jbartolo@sdccd.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sdmiramar.edu/sites/default/files/2026-03/academic_senate_03.03.26_lead.pptx" TargetMode="Externa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sdmiramar.edu/sites/default/files/2026-02/academic_senate_presentation_outcomes_assessment_in_canvas_nuventive.pptx" TargetMode="Externa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sdmiramar.edu/sites/default/files/2026-03/program_viability_review_final.pdf"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forms.office.com/r/idcxfNTdz1" TargetMode="Externa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mailto:jbartolo@sdccd.edu" TargetMode="External"/><Relationship Id="rId4" Type="http://schemas.openxmlformats.org/officeDocument/2006/relationships/hyperlink" Target="mailto:rgomez001@sdcc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sdmiramar.edu/sites/default/files/2021-05/ascodeofconduct.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sdmiramar.edu/sites/default/files/2026-02/asen-a260303_digital.pdf" TargetMode="External"/><Relationship Id="rId5" Type="http://schemas.openxmlformats.org/officeDocument/2006/relationships/hyperlink" Target="https://sdmiramar.edu/sites/default/files/2024-02/draft-asen-m240220.pdf" TargetMode="Externa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inlander.com/spokane/a-poem-to-acknowledge-that-the-land-itself-along-with-the-people-whose-language-culture-and-religion-were-born-of-it-is-rarely-acknowledg/Content?oid=22469536&amp;fbclid=IwAR1HUaEe653EVlm0rlzGz3G_hxJGszN4xPhuXvd0adqpJlPyPsFl2JCaeCU"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sdmiramar.edu/services/lead/landacknowledgment" TargetMode="External"/><Relationship Id="rId5" Type="http://schemas.openxmlformats.org/officeDocument/2006/relationships/image" Target="../media/image6.emf"/><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asccc.org/10_1" TargetMode="External"/><Relationship Id="rId5" Type="http://schemas.openxmlformats.org/officeDocument/2006/relationships/image" Target="../media/image7.jp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sites.google.com/view/instruction-imagination-ai/info?authuser=0" TargetMode="Externa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web.cvent.com/event/02ac82ba-33b9-4a8f-a282-b40203abe710/summary?environment=P2" TargetMode="Externa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hyperlink" Target="https://www.asccc.org/events/2026-academic-academy" TargetMode="Externa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D861-D0AB-9C9B-60CF-0A32A4F6DD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F99C17-B728-05E1-7BAE-B8E130FC4F1E}"/>
              </a:ext>
            </a:extLst>
          </p:cNvPr>
          <p:cNvSpPr/>
          <p:nvPr/>
        </p:nvSpPr>
        <p:spPr>
          <a:xfrm>
            <a:off x="3264275" y="0"/>
            <a:ext cx="5879725"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14" name="Title 13">
            <a:extLst>
              <a:ext uri="{FF2B5EF4-FFF2-40B4-BE49-F238E27FC236}">
                <a16:creationId xmlns:a16="http://schemas.microsoft.com/office/drawing/2014/main" id="{D9A7B85F-327C-A80E-B6A2-FC2D2A2DF015}"/>
              </a:ext>
            </a:extLst>
          </p:cNvPr>
          <p:cNvSpPr>
            <a:spLocks noGrp="1"/>
          </p:cNvSpPr>
          <p:nvPr>
            <p:ph type="title"/>
          </p:nvPr>
        </p:nvSpPr>
        <p:spPr>
          <a:xfrm>
            <a:off x="3594538" y="459036"/>
            <a:ext cx="5181600" cy="1475195"/>
          </a:xfrm>
        </p:spPr>
        <p:txBody>
          <a:bodyPr anchor="ctr">
            <a:normAutofit/>
          </a:bodyPr>
          <a:lstStyle/>
          <a:p>
            <a:r>
              <a:rPr lang="en-US" sz="4400" dirty="0">
                <a:solidFill>
                  <a:schemeClr val="bg1"/>
                </a:solidFill>
                <a:latin typeface="Arial" panose="020B0604020202020204" pitchFamily="34" charset="0"/>
                <a:cs typeface="Arial" panose="020B0604020202020204" pitchFamily="34" charset="0"/>
              </a:rPr>
              <a:t>Academic Senate Meeting</a:t>
            </a:r>
          </a:p>
        </p:txBody>
      </p:sp>
      <p:sp>
        <p:nvSpPr>
          <p:cNvPr id="21" name="Title 13">
            <a:extLst>
              <a:ext uri="{FF2B5EF4-FFF2-40B4-BE49-F238E27FC236}">
                <a16:creationId xmlns:a16="http://schemas.microsoft.com/office/drawing/2014/main" id="{F86B969F-531D-B4CA-CF38-AD209C4A13C8}"/>
              </a:ext>
            </a:extLst>
          </p:cNvPr>
          <p:cNvSpPr txBox="1">
            <a:spLocks/>
          </p:cNvSpPr>
          <p:nvPr/>
        </p:nvSpPr>
        <p:spPr>
          <a:xfrm>
            <a:off x="3594538" y="2400974"/>
            <a:ext cx="5181600"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spcBef>
                <a:spcPts val="0"/>
              </a:spcBef>
            </a:pPr>
            <a:r>
              <a:rPr lang="en-US" sz="2400" b="1" dirty="0">
                <a:solidFill>
                  <a:schemeClr val="bg1"/>
                </a:solidFill>
              </a:rPr>
              <a:t>March 3rd, 2026</a:t>
            </a:r>
          </a:p>
          <a:p>
            <a:pPr algn="l">
              <a:spcBef>
                <a:spcPts val="0"/>
              </a:spcBef>
            </a:pPr>
            <a:r>
              <a:rPr lang="en-US" sz="2400" b="1" dirty="0">
                <a:solidFill>
                  <a:schemeClr val="bg1"/>
                </a:solidFill>
              </a:rPr>
              <a:t>2025-26 Academic Year</a:t>
            </a:r>
          </a:p>
          <a:p>
            <a:pPr algn="l">
              <a:spcBef>
                <a:spcPts val="0"/>
              </a:spcBef>
            </a:pPr>
            <a:endParaRPr lang="en-US" sz="2400" dirty="0">
              <a:solidFill>
                <a:schemeClr val="bg1"/>
              </a:solidFill>
            </a:endParaRPr>
          </a:p>
          <a:p>
            <a:pPr algn="l">
              <a:spcBef>
                <a:spcPts val="0"/>
              </a:spcBef>
            </a:pPr>
            <a:r>
              <a:rPr lang="en-US" sz="2400" b="1" i="1" dirty="0">
                <a:solidFill>
                  <a:schemeClr val="bg1"/>
                </a:solidFill>
              </a:rPr>
              <a:t>Cultivating Community:</a:t>
            </a:r>
          </a:p>
          <a:p>
            <a:pPr algn="l">
              <a:spcBef>
                <a:spcPts val="0"/>
              </a:spcBef>
            </a:pPr>
            <a:r>
              <a:rPr lang="en-US" sz="2400" b="1" i="1" dirty="0">
                <a:solidFill>
                  <a:schemeClr val="bg1"/>
                </a:solidFill>
              </a:rPr>
              <a:t>Making the invisible visible</a:t>
            </a:r>
          </a:p>
        </p:txBody>
      </p:sp>
      <p:sp>
        <p:nvSpPr>
          <p:cNvPr id="6" name="TextBox 5">
            <a:extLst>
              <a:ext uri="{FF2B5EF4-FFF2-40B4-BE49-F238E27FC236}">
                <a16:creationId xmlns:a16="http://schemas.microsoft.com/office/drawing/2014/main" id="{F885D719-2ABD-C176-91EC-9A1866F10704}"/>
              </a:ext>
            </a:extLst>
          </p:cNvPr>
          <p:cNvSpPr txBox="1"/>
          <p:nvPr/>
        </p:nvSpPr>
        <p:spPr>
          <a:xfrm>
            <a:off x="179070" y="4659939"/>
            <a:ext cx="2953264" cy="276999"/>
          </a:xfrm>
          <a:prstGeom prst="rect">
            <a:avLst/>
          </a:prstGeom>
          <a:noFill/>
        </p:spPr>
        <p:txBody>
          <a:bodyPr wrap="square">
            <a:spAutoFit/>
          </a:bodyPr>
          <a:lstStyle/>
          <a:p>
            <a:pPr algn="ctr"/>
            <a:r>
              <a:rPr lang="en-US" sz="1200" dirty="0"/>
              <a:t>(QR Code for A.S. Webpage)</a:t>
            </a:r>
          </a:p>
        </p:txBody>
      </p:sp>
      <p:sp>
        <p:nvSpPr>
          <p:cNvPr id="8" name="TextBox 7">
            <a:extLst>
              <a:ext uri="{FF2B5EF4-FFF2-40B4-BE49-F238E27FC236}">
                <a16:creationId xmlns:a16="http://schemas.microsoft.com/office/drawing/2014/main" id="{CF73C7FA-BD20-D55C-AE6F-FFDC7E6D1532}"/>
              </a:ext>
            </a:extLst>
          </p:cNvPr>
          <p:cNvSpPr txBox="1"/>
          <p:nvPr/>
        </p:nvSpPr>
        <p:spPr>
          <a:xfrm>
            <a:off x="3513498" y="4659940"/>
            <a:ext cx="5357234" cy="276999"/>
          </a:xfrm>
          <a:prstGeom prst="rect">
            <a:avLst/>
          </a:prstGeom>
          <a:noFill/>
        </p:spPr>
        <p:txBody>
          <a:bodyPr wrap="square">
            <a:spAutoFit/>
          </a:bodyPr>
          <a:lstStyle/>
          <a:p>
            <a:pPr>
              <a:spcBef>
                <a:spcPts val="0"/>
              </a:spcBef>
            </a:pPr>
            <a:r>
              <a:rPr lang="en-US" sz="1200" dirty="0">
                <a:solidFill>
                  <a:schemeClr val="bg1"/>
                </a:solidFill>
              </a:rPr>
              <a:t>Attending for Flex credit? Email </a:t>
            </a:r>
            <a:r>
              <a:rPr lang="en-US" sz="1200" dirty="0">
                <a:solidFill>
                  <a:schemeClr val="bg1"/>
                </a:solidFill>
                <a:hlinkClick r:id="rId3">
                  <a:extLst>
                    <a:ext uri="{A12FA001-AC4F-418D-AE19-62706E023703}">
                      <ahyp:hlinkClr xmlns:ahyp="http://schemas.microsoft.com/office/drawing/2018/hyperlinkcolor" val="tx"/>
                    </a:ext>
                  </a:extLst>
                </a:hlinkClick>
              </a:rPr>
              <a:t>rgomez001@sdccd.edu</a:t>
            </a:r>
            <a:r>
              <a:rPr lang="en-US" sz="1200" dirty="0">
                <a:solidFill>
                  <a:schemeClr val="bg1"/>
                </a:solidFill>
              </a:rPr>
              <a:t> or </a:t>
            </a:r>
            <a:r>
              <a:rPr lang="en-US" sz="1200" dirty="0">
                <a:solidFill>
                  <a:schemeClr val="bg1"/>
                </a:solidFill>
                <a:hlinkClick r:id="rId4">
                  <a:extLst>
                    <a:ext uri="{A12FA001-AC4F-418D-AE19-62706E023703}">
                      <ahyp:hlinkClr xmlns:ahyp="http://schemas.microsoft.com/office/drawing/2018/hyperlinkcolor" val="tx"/>
                    </a:ext>
                  </a:extLst>
                </a:hlinkClick>
              </a:rPr>
              <a:t>jbartolo@sdccd.edu</a:t>
            </a:r>
            <a:endParaRPr lang="en-US" sz="1200" dirty="0">
              <a:solidFill>
                <a:schemeClr val="bg1"/>
              </a:solidFill>
            </a:endParaRPr>
          </a:p>
        </p:txBody>
      </p:sp>
      <p:pic>
        <p:nvPicPr>
          <p:cNvPr id="10" name="Picture 9">
            <a:hlinkClick r:id="rId5"/>
            <a:extLst>
              <a:ext uri="{FF2B5EF4-FFF2-40B4-BE49-F238E27FC236}">
                <a16:creationId xmlns:a16="http://schemas.microsoft.com/office/drawing/2014/main" id="{13B1247A-C110-E027-5E93-F45ED1247713}"/>
              </a:ext>
            </a:extLst>
          </p:cNvPr>
          <p:cNvPicPr>
            <a:picLocks noChangeAspect="1"/>
          </p:cNvPicPr>
          <p:nvPr/>
        </p:nvPicPr>
        <p:blipFill>
          <a:blip r:embed="rId6"/>
          <a:stretch>
            <a:fillRect/>
          </a:stretch>
        </p:blipFill>
        <p:spPr>
          <a:xfrm>
            <a:off x="353427" y="1970173"/>
            <a:ext cx="2604549" cy="2647247"/>
          </a:xfrm>
          <a:prstGeom prst="rect">
            <a:avLst/>
          </a:prstGeom>
        </p:spPr>
      </p:pic>
      <p:pic>
        <p:nvPicPr>
          <p:cNvPr id="11" name="Picture 10" descr="A close-up of a logo&#10;&#10;AI-generated content may be incorrect.">
            <a:extLst>
              <a:ext uri="{FF2B5EF4-FFF2-40B4-BE49-F238E27FC236}">
                <a16:creationId xmlns:a16="http://schemas.microsoft.com/office/drawing/2014/main" id="{DFF20AC4-3832-6F1E-F05D-06CFA219A500}"/>
              </a:ext>
            </a:extLst>
          </p:cNvPr>
          <p:cNvPicPr>
            <a:picLocks noChangeAspect="1"/>
          </p:cNvPicPr>
          <p:nvPr/>
        </p:nvPicPr>
        <p:blipFill>
          <a:blip r:embed="rId7"/>
          <a:srcRect b="31433"/>
          <a:stretch>
            <a:fillRect/>
          </a:stretch>
        </p:blipFill>
        <p:spPr>
          <a:xfrm>
            <a:off x="512701" y="526080"/>
            <a:ext cx="2286000" cy="1349782"/>
          </a:xfrm>
          <a:prstGeom prst="rect">
            <a:avLst/>
          </a:prstGeom>
        </p:spPr>
      </p:pic>
    </p:spTree>
    <p:extLst>
      <p:ext uri="{BB962C8B-B14F-4D97-AF65-F5344CB8AC3E}">
        <p14:creationId xmlns:p14="http://schemas.microsoft.com/office/powerpoint/2010/main" val="348294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70E8-5FD3-B714-53A0-F2924A8C3C8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1DE5EC6-1C60-0059-3EA6-85B797D279E5}"/>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394C84B8-3F18-FCDD-3CCE-18EF40A29CCC}"/>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16DEA068-73E6-F32A-0FC3-9F640BB599E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5C591E19-5061-C92D-E8DF-D49481978B2B}"/>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AB36329E-2205-B076-6E10-3B4F8CF64EB5}"/>
              </a:ext>
            </a:extLst>
          </p:cNvPr>
          <p:cNvSpPr txBox="1">
            <a:spLocks/>
          </p:cNvSpPr>
          <p:nvPr/>
        </p:nvSpPr>
        <p:spPr>
          <a:xfrm>
            <a:off x="282618" y="306543"/>
            <a:ext cx="2635164" cy="272687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5. </a:t>
            </a:r>
          </a:p>
          <a:p>
            <a:pPr algn="ctr"/>
            <a:r>
              <a:rPr lang="en-US" sz="3600" dirty="0">
                <a:solidFill>
                  <a:schemeClr val="bg1"/>
                </a:solidFill>
                <a:latin typeface="Arial" panose="020B0604020202020204" pitchFamily="34" charset="0"/>
                <a:cs typeface="Arial" panose="020B0604020202020204" pitchFamily="34" charset="0"/>
              </a:rPr>
              <a:t>Action Items (Second Reads) </a:t>
            </a:r>
          </a:p>
        </p:txBody>
      </p:sp>
      <p:sp>
        <p:nvSpPr>
          <p:cNvPr id="11" name="TextBox 10">
            <a:extLst>
              <a:ext uri="{FF2B5EF4-FFF2-40B4-BE49-F238E27FC236}">
                <a16:creationId xmlns:a16="http://schemas.microsoft.com/office/drawing/2014/main" id="{204BC9D6-B9FA-0630-18DC-995AD0177EDB}"/>
              </a:ext>
            </a:extLst>
          </p:cNvPr>
          <p:cNvSpPr txBox="1"/>
          <p:nvPr/>
        </p:nvSpPr>
        <p:spPr>
          <a:xfrm>
            <a:off x="3483018" y="725090"/>
            <a:ext cx="5281029" cy="461665"/>
          </a:xfrm>
          <a:prstGeom prst="rect">
            <a:avLst/>
          </a:prstGeom>
          <a:noFill/>
        </p:spPr>
        <p:txBody>
          <a:bodyPr wrap="square">
            <a:spAutoFit/>
          </a:bodyPr>
          <a:lstStyle/>
          <a:p>
            <a:pPr marL="0" indent="0">
              <a:buNone/>
            </a:pPr>
            <a:r>
              <a:rPr lang="en-US" sz="2400" b="1" dirty="0">
                <a:latin typeface="Arial" panose="020B0604020202020204" pitchFamily="34" charset="0"/>
                <a:cs typeface="Arial" panose="020B0604020202020204" pitchFamily="34" charset="0"/>
              </a:rPr>
              <a:t>No Action Items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31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2C6E-480A-1F02-B8F2-E7FD7C585C3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668A60D5-0AD9-424F-8367-17E40D2E8C70}"/>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4450D3C6-1E36-FCC9-DDD1-073B48751D14}"/>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68262AE2-8F89-1F54-5E2B-5E2015183035}"/>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935BA09C-DE97-59F2-37CA-D37C003558D7}"/>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F010F72B-9DA5-C455-94D3-37DE4E271006}"/>
              </a:ext>
            </a:extLst>
          </p:cNvPr>
          <p:cNvSpPr txBox="1">
            <a:spLocks/>
          </p:cNvSpPr>
          <p:nvPr/>
        </p:nvSpPr>
        <p:spPr>
          <a:xfrm>
            <a:off x="282618" y="424543"/>
            <a:ext cx="2635164" cy="264098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6.</a:t>
            </a:r>
          </a:p>
          <a:p>
            <a:pPr algn="ctr"/>
            <a:r>
              <a:rPr lang="en-US" sz="3600" dirty="0">
                <a:solidFill>
                  <a:schemeClr val="bg1"/>
                </a:solidFill>
                <a:latin typeface="Arial" panose="020B0604020202020204" pitchFamily="34" charset="0"/>
                <a:cs typeface="Arial" panose="020B0604020202020204" pitchFamily="34" charset="0"/>
              </a:rPr>
              <a:t>Discussion Items </a:t>
            </a:r>
          </a:p>
          <a:p>
            <a:pPr algn="ctr"/>
            <a:r>
              <a:rPr lang="en-US" sz="3600" dirty="0">
                <a:solidFill>
                  <a:schemeClr val="bg1"/>
                </a:solidFill>
                <a:latin typeface="Arial" panose="020B0604020202020204" pitchFamily="34" charset="0"/>
                <a:cs typeface="Arial" panose="020B0604020202020204" pitchFamily="34" charset="0"/>
              </a:rPr>
              <a:t>(First Reads) </a:t>
            </a:r>
          </a:p>
        </p:txBody>
      </p:sp>
      <p:sp>
        <p:nvSpPr>
          <p:cNvPr id="11" name="TextBox 10">
            <a:extLst>
              <a:ext uri="{FF2B5EF4-FFF2-40B4-BE49-F238E27FC236}">
                <a16:creationId xmlns:a16="http://schemas.microsoft.com/office/drawing/2014/main" id="{A49428CE-0A02-E465-FC72-E5E8B49FD0B5}"/>
              </a:ext>
            </a:extLst>
          </p:cNvPr>
          <p:cNvSpPr txBox="1"/>
          <p:nvPr/>
        </p:nvSpPr>
        <p:spPr>
          <a:xfrm>
            <a:off x="3483018" y="424543"/>
            <a:ext cx="5281029" cy="2739211"/>
          </a:xfrm>
          <a:prstGeom prst="rect">
            <a:avLst/>
          </a:prstGeom>
          <a:noFill/>
        </p:spPr>
        <p:txBody>
          <a:bodyPr wrap="square">
            <a:spAutoFit/>
          </a:bodyPr>
          <a:lstStyle/>
          <a:p>
            <a:pPr marL="0" indent="0">
              <a:buNone/>
            </a:pPr>
            <a:r>
              <a:rPr lang="en-US" sz="2000" b="1" dirty="0">
                <a:latin typeface="Arial" panose="020B0604020202020204" pitchFamily="34" charset="0"/>
                <a:cs typeface="Arial" panose="020B0604020202020204" pitchFamily="34" charset="0"/>
              </a:rPr>
              <a:t>6.1	</a:t>
            </a:r>
            <a:r>
              <a:rPr lang="en-US" sz="2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Standing Curriculum 					Committee Updates</a:t>
            </a:r>
            <a:endParaRPr lang="en-US" sz="22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Veronica Hartmann (10 mins)</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6.2</a:t>
            </a:r>
            <a:r>
              <a:rPr lang="en-US" sz="2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NASSSP &amp; PEARL Updates</a:t>
            </a:r>
          </a:p>
          <a:p>
            <a:r>
              <a:rPr lang="en-US" sz="2000" dirty="0">
                <a:latin typeface="Arial" panose="020B0604020202020204" pitchFamily="34" charset="0"/>
                <a:cs typeface="Arial" panose="020B0604020202020204" pitchFamily="34" charset="0"/>
              </a:rPr>
              <a:t>		Nessa Julian (10 mins)</a:t>
            </a:r>
          </a:p>
          <a:p>
            <a:endParaRPr lang="en-US" sz="12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6.3	</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New M</a:t>
            </a:r>
            <a:r>
              <a:rPr lang="en-US" sz="2200" b="1" dirty="0">
                <a:latin typeface="Arial" panose="020B0604020202020204" pitchFamily="34" charset="0"/>
                <a:cs typeface="Arial" panose="020B0604020202020204" pitchFamily="34" charset="0"/>
              </a:rPr>
              <a:t>iramar Technology Plan</a:t>
            </a:r>
            <a:endParaRPr lang="en-US" sz="22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Kurt Hill (10 mins)</a:t>
            </a:r>
          </a:p>
        </p:txBody>
      </p:sp>
    </p:spTree>
    <p:extLst>
      <p:ext uri="{BB962C8B-B14F-4D97-AF65-F5344CB8AC3E}">
        <p14:creationId xmlns:p14="http://schemas.microsoft.com/office/powerpoint/2010/main" val="63281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A353-3D36-98F9-B2A4-76366848F4C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2E045CA-492F-1A6B-36CF-B9274147E9C8}"/>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2804F114-9E73-7D87-21DC-B494E68F5D44}"/>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1A38DE8B-88D5-DA6C-F039-A8B40A7F6626}"/>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9E83D9D1-BA1A-7205-BD50-447B85BB65BB}"/>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848EC8D8-F0FE-2184-CBFF-3AC001C0C78B}"/>
              </a:ext>
            </a:extLst>
          </p:cNvPr>
          <p:cNvSpPr txBox="1">
            <a:spLocks/>
          </p:cNvSpPr>
          <p:nvPr/>
        </p:nvSpPr>
        <p:spPr>
          <a:xfrm>
            <a:off x="282618" y="424543"/>
            <a:ext cx="2635164" cy="264098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6.</a:t>
            </a:r>
          </a:p>
          <a:p>
            <a:pPr algn="ctr"/>
            <a:r>
              <a:rPr lang="en-US" sz="3600" dirty="0">
                <a:solidFill>
                  <a:schemeClr val="bg1"/>
                </a:solidFill>
                <a:latin typeface="Arial" panose="020B0604020202020204" pitchFamily="34" charset="0"/>
                <a:cs typeface="Arial" panose="020B0604020202020204" pitchFamily="34" charset="0"/>
              </a:rPr>
              <a:t>Discussion Items </a:t>
            </a:r>
          </a:p>
          <a:p>
            <a:pPr algn="ctr"/>
            <a:r>
              <a:rPr lang="en-US" sz="3600" dirty="0">
                <a:solidFill>
                  <a:schemeClr val="bg1"/>
                </a:solidFill>
                <a:latin typeface="Arial" panose="020B0604020202020204" pitchFamily="34" charset="0"/>
                <a:cs typeface="Arial" panose="020B0604020202020204" pitchFamily="34" charset="0"/>
              </a:rPr>
              <a:t>(First Reads) </a:t>
            </a:r>
          </a:p>
        </p:txBody>
      </p:sp>
      <p:sp>
        <p:nvSpPr>
          <p:cNvPr id="11" name="TextBox 10">
            <a:extLst>
              <a:ext uri="{FF2B5EF4-FFF2-40B4-BE49-F238E27FC236}">
                <a16:creationId xmlns:a16="http://schemas.microsoft.com/office/drawing/2014/main" id="{A78DA489-9637-5D5A-C507-24B62B75D3C1}"/>
              </a:ext>
            </a:extLst>
          </p:cNvPr>
          <p:cNvSpPr txBox="1"/>
          <p:nvPr/>
        </p:nvSpPr>
        <p:spPr>
          <a:xfrm>
            <a:off x="3483018" y="424543"/>
            <a:ext cx="5281029" cy="2339102"/>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6.5	</a:t>
            </a:r>
            <a:r>
              <a:rPr lang="en-US" sz="2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Outcomes Disaggregation</a:t>
            </a:r>
            <a:endParaRPr lang="en-US" sz="22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Patti Manley (10 mins)</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6.6		</a:t>
            </a:r>
            <a:r>
              <a:rPr lang="en-US" sz="2200" b="1" dirty="0">
                <a:latin typeface="Arial" panose="020B0604020202020204" pitchFamily="34" charset="0"/>
                <a:cs typeface="Arial" panose="020B0604020202020204" pitchFamily="34" charset="0"/>
              </a:rPr>
              <a:t>New Drama Program</a:t>
            </a:r>
          </a:p>
          <a:p>
            <a:pPr marL="0" indent="0">
              <a:buNone/>
            </a:pP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Rodrigo Gomez (10 mins)</a:t>
            </a:r>
          </a:p>
          <a:p>
            <a:pPr marL="0" indent="0">
              <a:buNone/>
            </a:pPr>
            <a:endParaRPr lang="en-US" sz="1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6.7		</a:t>
            </a:r>
            <a:r>
              <a:rPr lang="en-US" sz="2200" b="1" dirty="0">
                <a:latin typeface="Arial" panose="020B0604020202020204" pitchFamily="34" charset="0"/>
                <a:cs typeface="Arial" panose="020B0604020202020204" pitchFamily="34" charset="0"/>
              </a:rPr>
              <a:t>Campus Safety at Miramar</a:t>
            </a:r>
          </a:p>
          <a:p>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Rodrigo Gomez (10 mins)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354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4F36-910B-6264-81CA-E1C030AF5D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0557EB-D513-3D12-78EA-FB1426D8AD67}"/>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679413B-A06A-873E-6C63-046DE02A0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E351D3B-BE7E-9BAF-876F-16527912102B}"/>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C4873DEF-5326-DAA1-D713-1ACA69173284}"/>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6.1	Standing Curriculum Committee Updates</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(Veronica Hartmann)</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Feedback on Administrative Procedures and Board Policies</a:t>
            </a:r>
          </a:p>
          <a:p>
            <a:r>
              <a:rPr lang="en-US" sz="1800" dirty="0">
                <a:latin typeface="Arial" panose="020B0604020202020204" pitchFamily="34" charset="0"/>
                <a:cs typeface="Arial" panose="020B0604020202020204" pitchFamily="34" charset="0"/>
              </a:rPr>
              <a:t>Updates on Title 5 revisions to Credit for Prior Learning (CPL)</a:t>
            </a:r>
          </a:p>
          <a:p>
            <a:r>
              <a:rPr lang="en-US" sz="1800" dirty="0">
                <a:latin typeface="Arial" panose="020B0604020202020204" pitchFamily="34" charset="0"/>
                <a:cs typeface="Arial" panose="020B0604020202020204" pitchFamily="34" charset="0"/>
              </a:rPr>
              <a:t>Updates to professional development opportunities, common course numbering timelines, and the new attendance accounting method</a:t>
            </a: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C410E6DA-436F-D167-F893-701666F5F334}"/>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138664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D7D-651A-49A5-F5B1-E84E2FC0EB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3BE872-4139-DF72-798C-D3352AF18914}"/>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C1155761-0E6B-8A3F-FF0D-57A7637031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E5393E73-E3CF-AA42-5EE7-D073B957E5B9}"/>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219AFDE5-EEEF-DEB2-A936-FC9A83BF8FA2}"/>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6.2	NASSSP &amp; PEARL Updates</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(Nessa Julian)</a:t>
            </a:r>
          </a:p>
          <a:p>
            <a:pPr marL="0" indent="0">
              <a:buNone/>
            </a:pPr>
            <a:endParaRPr lang="en-US" sz="500" b="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Information on Resource Centers</a:t>
            </a:r>
          </a:p>
          <a:p>
            <a:r>
              <a:rPr lang="en-US" sz="1800" dirty="0">
                <a:latin typeface="Arial" panose="020B0604020202020204" pitchFamily="34" charset="0"/>
                <a:cs typeface="Arial" panose="020B0604020202020204" pitchFamily="34" charset="0"/>
              </a:rPr>
              <a:t>Promoting educational achievement, retention &amp; leadership</a:t>
            </a:r>
          </a:p>
          <a:p>
            <a:r>
              <a:rPr lang="en-US" sz="1800" dirty="0">
                <a:latin typeface="Arial" panose="020B0604020202020204" pitchFamily="34" charset="0"/>
                <a:cs typeface="Arial" panose="020B0604020202020204" pitchFamily="34" charset="0"/>
              </a:rPr>
              <a:t>Foundation grants</a:t>
            </a:r>
          </a:p>
          <a:p>
            <a:pPr marL="0" indent="0">
              <a:buNone/>
            </a:pPr>
            <a:endParaRPr lang="en-US" sz="1800" b="1" dirty="0">
              <a:latin typeface="Arial" panose="020B0604020202020204" pitchFamily="34" charset="0"/>
              <a:cs typeface="Arial" panose="020B0604020202020204" pitchFamily="34" charset="0"/>
            </a:endParaRPr>
          </a:p>
          <a:p>
            <a:pPr marL="342900" lvl="1" indent="0">
              <a:buNone/>
            </a:pPr>
            <a:r>
              <a:rPr lang="en-US" b="1" dirty="0">
                <a:latin typeface="Arial" panose="020B0604020202020204" pitchFamily="34" charset="0"/>
                <a:cs typeface="Arial" panose="020B0604020202020204" pitchFamily="34" charset="0"/>
                <a:hlinkClick r:id="rId5"/>
              </a:rPr>
              <a:t>Link to Slides</a:t>
            </a:r>
            <a:endParaRPr lang="en-US"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00A236C2-74C9-BFDB-C834-22559B5FD0AD}"/>
              </a:ext>
            </a:extLst>
          </p:cNvPr>
          <p:cNvPicPr>
            <a:picLocks noChangeAspect="1"/>
          </p:cNvPicPr>
          <p:nvPr/>
        </p:nvPicPr>
        <p:blipFill>
          <a:blip r:embed="rId6"/>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48349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BC8FD-B51E-0915-46F5-20C1B4A414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59D933-7A2A-AEB4-FBF1-A42A147BB4F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78B0AAE-5196-FE8A-E079-34E8E41E1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4AAD78D-5F50-5C35-A1CF-8DD659112130}"/>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925E523F-8444-CF26-AEFB-228FBC11FD68}"/>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6.3	Miramar Technology Plan Updates</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(Kurt Hill)</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Previous Technology Plan was approved by this Senate &amp; College Council</a:t>
            </a:r>
          </a:p>
          <a:p>
            <a:r>
              <a:rPr lang="en-US" sz="1800" dirty="0">
                <a:latin typeface="Arial" panose="020B0604020202020204" pitchFamily="34" charset="0"/>
                <a:cs typeface="Arial" panose="020B0604020202020204" pitchFamily="34" charset="0"/>
              </a:rPr>
              <a:t>Now, work is beginning on the new tech plan </a:t>
            </a:r>
          </a:p>
        </p:txBody>
      </p:sp>
      <p:pic>
        <p:nvPicPr>
          <p:cNvPr id="3" name="Picture 2" descr="A close up of a logo&#10;&#10;AI-generated content may be incorrect.">
            <a:extLst>
              <a:ext uri="{FF2B5EF4-FFF2-40B4-BE49-F238E27FC236}">
                <a16:creationId xmlns:a16="http://schemas.microsoft.com/office/drawing/2014/main" id="{27CD8EF8-BD2E-728A-9319-B97FD6CCA2B8}"/>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86643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F972-BE91-73A6-60E3-BE2C08D25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602ED3-4033-1532-4B2F-19964E6191EE}"/>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3520046-E22F-92A0-A5D4-FE5451048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8C701E51-461A-69C1-D1E3-CA75F4F75C8F}"/>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721A8F01-D9E7-AE74-2594-F7DDEE2B6870}"/>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6.4	Outcomes Disaggregation</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(Patti Manley)</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2024 ACCJC requirements now include disaggregating outcomes assessment data to seek to identify and close equity gaps</a:t>
            </a:r>
          </a:p>
          <a:p>
            <a:r>
              <a:rPr lang="en-US" sz="1800" dirty="0">
                <a:latin typeface="Arial" panose="020B0604020202020204" pitchFamily="34" charset="0"/>
                <a:cs typeface="Arial" panose="020B0604020202020204" pitchFamily="34" charset="0"/>
              </a:rPr>
              <a:t>Course and term will be emphasized; not individual instructor or section</a:t>
            </a:r>
          </a:p>
          <a:p>
            <a:endParaRPr lang="en-US" sz="1800" dirty="0">
              <a:latin typeface="Arial" panose="020B0604020202020204" pitchFamily="34" charset="0"/>
              <a:cs typeface="Arial" panose="020B0604020202020204" pitchFamily="34" charset="0"/>
            </a:endParaRPr>
          </a:p>
          <a:p>
            <a:pPr marL="342900" lvl="1" indent="0">
              <a:buNone/>
            </a:pPr>
            <a:r>
              <a:rPr lang="en-US" b="1" dirty="0">
                <a:latin typeface="Arial" panose="020B0604020202020204" pitchFamily="34" charset="0"/>
                <a:cs typeface="Arial" panose="020B0604020202020204" pitchFamily="34" charset="0"/>
                <a:hlinkClick r:id="rId5"/>
              </a:rPr>
              <a:t>Link to Slides</a:t>
            </a:r>
            <a:endParaRPr lang="en-US"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DB0EC269-7EE8-846C-14F2-7CF87C1F310F}"/>
              </a:ext>
            </a:extLst>
          </p:cNvPr>
          <p:cNvPicPr>
            <a:picLocks noChangeAspect="1"/>
          </p:cNvPicPr>
          <p:nvPr/>
        </p:nvPicPr>
        <p:blipFill>
          <a:blip r:embed="rId6"/>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632224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799A-7A43-3883-7CBF-5134EE7AA5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978966-025F-DA39-14E3-430522D8B50E}"/>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6522AE94-3F6A-CFD4-269C-FBE46F304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311ED19B-EBD6-D3BE-CE46-E14218350677}"/>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8BE4F7EE-93F6-D908-9EE9-C02C14586D8E}"/>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6.5	New Drama Program</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(Rodrigo Gomez)</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People have expressed interest in discussing details about the new program</a:t>
            </a:r>
          </a:p>
          <a:p>
            <a:r>
              <a:rPr lang="en-US" sz="1800" dirty="0">
                <a:latin typeface="Arial" panose="020B0604020202020204" pitchFamily="34" charset="0"/>
                <a:cs typeface="Arial" panose="020B0604020202020204" pitchFamily="34" charset="0"/>
              </a:rPr>
              <a:t>Questions about “</a:t>
            </a:r>
            <a:r>
              <a:rPr lang="en-US" sz="1800" dirty="0">
                <a:latin typeface="Arial" panose="020B0604020202020204" pitchFamily="34" charset="0"/>
                <a:cs typeface="Arial" panose="020B0604020202020204" pitchFamily="34" charset="0"/>
                <a:hlinkClick r:id="rId5"/>
              </a:rPr>
              <a:t>Viability Review of Instructional Programs</a:t>
            </a:r>
            <a:r>
              <a:rPr lang="en-US" sz="18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C3406C73-36C2-C43C-D15D-2A5E667F3122}"/>
              </a:ext>
            </a:extLst>
          </p:cNvPr>
          <p:cNvPicPr>
            <a:picLocks noChangeAspect="1"/>
          </p:cNvPicPr>
          <p:nvPr/>
        </p:nvPicPr>
        <p:blipFill>
          <a:blip r:embed="rId6"/>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82552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B579-22F0-174E-40F2-63F3F7CA79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ED3D96-0D1C-61A1-A7C0-C91A74670BD8}"/>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5DEDA2E1-66FB-776E-C543-F4566BEA7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9CB3DFAA-9AFC-9565-7086-314DEDEE17FC}"/>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85824C09-C2E7-E4E6-6DE7-5684AA5EF525}"/>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6.6	Campus Safety at Miramar</a:t>
            </a:r>
          </a:p>
          <a:p>
            <a:pPr marL="0" indent="0">
              <a:buNone/>
            </a:pPr>
            <a:r>
              <a:rPr lang="en-US" sz="24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(Rodrigo Gomez)</a:t>
            </a:r>
          </a:p>
          <a:p>
            <a:pPr marL="0" indent="0">
              <a:buNone/>
            </a:pPr>
            <a:endParaRPr lang="en-US" sz="5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Acknowledging the tense political climate, our campus should be aware of specific ways our campus and district are supporting students against ICE.</a:t>
            </a:r>
          </a:p>
          <a:p>
            <a:r>
              <a:rPr lang="en-US" sz="1800" dirty="0">
                <a:latin typeface="Arial" panose="020B0604020202020204" pitchFamily="34" charset="0"/>
                <a:cs typeface="Arial" panose="020B0604020202020204" pitchFamily="34" charset="0"/>
              </a:rPr>
              <a:t>Resources have never felt more important</a:t>
            </a:r>
          </a:p>
          <a:p>
            <a:r>
              <a:rPr lang="en-US" sz="1800" dirty="0">
                <a:latin typeface="Arial" panose="020B0604020202020204" pitchFamily="34" charset="0"/>
                <a:cs typeface="Arial" panose="020B0604020202020204" pitchFamily="34" charset="0"/>
              </a:rPr>
              <a:t>Concerns shared over ICE not complying, and what we can do</a:t>
            </a:r>
          </a:p>
          <a:p>
            <a:r>
              <a:rPr lang="en-US" sz="1800" dirty="0">
                <a:latin typeface="Arial" panose="020B0604020202020204" pitchFamily="34" charset="0"/>
                <a:cs typeface="Arial" panose="020B0604020202020204" pitchFamily="34" charset="0"/>
              </a:rPr>
              <a:t>Concerns over campus security; can they can intervene to support us</a:t>
            </a: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B9212E5-B5CF-D5D7-9CFF-D9E24CF08EA0}"/>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1586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FADC-0F0D-AE65-856C-827E2581269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C3123DD-27B9-C9B3-8C9C-9AB99148FA9E}"/>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87EA2516-F4F9-251B-877B-EDD9421CB94A}"/>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00C94621-FD50-58EF-CB3F-28DCEE492B52}"/>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E2EECF76-903B-A12A-6147-628957BECCAC}"/>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1E06CA78-7F87-B885-0286-2E11F4F28E26}"/>
              </a:ext>
            </a:extLst>
          </p:cNvPr>
          <p:cNvSpPr txBox="1">
            <a:spLocks/>
          </p:cNvSpPr>
          <p:nvPr/>
        </p:nvSpPr>
        <p:spPr>
          <a:xfrm>
            <a:off x="282618" y="424543"/>
            <a:ext cx="2635164" cy="264098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7.</a:t>
            </a:r>
          </a:p>
          <a:p>
            <a:pPr algn="ctr"/>
            <a:r>
              <a:rPr lang="en-US" sz="3600" dirty="0">
                <a:solidFill>
                  <a:schemeClr val="bg1"/>
                </a:solidFill>
                <a:latin typeface="Arial" panose="020B0604020202020204" pitchFamily="34" charset="0"/>
                <a:cs typeface="Arial" panose="020B0604020202020204" pitchFamily="34" charset="0"/>
              </a:rPr>
              <a:t>Reports</a:t>
            </a:r>
          </a:p>
          <a:p>
            <a:pPr algn="ctr"/>
            <a:endParaRPr lang="en-US" sz="3600" dirty="0">
              <a:solidFill>
                <a:schemeClr val="bg1"/>
              </a:solidFill>
              <a:latin typeface="Arial" panose="020B0604020202020204" pitchFamily="34" charset="0"/>
              <a:cs typeface="Arial" panose="020B0604020202020204" pitchFamily="34" charset="0"/>
            </a:endParaRPr>
          </a:p>
          <a:p>
            <a:pPr algn="ctr"/>
            <a:endParaRPr lang="en-US" sz="36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5E968B59-3785-C703-4C28-FCCE6E9CAB47}"/>
              </a:ext>
            </a:extLst>
          </p:cNvPr>
          <p:cNvSpPr txBox="1"/>
          <p:nvPr/>
        </p:nvSpPr>
        <p:spPr>
          <a:xfrm>
            <a:off x="3483018" y="431185"/>
            <a:ext cx="5281029" cy="2354491"/>
          </a:xfrm>
          <a:prstGeom prst="rect">
            <a:avLst/>
          </a:prstGeom>
          <a:noFill/>
        </p:spPr>
        <p:txBody>
          <a:bodyPr wrap="square">
            <a:spAutoFit/>
          </a:bodyPr>
          <a:lstStyle/>
          <a:p>
            <a:pPr marL="0" indent="0">
              <a:buNone/>
            </a:pPr>
            <a:r>
              <a:rPr lang="en-US" sz="2200" b="1" dirty="0">
                <a:latin typeface="Arial" panose="020B0604020202020204" pitchFamily="34" charset="0"/>
                <a:cs typeface="Arial" panose="020B0604020202020204" pitchFamily="34" charset="0"/>
              </a:rPr>
              <a:t>7.1	</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Committee Reports</a:t>
            </a: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7.2		Special Reports</a:t>
            </a:r>
          </a:p>
          <a:p>
            <a:pPr marL="0" indent="0">
              <a:buNone/>
            </a:pPr>
            <a:endParaRPr lang="en-US" sz="22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7.3		Executive Committee 					Reports</a:t>
            </a:r>
          </a:p>
          <a:p>
            <a:pPr marL="0" indent="0">
              <a:buNone/>
            </a:pP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71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A81D-6349-621B-C3AB-C2D7BC7CCF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5369E1-3464-979D-EF3C-F2A0954CA39A}"/>
              </a:ext>
            </a:extLst>
          </p:cNvPr>
          <p:cNvSpPr/>
          <p:nvPr/>
        </p:nvSpPr>
        <p:spPr>
          <a:xfrm>
            <a:off x="3264275" y="0"/>
            <a:ext cx="5879725"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14" name="Title 13">
            <a:extLst>
              <a:ext uri="{FF2B5EF4-FFF2-40B4-BE49-F238E27FC236}">
                <a16:creationId xmlns:a16="http://schemas.microsoft.com/office/drawing/2014/main" id="{E9802D64-19E8-2F2C-8A28-9C4234E5A18A}"/>
              </a:ext>
            </a:extLst>
          </p:cNvPr>
          <p:cNvSpPr>
            <a:spLocks noGrp="1"/>
          </p:cNvSpPr>
          <p:nvPr>
            <p:ph type="title"/>
          </p:nvPr>
        </p:nvSpPr>
        <p:spPr>
          <a:xfrm>
            <a:off x="3613337" y="463373"/>
            <a:ext cx="5181600" cy="1475195"/>
          </a:xfrm>
        </p:spPr>
        <p:txBody>
          <a:bodyPr anchor="ctr">
            <a:normAutofit/>
          </a:bodyPr>
          <a:lstStyle/>
          <a:p>
            <a:r>
              <a:rPr lang="en-US" sz="4000" dirty="0">
                <a:solidFill>
                  <a:schemeClr val="bg1"/>
                </a:solidFill>
                <a:latin typeface="Arial" panose="020B0604020202020204" pitchFamily="34" charset="0"/>
                <a:cs typeface="Arial" panose="020B0604020202020204" pitchFamily="34" charset="0"/>
              </a:rPr>
              <a:t>Attendance Log: March 3rd</a:t>
            </a:r>
          </a:p>
        </p:txBody>
      </p:sp>
      <p:sp>
        <p:nvSpPr>
          <p:cNvPr id="21" name="Title 13">
            <a:extLst>
              <a:ext uri="{FF2B5EF4-FFF2-40B4-BE49-F238E27FC236}">
                <a16:creationId xmlns:a16="http://schemas.microsoft.com/office/drawing/2014/main" id="{8ACD61DD-0A9D-4116-0280-88BC72D5356A}"/>
              </a:ext>
            </a:extLst>
          </p:cNvPr>
          <p:cNvSpPr txBox="1">
            <a:spLocks/>
          </p:cNvSpPr>
          <p:nvPr/>
        </p:nvSpPr>
        <p:spPr>
          <a:xfrm>
            <a:off x="3594538" y="2412829"/>
            <a:ext cx="5181600" cy="2004515"/>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400" dirty="0">
                <a:solidFill>
                  <a:schemeClr val="bg1"/>
                </a:solidFill>
              </a:rPr>
              <a:t>Please remember to sign in physically using the sign-in sheet! (See Juli!)</a:t>
            </a:r>
          </a:p>
          <a:p>
            <a:pPr algn="l"/>
            <a:endParaRPr lang="en-US" sz="2400" dirty="0">
              <a:solidFill>
                <a:schemeClr val="bg1"/>
              </a:solidFill>
            </a:endParaRPr>
          </a:p>
          <a:p>
            <a:pPr algn="l"/>
            <a:r>
              <a:rPr lang="en-US" sz="2400" dirty="0">
                <a:solidFill>
                  <a:schemeClr val="bg1"/>
                </a:solidFill>
              </a:rPr>
              <a:t>When we reach </a:t>
            </a:r>
            <a:r>
              <a:rPr lang="en-US" sz="2400" b="1" dirty="0">
                <a:solidFill>
                  <a:schemeClr val="bg1"/>
                </a:solidFill>
              </a:rPr>
              <a:t>quorum (23/44)</a:t>
            </a:r>
            <a:r>
              <a:rPr lang="en-US" sz="2400" dirty="0">
                <a:solidFill>
                  <a:schemeClr val="bg1"/>
                </a:solidFill>
              </a:rPr>
              <a:t> we can get started officially!</a:t>
            </a:r>
          </a:p>
        </p:txBody>
      </p:sp>
      <p:sp>
        <p:nvSpPr>
          <p:cNvPr id="6" name="TextBox 5">
            <a:extLst>
              <a:ext uri="{FF2B5EF4-FFF2-40B4-BE49-F238E27FC236}">
                <a16:creationId xmlns:a16="http://schemas.microsoft.com/office/drawing/2014/main" id="{3C046281-64AF-A43D-0E28-06A5693282F8}"/>
              </a:ext>
            </a:extLst>
          </p:cNvPr>
          <p:cNvSpPr txBox="1"/>
          <p:nvPr/>
        </p:nvSpPr>
        <p:spPr>
          <a:xfrm>
            <a:off x="179070" y="4659939"/>
            <a:ext cx="2953264" cy="276999"/>
          </a:xfrm>
          <a:prstGeom prst="rect">
            <a:avLst/>
          </a:prstGeom>
          <a:noFill/>
        </p:spPr>
        <p:txBody>
          <a:bodyPr wrap="square">
            <a:spAutoFit/>
          </a:bodyPr>
          <a:lstStyle/>
          <a:p>
            <a:pPr algn="ctr"/>
            <a:r>
              <a:rPr lang="en-US" sz="1200" dirty="0"/>
              <a:t>(QR Code for A.S. Attendance)</a:t>
            </a:r>
          </a:p>
        </p:txBody>
      </p:sp>
      <p:pic>
        <p:nvPicPr>
          <p:cNvPr id="5" name="Picture 4">
            <a:extLst>
              <a:ext uri="{FF2B5EF4-FFF2-40B4-BE49-F238E27FC236}">
                <a16:creationId xmlns:a16="http://schemas.microsoft.com/office/drawing/2014/main" id="{13496706-14B2-FBDC-48AD-977CAF5D33AF}"/>
              </a:ext>
            </a:extLst>
          </p:cNvPr>
          <p:cNvPicPr>
            <a:picLocks noChangeAspect="1"/>
          </p:cNvPicPr>
          <p:nvPr/>
        </p:nvPicPr>
        <p:blipFill>
          <a:blip r:embed="rId3"/>
          <a:srcRect l="22010" t="33633" r="22010" b="11606"/>
          <a:stretch>
            <a:fillRect/>
          </a:stretch>
        </p:blipFill>
        <p:spPr>
          <a:xfrm>
            <a:off x="179070" y="2121549"/>
            <a:ext cx="2953264" cy="2888948"/>
          </a:xfrm>
          <a:prstGeom prst="rect">
            <a:avLst/>
          </a:prstGeom>
        </p:spPr>
      </p:pic>
      <p:pic>
        <p:nvPicPr>
          <p:cNvPr id="7" name="Picture 6" descr="A close-up of a logo&#10;&#10;AI-generated content may be incorrect.">
            <a:extLst>
              <a:ext uri="{FF2B5EF4-FFF2-40B4-BE49-F238E27FC236}">
                <a16:creationId xmlns:a16="http://schemas.microsoft.com/office/drawing/2014/main" id="{7300D813-7EFE-F4FA-FCDB-1E617A94BA4A}"/>
              </a:ext>
            </a:extLst>
          </p:cNvPr>
          <p:cNvPicPr>
            <a:picLocks noChangeAspect="1"/>
          </p:cNvPicPr>
          <p:nvPr/>
        </p:nvPicPr>
        <p:blipFill>
          <a:blip r:embed="rId4"/>
          <a:srcRect b="31433"/>
          <a:stretch>
            <a:fillRect/>
          </a:stretch>
        </p:blipFill>
        <p:spPr>
          <a:xfrm>
            <a:off x="512701" y="526080"/>
            <a:ext cx="2286000" cy="1349782"/>
          </a:xfrm>
          <a:prstGeom prst="rect">
            <a:avLst/>
          </a:prstGeom>
        </p:spPr>
      </p:pic>
    </p:spTree>
    <p:extLst>
      <p:ext uri="{BB962C8B-B14F-4D97-AF65-F5344CB8AC3E}">
        <p14:creationId xmlns:p14="http://schemas.microsoft.com/office/powerpoint/2010/main" val="312347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0326-2575-1A66-D7B3-85D62C456B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257924-ADD5-CD0C-680B-9E2B6C0D64ED}"/>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A9A8AF5-E358-2C4A-A2C3-32EBC9020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AA69418-4BC8-378D-AC68-8A02F91EB35B}"/>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0D50498-C374-44C6-BE18-B72B1578629B}"/>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7.1	Committee Reports</a:t>
            </a: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6BEC51B-05A7-04C7-9289-A4C63490119A}"/>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03770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70CE-E89E-27C7-2D2C-F2EB87FB85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238A27-7CB7-745D-6FB8-99103A4C6143}"/>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E1086E3-636F-F646-0EDA-D6A5A90BF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1158027D-1757-D982-74E1-0208F0614AF8}"/>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EC0002D-18BF-8977-026D-305C5C149168}"/>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7.2	Special Reports</a:t>
            </a:r>
            <a:endParaRPr lang="en-US" sz="18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7EE52AD-7706-3848-9378-85669E6AC058}"/>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93351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6B79-B437-8A88-FE0B-8615099C2A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78D8AD-3AC7-E62D-FF1E-A45AA67124E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F7BCAD27-2ED9-48DD-A171-19F44CEBB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886CB4D-DA89-3594-B34F-2ABD936EF262}"/>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66D6A21-0F0B-0B70-4BD4-61FBCFB0E594}"/>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7.3.1	   President’s Report</a:t>
            </a:r>
          </a:p>
          <a:p>
            <a:pPr marL="0" indent="0">
              <a:buNone/>
            </a:pPr>
            <a:r>
              <a:rPr lang="en-US" sz="1800" dirty="0">
                <a:latin typeface="Arial" panose="020B0604020202020204" pitchFamily="34" charset="0"/>
                <a:cs typeface="Arial" panose="020B0604020202020204" pitchFamily="34" charset="0"/>
              </a:rPr>
              <a:t>	7.3.1.1 College Council is forming an AI Workgroup</a:t>
            </a:r>
          </a:p>
          <a:p>
            <a:pPr marL="0" indent="0">
              <a:buNone/>
            </a:pPr>
            <a:r>
              <a:rPr lang="en-US" sz="2400" b="1" dirty="0">
                <a:latin typeface="Arial" panose="020B0604020202020204" pitchFamily="34" charset="0"/>
                <a:cs typeface="Arial" panose="020B0604020202020204" pitchFamily="34" charset="0"/>
              </a:rPr>
              <a:t>7.3.2	   Vice President’s Report</a:t>
            </a:r>
          </a:p>
          <a:p>
            <a:pPr marL="0" indent="0">
              <a:buNone/>
            </a:pPr>
            <a:r>
              <a:rPr lang="en-US" sz="24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7.3.2.1 UMOJA Update</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86123C03-3A40-6AC4-2C4B-321AE1F0E483}"/>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488656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2A229-D974-A9C9-3C9B-F100C6405F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488432-B48A-A27C-94D2-C08E1E0297EF}"/>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95EA004F-D9AB-F5CC-9ABD-9C9391F0A2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EE72522-3F9D-DE84-53BC-AB6D99EE0CBE}"/>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09D5E4DB-0B1F-AEDF-FB06-138229A5E33F}"/>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7.3.3 – 8</a:t>
            </a:r>
          </a:p>
          <a:p>
            <a:pPr marL="826135" lvl="1" indent="-460375">
              <a:lnSpc>
                <a:spcPct val="100000"/>
              </a:lnSpc>
              <a:spcBef>
                <a:spcPts val="0"/>
              </a:spcBef>
              <a:spcAft>
                <a:spcPts val="800"/>
              </a:spcAft>
              <a:buNone/>
            </a:pPr>
            <a:endParaRPr lang="en-US" sz="2000" dirty="0">
              <a:latin typeface="Arial" panose="020B0604020202020204" pitchFamily="34" charset="0"/>
              <a:ea typeface="ＭＳ Ｐゴシック" pitchFamily="34" charset="-128"/>
              <a:cs typeface="Arial" panose="020B0604020202020204" pitchFamily="34" charset="0"/>
            </a:endParaRP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Secretary – Olivia Flores</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Treasurer – Dawn Diskin </a:t>
            </a:r>
            <a:r>
              <a:rPr lang="en-US" sz="2000" i="1" dirty="0">
                <a:latin typeface="Arial" panose="020B0604020202020204" pitchFamily="34" charset="0"/>
                <a:ea typeface="ＭＳ Ｐゴシック" pitchFamily="34" charset="-128"/>
                <a:cs typeface="Arial" panose="020B0604020202020204" pitchFamily="34" charset="0"/>
              </a:rPr>
              <a:t>(please see the following slide)</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Contract Member-at-Large – Melissa Wolfson</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Contingent Faculty Member-at-Large – Desi Klaar</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Chair of Chairs – Mary </a:t>
            </a:r>
            <a:r>
              <a:rPr lang="en-US" sz="2000" dirty="0" err="1">
                <a:latin typeface="Arial" panose="020B0604020202020204" pitchFamily="34" charset="0"/>
                <a:ea typeface="ＭＳ Ｐゴシック" pitchFamily="34" charset="-128"/>
                <a:cs typeface="Arial" panose="020B0604020202020204" pitchFamily="34" charset="0"/>
              </a:rPr>
              <a:t>Kjartanson</a:t>
            </a:r>
            <a:endParaRPr lang="en-US" sz="2000" dirty="0">
              <a:latin typeface="Arial" panose="020B0604020202020204" pitchFamily="34" charset="0"/>
              <a:ea typeface="ＭＳ Ｐゴシック" pitchFamily="34" charset="-128"/>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361DF3D0-52AB-9720-FF4C-269F0BA0ADD9}"/>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5296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0C81-DCD6-80E2-2AD6-C57832D72B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9C5A52-4F6D-548E-424A-D174A125B64E}"/>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586D8E06-F2F2-4354-4549-1F23D5E50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CCE98BA-000E-994C-288F-BDD381155631}"/>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46CCD2F-5B08-5ABD-C831-0E66D097CBCA}"/>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7.3.4: Treasurer (Dawn Diskin)</a:t>
            </a:r>
            <a:endParaRPr lang="en-US" sz="1500" b="1" dirty="0">
              <a:latin typeface="Arial" panose="020B0604020202020204" pitchFamily="34" charset="0"/>
              <a:cs typeface="Arial" panose="020B0604020202020204" pitchFamily="34" charset="0"/>
            </a:endParaRPr>
          </a:p>
          <a:p>
            <a:pPr marL="0" indent="0">
              <a:buNone/>
            </a:pPr>
            <a:endParaRPr lang="en-US" sz="1800" b="1" dirty="0">
              <a:latin typeface="Arial" panose="020B0604020202020204" pitchFamily="34" charset="0"/>
              <a:cs typeface="Arial" panose="020B0604020202020204" pitchFamily="34" charset="0"/>
            </a:endParaRPr>
          </a:p>
          <a:p>
            <a:pPr marL="342900" indent="-342900">
              <a:buFont typeface="+mj-lt"/>
              <a:buAutoNum type="arabicPeriod"/>
            </a:pPr>
            <a:r>
              <a:rPr lang="en-US" sz="1800" dirty="0">
                <a:latin typeface="Arial" panose="020B0604020202020204" pitchFamily="34" charset="0"/>
                <a:cs typeface="Arial" panose="020B0604020202020204" pitchFamily="34" charset="0"/>
              </a:rPr>
              <a:t>Account Balance $463.47</a:t>
            </a:r>
          </a:p>
          <a:p>
            <a:pPr marL="342900" indent="-342900">
              <a:buFont typeface="+mj-lt"/>
              <a:buAutoNum type="arabicPeriod"/>
            </a:pPr>
            <a:r>
              <a:rPr lang="en-US" sz="1800" dirty="0">
                <a:latin typeface="Arial" panose="020B0604020202020204" pitchFamily="34" charset="0"/>
                <a:cs typeface="Arial" panose="020B0604020202020204" pitchFamily="34" charset="0"/>
              </a:rPr>
              <a:t>Academic Senate Dues / Voluntary Payroll Deduction</a:t>
            </a:r>
          </a:p>
          <a:p>
            <a:pPr lvl="1"/>
            <a:r>
              <a:rPr lang="en-US" dirty="0">
                <a:latin typeface="Arial" panose="020B0604020202020204" pitchFamily="34" charset="0"/>
                <a:cs typeface="Arial" panose="020B0604020202020204" pitchFamily="34" charset="0"/>
              </a:rPr>
              <a:t>Annual student scholarships &amp; Basic Needs Donations</a:t>
            </a:r>
          </a:p>
          <a:p>
            <a:pPr marL="342900" indent="-342900">
              <a:buFont typeface="+mj-lt"/>
              <a:buAutoNum type="arabicPeriod"/>
            </a:pPr>
            <a:r>
              <a:rPr lang="en-US" sz="1800" dirty="0">
                <a:latin typeface="Arial" panose="020B0604020202020204" pitchFamily="34" charset="0"/>
                <a:cs typeface="Arial" panose="020B0604020202020204" pitchFamily="34" charset="0"/>
              </a:rPr>
              <a:t>Update from Miramar College Foundation</a:t>
            </a:r>
          </a:p>
        </p:txBody>
      </p:sp>
      <p:pic>
        <p:nvPicPr>
          <p:cNvPr id="3" name="Picture 2" descr="A close up of a logo&#10;&#10;AI-generated content may be incorrect.">
            <a:extLst>
              <a:ext uri="{FF2B5EF4-FFF2-40B4-BE49-F238E27FC236}">
                <a16:creationId xmlns:a16="http://schemas.microsoft.com/office/drawing/2014/main" id="{029E7D82-1BB8-9231-DDEF-0B79FBAD2D5C}"/>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800118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AE21-2B56-4377-6F53-F6253AAF86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5159F7-881C-9E59-FF27-340B3E74C66C}"/>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64F0718-D9E8-D908-97B8-D954F849B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6132DA6-2F2E-C5F4-D460-290B00378A7A}"/>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050A08B7-BD6A-B3F8-050E-983AC0D710DD}"/>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1 min. time limit each</a:t>
            </a:r>
          </a:p>
          <a:p>
            <a:pPr marL="0" indent="0">
              <a:buNone/>
            </a:pPr>
            <a:endParaRPr lang="en-US" sz="15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29B3FB1-D398-625A-30F9-6BD277972A25}"/>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5427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74B5-8338-2A4C-7BF3-B5B677F1E6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48DEEF-84E8-6C71-3972-2EC59516F11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3DE292ED-81D9-41B8-C597-6874FE8F2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182EA2A3-F8DA-7B9B-140C-1BB775BA90B1}"/>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9. Adjournment</a:t>
            </a:r>
          </a:p>
        </p:txBody>
      </p:sp>
      <p:sp>
        <p:nvSpPr>
          <p:cNvPr id="6" name="Content Placeholder 5">
            <a:extLst>
              <a:ext uri="{FF2B5EF4-FFF2-40B4-BE49-F238E27FC236}">
                <a16:creationId xmlns:a16="http://schemas.microsoft.com/office/drawing/2014/main" id="{E7B9C001-6C88-4A73-AE39-4009A71FDA53}"/>
              </a:ext>
            </a:extLst>
          </p:cNvPr>
          <p:cNvSpPr>
            <a:spLocks noGrp="1"/>
          </p:cNvSpPr>
          <p:nvPr>
            <p:ph sz="half" idx="1"/>
          </p:nvPr>
        </p:nvSpPr>
        <p:spPr>
          <a:xfrm>
            <a:off x="312517" y="1541860"/>
            <a:ext cx="8518965" cy="3327796"/>
          </a:xfrm>
        </p:spPr>
        <p:txBody>
          <a:bodyPr numCol="1">
            <a:noAutofit/>
          </a:bodyPr>
          <a:lstStyle/>
          <a:p>
            <a:pPr marL="0" indent="0" algn="ctr">
              <a:buNone/>
            </a:pP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If the calendar was approved earlier,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first meeting of the 2025-26 SDMC Academic Senate is:</a:t>
            </a:r>
            <a:br>
              <a:rPr lang="en-US" sz="2000" dirty="0">
                <a:latin typeface="Arial" panose="020B0604020202020204" pitchFamily="34" charset="0"/>
                <a:cs typeface="Arial" panose="020B0604020202020204" pitchFamily="34" charset="0"/>
              </a:rPr>
            </a:br>
            <a:r>
              <a:rPr lang="en-US" sz="2000" b="1" spc="-5" dirty="0">
                <a:latin typeface="Arial" panose="020B0604020202020204" pitchFamily="34" charset="0"/>
                <a:ea typeface="Tahoma" panose="020B0604030504040204" pitchFamily="34" charset="0"/>
                <a:cs typeface="Arial" panose="020B0604020202020204" pitchFamily="34" charset="0"/>
              </a:rPr>
              <a:t>Tuesday, March 17th, 2026 </a:t>
            </a:r>
            <a:r>
              <a:rPr lang="en-US" sz="2000" spc="-5" dirty="0">
                <a:latin typeface="Arial" panose="020B0604020202020204" pitchFamily="34" charset="0"/>
                <a:ea typeface="Tahoma" panose="020B0604030504040204" pitchFamily="34" charset="0"/>
                <a:cs typeface="Arial" panose="020B0604020202020204" pitchFamily="34" charset="0"/>
              </a:rPr>
              <a:t>from 3:30-5:00 pm in M-110.</a:t>
            </a:r>
            <a:br>
              <a:rPr lang="en-US" sz="2000" dirty="0">
                <a:highlight>
                  <a:srgbClr val="FFFF00"/>
                </a:highlight>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Remember that starting Spring 2026 we’ll be moving to fully in person Senate meetings. Hence, we will be retiring the</a:t>
            </a:r>
            <a:r>
              <a:rPr lang="en-US" sz="200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hlinkClick r:id="rId5"/>
              </a:rPr>
              <a:t>A.S. Senator Remote Attendance Form</a:t>
            </a:r>
            <a:endParaRPr lang="en-US" sz="20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A742F5F-69AA-5BA0-D510-605D1C466212}"/>
              </a:ext>
            </a:extLst>
          </p:cNvPr>
          <p:cNvPicPr>
            <a:picLocks noChangeAspect="1"/>
          </p:cNvPicPr>
          <p:nvPr/>
        </p:nvPicPr>
        <p:blipFill>
          <a:blip r:embed="rId6"/>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646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8054-0723-0B62-AA68-0DFF89F7D9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C1ABB1-47B5-21FC-37AC-C068375B63E7}"/>
              </a:ext>
            </a:extLst>
          </p:cNvPr>
          <p:cNvSpPr/>
          <p:nvPr/>
        </p:nvSpPr>
        <p:spPr>
          <a:xfrm>
            <a:off x="3264275" y="0"/>
            <a:ext cx="5879725"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14" name="Title 13">
            <a:extLst>
              <a:ext uri="{FF2B5EF4-FFF2-40B4-BE49-F238E27FC236}">
                <a16:creationId xmlns:a16="http://schemas.microsoft.com/office/drawing/2014/main" id="{FE2A400B-0A33-7146-E18C-DF7A7E943A6B}"/>
              </a:ext>
            </a:extLst>
          </p:cNvPr>
          <p:cNvSpPr>
            <a:spLocks noGrp="1"/>
          </p:cNvSpPr>
          <p:nvPr>
            <p:ph type="title"/>
          </p:nvPr>
        </p:nvSpPr>
        <p:spPr>
          <a:xfrm>
            <a:off x="3594538" y="724186"/>
            <a:ext cx="5181600" cy="1475195"/>
          </a:xfrm>
        </p:spPr>
        <p:txBody>
          <a:bodyPr anchor="ctr">
            <a:normAutofit/>
          </a:bodyPr>
          <a:lstStyle/>
          <a:p>
            <a:r>
              <a:rPr lang="en-US" sz="3200" dirty="0">
                <a:solidFill>
                  <a:schemeClr val="bg1"/>
                </a:solidFill>
                <a:latin typeface="Arial" panose="020B0604020202020204" pitchFamily="34" charset="0"/>
                <a:cs typeface="Arial" panose="020B0604020202020204" pitchFamily="34" charset="0"/>
              </a:rPr>
              <a:t>Thanks for your hard work for Miramar College!</a:t>
            </a:r>
          </a:p>
        </p:txBody>
      </p:sp>
      <p:sp>
        <p:nvSpPr>
          <p:cNvPr id="21" name="Title 13">
            <a:extLst>
              <a:ext uri="{FF2B5EF4-FFF2-40B4-BE49-F238E27FC236}">
                <a16:creationId xmlns:a16="http://schemas.microsoft.com/office/drawing/2014/main" id="{A681D056-B0D3-6E39-9EAE-A481624151C3}"/>
              </a:ext>
            </a:extLst>
          </p:cNvPr>
          <p:cNvSpPr txBox="1">
            <a:spLocks/>
          </p:cNvSpPr>
          <p:nvPr/>
        </p:nvSpPr>
        <p:spPr>
          <a:xfrm>
            <a:off x="3594538" y="2625121"/>
            <a:ext cx="5181600"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spcBef>
                <a:spcPts val="0"/>
              </a:spcBef>
            </a:pPr>
            <a:r>
              <a:rPr lang="en-US" sz="2400" b="1" dirty="0">
                <a:solidFill>
                  <a:schemeClr val="bg1"/>
                </a:solidFill>
                <a:latin typeface="Arial" panose="020B0604020202020204" pitchFamily="34" charset="0"/>
                <a:cs typeface="Arial" panose="020B0604020202020204" pitchFamily="34" charset="0"/>
              </a:rPr>
              <a:t>If you have any questions, please reach out via email!</a:t>
            </a:r>
          </a:p>
          <a:p>
            <a:pPr algn="l">
              <a:spcBef>
                <a:spcPts val="0"/>
              </a:spcBef>
            </a:pPr>
            <a:endParaRPr lang="en-US" sz="2400" b="1" i="1" dirty="0">
              <a:solidFill>
                <a:schemeClr val="bg1"/>
              </a:solidFill>
              <a:latin typeface="Arial" panose="020B0604020202020204" pitchFamily="34" charset="0"/>
              <a:cs typeface="Arial" panose="020B0604020202020204" pitchFamily="34" charset="0"/>
            </a:endParaRPr>
          </a:p>
        </p:txBody>
      </p:sp>
      <p:pic>
        <p:nvPicPr>
          <p:cNvPr id="4" name="Picture 3" descr="A close-up of a logo&#10;&#10;AI-generated content may be incorrect.">
            <a:extLst>
              <a:ext uri="{FF2B5EF4-FFF2-40B4-BE49-F238E27FC236}">
                <a16:creationId xmlns:a16="http://schemas.microsoft.com/office/drawing/2014/main" id="{0C7C9E22-2235-538A-CD44-2D1F5964EEAC}"/>
              </a:ext>
            </a:extLst>
          </p:cNvPr>
          <p:cNvPicPr>
            <a:picLocks noChangeAspect="1"/>
          </p:cNvPicPr>
          <p:nvPr/>
        </p:nvPicPr>
        <p:blipFill>
          <a:blip r:embed="rId3"/>
          <a:srcRect b="25062"/>
          <a:stretch>
            <a:fillRect/>
          </a:stretch>
        </p:blipFill>
        <p:spPr>
          <a:xfrm>
            <a:off x="516720" y="726156"/>
            <a:ext cx="2286000" cy="1475194"/>
          </a:xfrm>
          <a:prstGeom prst="rect">
            <a:avLst/>
          </a:prstGeom>
        </p:spPr>
      </p:pic>
      <p:sp>
        <p:nvSpPr>
          <p:cNvPr id="8" name="TextBox 7">
            <a:extLst>
              <a:ext uri="{FF2B5EF4-FFF2-40B4-BE49-F238E27FC236}">
                <a16:creationId xmlns:a16="http://schemas.microsoft.com/office/drawing/2014/main" id="{D6B6DC35-7214-07AE-D252-453C7890C034}"/>
              </a:ext>
            </a:extLst>
          </p:cNvPr>
          <p:cNvSpPr txBox="1"/>
          <p:nvPr/>
        </p:nvSpPr>
        <p:spPr>
          <a:xfrm>
            <a:off x="3594538" y="4002395"/>
            <a:ext cx="5357234" cy="369332"/>
          </a:xfrm>
          <a:prstGeom prst="rect">
            <a:avLst/>
          </a:prstGeom>
          <a:noFill/>
        </p:spPr>
        <p:txBody>
          <a:bodyPr wrap="square">
            <a:spAutoFit/>
          </a:bodyPr>
          <a:lstStyle/>
          <a:p>
            <a:pPr>
              <a:spcBef>
                <a:spcPts val="0"/>
              </a:spcBef>
            </a:pP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rgomez001@sdccd.edu</a:t>
            </a:r>
            <a:r>
              <a:rPr lang="en-US" dirty="0">
                <a:solidFill>
                  <a:schemeClr val="bg1"/>
                </a:solidFill>
                <a:latin typeface="Arial" panose="020B0604020202020204" pitchFamily="34" charset="0"/>
                <a:cs typeface="Arial" panose="020B0604020202020204" pitchFamily="34" charset="0"/>
              </a:rPr>
              <a:t> or </a:t>
            </a: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jbartolo@sdccd.edu</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722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2EBC1C-A1B7-60A8-619D-638A22F271DF}"/>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D4D61CAA-2AF9-0708-B82F-AE75E3478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8435" y="-1261811"/>
            <a:ext cx="22176688" cy="21072277"/>
          </a:xfrm>
          <a:prstGeom prst="rect">
            <a:avLst/>
          </a:prstGeom>
        </p:spPr>
      </p:pic>
      <p:sp>
        <p:nvSpPr>
          <p:cNvPr id="5" name="Title 4">
            <a:extLst>
              <a:ext uri="{FF2B5EF4-FFF2-40B4-BE49-F238E27FC236}">
                <a16:creationId xmlns:a16="http://schemas.microsoft.com/office/drawing/2014/main" id="{D2E3D18E-FC6C-3F47-36E7-5784F5A30B63}"/>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2. Agenda Overview</a:t>
            </a:r>
          </a:p>
        </p:txBody>
      </p:sp>
      <p:sp>
        <p:nvSpPr>
          <p:cNvPr id="6" name="Content Placeholder 5">
            <a:extLst>
              <a:ext uri="{FF2B5EF4-FFF2-40B4-BE49-F238E27FC236}">
                <a16:creationId xmlns:a16="http://schemas.microsoft.com/office/drawing/2014/main" id="{873C7D1D-6291-9496-E110-C2D5FB56E75B}"/>
              </a:ext>
            </a:extLst>
          </p:cNvPr>
          <p:cNvSpPr>
            <a:spLocks noGrp="1"/>
          </p:cNvSpPr>
          <p:nvPr>
            <p:ph sz="half" idx="1"/>
          </p:nvPr>
        </p:nvSpPr>
        <p:spPr>
          <a:xfrm>
            <a:off x="312517" y="1541859"/>
            <a:ext cx="8518965" cy="3294555"/>
          </a:xfrm>
        </p:spPr>
        <p:txBody>
          <a:bodyPr numCol="2">
            <a:noAutofit/>
          </a:bodyPr>
          <a:lstStyle/>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Call to Order</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Approval of Agenda</a:t>
            </a:r>
            <a:r>
              <a:rPr lang="en-US" sz="1700" dirty="0">
                <a:latin typeface="Arial" panose="020B0604020202020204" pitchFamily="34" charset="0"/>
                <a:cs typeface="Arial" panose="020B0604020202020204" pitchFamily="34" charset="0"/>
              </a:rPr>
              <a:t> &amp; Consent Calendar</a:t>
            </a:r>
          </a:p>
          <a:p>
            <a:pPr marL="880110" lvl="1" indent="-514350">
              <a:spcBef>
                <a:spcPts val="0"/>
              </a:spcBef>
              <a:buFont typeface="+mj-lt"/>
              <a:buAutoNum type="alphaLcPeriod"/>
            </a:pPr>
            <a:r>
              <a:rPr lang="en-US" sz="1500" dirty="0">
                <a:solidFill>
                  <a:srgbClr val="006E79"/>
                </a:solidFill>
                <a:latin typeface="Arial" panose="020B0604020202020204" pitchFamily="34" charset="0"/>
                <a:cs typeface="Arial" panose="020B0604020202020204" pitchFamily="34" charset="0"/>
              </a:rPr>
              <a:t>DRAFT Minutes 021726</a:t>
            </a:r>
            <a:endParaRPr lang="en-US" sz="1500" dirty="0">
              <a:latin typeface="Arial" panose="020B0604020202020204" pitchFamily="34" charset="0"/>
              <a:cs typeface="Arial" panose="020B0604020202020204" pitchFamily="34" charset="0"/>
              <a:hlinkClick r:id="rId5"/>
            </a:endParaRP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Land Acknowledgement </a:t>
            </a:r>
            <a:r>
              <a:rPr lang="en-US" sz="1700" dirty="0">
                <a:latin typeface="Arial" panose="020B0604020202020204" pitchFamily="34" charset="0"/>
                <a:cs typeface="Arial" panose="020B0604020202020204" pitchFamily="34" charset="0"/>
              </a:rPr>
              <a:t>(Updated)</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Public Comments</a:t>
            </a:r>
          </a:p>
          <a:p>
            <a:pPr marL="514350" indent="-514350">
              <a:spcBef>
                <a:spcPts val="0"/>
              </a:spcBef>
              <a:buFont typeface="+mj-lt"/>
              <a:buAutoNum type="arabicPeriod"/>
            </a:pPr>
            <a:r>
              <a:rPr lang="en-US" sz="1700" b="1" dirty="0">
                <a:latin typeface="Arial" panose="020B0604020202020204" pitchFamily="34" charset="0"/>
                <a:cs typeface="Arial" panose="020B0604020202020204" pitchFamily="34" charset="0"/>
              </a:rPr>
              <a:t>Action Items</a:t>
            </a:r>
            <a:endParaRPr lang="en-US" sz="1500" dirty="0">
              <a:latin typeface="Arial" panose="020B0604020202020204" pitchFamily="34" charset="0"/>
              <a:ea typeface="Arial" panose="020B0604020202020204" pitchFamily="34" charset="0"/>
              <a:cs typeface="Arial" panose="020B0604020202020204" pitchFamily="34" charset="0"/>
            </a:endParaRPr>
          </a:p>
          <a:p>
            <a:pPr marL="514350" indent="-514350">
              <a:spcBef>
                <a:spcPts val="0"/>
              </a:spcBef>
              <a:buFont typeface="+mj-lt"/>
              <a:buAutoNum type="arabicPeriod" startAt="6"/>
            </a:pPr>
            <a:r>
              <a:rPr lang="en-US" sz="1700" b="1" dirty="0">
                <a:latin typeface="Arial" panose="020B0604020202020204" pitchFamily="34" charset="0"/>
                <a:cs typeface="Arial" panose="020B0604020202020204" pitchFamily="34" charset="0"/>
              </a:rPr>
              <a:t>Discussion Items</a:t>
            </a:r>
          </a:p>
          <a:p>
            <a:pPr marL="747713" lvl="1" indent="-382588">
              <a:spcBef>
                <a:spcPts val="0"/>
              </a:spcBef>
              <a:buFont typeface="+mj-lt"/>
              <a:buAutoNum type="alphaLcPeriod"/>
            </a:pPr>
            <a:r>
              <a:rPr lang="en-US" sz="1500" dirty="0">
                <a:latin typeface="Arial" panose="020B0604020202020204" pitchFamily="34" charset="0"/>
                <a:cs typeface="Arial" panose="020B0604020202020204" pitchFamily="34" charset="0"/>
              </a:rPr>
              <a:t>Standing: Curriculum Committee Updates</a:t>
            </a:r>
            <a:endParaRPr lang="en-US" sz="1500" dirty="0">
              <a:latin typeface="Arial" panose="020B0604020202020204" pitchFamily="34" charset="0"/>
              <a:ea typeface="Tahoma" panose="020B0604030504040204" pitchFamily="34" charset="0"/>
              <a:cs typeface="Arial" panose="020B0604020202020204" pitchFamily="34" charset="0"/>
            </a:endParaRP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NASSSP &amp; PEARL Updates</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Outcomes Disaggregation</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New Drama Program</a:t>
            </a:r>
          </a:p>
          <a:p>
            <a:pPr marL="747713" lvl="1" indent="-382588">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Campus Safety at Miramar</a:t>
            </a:r>
          </a:p>
          <a:p>
            <a:pPr marL="51435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Reports:</a:t>
            </a:r>
          </a:p>
          <a:p>
            <a:pPr marL="577850" lvl="1" indent="-396875">
              <a:spcBef>
                <a:spcPts val="0"/>
              </a:spcBef>
              <a:buFont typeface="+mj-lt"/>
              <a:buAutoNum type="alphaLcPeriod"/>
            </a:pPr>
            <a:r>
              <a:rPr lang="en-US" sz="1700" dirty="0">
                <a:latin typeface="Arial" panose="020B0604020202020204" pitchFamily="34" charset="0"/>
                <a:cs typeface="Arial" panose="020B0604020202020204" pitchFamily="34" charset="0"/>
              </a:rPr>
              <a:t>Committee Reports</a:t>
            </a:r>
            <a:endParaRPr lang="en-US" sz="1700" strike="sngStrike" dirty="0">
              <a:latin typeface="Arial" panose="020B0604020202020204" pitchFamily="34" charset="0"/>
              <a:cs typeface="Arial" panose="020B0604020202020204" pitchFamily="34" charset="0"/>
            </a:endParaRPr>
          </a:p>
          <a:p>
            <a:pPr marL="577850" lvl="1" indent="-396875">
              <a:spcBef>
                <a:spcPts val="0"/>
              </a:spcBef>
              <a:buFont typeface="+mj-lt"/>
              <a:buAutoNum type="alphaLcPeriod"/>
            </a:pPr>
            <a:r>
              <a:rPr lang="en-US" sz="1700" dirty="0">
                <a:latin typeface="Arial" panose="020B0604020202020204" pitchFamily="34" charset="0"/>
                <a:cs typeface="Arial" panose="020B0604020202020204" pitchFamily="34" charset="0"/>
              </a:rPr>
              <a:t>Special Reports</a:t>
            </a:r>
          </a:p>
          <a:p>
            <a:pPr marL="577850" lvl="1" indent="-396875">
              <a:spcBef>
                <a:spcPts val="0"/>
              </a:spcBef>
              <a:buFont typeface="+mj-lt"/>
              <a:buAutoNum type="alphaLcPeriod"/>
            </a:pPr>
            <a:r>
              <a:rPr lang="en-US" sz="1700" dirty="0">
                <a:latin typeface="Arial" panose="020B0604020202020204" pitchFamily="34" charset="0"/>
                <a:cs typeface="Arial" panose="020B0604020202020204" pitchFamily="34" charset="0"/>
              </a:rPr>
              <a:t>Executive Committee Reports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Announcements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Adjournment</a:t>
            </a:r>
          </a:p>
        </p:txBody>
      </p:sp>
      <p:sp>
        <p:nvSpPr>
          <p:cNvPr id="7" name="TextBox 6">
            <a:extLst>
              <a:ext uri="{FF2B5EF4-FFF2-40B4-BE49-F238E27FC236}">
                <a16:creationId xmlns:a16="http://schemas.microsoft.com/office/drawing/2014/main" id="{BBC54568-5857-1B80-63DE-392BA4166582}"/>
              </a:ext>
            </a:extLst>
          </p:cNvPr>
          <p:cNvSpPr txBox="1"/>
          <p:nvPr/>
        </p:nvSpPr>
        <p:spPr>
          <a:xfrm>
            <a:off x="5714999" y="4394839"/>
            <a:ext cx="3116483" cy="523220"/>
          </a:xfrm>
          <a:prstGeom prst="rect">
            <a:avLst/>
          </a:prstGeom>
          <a:noFill/>
          <a:ln>
            <a:noFill/>
          </a:ln>
        </p:spPr>
        <p:txBody>
          <a:bodyPr wrap="square">
            <a:spAutoFit/>
          </a:bodyPr>
          <a:lstStyle/>
          <a:p>
            <a:pPr marL="920750" indent="-920750" algn="r">
              <a:buClr>
                <a:srgbClr val="20557B"/>
              </a:buClr>
            </a:pPr>
            <a:r>
              <a:rPr lang="en-US" sz="1400" b="1" spc="-5" dirty="0">
                <a:solidFill>
                  <a:srgbClr val="000000"/>
                </a:solidFill>
                <a:effectLst/>
                <a:ea typeface="Arial" panose="020B0604020202020204" pitchFamily="34" charset="0"/>
                <a:cs typeface="Times New Roman" panose="02020603050405020304" pitchFamily="18" charset="0"/>
                <a:hlinkClick r:id="rId6"/>
              </a:rPr>
              <a:t>A.S. Agenda for 3/03/26</a:t>
            </a:r>
            <a:endParaRPr lang="en-US" sz="1400" b="1" spc="-5" dirty="0">
              <a:solidFill>
                <a:srgbClr val="000000"/>
              </a:solidFill>
              <a:ea typeface="Arial" panose="020B0604020202020204" pitchFamily="34" charset="0"/>
              <a:cs typeface="Times New Roman" panose="02020603050405020304" pitchFamily="18" charset="0"/>
            </a:endParaRPr>
          </a:p>
          <a:p>
            <a:pPr marL="920750" indent="-920750" algn="r">
              <a:buClr>
                <a:srgbClr val="20557B"/>
              </a:buClr>
            </a:pPr>
            <a:r>
              <a:rPr lang="en-US" sz="1400" b="1" i="0" u="none" strike="noStrike" dirty="0">
                <a:solidFill>
                  <a:srgbClr val="006E79"/>
                </a:solidFill>
                <a:effectLst/>
                <a:hlinkClick r:id="rId7"/>
              </a:rPr>
              <a:t> AS Code of Conduct</a:t>
            </a:r>
            <a:endParaRPr lang="en-US" sz="1400" b="1" i="0" u="none" strike="noStrike" dirty="0">
              <a:solidFill>
                <a:srgbClr val="2C2E32"/>
              </a:solidFill>
              <a:effectLst/>
            </a:endParaRPr>
          </a:p>
        </p:txBody>
      </p:sp>
    </p:spTree>
    <p:extLst>
      <p:ext uri="{BB962C8B-B14F-4D97-AF65-F5344CB8AC3E}">
        <p14:creationId xmlns:p14="http://schemas.microsoft.com/office/powerpoint/2010/main" val="11495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9545F-670E-8255-B96C-B1CD7DD0C5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D2E84C-EF2A-6135-407F-06FBDED8BC0C}"/>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5EBDB20-8BD6-5C8C-2BE1-E445C885D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3521" y="-596894"/>
            <a:ext cx="22176688" cy="21072277"/>
          </a:xfrm>
          <a:prstGeom prst="rect">
            <a:avLst/>
          </a:prstGeom>
        </p:spPr>
      </p:pic>
      <p:sp>
        <p:nvSpPr>
          <p:cNvPr id="5" name="Title 4">
            <a:extLst>
              <a:ext uri="{FF2B5EF4-FFF2-40B4-BE49-F238E27FC236}">
                <a16:creationId xmlns:a16="http://schemas.microsoft.com/office/drawing/2014/main" id="{E9FF6C1E-EB4F-726E-2ABB-932C59D1C85B}"/>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3. Land Acknowledgement</a:t>
            </a:r>
          </a:p>
        </p:txBody>
      </p:sp>
      <p:sp>
        <p:nvSpPr>
          <p:cNvPr id="10" name="Rectangle 9">
            <a:extLst>
              <a:ext uri="{FF2B5EF4-FFF2-40B4-BE49-F238E27FC236}">
                <a16:creationId xmlns:a16="http://schemas.microsoft.com/office/drawing/2014/main" id="{1916B6D5-AC0C-3382-8E9B-B1F82D84EDC2}"/>
              </a:ext>
            </a:extLst>
          </p:cNvPr>
          <p:cNvSpPr/>
          <p:nvPr/>
        </p:nvSpPr>
        <p:spPr>
          <a:xfrm>
            <a:off x="0" y="1274413"/>
            <a:ext cx="6440556" cy="3869088"/>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4394DE47-F7E9-4D68-BE3E-684EBA487B31}"/>
              </a:ext>
            </a:extLst>
          </p:cNvPr>
          <p:cNvSpPr txBox="1"/>
          <p:nvPr/>
        </p:nvSpPr>
        <p:spPr>
          <a:xfrm>
            <a:off x="187091" y="1331520"/>
            <a:ext cx="6066374" cy="3754874"/>
          </a:xfrm>
          <a:prstGeom prst="rect">
            <a:avLst/>
          </a:prstGeom>
          <a:noFill/>
          <a:ln>
            <a:solidFill>
              <a:schemeClr val="bg2"/>
            </a:solidFill>
          </a:ln>
        </p:spPr>
        <p:txBody>
          <a:bodyPr wrap="square" rtlCol="0">
            <a:spAutoFit/>
          </a:bodyPr>
          <a:lstStyle/>
          <a:p>
            <a:pPr algn="ctr"/>
            <a:r>
              <a:rPr lang="en-US" sz="1400" i="1" dirty="0">
                <a:highlight>
                  <a:srgbClr val="FFFF00"/>
                </a:highlight>
                <a:latin typeface="Arial" panose="020B0604020202020204" pitchFamily="34" charset="0"/>
                <a:cs typeface="Arial" panose="020B0604020202020204" pitchFamily="34" charset="0"/>
              </a:rPr>
              <a:t>We recognize that San Diego Miramar College sits on the ancestral homeland of the Kumeyaay, Luiseño, Cupeño, and Cahuilla tribes, who have lived in this area for well over 10,000 years, and we honor their past, present, and future connection to this land and its inherent connection to their identity. </a:t>
            </a:r>
            <a:r>
              <a:rPr lang="en-US" sz="1400" i="1" dirty="0">
                <a:latin typeface="Arial" panose="020B0604020202020204" pitchFamily="34" charset="0"/>
                <a:cs typeface="Arial" panose="020B0604020202020204" pitchFamily="34" charset="0"/>
              </a:rPr>
              <a:t>    </a:t>
            </a:r>
          </a:p>
          <a:p>
            <a:pPr algn="ctr"/>
            <a:r>
              <a:rPr lang="en-US" sz="1400" i="1"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acknowledge our occupation of unceded Kumeyaay land and the violent systemic injustices this has continuously perpetuated for Native peoples of this region. We pay respect to the Indigenous people of San Diego County - past, present, and future - and honor their continuing presence in their homeland and their spiritual beliefs that land does not belong to people; people belong to land.</a:t>
            </a:r>
          </a:p>
          <a:p>
            <a:pPr algn="ctr"/>
            <a:endParaRPr lang="en-US" sz="14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also acknowledge that this is merely the beginning, and there is far more work to be done in an attempt to heal all of the injustices and inequities that still exist today and throughout their entire historical diaspora. We commit to moving forward together.</a:t>
            </a:r>
            <a:endParaRPr lang="en-US" sz="1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FC14B44-9EE5-6436-BC72-C674D4D68615}"/>
              </a:ext>
            </a:extLst>
          </p:cNvPr>
          <p:cNvPicPr>
            <a:picLocks noChangeAspect="1"/>
          </p:cNvPicPr>
          <p:nvPr/>
        </p:nvPicPr>
        <p:blipFill>
          <a:blip r:embed="rId5"/>
          <a:srcRect l="65212" t="2597" r="3527" b="22618"/>
          <a:stretch>
            <a:fillRect/>
          </a:stretch>
        </p:blipFill>
        <p:spPr>
          <a:xfrm>
            <a:off x="6477186" y="1291931"/>
            <a:ext cx="2630184" cy="2955222"/>
          </a:xfrm>
          <a:prstGeom prst="rect">
            <a:avLst/>
          </a:prstGeom>
        </p:spPr>
      </p:pic>
      <p:sp>
        <p:nvSpPr>
          <p:cNvPr id="13" name="TextBox 12">
            <a:extLst>
              <a:ext uri="{FF2B5EF4-FFF2-40B4-BE49-F238E27FC236}">
                <a16:creationId xmlns:a16="http://schemas.microsoft.com/office/drawing/2014/main" id="{A2B20695-BF63-9594-59DC-D2FDC42DCDE8}"/>
              </a:ext>
            </a:extLst>
          </p:cNvPr>
          <p:cNvSpPr txBox="1"/>
          <p:nvPr/>
        </p:nvSpPr>
        <p:spPr>
          <a:xfrm>
            <a:off x="6552416" y="4247153"/>
            <a:ext cx="2479724" cy="830997"/>
          </a:xfrm>
          <a:prstGeom prst="rect">
            <a:avLst/>
          </a:prstGeom>
          <a:noFill/>
          <a:ln>
            <a:solidFill>
              <a:schemeClr val="bg2"/>
            </a:solidFill>
          </a:ln>
        </p:spPr>
        <p:txBody>
          <a:bodyPr wrap="square" rtlCol="0">
            <a:spAutoFit/>
          </a:bodyPr>
          <a:lstStyle/>
          <a:p>
            <a:pPr marL="120650" algn="ctr"/>
            <a:r>
              <a:rPr lang="en-US" sz="1200" i="1" dirty="0"/>
              <a:t>Resources: </a:t>
            </a:r>
            <a:r>
              <a:rPr lang="en-US" sz="1200" i="1" dirty="0">
                <a:hlinkClick r:id="rId6"/>
              </a:rPr>
              <a:t>“Making a land acknowledgment meaningful”</a:t>
            </a:r>
            <a:r>
              <a:rPr lang="en-US" sz="1200" i="1" dirty="0"/>
              <a:t>; </a:t>
            </a:r>
            <a:r>
              <a:rPr lang="en-US" sz="1200" i="1" dirty="0">
                <a:hlinkClick r:id="rId7"/>
              </a:rPr>
              <a:t>A call for more powerful land acknowledgements</a:t>
            </a:r>
            <a:endParaRPr lang="en-US" sz="1200" dirty="0"/>
          </a:p>
        </p:txBody>
      </p:sp>
    </p:spTree>
    <p:extLst>
      <p:ext uri="{BB962C8B-B14F-4D97-AF65-F5344CB8AC3E}">
        <p14:creationId xmlns:p14="http://schemas.microsoft.com/office/powerpoint/2010/main" val="204676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8E2D-7AD1-8911-E373-1C505259E42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E21B7A9-810A-DE3E-67B7-DFB67589FEF0}"/>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BA1ED0D0-B5D2-D38F-26A3-239429FB9A9F}"/>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B18B2C60-2913-C239-227B-1F79BEF63A7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60A5EE91-EEDF-B7EC-0C21-2EE7EB804A63}"/>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73251AC4-5849-F6A3-A6C0-D5046E0AA2A5}"/>
              </a:ext>
            </a:extLst>
          </p:cNvPr>
          <p:cNvSpPr txBox="1">
            <a:spLocks/>
          </p:cNvSpPr>
          <p:nvPr/>
        </p:nvSpPr>
        <p:spPr>
          <a:xfrm>
            <a:off x="282618" y="480245"/>
            <a:ext cx="2635164" cy="209150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4. </a:t>
            </a:r>
          </a:p>
          <a:p>
            <a:pPr algn="ctr"/>
            <a:r>
              <a:rPr lang="en-US" sz="3600" dirty="0">
                <a:solidFill>
                  <a:schemeClr val="bg1"/>
                </a:solidFill>
                <a:latin typeface="Arial" panose="020B0604020202020204" pitchFamily="34" charset="0"/>
                <a:cs typeface="Arial" panose="020B0604020202020204" pitchFamily="34" charset="0"/>
              </a:rPr>
              <a:t>Public Comments </a:t>
            </a:r>
          </a:p>
          <a:p>
            <a:pPr algn="ctr"/>
            <a:r>
              <a:rPr lang="en-US" sz="3600" dirty="0">
                <a:solidFill>
                  <a:schemeClr val="bg1"/>
                </a:solidFill>
                <a:latin typeface="Arial" panose="020B0604020202020204" pitchFamily="34" charset="0"/>
                <a:cs typeface="Arial" panose="020B0604020202020204" pitchFamily="34" charset="0"/>
              </a:rPr>
              <a:t>(10 Mins)</a:t>
            </a:r>
          </a:p>
        </p:txBody>
      </p:sp>
      <p:sp>
        <p:nvSpPr>
          <p:cNvPr id="11" name="TextBox 10">
            <a:extLst>
              <a:ext uri="{FF2B5EF4-FFF2-40B4-BE49-F238E27FC236}">
                <a16:creationId xmlns:a16="http://schemas.microsoft.com/office/drawing/2014/main" id="{93D30EF4-A26E-8477-DD70-C8D22C0CD2CF}"/>
              </a:ext>
            </a:extLst>
          </p:cNvPr>
          <p:cNvSpPr txBox="1"/>
          <p:nvPr/>
        </p:nvSpPr>
        <p:spPr>
          <a:xfrm>
            <a:off x="3483018" y="480245"/>
            <a:ext cx="5281029" cy="4339650"/>
          </a:xfrm>
          <a:prstGeom prst="rect">
            <a:avLst/>
          </a:prstGeom>
          <a:noFill/>
        </p:spPr>
        <p:txBody>
          <a:bodyPr wrap="square">
            <a:spAutoFit/>
          </a:bodyPr>
          <a:lstStyle/>
          <a:p>
            <a:pPr marL="571500" indent="-571500">
              <a:buFont typeface="+mj-lt"/>
              <a:buAutoNum type="romanUcPeriod"/>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Limited to </a:t>
            </a:r>
            <a:r>
              <a:rPr lang="en-US" sz="2000" dirty="0">
                <a:latin typeface="Arial" panose="020B0604020202020204" pitchFamily="34" charset="0"/>
                <a:cs typeface="Arial" panose="020B0604020202020204" pitchFamily="34" charset="0"/>
                <a:hlinkClick r:id="rId6"/>
              </a:rPr>
              <a:t>10+1</a:t>
            </a:r>
            <a:r>
              <a:rPr lang="en-US" sz="2000" dirty="0">
                <a:latin typeface="Arial" panose="020B0604020202020204" pitchFamily="34" charset="0"/>
                <a:cs typeface="Arial" panose="020B0604020202020204" pitchFamily="34" charset="0"/>
              </a:rPr>
              <a:t> items that are not on the agenda</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Public Comments on agenda items will take place before the A.S. body discussion begins but after any relevant presentations.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2 min. per speaker, 10 mins. per topic</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Individual speakers may not yield their time to another speaker or spokesperson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 be continued at the end of the meeting if necessary</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3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754F-1555-DBA6-0CF5-BA1204816F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4571D9-1AE5-CCD5-735B-54FB0944EF5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8AE4C76E-FFBD-E299-7A5D-A61C3D00D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C581C140-53B2-48E8-BB74-F35A56D164E3}"/>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C2547611-DE59-76D8-AEFA-CF09E2152D17}"/>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4.1	AFT Tenure-Track Bootcamps (Amy Alsup)</a:t>
            </a:r>
            <a:br>
              <a:rPr lang="en-US" dirty="0"/>
            </a:br>
            <a:endParaRPr lang="en-US" sz="500" dirty="0"/>
          </a:p>
          <a:p>
            <a:pPr marL="0" indent="0">
              <a:buNone/>
            </a:pPr>
            <a:r>
              <a:rPr lang="en-US" dirty="0"/>
              <a:t>Workshops will be held on the following dates:</a:t>
            </a:r>
          </a:p>
          <a:p>
            <a:pPr marL="0" indent="0" fontAlgn="base">
              <a:buNone/>
            </a:pPr>
            <a:endParaRPr lang="en-US" sz="1000" dirty="0"/>
          </a:p>
          <a:p>
            <a:pPr fontAlgn="base"/>
            <a:r>
              <a:rPr lang="en-US" b="1" dirty="0"/>
              <a:t>Friday, March 6</a:t>
            </a:r>
            <a:r>
              <a:rPr lang="en-US" b="1" baseline="30000" dirty="0"/>
              <a:t>th</a:t>
            </a:r>
            <a:r>
              <a:rPr lang="en-US" b="1" dirty="0"/>
              <a:t> - 2:00-4:00 p.m.</a:t>
            </a:r>
            <a:r>
              <a:rPr lang="en-US" dirty="0"/>
              <a:t> : The Application Panel - Grossmont College, 26-220</a:t>
            </a:r>
          </a:p>
          <a:p>
            <a:pPr fontAlgn="base"/>
            <a:r>
              <a:rPr lang="en-US" b="1" dirty="0"/>
              <a:t>Friday, March 13</a:t>
            </a:r>
            <a:r>
              <a:rPr lang="en-US" b="1" baseline="30000" dirty="0"/>
              <a:t>th</a:t>
            </a:r>
            <a:r>
              <a:rPr lang="en-US" b="1" dirty="0"/>
              <a:t> - 9:00 a.m. - 3:30 p.m. </a:t>
            </a:r>
            <a:r>
              <a:rPr lang="en-US" dirty="0"/>
              <a:t>: The Interview &amp; Teaching Demo - City College, MS 123</a:t>
            </a:r>
          </a:p>
          <a:p>
            <a:pPr fontAlgn="base"/>
            <a:r>
              <a:rPr lang="en-US" b="1" dirty="0"/>
              <a:t>Friday, March 27</a:t>
            </a:r>
            <a:r>
              <a:rPr lang="en-US" b="1" baseline="30000" dirty="0"/>
              <a:t>th</a:t>
            </a:r>
            <a:r>
              <a:rPr lang="en-US" b="1" dirty="0"/>
              <a:t> - 2:00-4:00 p.m. </a:t>
            </a:r>
            <a:r>
              <a:rPr lang="en-US" dirty="0"/>
              <a:t>- The 2</a:t>
            </a:r>
            <a:r>
              <a:rPr lang="en-US" baseline="30000" dirty="0"/>
              <a:t>nd</a:t>
            </a:r>
            <a:r>
              <a:rPr lang="en-US" dirty="0"/>
              <a:t> Interview - Mesa College, G101</a:t>
            </a: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28297D70-1445-0737-69E1-39578F24D663}"/>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6456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515B-C527-DAC0-F962-F840BE524C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0765E3-7460-8AC9-240F-A19AA3AD4FD8}"/>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F51AB57-8273-5AC0-010D-D40E16BA3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0731" y="-1167351"/>
            <a:ext cx="22176688" cy="21072277"/>
          </a:xfrm>
          <a:prstGeom prst="rect">
            <a:avLst/>
          </a:prstGeom>
        </p:spPr>
      </p:pic>
      <p:sp>
        <p:nvSpPr>
          <p:cNvPr id="5" name="Title 4">
            <a:extLst>
              <a:ext uri="{FF2B5EF4-FFF2-40B4-BE49-F238E27FC236}">
                <a16:creationId xmlns:a16="http://schemas.microsoft.com/office/drawing/2014/main" id="{6ECB5F1B-4DD5-3A4D-903A-E24EB60E5B41}"/>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EEDD30DD-CADA-55E5-BE43-01E8DF55F6ED}"/>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4.2	AI Professional Development </a:t>
            </a:r>
            <a:endParaRPr lang="en-US" dirty="0"/>
          </a:p>
          <a:p>
            <a:pPr marL="0" indent="0" fontAlgn="base">
              <a:buNone/>
            </a:pPr>
            <a:endParaRPr lang="en-US" sz="1000" dirty="0"/>
          </a:p>
          <a:p>
            <a:pPr fontAlgn="base"/>
            <a:r>
              <a:rPr lang="en-US" b="1" dirty="0"/>
              <a:t>SD Regional AI Conference 2026</a:t>
            </a:r>
          </a:p>
          <a:p>
            <a:pPr lvl="1" fontAlgn="base"/>
            <a:r>
              <a:rPr lang="en-US" b="1" dirty="0"/>
              <a:t>Saturday, 3/14/26, 8:00 am – 4:00 pm. </a:t>
            </a:r>
          </a:p>
          <a:p>
            <a:pPr lvl="1" fontAlgn="base"/>
            <a:r>
              <a:rPr lang="en-US" b="1" dirty="0">
                <a:hlinkClick r:id="rId5"/>
              </a:rPr>
              <a:t>Registration Link</a:t>
            </a:r>
            <a:endParaRPr lang="en-US" b="1" dirty="0"/>
          </a:p>
        </p:txBody>
      </p:sp>
      <p:pic>
        <p:nvPicPr>
          <p:cNvPr id="3" name="Picture 2" descr="A close up of a logo&#10;&#10;AI-generated content may be incorrect.">
            <a:extLst>
              <a:ext uri="{FF2B5EF4-FFF2-40B4-BE49-F238E27FC236}">
                <a16:creationId xmlns:a16="http://schemas.microsoft.com/office/drawing/2014/main" id="{A2354A40-E07C-4377-30AE-670E7EEE6006}"/>
              </a:ext>
            </a:extLst>
          </p:cNvPr>
          <p:cNvPicPr>
            <a:picLocks noChangeAspect="1"/>
          </p:cNvPicPr>
          <p:nvPr/>
        </p:nvPicPr>
        <p:blipFill>
          <a:blip r:embed="rId6"/>
          <a:stretch>
            <a:fillRect/>
          </a:stretch>
        </p:blipFill>
        <p:spPr>
          <a:xfrm>
            <a:off x="6656240" y="4429030"/>
            <a:ext cx="2175243" cy="440626"/>
          </a:xfrm>
          <a:prstGeom prst="rect">
            <a:avLst/>
          </a:prstGeom>
        </p:spPr>
      </p:pic>
      <p:pic>
        <p:nvPicPr>
          <p:cNvPr id="10" name="Picture 9" descr="A flyer with a black and white text&#10;&#10;AI-generated content may be incorrect.">
            <a:extLst>
              <a:ext uri="{FF2B5EF4-FFF2-40B4-BE49-F238E27FC236}">
                <a16:creationId xmlns:a16="http://schemas.microsoft.com/office/drawing/2014/main" id="{3B9DD5AA-5F6F-85C0-9B13-23E505B53CDC}"/>
              </a:ext>
            </a:extLst>
          </p:cNvPr>
          <p:cNvPicPr>
            <a:picLocks noChangeAspect="1"/>
          </p:cNvPicPr>
          <p:nvPr/>
        </p:nvPicPr>
        <p:blipFill>
          <a:blip r:embed="rId7"/>
          <a:stretch>
            <a:fillRect/>
          </a:stretch>
        </p:blipFill>
        <p:spPr>
          <a:xfrm>
            <a:off x="5724344" y="273844"/>
            <a:ext cx="3107138" cy="4019860"/>
          </a:xfrm>
          <a:prstGeom prst="rect">
            <a:avLst/>
          </a:prstGeom>
        </p:spPr>
      </p:pic>
    </p:spTree>
    <p:extLst>
      <p:ext uri="{BB962C8B-B14F-4D97-AF65-F5344CB8AC3E}">
        <p14:creationId xmlns:p14="http://schemas.microsoft.com/office/powerpoint/2010/main" val="14014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90AE-A0B7-3B00-48EA-0E836F7912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1B9589-37AC-3269-8756-2393D3355F84}"/>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DE385D95-0338-A4E6-CA5C-57AAB4774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54DE6F05-3C34-13B8-0499-F1863C9D59B6}"/>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DE3E868A-7F83-26FC-C9B7-D1FA9086C79D}"/>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4.3	AI Professional Development </a:t>
            </a:r>
            <a:endParaRPr lang="en-US" dirty="0"/>
          </a:p>
          <a:p>
            <a:pPr marL="0" indent="0" fontAlgn="base">
              <a:buNone/>
            </a:pPr>
            <a:endParaRPr lang="en-US" sz="1000" dirty="0"/>
          </a:p>
          <a:p>
            <a:pPr fontAlgn="base"/>
            <a:r>
              <a:rPr lang="en-US" b="1" dirty="0"/>
              <a:t>SDCCD </a:t>
            </a:r>
            <a:r>
              <a:rPr lang="en-US" b="1" dirty="0" err="1"/>
              <a:t>Innovaition</a:t>
            </a:r>
            <a:r>
              <a:rPr lang="en-US" b="1" dirty="0"/>
              <a:t> Day 2026</a:t>
            </a:r>
          </a:p>
          <a:p>
            <a:pPr lvl="1" fontAlgn="base"/>
            <a:r>
              <a:rPr lang="en-US" b="1" dirty="0"/>
              <a:t>Friday, 3/20/26, 8:00 am – 4:00 pm. </a:t>
            </a:r>
          </a:p>
          <a:p>
            <a:pPr lvl="1" fontAlgn="base"/>
            <a:r>
              <a:rPr lang="en-US" b="1" dirty="0">
                <a:hlinkClick r:id="rId5"/>
              </a:rPr>
              <a:t>Registration Link </a:t>
            </a:r>
            <a:endParaRPr lang="en-US" b="1" dirty="0"/>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A4896DC2-8C61-3209-A70F-84A9E71EC460}"/>
              </a:ext>
            </a:extLst>
          </p:cNvPr>
          <p:cNvPicPr>
            <a:picLocks noChangeAspect="1"/>
          </p:cNvPicPr>
          <p:nvPr/>
        </p:nvPicPr>
        <p:blipFill>
          <a:blip r:embed="rId6"/>
          <a:stretch>
            <a:fillRect/>
          </a:stretch>
        </p:blipFill>
        <p:spPr>
          <a:xfrm>
            <a:off x="6656240" y="4429030"/>
            <a:ext cx="2175243" cy="440626"/>
          </a:xfrm>
          <a:prstGeom prst="rect">
            <a:avLst/>
          </a:prstGeom>
        </p:spPr>
      </p:pic>
      <p:pic>
        <p:nvPicPr>
          <p:cNvPr id="7" name="Picture 6">
            <a:extLst>
              <a:ext uri="{FF2B5EF4-FFF2-40B4-BE49-F238E27FC236}">
                <a16:creationId xmlns:a16="http://schemas.microsoft.com/office/drawing/2014/main" id="{83D00E9A-68C0-E7EF-8667-8B3767B508B7}"/>
              </a:ext>
            </a:extLst>
          </p:cNvPr>
          <p:cNvPicPr>
            <a:picLocks noChangeAspect="1"/>
          </p:cNvPicPr>
          <p:nvPr/>
        </p:nvPicPr>
        <p:blipFill>
          <a:blip r:embed="rId7"/>
          <a:stretch>
            <a:fillRect/>
          </a:stretch>
        </p:blipFill>
        <p:spPr>
          <a:xfrm>
            <a:off x="5762418" y="318856"/>
            <a:ext cx="3069064" cy="3836330"/>
          </a:xfrm>
          <a:prstGeom prst="rect">
            <a:avLst/>
          </a:prstGeom>
        </p:spPr>
      </p:pic>
    </p:spTree>
    <p:extLst>
      <p:ext uri="{BB962C8B-B14F-4D97-AF65-F5344CB8AC3E}">
        <p14:creationId xmlns:p14="http://schemas.microsoft.com/office/powerpoint/2010/main" val="568412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73ED9-B9DC-58B5-D7BE-4406DE007E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D2CC60-A304-83C7-00C7-AC7A446563CF}"/>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39C5F776-62B8-8E07-C847-B164861A64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3983" y="-1154099"/>
            <a:ext cx="22176688" cy="21072277"/>
          </a:xfrm>
          <a:prstGeom prst="rect">
            <a:avLst/>
          </a:prstGeom>
        </p:spPr>
      </p:pic>
      <p:sp>
        <p:nvSpPr>
          <p:cNvPr id="5" name="Title 4">
            <a:extLst>
              <a:ext uri="{FF2B5EF4-FFF2-40B4-BE49-F238E27FC236}">
                <a16:creationId xmlns:a16="http://schemas.microsoft.com/office/drawing/2014/main" id="{7EE9709B-E3ED-54BD-65F0-BD848D89F442}"/>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7DBA160F-F7B2-EBCB-CC38-6DB6E2F9D5CD}"/>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4.2	AI Professional Development </a:t>
            </a:r>
            <a:endParaRPr lang="en-US" dirty="0"/>
          </a:p>
          <a:p>
            <a:pPr marL="0" indent="0" fontAlgn="base">
              <a:buNone/>
            </a:pPr>
            <a:endParaRPr lang="en-US" sz="1000" dirty="0"/>
          </a:p>
          <a:p>
            <a:pPr fontAlgn="base"/>
            <a:r>
              <a:rPr lang="en-US" b="1" dirty="0"/>
              <a:t>ASCCC AI and Academia 2026</a:t>
            </a:r>
          </a:p>
          <a:p>
            <a:pPr lvl="1" fontAlgn="base"/>
            <a:r>
              <a:rPr lang="en-US" b="1" dirty="0"/>
              <a:t>Friday - Sunday 3/19/26 – 3/21/26</a:t>
            </a:r>
          </a:p>
          <a:p>
            <a:pPr lvl="1" fontAlgn="base"/>
            <a:r>
              <a:rPr lang="en-US" b="1" dirty="0">
                <a:hlinkClick r:id="rId5"/>
              </a:rPr>
              <a:t>Registration Link</a:t>
            </a:r>
            <a:endParaRPr lang="en-US" b="1" dirty="0"/>
          </a:p>
        </p:txBody>
      </p:sp>
      <p:pic>
        <p:nvPicPr>
          <p:cNvPr id="3" name="Picture 2" descr="A close up of a logo&#10;&#10;AI-generated content may be incorrect.">
            <a:extLst>
              <a:ext uri="{FF2B5EF4-FFF2-40B4-BE49-F238E27FC236}">
                <a16:creationId xmlns:a16="http://schemas.microsoft.com/office/drawing/2014/main" id="{3DAF207D-D07F-6042-75AF-72C87AF34852}"/>
              </a:ext>
            </a:extLst>
          </p:cNvPr>
          <p:cNvPicPr>
            <a:picLocks noChangeAspect="1"/>
          </p:cNvPicPr>
          <p:nvPr/>
        </p:nvPicPr>
        <p:blipFill>
          <a:blip r:embed="rId6"/>
          <a:stretch>
            <a:fillRect/>
          </a:stretch>
        </p:blipFill>
        <p:spPr>
          <a:xfrm>
            <a:off x="6656240" y="4429030"/>
            <a:ext cx="2175243" cy="440626"/>
          </a:xfrm>
          <a:prstGeom prst="rect">
            <a:avLst/>
          </a:prstGeom>
        </p:spPr>
      </p:pic>
      <p:pic>
        <p:nvPicPr>
          <p:cNvPr id="7" name="Picture 6" descr="A blue and white cover with white text&#10;&#10;AI-generated content may be incorrect.">
            <a:extLst>
              <a:ext uri="{FF2B5EF4-FFF2-40B4-BE49-F238E27FC236}">
                <a16:creationId xmlns:a16="http://schemas.microsoft.com/office/drawing/2014/main" id="{03C4AE2E-F8BB-EB54-7B49-D159260F55E1}"/>
              </a:ext>
            </a:extLst>
          </p:cNvPr>
          <p:cNvPicPr>
            <a:picLocks noChangeAspect="1"/>
          </p:cNvPicPr>
          <p:nvPr/>
        </p:nvPicPr>
        <p:blipFill>
          <a:blip r:embed="rId7"/>
          <a:stretch>
            <a:fillRect/>
          </a:stretch>
        </p:blipFill>
        <p:spPr>
          <a:xfrm>
            <a:off x="4637415" y="2211845"/>
            <a:ext cx="4194067" cy="1485511"/>
          </a:xfrm>
          <a:prstGeom prst="rect">
            <a:avLst/>
          </a:prstGeom>
        </p:spPr>
      </p:pic>
    </p:spTree>
    <p:extLst>
      <p:ext uri="{BB962C8B-B14F-4D97-AF65-F5344CB8AC3E}">
        <p14:creationId xmlns:p14="http://schemas.microsoft.com/office/powerpoint/2010/main" val="2164845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c7884b-8bfc-4a3c-906f-cb8dfda6fa1a">
      <Terms xmlns="http://schemas.microsoft.com/office/infopath/2007/PartnerControls"/>
    </lcf76f155ced4ddcb4097134ff3c332f>
    <TaxCatchAll xmlns="12f8004a-37c5-4b4e-89be-f91908b453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D550624CA50E43A8BC77CB037BBA7B" ma:contentTypeVersion="10" ma:contentTypeDescription="Create a new document." ma:contentTypeScope="" ma:versionID="b0c91adde4be8833b7548ff9b770ae66">
  <xsd:schema xmlns:xsd="http://www.w3.org/2001/XMLSchema" xmlns:xs="http://www.w3.org/2001/XMLSchema" xmlns:p="http://schemas.microsoft.com/office/2006/metadata/properties" xmlns:ns2="9dc7884b-8bfc-4a3c-906f-cb8dfda6fa1a" xmlns:ns3="12f8004a-37c5-4b4e-89be-f91908b45322" targetNamespace="http://schemas.microsoft.com/office/2006/metadata/properties" ma:root="true" ma:fieldsID="aaf733ec79036f773dbc63d4ab81121a" ns2:_="" ns3:_="">
    <xsd:import namespace="9dc7884b-8bfc-4a3c-906f-cb8dfda6fa1a"/>
    <xsd:import namespace="12f8004a-37c5-4b4e-89be-f91908b453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7884b-8bfc-4a3c-906f-cb8dfda6f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f8004a-37c5-4b4e-89be-f91908b453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6c769e-987e-4e51-9d6e-405396af9f64}" ma:internalName="TaxCatchAll" ma:showField="CatchAllData" ma:web="12f8004a-37c5-4b4e-89be-f91908b453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D7C6D2-F2E8-4521-A6E8-2CFEFE2540DE}">
  <ds:schemaRefs>
    <ds:schemaRef ds:uri="http://schemas.microsoft.com/office/2006/metadata/properties"/>
    <ds:schemaRef ds:uri="http://schemas.microsoft.com/office/infopath/2007/PartnerControls"/>
    <ds:schemaRef ds:uri="9dc7884b-8bfc-4a3c-906f-cb8dfda6fa1a"/>
    <ds:schemaRef ds:uri="12f8004a-37c5-4b4e-89be-f91908b45322"/>
  </ds:schemaRefs>
</ds:datastoreItem>
</file>

<file path=customXml/itemProps2.xml><?xml version="1.0" encoding="utf-8"?>
<ds:datastoreItem xmlns:ds="http://schemas.openxmlformats.org/officeDocument/2006/customXml" ds:itemID="{7578D42A-50C4-4386-81A9-CC31C6895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7884b-8bfc-4a3c-906f-cb8dfda6fa1a"/>
    <ds:schemaRef ds:uri="12f8004a-37c5-4b4e-89be-f91908b45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40A1B4-4074-45B6-821C-97300AA1E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4006</TotalTime>
  <Words>1277</Words>
  <Application>Microsoft Macintosh PowerPoint</Application>
  <PresentationFormat>On-screen Show (16:9)</PresentationFormat>
  <Paragraphs>221</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Aptos</vt:lpstr>
      <vt:lpstr>Aptos Display</vt:lpstr>
      <vt:lpstr>Arial</vt:lpstr>
      <vt:lpstr>Office Theme</vt:lpstr>
      <vt:lpstr>Academic Senate Meeting</vt:lpstr>
      <vt:lpstr>Attendance Log: March 3rd</vt:lpstr>
      <vt:lpstr>2. Agenda Overview</vt:lpstr>
      <vt:lpstr>3. Land Acknowledgement</vt:lpstr>
      <vt:lpstr> </vt:lpstr>
      <vt:lpstr>4. Public Comments</vt:lpstr>
      <vt:lpstr>4. Public Comments</vt:lpstr>
      <vt:lpstr>4. Public Comments</vt:lpstr>
      <vt:lpstr>4. Public Comments</vt:lpstr>
      <vt:lpstr> </vt:lpstr>
      <vt:lpstr> </vt:lpstr>
      <vt:lpstr> </vt:lpstr>
      <vt:lpstr>6. Discussion Items (First Reads)</vt:lpstr>
      <vt:lpstr>6. Discussion Items (First Reads)</vt:lpstr>
      <vt:lpstr>6. Discussion Items (First Reads)</vt:lpstr>
      <vt:lpstr>6. Discussion Items (First Reads)</vt:lpstr>
      <vt:lpstr>6. Discussion Items (First Reads)</vt:lpstr>
      <vt:lpstr>6. Discussion Items (First Reads)</vt:lpstr>
      <vt:lpstr> </vt:lpstr>
      <vt:lpstr>7. Reports</vt:lpstr>
      <vt:lpstr>7. Reports</vt:lpstr>
      <vt:lpstr>7. Reports</vt:lpstr>
      <vt:lpstr>7. Reports</vt:lpstr>
      <vt:lpstr>7. Reports</vt:lpstr>
      <vt:lpstr>8. Announcements</vt:lpstr>
      <vt:lpstr>9. Adjournment</vt:lpstr>
      <vt:lpstr>Thanks for your hard work for Miramar College!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Lauren Cowe (SPD)</dc:creator>
  <cp:lastModifiedBy>Rodrigo Gomez</cp:lastModifiedBy>
  <cp:revision>31</cp:revision>
  <dcterms:created xsi:type="dcterms:W3CDTF">2024-08-27T14:16:21Z</dcterms:created>
  <dcterms:modified xsi:type="dcterms:W3CDTF">2026-03-03T23:02:19Z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0x01010003D550624CA50E43A8BC77CB037BBA7B</vt:lpwstr>
  </property>
  <property fmtid="{D5CDD505-2E9C-101B-9397-08002B2CF9AE}" pid="3" name="MediaServiceImageTags">
    <vt:lpwstr/>
  </property>
</Properties>
</file>