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Raleway" charset="1" panose="020B0503030101060003"/>
      <p:regular r:id="rId12"/>
    </p:embeddedFont>
    <p:embeddedFont>
      <p:font typeface="Open Sans Bold" charset="1" panose="020B0806030504020204"/>
      <p:regular r:id="rId13"/>
    </p:embeddedFont>
    <p:embeddedFont>
      <p:font typeface="Raleway Bold" charset="1" panose="020B0803030101060003"/>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13" Target="../media/image14.png" Type="http://schemas.openxmlformats.org/officeDocument/2006/relationships/image"/><Relationship Id="rId14" Target="../media/image15.svg" Type="http://schemas.openxmlformats.org/officeDocument/2006/relationships/image"/><Relationship Id="rId15" Target="../media/image16.png" Type="http://schemas.openxmlformats.org/officeDocument/2006/relationships/image"/><Relationship Id="rId16" Target="../media/image17.svg" Type="http://schemas.openxmlformats.org/officeDocument/2006/relationships/image"/><Relationship Id="rId17" Target="https://bit.ly/MiramarNASSP" TargetMode="External" Type="http://schemas.openxmlformats.org/officeDocument/2006/relationships/hyperlink"/><Relationship Id="rId18" Target="mailto:miramar-nassp@sdccd.edu" TargetMode="External" Type="http://schemas.openxmlformats.org/officeDocument/2006/relationships/hyperlink"/><Relationship Id="rId19" Target="https://www.instagram.com/nassp.miramar" TargetMode="External" Type="http://schemas.openxmlformats.org/officeDocument/2006/relationships/hyperlink"/><Relationship Id="rId2" Target="../media/image3.pn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12" Target="../media/image16.png" Type="http://schemas.openxmlformats.org/officeDocument/2006/relationships/image"/><Relationship Id="rId13" Target="../media/image17.svg" Type="http://schemas.openxmlformats.org/officeDocument/2006/relationships/image"/><Relationship Id="rId14" Target="https://www.instagram.com/miramar_pearl" TargetMode="External" Type="http://schemas.openxmlformats.org/officeDocument/2006/relationships/hyperlink"/><Relationship Id="rId15" Target="http://bit.ly/MiramarPEARL" TargetMode="External" Type="http://schemas.openxmlformats.org/officeDocument/2006/relationships/hyperlink"/><Relationship Id="rId16" Target="mailto:miramarPEARL@sdccd.edu" TargetMode="External" Type="http://schemas.openxmlformats.org/officeDocument/2006/relationships/hyperlink"/><Relationship Id="rId2" Target="https://leginfo.legislature.ca.gov/faces/codes_displayText.xhtml?lawCode=EDC&amp;division=7.&amp;title=3.&amp;part=48.&amp;chapter=9.&amp;article=10." TargetMode="External" Type="http://schemas.openxmlformats.org/officeDocument/2006/relationships/hyperlink"/><Relationship Id="rId3" Target="../media/image20.pn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sdfoundation.org/wp-content/uploads/2023/10/San-Diego-Economic-Equity-Report.pdf" TargetMode="External" Type="http://schemas.openxmlformats.org/officeDocument/2006/relationships/hyperlink"/><Relationship Id="rId3" Target="https://www.sdfoundation.org/news-events/sdf-news/san-diego-foundation-awards-500000-in-grants-to-expand-access-to-mental-health-resources-for-san-diego-county-youth/" TargetMode="External" Type="http://schemas.openxmlformats.org/officeDocument/2006/relationships/hyperlink"/><Relationship Id="rId4" Target="../media/image21.jpeg" Type="http://schemas.openxmlformats.org/officeDocument/2006/relationships/image"/></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flipV="true">
            <a:off x="9361788" y="6190242"/>
            <a:ext cx="3127139" cy="33047"/>
          </a:xfrm>
          <a:prstGeom prst="line">
            <a:avLst/>
          </a:prstGeom>
          <a:ln cap="flat" w="9525">
            <a:solidFill>
              <a:srgbClr val="000000"/>
            </a:solidFill>
            <a:prstDash val="solid"/>
            <a:headEnd type="none" len="sm" w="sm"/>
            <a:tailEnd type="none" len="sm" w="sm"/>
          </a:ln>
        </p:spPr>
      </p:sp>
      <p:grpSp>
        <p:nvGrpSpPr>
          <p:cNvPr name="Group 3" id="3"/>
          <p:cNvGrpSpPr/>
          <p:nvPr/>
        </p:nvGrpSpPr>
        <p:grpSpPr>
          <a:xfrm rot="0">
            <a:off x="0" y="0"/>
            <a:ext cx="977412" cy="977412"/>
            <a:chOff x="0" y="0"/>
            <a:chExt cx="1913890" cy="1913890"/>
          </a:xfrm>
        </p:grpSpPr>
        <p:sp>
          <p:nvSpPr>
            <p:cNvPr name="Freeform 4" id="4"/>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1E9097"/>
            </a:solidFill>
          </p:spPr>
        </p:sp>
      </p:grpSp>
      <p:sp>
        <p:nvSpPr>
          <p:cNvPr name="TextBox 5" id="5"/>
          <p:cNvSpPr txBox="true"/>
          <p:nvPr/>
        </p:nvSpPr>
        <p:spPr>
          <a:xfrm rot="0">
            <a:off x="1887758" y="5894269"/>
            <a:ext cx="7474030" cy="581840"/>
          </a:xfrm>
          <a:prstGeom prst="rect">
            <a:avLst/>
          </a:prstGeom>
        </p:spPr>
        <p:txBody>
          <a:bodyPr anchor="t" rtlCol="false" tIns="0" lIns="0" bIns="0" rIns="0">
            <a:spAutoFit/>
          </a:bodyPr>
          <a:lstStyle/>
          <a:p>
            <a:pPr algn="l">
              <a:lnSpc>
                <a:spcPts val="4658"/>
              </a:lnSpc>
              <a:spcBef>
                <a:spcPct val="0"/>
              </a:spcBef>
            </a:pPr>
            <a:r>
              <a:rPr lang="en-US" sz="3327" spc="2662">
                <a:solidFill>
                  <a:srgbClr val="171616"/>
                </a:solidFill>
                <a:latin typeface="Raleway"/>
                <a:ea typeface="Raleway"/>
                <a:cs typeface="Raleway"/>
                <a:sym typeface="Raleway"/>
              </a:rPr>
              <a:t>LEAD OFFICE</a:t>
            </a:r>
          </a:p>
        </p:txBody>
      </p:sp>
      <p:sp>
        <p:nvSpPr>
          <p:cNvPr name="TextBox 6" id="6"/>
          <p:cNvSpPr txBox="true"/>
          <p:nvPr/>
        </p:nvSpPr>
        <p:spPr>
          <a:xfrm rot="0">
            <a:off x="1757495" y="3859587"/>
            <a:ext cx="14823120" cy="2101305"/>
          </a:xfrm>
          <a:prstGeom prst="rect">
            <a:avLst/>
          </a:prstGeom>
        </p:spPr>
        <p:txBody>
          <a:bodyPr anchor="t" rtlCol="false" tIns="0" lIns="0" bIns="0" rIns="0">
            <a:spAutoFit/>
          </a:bodyPr>
          <a:lstStyle/>
          <a:p>
            <a:pPr algn="l">
              <a:lnSpc>
                <a:spcPts val="17101"/>
              </a:lnSpc>
              <a:spcBef>
                <a:spcPct val="0"/>
              </a:spcBef>
            </a:pPr>
            <a:r>
              <a:rPr lang="en-US" sz="12215">
                <a:solidFill>
                  <a:srgbClr val="171616"/>
                </a:solidFill>
                <a:latin typeface="Raleway"/>
                <a:ea typeface="Raleway"/>
                <a:cs typeface="Raleway"/>
                <a:sym typeface="Raleway"/>
              </a:rPr>
              <a:t>NASSSP &amp; PEARL</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1E9097"/>
            </a:solidFill>
          </p:spPr>
        </p:sp>
      </p:grpSp>
      <p:sp>
        <p:nvSpPr>
          <p:cNvPr name="TextBox 4" id="4"/>
          <p:cNvSpPr txBox="true"/>
          <p:nvPr/>
        </p:nvSpPr>
        <p:spPr>
          <a:xfrm rot="0">
            <a:off x="1457384" y="-66675"/>
            <a:ext cx="14576789" cy="1019176"/>
          </a:xfrm>
          <a:prstGeom prst="rect">
            <a:avLst/>
          </a:prstGeom>
        </p:spPr>
        <p:txBody>
          <a:bodyPr anchor="t" rtlCol="false" tIns="0" lIns="0" bIns="0" rIns="0">
            <a:spAutoFit/>
          </a:bodyPr>
          <a:lstStyle/>
          <a:p>
            <a:pPr algn="l">
              <a:lnSpc>
                <a:spcPts val="8399"/>
              </a:lnSpc>
              <a:spcBef>
                <a:spcPct val="0"/>
              </a:spcBef>
            </a:pPr>
            <a:r>
              <a:rPr lang="en-US" sz="5999">
                <a:solidFill>
                  <a:srgbClr val="171616"/>
                </a:solidFill>
                <a:latin typeface="Raleway"/>
                <a:ea typeface="Raleway"/>
                <a:cs typeface="Raleway"/>
                <a:sym typeface="Raleway"/>
              </a:rPr>
              <a:t>RESOURCE CENTERS</a:t>
            </a:r>
          </a:p>
        </p:txBody>
      </p:sp>
      <p:grpSp>
        <p:nvGrpSpPr>
          <p:cNvPr name="Group 5" id="5"/>
          <p:cNvGrpSpPr/>
          <p:nvPr/>
        </p:nvGrpSpPr>
        <p:grpSpPr>
          <a:xfrm rot="0">
            <a:off x="7347408" y="2768984"/>
            <a:ext cx="5256871" cy="5743563"/>
            <a:chOff x="0" y="0"/>
            <a:chExt cx="7009161" cy="7658084"/>
          </a:xfrm>
        </p:grpSpPr>
        <p:grpSp>
          <p:nvGrpSpPr>
            <p:cNvPr name="Group 6" id="6"/>
            <p:cNvGrpSpPr>
              <a:grpSpLocks noChangeAspect="true"/>
            </p:cNvGrpSpPr>
            <p:nvPr/>
          </p:nvGrpSpPr>
          <p:grpSpPr>
            <a:xfrm rot="0">
              <a:off x="982518" y="0"/>
              <a:ext cx="5044126" cy="5209574"/>
              <a:chOff x="0" y="0"/>
              <a:chExt cx="6350000" cy="6558280"/>
            </a:xfrm>
          </p:grpSpPr>
          <p:sp>
            <p:nvSpPr>
              <p:cNvPr name="Freeform 7" id="7"/>
              <p:cNvSpPr/>
              <p:nvPr/>
            </p:nvSpPr>
            <p:spPr>
              <a:xfrm flipH="false" flipV="false" rot="0">
                <a:off x="74930" y="74930"/>
                <a:ext cx="6200140" cy="6408420"/>
              </a:xfrm>
              <a:custGeom>
                <a:avLst/>
                <a:gdLst/>
                <a:ahLst/>
                <a:cxnLst/>
                <a:rect r="r" b="b" t="t" l="l"/>
                <a:pathLst>
                  <a:path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2"/>
                <a:stretch>
                  <a:fillRect l="-1679" t="0" r="-1679" b="0"/>
                </a:stretch>
              </a:blipFill>
            </p:spPr>
          </p:sp>
          <p:sp>
            <p:nvSpPr>
              <p:cNvPr name="Freeform 8" id="8"/>
              <p:cNvSpPr/>
              <p:nvPr/>
            </p:nvSpPr>
            <p:spPr>
              <a:xfrm flipH="false" flipV="false" rot="0">
                <a:off x="0" y="0"/>
                <a:ext cx="6350000" cy="6558280"/>
              </a:xfrm>
              <a:custGeom>
                <a:avLst/>
                <a:gdLst/>
                <a:ahLst/>
                <a:cxnLst/>
                <a:rect r="r" b="b" t="t" l="l"/>
                <a:pathLst>
                  <a:path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00484D"/>
              </a:solidFill>
            </p:spPr>
          </p:sp>
        </p:grpSp>
        <p:sp>
          <p:nvSpPr>
            <p:cNvPr name="TextBox 9" id="9"/>
            <p:cNvSpPr txBox="true"/>
            <p:nvPr/>
          </p:nvSpPr>
          <p:spPr>
            <a:xfrm rot="0">
              <a:off x="53090" y="5700797"/>
              <a:ext cx="6902982" cy="808659"/>
            </a:xfrm>
            <a:prstGeom prst="rect">
              <a:avLst/>
            </a:prstGeom>
          </p:spPr>
          <p:txBody>
            <a:bodyPr anchor="t" rtlCol="false" tIns="0" lIns="0" bIns="0" rIns="0">
              <a:spAutoFit/>
            </a:bodyPr>
            <a:lstStyle/>
            <a:p>
              <a:pPr algn="ctr">
                <a:lnSpc>
                  <a:spcPts val="5103"/>
                </a:lnSpc>
              </a:pPr>
              <a:r>
                <a:rPr lang="en-US" sz="3645">
                  <a:solidFill>
                    <a:srgbClr val="000000"/>
                  </a:solidFill>
                  <a:latin typeface="Raleway"/>
                  <a:ea typeface="Raleway"/>
                  <a:cs typeface="Raleway"/>
                  <a:sym typeface="Raleway"/>
                </a:rPr>
                <a:t>I-126</a:t>
              </a:r>
            </a:p>
          </p:txBody>
        </p:sp>
        <p:sp>
          <p:nvSpPr>
            <p:cNvPr name="TextBox 10" id="10"/>
            <p:cNvSpPr txBox="true"/>
            <p:nvPr/>
          </p:nvSpPr>
          <p:spPr>
            <a:xfrm rot="0">
              <a:off x="0" y="6557191"/>
              <a:ext cx="7009161" cy="1100893"/>
            </a:xfrm>
            <a:prstGeom prst="rect">
              <a:avLst/>
            </a:prstGeom>
          </p:spPr>
          <p:txBody>
            <a:bodyPr anchor="t" rtlCol="false" tIns="0" lIns="0" bIns="0" rIns="0">
              <a:spAutoFit/>
            </a:bodyPr>
            <a:lstStyle/>
            <a:p>
              <a:pPr algn="ctr">
                <a:lnSpc>
                  <a:spcPts val="3402"/>
                </a:lnSpc>
              </a:pPr>
              <a:r>
                <a:rPr lang="en-US" sz="2430">
                  <a:solidFill>
                    <a:srgbClr val="000000"/>
                  </a:solidFill>
                  <a:latin typeface="Raleway"/>
                  <a:ea typeface="Raleway"/>
                  <a:cs typeface="Raleway"/>
                  <a:sym typeface="Raleway"/>
                </a:rPr>
                <a:t>NASSP</a:t>
              </a:r>
            </a:p>
            <a:p>
              <a:pPr algn="ctr">
                <a:lnSpc>
                  <a:spcPts val="3402"/>
                </a:lnSpc>
              </a:pPr>
              <a:r>
                <a:rPr lang="en-US" sz="2430">
                  <a:solidFill>
                    <a:srgbClr val="000000"/>
                  </a:solidFill>
                  <a:latin typeface="Raleway"/>
                  <a:ea typeface="Raleway"/>
                  <a:cs typeface="Raleway"/>
                  <a:sym typeface="Raleway"/>
                </a:rPr>
                <a:t>Native Resource Center</a:t>
              </a:r>
            </a:p>
          </p:txBody>
        </p:sp>
      </p:grpSp>
      <p:grpSp>
        <p:nvGrpSpPr>
          <p:cNvPr name="Group 11" id="11"/>
          <p:cNvGrpSpPr/>
          <p:nvPr/>
        </p:nvGrpSpPr>
        <p:grpSpPr>
          <a:xfrm rot="0">
            <a:off x="12002429" y="2722380"/>
            <a:ext cx="5256871" cy="5836771"/>
            <a:chOff x="0" y="0"/>
            <a:chExt cx="7009161" cy="7782361"/>
          </a:xfrm>
        </p:grpSpPr>
        <p:grpSp>
          <p:nvGrpSpPr>
            <p:cNvPr name="Group 12" id="12"/>
            <p:cNvGrpSpPr>
              <a:grpSpLocks noChangeAspect="true"/>
            </p:cNvGrpSpPr>
            <p:nvPr/>
          </p:nvGrpSpPr>
          <p:grpSpPr>
            <a:xfrm rot="0">
              <a:off x="982518" y="0"/>
              <a:ext cx="5044126" cy="5209574"/>
              <a:chOff x="0" y="0"/>
              <a:chExt cx="6350000" cy="6558280"/>
            </a:xfrm>
          </p:grpSpPr>
          <p:sp>
            <p:nvSpPr>
              <p:cNvPr name="Freeform 13" id="13"/>
              <p:cNvSpPr/>
              <p:nvPr/>
            </p:nvSpPr>
            <p:spPr>
              <a:xfrm flipH="false" flipV="false" rot="0">
                <a:off x="74930" y="74930"/>
                <a:ext cx="6200140" cy="6408420"/>
              </a:xfrm>
              <a:custGeom>
                <a:avLst/>
                <a:gdLst/>
                <a:ahLst/>
                <a:cxnLst/>
                <a:rect r="r" b="b" t="t" l="l"/>
                <a:pathLst>
                  <a:path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a:stretch>
                  <a:fillRect l="-5960" t="0" r="-5960" b="0"/>
                </a:stretch>
              </a:blipFill>
            </p:spPr>
          </p:sp>
          <p:sp>
            <p:nvSpPr>
              <p:cNvPr name="Freeform 14" id="14"/>
              <p:cNvSpPr/>
              <p:nvPr/>
            </p:nvSpPr>
            <p:spPr>
              <a:xfrm flipH="false" flipV="false" rot="0">
                <a:off x="0" y="0"/>
                <a:ext cx="6350000" cy="6558280"/>
              </a:xfrm>
              <a:custGeom>
                <a:avLst/>
                <a:gdLst/>
                <a:ahLst/>
                <a:cxnLst/>
                <a:rect r="r" b="b" t="t" l="l"/>
                <a:pathLst>
                  <a:path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43ABB2"/>
              </a:solidFill>
            </p:spPr>
          </p:sp>
        </p:grpSp>
        <p:sp>
          <p:nvSpPr>
            <p:cNvPr name="TextBox 15" id="15"/>
            <p:cNvSpPr txBox="true"/>
            <p:nvPr/>
          </p:nvSpPr>
          <p:spPr>
            <a:xfrm rot="0">
              <a:off x="53090" y="5825075"/>
              <a:ext cx="6902982" cy="808659"/>
            </a:xfrm>
            <a:prstGeom prst="rect">
              <a:avLst/>
            </a:prstGeom>
          </p:spPr>
          <p:txBody>
            <a:bodyPr anchor="t" rtlCol="false" tIns="0" lIns="0" bIns="0" rIns="0">
              <a:spAutoFit/>
            </a:bodyPr>
            <a:lstStyle/>
            <a:p>
              <a:pPr algn="ctr">
                <a:lnSpc>
                  <a:spcPts val="5103"/>
                </a:lnSpc>
              </a:pPr>
              <a:r>
                <a:rPr lang="en-US" sz="3645">
                  <a:solidFill>
                    <a:srgbClr val="000000"/>
                  </a:solidFill>
                  <a:latin typeface="Raleway"/>
                  <a:ea typeface="Raleway"/>
                  <a:cs typeface="Raleway"/>
                  <a:sym typeface="Raleway"/>
                </a:rPr>
                <a:t>I-123</a:t>
              </a:r>
            </a:p>
          </p:txBody>
        </p:sp>
        <p:sp>
          <p:nvSpPr>
            <p:cNvPr name="TextBox 16" id="16"/>
            <p:cNvSpPr txBox="true"/>
            <p:nvPr/>
          </p:nvSpPr>
          <p:spPr>
            <a:xfrm rot="0">
              <a:off x="0" y="6681468"/>
              <a:ext cx="7009161" cy="1100893"/>
            </a:xfrm>
            <a:prstGeom prst="rect">
              <a:avLst/>
            </a:prstGeom>
          </p:spPr>
          <p:txBody>
            <a:bodyPr anchor="t" rtlCol="false" tIns="0" lIns="0" bIns="0" rIns="0">
              <a:spAutoFit/>
            </a:bodyPr>
            <a:lstStyle/>
            <a:p>
              <a:pPr algn="ctr">
                <a:lnSpc>
                  <a:spcPts val="3402"/>
                </a:lnSpc>
              </a:pPr>
              <a:r>
                <a:rPr lang="en-US" sz="2430">
                  <a:solidFill>
                    <a:srgbClr val="000000"/>
                  </a:solidFill>
                  <a:latin typeface="Raleway"/>
                  <a:ea typeface="Raleway"/>
                  <a:cs typeface="Raleway"/>
                  <a:sym typeface="Raleway"/>
                </a:rPr>
                <a:t>PEARL/AANHPI</a:t>
              </a:r>
            </a:p>
            <a:p>
              <a:pPr algn="ctr">
                <a:lnSpc>
                  <a:spcPts val="3402"/>
                </a:lnSpc>
              </a:pPr>
              <a:r>
                <a:rPr lang="en-US" sz="2430">
                  <a:solidFill>
                    <a:srgbClr val="000000"/>
                  </a:solidFill>
                  <a:latin typeface="Raleway"/>
                  <a:ea typeface="Raleway"/>
                  <a:cs typeface="Raleway"/>
                  <a:sym typeface="Raleway"/>
                </a:rPr>
                <a:t>PEARL Resource Center</a:t>
              </a:r>
            </a:p>
          </p:txBody>
        </p:sp>
      </p:grpSp>
      <p:sp>
        <p:nvSpPr>
          <p:cNvPr name="TextBox 17" id="17"/>
          <p:cNvSpPr txBox="true"/>
          <p:nvPr/>
        </p:nvSpPr>
        <p:spPr>
          <a:xfrm rot="0">
            <a:off x="1222685" y="1926059"/>
            <a:ext cx="15842629" cy="4127246"/>
          </a:xfrm>
          <a:prstGeom prst="rect">
            <a:avLst/>
          </a:prstGeom>
        </p:spPr>
        <p:txBody>
          <a:bodyPr anchor="t" rtlCol="false" tIns="0" lIns="0" bIns="0" rIns="0">
            <a:spAutoFit/>
          </a:bodyPr>
          <a:lstStyle/>
          <a:p>
            <a:pPr algn="just">
              <a:lnSpc>
                <a:spcPts val="2737"/>
              </a:lnSpc>
            </a:pPr>
            <a:r>
              <a:rPr lang="en-US" sz="2300">
                <a:solidFill>
                  <a:srgbClr val="000000"/>
                </a:solidFill>
                <a:latin typeface="Raleway"/>
                <a:ea typeface="Raleway"/>
                <a:cs typeface="Raleway"/>
                <a:sym typeface="Raleway"/>
              </a:rPr>
              <a:t>These spaces are housed on the Second Floor of the I-Building (English) and are part of the Kaleidoscope Spaces. Students have access to:</a:t>
            </a:r>
          </a:p>
          <a:p>
            <a:pPr algn="just" marL="496572" indent="-248286" lvl="1">
              <a:lnSpc>
                <a:spcPts val="2737"/>
              </a:lnSpc>
              <a:buFont typeface="Arial"/>
              <a:buChar char="•"/>
            </a:pPr>
            <a:r>
              <a:rPr lang="en-US" sz="2300">
                <a:solidFill>
                  <a:srgbClr val="000000"/>
                </a:solidFill>
                <a:latin typeface="Raleway"/>
                <a:ea typeface="Raleway"/>
                <a:cs typeface="Raleway"/>
                <a:sym typeface="Raleway"/>
              </a:rPr>
              <a:t>Academic Counselors</a:t>
            </a:r>
          </a:p>
          <a:p>
            <a:pPr algn="just" marL="496572" indent="-248286" lvl="1">
              <a:lnSpc>
                <a:spcPts val="2737"/>
              </a:lnSpc>
              <a:buFont typeface="Arial"/>
              <a:buChar char="•"/>
            </a:pPr>
            <a:r>
              <a:rPr lang="en-US" sz="2300">
                <a:solidFill>
                  <a:srgbClr val="000000"/>
                </a:solidFill>
                <a:latin typeface="Raleway"/>
                <a:ea typeface="Raleway"/>
                <a:cs typeface="Raleway"/>
                <a:sym typeface="Raleway"/>
              </a:rPr>
              <a:t>Career Counselors</a:t>
            </a:r>
          </a:p>
          <a:p>
            <a:pPr algn="just" marL="496572" indent="-248286" lvl="1">
              <a:lnSpc>
                <a:spcPts val="2737"/>
              </a:lnSpc>
              <a:buFont typeface="Arial"/>
              <a:buChar char="•"/>
            </a:pPr>
            <a:r>
              <a:rPr lang="en-US" sz="2300">
                <a:solidFill>
                  <a:srgbClr val="000000"/>
                </a:solidFill>
                <a:latin typeface="Raleway"/>
                <a:ea typeface="Raleway"/>
                <a:cs typeface="Raleway"/>
                <a:sym typeface="Raleway"/>
              </a:rPr>
              <a:t>Mental Health &amp; Wellness Counselors</a:t>
            </a:r>
          </a:p>
          <a:p>
            <a:pPr algn="just" marL="496572" indent="-248286" lvl="1">
              <a:lnSpc>
                <a:spcPts val="2737"/>
              </a:lnSpc>
              <a:buFont typeface="Arial"/>
              <a:buChar char="•"/>
            </a:pPr>
            <a:r>
              <a:rPr lang="en-US" sz="2300">
                <a:solidFill>
                  <a:srgbClr val="000000"/>
                </a:solidFill>
                <a:latin typeface="Raleway"/>
                <a:ea typeface="Raleway"/>
                <a:cs typeface="Raleway"/>
                <a:sym typeface="Raleway"/>
              </a:rPr>
              <a:t>Student Success Workshops</a:t>
            </a:r>
          </a:p>
          <a:p>
            <a:pPr algn="just" marL="496572" indent="-248286" lvl="1">
              <a:lnSpc>
                <a:spcPts val="2737"/>
              </a:lnSpc>
              <a:buFont typeface="Arial"/>
              <a:buChar char="•"/>
            </a:pPr>
            <a:r>
              <a:rPr lang="en-US" sz="2300">
                <a:solidFill>
                  <a:srgbClr val="000000"/>
                </a:solidFill>
                <a:latin typeface="Raleway"/>
                <a:ea typeface="Raleway"/>
                <a:cs typeface="Raleway"/>
                <a:sym typeface="Raleway"/>
              </a:rPr>
              <a:t>Study Space</a:t>
            </a:r>
          </a:p>
          <a:p>
            <a:pPr algn="just" marL="496572" indent="-248286" lvl="1">
              <a:lnSpc>
                <a:spcPts val="2737"/>
              </a:lnSpc>
              <a:buFont typeface="Arial"/>
              <a:buChar char="•"/>
            </a:pPr>
            <a:r>
              <a:rPr lang="en-US" sz="2300">
                <a:solidFill>
                  <a:srgbClr val="000000"/>
                </a:solidFill>
                <a:latin typeface="Raleway"/>
                <a:ea typeface="Raleway"/>
                <a:cs typeface="Raleway"/>
                <a:sym typeface="Raleway"/>
              </a:rPr>
              <a:t>Library/Resources</a:t>
            </a:r>
          </a:p>
          <a:p>
            <a:pPr algn="just" marL="496572" indent="-248286" lvl="1">
              <a:lnSpc>
                <a:spcPts val="2737"/>
              </a:lnSpc>
              <a:buFont typeface="Arial"/>
              <a:buChar char="•"/>
            </a:pPr>
            <a:r>
              <a:rPr lang="en-US" sz="2300">
                <a:solidFill>
                  <a:srgbClr val="000000"/>
                </a:solidFill>
                <a:latin typeface="Raleway"/>
                <a:ea typeface="Raleway"/>
                <a:cs typeface="Raleway"/>
                <a:sym typeface="Raleway"/>
              </a:rPr>
              <a:t>Tutoring (Future)</a:t>
            </a:r>
          </a:p>
          <a:p>
            <a:pPr algn="just" marL="496572" indent="-248286" lvl="1">
              <a:lnSpc>
                <a:spcPts val="2737"/>
              </a:lnSpc>
              <a:buFont typeface="Arial"/>
              <a:buChar char="•"/>
            </a:pPr>
            <a:r>
              <a:rPr lang="en-US" sz="2300">
                <a:solidFill>
                  <a:srgbClr val="000000"/>
                </a:solidFill>
                <a:latin typeface="Raleway"/>
                <a:ea typeface="Raleway"/>
                <a:cs typeface="Raleway"/>
                <a:sym typeface="Raleway"/>
              </a:rPr>
              <a:t>Programs/Events</a:t>
            </a:r>
          </a:p>
          <a:p>
            <a:pPr algn="just" marL="496572" indent="-248286" lvl="1">
              <a:lnSpc>
                <a:spcPts val="2737"/>
              </a:lnSpc>
              <a:buFont typeface="Arial"/>
              <a:buChar char="•"/>
            </a:pPr>
            <a:r>
              <a:rPr lang="en-US" sz="2300">
                <a:solidFill>
                  <a:srgbClr val="000000"/>
                </a:solidFill>
                <a:latin typeface="Raleway"/>
                <a:ea typeface="Raleway"/>
                <a:cs typeface="Raleway"/>
                <a:sym typeface="Raleway"/>
              </a:rPr>
              <a:t>Community Connections</a:t>
            </a:r>
          </a:p>
          <a:p>
            <a:pPr algn="just" marL="496572" indent="-248286" lvl="1">
              <a:lnSpc>
                <a:spcPts val="2737"/>
              </a:lnSpc>
              <a:buFont typeface="Arial"/>
              <a:buChar char="•"/>
            </a:pPr>
            <a:r>
              <a:rPr lang="en-US" sz="2300">
                <a:solidFill>
                  <a:srgbClr val="000000"/>
                </a:solidFill>
                <a:latin typeface="Raleway"/>
                <a:ea typeface="Raleway"/>
                <a:cs typeface="Raleway"/>
                <a:sym typeface="Raleway"/>
              </a:rPr>
              <a:t>Snacks, Merch, and Supplies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1E9097"/>
            </a:solidFill>
          </p:spPr>
        </p:sp>
      </p:grpSp>
      <p:sp>
        <p:nvSpPr>
          <p:cNvPr name="Freeform 4" id="4"/>
          <p:cNvSpPr/>
          <p:nvPr/>
        </p:nvSpPr>
        <p:spPr>
          <a:xfrm flipH="false" flipV="false" rot="0">
            <a:off x="13075682" y="1770661"/>
            <a:ext cx="2120493" cy="2120493"/>
          </a:xfrm>
          <a:custGeom>
            <a:avLst/>
            <a:gdLst/>
            <a:ahLst/>
            <a:cxnLst/>
            <a:rect r="r" b="b" t="t" l="l"/>
            <a:pathLst>
              <a:path h="2120493" w="2120493">
                <a:moveTo>
                  <a:pt x="0" y="0"/>
                </a:moveTo>
                <a:lnTo>
                  <a:pt x="2120494" y="0"/>
                </a:lnTo>
                <a:lnTo>
                  <a:pt x="2120494" y="2120494"/>
                </a:lnTo>
                <a:lnTo>
                  <a:pt x="0" y="2120494"/>
                </a:lnTo>
                <a:lnTo>
                  <a:pt x="0" y="0"/>
                </a:lnTo>
                <a:close/>
              </a:path>
            </a:pathLst>
          </a:custGeom>
          <a:blipFill>
            <a:blip r:embed="rId2"/>
            <a:stretch>
              <a:fillRect l="0" t="0" r="0" b="0"/>
            </a:stretch>
          </a:blipFill>
        </p:spPr>
      </p:sp>
      <p:sp>
        <p:nvSpPr>
          <p:cNvPr name="TextBox 5" id="5"/>
          <p:cNvSpPr txBox="true"/>
          <p:nvPr/>
        </p:nvSpPr>
        <p:spPr>
          <a:xfrm rot="0">
            <a:off x="1028700" y="4509094"/>
            <a:ext cx="10891963" cy="2799081"/>
          </a:xfrm>
          <a:prstGeom prst="rect">
            <a:avLst/>
          </a:prstGeom>
        </p:spPr>
        <p:txBody>
          <a:bodyPr anchor="t" rtlCol="false" tIns="0" lIns="0" bIns="0" rIns="0">
            <a:spAutoFit/>
          </a:bodyPr>
          <a:lstStyle/>
          <a:p>
            <a:pPr algn="l">
              <a:lnSpc>
                <a:spcPts val="3219"/>
              </a:lnSpc>
            </a:pPr>
          </a:p>
          <a:p>
            <a:pPr algn="l" marL="496566" indent="-248283" lvl="1">
              <a:lnSpc>
                <a:spcPts val="3219"/>
              </a:lnSpc>
              <a:buFont typeface="Arial"/>
              <a:buChar char="•"/>
            </a:pPr>
            <a:r>
              <a:rPr lang="en-US" sz="2299">
                <a:solidFill>
                  <a:srgbClr val="171616"/>
                </a:solidFill>
                <a:latin typeface="Raleway"/>
                <a:ea typeface="Raleway"/>
                <a:cs typeface="Raleway"/>
                <a:sym typeface="Raleway"/>
              </a:rPr>
              <a:t>Financial Assistance and Scholarship Opportunities </a:t>
            </a:r>
          </a:p>
          <a:p>
            <a:pPr algn="l" marL="496566" indent="-248283" lvl="1">
              <a:lnSpc>
                <a:spcPts val="3219"/>
              </a:lnSpc>
              <a:buFont typeface="Arial"/>
              <a:buChar char="•"/>
            </a:pPr>
            <a:r>
              <a:rPr lang="en-US" sz="2299">
                <a:solidFill>
                  <a:srgbClr val="171616"/>
                </a:solidFill>
                <a:latin typeface="Raleway"/>
                <a:ea typeface="Raleway"/>
                <a:cs typeface="Raleway"/>
                <a:sym typeface="Raleway"/>
              </a:rPr>
              <a:t>Leadership and Mentorship Opportunities </a:t>
            </a:r>
          </a:p>
          <a:p>
            <a:pPr algn="l" marL="496566" indent="-248283" lvl="1">
              <a:lnSpc>
                <a:spcPts val="3219"/>
              </a:lnSpc>
              <a:buFont typeface="Arial"/>
              <a:buChar char="•"/>
            </a:pPr>
            <a:r>
              <a:rPr lang="en-US" sz="2299">
                <a:solidFill>
                  <a:srgbClr val="171616"/>
                </a:solidFill>
                <a:latin typeface="Raleway"/>
                <a:ea typeface="Raleway"/>
                <a:cs typeface="Raleway"/>
                <a:sym typeface="Raleway"/>
              </a:rPr>
              <a:t>Participate in Native Cultural Activities and Programs </a:t>
            </a:r>
          </a:p>
          <a:p>
            <a:pPr algn="l" marL="496566" indent="-248283" lvl="1">
              <a:lnSpc>
                <a:spcPts val="3219"/>
              </a:lnSpc>
              <a:buFont typeface="Arial"/>
              <a:buChar char="•"/>
            </a:pPr>
            <a:r>
              <a:rPr lang="en-US" sz="2299">
                <a:solidFill>
                  <a:srgbClr val="171616"/>
                </a:solidFill>
                <a:latin typeface="Raleway"/>
                <a:ea typeface="Raleway"/>
                <a:cs typeface="Raleway"/>
                <a:sym typeface="Raleway"/>
              </a:rPr>
              <a:t>Create a Student Educational plan with NASSP counselor </a:t>
            </a:r>
          </a:p>
          <a:p>
            <a:pPr algn="l" marL="496566" indent="-248283" lvl="1">
              <a:lnSpc>
                <a:spcPts val="3219"/>
              </a:lnSpc>
              <a:buFont typeface="Arial"/>
              <a:buChar char="•"/>
            </a:pPr>
            <a:r>
              <a:rPr lang="en-US" sz="2299">
                <a:solidFill>
                  <a:srgbClr val="171616"/>
                </a:solidFill>
                <a:latin typeface="Raleway"/>
                <a:ea typeface="Raleway"/>
                <a:cs typeface="Raleway"/>
                <a:sym typeface="Raleway"/>
              </a:rPr>
              <a:t>Native American Graduation Blanket Ceremony </a:t>
            </a:r>
          </a:p>
          <a:p>
            <a:pPr algn="l" marL="496566" indent="-248283" lvl="1">
              <a:lnSpc>
                <a:spcPts val="3219"/>
              </a:lnSpc>
              <a:buFont typeface="Arial"/>
              <a:buChar char="•"/>
            </a:pPr>
            <a:r>
              <a:rPr lang="en-US" sz="2299">
                <a:solidFill>
                  <a:srgbClr val="171616"/>
                </a:solidFill>
                <a:latin typeface="Raleway"/>
                <a:ea typeface="Raleway"/>
                <a:cs typeface="Raleway"/>
                <a:sym typeface="Raleway"/>
              </a:rPr>
              <a:t>Support for Transfer to UC and CSU Application </a:t>
            </a:r>
          </a:p>
        </p:txBody>
      </p:sp>
      <p:sp>
        <p:nvSpPr>
          <p:cNvPr name="TextBox 6" id="6"/>
          <p:cNvSpPr txBox="true"/>
          <p:nvPr/>
        </p:nvSpPr>
        <p:spPr>
          <a:xfrm rot="0">
            <a:off x="1350660" y="4528144"/>
            <a:ext cx="10891963" cy="339725"/>
          </a:xfrm>
          <a:prstGeom prst="rect">
            <a:avLst/>
          </a:prstGeom>
        </p:spPr>
        <p:txBody>
          <a:bodyPr anchor="t" rtlCol="false" tIns="0" lIns="0" bIns="0" rIns="0">
            <a:spAutoFit/>
          </a:bodyPr>
          <a:lstStyle/>
          <a:p>
            <a:pPr algn="l">
              <a:lnSpc>
                <a:spcPts val="2799"/>
              </a:lnSpc>
              <a:spcBef>
                <a:spcPct val="0"/>
              </a:spcBef>
            </a:pPr>
            <a:r>
              <a:rPr lang="en-US" b="true" sz="1999">
                <a:solidFill>
                  <a:srgbClr val="171616"/>
                </a:solidFill>
                <a:latin typeface="Open Sans Bold"/>
                <a:ea typeface="Open Sans Bold"/>
                <a:cs typeface="Open Sans Bold"/>
                <a:sym typeface="Open Sans Bold"/>
              </a:rPr>
              <a:t>Program Includes</a:t>
            </a:r>
          </a:p>
        </p:txBody>
      </p:sp>
      <p:grpSp>
        <p:nvGrpSpPr>
          <p:cNvPr name="Group 7" id="7"/>
          <p:cNvGrpSpPr>
            <a:grpSpLocks noChangeAspect="true"/>
          </p:cNvGrpSpPr>
          <p:nvPr/>
        </p:nvGrpSpPr>
        <p:grpSpPr>
          <a:xfrm rot="0">
            <a:off x="8438656" y="7621845"/>
            <a:ext cx="2124262" cy="2467777"/>
            <a:chOff x="0" y="0"/>
            <a:chExt cx="5466080" cy="6350000"/>
          </a:xfrm>
        </p:grpSpPr>
        <p:sp>
          <p:nvSpPr>
            <p:cNvPr name="Freeform 8" id="8"/>
            <p:cNvSpPr/>
            <p:nvPr/>
          </p:nvSpPr>
          <p:spPr>
            <a:xfrm flipH="false" flipV="false" rot="0">
              <a:off x="0" y="0"/>
              <a:ext cx="5438261" cy="6348730"/>
            </a:xfrm>
            <a:custGeom>
              <a:avLst/>
              <a:gdLst/>
              <a:ahLst/>
              <a:cxnLst/>
              <a:rect r="r" b="b" t="t" l="l"/>
              <a:pathLst>
                <a:path h="6348730" w="5438261">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name="Freeform 9" id="9"/>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3"/>
              <a:stretch>
                <a:fillRect l="0" t="-19528" r="0" b="-19528"/>
              </a:stretch>
            </a:blipFill>
          </p:spPr>
        </p:sp>
        <p:sp>
          <p:nvSpPr>
            <p:cNvPr name="Freeform 10" id="10"/>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11" id="11"/>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name="Group 12" id="12"/>
          <p:cNvGrpSpPr>
            <a:grpSpLocks noChangeAspect="true"/>
          </p:cNvGrpSpPr>
          <p:nvPr/>
        </p:nvGrpSpPr>
        <p:grpSpPr>
          <a:xfrm rot="0">
            <a:off x="3691299" y="7621845"/>
            <a:ext cx="2124262" cy="2467777"/>
            <a:chOff x="0" y="0"/>
            <a:chExt cx="5466080" cy="6350000"/>
          </a:xfrm>
        </p:grpSpPr>
        <p:sp>
          <p:nvSpPr>
            <p:cNvPr name="Freeform 13" id="13"/>
            <p:cNvSpPr/>
            <p:nvPr/>
          </p:nvSpPr>
          <p:spPr>
            <a:xfrm flipH="false" flipV="false" rot="0">
              <a:off x="0" y="0"/>
              <a:ext cx="5438261" cy="6348730"/>
            </a:xfrm>
            <a:custGeom>
              <a:avLst/>
              <a:gdLst/>
              <a:ahLst/>
              <a:cxnLst/>
              <a:rect r="r" b="b" t="t" l="l"/>
              <a:pathLst>
                <a:path h="6348730" w="5438261">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name="Freeform 14" id="14"/>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22131" t="0" r="-22131" b="0"/>
              </a:stretch>
            </a:blipFill>
          </p:spPr>
        </p:sp>
        <p:sp>
          <p:nvSpPr>
            <p:cNvPr name="Freeform 15" id="15"/>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16" id="16"/>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name="Group 17" id="17"/>
          <p:cNvGrpSpPr>
            <a:grpSpLocks noChangeAspect="true"/>
          </p:cNvGrpSpPr>
          <p:nvPr/>
        </p:nvGrpSpPr>
        <p:grpSpPr>
          <a:xfrm rot="0">
            <a:off x="6139412" y="7621845"/>
            <a:ext cx="2124262" cy="2467777"/>
            <a:chOff x="0" y="0"/>
            <a:chExt cx="5466080" cy="6350000"/>
          </a:xfrm>
        </p:grpSpPr>
        <p:sp>
          <p:nvSpPr>
            <p:cNvPr name="Freeform 18" id="18"/>
            <p:cNvSpPr/>
            <p:nvPr/>
          </p:nvSpPr>
          <p:spPr>
            <a:xfrm flipH="false" flipV="false" rot="0">
              <a:off x="0" y="0"/>
              <a:ext cx="5438261" cy="6348730"/>
            </a:xfrm>
            <a:custGeom>
              <a:avLst/>
              <a:gdLst/>
              <a:ahLst/>
              <a:cxnLst/>
              <a:rect r="r" b="b" t="t" l="l"/>
              <a:pathLst>
                <a:path h="6348730" w="5438261">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name="Freeform 19" id="19"/>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5"/>
              <a:stretch>
                <a:fillRect l="0" t="-19528" r="0" b="-19528"/>
              </a:stretch>
            </a:blipFill>
          </p:spPr>
        </p:sp>
        <p:sp>
          <p:nvSpPr>
            <p:cNvPr name="Freeform 20" id="20"/>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21" id="21"/>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name="Group 22" id="22"/>
          <p:cNvGrpSpPr>
            <a:grpSpLocks noChangeAspect="true"/>
          </p:cNvGrpSpPr>
          <p:nvPr/>
        </p:nvGrpSpPr>
        <p:grpSpPr>
          <a:xfrm rot="0">
            <a:off x="1239899" y="7621845"/>
            <a:ext cx="2124262" cy="2467777"/>
            <a:chOff x="0" y="0"/>
            <a:chExt cx="5466080" cy="6350000"/>
          </a:xfrm>
        </p:grpSpPr>
        <p:sp>
          <p:nvSpPr>
            <p:cNvPr name="Freeform 23" id="23"/>
            <p:cNvSpPr/>
            <p:nvPr/>
          </p:nvSpPr>
          <p:spPr>
            <a:xfrm flipH="false" flipV="false" rot="0">
              <a:off x="0" y="0"/>
              <a:ext cx="5438261" cy="6348730"/>
            </a:xfrm>
            <a:custGeom>
              <a:avLst/>
              <a:gdLst/>
              <a:ahLst/>
              <a:cxnLst/>
              <a:rect r="r" b="b" t="t" l="l"/>
              <a:pathLst>
                <a:path h="6348730" w="5438261">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name="Freeform 24" id="24"/>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6"/>
              <a:stretch>
                <a:fillRect l="-14000" t="0" r="-13999" b="0"/>
              </a:stretch>
            </a:blipFill>
          </p:spPr>
        </p:sp>
        <p:sp>
          <p:nvSpPr>
            <p:cNvPr name="Freeform 25" id="25"/>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26" id="26"/>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name="TextBox 27" id="27"/>
          <p:cNvSpPr txBox="true"/>
          <p:nvPr/>
        </p:nvSpPr>
        <p:spPr>
          <a:xfrm rot="0">
            <a:off x="1350660" y="273685"/>
            <a:ext cx="14175991" cy="755015"/>
          </a:xfrm>
          <a:prstGeom prst="rect">
            <a:avLst/>
          </a:prstGeom>
        </p:spPr>
        <p:txBody>
          <a:bodyPr anchor="t" rtlCol="false" tIns="0" lIns="0" bIns="0" rIns="0">
            <a:spAutoFit/>
          </a:bodyPr>
          <a:lstStyle/>
          <a:p>
            <a:pPr algn="l">
              <a:lnSpc>
                <a:spcPts val="6160"/>
              </a:lnSpc>
              <a:spcBef>
                <a:spcPct val="0"/>
              </a:spcBef>
            </a:pPr>
            <a:r>
              <a:rPr lang="en-US" b="true" sz="4400">
                <a:solidFill>
                  <a:srgbClr val="171616"/>
                </a:solidFill>
                <a:latin typeface="Raleway Bold"/>
                <a:ea typeface="Raleway Bold"/>
                <a:cs typeface="Raleway Bold"/>
                <a:sym typeface="Raleway Bold"/>
              </a:rPr>
              <a:t>NATIVE AMERICAN STUDENT SUCCESS PROGRAM </a:t>
            </a:r>
          </a:p>
        </p:txBody>
      </p:sp>
      <p:sp>
        <p:nvSpPr>
          <p:cNvPr name="TextBox 28" id="28"/>
          <p:cNvSpPr txBox="true"/>
          <p:nvPr/>
        </p:nvSpPr>
        <p:spPr>
          <a:xfrm rot="0">
            <a:off x="1350660" y="1578348"/>
            <a:ext cx="8580462" cy="2799081"/>
          </a:xfrm>
          <a:prstGeom prst="rect">
            <a:avLst/>
          </a:prstGeom>
        </p:spPr>
        <p:txBody>
          <a:bodyPr anchor="t" rtlCol="false" tIns="0" lIns="0" bIns="0" rIns="0">
            <a:spAutoFit/>
          </a:bodyPr>
          <a:lstStyle/>
          <a:p>
            <a:pPr algn="l">
              <a:lnSpc>
                <a:spcPts val="3219"/>
              </a:lnSpc>
              <a:spcBef>
                <a:spcPct val="0"/>
              </a:spcBef>
            </a:pPr>
            <a:r>
              <a:rPr lang="en-US" sz="2299">
                <a:solidFill>
                  <a:srgbClr val="171616"/>
                </a:solidFill>
                <a:latin typeface="Raleway"/>
                <a:ea typeface="Raleway"/>
                <a:cs typeface="Raleway"/>
                <a:sym typeface="Raleway"/>
              </a:rPr>
              <a:t>The Native American Student Success Program (NASSP) at Miramar College is a state-funded initiative established under Assembly Bill 183 and implemented across 20 California Community Colleges. The program supports American Indian and Alaskan Native students though culturally responsive services that promote access, retention and academic success and leadership development.</a:t>
            </a:r>
          </a:p>
        </p:txBody>
      </p:sp>
      <p:sp>
        <p:nvSpPr>
          <p:cNvPr name="TextBox 29" id="29"/>
          <p:cNvSpPr txBox="true"/>
          <p:nvPr/>
        </p:nvSpPr>
        <p:spPr>
          <a:xfrm rot="0">
            <a:off x="1350660" y="1152151"/>
            <a:ext cx="10891963" cy="339725"/>
          </a:xfrm>
          <a:prstGeom prst="rect">
            <a:avLst/>
          </a:prstGeom>
        </p:spPr>
        <p:txBody>
          <a:bodyPr anchor="t" rtlCol="false" tIns="0" lIns="0" bIns="0" rIns="0">
            <a:spAutoFit/>
          </a:bodyPr>
          <a:lstStyle/>
          <a:p>
            <a:pPr algn="l">
              <a:lnSpc>
                <a:spcPts val="2799"/>
              </a:lnSpc>
              <a:spcBef>
                <a:spcPct val="0"/>
              </a:spcBef>
            </a:pPr>
            <a:r>
              <a:rPr lang="en-US" b="true" sz="1999">
                <a:solidFill>
                  <a:srgbClr val="171616"/>
                </a:solidFill>
                <a:latin typeface="Open Sans Bold"/>
                <a:ea typeface="Open Sans Bold"/>
                <a:cs typeface="Open Sans Bold"/>
                <a:sym typeface="Open Sans Bold"/>
              </a:rPr>
              <a:t>About the Program</a:t>
            </a:r>
          </a:p>
        </p:txBody>
      </p:sp>
      <p:sp>
        <p:nvSpPr>
          <p:cNvPr name="TextBox 30" id="30"/>
          <p:cNvSpPr txBox="true"/>
          <p:nvPr/>
        </p:nvSpPr>
        <p:spPr>
          <a:xfrm rot="0">
            <a:off x="1232913" y="9656406"/>
            <a:ext cx="2044322" cy="283031"/>
          </a:xfrm>
          <a:prstGeom prst="rect">
            <a:avLst/>
          </a:prstGeom>
        </p:spPr>
        <p:txBody>
          <a:bodyPr anchor="t" rtlCol="false" tIns="0" lIns="0" bIns="0" rIns="0">
            <a:spAutoFit/>
          </a:bodyPr>
          <a:lstStyle/>
          <a:p>
            <a:pPr algn="ctr">
              <a:lnSpc>
                <a:spcPts val="2287"/>
              </a:lnSpc>
              <a:spcBef>
                <a:spcPct val="0"/>
              </a:spcBef>
            </a:pPr>
            <a:r>
              <a:rPr lang="en-US" b="true" sz="1634">
                <a:solidFill>
                  <a:srgbClr val="171616"/>
                </a:solidFill>
                <a:latin typeface="Raleway Bold"/>
                <a:ea typeface="Raleway Bold"/>
                <a:cs typeface="Raleway Bold"/>
                <a:sym typeface="Raleway Bold"/>
              </a:rPr>
              <a:t>AIR Banquet</a:t>
            </a:r>
          </a:p>
        </p:txBody>
      </p:sp>
      <p:sp>
        <p:nvSpPr>
          <p:cNvPr name="TextBox 31" id="31"/>
          <p:cNvSpPr txBox="true"/>
          <p:nvPr/>
        </p:nvSpPr>
        <p:spPr>
          <a:xfrm rot="0">
            <a:off x="8478626" y="9656406"/>
            <a:ext cx="2044322" cy="283031"/>
          </a:xfrm>
          <a:prstGeom prst="rect">
            <a:avLst/>
          </a:prstGeom>
        </p:spPr>
        <p:txBody>
          <a:bodyPr anchor="t" rtlCol="false" tIns="0" lIns="0" bIns="0" rIns="0">
            <a:spAutoFit/>
          </a:bodyPr>
          <a:lstStyle/>
          <a:p>
            <a:pPr algn="ctr">
              <a:lnSpc>
                <a:spcPts val="2287"/>
              </a:lnSpc>
              <a:spcBef>
                <a:spcPct val="0"/>
              </a:spcBef>
            </a:pPr>
            <a:r>
              <a:rPr lang="en-US" b="true" sz="1634">
                <a:solidFill>
                  <a:srgbClr val="171616"/>
                </a:solidFill>
                <a:latin typeface="Raleway Bold"/>
                <a:ea typeface="Raleway Bold"/>
                <a:cs typeface="Raleway Bold"/>
                <a:sym typeface="Raleway Bold"/>
              </a:rPr>
              <a:t>Tribal Youth Court</a:t>
            </a:r>
          </a:p>
        </p:txBody>
      </p:sp>
      <p:sp>
        <p:nvSpPr>
          <p:cNvPr name="TextBox 32" id="32"/>
          <p:cNvSpPr txBox="true"/>
          <p:nvPr/>
        </p:nvSpPr>
        <p:spPr>
          <a:xfrm rot="0">
            <a:off x="3706121" y="9644574"/>
            <a:ext cx="2044322" cy="283031"/>
          </a:xfrm>
          <a:prstGeom prst="rect">
            <a:avLst/>
          </a:prstGeom>
        </p:spPr>
        <p:txBody>
          <a:bodyPr anchor="t" rtlCol="false" tIns="0" lIns="0" bIns="0" rIns="0">
            <a:spAutoFit/>
          </a:bodyPr>
          <a:lstStyle/>
          <a:p>
            <a:pPr algn="ctr">
              <a:lnSpc>
                <a:spcPts val="2287"/>
              </a:lnSpc>
              <a:spcBef>
                <a:spcPct val="0"/>
              </a:spcBef>
            </a:pPr>
            <a:r>
              <a:rPr lang="en-US" b="true" sz="1634">
                <a:solidFill>
                  <a:srgbClr val="171616"/>
                </a:solidFill>
                <a:latin typeface="Raleway Bold"/>
                <a:ea typeface="Raleway Bold"/>
                <a:cs typeface="Raleway Bold"/>
                <a:sym typeface="Raleway Bold"/>
              </a:rPr>
              <a:t>Native Graduation</a:t>
            </a:r>
          </a:p>
        </p:txBody>
      </p:sp>
      <p:sp>
        <p:nvSpPr>
          <p:cNvPr name="TextBox 33" id="33"/>
          <p:cNvSpPr txBox="true"/>
          <p:nvPr/>
        </p:nvSpPr>
        <p:spPr>
          <a:xfrm rot="0">
            <a:off x="6219352" y="9658795"/>
            <a:ext cx="2044322" cy="283031"/>
          </a:xfrm>
          <a:prstGeom prst="rect">
            <a:avLst/>
          </a:prstGeom>
        </p:spPr>
        <p:txBody>
          <a:bodyPr anchor="t" rtlCol="false" tIns="0" lIns="0" bIns="0" rIns="0">
            <a:spAutoFit/>
          </a:bodyPr>
          <a:lstStyle/>
          <a:p>
            <a:pPr algn="ctr">
              <a:lnSpc>
                <a:spcPts val="2287"/>
              </a:lnSpc>
              <a:spcBef>
                <a:spcPct val="0"/>
              </a:spcBef>
            </a:pPr>
            <a:r>
              <a:rPr lang="en-US" b="true" sz="1634">
                <a:solidFill>
                  <a:srgbClr val="171616"/>
                </a:solidFill>
                <a:latin typeface="Raleway Bold"/>
                <a:ea typeface="Raleway Bold"/>
                <a:cs typeface="Raleway Bold"/>
                <a:sym typeface="Raleway Bold"/>
              </a:rPr>
              <a:t>Flag Raising</a:t>
            </a:r>
          </a:p>
        </p:txBody>
      </p:sp>
      <p:grpSp>
        <p:nvGrpSpPr>
          <p:cNvPr name="Group 34" id="34"/>
          <p:cNvGrpSpPr/>
          <p:nvPr/>
        </p:nvGrpSpPr>
        <p:grpSpPr>
          <a:xfrm rot="0">
            <a:off x="12408313" y="4157295"/>
            <a:ext cx="7343723" cy="3150879"/>
            <a:chOff x="0" y="0"/>
            <a:chExt cx="9791630" cy="4201173"/>
          </a:xfrm>
        </p:grpSpPr>
        <p:sp>
          <p:nvSpPr>
            <p:cNvPr name="Freeform 35" id="35"/>
            <p:cNvSpPr/>
            <p:nvPr/>
          </p:nvSpPr>
          <p:spPr>
            <a:xfrm flipH="false" flipV="false" rot="0">
              <a:off x="55473" y="2716559"/>
              <a:ext cx="600228" cy="600228"/>
            </a:xfrm>
            <a:custGeom>
              <a:avLst/>
              <a:gdLst/>
              <a:ahLst/>
              <a:cxnLst/>
              <a:rect r="r" b="b" t="t" l="l"/>
              <a:pathLst>
                <a:path h="600228" w="600228">
                  <a:moveTo>
                    <a:pt x="0" y="0"/>
                  </a:moveTo>
                  <a:lnTo>
                    <a:pt x="600228" y="0"/>
                  </a:lnTo>
                  <a:lnTo>
                    <a:pt x="600228" y="600228"/>
                  </a:lnTo>
                  <a:lnTo>
                    <a:pt x="0" y="60022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6" id="36"/>
            <p:cNvSpPr/>
            <p:nvPr/>
          </p:nvSpPr>
          <p:spPr>
            <a:xfrm flipH="false" flipV="false" rot="0">
              <a:off x="0" y="870115"/>
              <a:ext cx="728869" cy="728869"/>
            </a:xfrm>
            <a:custGeom>
              <a:avLst/>
              <a:gdLst/>
              <a:ahLst/>
              <a:cxnLst/>
              <a:rect r="r" b="b" t="t" l="l"/>
              <a:pathLst>
                <a:path h="728869" w="728869">
                  <a:moveTo>
                    <a:pt x="0" y="0"/>
                  </a:moveTo>
                  <a:lnTo>
                    <a:pt x="728869" y="0"/>
                  </a:lnTo>
                  <a:lnTo>
                    <a:pt x="728869" y="728870"/>
                  </a:lnTo>
                  <a:lnTo>
                    <a:pt x="0" y="7288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7" id="37"/>
            <p:cNvSpPr/>
            <p:nvPr/>
          </p:nvSpPr>
          <p:spPr>
            <a:xfrm flipH="false" flipV="false" rot="0">
              <a:off x="0" y="3519987"/>
              <a:ext cx="681185" cy="681185"/>
            </a:xfrm>
            <a:custGeom>
              <a:avLst/>
              <a:gdLst/>
              <a:ahLst/>
              <a:cxnLst/>
              <a:rect r="r" b="b" t="t" l="l"/>
              <a:pathLst>
                <a:path h="681185" w="681185">
                  <a:moveTo>
                    <a:pt x="0" y="0"/>
                  </a:moveTo>
                  <a:lnTo>
                    <a:pt x="681185" y="0"/>
                  </a:lnTo>
                  <a:lnTo>
                    <a:pt x="681185" y="681186"/>
                  </a:lnTo>
                  <a:lnTo>
                    <a:pt x="0" y="68118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38" id="38"/>
            <p:cNvSpPr/>
            <p:nvPr/>
          </p:nvSpPr>
          <p:spPr>
            <a:xfrm flipH="false" flipV="false" rot="0">
              <a:off x="0" y="1802185"/>
              <a:ext cx="711175" cy="711175"/>
            </a:xfrm>
            <a:custGeom>
              <a:avLst/>
              <a:gdLst/>
              <a:ahLst/>
              <a:cxnLst/>
              <a:rect r="r" b="b" t="t" l="l"/>
              <a:pathLst>
                <a:path h="711175" w="711175">
                  <a:moveTo>
                    <a:pt x="0" y="0"/>
                  </a:moveTo>
                  <a:lnTo>
                    <a:pt x="711175" y="0"/>
                  </a:lnTo>
                  <a:lnTo>
                    <a:pt x="711175" y="711174"/>
                  </a:lnTo>
                  <a:lnTo>
                    <a:pt x="0" y="71117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9" id="39"/>
            <p:cNvSpPr/>
            <p:nvPr/>
          </p:nvSpPr>
          <p:spPr>
            <a:xfrm flipH="false" flipV="false" rot="0">
              <a:off x="41323" y="0"/>
              <a:ext cx="646223" cy="646223"/>
            </a:xfrm>
            <a:custGeom>
              <a:avLst/>
              <a:gdLst/>
              <a:ahLst/>
              <a:cxnLst/>
              <a:rect r="r" b="b" t="t" l="l"/>
              <a:pathLst>
                <a:path h="646223" w="646223">
                  <a:moveTo>
                    <a:pt x="0" y="0"/>
                  </a:moveTo>
                  <a:lnTo>
                    <a:pt x="646223" y="0"/>
                  </a:lnTo>
                  <a:lnTo>
                    <a:pt x="646223" y="646223"/>
                  </a:lnTo>
                  <a:lnTo>
                    <a:pt x="0" y="64622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40" id="40"/>
            <p:cNvSpPr txBox="true"/>
            <p:nvPr/>
          </p:nvSpPr>
          <p:spPr>
            <a:xfrm rot="0">
              <a:off x="852646" y="3579391"/>
              <a:ext cx="4943010" cy="481330"/>
            </a:xfrm>
            <a:prstGeom prst="rect">
              <a:avLst/>
            </a:prstGeom>
          </p:spPr>
          <p:txBody>
            <a:bodyPr anchor="t" rtlCol="false" tIns="0" lIns="0" bIns="0" rIns="0">
              <a:spAutoFit/>
            </a:bodyPr>
            <a:lstStyle/>
            <a:p>
              <a:pPr algn="l">
                <a:lnSpc>
                  <a:spcPts val="2940"/>
                </a:lnSpc>
              </a:pPr>
              <a:r>
                <a:rPr lang="en-US" sz="2100" u="sng">
                  <a:solidFill>
                    <a:srgbClr val="000000"/>
                  </a:solidFill>
                  <a:latin typeface="Raleway"/>
                  <a:ea typeface="Raleway"/>
                  <a:cs typeface="Raleway"/>
                  <a:sym typeface="Raleway"/>
                  <a:hlinkClick r:id="rId17" tooltip="https://bit.ly/MiramarNASSP"/>
                </a:rPr>
                <a:t>https://bit.ly/MiramarNASSP</a:t>
              </a:r>
            </a:p>
          </p:txBody>
        </p:sp>
        <p:sp>
          <p:nvSpPr>
            <p:cNvPr name="TextBox 41" id="41"/>
            <p:cNvSpPr txBox="true"/>
            <p:nvPr/>
          </p:nvSpPr>
          <p:spPr>
            <a:xfrm rot="0">
              <a:off x="852646" y="53871"/>
              <a:ext cx="5547125" cy="481330"/>
            </a:xfrm>
            <a:prstGeom prst="rect">
              <a:avLst/>
            </a:prstGeom>
          </p:spPr>
          <p:txBody>
            <a:bodyPr anchor="t" rtlCol="false" tIns="0" lIns="0" bIns="0" rIns="0">
              <a:spAutoFit/>
            </a:bodyPr>
            <a:lstStyle/>
            <a:p>
              <a:pPr algn="l">
                <a:lnSpc>
                  <a:spcPts val="2940"/>
                </a:lnSpc>
                <a:spcBef>
                  <a:spcPct val="0"/>
                </a:spcBef>
              </a:pPr>
              <a:r>
                <a:rPr lang="en-US" sz="2100">
                  <a:solidFill>
                    <a:srgbClr val="000000"/>
                  </a:solidFill>
                  <a:latin typeface="Raleway"/>
                  <a:ea typeface="Raleway"/>
                  <a:cs typeface="Raleway"/>
                  <a:sym typeface="Raleway"/>
                </a:rPr>
                <a:t>I-126 (2</a:t>
              </a:r>
              <a:r>
                <a:rPr lang="en-US" sz="2100">
                  <a:solidFill>
                    <a:srgbClr val="000000"/>
                  </a:solidFill>
                  <a:latin typeface="Raleway"/>
                  <a:ea typeface="Raleway"/>
                  <a:cs typeface="Raleway"/>
                  <a:sym typeface="Raleway"/>
                </a:rPr>
                <a:t>nd</a:t>
              </a:r>
              <a:r>
                <a:rPr lang="en-US" sz="2100">
                  <a:solidFill>
                    <a:srgbClr val="000000"/>
                  </a:solidFill>
                  <a:latin typeface="Raleway"/>
                  <a:ea typeface="Raleway"/>
                  <a:cs typeface="Raleway"/>
                  <a:sym typeface="Raleway"/>
                </a:rPr>
                <a:t> Floor of the I-Building)</a:t>
              </a:r>
            </a:p>
          </p:txBody>
        </p:sp>
        <p:sp>
          <p:nvSpPr>
            <p:cNvPr name="TextBox 42" id="42"/>
            <p:cNvSpPr txBox="true"/>
            <p:nvPr/>
          </p:nvSpPr>
          <p:spPr>
            <a:xfrm rot="0">
              <a:off x="852646" y="935251"/>
              <a:ext cx="8938984" cy="481330"/>
            </a:xfrm>
            <a:prstGeom prst="rect">
              <a:avLst/>
            </a:prstGeom>
          </p:spPr>
          <p:txBody>
            <a:bodyPr anchor="t" rtlCol="false" tIns="0" lIns="0" bIns="0" rIns="0">
              <a:spAutoFit/>
            </a:bodyPr>
            <a:lstStyle/>
            <a:p>
              <a:pPr algn="l">
                <a:lnSpc>
                  <a:spcPts val="2940"/>
                </a:lnSpc>
              </a:pPr>
              <a:r>
                <a:rPr lang="en-US" sz="2100" u="sng">
                  <a:solidFill>
                    <a:srgbClr val="000000"/>
                  </a:solidFill>
                  <a:latin typeface="Raleway"/>
                  <a:ea typeface="Raleway"/>
                  <a:cs typeface="Raleway"/>
                  <a:sym typeface="Raleway"/>
                  <a:hlinkClick r:id="rId18" tooltip="mailto:miramar-nassp@sdccd.edu"/>
                </a:rPr>
                <a:t>miramar-nassp@sdccd.edu</a:t>
              </a:r>
            </a:p>
          </p:txBody>
        </p:sp>
        <p:sp>
          <p:nvSpPr>
            <p:cNvPr name="TextBox 43" id="43"/>
            <p:cNvSpPr txBox="true"/>
            <p:nvPr/>
          </p:nvSpPr>
          <p:spPr>
            <a:xfrm rot="0">
              <a:off x="852646" y="1816631"/>
              <a:ext cx="5547125" cy="481330"/>
            </a:xfrm>
            <a:prstGeom prst="rect">
              <a:avLst/>
            </a:prstGeom>
          </p:spPr>
          <p:txBody>
            <a:bodyPr anchor="t" rtlCol="false" tIns="0" lIns="0" bIns="0" rIns="0">
              <a:spAutoFit/>
            </a:bodyPr>
            <a:lstStyle/>
            <a:p>
              <a:pPr algn="l">
                <a:lnSpc>
                  <a:spcPts val="2940"/>
                </a:lnSpc>
              </a:pPr>
              <a:r>
                <a:rPr lang="en-US" sz="2100" u="sng">
                  <a:solidFill>
                    <a:srgbClr val="000000"/>
                  </a:solidFill>
                  <a:latin typeface="Raleway"/>
                  <a:ea typeface="Raleway"/>
                  <a:cs typeface="Raleway"/>
                  <a:sym typeface="Raleway"/>
                  <a:hlinkClick r:id="rId19" tooltip="https://www.instagram.com/nassp.miramar"/>
                </a:rPr>
                <a:t>@nassp.miramar</a:t>
              </a:r>
            </a:p>
          </p:txBody>
        </p:sp>
        <p:sp>
          <p:nvSpPr>
            <p:cNvPr name="TextBox 44" id="44"/>
            <p:cNvSpPr txBox="true"/>
            <p:nvPr/>
          </p:nvSpPr>
          <p:spPr>
            <a:xfrm rot="0">
              <a:off x="852646" y="2698011"/>
              <a:ext cx="5547125" cy="481330"/>
            </a:xfrm>
            <a:prstGeom prst="rect">
              <a:avLst/>
            </a:prstGeom>
          </p:spPr>
          <p:txBody>
            <a:bodyPr anchor="t" rtlCol="false" tIns="0" lIns="0" bIns="0" rIns="0">
              <a:spAutoFit/>
            </a:bodyPr>
            <a:lstStyle/>
            <a:p>
              <a:pPr algn="l">
                <a:lnSpc>
                  <a:spcPts val="2940"/>
                </a:lnSpc>
                <a:spcBef>
                  <a:spcPct val="0"/>
                </a:spcBef>
              </a:pPr>
              <a:r>
                <a:rPr lang="en-US" sz="2100">
                  <a:solidFill>
                    <a:srgbClr val="000000"/>
                  </a:solidFill>
                  <a:latin typeface="Raleway"/>
                  <a:ea typeface="Raleway"/>
                  <a:cs typeface="Raleway"/>
                  <a:sym typeface="Raleway"/>
                </a:rPr>
                <a:t>(619) 388-7691</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503510" y="4014045"/>
            <a:ext cx="4447331" cy="6057235"/>
            <a:chOff x="0" y="0"/>
            <a:chExt cx="5929775" cy="8076314"/>
          </a:xfrm>
        </p:grpSpPr>
        <p:pic>
          <p:nvPicPr>
            <p:cNvPr name="Picture 3" id="3"/>
            <p:cNvPicPr>
              <a:picLocks noChangeAspect="true"/>
            </p:cNvPicPr>
            <p:nvPr/>
          </p:nvPicPr>
          <p:blipFill>
            <a:blip r:embed="rId2"/>
            <a:srcRect l="0" t="4682" r="0" b="4682"/>
            <a:stretch>
              <a:fillRect/>
            </a:stretch>
          </p:blipFill>
          <p:spPr>
            <a:xfrm flipH="false" flipV="false">
              <a:off x="0" y="0"/>
              <a:ext cx="5929775" cy="8076314"/>
            </a:xfrm>
            <a:prstGeom prst="rect">
              <a:avLst/>
            </a:prstGeom>
          </p:spPr>
        </p:pic>
      </p:grpSp>
      <p:sp>
        <p:nvSpPr>
          <p:cNvPr name="Freeform 4" id="4"/>
          <p:cNvSpPr/>
          <p:nvPr/>
        </p:nvSpPr>
        <p:spPr>
          <a:xfrm flipH="false" flipV="false" rot="0">
            <a:off x="8213834" y="1028700"/>
            <a:ext cx="4982266" cy="6356958"/>
          </a:xfrm>
          <a:custGeom>
            <a:avLst/>
            <a:gdLst/>
            <a:ahLst/>
            <a:cxnLst/>
            <a:rect r="r" b="b" t="t" l="l"/>
            <a:pathLst>
              <a:path h="6356958" w="4982266">
                <a:moveTo>
                  <a:pt x="0" y="0"/>
                </a:moveTo>
                <a:lnTo>
                  <a:pt x="4982266" y="0"/>
                </a:lnTo>
                <a:lnTo>
                  <a:pt x="4982266" y="6356958"/>
                </a:lnTo>
                <a:lnTo>
                  <a:pt x="0" y="6356958"/>
                </a:lnTo>
                <a:lnTo>
                  <a:pt x="0" y="0"/>
                </a:lnTo>
                <a:close/>
              </a:path>
            </a:pathLst>
          </a:custGeom>
          <a:blipFill>
            <a:blip r:embed="rId3"/>
            <a:stretch>
              <a:fillRect l="0" t="0" r="0" b="0"/>
            </a:stretch>
          </a:blipFill>
        </p:spPr>
      </p:sp>
      <p:sp>
        <p:nvSpPr>
          <p:cNvPr name="TextBox 5" id="5"/>
          <p:cNvSpPr txBox="true"/>
          <p:nvPr/>
        </p:nvSpPr>
        <p:spPr>
          <a:xfrm rot="0">
            <a:off x="466315" y="312227"/>
            <a:ext cx="12351395" cy="2153284"/>
          </a:xfrm>
          <a:prstGeom prst="rect">
            <a:avLst/>
          </a:prstGeom>
        </p:spPr>
        <p:txBody>
          <a:bodyPr anchor="t" rtlCol="false" tIns="0" lIns="0" bIns="0" rIns="0">
            <a:spAutoFit/>
          </a:bodyPr>
          <a:lstStyle/>
          <a:p>
            <a:pPr algn="l">
              <a:lnSpc>
                <a:spcPts val="5740"/>
              </a:lnSpc>
            </a:pPr>
            <a:r>
              <a:rPr lang="en-US" sz="4100" b="true">
                <a:solidFill>
                  <a:srgbClr val="171616"/>
                </a:solidFill>
                <a:latin typeface="Raleway Bold"/>
                <a:ea typeface="Raleway Bold"/>
                <a:cs typeface="Raleway Bold"/>
                <a:sym typeface="Raleway Bold"/>
              </a:rPr>
              <a:t>MIRAMAR COLLEGE POWWOW </a:t>
            </a:r>
          </a:p>
          <a:p>
            <a:pPr algn="l">
              <a:lnSpc>
                <a:spcPts val="5740"/>
              </a:lnSpc>
            </a:pPr>
            <a:r>
              <a:rPr lang="en-US" sz="4100" b="true">
                <a:solidFill>
                  <a:srgbClr val="171616"/>
                </a:solidFill>
                <a:latin typeface="Raleway Bold"/>
                <a:ea typeface="Raleway Bold"/>
                <a:cs typeface="Raleway Bold"/>
                <a:sym typeface="Raleway Bold"/>
              </a:rPr>
              <a:t>SATURDAY MARCH 21</a:t>
            </a:r>
            <a:r>
              <a:rPr lang="en-US" sz="4100" b="true">
                <a:solidFill>
                  <a:srgbClr val="171616"/>
                </a:solidFill>
                <a:latin typeface="Raleway Bold"/>
                <a:ea typeface="Raleway Bold"/>
                <a:cs typeface="Raleway Bold"/>
                <a:sym typeface="Raleway Bold"/>
              </a:rPr>
              <a:t>ST</a:t>
            </a:r>
            <a:r>
              <a:rPr lang="en-US" sz="4100" b="true">
                <a:solidFill>
                  <a:srgbClr val="171616"/>
                </a:solidFill>
                <a:latin typeface="Raleway Bold"/>
                <a:ea typeface="Raleway Bold"/>
                <a:cs typeface="Raleway Bold"/>
                <a:sym typeface="Raleway Bold"/>
              </a:rPr>
              <a:t> 2026 </a:t>
            </a:r>
          </a:p>
          <a:p>
            <a:pPr algn="l">
              <a:lnSpc>
                <a:spcPts val="5740"/>
              </a:lnSpc>
              <a:spcBef>
                <a:spcPct val="0"/>
              </a:spcBef>
            </a:pPr>
            <a:r>
              <a:rPr lang="en-US" b="true" sz="4100">
                <a:solidFill>
                  <a:srgbClr val="171616"/>
                </a:solidFill>
                <a:latin typeface="Raleway Bold"/>
                <a:ea typeface="Raleway Bold"/>
                <a:cs typeface="Raleway Bold"/>
                <a:sym typeface="Raleway Bold"/>
              </a:rPr>
              <a:t>10:00AM - 6:00PM</a:t>
            </a:r>
          </a:p>
        </p:txBody>
      </p:sp>
      <p:sp>
        <p:nvSpPr>
          <p:cNvPr name="TextBox 6" id="6"/>
          <p:cNvSpPr txBox="true"/>
          <p:nvPr/>
        </p:nvSpPr>
        <p:spPr>
          <a:xfrm rot="0">
            <a:off x="466315" y="2433126"/>
            <a:ext cx="6870099" cy="1390575"/>
          </a:xfrm>
          <a:prstGeom prst="rect">
            <a:avLst/>
          </a:prstGeom>
        </p:spPr>
        <p:txBody>
          <a:bodyPr anchor="t" rtlCol="false" tIns="0" lIns="0" bIns="0" rIns="0">
            <a:spAutoFit/>
          </a:bodyPr>
          <a:lstStyle/>
          <a:p>
            <a:pPr algn="l">
              <a:lnSpc>
                <a:spcPts val="3679"/>
              </a:lnSpc>
              <a:spcBef>
                <a:spcPct val="0"/>
              </a:spcBef>
            </a:pPr>
            <a:r>
              <a:rPr lang="en-US" sz="2627">
                <a:solidFill>
                  <a:srgbClr val="171616"/>
                </a:solidFill>
                <a:latin typeface="Raleway"/>
                <a:ea typeface="Raleway"/>
                <a:cs typeface="Raleway"/>
                <a:sym typeface="Raleway"/>
              </a:rPr>
              <a:t>Join us for the second annual Miramar College Pow Wow hosted on our campus this Spring semester. </a:t>
            </a:r>
          </a:p>
        </p:txBody>
      </p:sp>
      <p:sp>
        <p:nvSpPr>
          <p:cNvPr name="TextBox 7" id="7"/>
          <p:cNvSpPr txBox="true"/>
          <p:nvPr/>
        </p:nvSpPr>
        <p:spPr>
          <a:xfrm rot="0">
            <a:off x="466315" y="4154180"/>
            <a:ext cx="6870099" cy="737796"/>
          </a:xfrm>
          <a:prstGeom prst="rect">
            <a:avLst/>
          </a:prstGeom>
        </p:spPr>
        <p:txBody>
          <a:bodyPr anchor="t" rtlCol="false" tIns="0" lIns="0" bIns="0" rIns="0">
            <a:spAutoFit/>
          </a:bodyPr>
          <a:lstStyle/>
          <a:p>
            <a:pPr algn="l">
              <a:lnSpc>
                <a:spcPts val="6059"/>
              </a:lnSpc>
              <a:spcBef>
                <a:spcPct val="0"/>
              </a:spcBef>
            </a:pPr>
            <a:r>
              <a:rPr lang="en-US" b="true" sz="4327">
                <a:solidFill>
                  <a:srgbClr val="171616"/>
                </a:solidFill>
                <a:latin typeface="Raleway Bold"/>
                <a:ea typeface="Raleway Bold"/>
                <a:cs typeface="Raleway Bold"/>
                <a:sym typeface="Raleway Bold"/>
              </a:rPr>
              <a:t>What is a Pow Wow?</a:t>
            </a:r>
          </a:p>
        </p:txBody>
      </p:sp>
      <p:sp>
        <p:nvSpPr>
          <p:cNvPr name="TextBox 8" id="8"/>
          <p:cNvSpPr txBox="true"/>
          <p:nvPr/>
        </p:nvSpPr>
        <p:spPr>
          <a:xfrm rot="0">
            <a:off x="466315" y="4946905"/>
            <a:ext cx="6870099" cy="5124375"/>
          </a:xfrm>
          <a:prstGeom prst="rect">
            <a:avLst/>
          </a:prstGeom>
        </p:spPr>
        <p:txBody>
          <a:bodyPr anchor="t" rtlCol="false" tIns="0" lIns="0" bIns="0" rIns="0">
            <a:spAutoFit/>
          </a:bodyPr>
          <a:lstStyle/>
          <a:p>
            <a:pPr algn="l">
              <a:lnSpc>
                <a:spcPts val="3679"/>
              </a:lnSpc>
            </a:pPr>
            <a:r>
              <a:rPr lang="en-US" sz="2627">
                <a:solidFill>
                  <a:srgbClr val="171616"/>
                </a:solidFill>
                <a:latin typeface="Raleway"/>
                <a:ea typeface="Raleway"/>
                <a:cs typeface="Raleway"/>
                <a:sym typeface="Raleway"/>
              </a:rPr>
              <a:t>Pow Wows are intertribal gatherings that include singing, dancing, food, crafts, and reconnecting with community. </a:t>
            </a:r>
          </a:p>
          <a:p>
            <a:pPr algn="l">
              <a:lnSpc>
                <a:spcPts val="3679"/>
              </a:lnSpc>
            </a:pPr>
          </a:p>
          <a:p>
            <a:pPr algn="l">
              <a:lnSpc>
                <a:spcPts val="3679"/>
              </a:lnSpc>
            </a:pPr>
            <a:r>
              <a:rPr lang="en-US" sz="2627">
                <a:solidFill>
                  <a:srgbClr val="171616"/>
                </a:solidFill>
                <a:latin typeface="Raleway"/>
                <a:ea typeface="Raleway"/>
                <a:cs typeface="Raleway"/>
                <a:sym typeface="Raleway"/>
              </a:rPr>
              <a:t>Pow Wows are important because they showcase traditional regalia and cultural dances.</a:t>
            </a:r>
          </a:p>
          <a:p>
            <a:pPr algn="l">
              <a:lnSpc>
                <a:spcPts val="3679"/>
              </a:lnSpc>
            </a:pPr>
          </a:p>
          <a:p>
            <a:pPr algn="l">
              <a:lnSpc>
                <a:spcPts val="3679"/>
              </a:lnSpc>
              <a:spcBef>
                <a:spcPct val="0"/>
              </a:spcBef>
            </a:pPr>
            <a:r>
              <a:rPr lang="en-US" sz="2627">
                <a:solidFill>
                  <a:srgbClr val="171616"/>
                </a:solidFill>
                <a:latin typeface="Raleway"/>
                <a:ea typeface="Raleway"/>
                <a:cs typeface="Raleway"/>
                <a:sym typeface="Raleway"/>
              </a:rPr>
              <a:t>All community members are welcome to partake in the celebration. This event is open to the public.</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1E9097"/>
            </a:solidFill>
          </p:spPr>
        </p:sp>
      </p:grpSp>
      <p:sp>
        <p:nvSpPr>
          <p:cNvPr name="TextBox 4" id="4"/>
          <p:cNvSpPr txBox="true"/>
          <p:nvPr/>
        </p:nvSpPr>
        <p:spPr>
          <a:xfrm rot="0">
            <a:off x="1232913" y="5200590"/>
            <a:ext cx="10891963" cy="2799081"/>
          </a:xfrm>
          <a:prstGeom prst="rect">
            <a:avLst/>
          </a:prstGeom>
        </p:spPr>
        <p:txBody>
          <a:bodyPr anchor="t" rtlCol="false" tIns="0" lIns="0" bIns="0" rIns="0">
            <a:spAutoFit/>
          </a:bodyPr>
          <a:lstStyle/>
          <a:p>
            <a:pPr algn="l" marL="496566" indent="-248283" lvl="1">
              <a:lnSpc>
                <a:spcPts val="3219"/>
              </a:lnSpc>
              <a:buFont typeface="Arial"/>
              <a:buChar char="•"/>
            </a:pPr>
            <a:r>
              <a:rPr lang="en-US" sz="2299">
                <a:solidFill>
                  <a:srgbClr val="171616"/>
                </a:solidFill>
                <a:latin typeface="Raleway"/>
                <a:ea typeface="Raleway"/>
                <a:cs typeface="Raleway"/>
                <a:sym typeface="Raleway"/>
              </a:rPr>
              <a:t>Cu</a:t>
            </a:r>
            <a:r>
              <a:rPr lang="en-US" sz="2299">
                <a:solidFill>
                  <a:srgbClr val="171616"/>
                </a:solidFill>
                <a:latin typeface="Raleway"/>
                <a:ea typeface="Raleway"/>
                <a:cs typeface="Raleway"/>
                <a:sym typeface="Raleway"/>
              </a:rPr>
              <a:t>lturally Responsive Learning Communities</a:t>
            </a:r>
          </a:p>
          <a:p>
            <a:pPr algn="l" marL="496566" indent="-248283" lvl="1">
              <a:lnSpc>
                <a:spcPts val="3219"/>
              </a:lnSpc>
              <a:buFont typeface="Arial"/>
              <a:buChar char="•"/>
            </a:pPr>
            <a:r>
              <a:rPr lang="en-US" sz="2299">
                <a:solidFill>
                  <a:srgbClr val="171616"/>
                </a:solidFill>
                <a:latin typeface="Raleway"/>
                <a:ea typeface="Raleway"/>
                <a:cs typeface="Raleway"/>
                <a:sym typeface="Raleway"/>
              </a:rPr>
              <a:t>Academic Advising &amp; Counseling</a:t>
            </a:r>
          </a:p>
          <a:p>
            <a:pPr algn="l" marL="496566" indent="-248283" lvl="1">
              <a:lnSpc>
                <a:spcPts val="3219"/>
              </a:lnSpc>
              <a:buFont typeface="Arial"/>
              <a:buChar char="•"/>
            </a:pPr>
            <a:r>
              <a:rPr lang="en-US" sz="2299">
                <a:solidFill>
                  <a:srgbClr val="171616"/>
                </a:solidFill>
                <a:latin typeface="Raleway"/>
                <a:ea typeface="Raleway"/>
                <a:cs typeface="Raleway"/>
                <a:sym typeface="Raleway"/>
              </a:rPr>
              <a:t>Mental Health Awareness</a:t>
            </a:r>
          </a:p>
          <a:p>
            <a:pPr algn="l" marL="496566" indent="-248283" lvl="1">
              <a:lnSpc>
                <a:spcPts val="3219"/>
              </a:lnSpc>
              <a:buFont typeface="Arial"/>
              <a:buChar char="•"/>
            </a:pPr>
            <a:r>
              <a:rPr lang="en-US" sz="2299">
                <a:solidFill>
                  <a:srgbClr val="171616"/>
                </a:solidFill>
                <a:latin typeface="Raleway"/>
                <a:ea typeface="Raleway"/>
                <a:cs typeface="Raleway"/>
                <a:sym typeface="Raleway"/>
              </a:rPr>
              <a:t>Career Development &amp; Readiness</a:t>
            </a:r>
          </a:p>
          <a:p>
            <a:pPr algn="l" marL="496566" indent="-248283" lvl="1">
              <a:lnSpc>
                <a:spcPts val="3219"/>
              </a:lnSpc>
              <a:buFont typeface="Arial"/>
              <a:buChar char="•"/>
            </a:pPr>
            <a:r>
              <a:rPr lang="en-US" sz="2299">
                <a:solidFill>
                  <a:srgbClr val="171616"/>
                </a:solidFill>
                <a:latin typeface="Raleway"/>
                <a:ea typeface="Raleway"/>
                <a:cs typeface="Raleway"/>
                <a:sym typeface="Raleway"/>
              </a:rPr>
              <a:t>Supplemental Instruction &amp; Tutoring</a:t>
            </a:r>
          </a:p>
          <a:p>
            <a:pPr algn="l" marL="496566" indent="-248283" lvl="1">
              <a:lnSpc>
                <a:spcPts val="3219"/>
              </a:lnSpc>
              <a:buFont typeface="Arial"/>
              <a:buChar char="•"/>
            </a:pPr>
            <a:r>
              <a:rPr lang="en-US" sz="2299">
                <a:solidFill>
                  <a:srgbClr val="171616"/>
                </a:solidFill>
                <a:latin typeface="Raleway"/>
                <a:ea typeface="Raleway"/>
                <a:cs typeface="Raleway"/>
                <a:sym typeface="Raleway"/>
              </a:rPr>
              <a:t>AAPI Courses &amp; Curriculum</a:t>
            </a:r>
          </a:p>
          <a:p>
            <a:pPr algn="l" marL="496566" indent="-248283" lvl="1">
              <a:lnSpc>
                <a:spcPts val="3219"/>
              </a:lnSpc>
              <a:buFont typeface="Arial"/>
              <a:buChar char="•"/>
            </a:pPr>
            <a:r>
              <a:rPr lang="en-US" sz="2299">
                <a:solidFill>
                  <a:srgbClr val="171616"/>
                </a:solidFill>
                <a:latin typeface="Raleway"/>
                <a:ea typeface="Raleway"/>
                <a:cs typeface="Raleway"/>
                <a:sym typeface="Raleway"/>
              </a:rPr>
              <a:t>Leadership Development &amp; Mentoring</a:t>
            </a:r>
          </a:p>
        </p:txBody>
      </p:sp>
      <p:sp>
        <p:nvSpPr>
          <p:cNvPr name="TextBox 5" id="5"/>
          <p:cNvSpPr txBox="true"/>
          <p:nvPr/>
        </p:nvSpPr>
        <p:spPr>
          <a:xfrm rot="0">
            <a:off x="1350660" y="4905969"/>
            <a:ext cx="10891963" cy="339725"/>
          </a:xfrm>
          <a:prstGeom prst="rect">
            <a:avLst/>
          </a:prstGeom>
        </p:spPr>
        <p:txBody>
          <a:bodyPr anchor="t" rtlCol="false" tIns="0" lIns="0" bIns="0" rIns="0">
            <a:spAutoFit/>
          </a:bodyPr>
          <a:lstStyle/>
          <a:p>
            <a:pPr algn="l">
              <a:lnSpc>
                <a:spcPts val="2799"/>
              </a:lnSpc>
              <a:spcBef>
                <a:spcPct val="0"/>
              </a:spcBef>
            </a:pPr>
            <a:r>
              <a:rPr lang="en-US" b="true" sz="1999">
                <a:solidFill>
                  <a:srgbClr val="171616"/>
                </a:solidFill>
                <a:latin typeface="Open Sans Bold"/>
                <a:ea typeface="Open Sans Bold"/>
                <a:cs typeface="Open Sans Bold"/>
                <a:sym typeface="Open Sans Bold"/>
              </a:rPr>
              <a:t>Program Outcome Areas</a:t>
            </a:r>
          </a:p>
        </p:txBody>
      </p:sp>
      <p:sp>
        <p:nvSpPr>
          <p:cNvPr name="TextBox 6" id="6"/>
          <p:cNvSpPr txBox="true"/>
          <p:nvPr/>
        </p:nvSpPr>
        <p:spPr>
          <a:xfrm rot="0">
            <a:off x="1028700" y="-53713"/>
            <a:ext cx="16638743" cy="665479"/>
          </a:xfrm>
          <a:prstGeom prst="rect">
            <a:avLst/>
          </a:prstGeom>
        </p:spPr>
        <p:txBody>
          <a:bodyPr anchor="t" rtlCol="false" tIns="0" lIns="0" bIns="0" rIns="0">
            <a:spAutoFit/>
          </a:bodyPr>
          <a:lstStyle/>
          <a:p>
            <a:pPr algn="l">
              <a:lnSpc>
                <a:spcPts val="5320"/>
              </a:lnSpc>
              <a:spcBef>
                <a:spcPct val="0"/>
              </a:spcBef>
            </a:pPr>
            <a:r>
              <a:rPr lang="en-US" b="true" sz="3800">
                <a:solidFill>
                  <a:srgbClr val="171616"/>
                </a:solidFill>
                <a:latin typeface="Raleway Bold"/>
                <a:ea typeface="Raleway Bold"/>
                <a:cs typeface="Raleway Bold"/>
                <a:sym typeface="Raleway Bold"/>
              </a:rPr>
              <a:t>PROMOTING EDUCATIONAL ACHIEVEMENT, RETENTION &amp; LEADERSHIP</a:t>
            </a:r>
          </a:p>
        </p:txBody>
      </p:sp>
      <p:sp>
        <p:nvSpPr>
          <p:cNvPr name="TextBox 7" id="7"/>
          <p:cNvSpPr txBox="true"/>
          <p:nvPr/>
        </p:nvSpPr>
        <p:spPr>
          <a:xfrm rot="0">
            <a:off x="1350660" y="1578348"/>
            <a:ext cx="8580462" cy="2799081"/>
          </a:xfrm>
          <a:prstGeom prst="rect">
            <a:avLst/>
          </a:prstGeom>
        </p:spPr>
        <p:txBody>
          <a:bodyPr anchor="t" rtlCol="false" tIns="0" lIns="0" bIns="0" rIns="0">
            <a:spAutoFit/>
          </a:bodyPr>
          <a:lstStyle/>
          <a:p>
            <a:pPr algn="l">
              <a:lnSpc>
                <a:spcPts val="3219"/>
              </a:lnSpc>
              <a:spcBef>
                <a:spcPct val="0"/>
              </a:spcBef>
            </a:pPr>
            <a:r>
              <a:rPr lang="en-US" sz="2299">
                <a:solidFill>
                  <a:srgbClr val="171616"/>
                </a:solidFill>
                <a:latin typeface="Raleway"/>
                <a:ea typeface="Raleway"/>
                <a:cs typeface="Raleway"/>
                <a:sym typeface="Raleway"/>
              </a:rPr>
              <a:t>Miramar College is one of 51 colleges in the California Community College system identified to participate in the Asian American Native Hawaiian Pacific Islander Student Achievement Program (AANHPI SAP) designed to empower students, unlock their potential, and advocate for the success of underserved students in accordance with </a:t>
            </a:r>
            <a:r>
              <a:rPr lang="en-US" sz="2299" u="sng">
                <a:solidFill>
                  <a:srgbClr val="171616"/>
                </a:solidFill>
                <a:latin typeface="Raleway"/>
                <a:ea typeface="Raleway"/>
                <a:cs typeface="Raleway"/>
                <a:sym typeface="Raleway"/>
                <a:hlinkClick r:id="rId2" tooltip="https://leginfo.legislature.ca.gov/faces/codes_displayText.xhtml?lawCode=EDC&amp;division=7.&amp;title=3.&amp;part=48.&amp;chapter=9.&amp;article=10."/>
              </a:rPr>
              <a:t>Education Code 79511</a:t>
            </a:r>
            <a:r>
              <a:rPr lang="en-US" sz="2299">
                <a:solidFill>
                  <a:srgbClr val="171616"/>
                </a:solidFill>
                <a:latin typeface="Raleway"/>
                <a:ea typeface="Raleway"/>
                <a:cs typeface="Raleway"/>
                <a:sym typeface="Raleway"/>
              </a:rPr>
              <a:t>. </a:t>
            </a:r>
          </a:p>
        </p:txBody>
      </p:sp>
      <p:sp>
        <p:nvSpPr>
          <p:cNvPr name="TextBox 8" id="8"/>
          <p:cNvSpPr txBox="true"/>
          <p:nvPr/>
        </p:nvSpPr>
        <p:spPr>
          <a:xfrm rot="0">
            <a:off x="1350660" y="1152151"/>
            <a:ext cx="10891963" cy="339725"/>
          </a:xfrm>
          <a:prstGeom prst="rect">
            <a:avLst/>
          </a:prstGeom>
        </p:spPr>
        <p:txBody>
          <a:bodyPr anchor="t" rtlCol="false" tIns="0" lIns="0" bIns="0" rIns="0">
            <a:spAutoFit/>
          </a:bodyPr>
          <a:lstStyle/>
          <a:p>
            <a:pPr algn="l">
              <a:lnSpc>
                <a:spcPts val="2799"/>
              </a:lnSpc>
              <a:spcBef>
                <a:spcPct val="0"/>
              </a:spcBef>
            </a:pPr>
            <a:r>
              <a:rPr lang="en-US" b="true" sz="1999">
                <a:solidFill>
                  <a:srgbClr val="171616"/>
                </a:solidFill>
                <a:latin typeface="Open Sans Bold"/>
                <a:ea typeface="Open Sans Bold"/>
                <a:cs typeface="Open Sans Bold"/>
                <a:sym typeface="Open Sans Bold"/>
              </a:rPr>
              <a:t>About the Program</a:t>
            </a:r>
          </a:p>
        </p:txBody>
      </p:sp>
      <p:sp>
        <p:nvSpPr>
          <p:cNvPr name="Freeform 9" id="9"/>
          <p:cNvSpPr/>
          <p:nvPr/>
        </p:nvSpPr>
        <p:spPr>
          <a:xfrm flipH="false" flipV="false" rot="0">
            <a:off x="12779883" y="1038905"/>
            <a:ext cx="3834069" cy="3828964"/>
          </a:xfrm>
          <a:custGeom>
            <a:avLst/>
            <a:gdLst/>
            <a:ahLst/>
            <a:cxnLst/>
            <a:rect r="r" b="b" t="t" l="l"/>
            <a:pathLst>
              <a:path h="3828964" w="3834069">
                <a:moveTo>
                  <a:pt x="0" y="0"/>
                </a:moveTo>
                <a:lnTo>
                  <a:pt x="3834069" y="0"/>
                </a:lnTo>
                <a:lnTo>
                  <a:pt x="3834069" y="3828964"/>
                </a:lnTo>
                <a:lnTo>
                  <a:pt x="0" y="3828964"/>
                </a:lnTo>
                <a:lnTo>
                  <a:pt x="0" y="0"/>
                </a:lnTo>
                <a:close/>
              </a:path>
            </a:pathLst>
          </a:custGeom>
          <a:blipFill>
            <a:blip r:embed="rId3"/>
            <a:stretch>
              <a:fillRect l="0" t="0" r="0" b="0"/>
            </a:stretch>
          </a:blipFill>
        </p:spPr>
      </p:sp>
      <p:grpSp>
        <p:nvGrpSpPr>
          <p:cNvPr name="Group 10" id="10"/>
          <p:cNvGrpSpPr/>
          <p:nvPr/>
        </p:nvGrpSpPr>
        <p:grpSpPr>
          <a:xfrm rot="0">
            <a:off x="12654872" y="5296494"/>
            <a:ext cx="4799828" cy="3150879"/>
            <a:chOff x="0" y="0"/>
            <a:chExt cx="6399771" cy="4201173"/>
          </a:xfrm>
        </p:grpSpPr>
        <p:sp>
          <p:nvSpPr>
            <p:cNvPr name="Freeform 11" id="11"/>
            <p:cNvSpPr/>
            <p:nvPr/>
          </p:nvSpPr>
          <p:spPr>
            <a:xfrm flipH="false" flipV="false" rot="0">
              <a:off x="55473" y="2716559"/>
              <a:ext cx="600228" cy="600228"/>
            </a:xfrm>
            <a:custGeom>
              <a:avLst/>
              <a:gdLst/>
              <a:ahLst/>
              <a:cxnLst/>
              <a:rect r="r" b="b" t="t" l="l"/>
              <a:pathLst>
                <a:path h="600228" w="600228">
                  <a:moveTo>
                    <a:pt x="0" y="0"/>
                  </a:moveTo>
                  <a:lnTo>
                    <a:pt x="600228" y="0"/>
                  </a:lnTo>
                  <a:lnTo>
                    <a:pt x="600228" y="600228"/>
                  </a:lnTo>
                  <a:lnTo>
                    <a:pt x="0" y="6002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0" y="870115"/>
              <a:ext cx="728869" cy="728869"/>
            </a:xfrm>
            <a:custGeom>
              <a:avLst/>
              <a:gdLst/>
              <a:ahLst/>
              <a:cxnLst/>
              <a:rect r="r" b="b" t="t" l="l"/>
              <a:pathLst>
                <a:path h="728869" w="728869">
                  <a:moveTo>
                    <a:pt x="0" y="0"/>
                  </a:moveTo>
                  <a:lnTo>
                    <a:pt x="728869" y="0"/>
                  </a:lnTo>
                  <a:lnTo>
                    <a:pt x="728869" y="728870"/>
                  </a:lnTo>
                  <a:lnTo>
                    <a:pt x="0" y="7288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0" y="3519987"/>
              <a:ext cx="681185" cy="681185"/>
            </a:xfrm>
            <a:custGeom>
              <a:avLst/>
              <a:gdLst/>
              <a:ahLst/>
              <a:cxnLst/>
              <a:rect r="r" b="b" t="t" l="l"/>
              <a:pathLst>
                <a:path h="681185" w="681185">
                  <a:moveTo>
                    <a:pt x="0" y="0"/>
                  </a:moveTo>
                  <a:lnTo>
                    <a:pt x="681185" y="0"/>
                  </a:lnTo>
                  <a:lnTo>
                    <a:pt x="681185" y="681186"/>
                  </a:lnTo>
                  <a:lnTo>
                    <a:pt x="0" y="6811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0" y="1802185"/>
              <a:ext cx="711175" cy="711175"/>
            </a:xfrm>
            <a:custGeom>
              <a:avLst/>
              <a:gdLst/>
              <a:ahLst/>
              <a:cxnLst/>
              <a:rect r="r" b="b" t="t" l="l"/>
              <a:pathLst>
                <a:path h="711175" w="711175">
                  <a:moveTo>
                    <a:pt x="0" y="0"/>
                  </a:moveTo>
                  <a:lnTo>
                    <a:pt x="711175" y="0"/>
                  </a:lnTo>
                  <a:lnTo>
                    <a:pt x="711175" y="711174"/>
                  </a:lnTo>
                  <a:lnTo>
                    <a:pt x="0" y="7111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41323" y="0"/>
              <a:ext cx="646223" cy="646223"/>
            </a:xfrm>
            <a:custGeom>
              <a:avLst/>
              <a:gdLst/>
              <a:ahLst/>
              <a:cxnLst/>
              <a:rect r="r" b="b" t="t" l="l"/>
              <a:pathLst>
                <a:path h="646223" w="646223">
                  <a:moveTo>
                    <a:pt x="0" y="0"/>
                  </a:moveTo>
                  <a:lnTo>
                    <a:pt x="646223" y="0"/>
                  </a:lnTo>
                  <a:lnTo>
                    <a:pt x="646223" y="646223"/>
                  </a:lnTo>
                  <a:lnTo>
                    <a:pt x="0" y="64622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852646" y="1816631"/>
              <a:ext cx="5547125" cy="481330"/>
            </a:xfrm>
            <a:prstGeom prst="rect">
              <a:avLst/>
            </a:prstGeom>
          </p:spPr>
          <p:txBody>
            <a:bodyPr anchor="t" rtlCol="false" tIns="0" lIns="0" bIns="0" rIns="0">
              <a:spAutoFit/>
            </a:bodyPr>
            <a:lstStyle/>
            <a:p>
              <a:pPr algn="l">
                <a:lnSpc>
                  <a:spcPts val="2940"/>
                </a:lnSpc>
                <a:spcBef>
                  <a:spcPct val="0"/>
                </a:spcBef>
              </a:pPr>
              <a:r>
                <a:rPr lang="en-US" sz="2100" u="sng">
                  <a:solidFill>
                    <a:srgbClr val="000000"/>
                  </a:solidFill>
                  <a:latin typeface="Raleway"/>
                  <a:ea typeface="Raleway"/>
                  <a:cs typeface="Raleway"/>
                  <a:sym typeface="Raleway"/>
                  <a:hlinkClick r:id="rId14" tooltip="https://www.instagram.com/miramar_pearl"/>
                </a:rPr>
                <a:t>@miramar_pearl</a:t>
              </a:r>
            </a:p>
          </p:txBody>
        </p:sp>
        <p:sp>
          <p:nvSpPr>
            <p:cNvPr name="TextBox 17" id="17"/>
            <p:cNvSpPr txBox="true"/>
            <p:nvPr/>
          </p:nvSpPr>
          <p:spPr>
            <a:xfrm rot="0">
              <a:off x="852646" y="2698011"/>
              <a:ext cx="5547125" cy="481330"/>
            </a:xfrm>
            <a:prstGeom prst="rect">
              <a:avLst/>
            </a:prstGeom>
          </p:spPr>
          <p:txBody>
            <a:bodyPr anchor="t" rtlCol="false" tIns="0" lIns="0" bIns="0" rIns="0">
              <a:spAutoFit/>
            </a:bodyPr>
            <a:lstStyle/>
            <a:p>
              <a:pPr algn="l">
                <a:lnSpc>
                  <a:spcPts val="2940"/>
                </a:lnSpc>
                <a:spcBef>
                  <a:spcPct val="0"/>
                </a:spcBef>
              </a:pPr>
              <a:r>
                <a:rPr lang="en-US" sz="2100">
                  <a:solidFill>
                    <a:srgbClr val="000000"/>
                  </a:solidFill>
                  <a:latin typeface="Raleway"/>
                  <a:ea typeface="Raleway"/>
                  <a:cs typeface="Raleway"/>
                  <a:sym typeface="Raleway"/>
                </a:rPr>
                <a:t>(619) 388-7900</a:t>
              </a:r>
            </a:p>
          </p:txBody>
        </p:sp>
        <p:sp>
          <p:nvSpPr>
            <p:cNvPr name="TextBox 18" id="18"/>
            <p:cNvSpPr txBox="true"/>
            <p:nvPr/>
          </p:nvSpPr>
          <p:spPr>
            <a:xfrm rot="0">
              <a:off x="852646" y="3579391"/>
              <a:ext cx="4943010" cy="481330"/>
            </a:xfrm>
            <a:prstGeom prst="rect">
              <a:avLst/>
            </a:prstGeom>
          </p:spPr>
          <p:txBody>
            <a:bodyPr anchor="t" rtlCol="false" tIns="0" lIns="0" bIns="0" rIns="0">
              <a:spAutoFit/>
            </a:bodyPr>
            <a:lstStyle/>
            <a:p>
              <a:pPr algn="l">
                <a:lnSpc>
                  <a:spcPts val="2940"/>
                </a:lnSpc>
              </a:pPr>
              <a:r>
                <a:rPr lang="en-US" sz="2100" u="sng">
                  <a:solidFill>
                    <a:srgbClr val="000000"/>
                  </a:solidFill>
                  <a:latin typeface="Raleway"/>
                  <a:ea typeface="Raleway"/>
                  <a:cs typeface="Raleway"/>
                  <a:sym typeface="Raleway"/>
                  <a:hlinkClick r:id="rId15" tooltip="http://bit.ly/MiramarPEARL"/>
                </a:rPr>
                <a:t>bit.ly/MiramarPEARL</a:t>
              </a:r>
            </a:p>
          </p:txBody>
        </p:sp>
        <p:sp>
          <p:nvSpPr>
            <p:cNvPr name="TextBox 19" id="19"/>
            <p:cNvSpPr txBox="true"/>
            <p:nvPr/>
          </p:nvSpPr>
          <p:spPr>
            <a:xfrm rot="0">
              <a:off x="852646" y="53871"/>
              <a:ext cx="5547125" cy="481330"/>
            </a:xfrm>
            <a:prstGeom prst="rect">
              <a:avLst/>
            </a:prstGeom>
          </p:spPr>
          <p:txBody>
            <a:bodyPr anchor="t" rtlCol="false" tIns="0" lIns="0" bIns="0" rIns="0">
              <a:spAutoFit/>
            </a:bodyPr>
            <a:lstStyle/>
            <a:p>
              <a:pPr algn="l">
                <a:lnSpc>
                  <a:spcPts val="2940"/>
                </a:lnSpc>
                <a:spcBef>
                  <a:spcPct val="0"/>
                </a:spcBef>
              </a:pPr>
              <a:r>
                <a:rPr lang="en-US" sz="2100">
                  <a:solidFill>
                    <a:srgbClr val="000000"/>
                  </a:solidFill>
                  <a:latin typeface="Raleway"/>
                  <a:ea typeface="Raleway"/>
                  <a:cs typeface="Raleway"/>
                  <a:sym typeface="Raleway"/>
                </a:rPr>
                <a:t>I-123 (2</a:t>
              </a:r>
              <a:r>
                <a:rPr lang="en-US" sz="2100">
                  <a:solidFill>
                    <a:srgbClr val="000000"/>
                  </a:solidFill>
                  <a:latin typeface="Raleway"/>
                  <a:ea typeface="Raleway"/>
                  <a:cs typeface="Raleway"/>
                  <a:sym typeface="Raleway"/>
                </a:rPr>
                <a:t>nd</a:t>
              </a:r>
              <a:r>
                <a:rPr lang="en-US" sz="2100">
                  <a:solidFill>
                    <a:srgbClr val="000000"/>
                  </a:solidFill>
                  <a:latin typeface="Raleway"/>
                  <a:ea typeface="Raleway"/>
                  <a:cs typeface="Raleway"/>
                  <a:sym typeface="Raleway"/>
                </a:rPr>
                <a:t> Floor of the I-Building)</a:t>
              </a:r>
            </a:p>
          </p:txBody>
        </p:sp>
        <p:sp>
          <p:nvSpPr>
            <p:cNvPr name="TextBox 20" id="20"/>
            <p:cNvSpPr txBox="true"/>
            <p:nvPr/>
          </p:nvSpPr>
          <p:spPr>
            <a:xfrm rot="0">
              <a:off x="852646" y="935251"/>
              <a:ext cx="5547125" cy="481330"/>
            </a:xfrm>
            <a:prstGeom prst="rect">
              <a:avLst/>
            </a:prstGeom>
          </p:spPr>
          <p:txBody>
            <a:bodyPr anchor="t" rtlCol="false" tIns="0" lIns="0" bIns="0" rIns="0">
              <a:spAutoFit/>
            </a:bodyPr>
            <a:lstStyle/>
            <a:p>
              <a:pPr algn="l">
                <a:lnSpc>
                  <a:spcPts val="2940"/>
                </a:lnSpc>
                <a:spcBef>
                  <a:spcPct val="0"/>
                </a:spcBef>
              </a:pPr>
              <a:r>
                <a:rPr lang="en-US" sz="2100" u="sng">
                  <a:solidFill>
                    <a:srgbClr val="000000"/>
                  </a:solidFill>
                  <a:latin typeface="Raleway"/>
                  <a:ea typeface="Raleway"/>
                  <a:cs typeface="Raleway"/>
                  <a:sym typeface="Raleway"/>
                  <a:hlinkClick r:id="rId16" tooltip="mailto:miramarPEARL@sdccd.edu"/>
                </a:rPr>
                <a:t>miramarPEARL@sdccd.edu</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1E9097"/>
            </a:solidFill>
          </p:spPr>
        </p:sp>
      </p:grpSp>
      <p:sp>
        <p:nvSpPr>
          <p:cNvPr name="TextBox 4" id="4"/>
          <p:cNvSpPr txBox="true"/>
          <p:nvPr/>
        </p:nvSpPr>
        <p:spPr>
          <a:xfrm rot="0">
            <a:off x="1350660" y="9524"/>
            <a:ext cx="17078362" cy="979170"/>
          </a:xfrm>
          <a:prstGeom prst="rect">
            <a:avLst/>
          </a:prstGeom>
        </p:spPr>
        <p:txBody>
          <a:bodyPr anchor="t" rtlCol="false" tIns="0" lIns="0" bIns="0" rIns="0">
            <a:spAutoFit/>
          </a:bodyPr>
          <a:lstStyle/>
          <a:p>
            <a:pPr algn="l">
              <a:lnSpc>
                <a:spcPts val="7979"/>
              </a:lnSpc>
              <a:spcBef>
                <a:spcPct val="0"/>
              </a:spcBef>
            </a:pPr>
            <a:r>
              <a:rPr lang="en-US" sz="5699">
                <a:solidFill>
                  <a:srgbClr val="171616"/>
                </a:solidFill>
                <a:latin typeface="Raleway"/>
                <a:ea typeface="Raleway"/>
                <a:cs typeface="Raleway"/>
                <a:sym typeface="Raleway"/>
              </a:rPr>
              <a:t>LOTUS FUND (SAN DIEGO FOUNDATION GRANT) </a:t>
            </a:r>
          </a:p>
        </p:txBody>
      </p:sp>
      <p:sp>
        <p:nvSpPr>
          <p:cNvPr name="TextBox 5" id="5"/>
          <p:cNvSpPr txBox="true"/>
          <p:nvPr/>
        </p:nvSpPr>
        <p:spPr>
          <a:xfrm rot="0">
            <a:off x="772567" y="2363470"/>
            <a:ext cx="10891963" cy="7599680"/>
          </a:xfrm>
          <a:prstGeom prst="rect">
            <a:avLst/>
          </a:prstGeom>
        </p:spPr>
        <p:txBody>
          <a:bodyPr anchor="t" rtlCol="false" tIns="0" lIns="0" bIns="0" rIns="0">
            <a:spAutoFit/>
          </a:bodyPr>
          <a:lstStyle/>
          <a:p>
            <a:pPr algn="l">
              <a:lnSpc>
                <a:spcPts val="3219"/>
              </a:lnSpc>
            </a:pPr>
            <a:r>
              <a:rPr lang="en-US" sz="2299">
                <a:solidFill>
                  <a:srgbClr val="171616"/>
                </a:solidFill>
                <a:latin typeface="Raleway"/>
                <a:ea typeface="Raleway"/>
                <a:cs typeface="Raleway"/>
                <a:sym typeface="Raleway"/>
              </a:rPr>
              <a:t>San Diego County has the 7th largest AANHPI community in the country. According to the </a:t>
            </a:r>
            <a:r>
              <a:rPr lang="en-US" sz="2299" u="sng">
                <a:solidFill>
                  <a:srgbClr val="171616"/>
                </a:solidFill>
                <a:latin typeface="Raleway"/>
                <a:ea typeface="Raleway"/>
                <a:cs typeface="Raleway"/>
                <a:sym typeface="Raleway"/>
                <a:hlinkClick r:id="rId2" tooltip="https://www.sdfoundation.org/wp-content/uploads/2023/10/San-Diego-Economic-Equity-Report.pdf"/>
              </a:rPr>
              <a:t>San Diego Economic Equity Report</a:t>
            </a:r>
            <a:r>
              <a:rPr lang="en-US" sz="2299">
                <a:solidFill>
                  <a:srgbClr val="171616"/>
                </a:solidFill>
                <a:latin typeface="Raleway"/>
                <a:ea typeface="Raleway"/>
                <a:cs typeface="Raleway"/>
                <a:sym typeface="Raleway"/>
              </a:rPr>
              <a:t>, the AANHPI population in San Diego has increased 20% since 2020.</a:t>
            </a:r>
          </a:p>
          <a:p>
            <a:pPr algn="l">
              <a:lnSpc>
                <a:spcPts val="3219"/>
              </a:lnSpc>
            </a:pPr>
          </a:p>
          <a:p>
            <a:pPr algn="l">
              <a:lnSpc>
                <a:spcPts val="3219"/>
              </a:lnSpc>
            </a:pPr>
            <a:r>
              <a:rPr lang="en-US" sz="2299">
                <a:solidFill>
                  <a:srgbClr val="171616"/>
                </a:solidFill>
                <a:latin typeface="Raleway"/>
                <a:ea typeface="Raleway"/>
                <a:cs typeface="Raleway"/>
                <a:sym typeface="Raleway"/>
              </a:rPr>
              <a:t>The San Diego Foundation </a:t>
            </a:r>
            <a:r>
              <a:rPr lang="en-US" sz="2299" u="sng">
                <a:solidFill>
                  <a:srgbClr val="171616"/>
                </a:solidFill>
                <a:latin typeface="Raleway"/>
                <a:ea typeface="Raleway"/>
                <a:cs typeface="Raleway"/>
                <a:sym typeface="Raleway"/>
                <a:hlinkClick r:id="rId3" tooltip="https://www.sdfoundation.org/news-events/sdf-news/san-diego-foundation-awards-500000-in-grants-to-expand-access-to-mental-health-resources-for-san-diego-county-youth/"/>
              </a:rPr>
              <a:t>Lotus Fund is partnering with o</a:t>
            </a:r>
            <a:r>
              <a:rPr lang="en-US" sz="2299">
                <a:solidFill>
                  <a:srgbClr val="171616"/>
                </a:solidFill>
                <a:latin typeface="Raleway"/>
                <a:ea typeface="Raleway"/>
                <a:cs typeface="Raleway"/>
                <a:sym typeface="Raleway"/>
              </a:rPr>
              <a:t>rganizations to expand culturally responsive mental services for San Diego County youth, including AANHPI youth ages 15-24 to connect the community with the following:</a:t>
            </a:r>
          </a:p>
          <a:p>
            <a:pPr algn="l" marL="496569" indent="-248284" lvl="1">
              <a:lnSpc>
                <a:spcPts val="3219"/>
              </a:lnSpc>
              <a:buFont typeface="Arial"/>
              <a:buChar char="•"/>
            </a:pPr>
            <a:r>
              <a:rPr lang="en-US" sz="2299">
                <a:solidFill>
                  <a:srgbClr val="171616"/>
                </a:solidFill>
                <a:latin typeface="Raleway"/>
                <a:ea typeface="Raleway"/>
                <a:cs typeface="Raleway"/>
                <a:sym typeface="Raleway"/>
              </a:rPr>
              <a:t>Screenings, counseling and school-based supports</a:t>
            </a:r>
          </a:p>
          <a:p>
            <a:pPr algn="l" marL="496569" indent="-248284" lvl="1">
              <a:lnSpc>
                <a:spcPts val="3219"/>
              </a:lnSpc>
              <a:buFont typeface="Arial"/>
              <a:buChar char="•"/>
            </a:pPr>
            <a:r>
              <a:rPr lang="en-US" sz="2299">
                <a:solidFill>
                  <a:srgbClr val="171616"/>
                </a:solidFill>
                <a:latin typeface="Raleway"/>
                <a:ea typeface="Raleway"/>
                <a:cs typeface="Raleway"/>
                <a:sym typeface="Raleway"/>
              </a:rPr>
              <a:t>Intergenerational and peer support programs</a:t>
            </a:r>
          </a:p>
          <a:p>
            <a:pPr algn="l" marL="496569" indent="-248284" lvl="1">
              <a:lnSpc>
                <a:spcPts val="3219"/>
              </a:lnSpc>
              <a:buFont typeface="Arial"/>
              <a:buChar char="•"/>
            </a:pPr>
            <a:r>
              <a:rPr lang="en-US" sz="2299">
                <a:solidFill>
                  <a:srgbClr val="171616"/>
                </a:solidFill>
                <a:latin typeface="Raleway"/>
                <a:ea typeface="Raleway"/>
                <a:cs typeface="Raleway"/>
                <a:sym typeface="Raleway"/>
              </a:rPr>
              <a:t>Mentorship and leadership development</a:t>
            </a:r>
          </a:p>
          <a:p>
            <a:pPr algn="l" marL="496569" indent="-248284" lvl="1">
              <a:lnSpc>
                <a:spcPts val="3219"/>
              </a:lnSpc>
              <a:buFont typeface="Arial"/>
              <a:buChar char="•"/>
            </a:pPr>
            <a:r>
              <a:rPr lang="en-US" sz="2299">
                <a:solidFill>
                  <a:srgbClr val="171616"/>
                </a:solidFill>
                <a:latin typeface="Raleway"/>
                <a:ea typeface="Raleway"/>
                <a:cs typeface="Raleway"/>
                <a:sym typeface="Raleway"/>
              </a:rPr>
              <a:t>Stigma-reducing education for families</a:t>
            </a:r>
          </a:p>
          <a:p>
            <a:pPr algn="l">
              <a:lnSpc>
                <a:spcPts val="3219"/>
              </a:lnSpc>
            </a:pPr>
          </a:p>
          <a:p>
            <a:pPr algn="l">
              <a:lnSpc>
                <a:spcPts val="3219"/>
              </a:lnSpc>
            </a:pPr>
            <a:r>
              <a:rPr lang="en-US" sz="2299">
                <a:solidFill>
                  <a:srgbClr val="171616"/>
                </a:solidFill>
                <a:latin typeface="Raleway"/>
                <a:ea typeface="Raleway"/>
                <a:cs typeface="Raleway"/>
                <a:sym typeface="Raleway"/>
              </a:rPr>
              <a:t>Focus of the Miramar Lotus Fund in collaboration with Mental Health &amp; Wellness and the PEARL Program:</a:t>
            </a:r>
          </a:p>
          <a:p>
            <a:pPr algn="l">
              <a:lnSpc>
                <a:spcPts val="3219"/>
              </a:lnSpc>
              <a:spcBef>
                <a:spcPct val="0"/>
              </a:spcBef>
            </a:pPr>
            <a:r>
              <a:rPr lang="en-US" sz="2299">
                <a:solidFill>
                  <a:srgbClr val="171616"/>
                </a:solidFill>
                <a:latin typeface="Raleway"/>
                <a:ea typeface="Raleway"/>
                <a:cs typeface="Raleway"/>
                <a:sym typeface="Raleway"/>
              </a:rPr>
              <a:t>Providing wellness support for Asian American, Native Hawaiian, Pacific Islander (AANHPI) students at Miramar College in a de-colonizing and de-stigmatizing way by moving away from a one-size-fits-all reactive approach of mental health and toward a proactive, culturally responsive, strength-based model that honor individual agency, lived experience, and self-defined wellbeing. </a:t>
            </a:r>
          </a:p>
        </p:txBody>
      </p:sp>
      <p:sp>
        <p:nvSpPr>
          <p:cNvPr name="TextBox 6" id="6"/>
          <p:cNvSpPr txBox="true"/>
          <p:nvPr/>
        </p:nvSpPr>
        <p:spPr>
          <a:xfrm rot="0">
            <a:off x="772567" y="1728000"/>
            <a:ext cx="10891963" cy="339725"/>
          </a:xfrm>
          <a:prstGeom prst="rect">
            <a:avLst/>
          </a:prstGeom>
        </p:spPr>
        <p:txBody>
          <a:bodyPr anchor="t" rtlCol="false" tIns="0" lIns="0" bIns="0" rIns="0">
            <a:spAutoFit/>
          </a:bodyPr>
          <a:lstStyle/>
          <a:p>
            <a:pPr algn="l">
              <a:lnSpc>
                <a:spcPts val="2799"/>
              </a:lnSpc>
              <a:spcBef>
                <a:spcPct val="0"/>
              </a:spcBef>
            </a:pPr>
            <a:r>
              <a:rPr lang="en-US" b="true" sz="1999">
                <a:solidFill>
                  <a:srgbClr val="171616"/>
                </a:solidFill>
                <a:latin typeface="Open Sans Bold"/>
                <a:ea typeface="Open Sans Bold"/>
                <a:cs typeface="Open Sans Bold"/>
                <a:sym typeface="Open Sans Bold"/>
              </a:rPr>
              <a:t>About the Program</a:t>
            </a:r>
          </a:p>
        </p:txBody>
      </p:sp>
      <p:sp>
        <p:nvSpPr>
          <p:cNvPr name="TextBox 7" id="7"/>
          <p:cNvSpPr txBox="true"/>
          <p:nvPr/>
        </p:nvSpPr>
        <p:spPr>
          <a:xfrm rot="0">
            <a:off x="1443493" y="920262"/>
            <a:ext cx="12653347" cy="375285"/>
          </a:xfrm>
          <a:prstGeom prst="rect">
            <a:avLst/>
          </a:prstGeom>
        </p:spPr>
        <p:txBody>
          <a:bodyPr anchor="t" rtlCol="false" tIns="0" lIns="0" bIns="0" rIns="0">
            <a:spAutoFit/>
          </a:bodyPr>
          <a:lstStyle/>
          <a:p>
            <a:pPr algn="l">
              <a:lnSpc>
                <a:spcPts val="2940"/>
              </a:lnSpc>
            </a:pPr>
            <a:r>
              <a:rPr lang="en-US" sz="2100">
                <a:solidFill>
                  <a:srgbClr val="171616"/>
                </a:solidFill>
                <a:latin typeface="Raleway"/>
                <a:ea typeface="Raleway"/>
                <a:cs typeface="Raleway"/>
                <a:sym typeface="Raleway"/>
              </a:rPr>
              <a:t>Supporting initiatives that celebrate AANHPI heritage and community success</a:t>
            </a:r>
          </a:p>
        </p:txBody>
      </p:sp>
      <p:grpSp>
        <p:nvGrpSpPr>
          <p:cNvPr name="Group 8" id="8"/>
          <p:cNvGrpSpPr/>
          <p:nvPr/>
        </p:nvGrpSpPr>
        <p:grpSpPr>
          <a:xfrm rot="0">
            <a:off x="12123992" y="1421930"/>
            <a:ext cx="5940388" cy="8284655"/>
            <a:chOff x="0" y="0"/>
            <a:chExt cx="7920518" cy="11046206"/>
          </a:xfrm>
        </p:grpSpPr>
        <p:pic>
          <p:nvPicPr>
            <p:cNvPr name="Picture 9" id="9"/>
            <p:cNvPicPr>
              <a:picLocks noChangeAspect="true"/>
            </p:cNvPicPr>
            <p:nvPr/>
          </p:nvPicPr>
          <p:blipFill>
            <a:blip r:embed="rId4"/>
            <a:srcRect l="3589" t="0" r="3589" b="0"/>
            <a:stretch>
              <a:fillRect/>
            </a:stretch>
          </p:blipFill>
          <p:spPr>
            <a:xfrm flipH="false" flipV="false">
              <a:off x="0" y="0"/>
              <a:ext cx="7920518" cy="11046206"/>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DAHBOfC2aB4</dc:identifier>
  <dcterms:modified xsi:type="dcterms:W3CDTF">2011-08-01T06:04:30Z</dcterms:modified>
  <cp:revision>1</cp:revision>
  <dc:title>Academic Senate 03.03.26 (LEAD)</dc:title>
</cp:coreProperties>
</file>