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57" r:id="rId4"/>
    <p:sldId id="258" r:id="rId5"/>
    <p:sldId id="300" r:id="rId6"/>
    <p:sldId id="261" r:id="rId7"/>
    <p:sldId id="262" r:id="rId8"/>
    <p:sldId id="287" r:id="rId9"/>
    <p:sldId id="301" r:id="rId10"/>
    <p:sldId id="302" r:id="rId11"/>
    <p:sldId id="303" r:id="rId12"/>
    <p:sldId id="304" r:id="rId13"/>
    <p:sldId id="306" r:id="rId14"/>
    <p:sldId id="308" r:id="rId15"/>
    <p:sldId id="309" r:id="rId16"/>
    <p:sldId id="310" r:id="rId17"/>
    <p:sldId id="311" r:id="rId18"/>
    <p:sldId id="312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0099"/>
    <a:srgbClr val="0000FF"/>
    <a:srgbClr val="CC3300"/>
    <a:srgbClr val="339933"/>
    <a:srgbClr val="33CC33"/>
    <a:srgbClr val="008000"/>
    <a:srgbClr val="9933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56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058" y="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04EE9-598B-4B81-8C63-0BA589530D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68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72CFB-82E0-4083-BB56-F142825A7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2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5B3CB-8F87-4993-856A-2956CF882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23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A43C5-AC13-47C0-ACFD-BF94EC13EC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15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4BB08-E11E-4124-A5CC-E6DD2317AE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44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08C88-6303-42F7-B97B-94B1E3A5AC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24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EA9F-3829-49E6-ADAD-B4955AE98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6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B3827-E03D-4883-915F-3A735939B0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08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A03DB-E958-4323-BBAF-68A0E0803E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274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1A048-E07E-4CB9-B562-BC20C182FA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63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CF086-A9B8-4415-B6DF-B9909A23D9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44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C5EE4CD-EE84-4B95-AC08-AFD325EB9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0"/>
            <a:ext cx="281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28625" y="373063"/>
            <a:ext cx="26225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Calibri" panose="020F0502020204030204" pitchFamily="34" charset="0"/>
              </a:rPr>
              <a:t>The Cardio-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Calibri" panose="020F0502020204030204" pitchFamily="34" charset="0"/>
              </a:rPr>
              <a:t>(Heart)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522502" y="382588"/>
            <a:ext cx="2085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anose="020F0502020204030204" pitchFamily="34" charset="0"/>
              </a:rPr>
              <a:t>Vascular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anose="020F0502020204030204" pitchFamily="34" charset="0"/>
              </a:rPr>
              <a:t>(Vessels)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814388" y="2133600"/>
            <a:ext cx="15271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A Closed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System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6680200" y="2133600"/>
            <a:ext cx="18954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Total Blood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Volume</a:t>
            </a:r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611187" y="3341283"/>
            <a:ext cx="19335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Calibri" panose="020F0502020204030204" pitchFamily="34" charset="0"/>
              </a:rPr>
              <a:t>This means that blood is always contained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Calibri" panose="020F0502020204030204" pitchFamily="34" charset="0"/>
              </a:rPr>
              <a:t>within the heart and blood vessels</a:t>
            </a:r>
          </a:p>
        </p:txBody>
      </p:sp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6680200" y="3444875"/>
            <a:ext cx="19399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The total volume of blood is about 5.0 L that continually circulate in our bodies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3" b="13953"/>
          <a:stretch>
            <a:fillRect/>
          </a:stretch>
        </p:blipFill>
        <p:spPr bwMode="auto">
          <a:xfrm>
            <a:off x="119063" y="1257300"/>
            <a:ext cx="8910637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54000" y="198438"/>
            <a:ext cx="3376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3300"/>
                </a:solidFill>
                <a:latin typeface="Calibri" panose="020F0502020204030204" pitchFamily="34" charset="0"/>
              </a:rPr>
              <a:t>Myocardiocytes</a:t>
            </a:r>
            <a:r>
              <a:rPr lang="en-US" altLang="en-US" sz="3600" b="1">
                <a:solidFill>
                  <a:srgbClr val="003300"/>
                </a:solidFill>
              </a:rPr>
              <a:t>: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4316413" y="812800"/>
            <a:ext cx="2682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1) Autorhythmic</a:t>
            </a: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6461125" y="1935163"/>
            <a:ext cx="2324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2) Contractile</a:t>
            </a:r>
          </a:p>
        </p:txBody>
      </p:sp>
      <p:sp>
        <p:nvSpPr>
          <p:cNvPr id="2" name="Rectangle 1"/>
          <p:cNvSpPr/>
          <p:nvPr/>
        </p:nvSpPr>
        <p:spPr>
          <a:xfrm>
            <a:off x="861849" y="4719145"/>
            <a:ext cx="1418897" cy="5255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94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uto Myo 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240" y="277574"/>
            <a:ext cx="5625425" cy="352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73075" y="1663780"/>
            <a:ext cx="856603" cy="566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800"/>
              </a:spcAft>
            </a:pPr>
            <a:r>
              <a:rPr lang="en-US" altLang="en-US" sz="1100" dirty="0">
                <a:solidFill>
                  <a:srgbClr val="0000FF"/>
                </a:solidFill>
                <a:latin typeface="Calibri" panose="020F0502020204030204" pitchFamily="34" charset="0"/>
              </a:rPr>
              <a:t>Membrane Potential (mV)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" y="4450476"/>
            <a:ext cx="8641080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Additional things to Notice about this AP and Graph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Typically, </a:t>
            </a:r>
            <a:r>
              <a:rPr lang="en-US" sz="1500" u="sng" dirty="0">
                <a:solidFill>
                  <a:srgbClr val="000000"/>
                </a:solidFill>
                <a:latin typeface="Calibri" panose="020F0502020204030204" pitchFamily="34" charset="0"/>
              </a:rPr>
              <a:t>no Hyperpolarization phase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1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r>
              <a:rPr lang="en-US" sz="1500" b="1" dirty="0">
                <a:solidFill>
                  <a:srgbClr val="000099"/>
                </a:solidFill>
                <a:latin typeface="Calibri" panose="020F0502020204030204" pitchFamily="34" charset="0"/>
              </a:rPr>
              <a:t>Parasympathetic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innervation (via _________ nerve) can pull the membrane voltage below -60 mV.</a:t>
            </a:r>
          </a:p>
          <a:p>
            <a:pPr>
              <a:lnSpc>
                <a:spcPct val="150000"/>
              </a:lnSpc>
            </a:pPr>
            <a:endParaRPr lang="en-US" sz="1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r>
              <a:rPr lang="en-US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Sympathetic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innervation (via __________ nerve) truncates the repolarization phase to about -50 mV.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2616031" y="92908"/>
            <a:ext cx="5028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Action Potentials for </a:t>
            </a:r>
            <a:r>
              <a:rPr lang="en-US" altLang="en-US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Autorhythmic Myocardiocytes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143698" y="3805382"/>
            <a:ext cx="856603" cy="5259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800"/>
              </a:spcAft>
            </a:pPr>
            <a:r>
              <a:rPr lang="en-US" altLang="en-US" sz="1100" dirty="0">
                <a:solidFill>
                  <a:srgbClr val="0000FF"/>
                </a:solidFill>
                <a:latin typeface="Calibri" panose="020F0502020204030204" pitchFamily="34" charset="0"/>
              </a:rPr>
              <a:t>Time (</a:t>
            </a:r>
            <a:r>
              <a:rPr lang="en-US" altLang="en-US" sz="1100" dirty="0" err="1">
                <a:solidFill>
                  <a:srgbClr val="0000FF"/>
                </a:solidFill>
                <a:latin typeface="Calibri" panose="020F0502020204030204" pitchFamily="34" charset="0"/>
              </a:rPr>
              <a:t>msec</a:t>
            </a:r>
            <a:r>
              <a:rPr lang="en-US" altLang="en-US" sz="1100" dirty="0">
                <a:solidFill>
                  <a:srgbClr val="0000FF"/>
                </a:solidFill>
                <a:latin typeface="Calibri" panose="020F0502020204030204" pitchFamily="34" charset="0"/>
              </a:rPr>
              <a:t>)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9927" y="2623128"/>
            <a:ext cx="1034473" cy="443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98793" y="1251031"/>
            <a:ext cx="976915" cy="275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98793" y="1516623"/>
            <a:ext cx="746007" cy="275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47485" y="1440267"/>
            <a:ext cx="976915" cy="499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70909" y="729673"/>
            <a:ext cx="304800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2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t Myo 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54" y="426740"/>
            <a:ext cx="5385520" cy="380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628480" y="4165634"/>
            <a:ext cx="856603" cy="5259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800"/>
              </a:spcAft>
            </a:pPr>
            <a:r>
              <a:rPr lang="en-US" altLang="en-US" sz="1100" dirty="0">
                <a:solidFill>
                  <a:srgbClr val="0000FF"/>
                </a:solidFill>
                <a:latin typeface="Calibri" panose="020F0502020204030204" pitchFamily="34" charset="0"/>
              </a:rPr>
              <a:t>Time (</a:t>
            </a:r>
            <a:r>
              <a:rPr lang="en-US" altLang="en-US" sz="1100" dirty="0" err="1">
                <a:solidFill>
                  <a:srgbClr val="0000FF"/>
                </a:solidFill>
                <a:latin typeface="Calibri" panose="020F0502020204030204" pitchFamily="34" charset="0"/>
              </a:rPr>
              <a:t>msec</a:t>
            </a:r>
            <a:r>
              <a:rPr lang="en-US" altLang="en-US" sz="1100" dirty="0">
                <a:solidFill>
                  <a:srgbClr val="0000FF"/>
                </a:solidFill>
                <a:latin typeface="Calibri" panose="020F0502020204030204" pitchFamily="34" charset="0"/>
              </a:rPr>
              <a:t>)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00363" y="1929248"/>
            <a:ext cx="856603" cy="566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800"/>
              </a:spcAft>
            </a:pPr>
            <a:r>
              <a:rPr lang="en-US" altLang="en-US" sz="1100" dirty="0">
                <a:solidFill>
                  <a:srgbClr val="0000FF"/>
                </a:solidFill>
                <a:latin typeface="Calibri" panose="020F0502020204030204" pitchFamily="34" charset="0"/>
              </a:rPr>
              <a:t>Membrane Potential (mV)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109657" y="242074"/>
            <a:ext cx="47508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Action Potentials for </a:t>
            </a:r>
            <a:r>
              <a:rPr lang="en-US" altLang="en-US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Contractile Myocardiocytes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1108" y="4827151"/>
            <a:ext cx="84817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Things to Notice about this AP and Graph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Plateau Phase and what causes it.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no real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hyperpolarization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phase in these cells.  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absolute refractory period 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almost all of the Plateau phase (about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250 msec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is very long!).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the purpose pf the long absolute refractory in cardiac muscle?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tetanus were possible the heart could not fill, because that occurs during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diastole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or relaxation.</a:t>
            </a:r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 flipV="1">
            <a:off x="2356222" y="3793781"/>
            <a:ext cx="0" cy="214313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019672" y="3949356"/>
            <a:ext cx="704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rgbClr val="CC3300"/>
                </a:solidFill>
              </a:rPr>
              <a:t>stimulus</a:t>
            </a:r>
          </a:p>
        </p:txBody>
      </p:sp>
      <p:sp>
        <p:nvSpPr>
          <p:cNvPr id="9" name="Rectangle 8"/>
          <p:cNvSpPr/>
          <p:nvPr/>
        </p:nvSpPr>
        <p:spPr>
          <a:xfrm>
            <a:off x="1911347" y="1336785"/>
            <a:ext cx="976915" cy="592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66592" y="978398"/>
            <a:ext cx="1114644" cy="232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23345" y="1477818"/>
            <a:ext cx="1228437" cy="335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18264" y="1812873"/>
            <a:ext cx="756428" cy="274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74109" y="2725281"/>
            <a:ext cx="2466109" cy="37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0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554" y="206191"/>
            <a:ext cx="832994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Symbol" panose="05050102010706020507" pitchFamily="18" charset="2"/>
              </a:rPr>
              <a:t>Exercise</a:t>
            </a: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endParaRPr lang="en-US" altLang="en-US" sz="2000" dirty="0">
              <a:solidFill>
                <a:srgbClr val="000000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Draw by hand (with all units, values, phases, which channels are open, closed):</a:t>
            </a:r>
          </a:p>
          <a:p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a)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The action potential for an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autorhythmic myocardiocyte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; and</a:t>
            </a:r>
          </a:p>
          <a:p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b)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The action potential for a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contractile myocardiocyte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7922" y="2955177"/>
            <a:ext cx="86650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You need to know those graphs like the back of your hand! So, take a blank piece of paper and draw them until you can do it all without looking at the graphs as a reference. </a:t>
            </a:r>
          </a:p>
          <a:p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Then go and test your understanding by answering Q’s about them! </a:t>
            </a:r>
          </a:p>
        </p:txBody>
      </p:sp>
    </p:spTree>
    <p:extLst>
      <p:ext uri="{BB962C8B-B14F-4D97-AF65-F5344CB8AC3E}">
        <p14:creationId xmlns:p14="http://schemas.microsoft.com/office/powerpoint/2010/main" val="22421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68086" y="79067"/>
            <a:ext cx="8207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“</a:t>
            </a:r>
            <a:r>
              <a:rPr lang="en-US" altLang="en-US" sz="2800" b="1" i="1" dirty="0">
                <a:solidFill>
                  <a:srgbClr val="0000FF"/>
                </a:solidFill>
                <a:latin typeface="Calibri" panose="020F0502020204030204" pitchFamily="34" charset="0"/>
              </a:rPr>
              <a:t>Calcium Induced Calcium Release”</a:t>
            </a:r>
            <a:r>
              <a:rPr lang="en-US" alt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in Myocardiocytes</a:t>
            </a:r>
            <a:endParaRPr lang="en-US" altLang="en-US" sz="28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654" y="595711"/>
            <a:ext cx="8666389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A500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2000" b="1" u="sng" dirty="0">
                <a:solidFill>
                  <a:srgbClr val="A500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Sources </a:t>
            </a:r>
            <a:r>
              <a:rPr lang="en-US" sz="2000" b="1" dirty="0">
                <a:solidFill>
                  <a:srgbClr val="A500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Ca</a:t>
            </a:r>
            <a:r>
              <a:rPr lang="en-US" sz="2000" b="1" baseline="30000" dirty="0">
                <a:solidFill>
                  <a:srgbClr val="A500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en-US" sz="2000" b="1" dirty="0">
                <a:solidFill>
                  <a:srgbClr val="A500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Myocardiocytes:</a:t>
            </a:r>
            <a:endParaRPr lang="en-US" sz="2000" dirty="0">
              <a:solidFill>
                <a:srgbClr val="A5002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rgbClr val="A500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1500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the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EFC 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This must enter myocardiocytes first to release 2</a:t>
            </a:r>
            <a:r>
              <a:rPr lang="en-US" sz="1500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source.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  <a:r>
              <a:rPr lang="en-US" sz="1500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release from the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This accounts for ~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total Ca</a:t>
            </a:r>
            <a:r>
              <a:rPr lang="en-US" sz="1500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500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It’s called “Ca</a:t>
            </a:r>
            <a:r>
              <a:rPr lang="en-US" sz="1500" b="1" u="sng" baseline="300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1500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Induced Ca</a:t>
            </a:r>
            <a:r>
              <a:rPr lang="en-US" sz="1500" b="1" u="sng" baseline="300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1500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Release” because Ca</a:t>
            </a:r>
            <a:r>
              <a:rPr lang="en-US" sz="1500" b="1" u="sng" baseline="300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en-US" sz="1500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needed from outside to release internal stores!</a:t>
            </a:r>
            <a:endParaRPr lang="en-US" sz="1500" u="sng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Ca</a:t>
            </a:r>
            <a:r>
              <a:rPr lang="en-US" sz="1500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ECF triggers release of Ca</a:t>
            </a:r>
            <a:r>
              <a:rPr lang="en-US" sz="1500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SR. Without ECF Ca</a:t>
            </a:r>
            <a:r>
              <a:rPr lang="en-US" sz="1500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 Ca</a:t>
            </a:r>
            <a:r>
              <a:rPr lang="en-US" sz="1500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released from SR.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Ca</a:t>
            </a:r>
            <a:r>
              <a:rPr lang="en-US" sz="1500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enters cell from ECF by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voltage gated Ca</a:t>
            </a:r>
            <a:r>
              <a:rPr lang="en-US" sz="15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channels 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(triggered by AP).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Incoming Ca</a:t>
            </a:r>
            <a:r>
              <a:rPr lang="en-US" sz="1500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binds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ryanodine receptors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SR, opens Ca</a:t>
            </a:r>
            <a:r>
              <a:rPr lang="en-US" sz="1500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channels on SR.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Once Ca</a:t>
            </a:r>
            <a:r>
              <a:rPr lang="en-US" sz="1500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released from SR it diffuses through cytosol to bind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troponin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1500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causes usual regulatory protein changes to allow </a:t>
            </a:r>
            <a:r>
              <a:rPr lang="en-US" sz="15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cross-bridge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cycling and </a:t>
            </a:r>
            <a:r>
              <a:rPr lang="en-US" sz="15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contraction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occur.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2 Sources of Ca</a:t>
            </a:r>
            <a:r>
              <a:rPr lang="en-US" sz="15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15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put back from where they came! </a:t>
            </a:r>
            <a:endParaRPr lang="en-US" sz="15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signal for contraction stops, the Ca</a:t>
            </a:r>
            <a:r>
              <a:rPr lang="en-US" sz="1500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goes back from to the 2 places it came from</a:t>
            </a: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 into the SR</a:t>
            </a: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 out into the ECF</a:t>
            </a: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 figure on next slide.</a:t>
            </a:r>
          </a:p>
        </p:txBody>
      </p:sp>
    </p:spTree>
    <p:extLst>
      <p:ext uri="{BB962C8B-B14F-4D97-AF65-F5344CB8AC3E}">
        <p14:creationId xmlns:p14="http://schemas.microsoft.com/office/powerpoint/2010/main" val="398224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6" b="9459"/>
          <a:stretch>
            <a:fillRect/>
          </a:stretch>
        </p:blipFill>
        <p:spPr bwMode="auto">
          <a:xfrm>
            <a:off x="120088" y="951589"/>
            <a:ext cx="8903823" cy="562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68086" y="169157"/>
            <a:ext cx="8207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“</a:t>
            </a:r>
            <a:r>
              <a:rPr lang="en-US" altLang="en-US" sz="2800" b="1" i="1" dirty="0">
                <a:solidFill>
                  <a:srgbClr val="0000FF"/>
                </a:solidFill>
                <a:latin typeface="Calibri" panose="020F0502020204030204" pitchFamily="34" charset="0"/>
              </a:rPr>
              <a:t>Calcium Induced Calcium Release”</a:t>
            </a:r>
            <a:r>
              <a:rPr lang="en-US" alt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in Myocardiocytes</a:t>
            </a:r>
            <a:endParaRPr lang="en-US" altLang="en-US" sz="28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45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28638" y="215900"/>
            <a:ext cx="80708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u="sng" dirty="0">
                <a:solidFill>
                  <a:srgbClr val="008000"/>
                </a:solidFill>
                <a:latin typeface="Calibri" panose="020F0502020204030204" pitchFamily="34" charset="0"/>
              </a:rPr>
              <a:t>How is Graded Contraction of Heart achieved?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28504" y="801688"/>
            <a:ext cx="76711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3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ways to </a:t>
            </a:r>
            <a:r>
              <a:rPr lang="en-US" altLang="en-US" sz="2800" b="1" u="sng" dirty="0">
                <a:solidFill>
                  <a:srgbClr val="CC3300"/>
                </a:solidFill>
                <a:latin typeface="Calibri" panose="020F0502020204030204" pitchFamily="34" charset="0"/>
              </a:rPr>
              <a:t>Generate More Force</a:t>
            </a:r>
            <a:r>
              <a:rPr lang="en-US" altLang="en-US" sz="2800" b="1" dirty="0">
                <a:solidFill>
                  <a:srgbClr val="CC33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in myocardiocytes: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94934" y="3109500"/>
            <a:ext cx="6840538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2.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u="sng" dirty="0">
                <a:solidFill>
                  <a:srgbClr val="000000"/>
                </a:solidFill>
                <a:latin typeface="Calibri" panose="020F0502020204030204" pitchFamily="34" charset="0"/>
              </a:rPr>
              <a:t>Modulated by Autonomic N.S.</a:t>
            </a:r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   =&gt;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Sym</a:t>
            </a:r>
            <a:r>
              <a:rPr lang="en-US" altLang="en-US" sz="28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 HR and Force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   =&gt; 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Para</a:t>
            </a:r>
            <a:r>
              <a:rPr lang="en-US" altLang="en-US" sz="2800" dirty="0">
                <a:solidFill>
                  <a:srgbClr val="0000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 HR and  Force 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93347" y="1655404"/>
            <a:ext cx="8477698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1.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u="sng" dirty="0">
                <a:solidFill>
                  <a:srgbClr val="000000"/>
                </a:solidFill>
                <a:latin typeface="Calibri" panose="020F0502020204030204" pitchFamily="34" charset="0"/>
              </a:rPr>
              <a:t>Proportional to amount of Calcium ions (Ca</a:t>
            </a:r>
            <a:r>
              <a:rPr lang="en-US" altLang="en-US" sz="2800" u="sng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2+</a:t>
            </a:r>
            <a:r>
              <a:rPr lang="en-US" altLang="en-US" sz="2800" u="sng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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[Ca</a:t>
            </a:r>
            <a:r>
              <a:rPr lang="en-US" altLang="en-US" sz="28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2+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]</a:t>
            </a:r>
            <a:r>
              <a:rPr lang="en-US" altLang="en-US" sz="2800" i="1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=&gt; more crossbridges, more force &amp; speed.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90811" y="5061894"/>
            <a:ext cx="8477698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3.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u="sng" dirty="0">
                <a:solidFill>
                  <a:srgbClr val="000000"/>
                </a:solidFill>
                <a:latin typeface="Calibri" panose="020F0502020204030204" pitchFamily="34" charset="0"/>
              </a:rPr>
              <a:t>Stretch-Length-Tension Relationship</a:t>
            </a:r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   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stretch, =&gt;  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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Ca</a:t>
            </a:r>
            <a:r>
              <a:rPr lang="en-US" altLang="en-US" sz="28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2+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entering =&gt; 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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contraction force </a:t>
            </a:r>
          </a:p>
        </p:txBody>
      </p:sp>
    </p:spTree>
    <p:extLst>
      <p:ext uri="{BB962C8B-B14F-4D97-AF65-F5344CB8AC3E}">
        <p14:creationId xmlns:p14="http://schemas.microsoft.com/office/powerpoint/2010/main" val="233955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94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00013" y="523023"/>
            <a:ext cx="89256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en-US" sz="28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Sympathetic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– 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speeds heart rate by 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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Ca</a:t>
            </a:r>
            <a:r>
              <a:rPr lang="en-US" altLang="en-US" sz="20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2+ 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influx. Shortens repolarization the phase, faster depolarization.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00013" y="3397944"/>
            <a:ext cx="8839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en-US" sz="2800" b="1" u="sng" dirty="0">
                <a:solidFill>
                  <a:srgbClr val="0000FF"/>
                </a:solidFill>
                <a:latin typeface="Calibri" panose="020F0502020204030204" pitchFamily="34" charset="0"/>
              </a:rPr>
              <a:t>Parasympathetic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– slows rate by 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 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en-US" altLang="en-US" sz="20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+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efflux, 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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Ca</a:t>
            </a:r>
            <a:r>
              <a:rPr lang="en-US" altLang="en-US" sz="20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2+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influx. Lengthens the repolarization phase, creating hyperpolarization and slows depolarization.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301" y="85027"/>
            <a:ext cx="4231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2. The influence of the ANS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F938D7-7306-9B16-1D9D-6FE6D08A2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793" y="1053636"/>
            <a:ext cx="4273666" cy="2414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90AF7C-491E-55A9-6EA2-3F75F3262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793" y="4325806"/>
            <a:ext cx="4182218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1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Image result for myocardiocyte Length-Tension Relationshi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87"/>
          <a:stretch/>
        </p:blipFill>
        <p:spPr bwMode="auto">
          <a:xfrm>
            <a:off x="5564396" y="838019"/>
            <a:ext cx="3579604" cy="184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73428" y="7403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2518" y="314799"/>
            <a:ext cx="7609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3. </a:t>
            </a:r>
            <a:r>
              <a:rPr lang="en-US" altLang="en-US" sz="2800" u="sng" dirty="0">
                <a:solidFill>
                  <a:srgbClr val="000000"/>
                </a:solidFill>
                <a:latin typeface="Calibri" panose="020F0502020204030204" pitchFamily="34" charset="0"/>
              </a:rPr>
              <a:t>Sarcomere Stretch-Length-Tension Relationship</a:t>
            </a:r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2518" y="986712"/>
            <a:ext cx="52045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resting Cardiac Muscle is stretched, it contracts more </a:t>
            </a:r>
            <a:r>
              <a:rPr lang="en-US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forcefully</a:t>
            </a: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Due to the degree of overlap between thick and thin filaments of the sarcomere in cardiac muscle, just as in skeletal muscle (see graph).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788983-00E6-60AB-C7DD-7C327D6D17D1}"/>
              </a:ext>
            </a:extLst>
          </p:cNvPr>
          <p:cNvSpPr/>
          <p:nvPr/>
        </p:nvSpPr>
        <p:spPr>
          <a:xfrm>
            <a:off x="362518" y="2686367"/>
            <a:ext cx="8155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addition, stretching myocardial cells opens stretch-sensitive (mechanically gated) </a:t>
            </a: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b="1" baseline="300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channels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allowing </a:t>
            </a:r>
            <a:r>
              <a:rPr lang="en-US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Ca</a:t>
            </a:r>
            <a:r>
              <a:rPr lang="en-US" u="sng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into the cell = </a:t>
            </a:r>
            <a:r>
              <a:rPr lang="en-US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stronger contraction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0F64A32-0199-BCDD-F331-28F36FD33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035778"/>
              </p:ext>
            </p:extLst>
          </p:nvPr>
        </p:nvGraphicFramePr>
        <p:xfrm>
          <a:off x="1348908" y="3629166"/>
          <a:ext cx="6446184" cy="2989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1157">
                  <a:extLst>
                    <a:ext uri="{9D8B030D-6E8A-4147-A177-3AD203B41FA5}">
                      <a16:colId xmlns:a16="http://schemas.microsoft.com/office/drawing/2014/main" val="2427052768"/>
                    </a:ext>
                  </a:extLst>
                </a:gridCol>
                <a:gridCol w="1547014">
                  <a:extLst>
                    <a:ext uri="{9D8B030D-6E8A-4147-A177-3AD203B41FA5}">
                      <a16:colId xmlns:a16="http://schemas.microsoft.com/office/drawing/2014/main" val="661301232"/>
                    </a:ext>
                  </a:extLst>
                </a:gridCol>
                <a:gridCol w="1708013">
                  <a:extLst>
                    <a:ext uri="{9D8B030D-6E8A-4147-A177-3AD203B41FA5}">
                      <a16:colId xmlns:a16="http://schemas.microsoft.com/office/drawing/2014/main" val="3189623005"/>
                    </a:ext>
                  </a:extLst>
                </a:gridCol>
              </a:tblGrid>
              <a:tr h="3033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Comparison of Varying the Force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Skeletal Muscle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Cardiac Muscle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522209"/>
                  </a:ext>
                </a:extLst>
              </a:tr>
              <a:tr h="530836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Temporal Summation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528644"/>
                  </a:ext>
                </a:extLst>
              </a:tr>
              <a:tr h="530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Spatial Summation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386007"/>
                  </a:ext>
                </a:extLst>
              </a:tr>
              <a:tr h="530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Length of Sarcomere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705347"/>
                  </a:ext>
                </a:extLst>
              </a:tr>
              <a:tr h="53083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[Ca</a:t>
                      </a:r>
                      <a:r>
                        <a:rPr lang="en-US" sz="1600" baseline="30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2+</a:t>
                      </a:r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600" baseline="-250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Levels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977061"/>
                  </a:ext>
                </a:extLst>
              </a:tr>
              <a:tr h="53083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ANS (Para/Sym)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45511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9A34C4B-4147-A01E-8FA0-3A929D853EC2}"/>
              </a:ext>
            </a:extLst>
          </p:cNvPr>
          <p:cNvSpPr/>
          <p:nvPr/>
        </p:nvSpPr>
        <p:spPr>
          <a:xfrm>
            <a:off x="4562901" y="3976406"/>
            <a:ext cx="3208809" cy="1582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A6CBE1-8968-8B32-10AA-874DFC97FBEE}"/>
              </a:ext>
            </a:extLst>
          </p:cNvPr>
          <p:cNvSpPr/>
          <p:nvPr/>
        </p:nvSpPr>
        <p:spPr>
          <a:xfrm>
            <a:off x="4559716" y="5577168"/>
            <a:ext cx="3211995" cy="1023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4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187325"/>
            <a:ext cx="7742238" cy="903288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993300"/>
                </a:solidFill>
                <a:latin typeface="Calibri" panose="020F0502020204030204" pitchFamily="34" charset="0"/>
              </a:rPr>
              <a:t>Functions of the Cardiovascular System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1001713"/>
            <a:ext cx="8229600" cy="5578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Transport around the body of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lvl="1" eaLnBrk="1" hangingPunct="1">
              <a:defRPr/>
            </a:pPr>
            <a:r>
              <a:rPr lang="en-US" altLang="en-US" b="1" dirty="0">
                <a:solidFill>
                  <a:srgbClr val="0000FF"/>
                </a:solidFill>
                <a:latin typeface="Calibri" panose="020F0502020204030204" pitchFamily="34" charset="0"/>
              </a:rPr>
              <a:t>O</a:t>
            </a:r>
            <a:r>
              <a:rPr lang="en-US" altLang="en-US" b="1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en-US" dirty="0">
                <a:solidFill>
                  <a:srgbClr val="0000FF"/>
                </a:solidFill>
                <a:latin typeface="Calibri" panose="020F0502020204030204" pitchFamily="34" charset="0"/>
              </a:rPr>
              <a:t> from the lungs to body the tissues.</a:t>
            </a:r>
          </a:p>
          <a:p>
            <a:pPr lvl="1" eaLnBrk="1" hangingPunct="1">
              <a:defRPr/>
            </a:pPr>
            <a:r>
              <a:rPr lang="en-US" altLang="en-US" b="1" dirty="0">
                <a:solidFill>
                  <a:srgbClr val="0000FF"/>
                </a:solidFill>
                <a:latin typeface="Calibri" panose="020F0502020204030204" pitchFamily="34" charset="0"/>
              </a:rPr>
              <a:t>CO</a:t>
            </a:r>
            <a:r>
              <a:rPr lang="en-US" altLang="en-US" b="1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en-US" dirty="0">
                <a:solidFill>
                  <a:srgbClr val="0000FF"/>
                </a:solidFill>
                <a:latin typeface="Calibri" panose="020F0502020204030204" pitchFamily="34" charset="0"/>
              </a:rPr>
              <a:t> from body the tissues to the lungs.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en-US" sz="1400" dirty="0">
              <a:solidFill>
                <a:srgbClr val="0066FF"/>
              </a:solidFill>
              <a:latin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</a:rPr>
              <a:t>Delivery of </a:t>
            </a:r>
            <a:r>
              <a:rPr lang="en-US" alt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Nutrients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</a:rPr>
              <a:t> to cells </a:t>
            </a: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(glucose, amino acids)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</a:rPr>
              <a:t>Removal of </a:t>
            </a:r>
            <a:r>
              <a:rPr lang="en-US" alt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Waste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</a:rPr>
              <a:t> (+ toxins) from cells</a:t>
            </a:r>
          </a:p>
          <a:p>
            <a:pPr lvl="1" eaLnBrk="1" hangingPunct="1">
              <a:defRPr/>
            </a:pPr>
            <a:endParaRPr lang="en-US" altLang="en-US" sz="1400" dirty="0">
              <a:solidFill>
                <a:srgbClr val="CC3300"/>
              </a:solidFill>
              <a:latin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en-US" alt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Hormone</a:t>
            </a:r>
            <a:r>
              <a:rPr lang="en-US" altLang="en-US" dirty="0">
                <a:solidFill>
                  <a:srgbClr val="008000"/>
                </a:solidFill>
                <a:latin typeface="Calibri" panose="020F0502020204030204" pitchFamily="34" charset="0"/>
              </a:rPr>
              <a:t> circulation </a:t>
            </a:r>
            <a:r>
              <a:rPr lang="en-US" altLang="en-US" sz="2400" dirty="0">
                <a:solidFill>
                  <a:srgbClr val="008000"/>
                </a:solidFill>
                <a:latin typeface="Calibri" panose="020F0502020204030204" pitchFamily="34" charset="0"/>
              </a:rPr>
              <a:t>(communication, growth, cycles)</a:t>
            </a:r>
          </a:p>
          <a:p>
            <a:pPr lvl="1" eaLnBrk="1" hangingPunct="1">
              <a:defRPr/>
            </a:pPr>
            <a:r>
              <a:rPr lang="en-US" alt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Defense</a:t>
            </a:r>
            <a:r>
              <a:rPr lang="en-US" altLang="en-US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8000"/>
                </a:solidFill>
                <a:latin typeface="Calibri" panose="020F0502020204030204" pitchFamily="34" charset="0"/>
              </a:rPr>
              <a:t>healing and repair of body tissues</a:t>
            </a:r>
          </a:p>
          <a:p>
            <a:pPr lvl="1" eaLnBrk="1" hangingPunct="1">
              <a:defRPr/>
            </a:pPr>
            <a:endParaRPr lang="en-US" altLang="en-US" sz="1200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Thermoregulation 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– Blood is the warmest material in the body; delivery of it warms a region, absences cools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752" r="36185" b="3163"/>
          <a:stretch>
            <a:fillRect/>
          </a:stretch>
        </p:blipFill>
        <p:spPr bwMode="auto">
          <a:xfrm>
            <a:off x="4075113" y="985838"/>
            <a:ext cx="4811712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34963" y="1424176"/>
            <a:ext cx="382746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Circuits</a:t>
            </a:r>
          </a:p>
          <a:p>
            <a:pPr eaLnBrk="1" hangingPunct="1">
              <a:spcBef>
                <a:spcPct val="10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Chambers </a:t>
            </a:r>
          </a:p>
          <a:p>
            <a:pPr eaLnBrk="1" hangingPunct="1">
              <a:spcBef>
                <a:spcPct val="10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Valves</a:t>
            </a:r>
            <a:br>
              <a:rPr lang="en-US" altLang="en-US" dirty="0">
                <a:latin typeface="Calibri" panose="020F0502020204030204" pitchFamily="34" charset="0"/>
              </a:rPr>
            </a:br>
            <a:r>
              <a:rPr lang="en-US" altLang="en-US" dirty="0">
                <a:latin typeface="Calibri" panose="020F0502020204030204" pitchFamily="34" charset="0"/>
              </a:rPr>
              <a:t>(one-way-flow)</a:t>
            </a:r>
          </a:p>
          <a:p>
            <a:pPr eaLnBrk="1" hangingPunct="1">
              <a:spcBef>
                <a:spcPct val="10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Myocardiocytes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46138" y="461963"/>
            <a:ext cx="2282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Calibri" panose="020F0502020204030204" pitchFamily="34" charset="0"/>
              </a:rPr>
              <a:t>The Heart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435626" y="3288083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84467" y="4642056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708827" y="3047656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78906" y="4525939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05030" y="1424176"/>
            <a:ext cx="130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Pulmonary</a:t>
            </a:r>
          </a:p>
          <a:p>
            <a:r>
              <a:rPr lang="en-US" dirty="0">
                <a:latin typeface="Calibri" panose="020F0502020204030204" pitchFamily="34" charset="0"/>
              </a:rPr>
              <a:t>Systemic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065471" y="1581731"/>
            <a:ext cx="292608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51998" y="1772737"/>
            <a:ext cx="306081" cy="149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60239" y="2949529"/>
            <a:ext cx="728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Pulmonary</a:t>
            </a:r>
          </a:p>
          <a:p>
            <a:r>
              <a:rPr lang="en-US" sz="800" dirty="0">
                <a:latin typeface="Calibri" panose="020F0502020204030204" pitchFamily="34" charset="0"/>
              </a:rPr>
              <a:t>Trunk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G21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9563" y="1250950"/>
            <a:ext cx="1471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Calibri" panose="020F0502020204030204" pitchFamily="34" charset="0"/>
              </a:rPr>
              <a:t>Volumes?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480300" y="1262063"/>
            <a:ext cx="158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6600"/>
                </a:solidFill>
                <a:latin typeface="Calibri" panose="020F0502020204030204" pitchFamily="34" charset="0"/>
              </a:rPr>
              <a:t>Pressures?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2250" y="2452688"/>
            <a:ext cx="277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99FF"/>
                </a:solidFill>
                <a:latin typeface="Calibri" panose="020F0502020204030204" pitchFamily="34" charset="0"/>
              </a:rPr>
              <a:t>heart</a:t>
            </a:r>
            <a:r>
              <a:rPr lang="en-US" altLang="en-US" sz="2000" b="1">
                <a:latin typeface="Calibri" panose="020F0502020204030204" pitchFamily="34" charset="0"/>
              </a:rPr>
              <a:t> –&gt; </a:t>
            </a:r>
            <a:r>
              <a:rPr lang="en-US" altLang="en-US" sz="2000" b="1">
                <a:solidFill>
                  <a:srgbClr val="3399FF"/>
                </a:solidFill>
                <a:latin typeface="Calibri" panose="020F0502020204030204" pitchFamily="34" charset="0"/>
              </a:rPr>
              <a:t>lu</a:t>
            </a:r>
            <a:r>
              <a:rPr lang="en-US" altLang="en-US" sz="2000" b="1">
                <a:solidFill>
                  <a:srgbClr val="FF0000"/>
                </a:solidFill>
                <a:latin typeface="Calibri" panose="020F0502020204030204" pitchFamily="34" charset="0"/>
              </a:rPr>
              <a:t>ngs</a:t>
            </a:r>
            <a:r>
              <a:rPr lang="en-US" altLang="en-US" sz="2000" b="1">
                <a:latin typeface="Calibri" panose="020F0502020204030204" pitchFamily="34" charset="0"/>
              </a:rPr>
              <a:t> –&gt; </a:t>
            </a:r>
            <a:r>
              <a:rPr lang="en-US" altLang="en-US" sz="2000" b="1">
                <a:solidFill>
                  <a:srgbClr val="FF0000"/>
                </a:solidFill>
                <a:latin typeface="Calibri" panose="020F0502020204030204" pitchFamily="34" charset="0"/>
              </a:rPr>
              <a:t>heart</a:t>
            </a:r>
            <a:r>
              <a:rPr lang="en-US" altLang="en-US" sz="2000" b="1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346825" y="3538538"/>
            <a:ext cx="273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Calibri" panose="020F0502020204030204" pitchFamily="34" charset="0"/>
              </a:rPr>
              <a:t>heart</a:t>
            </a:r>
            <a:r>
              <a:rPr lang="en-US" altLang="en-US" sz="2000" b="1">
                <a:latin typeface="Calibri" panose="020F0502020204030204" pitchFamily="34" charset="0"/>
              </a:rPr>
              <a:t> –&gt; </a:t>
            </a:r>
            <a:r>
              <a:rPr lang="en-US" altLang="en-US" sz="2000" b="1">
                <a:solidFill>
                  <a:srgbClr val="FF0000"/>
                </a:solidFill>
                <a:latin typeface="Calibri" panose="020F0502020204030204" pitchFamily="34" charset="0"/>
              </a:rPr>
              <a:t>bo</a:t>
            </a:r>
            <a:r>
              <a:rPr lang="en-US" altLang="en-US" sz="2000" b="1">
                <a:solidFill>
                  <a:srgbClr val="0099FF"/>
                </a:solidFill>
                <a:latin typeface="Calibri" panose="020F0502020204030204" pitchFamily="34" charset="0"/>
              </a:rPr>
              <a:t>dy</a:t>
            </a:r>
            <a:r>
              <a:rPr lang="en-US" altLang="en-US" sz="2000" b="1">
                <a:latin typeface="Calibri" panose="020F0502020204030204" pitchFamily="34" charset="0"/>
              </a:rPr>
              <a:t> –&gt; </a:t>
            </a:r>
            <a:r>
              <a:rPr lang="en-US" altLang="en-US" sz="2000" b="1">
                <a:solidFill>
                  <a:srgbClr val="0099FF"/>
                </a:solidFill>
                <a:latin typeface="Calibri" panose="020F0502020204030204" pitchFamily="34" charset="0"/>
              </a:rPr>
              <a:t>heart</a:t>
            </a:r>
            <a:r>
              <a:rPr lang="en-US" altLang="en-US" sz="2000" b="1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74650" y="5786438"/>
            <a:ext cx="1227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Artery =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175500" y="5794375"/>
            <a:ext cx="9532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Vein =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74650" y="2858771"/>
            <a:ext cx="18157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A50021"/>
                </a:solidFill>
                <a:latin typeface="Calibri" panose="020F0502020204030204" pitchFamily="34" charset="0"/>
              </a:rPr>
              <a:t>(from RV to LA)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067043" y="3935413"/>
            <a:ext cx="17988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99"/>
                </a:solidFill>
                <a:latin typeface="Calibri" panose="020F0502020204030204" pitchFamily="34" charset="0"/>
              </a:rPr>
              <a:t>(from LV to RA)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5" t="5577" r="1746"/>
          <a:stretch/>
        </p:blipFill>
        <p:spPr bwMode="auto">
          <a:xfrm>
            <a:off x="1690255" y="426750"/>
            <a:ext cx="5140128" cy="523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66982" y="221673"/>
            <a:ext cx="1699491" cy="591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xpanded-image-section__image" descr="https://s17-us2.startpage.com/cgi-bin/serveimage?url=https%3A%2F%2Fupload.wikimedia.org%2Fwikipedia%2Fcommons%2F4%2F4f%2FRed_blood_cell.png&amp;sp=fb7b333ba8ac550c996ba0edc0125062&amp;anticache=8347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95" y="561975"/>
            <a:ext cx="3365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>
            <a:off x="3585331" y="931668"/>
            <a:ext cx="170079" cy="323165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V="1">
            <a:off x="3947461" y="4833375"/>
            <a:ext cx="163098" cy="287174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54649" y="505099"/>
            <a:ext cx="24858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solidFill>
                  <a:srgbClr val="C00000"/>
                </a:solidFill>
                <a:latin typeface="Calibri" panose="020F0502020204030204" pitchFamily="34" charset="0"/>
              </a:rPr>
              <a:t>Trace the Journey of a RBC </a:t>
            </a:r>
          </a:p>
        </p:txBody>
      </p:sp>
    </p:spTree>
    <p:extLst>
      <p:ext uri="{BB962C8B-B14F-4D97-AF65-F5344CB8AC3E}">
        <p14:creationId xmlns:p14="http://schemas.microsoft.com/office/powerpoint/2010/main" val="228028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G Hear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636" y="3123522"/>
            <a:ext cx="3405825" cy="256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92150" y="98807"/>
            <a:ext cx="7772400" cy="898525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CC3300"/>
                </a:solidFill>
                <a:latin typeface="Calibri" panose="020F0502020204030204" pitchFamily="34" charset="0"/>
              </a:rPr>
              <a:t>The Heart has </a:t>
            </a:r>
            <a:r>
              <a:rPr lang="en-US" altLang="en-US" b="1" u="sng" dirty="0">
                <a:solidFill>
                  <a:srgbClr val="CC3300"/>
                </a:solidFill>
                <a:latin typeface="Calibri" panose="020F0502020204030204" pitchFamily="34" charset="0"/>
              </a:rPr>
              <a:t>4</a:t>
            </a:r>
            <a:r>
              <a:rPr lang="en-US" altLang="en-US" b="1" dirty="0">
                <a:solidFill>
                  <a:srgbClr val="CC3300"/>
                </a:solidFill>
                <a:latin typeface="Calibri" panose="020F0502020204030204" pitchFamily="34" charset="0"/>
              </a:rPr>
              <a:t> Valves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" y="958791"/>
            <a:ext cx="8890000" cy="1047749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Purpose of Valves: To prevent </a:t>
            </a:r>
            <a:r>
              <a:rPr lang="en-US" altLang="en-US" sz="2800" i="1" dirty="0">
                <a:latin typeface="Calibri" panose="020F0502020204030204" pitchFamily="34" charset="0"/>
              </a:rPr>
              <a:t>retrograde</a:t>
            </a:r>
            <a:r>
              <a:rPr lang="en-US" altLang="en-US" sz="2800" dirty="0">
                <a:latin typeface="Calibri" panose="020F0502020204030204" pitchFamily="34" charset="0"/>
              </a:rPr>
              <a:t> Blood Flow</a:t>
            </a:r>
          </a:p>
          <a:p>
            <a:pPr algn="ctr" eaLnBrk="1" hangingPunct="1"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Here are 4 valves within the Heart: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" y="2276475"/>
            <a:ext cx="8382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000" b="1" dirty="0">
                <a:latin typeface="Calibri" panose="020F0502020204030204" pitchFamily="34" charset="0"/>
              </a:rPr>
              <a:t>The </a:t>
            </a:r>
            <a:r>
              <a:rPr lang="en-US" altLang="en-US" sz="3000" b="1" u="sng" dirty="0">
                <a:latin typeface="Calibri" panose="020F0502020204030204" pitchFamily="34" charset="0"/>
              </a:rPr>
              <a:t>2 </a:t>
            </a:r>
            <a:r>
              <a:rPr lang="en-US" altLang="en-US" sz="3000" b="1" i="1" u="sng" dirty="0">
                <a:latin typeface="Calibri" panose="020F0502020204030204" pitchFamily="34" charset="0"/>
              </a:rPr>
              <a:t>atrioventricular</a:t>
            </a:r>
            <a:r>
              <a:rPr lang="en-US" altLang="en-US" sz="3000" b="1" u="sng" dirty="0">
                <a:latin typeface="Calibri" panose="020F0502020204030204" pitchFamily="34" charset="0"/>
              </a:rPr>
              <a:t> valves</a:t>
            </a:r>
            <a:r>
              <a:rPr lang="en-US" altLang="en-US" sz="3000" dirty="0">
                <a:latin typeface="Calibri" panose="020F0502020204030204" pitchFamily="34" charset="0"/>
              </a:rPr>
              <a:t> (AV) are between the atria and ventricles.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38766" y="4242795"/>
            <a:ext cx="56991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000" b="1" dirty="0">
                <a:latin typeface="Calibri" panose="020F0502020204030204" pitchFamily="34" charset="0"/>
              </a:rPr>
              <a:t>1)</a:t>
            </a:r>
            <a:r>
              <a:rPr lang="en-US" altLang="en-US" sz="3000" dirty="0">
                <a:latin typeface="Calibri" panose="020F0502020204030204" pitchFamily="34" charset="0"/>
              </a:rPr>
              <a:t> Right AV (</a:t>
            </a:r>
            <a:r>
              <a:rPr lang="en-US" altLang="en-US" sz="3000" b="1" dirty="0">
                <a:latin typeface="Calibri" panose="020F0502020204030204" pitchFamily="34" charset="0"/>
              </a:rPr>
              <a:t>tri</a:t>
            </a:r>
            <a:r>
              <a:rPr lang="en-US" altLang="en-US" sz="3000" dirty="0">
                <a:latin typeface="Calibri" panose="020F0502020204030204" pitchFamily="34" charset="0"/>
              </a:rPr>
              <a:t>cuspid) valve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38766" y="5324576"/>
            <a:ext cx="62039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000" b="1" dirty="0">
                <a:latin typeface="Calibri" panose="020F0502020204030204" pitchFamily="34" charset="0"/>
              </a:rPr>
              <a:t>2)</a:t>
            </a:r>
            <a:r>
              <a:rPr lang="en-US" altLang="en-US" sz="3000" dirty="0">
                <a:latin typeface="Calibri" panose="020F0502020204030204" pitchFamily="34" charset="0"/>
              </a:rPr>
              <a:t> Left AV (</a:t>
            </a:r>
            <a:r>
              <a:rPr lang="en-US" altLang="en-US" sz="3000" b="1" dirty="0">
                <a:latin typeface="Calibri" panose="020F0502020204030204" pitchFamily="34" charset="0"/>
              </a:rPr>
              <a:t>bi</a:t>
            </a:r>
            <a:r>
              <a:rPr lang="en-US" altLang="en-US" sz="3000" dirty="0">
                <a:latin typeface="Calibri" panose="020F0502020204030204" pitchFamily="34" charset="0"/>
              </a:rPr>
              <a:t>cuspid/mitral) valve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4752975" y="4237312"/>
            <a:ext cx="1721153" cy="30611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5543550" y="4082210"/>
            <a:ext cx="1474195" cy="149944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3" name="Picture 11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6" t="18720" r="29567"/>
          <a:stretch/>
        </p:blipFill>
        <p:spPr bwMode="auto">
          <a:xfrm>
            <a:off x="5660415" y="671160"/>
            <a:ext cx="2586182" cy="341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12022" y="169365"/>
            <a:ext cx="6341584" cy="6409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The </a:t>
            </a:r>
            <a:r>
              <a:rPr lang="en-US" altLang="en-US" b="1" u="sng" dirty="0">
                <a:latin typeface="Calibri" panose="020F0502020204030204" pitchFamily="34" charset="0"/>
              </a:rPr>
              <a:t>2 </a:t>
            </a:r>
            <a:r>
              <a:rPr lang="en-US" altLang="en-US" b="1" i="1" u="sng" dirty="0">
                <a:latin typeface="Calibri" panose="020F0502020204030204" pitchFamily="34" charset="0"/>
              </a:rPr>
              <a:t>semilunar</a:t>
            </a:r>
            <a:r>
              <a:rPr lang="en-US" altLang="en-US" b="1" u="sng" dirty="0">
                <a:latin typeface="Calibri" panose="020F0502020204030204" pitchFamily="34" charset="0"/>
              </a:rPr>
              <a:t> valves </a:t>
            </a:r>
            <a:r>
              <a:rPr lang="en-US" altLang="en-US" b="1" dirty="0">
                <a:latin typeface="Calibri" panose="020F0502020204030204" pitchFamily="34" charset="0"/>
              </a:rPr>
              <a:t>of the heart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73335" y="870044"/>
            <a:ext cx="6766444" cy="126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000" b="1" dirty="0">
                <a:latin typeface="Calibri" panose="020F0502020204030204" pitchFamily="34" charset="0"/>
              </a:rPr>
              <a:t>3)</a:t>
            </a:r>
            <a:r>
              <a:rPr lang="en-US" altLang="en-US" sz="3000" dirty="0">
                <a:latin typeface="Calibri" panose="020F0502020204030204" pitchFamily="34" charset="0"/>
              </a:rPr>
              <a:t> Aortic semilunar valve 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     (located between the LV and the aorta)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86034" y="1987645"/>
            <a:ext cx="5648041" cy="133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000" b="1" dirty="0">
                <a:latin typeface="Calibri" panose="020F0502020204030204" pitchFamily="34" charset="0"/>
              </a:rPr>
              <a:t>4)</a:t>
            </a:r>
            <a:r>
              <a:rPr lang="en-US" altLang="en-US" sz="3000" dirty="0">
                <a:latin typeface="Calibri" panose="020F0502020204030204" pitchFamily="34" charset="0"/>
              </a:rPr>
              <a:t> Pulmonary semilunar valve</a:t>
            </a:r>
          </a:p>
          <a:p>
            <a:pPr eaLnBrk="1" hangingPunct="1"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     (located between the RV and the pulmonary trunk)</a:t>
            </a:r>
          </a:p>
          <a:p>
            <a:pPr eaLnBrk="1" hangingPunct="1">
              <a:buFontTx/>
              <a:buNone/>
            </a:pP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A361C0-31D3-1DB4-3B82-1EEAF09B2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234" y="3830927"/>
            <a:ext cx="65944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u="sng" dirty="0">
                <a:latin typeface="Calibri" panose="020F0502020204030204" pitchFamily="34" charset="0"/>
              </a:rPr>
              <a:t>Two Heart Sounds: “Lub” and “Dup”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D0259F-44F9-2389-50B9-0B6D9B8382B4}"/>
              </a:ext>
            </a:extLst>
          </p:cNvPr>
          <p:cNvSpPr/>
          <p:nvPr/>
        </p:nvSpPr>
        <p:spPr>
          <a:xfrm>
            <a:off x="170234" y="4420990"/>
            <a:ext cx="85546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 healthy heart usually has two audible 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heart sounds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en-US" sz="2400" b="1" i="0" dirty="0">
                <a:solidFill>
                  <a:srgbClr val="A50021"/>
                </a:solidFill>
                <a:effectLst/>
                <a:latin typeface="Calibri" panose="020F0502020204030204" pitchFamily="34" charset="0"/>
              </a:rPr>
              <a:t>S</a:t>
            </a:r>
            <a:r>
              <a:rPr lang="en-US" sz="2400" b="1" i="0" baseline="-25000" dirty="0">
                <a:solidFill>
                  <a:srgbClr val="A50021"/>
                </a:solidFill>
                <a:effectLst/>
                <a:latin typeface="Calibri" panose="020F0502020204030204" pitchFamily="34" charset="0"/>
              </a:rPr>
              <a:t>1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and </a:t>
            </a:r>
            <a:r>
              <a:rPr lang="en-US" sz="2400" b="1" i="0" dirty="0">
                <a:solidFill>
                  <a:srgbClr val="A50021"/>
                </a:solidFill>
                <a:effectLst/>
                <a:latin typeface="Calibri" panose="020F0502020204030204" pitchFamily="34" charset="0"/>
              </a:rPr>
              <a:t>S</a:t>
            </a:r>
            <a:r>
              <a:rPr lang="en-US" sz="2400" b="1" i="0" baseline="-25000" dirty="0">
                <a:solidFill>
                  <a:srgbClr val="A50021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endParaRPr lang="en-US" sz="2400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r>
              <a:rPr lang="en-US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The </a:t>
            </a:r>
            <a:r>
              <a:rPr lang="en-US" sz="2400" b="0" i="0" u="sng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1</a:t>
            </a:r>
            <a:r>
              <a:rPr lang="en-US" sz="2400" b="0" i="0" u="sng" baseline="3000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st</a:t>
            </a:r>
            <a:r>
              <a:rPr lang="en-US" sz="2400" b="0" i="0" u="sng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heart sound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</a:t>
            </a:r>
            <a:r>
              <a:rPr lang="en-US" sz="2400" b="0" i="0" baseline="-2500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1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, the “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lub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” sound. </a:t>
            </a:r>
          </a:p>
          <a:p>
            <a:endParaRPr lang="en-US" sz="2400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r>
              <a:rPr lang="en-US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The </a:t>
            </a:r>
            <a:r>
              <a:rPr lang="en-US" sz="2400" b="0" i="0" u="sng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en-US" sz="2400" b="0" i="0" u="sng" baseline="3000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nd</a:t>
            </a:r>
            <a:r>
              <a:rPr lang="en-US" sz="2400" b="0" i="0" u="sng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heart sound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, S</a:t>
            </a:r>
            <a:r>
              <a:rPr lang="en-US" sz="2400" b="0" i="0" baseline="-2500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</a:rPr>
              <a:t>the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“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dup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” sound.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valv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860550"/>
            <a:ext cx="151765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2" descr="valv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216400"/>
            <a:ext cx="1458913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13"/>
          <p:cNvSpPr txBox="1">
            <a:spLocks noChangeArrowheads="1"/>
          </p:cNvSpPr>
          <p:nvPr/>
        </p:nvSpPr>
        <p:spPr bwMode="auto">
          <a:xfrm>
            <a:off x="392113" y="1062038"/>
            <a:ext cx="16129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Calibri" panose="020F0502020204030204" pitchFamily="34" charset="0"/>
              </a:rPr>
              <a:t>Normal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Calibri" panose="020F0502020204030204" pitchFamily="34" charset="0"/>
              </a:rPr>
              <a:t>Heart Valves</a:t>
            </a:r>
          </a:p>
        </p:txBody>
      </p:sp>
      <p:pic>
        <p:nvPicPr>
          <p:cNvPr id="33807" name="Picture 15" descr="valv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38625"/>
            <a:ext cx="14351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Picture 17" descr="valv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1847850"/>
            <a:ext cx="146526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189413" y="1243013"/>
            <a:ext cx="39655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Problems Opening:</a:t>
            </a:r>
            <a:r>
              <a:rPr lang="en-US" altLang="en-US" sz="240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Stenosis – narrowing of valve,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when a valve doesn't open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completely.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  <a:latin typeface="Calibri" panose="020F0502020204030204" pitchFamily="34" charset="0"/>
              </a:rPr>
              <a:t>Turbulence = noise = murmur.</a:t>
            </a: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4202113" y="4043363"/>
            <a:ext cx="45148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Problems Closing:</a:t>
            </a:r>
            <a:r>
              <a:rPr lang="en-US" altLang="en-US" sz="240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Prolapse –overlapping or when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valve doesn't close tightly. Also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termed valvular insufficiency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(regurgitation)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  <a:latin typeface="Calibri" panose="020F0502020204030204" pitchFamily="34" charset="0"/>
              </a:rPr>
              <a:t>Retrograde flow = noise = murmur.</a:t>
            </a:r>
          </a:p>
        </p:txBody>
      </p:sp>
      <p:sp>
        <p:nvSpPr>
          <p:cNvPr id="10249" name="Rectangle 20"/>
          <p:cNvSpPr>
            <a:spLocks noChangeArrowheads="1"/>
          </p:cNvSpPr>
          <p:nvPr/>
        </p:nvSpPr>
        <p:spPr bwMode="auto">
          <a:xfrm>
            <a:off x="701675" y="55563"/>
            <a:ext cx="75438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993300"/>
                </a:solidFill>
                <a:latin typeface="Calibri" panose="020F0502020204030204" pitchFamily="34" charset="0"/>
              </a:rPr>
              <a:t>Disorders of Heart Valves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2392363" y="1071563"/>
            <a:ext cx="16129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Calibri" panose="020F0502020204030204" pitchFamily="34" charset="0"/>
              </a:rPr>
              <a:t>Problem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Calibri" panose="020F0502020204030204" pitchFamily="34" charset="0"/>
              </a:rPr>
              <a:t>Heart Valves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057" y="116289"/>
            <a:ext cx="877388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There are 2 types of Cardiac Muscle Cells</a:t>
            </a:r>
            <a:endParaRPr lang="en-US" sz="1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1. Autorhythmic Myocardiocytes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2. Contractile Myocardiocytes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5420" y="5892800"/>
            <a:ext cx="8273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Both of these myocardiocytes have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Action Potentials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(AP’s) that differ from one another as will be seen in the graphs of the AP’s that follow.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2" y="2250846"/>
            <a:ext cx="6919734" cy="323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6684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2308</TotalTime>
  <Words>1163</Words>
  <Application>Microsoft Office PowerPoint</Application>
  <PresentationFormat>On-screen Show (4:3)</PresentationFormat>
  <Paragraphs>179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Default Design</vt:lpstr>
      <vt:lpstr>PowerPoint Presentation</vt:lpstr>
      <vt:lpstr>Functions of the Cardiovascular System </vt:lpstr>
      <vt:lpstr>PowerPoint Presentation</vt:lpstr>
      <vt:lpstr>PowerPoint Presentation</vt:lpstr>
      <vt:lpstr>PowerPoint Presentation</vt:lpstr>
      <vt:lpstr>The Heart has 4 Valves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Miramar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</dc:creator>
  <cp:lastModifiedBy>Marie Mc Mahon</cp:lastModifiedBy>
  <cp:revision>142</cp:revision>
  <dcterms:created xsi:type="dcterms:W3CDTF">2006-07-13T05:35:07Z</dcterms:created>
  <dcterms:modified xsi:type="dcterms:W3CDTF">2026-03-20T22:41:34Z</dcterms:modified>
</cp:coreProperties>
</file>