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257" r:id="rId4"/>
    <p:sldId id="258" r:id="rId5"/>
    <p:sldId id="300" r:id="rId6"/>
    <p:sldId id="261" r:id="rId7"/>
    <p:sldId id="262" r:id="rId8"/>
    <p:sldId id="299" r:id="rId9"/>
    <p:sldId id="287" r:id="rId10"/>
    <p:sldId id="301" r:id="rId11"/>
    <p:sldId id="302" r:id="rId12"/>
    <p:sldId id="303" r:id="rId13"/>
    <p:sldId id="304" r:id="rId14"/>
    <p:sldId id="306" r:id="rId15"/>
    <p:sldId id="308" r:id="rId16"/>
    <p:sldId id="309" r:id="rId17"/>
    <p:sldId id="310" r:id="rId18"/>
    <p:sldId id="311" r:id="rId19"/>
    <p:sldId id="312"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7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50021"/>
    <a:srgbClr val="0000FF"/>
    <a:srgbClr val="CC3300"/>
    <a:srgbClr val="339933"/>
    <a:srgbClr val="33CC33"/>
    <a:srgbClr val="008000"/>
    <a:srgbClr val="9933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6" autoAdjust="0"/>
    <p:restoredTop sz="94660"/>
  </p:normalViewPr>
  <p:slideViewPr>
    <p:cSldViewPr snapToGrid="0" showGuides="1">
      <p:cViewPr varScale="1">
        <p:scale>
          <a:sx n="127" d="100"/>
          <a:sy n="127" d="100"/>
        </p:scale>
        <p:origin x="126" y="246"/>
      </p:cViewPr>
      <p:guideLst>
        <p:guide orient="horz" pos="3712"/>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04EE9-598B-4B81-8C63-0BA589530D88}" type="slidenum">
              <a:rPr lang="en-US" altLang="en-US"/>
              <a:pPr>
                <a:defRPr/>
              </a:pPr>
              <a:t>‹#›</a:t>
            </a:fld>
            <a:endParaRPr lang="en-US" altLang="en-US"/>
          </a:p>
        </p:txBody>
      </p:sp>
    </p:spTree>
    <p:extLst>
      <p:ext uri="{BB962C8B-B14F-4D97-AF65-F5344CB8AC3E}">
        <p14:creationId xmlns:p14="http://schemas.microsoft.com/office/powerpoint/2010/main" val="206068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72CFB-82E0-4083-BB56-F142825A7B64}" type="slidenum">
              <a:rPr lang="en-US" altLang="en-US"/>
              <a:pPr>
                <a:defRPr/>
              </a:pPr>
              <a:t>‹#›</a:t>
            </a:fld>
            <a:endParaRPr lang="en-US" altLang="en-US"/>
          </a:p>
        </p:txBody>
      </p:sp>
    </p:spTree>
    <p:extLst>
      <p:ext uri="{BB962C8B-B14F-4D97-AF65-F5344CB8AC3E}">
        <p14:creationId xmlns:p14="http://schemas.microsoft.com/office/powerpoint/2010/main" val="8682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C5B3CB-8F87-4993-856A-2956CF8823CA}" type="slidenum">
              <a:rPr lang="en-US" altLang="en-US"/>
              <a:pPr>
                <a:defRPr/>
              </a:pPr>
              <a:t>‹#›</a:t>
            </a:fld>
            <a:endParaRPr lang="en-US" altLang="en-US"/>
          </a:p>
        </p:txBody>
      </p:sp>
    </p:spTree>
    <p:extLst>
      <p:ext uri="{BB962C8B-B14F-4D97-AF65-F5344CB8AC3E}">
        <p14:creationId xmlns:p14="http://schemas.microsoft.com/office/powerpoint/2010/main" val="178123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3A43C5-AC13-47C0-ACFD-BF94EC13EC8E}" type="slidenum">
              <a:rPr lang="en-US" altLang="en-US"/>
              <a:pPr>
                <a:defRPr/>
              </a:pPr>
              <a:t>‹#›</a:t>
            </a:fld>
            <a:endParaRPr lang="en-US" altLang="en-US"/>
          </a:p>
        </p:txBody>
      </p:sp>
    </p:spTree>
    <p:extLst>
      <p:ext uri="{BB962C8B-B14F-4D97-AF65-F5344CB8AC3E}">
        <p14:creationId xmlns:p14="http://schemas.microsoft.com/office/powerpoint/2010/main" val="101315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64BB08-E11E-4124-A5CC-E6DD2317AE18}" type="slidenum">
              <a:rPr lang="en-US" altLang="en-US"/>
              <a:pPr>
                <a:defRPr/>
              </a:pPr>
              <a:t>‹#›</a:t>
            </a:fld>
            <a:endParaRPr lang="en-US" altLang="en-US"/>
          </a:p>
        </p:txBody>
      </p:sp>
    </p:spTree>
    <p:extLst>
      <p:ext uri="{BB962C8B-B14F-4D97-AF65-F5344CB8AC3E}">
        <p14:creationId xmlns:p14="http://schemas.microsoft.com/office/powerpoint/2010/main" val="306344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08C88-6303-42F7-B97B-94B1E3A5ACC9}" type="slidenum">
              <a:rPr lang="en-US" altLang="en-US"/>
              <a:pPr>
                <a:defRPr/>
              </a:pPr>
              <a:t>‹#›</a:t>
            </a:fld>
            <a:endParaRPr lang="en-US" altLang="en-US"/>
          </a:p>
        </p:txBody>
      </p:sp>
    </p:spTree>
    <p:extLst>
      <p:ext uri="{BB962C8B-B14F-4D97-AF65-F5344CB8AC3E}">
        <p14:creationId xmlns:p14="http://schemas.microsoft.com/office/powerpoint/2010/main" val="267624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28EA9F-3829-49E6-ADAD-B4955AE9800A}" type="slidenum">
              <a:rPr lang="en-US" altLang="en-US"/>
              <a:pPr>
                <a:defRPr/>
              </a:pPr>
              <a:t>‹#›</a:t>
            </a:fld>
            <a:endParaRPr lang="en-US" altLang="en-US"/>
          </a:p>
        </p:txBody>
      </p:sp>
    </p:spTree>
    <p:extLst>
      <p:ext uri="{BB962C8B-B14F-4D97-AF65-F5344CB8AC3E}">
        <p14:creationId xmlns:p14="http://schemas.microsoft.com/office/powerpoint/2010/main" val="41696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2B3827-E03D-4883-915F-3A735939B06B}" type="slidenum">
              <a:rPr lang="en-US" altLang="en-US"/>
              <a:pPr>
                <a:defRPr/>
              </a:pPr>
              <a:t>‹#›</a:t>
            </a:fld>
            <a:endParaRPr lang="en-US" altLang="en-US"/>
          </a:p>
        </p:txBody>
      </p:sp>
    </p:spTree>
    <p:extLst>
      <p:ext uri="{BB962C8B-B14F-4D97-AF65-F5344CB8AC3E}">
        <p14:creationId xmlns:p14="http://schemas.microsoft.com/office/powerpoint/2010/main" val="290008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8A03DB-E958-4323-BBAF-68A0E0803E91}" type="slidenum">
              <a:rPr lang="en-US" altLang="en-US"/>
              <a:pPr>
                <a:defRPr/>
              </a:pPr>
              <a:t>‹#›</a:t>
            </a:fld>
            <a:endParaRPr lang="en-US" altLang="en-US"/>
          </a:p>
        </p:txBody>
      </p:sp>
    </p:spTree>
    <p:extLst>
      <p:ext uri="{BB962C8B-B14F-4D97-AF65-F5344CB8AC3E}">
        <p14:creationId xmlns:p14="http://schemas.microsoft.com/office/powerpoint/2010/main" val="265427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1A048-E07E-4CB9-B562-BC20C182FAB9}" type="slidenum">
              <a:rPr lang="en-US" altLang="en-US"/>
              <a:pPr>
                <a:defRPr/>
              </a:pPr>
              <a:t>‹#›</a:t>
            </a:fld>
            <a:endParaRPr lang="en-US" altLang="en-US"/>
          </a:p>
        </p:txBody>
      </p:sp>
    </p:spTree>
    <p:extLst>
      <p:ext uri="{BB962C8B-B14F-4D97-AF65-F5344CB8AC3E}">
        <p14:creationId xmlns:p14="http://schemas.microsoft.com/office/powerpoint/2010/main" val="167763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CF086-A9B8-4415-B6DF-B9909A23D9CE}" type="slidenum">
              <a:rPr lang="en-US" altLang="en-US"/>
              <a:pPr>
                <a:defRPr/>
              </a:pPr>
              <a:t>‹#›</a:t>
            </a:fld>
            <a:endParaRPr lang="en-US" altLang="en-US"/>
          </a:p>
        </p:txBody>
      </p:sp>
    </p:spTree>
    <p:extLst>
      <p:ext uri="{BB962C8B-B14F-4D97-AF65-F5344CB8AC3E}">
        <p14:creationId xmlns:p14="http://schemas.microsoft.com/office/powerpoint/2010/main" val="57244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0196"/>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C5EE4CD-EE84-4B95-AC08-AFD325EB96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5475" y="0"/>
            <a:ext cx="281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4"/>
          <p:cNvSpPr txBox="1">
            <a:spLocks noChangeArrowheads="1"/>
          </p:cNvSpPr>
          <p:nvPr/>
        </p:nvSpPr>
        <p:spPr bwMode="auto">
          <a:xfrm>
            <a:off x="428625" y="373063"/>
            <a:ext cx="26225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Calibri" panose="020F0502020204030204" pitchFamily="34" charset="0"/>
              </a:rPr>
              <a:t>The Cardio-</a:t>
            </a:r>
          </a:p>
          <a:p>
            <a:pPr>
              <a:spcBef>
                <a:spcPct val="0"/>
              </a:spcBef>
              <a:buFontTx/>
              <a:buNone/>
            </a:pPr>
            <a:r>
              <a:rPr lang="en-US" altLang="en-US" sz="4000" b="1">
                <a:latin typeface="Calibri" panose="020F0502020204030204" pitchFamily="34" charset="0"/>
              </a:rPr>
              <a:t>(Heart)</a:t>
            </a:r>
          </a:p>
        </p:txBody>
      </p:sp>
      <p:sp>
        <p:nvSpPr>
          <p:cNvPr id="2052" name="Text Box 4"/>
          <p:cNvSpPr txBox="1">
            <a:spLocks noChangeArrowheads="1"/>
          </p:cNvSpPr>
          <p:nvPr/>
        </p:nvSpPr>
        <p:spPr bwMode="auto">
          <a:xfrm>
            <a:off x="6522502" y="382588"/>
            <a:ext cx="2085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latin typeface="Calibri" panose="020F0502020204030204" pitchFamily="34" charset="0"/>
              </a:rPr>
              <a:t>Vascular </a:t>
            </a:r>
          </a:p>
          <a:p>
            <a:pPr>
              <a:spcBef>
                <a:spcPct val="0"/>
              </a:spcBef>
              <a:buFontTx/>
              <a:buNone/>
            </a:pPr>
            <a:r>
              <a:rPr lang="en-US" altLang="en-US" sz="4000" b="1" dirty="0">
                <a:latin typeface="Calibri" panose="020F0502020204030204" pitchFamily="34" charset="0"/>
              </a:rPr>
              <a:t>(Vessels)</a:t>
            </a:r>
          </a:p>
        </p:txBody>
      </p:sp>
      <p:sp>
        <p:nvSpPr>
          <p:cNvPr id="2053" name="Rectangle 4"/>
          <p:cNvSpPr>
            <a:spLocks noChangeArrowheads="1"/>
          </p:cNvSpPr>
          <p:nvPr/>
        </p:nvSpPr>
        <p:spPr bwMode="auto">
          <a:xfrm>
            <a:off x="814388" y="2133600"/>
            <a:ext cx="1527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rPr>
              <a:t>A Closed </a:t>
            </a:r>
          </a:p>
          <a:p>
            <a:pPr algn="ctr" eaLnBrk="1" hangingPunct="1">
              <a:spcBef>
                <a:spcPct val="0"/>
              </a:spcBef>
              <a:buFontTx/>
              <a:buNone/>
            </a:pPr>
            <a:r>
              <a:rPr lang="en-US" altLang="en-US" sz="2800">
                <a:latin typeface="Calibri" panose="020F0502020204030204" pitchFamily="34" charset="0"/>
              </a:rPr>
              <a:t>System</a:t>
            </a:r>
          </a:p>
        </p:txBody>
      </p:sp>
      <p:sp>
        <p:nvSpPr>
          <p:cNvPr id="2054" name="Rectangle 5"/>
          <p:cNvSpPr>
            <a:spLocks noChangeArrowheads="1"/>
          </p:cNvSpPr>
          <p:nvPr/>
        </p:nvSpPr>
        <p:spPr bwMode="auto">
          <a:xfrm>
            <a:off x="6680200" y="2133600"/>
            <a:ext cx="1895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Calibri" panose="020F0502020204030204" pitchFamily="34" charset="0"/>
              </a:rPr>
              <a:t>Total Blood </a:t>
            </a:r>
          </a:p>
          <a:p>
            <a:pPr algn="ctr" eaLnBrk="1" hangingPunct="1">
              <a:spcBef>
                <a:spcPct val="0"/>
              </a:spcBef>
              <a:buFontTx/>
              <a:buNone/>
            </a:pPr>
            <a:r>
              <a:rPr lang="en-US" altLang="en-US" sz="2800" dirty="0">
                <a:latin typeface="Calibri" panose="020F0502020204030204" pitchFamily="34" charset="0"/>
              </a:rPr>
              <a:t>Volume</a:t>
            </a:r>
          </a:p>
        </p:txBody>
      </p:sp>
      <p:sp>
        <p:nvSpPr>
          <p:cNvPr id="2055" name="Rectangle 4"/>
          <p:cNvSpPr>
            <a:spLocks noChangeArrowheads="1"/>
          </p:cNvSpPr>
          <p:nvPr/>
        </p:nvSpPr>
        <p:spPr bwMode="auto">
          <a:xfrm>
            <a:off x="611187" y="3341283"/>
            <a:ext cx="1933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C00000"/>
                </a:solidFill>
                <a:latin typeface="Calibri" panose="020F0502020204030204" pitchFamily="34" charset="0"/>
              </a:rPr>
              <a:t>This means that blood is always contained </a:t>
            </a:r>
          </a:p>
          <a:p>
            <a:pPr algn="ctr" eaLnBrk="1" hangingPunct="1">
              <a:spcBef>
                <a:spcPct val="0"/>
              </a:spcBef>
              <a:buFontTx/>
              <a:buNone/>
            </a:pPr>
            <a:r>
              <a:rPr lang="en-US" altLang="en-US" sz="2000" dirty="0">
                <a:solidFill>
                  <a:srgbClr val="C00000"/>
                </a:solidFill>
                <a:latin typeface="Calibri" panose="020F0502020204030204" pitchFamily="34" charset="0"/>
              </a:rPr>
              <a:t>within the heart and blood vessels</a:t>
            </a:r>
          </a:p>
        </p:txBody>
      </p:sp>
      <p:sp>
        <p:nvSpPr>
          <p:cNvPr id="2056" name="Rectangle 4"/>
          <p:cNvSpPr>
            <a:spLocks noChangeArrowheads="1"/>
          </p:cNvSpPr>
          <p:nvPr/>
        </p:nvSpPr>
        <p:spPr bwMode="auto">
          <a:xfrm>
            <a:off x="6680200" y="3444875"/>
            <a:ext cx="19399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0000FF"/>
                </a:solidFill>
                <a:latin typeface="Calibri" panose="020F0502020204030204" pitchFamily="34" charset="0"/>
              </a:rPr>
              <a:t>The total volume of blood is about 5.0 L that continually circulate in our bodies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85057" y="116289"/>
            <a:ext cx="8773885" cy="1908215"/>
          </a:xfrm>
          <a:prstGeom prst="rect">
            <a:avLst/>
          </a:prstGeom>
        </p:spPr>
        <p:txBody>
          <a:bodyPr wrap="square">
            <a:spAutoFit/>
          </a:bodyPr>
          <a:lstStyle/>
          <a:p>
            <a:pPr algn="ctr">
              <a:spcBef>
                <a:spcPts val="0"/>
              </a:spcBef>
              <a:spcAft>
                <a:spcPts val="0"/>
              </a:spcAft>
            </a:pPr>
            <a:r>
              <a:rPr lang="en-US" sz="2800" b="1" dirty="0">
                <a:solidFill>
                  <a:srgbClr val="C00000"/>
                </a:solidFill>
                <a:latin typeface="Calibri" panose="020F0502020204030204" pitchFamily="34" charset="0"/>
                <a:ea typeface="Times New Roman" panose="02020603050405020304" pitchFamily="18" charset="0"/>
              </a:rPr>
              <a:t>There are 2 types of Cardiac Muscle Cells</a:t>
            </a:r>
            <a:endParaRPr lang="en-US" sz="1000" b="1" dirty="0">
              <a:solidFill>
                <a:srgbClr val="C000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en-US" sz="1000" dirty="0">
                <a:solidFill>
                  <a:srgbClr val="000000"/>
                </a:solidFill>
                <a:latin typeface="Calibri" panose="020F0502020204030204" pitchFamily="34" charset="0"/>
                <a:ea typeface="Times New Roman" panose="02020603050405020304" pitchFamily="18" charset="0"/>
              </a:rPr>
              <a:t> </a:t>
            </a:r>
            <a:endParaRPr lang="en-US" sz="1000" dirty="0">
              <a:solidFill>
                <a:srgbClr val="0000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en-US" sz="2000" b="1" u="sng" dirty="0">
                <a:solidFill>
                  <a:srgbClr val="000000"/>
                </a:solidFill>
                <a:latin typeface="Calibri" panose="020F0502020204030204" pitchFamily="34" charset="0"/>
                <a:ea typeface="Times New Roman" panose="02020603050405020304" pitchFamily="18" charset="0"/>
              </a:rPr>
              <a:t>1. Autorhythmic Myocardiocytes</a:t>
            </a:r>
            <a:r>
              <a:rPr lang="en-US" sz="2000" b="1" dirty="0">
                <a:solidFill>
                  <a:srgbClr val="000000"/>
                </a:solidFill>
                <a:latin typeface="Calibri" panose="020F0502020204030204" pitchFamily="34"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a:p>
            <a:pPr algn="just">
              <a:spcBef>
                <a:spcPts val="0"/>
              </a:spcBef>
              <a:spcAft>
                <a:spcPts val="0"/>
              </a:spcAft>
            </a:pPr>
            <a:endParaRPr lang="en-US" sz="2000" dirty="0">
              <a:solidFill>
                <a:srgbClr val="0000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en-US" sz="2000" dirty="0">
                <a:solidFill>
                  <a:srgbClr val="000000"/>
                </a:solidFill>
                <a:latin typeface="Calibri" panose="020F0502020204030204" pitchFamily="34"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en-US" sz="2000" b="1" u="sng" dirty="0">
                <a:solidFill>
                  <a:srgbClr val="000000"/>
                </a:solidFill>
                <a:latin typeface="Calibri" panose="020F0502020204030204" pitchFamily="34" charset="0"/>
                <a:ea typeface="Times New Roman" panose="02020603050405020304" pitchFamily="18" charset="0"/>
              </a:rPr>
              <a:t>2. Contractile Myocardiocytes</a:t>
            </a:r>
            <a:r>
              <a:rPr lang="en-US" sz="2000" b="1" dirty="0">
                <a:solidFill>
                  <a:srgbClr val="000000"/>
                </a:solidFill>
                <a:latin typeface="Calibri" panose="020F0502020204030204" pitchFamily="34"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515420" y="5892800"/>
            <a:ext cx="8273143" cy="707886"/>
          </a:xfrm>
          <a:prstGeom prst="rect">
            <a:avLst/>
          </a:prstGeom>
        </p:spPr>
        <p:txBody>
          <a:bodyPr wrap="square">
            <a:spAutoFit/>
          </a:bodyPr>
          <a:lstStyle/>
          <a:p>
            <a:pPr>
              <a:spcBef>
                <a:spcPts val="0"/>
              </a:spcBef>
              <a:spcAft>
                <a:spcPts val="0"/>
              </a:spcAft>
            </a:pPr>
            <a:r>
              <a:rPr lang="en-US" sz="2000" dirty="0">
                <a:solidFill>
                  <a:srgbClr val="000000"/>
                </a:solidFill>
                <a:latin typeface="Calibri" panose="020F0502020204030204" pitchFamily="34" charset="0"/>
                <a:ea typeface="Times New Roman" panose="02020603050405020304" pitchFamily="18" charset="0"/>
              </a:rPr>
              <a:t>Both of these myocardiocytes have </a:t>
            </a:r>
            <a:r>
              <a:rPr lang="en-US" sz="2000" b="1" dirty="0">
                <a:solidFill>
                  <a:srgbClr val="C00000"/>
                </a:solidFill>
                <a:latin typeface="Calibri" panose="020F0502020204030204" pitchFamily="34" charset="0"/>
                <a:ea typeface="Times New Roman" panose="02020603050405020304" pitchFamily="18" charset="0"/>
              </a:rPr>
              <a:t>Action Potentials </a:t>
            </a:r>
            <a:r>
              <a:rPr lang="en-US" sz="2000" dirty="0">
                <a:solidFill>
                  <a:srgbClr val="000000"/>
                </a:solidFill>
                <a:latin typeface="Calibri" panose="020F0502020204030204" pitchFamily="34" charset="0"/>
                <a:ea typeface="Times New Roman" panose="02020603050405020304" pitchFamily="18" charset="0"/>
              </a:rPr>
              <a:t>(AP’s) that differ from one another as will be seen in the graphs of the AP’s that follow.</a:t>
            </a:r>
            <a:endParaRPr lang="en-US" sz="2000" dirty="0">
              <a:solidFill>
                <a:srgbClr val="000000"/>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242" y="2250846"/>
            <a:ext cx="6919734" cy="3235553"/>
          </a:xfrm>
          <a:prstGeom prst="rect">
            <a:avLst/>
          </a:prstGeom>
        </p:spPr>
      </p:pic>
    </p:spTree>
    <p:extLst>
      <p:ext uri="{BB962C8B-B14F-4D97-AF65-F5344CB8AC3E}">
        <p14:creationId xmlns:p14="http://schemas.microsoft.com/office/powerpoint/2010/main" val="360306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t="13243" b="13953"/>
          <a:stretch>
            <a:fillRect/>
          </a:stretch>
        </p:blipFill>
        <p:spPr bwMode="auto">
          <a:xfrm>
            <a:off x="119063" y="1257300"/>
            <a:ext cx="8910637"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254000" y="198438"/>
            <a:ext cx="3376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3300"/>
                </a:solidFill>
                <a:latin typeface="Calibri" panose="020F0502020204030204" pitchFamily="34" charset="0"/>
              </a:rPr>
              <a:t>Myocardiocytes</a:t>
            </a:r>
            <a:r>
              <a:rPr lang="en-US" altLang="en-US" sz="3600" b="1">
                <a:solidFill>
                  <a:srgbClr val="003300"/>
                </a:solidFill>
              </a:rPr>
              <a:t>:</a:t>
            </a:r>
          </a:p>
        </p:txBody>
      </p:sp>
      <p:sp>
        <p:nvSpPr>
          <p:cNvPr id="11268" name="TextBox 5"/>
          <p:cNvSpPr txBox="1">
            <a:spLocks noChangeArrowheads="1"/>
          </p:cNvSpPr>
          <p:nvPr/>
        </p:nvSpPr>
        <p:spPr bwMode="auto">
          <a:xfrm>
            <a:off x="4316413" y="812800"/>
            <a:ext cx="2682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00"/>
                </a:solidFill>
              </a:rPr>
              <a:t>1) Autorhythmic</a:t>
            </a:r>
          </a:p>
        </p:txBody>
      </p:sp>
      <p:sp>
        <p:nvSpPr>
          <p:cNvPr id="11269" name="TextBox 6"/>
          <p:cNvSpPr txBox="1">
            <a:spLocks noChangeArrowheads="1"/>
          </p:cNvSpPr>
          <p:nvPr/>
        </p:nvSpPr>
        <p:spPr bwMode="auto">
          <a:xfrm>
            <a:off x="6461125" y="1935163"/>
            <a:ext cx="232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rPr>
              <a:t>2) Contractile</a:t>
            </a:r>
          </a:p>
        </p:txBody>
      </p:sp>
      <p:sp>
        <p:nvSpPr>
          <p:cNvPr id="2" name="Rectangle 1"/>
          <p:cNvSpPr/>
          <p:nvPr/>
        </p:nvSpPr>
        <p:spPr>
          <a:xfrm>
            <a:off x="861849" y="4719145"/>
            <a:ext cx="1418897" cy="5255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0109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uto Myo 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240" y="277574"/>
            <a:ext cx="5625425" cy="352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473075" y="1663780"/>
            <a:ext cx="856603" cy="566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Aft>
                <a:spcPts val="800"/>
              </a:spcAft>
            </a:pPr>
            <a:r>
              <a:rPr lang="en-US" altLang="en-US" sz="1100" dirty="0">
                <a:solidFill>
                  <a:srgbClr val="0000FF"/>
                </a:solidFill>
                <a:latin typeface="Calibri" panose="020F0502020204030204" pitchFamily="34" charset="0"/>
              </a:rPr>
              <a:t>Membrane Potential (mV)</a:t>
            </a:r>
            <a:endParaRPr lang="en-US" altLang="en-US" dirty="0">
              <a:solidFill>
                <a:srgbClr val="000000"/>
              </a:solidFill>
            </a:endParaRPr>
          </a:p>
        </p:txBody>
      </p:sp>
      <p:sp>
        <p:nvSpPr>
          <p:cNvPr id="3" name="Rectangle 2"/>
          <p:cNvSpPr/>
          <p:nvPr/>
        </p:nvSpPr>
        <p:spPr>
          <a:xfrm>
            <a:off x="251460" y="4450476"/>
            <a:ext cx="8641080" cy="2054409"/>
          </a:xfrm>
          <a:prstGeom prst="rect">
            <a:avLst/>
          </a:prstGeom>
        </p:spPr>
        <p:txBody>
          <a:bodyPr wrap="square">
            <a:spAutoFit/>
          </a:bodyPr>
          <a:lstStyle/>
          <a:p>
            <a:r>
              <a:rPr lang="en-US" sz="15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Additional things to Notice about this AP and Graph</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lnSpc>
                <a:spcPct val="150000"/>
              </a:lnSpc>
              <a:buFont typeface="Arial" panose="020B0604020202020204" pitchFamily="34" charset="0"/>
              <a:buChar char="•"/>
            </a:pPr>
            <a:r>
              <a:rPr lang="en-US" sz="1500" dirty="0">
                <a:solidFill>
                  <a:srgbClr val="000000"/>
                </a:solidFill>
                <a:latin typeface="Calibri" panose="020F0502020204030204" pitchFamily="34" charset="0"/>
              </a:rPr>
              <a:t>Typically, </a:t>
            </a:r>
            <a:r>
              <a:rPr lang="en-US" sz="1500" u="sng" dirty="0">
                <a:solidFill>
                  <a:srgbClr val="000000"/>
                </a:solidFill>
                <a:latin typeface="Calibri" panose="020F0502020204030204" pitchFamily="34" charset="0"/>
              </a:rPr>
              <a:t>no Hyperpolarization phase</a:t>
            </a:r>
            <a:r>
              <a:rPr lang="en-US" sz="1500" dirty="0">
                <a:solidFill>
                  <a:srgbClr val="000000"/>
                </a:solidFill>
                <a:latin typeface="Calibri" panose="020F0502020204030204" pitchFamily="34" charset="0"/>
              </a:rPr>
              <a:t>. </a:t>
            </a:r>
          </a:p>
          <a:p>
            <a:pPr>
              <a:lnSpc>
                <a:spcPct val="150000"/>
              </a:lnSpc>
            </a:pPr>
            <a:endParaRPr lang="en-US" sz="1500" dirty="0">
              <a:solidFill>
                <a:srgbClr val="000000"/>
              </a:solidFill>
              <a:latin typeface="Calibri" panose="020F0502020204030204" pitchFamily="34" charset="0"/>
            </a:endParaRPr>
          </a:p>
          <a:p>
            <a:pPr marL="285750" indent="-285750">
              <a:lnSpc>
                <a:spcPct val="150000"/>
              </a:lnSpc>
              <a:buFont typeface="Arial" panose="020B0604020202020204" pitchFamily="34" charset="0"/>
              <a:buChar char="•"/>
            </a:pPr>
            <a:r>
              <a:rPr lang="en-US" sz="1500" dirty="0">
                <a:solidFill>
                  <a:srgbClr val="000000"/>
                </a:solidFill>
                <a:latin typeface="Calibri" panose="020F0502020204030204" pitchFamily="34" charset="0"/>
              </a:rPr>
              <a:t>*</a:t>
            </a:r>
            <a:r>
              <a:rPr lang="en-US" sz="1500" b="1" dirty="0">
                <a:solidFill>
                  <a:srgbClr val="000099"/>
                </a:solidFill>
                <a:latin typeface="Calibri" panose="020F0502020204030204" pitchFamily="34" charset="0"/>
              </a:rPr>
              <a:t>Parasympathetic</a:t>
            </a:r>
            <a:r>
              <a:rPr lang="en-US" sz="1500" dirty="0">
                <a:solidFill>
                  <a:srgbClr val="000000"/>
                </a:solidFill>
                <a:latin typeface="Calibri" panose="020F0502020204030204" pitchFamily="34" charset="0"/>
              </a:rPr>
              <a:t> innervation (via _________ nerve) can pull the membrane voltage below -60 mV.</a:t>
            </a:r>
          </a:p>
          <a:p>
            <a:pPr>
              <a:lnSpc>
                <a:spcPct val="150000"/>
              </a:lnSpc>
            </a:pPr>
            <a:endParaRPr lang="en-US" sz="1500" dirty="0">
              <a:solidFill>
                <a:srgbClr val="000000"/>
              </a:solidFill>
              <a:latin typeface="Calibri" panose="020F0502020204030204" pitchFamily="34" charset="0"/>
            </a:endParaRPr>
          </a:p>
          <a:p>
            <a:pPr marL="285750" indent="-285750">
              <a:lnSpc>
                <a:spcPct val="150000"/>
              </a:lnSpc>
              <a:buFont typeface="Arial" panose="020B0604020202020204" pitchFamily="34" charset="0"/>
              <a:buChar char="•"/>
            </a:pPr>
            <a:r>
              <a:rPr lang="en-US" sz="1500" dirty="0">
                <a:solidFill>
                  <a:srgbClr val="000000"/>
                </a:solidFill>
                <a:latin typeface="Calibri" panose="020F0502020204030204" pitchFamily="34" charset="0"/>
              </a:rPr>
              <a:t>*</a:t>
            </a:r>
            <a:r>
              <a:rPr lang="en-US" sz="1500" b="1" dirty="0">
                <a:solidFill>
                  <a:srgbClr val="C00000"/>
                </a:solidFill>
                <a:latin typeface="Calibri" panose="020F0502020204030204" pitchFamily="34" charset="0"/>
              </a:rPr>
              <a:t>Sympathetic</a:t>
            </a:r>
            <a:r>
              <a:rPr lang="en-US" sz="1500" dirty="0">
                <a:solidFill>
                  <a:srgbClr val="000000"/>
                </a:solidFill>
                <a:latin typeface="Calibri" panose="020F0502020204030204" pitchFamily="34" charset="0"/>
              </a:rPr>
              <a:t> innervation (via __________ nerve) truncates the repolarization phase to about -50 mV.</a:t>
            </a:r>
          </a:p>
        </p:txBody>
      </p:sp>
      <p:sp>
        <p:nvSpPr>
          <p:cNvPr id="12291" name="TextBox 4"/>
          <p:cNvSpPr txBox="1">
            <a:spLocks noChangeArrowheads="1"/>
          </p:cNvSpPr>
          <p:nvPr/>
        </p:nvSpPr>
        <p:spPr bwMode="auto">
          <a:xfrm>
            <a:off x="2616031" y="92908"/>
            <a:ext cx="5028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000000"/>
                </a:solidFill>
                <a:latin typeface="Calibri" panose="020F0502020204030204" pitchFamily="34" charset="0"/>
              </a:rPr>
              <a:t>Action Potentials for </a:t>
            </a:r>
            <a:r>
              <a:rPr lang="en-US" altLang="en-US" sz="1800" b="1" dirty="0">
                <a:solidFill>
                  <a:srgbClr val="C00000"/>
                </a:solidFill>
                <a:latin typeface="Calibri" panose="020F0502020204030204" pitchFamily="34" charset="0"/>
              </a:rPr>
              <a:t>Autorhythmic Myocardiocytes</a:t>
            </a:r>
          </a:p>
        </p:txBody>
      </p:sp>
      <p:sp>
        <p:nvSpPr>
          <p:cNvPr id="6" name="Text Box 3"/>
          <p:cNvSpPr txBox="1">
            <a:spLocks noChangeArrowheads="1"/>
          </p:cNvSpPr>
          <p:nvPr/>
        </p:nvSpPr>
        <p:spPr bwMode="auto">
          <a:xfrm>
            <a:off x="4143698" y="3805382"/>
            <a:ext cx="856603" cy="5259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Aft>
                <a:spcPts val="800"/>
              </a:spcAft>
            </a:pPr>
            <a:r>
              <a:rPr lang="en-US" altLang="en-US" sz="1100" dirty="0">
                <a:solidFill>
                  <a:srgbClr val="0000FF"/>
                </a:solidFill>
                <a:latin typeface="Calibri" panose="020F0502020204030204" pitchFamily="34" charset="0"/>
              </a:rPr>
              <a:t>Time (</a:t>
            </a:r>
            <a:r>
              <a:rPr lang="en-US" altLang="en-US" sz="1100" dirty="0" err="1">
                <a:solidFill>
                  <a:srgbClr val="0000FF"/>
                </a:solidFill>
                <a:latin typeface="Calibri" panose="020F0502020204030204" pitchFamily="34" charset="0"/>
              </a:rPr>
              <a:t>msec</a:t>
            </a:r>
            <a:r>
              <a:rPr lang="en-US" altLang="en-US" sz="1100" dirty="0">
                <a:solidFill>
                  <a:srgbClr val="0000FF"/>
                </a:solidFill>
                <a:latin typeface="Calibri" panose="020F0502020204030204" pitchFamily="34" charset="0"/>
              </a:rPr>
              <a:t>)</a:t>
            </a:r>
            <a:endParaRPr lang="en-US" altLang="en-US" dirty="0">
              <a:solidFill>
                <a:srgbClr val="000000"/>
              </a:solidFill>
            </a:endParaRPr>
          </a:p>
        </p:txBody>
      </p:sp>
      <p:sp>
        <p:nvSpPr>
          <p:cNvPr id="4" name="Rectangle 3"/>
          <p:cNvSpPr/>
          <p:nvPr/>
        </p:nvSpPr>
        <p:spPr>
          <a:xfrm>
            <a:off x="2419927" y="2623128"/>
            <a:ext cx="1034473" cy="443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98793" y="1251031"/>
            <a:ext cx="976915" cy="275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98793" y="1516623"/>
            <a:ext cx="746007" cy="275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47485" y="1440267"/>
            <a:ext cx="976915" cy="499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70909" y="729673"/>
            <a:ext cx="30480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72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nt Myo 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054" y="426740"/>
            <a:ext cx="5385520" cy="380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3628480" y="4165634"/>
            <a:ext cx="856603" cy="5259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Aft>
                <a:spcPts val="800"/>
              </a:spcAft>
            </a:pPr>
            <a:r>
              <a:rPr lang="en-US" altLang="en-US" sz="1100" dirty="0">
                <a:solidFill>
                  <a:srgbClr val="0000FF"/>
                </a:solidFill>
                <a:latin typeface="Calibri" panose="020F0502020204030204" pitchFamily="34" charset="0"/>
              </a:rPr>
              <a:t>Time (</a:t>
            </a:r>
            <a:r>
              <a:rPr lang="en-US" altLang="en-US" sz="1100" dirty="0" err="1">
                <a:solidFill>
                  <a:srgbClr val="0000FF"/>
                </a:solidFill>
                <a:latin typeface="Calibri" panose="020F0502020204030204" pitchFamily="34" charset="0"/>
              </a:rPr>
              <a:t>msec</a:t>
            </a:r>
            <a:r>
              <a:rPr lang="en-US" altLang="en-US" sz="1100" dirty="0">
                <a:solidFill>
                  <a:srgbClr val="0000FF"/>
                </a:solidFill>
                <a:latin typeface="Calibri" panose="020F0502020204030204" pitchFamily="34" charset="0"/>
              </a:rPr>
              <a:t>)</a:t>
            </a:r>
            <a:endParaRPr lang="en-US" altLang="en-US" dirty="0">
              <a:solidFill>
                <a:srgbClr val="000000"/>
              </a:solidFill>
            </a:endParaRPr>
          </a:p>
        </p:txBody>
      </p:sp>
      <p:sp>
        <p:nvSpPr>
          <p:cNvPr id="7" name="Text Box 3"/>
          <p:cNvSpPr txBox="1">
            <a:spLocks noChangeArrowheads="1"/>
          </p:cNvSpPr>
          <p:nvPr/>
        </p:nvSpPr>
        <p:spPr bwMode="auto">
          <a:xfrm>
            <a:off x="600363" y="1929248"/>
            <a:ext cx="856603" cy="566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Aft>
                <a:spcPts val="800"/>
              </a:spcAft>
            </a:pPr>
            <a:r>
              <a:rPr lang="en-US" altLang="en-US" sz="1100" dirty="0">
                <a:solidFill>
                  <a:srgbClr val="0000FF"/>
                </a:solidFill>
                <a:latin typeface="Calibri" panose="020F0502020204030204" pitchFamily="34" charset="0"/>
              </a:rPr>
              <a:t>Membrane Potential (mV)</a:t>
            </a:r>
            <a:endParaRPr lang="en-US" altLang="en-US" dirty="0">
              <a:solidFill>
                <a:srgbClr val="000000"/>
              </a:solidFill>
            </a:endParaRPr>
          </a:p>
        </p:txBody>
      </p:sp>
      <p:sp>
        <p:nvSpPr>
          <p:cNvPr id="8" name="TextBox 4"/>
          <p:cNvSpPr txBox="1">
            <a:spLocks noChangeArrowheads="1"/>
          </p:cNvSpPr>
          <p:nvPr/>
        </p:nvSpPr>
        <p:spPr bwMode="auto">
          <a:xfrm>
            <a:off x="2109657" y="242074"/>
            <a:ext cx="4750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000000"/>
                </a:solidFill>
                <a:latin typeface="Calibri" panose="020F0502020204030204" pitchFamily="34" charset="0"/>
              </a:rPr>
              <a:t>Action Potentials for </a:t>
            </a:r>
            <a:r>
              <a:rPr lang="en-US" altLang="en-US" sz="1800" b="1" dirty="0">
                <a:solidFill>
                  <a:srgbClr val="C00000"/>
                </a:solidFill>
                <a:latin typeface="Calibri" panose="020F0502020204030204" pitchFamily="34" charset="0"/>
              </a:rPr>
              <a:t>Contractile Myocardiocytes</a:t>
            </a:r>
          </a:p>
        </p:txBody>
      </p:sp>
      <p:sp>
        <p:nvSpPr>
          <p:cNvPr id="2" name="Rectangle 1"/>
          <p:cNvSpPr/>
          <p:nvPr/>
        </p:nvSpPr>
        <p:spPr>
          <a:xfrm>
            <a:off x="331108" y="4827151"/>
            <a:ext cx="8481783" cy="1477328"/>
          </a:xfrm>
          <a:prstGeom prst="rect">
            <a:avLst/>
          </a:prstGeom>
        </p:spPr>
        <p:txBody>
          <a:bodyPr wrap="square">
            <a:spAutoFit/>
          </a:bodyPr>
          <a:lstStyle/>
          <a:p>
            <a:pPr algn="just">
              <a:spcBef>
                <a:spcPts val="0"/>
              </a:spcBef>
              <a:spcAft>
                <a:spcPts val="0"/>
              </a:spcAft>
            </a:pP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Things to Notice about this AP and Graph</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Plateau Phase and what causes it.</a:t>
            </a: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is no real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hyperpolarization</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phase in these cells.   </a:t>
            </a: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absolute refractory period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almost all of the Plateau phase (about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250 msec</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 very long!).</a:t>
            </a: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is the purpose pf the long absolute refractory in cardiac muscle?</a:t>
            </a: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tetanus were possible the heart could not fill, because that occurs during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diastole</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or relaxation.</a:t>
            </a:r>
          </a:p>
        </p:txBody>
      </p:sp>
      <p:sp>
        <p:nvSpPr>
          <p:cNvPr id="13315" name="Line 4"/>
          <p:cNvSpPr>
            <a:spLocks noChangeShapeType="1"/>
          </p:cNvSpPr>
          <p:nvPr/>
        </p:nvSpPr>
        <p:spPr bwMode="auto">
          <a:xfrm flipV="1">
            <a:off x="2356222" y="3793781"/>
            <a:ext cx="0" cy="214313"/>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3316" name="Text Box 5"/>
          <p:cNvSpPr txBox="1">
            <a:spLocks noChangeArrowheads="1"/>
          </p:cNvSpPr>
          <p:nvPr/>
        </p:nvSpPr>
        <p:spPr bwMode="auto">
          <a:xfrm>
            <a:off x="2019672" y="3949356"/>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CC3300"/>
                </a:solidFill>
              </a:rPr>
              <a:t>stimulus</a:t>
            </a:r>
          </a:p>
        </p:txBody>
      </p:sp>
      <p:sp>
        <p:nvSpPr>
          <p:cNvPr id="9" name="Rectangle 8"/>
          <p:cNvSpPr/>
          <p:nvPr/>
        </p:nvSpPr>
        <p:spPr>
          <a:xfrm>
            <a:off x="1911347" y="1336785"/>
            <a:ext cx="976915" cy="59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66592" y="978398"/>
            <a:ext cx="1114644" cy="232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23345" y="1477818"/>
            <a:ext cx="1228437" cy="33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8264" y="1812873"/>
            <a:ext cx="756428" cy="274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4109" y="2725281"/>
            <a:ext cx="2466109" cy="37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4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88554" y="206191"/>
            <a:ext cx="8329948" cy="2431435"/>
          </a:xfrm>
          <a:prstGeom prst="rect">
            <a:avLst/>
          </a:prstGeom>
        </p:spPr>
        <p:txBody>
          <a:bodyPr wrap="square">
            <a:spAutoFit/>
          </a:bodyPr>
          <a:lstStyle/>
          <a:p>
            <a:r>
              <a:rPr lang="en-US" altLang="en-US" sz="3200" b="1" u="sng" dirty="0">
                <a:solidFill>
                  <a:srgbClr val="C00000"/>
                </a:solidFill>
                <a:effectLst>
                  <a:outerShdw blurRad="38100" dist="38100" dir="2700000" algn="tl">
                    <a:srgbClr val="000000">
                      <a:alpha val="43137"/>
                    </a:srgbClr>
                  </a:outerShdw>
                </a:effectLst>
                <a:latin typeface="Calibri" panose="020F0502020204030204" pitchFamily="34" charset="0"/>
                <a:sym typeface="Symbol" panose="05050102010706020507" pitchFamily="18" charset="2"/>
              </a:rPr>
              <a:t>Exercise</a:t>
            </a:r>
            <a:endParaRPr lang="en-US" altLang="en-US" sz="3200" dirty="0">
              <a:solidFill>
                <a:srgbClr val="000000"/>
              </a:solidFill>
              <a:latin typeface="Calibri" panose="020F0502020204030204" pitchFamily="34" charset="0"/>
              <a:sym typeface="Symbol" panose="05050102010706020507" pitchFamily="18" charset="2"/>
            </a:endParaRPr>
          </a:p>
          <a:p>
            <a:endParaRPr lang="en-US" altLang="en-US" sz="2000" dirty="0">
              <a:solidFill>
                <a:srgbClr val="000000"/>
              </a:solidFill>
              <a:latin typeface="Calibri" panose="020F0502020204030204" pitchFamily="34" charset="0"/>
              <a:sym typeface="Symbol" panose="05050102010706020507" pitchFamily="18" charset="2"/>
            </a:endParaRPr>
          </a:p>
          <a:p>
            <a:r>
              <a:rPr lang="en-US" sz="2000" dirty="0">
                <a:solidFill>
                  <a:srgbClr val="000000"/>
                </a:solidFill>
                <a:latin typeface="Calibri" panose="020F0502020204030204" pitchFamily="34" charset="0"/>
              </a:rPr>
              <a:t>Draw by hand (with all units, values, phases, which channels are open, closed):</a:t>
            </a:r>
          </a:p>
          <a:p>
            <a:endParaRPr lang="en-US" sz="2000" dirty="0">
              <a:solidFill>
                <a:srgbClr val="000000"/>
              </a:solidFill>
              <a:latin typeface="Calibri" panose="020F0502020204030204" pitchFamily="34" charset="0"/>
            </a:endParaRPr>
          </a:p>
          <a:p>
            <a:r>
              <a:rPr lang="en-US" sz="2000" b="1" dirty="0">
                <a:solidFill>
                  <a:srgbClr val="000000"/>
                </a:solidFill>
                <a:latin typeface="Calibri" panose="020F0502020204030204" pitchFamily="34" charset="0"/>
              </a:rPr>
              <a:t>a)</a:t>
            </a:r>
            <a:r>
              <a:rPr lang="en-US" sz="2000" dirty="0">
                <a:solidFill>
                  <a:srgbClr val="000000"/>
                </a:solidFill>
                <a:latin typeface="Calibri" panose="020F0502020204030204" pitchFamily="34" charset="0"/>
              </a:rPr>
              <a:t> The action potential for an </a:t>
            </a:r>
            <a:r>
              <a:rPr lang="en-US" sz="2000" b="1" dirty="0">
                <a:solidFill>
                  <a:srgbClr val="000000"/>
                </a:solidFill>
                <a:latin typeface="Calibri" panose="020F0502020204030204" pitchFamily="34" charset="0"/>
              </a:rPr>
              <a:t>autorhythmic myocardiocyte</a:t>
            </a:r>
            <a:r>
              <a:rPr lang="en-US" sz="2000" dirty="0">
                <a:solidFill>
                  <a:srgbClr val="000000"/>
                </a:solidFill>
                <a:latin typeface="Calibri" panose="020F0502020204030204" pitchFamily="34" charset="0"/>
              </a:rPr>
              <a:t>; and</a:t>
            </a:r>
          </a:p>
          <a:p>
            <a:endParaRPr lang="en-US" sz="2000" dirty="0">
              <a:solidFill>
                <a:srgbClr val="000000"/>
              </a:solidFill>
              <a:latin typeface="Calibri" panose="020F0502020204030204" pitchFamily="34" charset="0"/>
            </a:endParaRPr>
          </a:p>
          <a:p>
            <a:r>
              <a:rPr lang="en-US" sz="2000" b="1" dirty="0">
                <a:solidFill>
                  <a:srgbClr val="000000"/>
                </a:solidFill>
                <a:latin typeface="Calibri" panose="020F0502020204030204" pitchFamily="34" charset="0"/>
              </a:rPr>
              <a:t>b)</a:t>
            </a:r>
            <a:r>
              <a:rPr lang="en-US" sz="2000" dirty="0">
                <a:solidFill>
                  <a:srgbClr val="000000"/>
                </a:solidFill>
                <a:latin typeface="Calibri" panose="020F0502020204030204" pitchFamily="34" charset="0"/>
              </a:rPr>
              <a:t> The action potential for a </a:t>
            </a:r>
            <a:r>
              <a:rPr lang="en-US" sz="2000" b="1" dirty="0">
                <a:solidFill>
                  <a:srgbClr val="000000"/>
                </a:solidFill>
                <a:latin typeface="Calibri" panose="020F0502020204030204" pitchFamily="34" charset="0"/>
              </a:rPr>
              <a:t>contractile myocardiocyte</a:t>
            </a:r>
            <a:r>
              <a:rPr lang="en-US" sz="2000" dirty="0">
                <a:solidFill>
                  <a:srgbClr val="000000"/>
                </a:solidFill>
                <a:latin typeface="Calibri" panose="020F0502020204030204" pitchFamily="34" charset="0"/>
              </a:rPr>
              <a:t>.</a:t>
            </a:r>
          </a:p>
        </p:txBody>
      </p:sp>
      <p:sp>
        <p:nvSpPr>
          <p:cNvPr id="3" name="Rectangle 2"/>
          <p:cNvSpPr/>
          <p:nvPr/>
        </p:nvSpPr>
        <p:spPr>
          <a:xfrm>
            <a:off x="357922" y="2955177"/>
            <a:ext cx="8665029" cy="1631216"/>
          </a:xfrm>
          <a:prstGeom prst="rect">
            <a:avLst/>
          </a:prstGeom>
        </p:spPr>
        <p:txBody>
          <a:bodyPr wrap="square">
            <a:spAutoFit/>
          </a:bodyPr>
          <a:lstStyle/>
          <a:p>
            <a:r>
              <a:rPr lang="en-US" sz="2000" dirty="0">
                <a:solidFill>
                  <a:srgbClr val="000000"/>
                </a:solidFill>
                <a:latin typeface="Calibri" panose="020F0502020204030204" pitchFamily="34" charset="0"/>
              </a:rPr>
              <a:t>You need to know those graphs like the back of your hand! So, take a blank piece of scrap paper and draw them until you can do it all without looking at the graphs as a reference. </a:t>
            </a:r>
          </a:p>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Then go and test your understanding by answering Q’s about them! (Next slide)</a:t>
            </a:r>
          </a:p>
        </p:txBody>
      </p:sp>
    </p:spTree>
    <p:extLst>
      <p:ext uri="{BB962C8B-B14F-4D97-AF65-F5344CB8AC3E}">
        <p14:creationId xmlns:p14="http://schemas.microsoft.com/office/powerpoint/2010/main" val="224212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468086" y="79067"/>
            <a:ext cx="8207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FF"/>
                </a:solidFill>
                <a:latin typeface="Calibri" panose="020F0502020204030204" pitchFamily="34" charset="0"/>
              </a:rPr>
              <a:t>“</a:t>
            </a:r>
            <a:r>
              <a:rPr lang="en-US" altLang="en-US" sz="2800" b="1" i="1" dirty="0">
                <a:solidFill>
                  <a:srgbClr val="0000FF"/>
                </a:solidFill>
                <a:latin typeface="Calibri" panose="020F0502020204030204" pitchFamily="34" charset="0"/>
              </a:rPr>
              <a:t>Calcium Induced Calcium Release”</a:t>
            </a:r>
            <a:r>
              <a:rPr lang="en-US" altLang="en-US" sz="2800" dirty="0">
                <a:solidFill>
                  <a:srgbClr val="0000FF"/>
                </a:solidFill>
                <a:latin typeface="Calibri" panose="020F0502020204030204" pitchFamily="34" charset="0"/>
              </a:rPr>
              <a:t> </a:t>
            </a:r>
            <a:r>
              <a:rPr lang="en-US" altLang="en-US" sz="2800" dirty="0">
                <a:solidFill>
                  <a:srgbClr val="000000"/>
                </a:solidFill>
                <a:latin typeface="Calibri" panose="020F0502020204030204" pitchFamily="34" charset="0"/>
              </a:rPr>
              <a:t>in Myocardiocytes</a:t>
            </a:r>
            <a:endParaRPr lang="en-US" altLang="en-US" sz="2800" b="1" i="1" dirty="0">
              <a:solidFill>
                <a:srgbClr val="000000"/>
              </a:solidFill>
              <a:latin typeface="Calibri" panose="020F0502020204030204" pitchFamily="34" charset="0"/>
            </a:endParaRPr>
          </a:p>
        </p:txBody>
      </p:sp>
      <p:sp>
        <p:nvSpPr>
          <p:cNvPr id="2" name="Rectangle 1"/>
          <p:cNvSpPr/>
          <p:nvPr/>
        </p:nvSpPr>
        <p:spPr>
          <a:xfrm>
            <a:off x="244654" y="595711"/>
            <a:ext cx="8666389" cy="5247590"/>
          </a:xfrm>
          <a:prstGeom prst="rect">
            <a:avLst/>
          </a:prstGeom>
        </p:spPr>
        <p:txBody>
          <a:bodyPr wrap="square">
            <a:spAutoFit/>
          </a:bodyPr>
          <a:lstStyle/>
          <a:p>
            <a:pPr algn="just">
              <a:spcBef>
                <a:spcPts val="0"/>
              </a:spcBef>
              <a:spcAft>
                <a:spcPts val="0"/>
              </a:spcAft>
            </a:pPr>
            <a:r>
              <a:rPr lang="en-US" sz="2000" b="1"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There are </a:t>
            </a:r>
            <a:r>
              <a:rPr lang="en-US" sz="2000" b="1" u="sng"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2 Sources </a:t>
            </a:r>
            <a:r>
              <a:rPr lang="en-US" sz="2000" b="1"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of Ca</a:t>
            </a:r>
            <a:r>
              <a:rPr lang="en-US" sz="2000" b="1" baseline="30000"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2+ </a:t>
            </a:r>
            <a:r>
              <a:rPr lang="en-US" sz="2000" b="1"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in Myocardiocytes:</a:t>
            </a:r>
            <a:endParaRPr lang="en-US" sz="2000" dirty="0">
              <a:solidFill>
                <a:srgbClr val="A50021"/>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500"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 </a:t>
            </a:r>
          </a:p>
          <a:p>
            <a:pPr algn="just">
              <a:spcBef>
                <a:spcPts val="0"/>
              </a:spcBef>
              <a:spcAft>
                <a:spcPts val="0"/>
              </a:spcAft>
            </a:pP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from the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EFC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10%</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This must enter myocardiocytes first to release 2</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nd</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source.</a:t>
            </a:r>
          </a:p>
          <a:p>
            <a:pPr algn="just">
              <a:spcBef>
                <a:spcPts val="0"/>
              </a:spcBef>
              <a:spcAft>
                <a:spcPts val="0"/>
              </a:spcAft>
            </a:pPr>
            <a:endPar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release from the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SR</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This accounts for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90%</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of the total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algn="just">
              <a:spcBef>
                <a:spcPts val="0"/>
              </a:spcBef>
              <a:spcAft>
                <a:spcPts val="0"/>
              </a:spcAft>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algn="just">
              <a:spcBef>
                <a:spcPts val="0"/>
              </a:spcBef>
              <a:spcAft>
                <a:spcPts val="0"/>
              </a:spcAft>
            </a:pPr>
            <a:r>
              <a:rPr lang="en-US" sz="1500" b="1"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It’s called “Ca</a:t>
            </a:r>
            <a:r>
              <a:rPr lang="en-US" sz="1500" b="1" u="sng"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2+</a:t>
            </a:r>
            <a:r>
              <a:rPr lang="en-US" sz="1500" b="1"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Induced Ca</a:t>
            </a:r>
            <a:r>
              <a:rPr lang="en-US" sz="1500" b="1" u="sng"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2+</a:t>
            </a:r>
            <a:r>
              <a:rPr lang="en-US" sz="1500" b="1"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Release” because Ca</a:t>
            </a:r>
            <a:r>
              <a:rPr lang="en-US" sz="1500" b="1" u="sng"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2+ </a:t>
            </a:r>
            <a:r>
              <a:rPr lang="en-US" sz="1500" b="1"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needed from outside to release internal stores!</a:t>
            </a:r>
            <a:endParaRPr lang="en-US" sz="15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from ECF triggers release of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from SR. Without ECF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no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released from SR. </a:t>
            </a:r>
          </a:p>
          <a:p>
            <a:pPr marL="285750" indent="-285750" algn="just">
              <a:spcBef>
                <a:spcPts val="0"/>
              </a:spcBef>
              <a:spcAft>
                <a:spcPts val="0"/>
              </a:spcAft>
              <a:buFont typeface="Arial" panose="020B0604020202020204" pitchFamily="34" charset="0"/>
              <a:buChar char="•"/>
            </a:pPr>
            <a:endPar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enters cell from ECF by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voltage gated Ca</a:t>
            </a:r>
            <a:r>
              <a:rPr lang="en-US" sz="1500" b="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channels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(triggered by AP). </a:t>
            </a:r>
          </a:p>
          <a:p>
            <a:pPr marL="285750" indent="-285750" algn="just">
              <a:spcBef>
                <a:spcPts val="0"/>
              </a:spcBef>
              <a:spcAft>
                <a:spcPts val="0"/>
              </a:spcAft>
              <a:buFont typeface="Arial" panose="020B0604020202020204" pitchFamily="34" charset="0"/>
              <a:buChar char="•"/>
            </a:pPr>
            <a:endPar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Incoming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binds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ryanodine receptors</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on SR, opens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channels on SR.</a:t>
            </a:r>
          </a:p>
          <a:p>
            <a:pPr marL="285750" indent="-285750" algn="just">
              <a:spcBef>
                <a:spcPts val="0"/>
              </a:spcBef>
              <a:spcAft>
                <a:spcPts val="0"/>
              </a:spcAft>
              <a:buFont typeface="Arial" panose="020B0604020202020204" pitchFamily="34" charset="0"/>
              <a:buChar char="•"/>
            </a:pPr>
            <a:endPar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Once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released from SR it diffuses through cytosol to bind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troponin</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marL="285750" indent="-285750" algn="just">
              <a:spcBef>
                <a:spcPts val="0"/>
              </a:spcBef>
              <a:spcAft>
                <a:spcPts val="0"/>
              </a:spcAft>
              <a:buFont typeface="Arial" panose="020B0604020202020204" pitchFamily="34" charset="0"/>
              <a:buChar char="•"/>
            </a:pPr>
            <a:endPar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causes usual regulatory protein changes to allow </a:t>
            </a:r>
            <a:r>
              <a:rPr lang="en-US" sz="15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cross-bridge</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cycling and </a:t>
            </a:r>
            <a:r>
              <a:rPr lang="en-US" sz="15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contraction</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 occur. </a:t>
            </a:r>
          </a:p>
          <a:p>
            <a:pPr marL="285750" indent="-285750" algn="just">
              <a:spcBef>
                <a:spcPts val="0"/>
              </a:spcBef>
              <a:spcAft>
                <a:spcPts val="0"/>
              </a:spcAft>
              <a:buFont typeface="Arial" panose="020B0604020202020204" pitchFamily="34" charset="0"/>
              <a:buChar char="•"/>
            </a:pPr>
            <a:endPar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5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The 2 Sources of Ca</a:t>
            </a:r>
            <a:r>
              <a:rPr lang="en-US" sz="1500" b="1" baseline="30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are put back from where they came! </a:t>
            </a:r>
            <a:endParaRPr lang="en-US" sz="15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 signal for contraction stops, the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goes back from to the 2 places it came from</a:t>
            </a:r>
          </a:p>
          <a:p>
            <a:pPr marL="742950" lvl="1"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Back into the SR</a:t>
            </a:r>
          </a:p>
          <a:p>
            <a:pPr marL="742950" lvl="1"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Back out into the ECF</a:t>
            </a:r>
          </a:p>
          <a:p>
            <a:pPr marL="742950" lvl="1" indent="-285750" algn="just">
              <a:spcBef>
                <a:spcPts val="0"/>
              </a:spcBef>
              <a:spcAft>
                <a:spcPts val="0"/>
              </a:spcAft>
              <a:buFont typeface="Arial" panose="020B0604020202020204" pitchFamily="34" charset="0"/>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See figure on next slide.</a:t>
            </a:r>
          </a:p>
        </p:txBody>
      </p:sp>
    </p:spTree>
    <p:extLst>
      <p:ext uri="{BB962C8B-B14F-4D97-AF65-F5344CB8AC3E}">
        <p14:creationId xmlns:p14="http://schemas.microsoft.com/office/powerpoint/2010/main" val="39822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8" end="1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9" end="1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20" end="2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t="6296" b="9459"/>
          <a:stretch>
            <a:fillRect/>
          </a:stretch>
        </p:blipFill>
        <p:spPr bwMode="auto">
          <a:xfrm>
            <a:off x="120088" y="951589"/>
            <a:ext cx="8903823" cy="562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468086" y="169157"/>
            <a:ext cx="8207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FF"/>
                </a:solidFill>
                <a:latin typeface="Calibri" panose="020F0502020204030204" pitchFamily="34" charset="0"/>
              </a:rPr>
              <a:t>“</a:t>
            </a:r>
            <a:r>
              <a:rPr lang="en-US" altLang="en-US" sz="2800" b="1" i="1" dirty="0">
                <a:solidFill>
                  <a:srgbClr val="0000FF"/>
                </a:solidFill>
                <a:latin typeface="Calibri" panose="020F0502020204030204" pitchFamily="34" charset="0"/>
              </a:rPr>
              <a:t>Calcium Induced Calcium Release”</a:t>
            </a:r>
            <a:r>
              <a:rPr lang="en-US" altLang="en-US" sz="2800" dirty="0">
                <a:solidFill>
                  <a:srgbClr val="0000FF"/>
                </a:solidFill>
                <a:latin typeface="Calibri" panose="020F0502020204030204" pitchFamily="34" charset="0"/>
              </a:rPr>
              <a:t> </a:t>
            </a:r>
            <a:r>
              <a:rPr lang="en-US" altLang="en-US" sz="2800" dirty="0">
                <a:solidFill>
                  <a:srgbClr val="000000"/>
                </a:solidFill>
                <a:latin typeface="Calibri" panose="020F0502020204030204" pitchFamily="34" charset="0"/>
              </a:rPr>
              <a:t>in Myocardiocytes</a:t>
            </a:r>
            <a:endParaRPr lang="en-US" altLang="en-US" sz="2800" b="1"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0664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28638" y="215900"/>
            <a:ext cx="8070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u="sng">
                <a:solidFill>
                  <a:srgbClr val="008000"/>
                </a:solidFill>
                <a:latin typeface="Calibri" panose="020F0502020204030204" pitchFamily="34" charset="0"/>
              </a:rPr>
              <a:t>How is Graded Contraction of Heart achieved?</a:t>
            </a:r>
          </a:p>
        </p:txBody>
      </p:sp>
      <p:sp>
        <p:nvSpPr>
          <p:cNvPr id="15363" name="Rectangle 3"/>
          <p:cNvSpPr>
            <a:spLocks noChangeArrowheads="1"/>
          </p:cNvSpPr>
          <p:nvPr/>
        </p:nvSpPr>
        <p:spPr bwMode="auto">
          <a:xfrm>
            <a:off x="832803" y="955596"/>
            <a:ext cx="7671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1" dirty="0">
                <a:solidFill>
                  <a:srgbClr val="C00000"/>
                </a:solidFill>
                <a:latin typeface="Calibri" panose="020F0502020204030204" pitchFamily="34" charset="0"/>
              </a:rPr>
              <a:t>3</a:t>
            </a:r>
            <a:r>
              <a:rPr lang="en-US" altLang="en-US" sz="2800" dirty="0">
                <a:solidFill>
                  <a:srgbClr val="000000"/>
                </a:solidFill>
                <a:latin typeface="Calibri" panose="020F0502020204030204" pitchFamily="34" charset="0"/>
              </a:rPr>
              <a:t> ways to </a:t>
            </a:r>
            <a:r>
              <a:rPr lang="en-US" altLang="en-US" sz="2800" b="1" u="sng" dirty="0">
                <a:solidFill>
                  <a:srgbClr val="CC3300"/>
                </a:solidFill>
                <a:latin typeface="Calibri" panose="020F0502020204030204" pitchFamily="34" charset="0"/>
              </a:rPr>
              <a:t>Generate More Force</a:t>
            </a:r>
            <a:r>
              <a:rPr lang="en-US" altLang="en-US" sz="2800" b="1" dirty="0">
                <a:solidFill>
                  <a:srgbClr val="CC3300"/>
                </a:solidFill>
                <a:latin typeface="Calibri" panose="020F0502020204030204" pitchFamily="34" charset="0"/>
              </a:rPr>
              <a:t> </a:t>
            </a:r>
            <a:r>
              <a:rPr lang="en-US" altLang="en-US" sz="2800" dirty="0">
                <a:solidFill>
                  <a:srgbClr val="000000"/>
                </a:solidFill>
                <a:latin typeface="Calibri" panose="020F0502020204030204" pitchFamily="34" charset="0"/>
              </a:rPr>
              <a:t>in myocardiocytes:</a:t>
            </a:r>
          </a:p>
        </p:txBody>
      </p:sp>
      <p:sp>
        <p:nvSpPr>
          <p:cNvPr id="15364" name="Rectangle 4"/>
          <p:cNvSpPr>
            <a:spLocks noChangeArrowheads="1"/>
          </p:cNvSpPr>
          <p:nvPr/>
        </p:nvSpPr>
        <p:spPr bwMode="auto">
          <a:xfrm>
            <a:off x="285750" y="3268722"/>
            <a:ext cx="6840538"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000" b="1" dirty="0">
                <a:solidFill>
                  <a:srgbClr val="000000"/>
                </a:solidFill>
                <a:latin typeface="Calibri" panose="020F0502020204030204" pitchFamily="34" charset="0"/>
              </a:rPr>
              <a:t>2.</a:t>
            </a:r>
            <a:r>
              <a:rPr lang="en-US" altLang="en-US" sz="3000" dirty="0">
                <a:solidFill>
                  <a:srgbClr val="000000"/>
                </a:solidFill>
                <a:latin typeface="Calibri" panose="020F0502020204030204" pitchFamily="34" charset="0"/>
              </a:rPr>
              <a:t> </a:t>
            </a:r>
            <a:r>
              <a:rPr lang="en-US" altLang="en-US" sz="3000" u="sng" dirty="0">
                <a:solidFill>
                  <a:srgbClr val="000000"/>
                </a:solidFill>
                <a:latin typeface="Calibri" panose="020F0502020204030204" pitchFamily="34" charset="0"/>
              </a:rPr>
              <a:t>Modulated by Autonomic N.S.</a:t>
            </a:r>
            <a:endParaRPr lang="en-US" altLang="en-US" sz="3000" dirty="0">
              <a:solidFill>
                <a:srgbClr val="000000"/>
              </a:solidFill>
              <a:latin typeface="Calibri" panose="020F0502020204030204" pitchFamily="34" charset="0"/>
            </a:endParaRPr>
          </a:p>
          <a:p>
            <a:pPr eaLnBrk="1" hangingPunct="1">
              <a:buFontTx/>
              <a:buNone/>
            </a:pPr>
            <a:r>
              <a:rPr lang="en-US" altLang="en-US" sz="3000" dirty="0">
                <a:solidFill>
                  <a:srgbClr val="000000"/>
                </a:solidFill>
                <a:latin typeface="Calibri" panose="020F0502020204030204" pitchFamily="34" charset="0"/>
              </a:rPr>
              <a:t>    =&gt; </a:t>
            </a:r>
            <a:r>
              <a:rPr lang="en-US" altLang="en-US" sz="3000" b="1" dirty="0" err="1">
                <a:solidFill>
                  <a:srgbClr val="C00000"/>
                </a:solidFill>
                <a:latin typeface="Calibri" panose="020F0502020204030204" pitchFamily="34" charset="0"/>
              </a:rPr>
              <a:t>Sym</a:t>
            </a:r>
            <a:r>
              <a:rPr lang="en-US" altLang="en-US" sz="3000" dirty="0">
                <a:solidFill>
                  <a:srgbClr val="C00000"/>
                </a:solidFill>
                <a:latin typeface="Calibri" panose="020F0502020204030204" pitchFamily="34" charset="0"/>
              </a:rPr>
              <a:t> </a:t>
            </a:r>
            <a:r>
              <a:rPr lang="en-US" altLang="en-US" sz="3000" dirty="0">
                <a:solidFill>
                  <a:srgbClr val="000000"/>
                </a:solidFill>
                <a:latin typeface="Calibri" panose="020F0502020204030204" pitchFamily="34" charset="0"/>
                <a:sym typeface="Symbol" panose="05050102010706020507" pitchFamily="18" charset="2"/>
              </a:rPr>
              <a:t> HR and Force</a:t>
            </a:r>
          </a:p>
          <a:p>
            <a:pPr eaLnBrk="1" hangingPunct="1">
              <a:buFontTx/>
              <a:buNone/>
            </a:pPr>
            <a:r>
              <a:rPr lang="en-US" altLang="en-US" sz="3000" dirty="0">
                <a:solidFill>
                  <a:srgbClr val="000000"/>
                </a:solidFill>
                <a:latin typeface="Calibri" panose="020F0502020204030204" pitchFamily="34" charset="0"/>
                <a:sym typeface="Symbol" panose="05050102010706020507" pitchFamily="18" charset="2"/>
              </a:rPr>
              <a:t>    =&gt; </a:t>
            </a:r>
            <a:r>
              <a:rPr lang="en-US" altLang="en-US" sz="3000" b="1" dirty="0">
                <a:solidFill>
                  <a:srgbClr val="0000FF"/>
                </a:solidFill>
                <a:latin typeface="Calibri" panose="020F0502020204030204" pitchFamily="34" charset="0"/>
                <a:sym typeface="Symbol" panose="05050102010706020507" pitchFamily="18" charset="2"/>
              </a:rPr>
              <a:t>Para</a:t>
            </a:r>
            <a:r>
              <a:rPr lang="en-US" altLang="en-US" sz="3000" dirty="0">
                <a:solidFill>
                  <a:srgbClr val="0000FF"/>
                </a:solidFill>
                <a:latin typeface="Calibri" panose="020F0502020204030204" pitchFamily="34" charset="0"/>
                <a:sym typeface="Symbol" panose="05050102010706020507" pitchFamily="18" charset="2"/>
              </a:rPr>
              <a:t> </a:t>
            </a:r>
            <a:r>
              <a:rPr lang="en-US" altLang="en-US" sz="3000" dirty="0">
                <a:solidFill>
                  <a:srgbClr val="000000"/>
                </a:solidFill>
                <a:latin typeface="Calibri" panose="020F0502020204030204" pitchFamily="34" charset="0"/>
                <a:sym typeface="Symbol" panose="05050102010706020507" pitchFamily="18" charset="2"/>
              </a:rPr>
              <a:t> HR</a:t>
            </a:r>
          </a:p>
        </p:txBody>
      </p:sp>
      <p:sp>
        <p:nvSpPr>
          <p:cNvPr id="15365" name="Rectangle 5"/>
          <p:cNvSpPr>
            <a:spLocks noChangeArrowheads="1"/>
          </p:cNvSpPr>
          <p:nvPr/>
        </p:nvSpPr>
        <p:spPr bwMode="auto">
          <a:xfrm>
            <a:off x="284163" y="19510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000" b="1" dirty="0">
                <a:solidFill>
                  <a:srgbClr val="000000"/>
                </a:solidFill>
                <a:latin typeface="Calibri" panose="020F0502020204030204" pitchFamily="34" charset="0"/>
              </a:rPr>
              <a:t>1.</a:t>
            </a:r>
            <a:r>
              <a:rPr lang="en-US" altLang="en-US" sz="3000" dirty="0">
                <a:solidFill>
                  <a:srgbClr val="000000"/>
                </a:solidFill>
                <a:latin typeface="Calibri" panose="020F0502020204030204" pitchFamily="34" charset="0"/>
              </a:rPr>
              <a:t> </a:t>
            </a:r>
            <a:r>
              <a:rPr lang="en-US" altLang="en-US" sz="3000" u="sng" dirty="0">
                <a:solidFill>
                  <a:srgbClr val="000000"/>
                </a:solidFill>
                <a:latin typeface="Calibri" panose="020F0502020204030204" pitchFamily="34" charset="0"/>
              </a:rPr>
              <a:t>Proportional to amount of Calcium ions (Ca</a:t>
            </a:r>
            <a:r>
              <a:rPr lang="en-US" altLang="en-US" sz="3000" u="sng" baseline="30000" dirty="0">
                <a:solidFill>
                  <a:srgbClr val="000000"/>
                </a:solidFill>
                <a:latin typeface="Calibri" panose="020F0502020204030204" pitchFamily="34" charset="0"/>
              </a:rPr>
              <a:t>2+</a:t>
            </a:r>
            <a:r>
              <a:rPr lang="en-US" altLang="en-US" sz="3000" u="sng" dirty="0">
                <a:solidFill>
                  <a:srgbClr val="000000"/>
                </a:solidFill>
                <a:latin typeface="Calibri" panose="020F0502020204030204" pitchFamily="34" charset="0"/>
              </a:rPr>
              <a:t>)</a:t>
            </a:r>
          </a:p>
          <a:p>
            <a:pPr eaLnBrk="1" hangingPunct="1">
              <a:buFontTx/>
              <a:buNone/>
            </a:pPr>
            <a:r>
              <a:rPr lang="en-US" altLang="en-US" sz="3000" dirty="0">
                <a:solidFill>
                  <a:srgbClr val="000000"/>
                </a:solidFill>
                <a:latin typeface="Calibri" panose="020F0502020204030204" pitchFamily="34" charset="0"/>
              </a:rPr>
              <a:t>     </a:t>
            </a:r>
            <a:r>
              <a:rPr lang="en-US" altLang="en-US" sz="3000" dirty="0">
                <a:solidFill>
                  <a:srgbClr val="000000"/>
                </a:solidFill>
                <a:latin typeface="Calibri" panose="020F0502020204030204" pitchFamily="34" charset="0"/>
                <a:sym typeface="Symbol" panose="05050102010706020507" pitchFamily="18" charset="2"/>
              </a:rPr>
              <a:t></a:t>
            </a:r>
            <a:r>
              <a:rPr lang="en-US" altLang="en-US" sz="3000" dirty="0">
                <a:solidFill>
                  <a:srgbClr val="000000"/>
                </a:solidFill>
                <a:latin typeface="Calibri" panose="020F0502020204030204" pitchFamily="34" charset="0"/>
              </a:rPr>
              <a:t> [Ca</a:t>
            </a:r>
            <a:r>
              <a:rPr lang="en-US" altLang="en-US" sz="3000" baseline="30000" dirty="0">
                <a:solidFill>
                  <a:srgbClr val="000000"/>
                </a:solidFill>
                <a:latin typeface="Calibri" panose="020F0502020204030204" pitchFamily="34" charset="0"/>
              </a:rPr>
              <a:t>2+</a:t>
            </a:r>
            <a:r>
              <a:rPr lang="en-US" altLang="en-US" sz="3000" dirty="0">
                <a:solidFill>
                  <a:srgbClr val="000000"/>
                </a:solidFill>
                <a:latin typeface="Calibri" panose="020F0502020204030204" pitchFamily="34" charset="0"/>
              </a:rPr>
              <a:t>]</a:t>
            </a:r>
            <a:r>
              <a:rPr lang="en-US" altLang="en-US" sz="3000" i="1" baseline="-25000" dirty="0" err="1">
                <a:solidFill>
                  <a:srgbClr val="000000"/>
                </a:solidFill>
                <a:latin typeface="Calibri" panose="020F0502020204030204" pitchFamily="34" charset="0"/>
              </a:rPr>
              <a:t>i</a:t>
            </a:r>
            <a:r>
              <a:rPr lang="en-US" altLang="en-US" sz="3000" dirty="0">
                <a:solidFill>
                  <a:srgbClr val="000000"/>
                </a:solidFill>
                <a:latin typeface="Calibri" panose="020F0502020204030204" pitchFamily="34" charset="0"/>
              </a:rPr>
              <a:t> =&gt; more crossbridges, more force &amp; speed.</a:t>
            </a:r>
          </a:p>
        </p:txBody>
      </p:sp>
      <p:sp>
        <p:nvSpPr>
          <p:cNvPr id="19462" name="Rectangle 6"/>
          <p:cNvSpPr>
            <a:spLocks noChangeArrowheads="1"/>
          </p:cNvSpPr>
          <p:nvPr/>
        </p:nvSpPr>
        <p:spPr bwMode="auto">
          <a:xfrm>
            <a:off x="295275" y="5239583"/>
            <a:ext cx="87010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000" b="1" dirty="0">
                <a:solidFill>
                  <a:srgbClr val="000000"/>
                </a:solidFill>
                <a:latin typeface="Calibri" panose="020F0502020204030204" pitchFamily="34" charset="0"/>
              </a:rPr>
              <a:t>3.</a:t>
            </a:r>
            <a:r>
              <a:rPr lang="en-US" altLang="en-US" sz="3000" dirty="0">
                <a:solidFill>
                  <a:srgbClr val="000000"/>
                </a:solidFill>
                <a:latin typeface="Calibri" panose="020F0502020204030204" pitchFamily="34" charset="0"/>
              </a:rPr>
              <a:t> </a:t>
            </a:r>
            <a:r>
              <a:rPr lang="en-US" altLang="en-US" sz="3000" u="sng" dirty="0">
                <a:solidFill>
                  <a:srgbClr val="000000"/>
                </a:solidFill>
                <a:latin typeface="Calibri" panose="020F0502020204030204" pitchFamily="34" charset="0"/>
              </a:rPr>
              <a:t>Stretch-Length-Tension Relationship</a:t>
            </a:r>
            <a:endParaRPr lang="en-US" altLang="en-US" sz="3000" dirty="0">
              <a:solidFill>
                <a:srgbClr val="000000"/>
              </a:solidFill>
              <a:latin typeface="Calibri" panose="020F0502020204030204" pitchFamily="34" charset="0"/>
            </a:endParaRPr>
          </a:p>
          <a:p>
            <a:pPr eaLnBrk="1" hangingPunct="1">
              <a:buFontTx/>
              <a:buNone/>
            </a:pPr>
            <a:r>
              <a:rPr lang="en-US" altLang="en-US" sz="3000" dirty="0">
                <a:solidFill>
                  <a:srgbClr val="000000"/>
                </a:solidFill>
                <a:latin typeface="Calibri" panose="020F0502020204030204" pitchFamily="34" charset="0"/>
                <a:sym typeface="Symbol" panose="05050102010706020507" pitchFamily="18" charset="2"/>
              </a:rPr>
              <a:t>    </a:t>
            </a:r>
            <a:r>
              <a:rPr lang="en-US" altLang="en-US" sz="3000" dirty="0">
                <a:solidFill>
                  <a:srgbClr val="000000"/>
                </a:solidFill>
                <a:latin typeface="Calibri" panose="020F0502020204030204" pitchFamily="34" charset="0"/>
              </a:rPr>
              <a:t> stretch, =&gt;  </a:t>
            </a:r>
            <a:r>
              <a:rPr lang="en-US" altLang="en-US" sz="3000" dirty="0">
                <a:solidFill>
                  <a:srgbClr val="000000"/>
                </a:solidFill>
                <a:latin typeface="Calibri" panose="020F0502020204030204" pitchFamily="34" charset="0"/>
                <a:sym typeface="Symbol" panose="05050102010706020507" pitchFamily="18" charset="2"/>
              </a:rPr>
              <a:t></a:t>
            </a:r>
            <a:r>
              <a:rPr lang="en-US" altLang="en-US" sz="3000" dirty="0">
                <a:solidFill>
                  <a:srgbClr val="000000"/>
                </a:solidFill>
                <a:latin typeface="Calibri" panose="020F0502020204030204" pitchFamily="34" charset="0"/>
              </a:rPr>
              <a:t> Ca</a:t>
            </a:r>
            <a:r>
              <a:rPr lang="en-US" altLang="en-US" sz="3000" baseline="30000" dirty="0">
                <a:solidFill>
                  <a:srgbClr val="000000"/>
                </a:solidFill>
                <a:latin typeface="Calibri" panose="020F0502020204030204" pitchFamily="34" charset="0"/>
              </a:rPr>
              <a:t>2+</a:t>
            </a:r>
            <a:r>
              <a:rPr lang="en-US" altLang="en-US" sz="3000" dirty="0">
                <a:solidFill>
                  <a:srgbClr val="000000"/>
                </a:solidFill>
                <a:latin typeface="Calibri" panose="020F0502020204030204" pitchFamily="34" charset="0"/>
              </a:rPr>
              <a:t> entering =&gt; </a:t>
            </a:r>
            <a:r>
              <a:rPr lang="en-US" altLang="en-US" sz="3000" dirty="0">
                <a:solidFill>
                  <a:srgbClr val="000000"/>
                </a:solidFill>
                <a:latin typeface="Calibri" panose="020F0502020204030204" pitchFamily="34" charset="0"/>
                <a:sym typeface="Symbol" panose="05050102010706020507" pitchFamily="18" charset="2"/>
              </a:rPr>
              <a:t></a:t>
            </a:r>
            <a:r>
              <a:rPr lang="en-US" altLang="en-US" sz="3000" dirty="0">
                <a:solidFill>
                  <a:srgbClr val="000000"/>
                </a:solidFill>
                <a:latin typeface="Calibri" panose="020F0502020204030204" pitchFamily="34" charset="0"/>
              </a:rPr>
              <a:t> contraction force </a:t>
            </a:r>
          </a:p>
        </p:txBody>
      </p:sp>
    </p:spTree>
    <p:extLst>
      <p:ext uri="{BB962C8B-B14F-4D97-AF65-F5344CB8AC3E}">
        <p14:creationId xmlns:p14="http://schemas.microsoft.com/office/powerpoint/2010/main" val="233955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94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00013" y="525971"/>
            <a:ext cx="9015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u="sng">
                <a:solidFill>
                  <a:srgbClr val="C00000"/>
                </a:solidFill>
                <a:latin typeface="Calibri" panose="020F0502020204030204" pitchFamily="34" charset="0"/>
              </a:rPr>
              <a:t>Sympathetic</a:t>
            </a:r>
            <a:r>
              <a:rPr lang="en-US" altLang="en-US">
                <a:solidFill>
                  <a:srgbClr val="000000"/>
                </a:solidFill>
                <a:latin typeface="Calibri" panose="020F0502020204030204" pitchFamily="34" charset="0"/>
              </a:rPr>
              <a:t> – speeds heart rate by </a:t>
            </a:r>
            <a:r>
              <a:rPr lang="en-US" altLang="en-US">
                <a:solidFill>
                  <a:srgbClr val="000000"/>
                </a:solidFill>
                <a:latin typeface="Calibri" panose="020F0502020204030204" pitchFamily="34" charset="0"/>
                <a:sym typeface="Symbol" panose="05050102010706020507" pitchFamily="18" charset="2"/>
              </a:rPr>
              <a:t></a:t>
            </a:r>
            <a:r>
              <a:rPr lang="en-US" altLang="en-US">
                <a:solidFill>
                  <a:srgbClr val="000000"/>
                </a:solidFill>
                <a:latin typeface="Calibri" panose="020F0502020204030204" pitchFamily="34" charset="0"/>
              </a:rPr>
              <a:t> Ca</a:t>
            </a:r>
            <a:r>
              <a:rPr lang="en-US" altLang="en-US" baseline="30000">
                <a:solidFill>
                  <a:srgbClr val="000000"/>
                </a:solidFill>
                <a:latin typeface="Calibri" panose="020F0502020204030204" pitchFamily="34" charset="0"/>
              </a:rPr>
              <a:t>2+ </a:t>
            </a:r>
            <a:r>
              <a:rPr lang="en-US" altLang="en-US">
                <a:solidFill>
                  <a:srgbClr val="000000"/>
                </a:solidFill>
                <a:latin typeface="Calibri" panose="020F0502020204030204" pitchFamily="34" charset="0"/>
              </a:rPr>
              <a:t>influx.</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t="24594" b="30032"/>
          <a:stretch>
            <a:fillRect/>
          </a:stretch>
        </p:blipFill>
        <p:spPr bwMode="auto">
          <a:xfrm>
            <a:off x="293688" y="2927350"/>
            <a:ext cx="8545512"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106363" y="1492758"/>
            <a:ext cx="8750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u="sng" dirty="0">
                <a:solidFill>
                  <a:srgbClr val="0000FF"/>
                </a:solidFill>
                <a:latin typeface="Calibri" panose="020F0502020204030204" pitchFamily="34" charset="0"/>
              </a:rPr>
              <a:t>Parasympathetic</a:t>
            </a:r>
            <a:r>
              <a:rPr lang="en-US" altLang="en-US" dirty="0">
                <a:solidFill>
                  <a:srgbClr val="000000"/>
                </a:solidFill>
                <a:latin typeface="Calibri" panose="020F0502020204030204" pitchFamily="34" charset="0"/>
              </a:rPr>
              <a:t> – slows rate by </a:t>
            </a:r>
            <a:r>
              <a:rPr lang="en-US" altLang="en-US" dirty="0">
                <a:solidFill>
                  <a:srgbClr val="000000"/>
                </a:solidFill>
                <a:latin typeface="Calibri" panose="020F0502020204030204" pitchFamily="34" charset="0"/>
                <a:sym typeface="Symbol" panose="05050102010706020507" pitchFamily="18" charset="2"/>
              </a:rPr>
              <a:t> </a:t>
            </a:r>
            <a:r>
              <a:rPr lang="en-US" altLang="en-US" dirty="0">
                <a:solidFill>
                  <a:srgbClr val="000000"/>
                </a:solidFill>
                <a:latin typeface="Calibri" panose="020F0502020204030204" pitchFamily="34" charset="0"/>
              </a:rPr>
              <a:t>K</a:t>
            </a:r>
            <a:r>
              <a:rPr lang="en-US" altLang="en-US" baseline="30000" dirty="0">
                <a:solidFill>
                  <a:srgbClr val="000000"/>
                </a:solidFill>
                <a:latin typeface="Calibri" panose="020F0502020204030204" pitchFamily="34" charset="0"/>
              </a:rPr>
              <a:t>+</a:t>
            </a:r>
            <a:r>
              <a:rPr lang="en-US" altLang="en-US" dirty="0">
                <a:solidFill>
                  <a:srgbClr val="000000"/>
                </a:solidFill>
                <a:latin typeface="Calibri" panose="020F0502020204030204" pitchFamily="34" charset="0"/>
              </a:rPr>
              <a:t> efflux, 				              </a:t>
            </a:r>
            <a:r>
              <a:rPr lang="en-US" altLang="en-US" dirty="0">
                <a:solidFill>
                  <a:srgbClr val="000000"/>
                </a:solidFill>
                <a:latin typeface="Calibri" panose="020F0502020204030204" pitchFamily="34" charset="0"/>
                <a:sym typeface="Symbol" panose="05050102010706020507" pitchFamily="18" charset="2"/>
              </a:rPr>
              <a:t></a:t>
            </a:r>
            <a:r>
              <a:rPr lang="en-US" altLang="en-US" dirty="0">
                <a:solidFill>
                  <a:srgbClr val="000000"/>
                </a:solidFill>
                <a:latin typeface="Calibri" panose="020F0502020204030204" pitchFamily="34" charset="0"/>
              </a:rPr>
              <a:t> Ca</a:t>
            </a:r>
            <a:r>
              <a:rPr lang="en-US" altLang="en-US" baseline="30000" dirty="0">
                <a:solidFill>
                  <a:srgbClr val="000000"/>
                </a:solidFill>
                <a:latin typeface="Calibri" panose="020F0502020204030204" pitchFamily="34" charset="0"/>
              </a:rPr>
              <a:t>2+</a:t>
            </a:r>
            <a:r>
              <a:rPr lang="en-US" altLang="en-US" dirty="0">
                <a:solidFill>
                  <a:srgbClr val="000000"/>
                </a:solidFill>
                <a:latin typeface="Calibri" panose="020F0502020204030204" pitchFamily="34" charset="0"/>
              </a:rPr>
              <a:t> influx.</a:t>
            </a:r>
          </a:p>
        </p:txBody>
      </p:sp>
      <p:sp>
        <p:nvSpPr>
          <p:cNvPr id="2" name="Rectangle 1"/>
          <p:cNvSpPr/>
          <p:nvPr/>
        </p:nvSpPr>
        <p:spPr>
          <a:xfrm>
            <a:off x="118301" y="85027"/>
            <a:ext cx="1236236" cy="553998"/>
          </a:xfrm>
          <a:prstGeom prst="rect">
            <a:avLst/>
          </a:prstGeom>
        </p:spPr>
        <p:txBody>
          <a:bodyPr wrap="none">
            <a:spAutoFit/>
          </a:bodyPr>
          <a:lstStyle/>
          <a:p>
            <a:r>
              <a:rPr lang="en-US" altLang="en-US" sz="3000" b="1" dirty="0">
                <a:solidFill>
                  <a:srgbClr val="000000"/>
                </a:solidFill>
                <a:latin typeface="Calibri" panose="020F0502020204030204" pitchFamily="34" charset="0"/>
              </a:rPr>
              <a:t>2. ANS</a:t>
            </a:r>
            <a:endParaRPr lang="en-US" dirty="0">
              <a:solidFill>
                <a:srgbClr val="000000"/>
              </a:solidFill>
            </a:endParaRPr>
          </a:p>
        </p:txBody>
      </p:sp>
    </p:spTree>
    <p:extLst>
      <p:ext uri="{BB962C8B-B14F-4D97-AF65-F5344CB8AC3E}">
        <p14:creationId xmlns:p14="http://schemas.microsoft.com/office/powerpoint/2010/main" val="16812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 result for myocardiocyte Length-Tension Relationship"/>
          <p:cNvPicPr>
            <a:picLocks noChangeAspect="1" noChangeArrowheads="1"/>
          </p:cNvPicPr>
          <p:nvPr/>
        </p:nvPicPr>
        <p:blipFill rotWithShape="1">
          <a:blip r:embed="rId2">
            <a:extLst>
              <a:ext uri="{28A0092B-C50C-407E-A947-70E740481C1C}">
                <a14:useLocalDpi xmlns:a14="http://schemas.microsoft.com/office/drawing/2010/main" val="0"/>
              </a:ext>
            </a:extLst>
          </a:blip>
          <a:srcRect t="31887"/>
          <a:stretch/>
        </p:blipFill>
        <p:spPr bwMode="auto">
          <a:xfrm>
            <a:off x="195770" y="3264773"/>
            <a:ext cx="6273770" cy="323949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a:spLocks noChangeArrowheads="1"/>
          </p:cNvSpPr>
          <p:nvPr/>
        </p:nvSpPr>
        <p:spPr bwMode="auto">
          <a:xfrm>
            <a:off x="6537960" y="3264773"/>
            <a:ext cx="2606040" cy="3236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2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Starling’s Law of the Heart</a:t>
            </a: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r>
              <a:rPr lang="en-US" sz="1200" b="1"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S</a:t>
            </a:r>
            <a:r>
              <a:rPr lang="en-US" sz="1200" b="1" dirty="0">
                <a:solidFill>
                  <a:srgbClr val="A50021"/>
                </a:solidFill>
                <a:latin typeface="Calibri" panose="020F0502020204030204" pitchFamily="34" charset="0"/>
              </a:rPr>
              <a:t>troke volume </a:t>
            </a:r>
            <a:r>
              <a:rPr lang="en-US" sz="1200" dirty="0">
                <a:solidFill>
                  <a:srgbClr val="A50021"/>
                </a:solidFill>
                <a:latin typeface="Calibri" panose="020F0502020204030204" pitchFamily="34" charset="0"/>
              </a:rPr>
              <a:t>of the heart increases in response to an </a:t>
            </a:r>
            <a:r>
              <a:rPr lang="en-US" sz="1200" b="1" dirty="0">
                <a:solidFill>
                  <a:srgbClr val="A50021"/>
                </a:solidFill>
                <a:latin typeface="Calibri" panose="020F0502020204030204" pitchFamily="34" charset="0"/>
              </a:rPr>
              <a:t>increase in volume of blood in the ventricles</a:t>
            </a:r>
            <a:r>
              <a:rPr lang="en-US" sz="1200" dirty="0">
                <a:solidFill>
                  <a:srgbClr val="A50021"/>
                </a:solidFill>
                <a:latin typeface="Calibri" panose="020F0502020204030204" pitchFamily="34" charset="0"/>
              </a:rPr>
              <a:t>, before contraction, i.e., end diastolic volume (EDV), when all other factors remain constant</a:t>
            </a:r>
            <a:r>
              <a:rPr lang="en-US" sz="1200" dirty="0">
                <a:solidFill>
                  <a:srgbClr val="000000"/>
                </a:solidFill>
                <a:latin typeface="Calibri" panose="020F0502020204030204" pitchFamily="34" charset="0"/>
              </a:rPr>
              <a:t>. </a:t>
            </a:r>
          </a:p>
          <a:p>
            <a:endParaRPr lang="en-US" altLang="en-US" sz="12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r>
              <a:rPr lang="en-US" altLang="en-US"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The Length-Tension relationship for both skeletal and cardiac muscle is shown in graph to the left. We do not need to know the specific values, just the pattern. That is, there is an optimal length (related to myofilament overlap) which give the greatest tension for both types of muscle.</a:t>
            </a:r>
            <a:endParaRPr lang="en-US" altLang="en-US" dirty="0">
              <a:solidFill>
                <a:srgbClr val="000000"/>
              </a:solidFill>
              <a:latin typeface="Calibri" panose="020F0502020204030204" pitchFamily="34" charset="0"/>
            </a:endParaRPr>
          </a:p>
        </p:txBody>
      </p:sp>
      <p:sp>
        <p:nvSpPr>
          <p:cNvPr id="4"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sp>
        <p:nvSpPr>
          <p:cNvPr id="5" name="Rectangle 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sp>
        <p:nvSpPr>
          <p:cNvPr id="6" name="Rectangle 5"/>
          <p:cNvSpPr/>
          <p:nvPr/>
        </p:nvSpPr>
        <p:spPr>
          <a:xfrm>
            <a:off x="241490" y="184081"/>
            <a:ext cx="7609327" cy="523220"/>
          </a:xfrm>
          <a:prstGeom prst="rect">
            <a:avLst/>
          </a:prstGeom>
        </p:spPr>
        <p:txBody>
          <a:bodyPr wrap="none">
            <a:spAutoFit/>
          </a:bodyPr>
          <a:lstStyle/>
          <a:p>
            <a:pPr eaLnBrk="1" hangingPunct="1"/>
            <a:r>
              <a:rPr lang="en-US" altLang="en-US" sz="2800" b="1" dirty="0">
                <a:solidFill>
                  <a:srgbClr val="000000"/>
                </a:solidFill>
                <a:latin typeface="Calibri" panose="020F0502020204030204" pitchFamily="34" charset="0"/>
              </a:rPr>
              <a:t>3. </a:t>
            </a:r>
            <a:r>
              <a:rPr lang="en-US" altLang="en-US" sz="2800" u="sng" dirty="0">
                <a:solidFill>
                  <a:srgbClr val="000000"/>
                </a:solidFill>
                <a:latin typeface="Calibri" panose="020F0502020204030204" pitchFamily="34" charset="0"/>
              </a:rPr>
              <a:t>Sarcomere Stretch-Length-Tension Relationship</a:t>
            </a:r>
            <a:endParaRPr lang="en-US" altLang="en-US" sz="2800" dirty="0">
              <a:solidFill>
                <a:srgbClr val="000000"/>
              </a:solidFill>
              <a:latin typeface="Calibri" panose="020F0502020204030204" pitchFamily="34" charset="0"/>
            </a:endParaRPr>
          </a:p>
        </p:txBody>
      </p:sp>
      <p:sp>
        <p:nvSpPr>
          <p:cNvPr id="7" name="Rectangle 6"/>
          <p:cNvSpPr/>
          <p:nvPr/>
        </p:nvSpPr>
        <p:spPr>
          <a:xfrm>
            <a:off x="241490" y="855994"/>
            <a:ext cx="8155698" cy="1754326"/>
          </a:xfrm>
          <a:prstGeom prst="rect">
            <a:avLst/>
          </a:prstGeom>
        </p:spPr>
        <p:txBody>
          <a:bodyPr wrap="square">
            <a:spAutoFit/>
          </a:bodyPr>
          <a:lstStyle/>
          <a:p>
            <a:pPr algn="just">
              <a:spcBef>
                <a:spcPts val="0"/>
              </a:spcBef>
              <a:spcAft>
                <a:spcPts val="0"/>
              </a:spcAft>
            </a:pPr>
            <a:r>
              <a:rPr lang="en-US"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When resting Cardiac Muscle is stretched, it contracts more </a:t>
            </a:r>
            <a:r>
              <a:rPr lang="en-US" b="1"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forcefully</a:t>
            </a:r>
            <a:r>
              <a:rPr lang="en-US"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lgn="just">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Like the length-tension relationship already seen in skeletal muscle, i.e., it’s related to the degree of overlap between thick and thin filaments of sarcomere.</a:t>
            </a:r>
          </a:p>
          <a:p>
            <a:pPr marL="285750" indent="-285750" algn="just">
              <a:spcBef>
                <a:spcPts val="0"/>
              </a:spcBef>
              <a:spcAft>
                <a:spcPts val="0"/>
              </a:spcAft>
              <a:buFont typeface="Arial" panose="020B0604020202020204" pitchFamily="34" charset="0"/>
              <a:buChar char="•"/>
            </a:pPr>
            <a:endPar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Stretching myocardial cells also opens stretch-sensitive (mechanically gated) </a:t>
            </a:r>
            <a:r>
              <a:rPr lang="en-US"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Ca</a:t>
            </a:r>
            <a:r>
              <a:rPr lang="en-US" b="1"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2+</a:t>
            </a:r>
            <a:r>
              <a:rPr lang="en-US"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channels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This allows more Ca</a:t>
            </a:r>
            <a:r>
              <a:rPr lang="en-US"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into the cell = </a:t>
            </a:r>
            <a:r>
              <a:rPr lang="en-US"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stronger contraction</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Rectangle 2"/>
          <p:cNvSpPr/>
          <p:nvPr/>
        </p:nvSpPr>
        <p:spPr>
          <a:xfrm>
            <a:off x="171037" y="2752880"/>
            <a:ext cx="8801925" cy="369332"/>
          </a:xfrm>
          <a:prstGeom prst="rect">
            <a:avLst/>
          </a:prstGeom>
        </p:spPr>
        <p:txBody>
          <a:bodyPr wrap="square">
            <a:spAutoFit/>
          </a:bodyPr>
          <a:lstStyle/>
          <a:p>
            <a:pPr algn="just">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section on Cardiac Output relates back to this issue of *Frank-Starling’s Law of the Heart</a:t>
            </a:r>
            <a:endParaRPr lang="en-US" dirty="0"/>
          </a:p>
        </p:txBody>
      </p:sp>
    </p:spTree>
    <p:extLst>
      <p:ext uri="{BB962C8B-B14F-4D97-AF65-F5344CB8AC3E}">
        <p14:creationId xmlns:p14="http://schemas.microsoft.com/office/powerpoint/2010/main" val="12287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95325" y="187325"/>
            <a:ext cx="7742238" cy="903288"/>
          </a:xfrm>
        </p:spPr>
        <p:txBody>
          <a:bodyPr/>
          <a:lstStyle/>
          <a:p>
            <a:pPr eaLnBrk="1" hangingPunct="1"/>
            <a:r>
              <a:rPr lang="en-US" altLang="en-US" sz="3600" b="1">
                <a:solidFill>
                  <a:srgbClr val="993300"/>
                </a:solidFill>
                <a:latin typeface="Calibri" panose="020F0502020204030204" pitchFamily="34" charset="0"/>
              </a:rPr>
              <a:t>Functions of the Cardiovascular System </a:t>
            </a:r>
          </a:p>
        </p:txBody>
      </p:sp>
      <p:sp>
        <p:nvSpPr>
          <p:cNvPr id="30723" name="Rectangle 3"/>
          <p:cNvSpPr>
            <a:spLocks noGrp="1" noChangeArrowheads="1"/>
          </p:cNvSpPr>
          <p:nvPr>
            <p:ph type="body" idx="1"/>
          </p:nvPr>
        </p:nvSpPr>
        <p:spPr>
          <a:xfrm>
            <a:off x="536575" y="1001713"/>
            <a:ext cx="8229600" cy="5578475"/>
          </a:xfrm>
        </p:spPr>
        <p:txBody>
          <a:bodyPr/>
          <a:lstStyle/>
          <a:p>
            <a:pPr eaLnBrk="1" hangingPunct="1">
              <a:defRPr/>
            </a:pPr>
            <a:r>
              <a:rPr lang="en-US" altLang="en-US" b="1" dirty="0">
                <a:solidFill>
                  <a:schemeClr val="bg2">
                    <a:lumMod val="50000"/>
                  </a:schemeClr>
                </a:solidFill>
                <a:latin typeface="Calibri" panose="020F0502020204030204" pitchFamily="34" charset="0"/>
              </a:rPr>
              <a:t>Transport around the body of</a:t>
            </a:r>
            <a:r>
              <a:rPr lang="en-US" altLang="en-US" dirty="0">
                <a:solidFill>
                  <a:schemeClr val="bg2">
                    <a:lumMod val="50000"/>
                  </a:schemeClr>
                </a:solidFill>
                <a:latin typeface="Calibri" panose="020F0502020204030204" pitchFamily="34" charset="0"/>
              </a:rPr>
              <a:t>:</a:t>
            </a:r>
          </a:p>
          <a:p>
            <a:pPr lvl="1" eaLnBrk="1" hangingPunct="1">
              <a:defRPr/>
            </a:pPr>
            <a:r>
              <a:rPr lang="en-US" altLang="en-US" b="1" dirty="0">
                <a:solidFill>
                  <a:srgbClr val="0000FF"/>
                </a:solidFill>
                <a:latin typeface="Calibri" panose="020F0502020204030204" pitchFamily="34" charset="0"/>
              </a:rPr>
              <a:t>O</a:t>
            </a:r>
            <a:r>
              <a:rPr lang="en-US" altLang="en-US" b="1" baseline="-25000" dirty="0">
                <a:solidFill>
                  <a:srgbClr val="0000FF"/>
                </a:solidFill>
                <a:latin typeface="Calibri" panose="020F0502020204030204" pitchFamily="34" charset="0"/>
              </a:rPr>
              <a:t>2</a:t>
            </a:r>
            <a:r>
              <a:rPr lang="en-US" altLang="en-US" dirty="0">
                <a:solidFill>
                  <a:srgbClr val="0000FF"/>
                </a:solidFill>
                <a:latin typeface="Calibri" panose="020F0502020204030204" pitchFamily="34" charset="0"/>
              </a:rPr>
              <a:t> from the lungs to body the tissues.</a:t>
            </a:r>
          </a:p>
          <a:p>
            <a:pPr lvl="1" eaLnBrk="1" hangingPunct="1">
              <a:defRPr/>
            </a:pPr>
            <a:r>
              <a:rPr lang="en-US" altLang="en-US" b="1" dirty="0">
                <a:solidFill>
                  <a:srgbClr val="0000FF"/>
                </a:solidFill>
                <a:latin typeface="Calibri" panose="020F0502020204030204" pitchFamily="34" charset="0"/>
              </a:rPr>
              <a:t>CO</a:t>
            </a:r>
            <a:r>
              <a:rPr lang="en-US" altLang="en-US" b="1" baseline="-25000" dirty="0">
                <a:solidFill>
                  <a:srgbClr val="0000FF"/>
                </a:solidFill>
                <a:latin typeface="Calibri" panose="020F0502020204030204" pitchFamily="34" charset="0"/>
              </a:rPr>
              <a:t>2</a:t>
            </a:r>
            <a:r>
              <a:rPr lang="en-US" altLang="en-US" dirty="0">
                <a:solidFill>
                  <a:srgbClr val="0000FF"/>
                </a:solidFill>
                <a:latin typeface="Calibri" panose="020F0502020204030204" pitchFamily="34" charset="0"/>
              </a:rPr>
              <a:t> from body the tissues to the lungs.</a:t>
            </a:r>
          </a:p>
          <a:p>
            <a:pPr marL="457200" lvl="1" indent="0" eaLnBrk="1" hangingPunct="1">
              <a:buFontTx/>
              <a:buNone/>
              <a:defRPr/>
            </a:pPr>
            <a:endParaRPr lang="en-US" altLang="en-US" sz="1400" dirty="0">
              <a:solidFill>
                <a:srgbClr val="0066FF"/>
              </a:solidFill>
              <a:latin typeface="Calibri" panose="020F0502020204030204" pitchFamily="34" charset="0"/>
            </a:endParaRPr>
          </a:p>
          <a:p>
            <a:pPr lvl="1" eaLnBrk="1" hangingPunct="1">
              <a:defRPr/>
            </a:pPr>
            <a:r>
              <a:rPr lang="en-US" altLang="en-US" dirty="0">
                <a:solidFill>
                  <a:srgbClr val="C00000"/>
                </a:solidFill>
                <a:latin typeface="Calibri" panose="020F0502020204030204" pitchFamily="34" charset="0"/>
              </a:rPr>
              <a:t>Delivery of </a:t>
            </a:r>
            <a:r>
              <a:rPr lang="en-US" altLang="en-US" b="1" dirty="0">
                <a:solidFill>
                  <a:srgbClr val="C00000"/>
                </a:solidFill>
                <a:latin typeface="Calibri" panose="020F0502020204030204" pitchFamily="34" charset="0"/>
              </a:rPr>
              <a:t>Nutrients</a:t>
            </a:r>
            <a:r>
              <a:rPr lang="en-US" altLang="en-US" dirty="0">
                <a:solidFill>
                  <a:srgbClr val="C00000"/>
                </a:solidFill>
                <a:latin typeface="Calibri" panose="020F0502020204030204" pitchFamily="34" charset="0"/>
              </a:rPr>
              <a:t> to cells </a:t>
            </a:r>
            <a:r>
              <a:rPr lang="en-US" altLang="en-US" sz="2400" dirty="0">
                <a:solidFill>
                  <a:srgbClr val="C00000"/>
                </a:solidFill>
                <a:latin typeface="Calibri" panose="020F0502020204030204" pitchFamily="34" charset="0"/>
              </a:rPr>
              <a:t>(glucose, amino acids)</a:t>
            </a:r>
          </a:p>
          <a:p>
            <a:pPr lvl="1" eaLnBrk="1" hangingPunct="1">
              <a:defRPr/>
            </a:pPr>
            <a:r>
              <a:rPr lang="en-US" altLang="en-US" dirty="0">
                <a:solidFill>
                  <a:srgbClr val="C00000"/>
                </a:solidFill>
                <a:latin typeface="Calibri" panose="020F0502020204030204" pitchFamily="34" charset="0"/>
              </a:rPr>
              <a:t>Removal of </a:t>
            </a:r>
            <a:r>
              <a:rPr lang="en-US" altLang="en-US" b="1" dirty="0">
                <a:solidFill>
                  <a:srgbClr val="C00000"/>
                </a:solidFill>
                <a:latin typeface="Calibri" panose="020F0502020204030204" pitchFamily="34" charset="0"/>
              </a:rPr>
              <a:t>Waste</a:t>
            </a:r>
            <a:r>
              <a:rPr lang="en-US" altLang="en-US" dirty="0">
                <a:solidFill>
                  <a:srgbClr val="C00000"/>
                </a:solidFill>
                <a:latin typeface="Calibri" panose="020F0502020204030204" pitchFamily="34" charset="0"/>
              </a:rPr>
              <a:t> (+ toxins) from cells</a:t>
            </a:r>
          </a:p>
          <a:p>
            <a:pPr lvl="1" eaLnBrk="1" hangingPunct="1">
              <a:defRPr/>
            </a:pPr>
            <a:endParaRPr lang="en-US" altLang="en-US" sz="1400" dirty="0">
              <a:solidFill>
                <a:srgbClr val="CC3300"/>
              </a:solidFill>
              <a:latin typeface="Calibri" panose="020F0502020204030204" pitchFamily="34" charset="0"/>
            </a:endParaRPr>
          </a:p>
          <a:p>
            <a:pPr lvl="1" eaLnBrk="1" hangingPunct="1">
              <a:defRPr/>
            </a:pPr>
            <a:r>
              <a:rPr lang="en-US" altLang="en-US" b="1" dirty="0">
                <a:solidFill>
                  <a:srgbClr val="008000"/>
                </a:solidFill>
                <a:latin typeface="Calibri" panose="020F0502020204030204" pitchFamily="34" charset="0"/>
              </a:rPr>
              <a:t>Hormone</a:t>
            </a:r>
            <a:r>
              <a:rPr lang="en-US" altLang="en-US" dirty="0">
                <a:solidFill>
                  <a:srgbClr val="008000"/>
                </a:solidFill>
                <a:latin typeface="Calibri" panose="020F0502020204030204" pitchFamily="34" charset="0"/>
              </a:rPr>
              <a:t> circulation </a:t>
            </a:r>
            <a:r>
              <a:rPr lang="en-US" altLang="en-US" sz="2400" dirty="0">
                <a:solidFill>
                  <a:srgbClr val="008000"/>
                </a:solidFill>
                <a:latin typeface="Calibri" panose="020F0502020204030204" pitchFamily="34" charset="0"/>
              </a:rPr>
              <a:t>(communication, growth, cycles)</a:t>
            </a:r>
          </a:p>
          <a:p>
            <a:pPr lvl="1" eaLnBrk="1" hangingPunct="1">
              <a:defRPr/>
            </a:pPr>
            <a:r>
              <a:rPr lang="en-US" altLang="en-US" b="1" dirty="0">
                <a:solidFill>
                  <a:srgbClr val="008000"/>
                </a:solidFill>
                <a:latin typeface="Calibri" panose="020F0502020204030204" pitchFamily="34" charset="0"/>
              </a:rPr>
              <a:t>Defense</a:t>
            </a:r>
            <a:r>
              <a:rPr lang="en-US" altLang="en-US" dirty="0">
                <a:solidFill>
                  <a:srgbClr val="008000"/>
                </a:solidFill>
                <a:latin typeface="Calibri" panose="020F0502020204030204" pitchFamily="34" charset="0"/>
              </a:rPr>
              <a:t> </a:t>
            </a:r>
            <a:r>
              <a:rPr lang="en-US" altLang="en-US" sz="2400" dirty="0">
                <a:solidFill>
                  <a:srgbClr val="008000"/>
                </a:solidFill>
                <a:latin typeface="Calibri" panose="020F0502020204030204" pitchFamily="34" charset="0"/>
              </a:rPr>
              <a:t>healing and repair of body tissues</a:t>
            </a:r>
          </a:p>
          <a:p>
            <a:pPr lvl="1" eaLnBrk="1" hangingPunct="1">
              <a:defRPr/>
            </a:pPr>
            <a:endParaRPr lang="en-US" altLang="en-US" sz="1200" dirty="0">
              <a:solidFill>
                <a:srgbClr val="008000"/>
              </a:solidFill>
              <a:latin typeface="Calibri" panose="020F0502020204030204" pitchFamily="34" charset="0"/>
            </a:endParaRPr>
          </a:p>
          <a:p>
            <a:pPr eaLnBrk="1" hangingPunct="1">
              <a:defRPr/>
            </a:pPr>
            <a:r>
              <a:rPr lang="en-US" altLang="en-US" dirty="0">
                <a:solidFill>
                  <a:schemeClr val="bg2">
                    <a:lumMod val="50000"/>
                  </a:schemeClr>
                </a:solidFill>
                <a:latin typeface="Calibri" panose="020F0502020204030204" pitchFamily="34" charset="0"/>
              </a:rPr>
              <a:t>Thermoregulation </a:t>
            </a:r>
            <a:r>
              <a:rPr lang="en-US" altLang="en-US" sz="2400" dirty="0">
                <a:solidFill>
                  <a:schemeClr val="bg2">
                    <a:lumMod val="50000"/>
                  </a:schemeClr>
                </a:solidFill>
                <a:latin typeface="Calibri" panose="020F0502020204030204" pitchFamily="34" charset="0"/>
              </a:rPr>
              <a:t>– Blood is the warmest material in the body; delivery of it warms a region, absences cools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563" t="752" r="36185" b="3163"/>
          <a:stretch>
            <a:fillRect/>
          </a:stretch>
        </p:blipFill>
        <p:spPr bwMode="auto">
          <a:xfrm>
            <a:off x="4075113" y="985838"/>
            <a:ext cx="4811712"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334963" y="1424176"/>
            <a:ext cx="382746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0"/>
              </a:spcBef>
            </a:pPr>
            <a:r>
              <a:rPr lang="en-US" altLang="en-US" dirty="0">
                <a:latin typeface="Calibri" panose="020F0502020204030204" pitchFamily="34" charset="0"/>
              </a:rPr>
              <a:t>Circuits</a:t>
            </a:r>
          </a:p>
          <a:p>
            <a:pPr eaLnBrk="1" hangingPunct="1">
              <a:spcBef>
                <a:spcPct val="100000"/>
              </a:spcBef>
            </a:pPr>
            <a:r>
              <a:rPr lang="en-US" altLang="en-US" dirty="0">
                <a:latin typeface="Calibri" panose="020F0502020204030204" pitchFamily="34" charset="0"/>
              </a:rPr>
              <a:t>Chambers </a:t>
            </a:r>
          </a:p>
          <a:p>
            <a:pPr eaLnBrk="1" hangingPunct="1">
              <a:spcBef>
                <a:spcPct val="100000"/>
              </a:spcBef>
            </a:pPr>
            <a:r>
              <a:rPr lang="en-US" altLang="en-US" dirty="0">
                <a:latin typeface="Calibri" panose="020F0502020204030204" pitchFamily="34" charset="0"/>
              </a:rPr>
              <a:t>Valves</a:t>
            </a:r>
            <a:br>
              <a:rPr lang="en-US" altLang="en-US" dirty="0">
                <a:latin typeface="Calibri" panose="020F0502020204030204" pitchFamily="34" charset="0"/>
              </a:rPr>
            </a:br>
            <a:r>
              <a:rPr lang="en-US" altLang="en-US" dirty="0">
                <a:latin typeface="Calibri" panose="020F0502020204030204" pitchFamily="34" charset="0"/>
              </a:rPr>
              <a:t>(one-way-flow)</a:t>
            </a:r>
          </a:p>
          <a:p>
            <a:pPr eaLnBrk="1" hangingPunct="1">
              <a:spcBef>
                <a:spcPct val="100000"/>
              </a:spcBef>
            </a:pPr>
            <a:r>
              <a:rPr lang="en-US" altLang="en-US" dirty="0">
                <a:latin typeface="Calibri" panose="020F0502020204030204" pitchFamily="34" charset="0"/>
              </a:rPr>
              <a:t>Myocardiocytes</a:t>
            </a:r>
          </a:p>
        </p:txBody>
      </p:sp>
      <p:sp>
        <p:nvSpPr>
          <p:cNvPr id="4100" name="Text Box 4"/>
          <p:cNvSpPr txBox="1">
            <a:spLocks noChangeArrowheads="1"/>
          </p:cNvSpPr>
          <p:nvPr/>
        </p:nvSpPr>
        <p:spPr bwMode="auto">
          <a:xfrm>
            <a:off x="846138" y="461963"/>
            <a:ext cx="2282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Calibri" panose="020F0502020204030204" pitchFamily="34" charset="0"/>
              </a:rPr>
              <a:t>The Heart</a:t>
            </a:r>
          </a:p>
        </p:txBody>
      </p:sp>
      <p:sp>
        <p:nvSpPr>
          <p:cNvPr id="5" name="Text Box 4"/>
          <p:cNvSpPr txBox="1">
            <a:spLocks noChangeArrowheads="1"/>
          </p:cNvSpPr>
          <p:nvPr/>
        </p:nvSpPr>
        <p:spPr bwMode="auto">
          <a:xfrm>
            <a:off x="5435626" y="328808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latin typeface="Calibri" panose="020F0502020204030204" pitchFamily="34" charset="0"/>
              </a:rPr>
              <a:t>1</a:t>
            </a:r>
          </a:p>
        </p:txBody>
      </p:sp>
      <p:sp>
        <p:nvSpPr>
          <p:cNvPr id="6" name="Text Box 4"/>
          <p:cNvSpPr txBox="1">
            <a:spLocks noChangeArrowheads="1"/>
          </p:cNvSpPr>
          <p:nvPr/>
        </p:nvSpPr>
        <p:spPr bwMode="auto">
          <a:xfrm>
            <a:off x="6184467" y="4642056"/>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latin typeface="Calibri" panose="020F0502020204030204" pitchFamily="34" charset="0"/>
              </a:rPr>
              <a:t>2</a:t>
            </a:r>
          </a:p>
        </p:txBody>
      </p:sp>
      <p:sp>
        <p:nvSpPr>
          <p:cNvPr id="7" name="Text Box 4"/>
          <p:cNvSpPr txBox="1">
            <a:spLocks noChangeArrowheads="1"/>
          </p:cNvSpPr>
          <p:nvPr/>
        </p:nvSpPr>
        <p:spPr bwMode="auto">
          <a:xfrm>
            <a:off x="6708827" y="3047656"/>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latin typeface="Calibri" panose="020F0502020204030204" pitchFamily="34" charset="0"/>
              </a:rPr>
              <a:t>3</a:t>
            </a:r>
          </a:p>
        </p:txBody>
      </p:sp>
      <p:sp>
        <p:nvSpPr>
          <p:cNvPr id="8" name="Text Box 4"/>
          <p:cNvSpPr txBox="1">
            <a:spLocks noChangeArrowheads="1"/>
          </p:cNvSpPr>
          <p:nvPr/>
        </p:nvSpPr>
        <p:spPr bwMode="auto">
          <a:xfrm>
            <a:off x="6878906" y="4525939"/>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latin typeface="Calibri" panose="020F0502020204030204" pitchFamily="34" charset="0"/>
              </a:rPr>
              <a:t>4</a:t>
            </a:r>
          </a:p>
        </p:txBody>
      </p:sp>
      <p:sp>
        <p:nvSpPr>
          <p:cNvPr id="10" name="TextBox 9"/>
          <p:cNvSpPr txBox="1"/>
          <p:nvPr/>
        </p:nvSpPr>
        <p:spPr>
          <a:xfrm>
            <a:off x="2305030" y="1424176"/>
            <a:ext cx="1306850" cy="646331"/>
          </a:xfrm>
          <a:prstGeom prst="rect">
            <a:avLst/>
          </a:prstGeom>
          <a:noFill/>
        </p:spPr>
        <p:txBody>
          <a:bodyPr wrap="square" rtlCol="0">
            <a:spAutoFit/>
          </a:bodyPr>
          <a:lstStyle/>
          <a:p>
            <a:r>
              <a:rPr lang="en-US" dirty="0">
                <a:latin typeface="Calibri" panose="020F0502020204030204" pitchFamily="34" charset="0"/>
              </a:rPr>
              <a:t>Pulmonary</a:t>
            </a:r>
          </a:p>
          <a:p>
            <a:r>
              <a:rPr lang="en-US" dirty="0">
                <a:latin typeface="Calibri" panose="020F0502020204030204" pitchFamily="34" charset="0"/>
              </a:rPr>
              <a:t>Systemic</a:t>
            </a:r>
          </a:p>
        </p:txBody>
      </p:sp>
      <p:cxnSp>
        <p:nvCxnSpPr>
          <p:cNvPr id="12" name="Straight Connector 11"/>
          <p:cNvCxnSpPr/>
          <p:nvPr/>
        </p:nvCxnSpPr>
        <p:spPr>
          <a:xfrm flipV="1">
            <a:off x="2065471" y="1581731"/>
            <a:ext cx="292608"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51998" y="1772737"/>
            <a:ext cx="306081" cy="149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60239" y="2949529"/>
            <a:ext cx="728772" cy="338554"/>
          </a:xfrm>
          <a:prstGeom prst="rect">
            <a:avLst/>
          </a:prstGeom>
          <a:noFill/>
        </p:spPr>
        <p:txBody>
          <a:bodyPr wrap="square" rtlCol="0">
            <a:spAutoFit/>
          </a:bodyPr>
          <a:lstStyle/>
          <a:p>
            <a:r>
              <a:rPr lang="en-US" sz="800" dirty="0">
                <a:latin typeface="Calibri" panose="020F0502020204030204" pitchFamily="34" charset="0"/>
              </a:rPr>
              <a:t>Pulmonary</a:t>
            </a:r>
          </a:p>
          <a:p>
            <a:r>
              <a:rPr lang="en-US" sz="800" dirty="0">
                <a:latin typeface="Calibri" panose="020F0502020204030204" pitchFamily="34" charset="0"/>
              </a:rPr>
              <a:t>Trunk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G2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309563" y="1250950"/>
            <a:ext cx="1471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6600"/>
                </a:solidFill>
                <a:latin typeface="Calibri" panose="020F0502020204030204" pitchFamily="34" charset="0"/>
              </a:rPr>
              <a:t>Volumes?</a:t>
            </a:r>
          </a:p>
        </p:txBody>
      </p:sp>
      <p:sp>
        <p:nvSpPr>
          <p:cNvPr id="4100" name="Text Box 4"/>
          <p:cNvSpPr txBox="1">
            <a:spLocks noChangeArrowheads="1"/>
          </p:cNvSpPr>
          <p:nvPr/>
        </p:nvSpPr>
        <p:spPr bwMode="auto">
          <a:xfrm>
            <a:off x="7480300" y="1262063"/>
            <a:ext cx="158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6600"/>
                </a:solidFill>
                <a:latin typeface="Calibri" panose="020F0502020204030204" pitchFamily="34" charset="0"/>
              </a:rPr>
              <a:t>Pressures?</a:t>
            </a:r>
          </a:p>
        </p:txBody>
      </p:sp>
      <p:sp>
        <p:nvSpPr>
          <p:cNvPr id="4101" name="Text Box 5"/>
          <p:cNvSpPr txBox="1">
            <a:spLocks noChangeArrowheads="1"/>
          </p:cNvSpPr>
          <p:nvPr/>
        </p:nvSpPr>
        <p:spPr bwMode="auto">
          <a:xfrm>
            <a:off x="222250" y="2452688"/>
            <a:ext cx="2778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rgbClr val="0099FF"/>
                </a:solidFill>
                <a:latin typeface="Calibri" panose="020F0502020204030204" pitchFamily="34" charset="0"/>
              </a:rPr>
              <a:t>heart</a:t>
            </a:r>
            <a:r>
              <a:rPr lang="en-US" altLang="en-US" sz="2000" b="1">
                <a:latin typeface="Calibri" panose="020F0502020204030204" pitchFamily="34" charset="0"/>
              </a:rPr>
              <a:t> –&gt; </a:t>
            </a:r>
            <a:r>
              <a:rPr lang="en-US" altLang="en-US" sz="2000" b="1">
                <a:solidFill>
                  <a:srgbClr val="3399FF"/>
                </a:solidFill>
                <a:latin typeface="Calibri" panose="020F0502020204030204" pitchFamily="34" charset="0"/>
              </a:rPr>
              <a:t>lu</a:t>
            </a:r>
            <a:r>
              <a:rPr lang="en-US" altLang="en-US" sz="2000" b="1">
                <a:solidFill>
                  <a:srgbClr val="FF0000"/>
                </a:solidFill>
                <a:latin typeface="Calibri" panose="020F0502020204030204" pitchFamily="34" charset="0"/>
              </a:rPr>
              <a:t>ngs</a:t>
            </a:r>
            <a:r>
              <a:rPr lang="en-US" altLang="en-US" sz="2000" b="1">
                <a:latin typeface="Calibri" panose="020F0502020204030204" pitchFamily="34" charset="0"/>
              </a:rPr>
              <a:t> –&gt; </a:t>
            </a:r>
            <a:r>
              <a:rPr lang="en-US" altLang="en-US" sz="2000" b="1">
                <a:solidFill>
                  <a:srgbClr val="FF0000"/>
                </a:solidFill>
                <a:latin typeface="Calibri" panose="020F0502020204030204" pitchFamily="34" charset="0"/>
              </a:rPr>
              <a:t>heart</a:t>
            </a:r>
            <a:r>
              <a:rPr lang="en-US" altLang="en-US" sz="2000" b="1">
                <a:latin typeface="Calibri" panose="020F0502020204030204" pitchFamily="34" charset="0"/>
              </a:rPr>
              <a:t> </a:t>
            </a:r>
          </a:p>
        </p:txBody>
      </p:sp>
      <p:sp>
        <p:nvSpPr>
          <p:cNvPr id="4102" name="Text Box 6"/>
          <p:cNvSpPr txBox="1">
            <a:spLocks noChangeArrowheads="1"/>
          </p:cNvSpPr>
          <p:nvPr/>
        </p:nvSpPr>
        <p:spPr bwMode="auto">
          <a:xfrm>
            <a:off x="6346825" y="3538538"/>
            <a:ext cx="273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rgbClr val="FF0000"/>
                </a:solidFill>
                <a:latin typeface="Calibri" panose="020F0502020204030204" pitchFamily="34" charset="0"/>
              </a:rPr>
              <a:t>heart</a:t>
            </a:r>
            <a:r>
              <a:rPr lang="en-US" altLang="en-US" sz="2000" b="1">
                <a:latin typeface="Calibri" panose="020F0502020204030204" pitchFamily="34" charset="0"/>
              </a:rPr>
              <a:t> –&gt; </a:t>
            </a:r>
            <a:r>
              <a:rPr lang="en-US" altLang="en-US" sz="2000" b="1">
                <a:solidFill>
                  <a:srgbClr val="FF0000"/>
                </a:solidFill>
                <a:latin typeface="Calibri" panose="020F0502020204030204" pitchFamily="34" charset="0"/>
              </a:rPr>
              <a:t>bo</a:t>
            </a:r>
            <a:r>
              <a:rPr lang="en-US" altLang="en-US" sz="2000" b="1">
                <a:solidFill>
                  <a:srgbClr val="0099FF"/>
                </a:solidFill>
                <a:latin typeface="Calibri" panose="020F0502020204030204" pitchFamily="34" charset="0"/>
              </a:rPr>
              <a:t>dy</a:t>
            </a:r>
            <a:r>
              <a:rPr lang="en-US" altLang="en-US" sz="2000" b="1">
                <a:latin typeface="Calibri" panose="020F0502020204030204" pitchFamily="34" charset="0"/>
              </a:rPr>
              <a:t> –&gt; </a:t>
            </a:r>
            <a:r>
              <a:rPr lang="en-US" altLang="en-US" sz="2000" b="1">
                <a:solidFill>
                  <a:srgbClr val="0099FF"/>
                </a:solidFill>
                <a:latin typeface="Calibri" panose="020F0502020204030204" pitchFamily="34" charset="0"/>
              </a:rPr>
              <a:t>heart</a:t>
            </a:r>
            <a:r>
              <a:rPr lang="en-US" altLang="en-US" sz="2000" b="1">
                <a:latin typeface="Calibri" panose="020F0502020204030204" pitchFamily="34" charset="0"/>
              </a:rPr>
              <a:t> </a:t>
            </a:r>
          </a:p>
        </p:txBody>
      </p:sp>
      <p:sp>
        <p:nvSpPr>
          <p:cNvPr id="4103" name="Text Box 7"/>
          <p:cNvSpPr txBox="1">
            <a:spLocks noChangeArrowheads="1"/>
          </p:cNvSpPr>
          <p:nvPr/>
        </p:nvSpPr>
        <p:spPr bwMode="auto">
          <a:xfrm>
            <a:off x="374650" y="5786438"/>
            <a:ext cx="1227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Calibri" panose="020F0502020204030204" pitchFamily="34" charset="0"/>
              </a:rPr>
              <a:t>Artery =</a:t>
            </a:r>
          </a:p>
        </p:txBody>
      </p:sp>
      <p:sp>
        <p:nvSpPr>
          <p:cNvPr id="4104" name="Text Box 8"/>
          <p:cNvSpPr txBox="1">
            <a:spLocks noChangeArrowheads="1"/>
          </p:cNvSpPr>
          <p:nvPr/>
        </p:nvSpPr>
        <p:spPr bwMode="auto">
          <a:xfrm>
            <a:off x="7175500" y="5794375"/>
            <a:ext cx="9532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Calibri" panose="020F0502020204030204" pitchFamily="34" charset="0"/>
              </a:rPr>
              <a:t>Vein =</a:t>
            </a:r>
          </a:p>
        </p:txBody>
      </p:sp>
      <p:sp>
        <p:nvSpPr>
          <p:cNvPr id="9" name="Text Box 7"/>
          <p:cNvSpPr txBox="1">
            <a:spLocks noChangeArrowheads="1"/>
          </p:cNvSpPr>
          <p:nvPr/>
        </p:nvSpPr>
        <p:spPr bwMode="auto">
          <a:xfrm>
            <a:off x="374650" y="2858771"/>
            <a:ext cx="18157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solidFill>
                  <a:srgbClr val="A50021"/>
                </a:solidFill>
                <a:latin typeface="Calibri" panose="020F0502020204030204" pitchFamily="34" charset="0"/>
              </a:rPr>
              <a:t>(from RV to LA)</a:t>
            </a:r>
          </a:p>
        </p:txBody>
      </p:sp>
      <p:sp>
        <p:nvSpPr>
          <p:cNvPr id="11" name="Text Box 7"/>
          <p:cNvSpPr txBox="1">
            <a:spLocks noChangeArrowheads="1"/>
          </p:cNvSpPr>
          <p:nvPr/>
        </p:nvSpPr>
        <p:spPr bwMode="auto">
          <a:xfrm>
            <a:off x="7067043" y="3935413"/>
            <a:ext cx="17988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solidFill>
                  <a:srgbClr val="000099"/>
                </a:solidFill>
                <a:latin typeface="Calibri" panose="020F0502020204030204" pitchFamily="34" charset="0"/>
              </a:rPr>
              <a:t>(from LV to 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1"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l="43965" t="5577" r="1746"/>
          <a:stretch/>
        </p:blipFill>
        <p:spPr bwMode="auto">
          <a:xfrm>
            <a:off x="1690255" y="426750"/>
            <a:ext cx="5140128" cy="52353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66982" y="221673"/>
            <a:ext cx="1699491" cy="591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xpanded-image-section__image" descr="https://s17-us2.startpage.com/cgi-bin/serveimage?url=https%3A%2F%2Fupload.wikimedia.org%2Fwikipedia%2Fcommons%2F4%2F4f%2FRed_blood_cell.png&amp;sp=fb7b333ba8ac550c996ba0edc0125062&amp;anticache=8347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095" y="561975"/>
            <a:ext cx="3365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wn Arrow 7"/>
          <p:cNvSpPr/>
          <p:nvPr/>
        </p:nvSpPr>
        <p:spPr>
          <a:xfrm>
            <a:off x="3585331" y="931668"/>
            <a:ext cx="170079" cy="323165"/>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V="1">
            <a:off x="3947461" y="4833375"/>
            <a:ext cx="163098" cy="287174"/>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854649" y="505099"/>
            <a:ext cx="2485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i="1" dirty="0">
                <a:solidFill>
                  <a:srgbClr val="C00000"/>
                </a:solidFill>
                <a:latin typeface="Calibri" panose="020F0502020204030204" pitchFamily="34" charset="0"/>
              </a:rPr>
              <a:t>Trace the Journey of a RBC </a:t>
            </a:r>
          </a:p>
        </p:txBody>
      </p:sp>
    </p:spTree>
    <p:extLst>
      <p:ext uri="{BB962C8B-B14F-4D97-AF65-F5344CB8AC3E}">
        <p14:creationId xmlns:p14="http://schemas.microsoft.com/office/powerpoint/2010/main" val="228028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G Hear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34636" y="3123522"/>
            <a:ext cx="3405825" cy="256118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692150" y="98807"/>
            <a:ext cx="7772400" cy="898525"/>
          </a:xfrm>
        </p:spPr>
        <p:txBody>
          <a:bodyPr/>
          <a:lstStyle/>
          <a:p>
            <a:pPr eaLnBrk="1" hangingPunct="1"/>
            <a:r>
              <a:rPr lang="en-US" altLang="en-US" b="1" dirty="0">
                <a:solidFill>
                  <a:srgbClr val="CC3300"/>
                </a:solidFill>
                <a:latin typeface="Calibri" panose="020F0502020204030204" pitchFamily="34" charset="0"/>
              </a:rPr>
              <a:t>The Heart has </a:t>
            </a:r>
            <a:r>
              <a:rPr lang="en-US" altLang="en-US" b="1" u="sng" dirty="0">
                <a:solidFill>
                  <a:srgbClr val="CC3300"/>
                </a:solidFill>
                <a:latin typeface="Calibri" panose="020F0502020204030204" pitchFamily="34" charset="0"/>
              </a:rPr>
              <a:t>4</a:t>
            </a:r>
            <a:r>
              <a:rPr lang="en-US" altLang="en-US" b="1" dirty="0">
                <a:solidFill>
                  <a:srgbClr val="CC3300"/>
                </a:solidFill>
                <a:latin typeface="Calibri" panose="020F0502020204030204" pitchFamily="34" charset="0"/>
              </a:rPr>
              <a:t> Valves</a:t>
            </a:r>
          </a:p>
        </p:txBody>
      </p:sp>
      <p:sp>
        <p:nvSpPr>
          <p:cNvPr id="7171" name="Rectangle 3"/>
          <p:cNvSpPr>
            <a:spLocks noGrp="1" noChangeArrowheads="1"/>
          </p:cNvSpPr>
          <p:nvPr>
            <p:ph type="body" idx="1"/>
          </p:nvPr>
        </p:nvSpPr>
        <p:spPr>
          <a:xfrm>
            <a:off x="136525" y="958791"/>
            <a:ext cx="8890000" cy="1047749"/>
          </a:xfrm>
        </p:spPr>
        <p:txBody>
          <a:bodyPr/>
          <a:lstStyle/>
          <a:p>
            <a:pPr algn="ctr" eaLnBrk="1" hangingPunct="1">
              <a:buFontTx/>
              <a:buNone/>
            </a:pPr>
            <a:r>
              <a:rPr lang="en-US" altLang="en-US" sz="2800" dirty="0">
                <a:latin typeface="Calibri" panose="020F0502020204030204" pitchFamily="34" charset="0"/>
              </a:rPr>
              <a:t>Purpose of Valves: To prevent </a:t>
            </a:r>
            <a:r>
              <a:rPr lang="en-US" altLang="en-US" sz="2800" i="1" dirty="0">
                <a:latin typeface="Calibri" panose="020F0502020204030204" pitchFamily="34" charset="0"/>
              </a:rPr>
              <a:t>retrograde</a:t>
            </a:r>
            <a:r>
              <a:rPr lang="en-US" altLang="en-US" sz="2800" dirty="0">
                <a:latin typeface="Calibri" panose="020F0502020204030204" pitchFamily="34" charset="0"/>
              </a:rPr>
              <a:t> Blood Flow</a:t>
            </a:r>
          </a:p>
          <a:p>
            <a:pPr algn="ctr" eaLnBrk="1" hangingPunct="1">
              <a:buFontTx/>
              <a:buNone/>
            </a:pPr>
            <a:r>
              <a:rPr lang="en-US" altLang="en-US" sz="2800" dirty="0">
                <a:latin typeface="Calibri" panose="020F0502020204030204" pitchFamily="34" charset="0"/>
              </a:rPr>
              <a:t>Here are 4 valves within the Heart:</a:t>
            </a:r>
          </a:p>
        </p:txBody>
      </p:sp>
      <p:sp>
        <p:nvSpPr>
          <p:cNvPr id="7172" name="Rectangle 4"/>
          <p:cNvSpPr>
            <a:spLocks noChangeArrowheads="1"/>
          </p:cNvSpPr>
          <p:nvPr/>
        </p:nvSpPr>
        <p:spPr bwMode="auto">
          <a:xfrm>
            <a:off x="457200" y="2276475"/>
            <a:ext cx="8382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a:latin typeface="Calibri" panose="020F0502020204030204" pitchFamily="34" charset="0"/>
              </a:rPr>
              <a:t>The </a:t>
            </a:r>
            <a:r>
              <a:rPr lang="en-US" altLang="en-US" b="1" u="sng" dirty="0">
                <a:latin typeface="Calibri" panose="020F0502020204030204" pitchFamily="34" charset="0"/>
              </a:rPr>
              <a:t>2 </a:t>
            </a:r>
            <a:r>
              <a:rPr lang="en-US" altLang="en-US" b="1" i="1" u="sng" dirty="0">
                <a:latin typeface="Calibri" panose="020F0502020204030204" pitchFamily="34" charset="0"/>
              </a:rPr>
              <a:t>atrioventricular</a:t>
            </a:r>
            <a:r>
              <a:rPr lang="en-US" altLang="en-US" b="1" u="sng" dirty="0">
                <a:latin typeface="Calibri" panose="020F0502020204030204" pitchFamily="34" charset="0"/>
              </a:rPr>
              <a:t> valves</a:t>
            </a:r>
            <a:r>
              <a:rPr lang="en-US" altLang="en-US" u="sng" dirty="0">
                <a:latin typeface="Calibri" panose="020F0502020204030204" pitchFamily="34" charset="0"/>
              </a:rPr>
              <a:t> </a:t>
            </a:r>
            <a:r>
              <a:rPr lang="en-US" altLang="en-US" dirty="0">
                <a:latin typeface="Calibri" panose="020F0502020204030204" pitchFamily="34" charset="0"/>
              </a:rPr>
              <a:t>(AV) are between the atria and ventricles.</a:t>
            </a:r>
          </a:p>
        </p:txBody>
      </p:sp>
      <p:sp>
        <p:nvSpPr>
          <p:cNvPr id="7173" name="Rectangle 5"/>
          <p:cNvSpPr>
            <a:spLocks noChangeArrowheads="1"/>
          </p:cNvSpPr>
          <p:nvPr/>
        </p:nvSpPr>
        <p:spPr bwMode="auto">
          <a:xfrm>
            <a:off x="238766" y="4242795"/>
            <a:ext cx="56991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a:latin typeface="Calibri" panose="020F0502020204030204" pitchFamily="34" charset="0"/>
              </a:rPr>
              <a:t>1)</a:t>
            </a:r>
            <a:r>
              <a:rPr lang="en-US" altLang="en-US" dirty="0">
                <a:latin typeface="Calibri" panose="020F0502020204030204" pitchFamily="34" charset="0"/>
              </a:rPr>
              <a:t> Right AV (</a:t>
            </a:r>
            <a:r>
              <a:rPr lang="en-US" altLang="en-US" b="1" dirty="0">
                <a:latin typeface="Calibri" panose="020F0502020204030204" pitchFamily="34" charset="0"/>
              </a:rPr>
              <a:t>tri</a:t>
            </a:r>
            <a:r>
              <a:rPr lang="en-US" altLang="en-US" dirty="0">
                <a:latin typeface="Calibri" panose="020F0502020204030204" pitchFamily="34" charset="0"/>
              </a:rPr>
              <a:t>cuspid) valve</a:t>
            </a:r>
            <a:endParaRPr lang="en-US" altLang="en-US" sz="2000" dirty="0">
              <a:latin typeface="Calibri" panose="020F0502020204030204" pitchFamily="34" charset="0"/>
            </a:endParaRPr>
          </a:p>
        </p:txBody>
      </p:sp>
      <p:sp>
        <p:nvSpPr>
          <p:cNvPr id="7174" name="Rectangle 6"/>
          <p:cNvSpPr>
            <a:spLocks noChangeArrowheads="1"/>
          </p:cNvSpPr>
          <p:nvPr/>
        </p:nvSpPr>
        <p:spPr bwMode="auto">
          <a:xfrm>
            <a:off x="238766" y="5324576"/>
            <a:ext cx="62039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a:latin typeface="Calibri" panose="020F0502020204030204" pitchFamily="34" charset="0"/>
              </a:rPr>
              <a:t>2)</a:t>
            </a:r>
            <a:r>
              <a:rPr lang="en-US" altLang="en-US" dirty="0">
                <a:latin typeface="Calibri" panose="020F0502020204030204" pitchFamily="34" charset="0"/>
              </a:rPr>
              <a:t> Left AV (</a:t>
            </a:r>
            <a:r>
              <a:rPr lang="en-US" altLang="en-US" b="1" dirty="0">
                <a:latin typeface="Calibri" panose="020F0502020204030204" pitchFamily="34" charset="0"/>
              </a:rPr>
              <a:t>bi</a:t>
            </a:r>
            <a:r>
              <a:rPr lang="en-US" altLang="en-US" dirty="0">
                <a:latin typeface="Calibri" panose="020F0502020204030204" pitchFamily="34" charset="0"/>
              </a:rPr>
              <a:t>cuspid/mitral) valve</a:t>
            </a:r>
            <a:endParaRPr lang="en-US" altLang="en-US" sz="2000" dirty="0">
              <a:latin typeface="Calibri" panose="020F0502020204030204" pitchFamily="34" charset="0"/>
            </a:endParaRPr>
          </a:p>
        </p:txBody>
      </p:sp>
      <p:cxnSp>
        <p:nvCxnSpPr>
          <p:cNvPr id="8" name="Straight Connector 7"/>
          <p:cNvCxnSpPr/>
          <p:nvPr/>
        </p:nvCxnSpPr>
        <p:spPr>
          <a:xfrm flipV="1">
            <a:off x="5056742" y="4237312"/>
            <a:ext cx="1417386" cy="34758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835769" y="4082210"/>
            <a:ext cx="1181976" cy="160797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03" name="Picture 11"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l="29686" t="18720" r="29567"/>
          <a:stretch/>
        </p:blipFill>
        <p:spPr bwMode="auto">
          <a:xfrm>
            <a:off x="2687782" y="3254872"/>
            <a:ext cx="2586182" cy="3412833"/>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1"/>
          </p:nvPr>
        </p:nvSpPr>
        <p:spPr>
          <a:xfrm>
            <a:off x="1412022" y="169365"/>
            <a:ext cx="6341584" cy="640912"/>
          </a:xfrm>
        </p:spPr>
        <p:txBody>
          <a:bodyPr/>
          <a:lstStyle/>
          <a:p>
            <a:pPr algn="ctr" eaLnBrk="1" hangingPunct="1">
              <a:lnSpc>
                <a:spcPct val="90000"/>
              </a:lnSpc>
              <a:buFontTx/>
              <a:buNone/>
            </a:pPr>
            <a:r>
              <a:rPr lang="en-US" altLang="en-US" b="1" dirty="0">
                <a:latin typeface="Calibri" panose="020F0502020204030204" pitchFamily="34" charset="0"/>
              </a:rPr>
              <a:t>The </a:t>
            </a:r>
            <a:r>
              <a:rPr lang="en-US" altLang="en-US" b="1" u="sng" dirty="0">
                <a:latin typeface="Calibri" panose="020F0502020204030204" pitchFamily="34" charset="0"/>
              </a:rPr>
              <a:t>2 </a:t>
            </a:r>
            <a:r>
              <a:rPr lang="en-US" altLang="en-US" b="1" i="1" u="sng" dirty="0">
                <a:latin typeface="Calibri" panose="020F0502020204030204" pitchFamily="34" charset="0"/>
              </a:rPr>
              <a:t>semilunar</a:t>
            </a:r>
            <a:r>
              <a:rPr lang="en-US" altLang="en-US" b="1" u="sng" dirty="0">
                <a:latin typeface="Calibri" panose="020F0502020204030204" pitchFamily="34" charset="0"/>
              </a:rPr>
              <a:t> valves </a:t>
            </a:r>
            <a:r>
              <a:rPr lang="en-US" altLang="en-US" b="1" dirty="0">
                <a:latin typeface="Calibri" panose="020F0502020204030204" pitchFamily="34" charset="0"/>
              </a:rPr>
              <a:t>of the heart</a:t>
            </a:r>
            <a:endParaRPr lang="en-US" altLang="en-US" dirty="0">
              <a:latin typeface="Calibri" panose="020F0502020204030204" pitchFamily="34" charset="0"/>
            </a:endParaRPr>
          </a:p>
        </p:txBody>
      </p:sp>
      <p:sp>
        <p:nvSpPr>
          <p:cNvPr id="8195" name="Rectangle 3"/>
          <p:cNvSpPr>
            <a:spLocks noChangeArrowheads="1"/>
          </p:cNvSpPr>
          <p:nvPr/>
        </p:nvSpPr>
        <p:spPr bwMode="auto">
          <a:xfrm>
            <a:off x="273335" y="870044"/>
            <a:ext cx="6766444" cy="126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a:latin typeface="Calibri" panose="020F0502020204030204" pitchFamily="34" charset="0"/>
              </a:rPr>
              <a:t>3)</a:t>
            </a:r>
            <a:r>
              <a:rPr lang="en-US" altLang="en-US" dirty="0">
                <a:latin typeface="Calibri" panose="020F0502020204030204" pitchFamily="34" charset="0"/>
              </a:rPr>
              <a:t> Aortic semilunar valve </a:t>
            </a:r>
          </a:p>
          <a:p>
            <a:pPr eaLnBrk="1" hangingPunct="1">
              <a:buFontTx/>
              <a:buNone/>
            </a:pPr>
            <a:r>
              <a:rPr lang="en-US" altLang="en-US" sz="2400" dirty="0">
                <a:latin typeface="Calibri" panose="020F0502020204030204" pitchFamily="34" charset="0"/>
              </a:rPr>
              <a:t>     (located between the LV and the aorta)</a:t>
            </a:r>
          </a:p>
        </p:txBody>
      </p:sp>
      <p:sp>
        <p:nvSpPr>
          <p:cNvPr id="8196" name="Rectangle 4"/>
          <p:cNvSpPr>
            <a:spLocks noChangeArrowheads="1"/>
          </p:cNvSpPr>
          <p:nvPr/>
        </p:nvSpPr>
        <p:spPr bwMode="auto">
          <a:xfrm>
            <a:off x="286034" y="1987645"/>
            <a:ext cx="8593561" cy="104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a:latin typeface="Calibri" panose="020F0502020204030204" pitchFamily="34" charset="0"/>
              </a:rPr>
              <a:t>4)</a:t>
            </a:r>
            <a:r>
              <a:rPr lang="en-US" altLang="en-US" dirty="0">
                <a:latin typeface="Calibri" panose="020F0502020204030204" pitchFamily="34" charset="0"/>
              </a:rPr>
              <a:t> Pulmonary semilunar valve</a:t>
            </a:r>
          </a:p>
          <a:p>
            <a:pPr eaLnBrk="1" hangingPunct="1">
              <a:buNone/>
            </a:pPr>
            <a:r>
              <a:rPr lang="en-US" altLang="en-US" sz="2400" dirty="0">
                <a:latin typeface="Calibri" panose="020F0502020204030204" pitchFamily="34" charset="0"/>
              </a:rPr>
              <a:t>     (located between the RV and the pulmonary trunk)</a:t>
            </a:r>
          </a:p>
          <a:p>
            <a:pPr eaLnBrk="1" hangingPunct="1">
              <a:buFontTx/>
              <a:buNone/>
            </a:pPr>
            <a:endParaRPr lang="en-US" altLang="en-US" sz="2400" dirty="0">
              <a:latin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1274762" y="319664"/>
            <a:ext cx="65944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u="sng" dirty="0">
                <a:latin typeface="Calibri" panose="020F0502020204030204" pitchFamily="34" charset="0"/>
              </a:rPr>
              <a:t>Two Heart Sounds: “</a:t>
            </a:r>
            <a:r>
              <a:rPr lang="en-US" altLang="en-US" b="1" u="sng" dirty="0" err="1">
                <a:latin typeface="Calibri" panose="020F0502020204030204" pitchFamily="34" charset="0"/>
              </a:rPr>
              <a:t>Lub</a:t>
            </a:r>
            <a:r>
              <a:rPr lang="en-US" altLang="en-US" b="1" u="sng" dirty="0">
                <a:latin typeface="Calibri" panose="020F0502020204030204" pitchFamily="34" charset="0"/>
              </a:rPr>
              <a:t>” and “Dup”</a:t>
            </a:r>
          </a:p>
        </p:txBody>
      </p:sp>
      <p:sp>
        <p:nvSpPr>
          <p:cNvPr id="10" name="Rectangle 9"/>
          <p:cNvSpPr/>
          <p:nvPr/>
        </p:nvSpPr>
        <p:spPr>
          <a:xfrm>
            <a:off x="252919" y="1221429"/>
            <a:ext cx="8803532" cy="2677656"/>
          </a:xfrm>
          <a:prstGeom prst="rect">
            <a:avLst/>
          </a:prstGeom>
        </p:spPr>
        <p:txBody>
          <a:bodyPr wrap="square">
            <a:spAutoFit/>
          </a:bodyPr>
          <a:lstStyle/>
          <a:p>
            <a:r>
              <a:rPr lang="en-US" sz="2400" b="0" i="0" dirty="0">
                <a:solidFill>
                  <a:srgbClr val="222222"/>
                </a:solidFill>
                <a:effectLst/>
                <a:latin typeface="Calibri" panose="020F0502020204030204" pitchFamily="34" charset="0"/>
              </a:rPr>
              <a:t>In a healthy heart, there two audible </a:t>
            </a:r>
            <a:r>
              <a:rPr lang="en-US" sz="2400" b="1" i="0" dirty="0">
                <a:solidFill>
                  <a:srgbClr val="222222"/>
                </a:solidFill>
                <a:effectLst/>
                <a:latin typeface="Calibri" panose="020F0502020204030204" pitchFamily="34" charset="0"/>
              </a:rPr>
              <a:t>heart sounds</a:t>
            </a:r>
            <a:r>
              <a:rPr lang="en-US" sz="2400" b="0" i="0" dirty="0">
                <a:solidFill>
                  <a:srgbClr val="222222"/>
                </a:solidFill>
                <a:effectLst/>
                <a:latin typeface="Calibri" panose="020F0502020204030204" pitchFamily="34" charset="0"/>
              </a:rPr>
              <a:t>: S</a:t>
            </a:r>
            <a:r>
              <a:rPr lang="en-US" sz="2400" b="0" i="0" baseline="-25000" dirty="0">
                <a:solidFill>
                  <a:srgbClr val="222222"/>
                </a:solidFill>
                <a:effectLst/>
                <a:latin typeface="Calibri" panose="020F0502020204030204" pitchFamily="34" charset="0"/>
              </a:rPr>
              <a:t>1</a:t>
            </a:r>
            <a:r>
              <a:rPr lang="en-US" sz="2400" b="0" i="0" dirty="0">
                <a:solidFill>
                  <a:srgbClr val="222222"/>
                </a:solidFill>
                <a:effectLst/>
                <a:latin typeface="Calibri" panose="020F0502020204030204" pitchFamily="34" charset="0"/>
              </a:rPr>
              <a:t> and S</a:t>
            </a:r>
            <a:r>
              <a:rPr lang="en-US" sz="2400" b="0" i="0" baseline="-25000" dirty="0">
                <a:solidFill>
                  <a:srgbClr val="222222"/>
                </a:solidFill>
                <a:effectLst/>
                <a:latin typeface="Calibri" panose="020F0502020204030204" pitchFamily="34" charset="0"/>
              </a:rPr>
              <a:t>2</a:t>
            </a:r>
            <a:r>
              <a:rPr lang="en-US" sz="2400" b="0" i="0" dirty="0">
                <a:solidFill>
                  <a:srgbClr val="222222"/>
                </a:solidFill>
                <a:effectLst/>
                <a:latin typeface="Calibri" panose="020F0502020204030204" pitchFamily="34" charset="0"/>
              </a:rPr>
              <a:t>. </a:t>
            </a:r>
          </a:p>
          <a:p>
            <a:endParaRPr lang="en-US" sz="2400" dirty="0">
              <a:solidFill>
                <a:srgbClr val="222222"/>
              </a:solidFill>
              <a:latin typeface="Calibri" panose="020F0502020204030204" pitchFamily="34" charset="0"/>
            </a:endParaRPr>
          </a:p>
          <a:p>
            <a:endParaRPr lang="en-US" sz="2400" dirty="0">
              <a:solidFill>
                <a:srgbClr val="222222"/>
              </a:solidFill>
              <a:latin typeface="Calibri" panose="020F0502020204030204" pitchFamily="34" charset="0"/>
            </a:endParaRPr>
          </a:p>
          <a:p>
            <a:r>
              <a:rPr lang="en-US" sz="2400" b="0" i="0" dirty="0">
                <a:solidFill>
                  <a:srgbClr val="222222"/>
                </a:solidFill>
                <a:effectLst/>
                <a:latin typeface="Calibri" panose="020F0502020204030204" pitchFamily="34" charset="0"/>
              </a:rPr>
              <a:t>The </a:t>
            </a:r>
            <a:r>
              <a:rPr lang="en-US" sz="2400" b="0" i="0" u="sng" dirty="0">
                <a:solidFill>
                  <a:srgbClr val="C00000"/>
                </a:solidFill>
                <a:effectLst/>
                <a:latin typeface="Calibri" panose="020F0502020204030204" pitchFamily="34" charset="0"/>
              </a:rPr>
              <a:t>1</a:t>
            </a:r>
            <a:r>
              <a:rPr lang="en-US" sz="2400" b="0" i="0" u="sng" baseline="30000" dirty="0">
                <a:solidFill>
                  <a:srgbClr val="C00000"/>
                </a:solidFill>
                <a:effectLst/>
                <a:latin typeface="Calibri" panose="020F0502020204030204" pitchFamily="34" charset="0"/>
              </a:rPr>
              <a:t>st</a:t>
            </a:r>
            <a:r>
              <a:rPr lang="en-US" sz="2400" b="0" i="0" u="sng" dirty="0">
                <a:solidFill>
                  <a:srgbClr val="C00000"/>
                </a:solidFill>
                <a:effectLst/>
                <a:latin typeface="Calibri" panose="020F0502020204030204" pitchFamily="34" charset="0"/>
              </a:rPr>
              <a:t> heart sound</a:t>
            </a:r>
            <a:r>
              <a:rPr lang="en-US" sz="2400" b="0" i="0" dirty="0">
                <a:solidFill>
                  <a:srgbClr val="222222"/>
                </a:solidFill>
                <a:effectLst/>
                <a:latin typeface="Calibri" panose="020F0502020204030204" pitchFamily="34" charset="0"/>
              </a:rPr>
              <a:t> S</a:t>
            </a:r>
            <a:r>
              <a:rPr lang="en-US" sz="2400" b="0" i="0" baseline="-25000" dirty="0">
                <a:solidFill>
                  <a:srgbClr val="222222"/>
                </a:solidFill>
                <a:effectLst/>
                <a:latin typeface="Calibri" panose="020F0502020204030204" pitchFamily="34" charset="0"/>
              </a:rPr>
              <a:t>1</a:t>
            </a:r>
            <a:r>
              <a:rPr lang="en-US" sz="2400" b="0" i="0" dirty="0">
                <a:solidFill>
                  <a:srgbClr val="222222"/>
                </a:solidFill>
                <a:effectLst/>
                <a:latin typeface="Calibri" panose="020F0502020204030204" pitchFamily="34" charset="0"/>
              </a:rPr>
              <a:t>, the “</a:t>
            </a:r>
            <a:r>
              <a:rPr lang="en-US" sz="2400" b="1" i="0" dirty="0" err="1">
                <a:solidFill>
                  <a:srgbClr val="222222"/>
                </a:solidFill>
                <a:effectLst/>
                <a:latin typeface="Calibri" panose="020F0502020204030204" pitchFamily="34" charset="0"/>
              </a:rPr>
              <a:t>lub</a:t>
            </a:r>
            <a:r>
              <a:rPr lang="en-US" sz="2400" b="0" i="0" dirty="0">
                <a:solidFill>
                  <a:srgbClr val="222222"/>
                </a:solidFill>
                <a:effectLst/>
                <a:latin typeface="Calibri" panose="020F0502020204030204" pitchFamily="34" charset="0"/>
              </a:rPr>
              <a:t>” sound. </a:t>
            </a:r>
          </a:p>
          <a:p>
            <a:endParaRPr lang="en-US" sz="2400" dirty="0">
              <a:solidFill>
                <a:srgbClr val="222222"/>
              </a:solidFill>
              <a:latin typeface="Calibri" panose="020F0502020204030204" pitchFamily="34" charset="0"/>
            </a:endParaRPr>
          </a:p>
          <a:p>
            <a:endParaRPr lang="en-US" sz="2400" dirty="0">
              <a:solidFill>
                <a:srgbClr val="222222"/>
              </a:solidFill>
              <a:latin typeface="Calibri" panose="020F0502020204030204" pitchFamily="34" charset="0"/>
            </a:endParaRPr>
          </a:p>
          <a:p>
            <a:r>
              <a:rPr lang="en-US" sz="2400" b="0" i="0" dirty="0">
                <a:solidFill>
                  <a:srgbClr val="222222"/>
                </a:solidFill>
                <a:effectLst/>
                <a:latin typeface="Calibri" panose="020F0502020204030204" pitchFamily="34" charset="0"/>
              </a:rPr>
              <a:t>The </a:t>
            </a:r>
            <a:r>
              <a:rPr lang="en-US" sz="2400" b="0" i="0" u="sng" dirty="0">
                <a:solidFill>
                  <a:srgbClr val="C00000"/>
                </a:solidFill>
                <a:effectLst/>
                <a:latin typeface="Calibri" panose="020F0502020204030204" pitchFamily="34" charset="0"/>
              </a:rPr>
              <a:t>2</a:t>
            </a:r>
            <a:r>
              <a:rPr lang="en-US" sz="2400" b="0" i="0" u="sng" baseline="30000" dirty="0">
                <a:solidFill>
                  <a:srgbClr val="C00000"/>
                </a:solidFill>
                <a:effectLst/>
                <a:latin typeface="Calibri" panose="020F0502020204030204" pitchFamily="34" charset="0"/>
              </a:rPr>
              <a:t>nd</a:t>
            </a:r>
            <a:r>
              <a:rPr lang="en-US" sz="2400" b="0" i="0" u="sng" dirty="0">
                <a:solidFill>
                  <a:srgbClr val="C00000"/>
                </a:solidFill>
                <a:effectLst/>
                <a:latin typeface="Calibri" panose="020F0502020204030204" pitchFamily="34" charset="0"/>
              </a:rPr>
              <a:t> heart sound</a:t>
            </a:r>
            <a:r>
              <a:rPr lang="en-US" sz="2400" b="0" i="0" dirty="0">
                <a:solidFill>
                  <a:srgbClr val="222222"/>
                </a:solidFill>
                <a:effectLst/>
                <a:latin typeface="Calibri" panose="020F0502020204030204" pitchFamily="34" charset="0"/>
              </a:rPr>
              <a:t>, S</a:t>
            </a:r>
            <a:r>
              <a:rPr lang="en-US" sz="2400" b="0" i="0" baseline="-25000" dirty="0">
                <a:solidFill>
                  <a:srgbClr val="222222"/>
                </a:solidFill>
                <a:effectLst/>
                <a:latin typeface="Calibri" panose="020F0502020204030204" pitchFamily="34" charset="0"/>
              </a:rPr>
              <a:t>2</a:t>
            </a:r>
            <a:r>
              <a:rPr lang="en-US" sz="2400" b="0" i="0" dirty="0">
                <a:solidFill>
                  <a:srgbClr val="222222"/>
                </a:solidFill>
                <a:effectLst/>
                <a:latin typeface="Calibri" panose="020F0502020204030204" pitchFamily="34" charset="0"/>
              </a:rPr>
              <a:t>, </a:t>
            </a:r>
            <a:r>
              <a:rPr lang="en-US" sz="2400" dirty="0">
                <a:solidFill>
                  <a:srgbClr val="222222"/>
                </a:solidFill>
                <a:latin typeface="Calibri" panose="020F0502020204030204" pitchFamily="34" charset="0"/>
              </a:rPr>
              <a:t>the</a:t>
            </a:r>
            <a:r>
              <a:rPr lang="en-US" sz="2400" b="0" i="0" dirty="0">
                <a:solidFill>
                  <a:srgbClr val="222222"/>
                </a:solidFill>
                <a:effectLst/>
                <a:latin typeface="Calibri" panose="020F0502020204030204" pitchFamily="34" charset="0"/>
              </a:rPr>
              <a:t> “</a:t>
            </a:r>
            <a:r>
              <a:rPr lang="en-US" sz="2400" b="1" i="0" dirty="0">
                <a:solidFill>
                  <a:srgbClr val="222222"/>
                </a:solidFill>
                <a:effectLst/>
                <a:latin typeface="Calibri" panose="020F0502020204030204" pitchFamily="34" charset="0"/>
              </a:rPr>
              <a:t>dup</a:t>
            </a:r>
            <a:r>
              <a:rPr lang="en-US" sz="2400" b="0" i="0" dirty="0">
                <a:solidFill>
                  <a:srgbClr val="222222"/>
                </a:solidFill>
                <a:effectLst/>
                <a:latin typeface="Calibri" panose="020F0502020204030204" pitchFamily="34" charset="0"/>
              </a:rPr>
              <a:t>” sound.</a:t>
            </a:r>
            <a:endParaRPr lang="en-US" sz="2400" dirty="0">
              <a:latin typeface="Calibri" panose="020F0502020204030204" pitchFamily="34" charset="0"/>
            </a:endParaRPr>
          </a:p>
        </p:txBody>
      </p:sp>
    </p:spTree>
    <p:extLst>
      <p:ext uri="{BB962C8B-B14F-4D97-AF65-F5344CB8AC3E}">
        <p14:creationId xmlns:p14="http://schemas.microsoft.com/office/powerpoint/2010/main" val="23693129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valv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860550"/>
            <a:ext cx="15176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2" descr="valv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216400"/>
            <a:ext cx="145891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3"/>
          <p:cNvSpPr txBox="1">
            <a:spLocks noChangeArrowheads="1"/>
          </p:cNvSpPr>
          <p:nvPr/>
        </p:nvSpPr>
        <p:spPr bwMode="auto">
          <a:xfrm>
            <a:off x="392113" y="1062038"/>
            <a:ext cx="1612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solidFill>
                  <a:srgbClr val="0000FF"/>
                </a:solidFill>
                <a:latin typeface="Calibri" panose="020F0502020204030204" pitchFamily="34" charset="0"/>
              </a:rPr>
              <a:t>Normal </a:t>
            </a:r>
          </a:p>
          <a:p>
            <a:pPr eaLnBrk="1" hangingPunct="1">
              <a:spcBef>
                <a:spcPct val="0"/>
              </a:spcBef>
              <a:buFontTx/>
              <a:buNone/>
            </a:pPr>
            <a:r>
              <a:rPr lang="en-US" altLang="en-US" sz="2200">
                <a:latin typeface="Calibri" panose="020F0502020204030204" pitchFamily="34" charset="0"/>
              </a:rPr>
              <a:t>Heart Valves</a:t>
            </a:r>
          </a:p>
        </p:txBody>
      </p:sp>
      <p:pic>
        <p:nvPicPr>
          <p:cNvPr id="33807" name="Picture 15" descr="valv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238625"/>
            <a:ext cx="14351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17" descr="valv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9025" y="1847850"/>
            <a:ext cx="146526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Rectangle 18"/>
          <p:cNvSpPr>
            <a:spLocks noChangeArrowheads="1"/>
          </p:cNvSpPr>
          <p:nvPr/>
        </p:nvSpPr>
        <p:spPr bwMode="auto">
          <a:xfrm>
            <a:off x="4189413" y="1243013"/>
            <a:ext cx="3965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Calibri" panose="020F0502020204030204" pitchFamily="34" charset="0"/>
              </a:rPr>
              <a:t>Problems Opening:</a:t>
            </a:r>
            <a:r>
              <a:rPr lang="en-US" altLang="en-US" sz="2400">
                <a:latin typeface="Calibri" panose="020F0502020204030204" pitchFamily="34" charset="0"/>
              </a:rPr>
              <a:t> </a:t>
            </a:r>
          </a:p>
          <a:p>
            <a:pPr eaLnBrk="1" hangingPunct="1">
              <a:spcBef>
                <a:spcPct val="0"/>
              </a:spcBef>
              <a:buFontTx/>
              <a:buNone/>
            </a:pPr>
            <a:r>
              <a:rPr lang="en-US" altLang="en-US" sz="2400">
                <a:latin typeface="Calibri" panose="020F0502020204030204" pitchFamily="34" charset="0"/>
              </a:rPr>
              <a:t>Stenosis – narrowing of valve, </a:t>
            </a:r>
          </a:p>
          <a:p>
            <a:pPr eaLnBrk="1" hangingPunct="1">
              <a:spcBef>
                <a:spcPct val="0"/>
              </a:spcBef>
              <a:buFontTx/>
              <a:buNone/>
            </a:pPr>
            <a:r>
              <a:rPr lang="en-US" altLang="en-US" sz="2400">
                <a:latin typeface="Calibri" panose="020F0502020204030204" pitchFamily="34" charset="0"/>
              </a:rPr>
              <a:t>when a valve doesn't open </a:t>
            </a:r>
          </a:p>
          <a:p>
            <a:pPr eaLnBrk="1" hangingPunct="1">
              <a:spcBef>
                <a:spcPct val="0"/>
              </a:spcBef>
              <a:buFontTx/>
              <a:buNone/>
            </a:pPr>
            <a:r>
              <a:rPr lang="en-US" altLang="en-US" sz="2400">
                <a:latin typeface="Calibri" panose="020F0502020204030204" pitchFamily="34" charset="0"/>
              </a:rPr>
              <a:t>completely.</a:t>
            </a:r>
          </a:p>
          <a:p>
            <a:pPr eaLnBrk="1" hangingPunct="1">
              <a:spcBef>
                <a:spcPct val="0"/>
              </a:spcBef>
              <a:buFontTx/>
              <a:buNone/>
            </a:pPr>
            <a:endParaRPr lang="en-US" altLang="en-US" sz="2400">
              <a:latin typeface="Calibri" panose="020F0502020204030204" pitchFamily="34" charset="0"/>
            </a:endParaRPr>
          </a:p>
          <a:p>
            <a:pPr eaLnBrk="1" hangingPunct="1">
              <a:spcBef>
                <a:spcPct val="0"/>
              </a:spcBef>
              <a:buFontTx/>
              <a:buNone/>
            </a:pPr>
            <a:r>
              <a:rPr lang="en-US" altLang="en-US" sz="2400">
                <a:solidFill>
                  <a:srgbClr val="006600"/>
                </a:solidFill>
                <a:latin typeface="Calibri" panose="020F0502020204030204" pitchFamily="34" charset="0"/>
              </a:rPr>
              <a:t>Turbulence = noise = murmur.</a:t>
            </a:r>
          </a:p>
        </p:txBody>
      </p:sp>
      <p:sp>
        <p:nvSpPr>
          <p:cNvPr id="33811" name="Rectangle 19"/>
          <p:cNvSpPr>
            <a:spLocks noChangeArrowheads="1"/>
          </p:cNvSpPr>
          <p:nvPr/>
        </p:nvSpPr>
        <p:spPr bwMode="auto">
          <a:xfrm>
            <a:off x="4202113" y="4043363"/>
            <a:ext cx="45148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Calibri" panose="020F0502020204030204" pitchFamily="34" charset="0"/>
              </a:rPr>
              <a:t>Problems Closing:</a:t>
            </a:r>
            <a:r>
              <a:rPr lang="en-US" altLang="en-US" sz="2400">
                <a:latin typeface="Calibri" panose="020F0502020204030204" pitchFamily="34" charset="0"/>
              </a:rPr>
              <a:t> </a:t>
            </a:r>
          </a:p>
          <a:p>
            <a:pPr eaLnBrk="1" hangingPunct="1">
              <a:spcBef>
                <a:spcPct val="0"/>
              </a:spcBef>
              <a:buFontTx/>
              <a:buNone/>
            </a:pPr>
            <a:r>
              <a:rPr lang="en-US" altLang="en-US" sz="2400">
                <a:latin typeface="Calibri" panose="020F0502020204030204" pitchFamily="34" charset="0"/>
              </a:rPr>
              <a:t>Prolapse –overlapping or when </a:t>
            </a:r>
          </a:p>
          <a:p>
            <a:pPr eaLnBrk="1" hangingPunct="1">
              <a:spcBef>
                <a:spcPct val="0"/>
              </a:spcBef>
              <a:buFontTx/>
              <a:buNone/>
            </a:pPr>
            <a:r>
              <a:rPr lang="en-US" altLang="en-US" sz="2400">
                <a:latin typeface="Calibri" panose="020F0502020204030204" pitchFamily="34" charset="0"/>
              </a:rPr>
              <a:t>valve doesn't close tightly. Also </a:t>
            </a:r>
          </a:p>
          <a:p>
            <a:pPr eaLnBrk="1" hangingPunct="1">
              <a:spcBef>
                <a:spcPct val="0"/>
              </a:spcBef>
              <a:buFontTx/>
              <a:buNone/>
            </a:pPr>
            <a:r>
              <a:rPr lang="en-US" altLang="en-US" sz="2400">
                <a:latin typeface="Calibri" panose="020F0502020204030204" pitchFamily="34" charset="0"/>
              </a:rPr>
              <a:t>termed valvular insufficiency </a:t>
            </a:r>
          </a:p>
          <a:p>
            <a:pPr eaLnBrk="1" hangingPunct="1">
              <a:spcBef>
                <a:spcPct val="0"/>
              </a:spcBef>
              <a:buFontTx/>
              <a:buNone/>
            </a:pPr>
            <a:r>
              <a:rPr lang="en-US" altLang="en-US" sz="2400">
                <a:latin typeface="Calibri" panose="020F0502020204030204" pitchFamily="34" charset="0"/>
              </a:rPr>
              <a:t>(regurgitation)</a:t>
            </a:r>
          </a:p>
          <a:p>
            <a:pPr eaLnBrk="1" hangingPunct="1">
              <a:spcBef>
                <a:spcPct val="0"/>
              </a:spcBef>
              <a:buFontTx/>
              <a:buNone/>
            </a:pPr>
            <a:r>
              <a:rPr lang="en-US" altLang="en-US" sz="2400">
                <a:latin typeface="Calibri" panose="020F0502020204030204" pitchFamily="34" charset="0"/>
              </a:rPr>
              <a:t> </a:t>
            </a:r>
          </a:p>
          <a:p>
            <a:pPr eaLnBrk="1" hangingPunct="1">
              <a:spcBef>
                <a:spcPct val="0"/>
              </a:spcBef>
              <a:buFontTx/>
              <a:buNone/>
            </a:pPr>
            <a:r>
              <a:rPr lang="en-US" altLang="en-US" sz="2400">
                <a:solidFill>
                  <a:srgbClr val="006600"/>
                </a:solidFill>
                <a:latin typeface="Calibri" panose="020F0502020204030204" pitchFamily="34" charset="0"/>
              </a:rPr>
              <a:t>Retrograde flow = noise = murmur.</a:t>
            </a:r>
          </a:p>
        </p:txBody>
      </p:sp>
      <p:sp>
        <p:nvSpPr>
          <p:cNvPr id="10249" name="Rectangle 20"/>
          <p:cNvSpPr>
            <a:spLocks noChangeArrowheads="1"/>
          </p:cNvSpPr>
          <p:nvPr/>
        </p:nvSpPr>
        <p:spPr bwMode="auto">
          <a:xfrm>
            <a:off x="701675" y="55563"/>
            <a:ext cx="75438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993300"/>
                </a:solidFill>
                <a:latin typeface="Calibri" panose="020F0502020204030204" pitchFamily="34" charset="0"/>
              </a:rPr>
              <a:t>Disorders of Heart Valves</a:t>
            </a:r>
          </a:p>
        </p:txBody>
      </p:sp>
      <p:sp>
        <p:nvSpPr>
          <p:cNvPr id="33813" name="Text Box 21"/>
          <p:cNvSpPr txBox="1">
            <a:spLocks noChangeArrowheads="1"/>
          </p:cNvSpPr>
          <p:nvPr/>
        </p:nvSpPr>
        <p:spPr bwMode="auto">
          <a:xfrm>
            <a:off x="2392363" y="1071563"/>
            <a:ext cx="1612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solidFill>
                  <a:srgbClr val="FF0000"/>
                </a:solidFill>
                <a:latin typeface="Calibri" panose="020F0502020204030204" pitchFamily="34" charset="0"/>
              </a:rPr>
              <a:t>Problem </a:t>
            </a:r>
          </a:p>
          <a:p>
            <a:pPr eaLnBrk="1" hangingPunct="1">
              <a:spcBef>
                <a:spcPct val="0"/>
              </a:spcBef>
              <a:buFontTx/>
              <a:buNone/>
            </a:pPr>
            <a:r>
              <a:rPr lang="en-US" altLang="en-US" sz="2200">
                <a:latin typeface="Calibri" panose="020F0502020204030204" pitchFamily="34" charset="0"/>
              </a:rPr>
              <a:t>Heart Valves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2229</TotalTime>
  <Words>1230</Words>
  <Application>Microsoft Office PowerPoint</Application>
  <PresentationFormat>On-screen Show (4:3)</PresentationFormat>
  <Paragraphs>167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Default Design</vt:lpstr>
      <vt:lpstr>PowerPoint Presentation</vt:lpstr>
      <vt:lpstr>Functions of the Cardiovascular System </vt:lpstr>
      <vt:lpstr>PowerPoint Presentation</vt:lpstr>
      <vt:lpstr>PowerPoint Presentation</vt:lpstr>
      <vt:lpstr>PowerPoint Presentation</vt:lpstr>
      <vt:lpstr>The Heart has 4 Valves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Miramar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c:creator>
  <cp:lastModifiedBy>Marie Mc Mahon</cp:lastModifiedBy>
  <cp:revision>131</cp:revision>
  <dcterms:created xsi:type="dcterms:W3CDTF">2006-07-13T05:35:07Z</dcterms:created>
  <dcterms:modified xsi:type="dcterms:W3CDTF">2026-03-08T02:25:16Z</dcterms:modified>
</cp:coreProperties>
</file>