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7" r:id="rId3"/>
    <p:sldMasterId id="2147483736" r:id="rId4"/>
    <p:sldMasterId id="2147483748" r:id="rId5"/>
    <p:sldMasterId id="2147483773" r:id="rId6"/>
  </p:sldMasterIdLst>
  <p:notesMasterIdLst>
    <p:notesMasterId r:id="rId32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6" r:id="rId14"/>
    <p:sldId id="267" r:id="rId15"/>
    <p:sldId id="268" r:id="rId16"/>
    <p:sldId id="269" r:id="rId17"/>
    <p:sldId id="270" r:id="rId18"/>
    <p:sldId id="271" r:id="rId19"/>
    <p:sldId id="289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 userDrawn="1">
          <p15:clr>
            <a:srgbClr val="A4A3A4"/>
          </p15:clr>
        </p15:guide>
        <p15:guide id="2" pos="5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C6600"/>
    <a:srgbClr val="996600"/>
    <a:srgbClr val="CC9900"/>
    <a:srgbClr val="CC9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5886" autoAdjust="0"/>
    <p:restoredTop sz="94660"/>
  </p:normalViewPr>
  <p:slideViewPr>
    <p:cSldViewPr snapToGrid="0" showGuides="1">
      <p:cViewPr varScale="1">
        <p:scale>
          <a:sx n="133" d="100"/>
          <a:sy n="133" d="100"/>
        </p:scale>
        <p:origin x="264" y="114"/>
      </p:cViewPr>
      <p:guideLst>
        <p:guide orient="horz" pos="936"/>
        <p:guide pos="55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A1643E-6CB6-41C2-9485-8B9452ECB54C}" type="datetimeFigureOut">
              <a:rPr lang="en-US" smtClean="0"/>
              <a:t>3/7/2026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C345C-AA04-4339-8AF5-ADE59FC97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24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3CAD6-2331-4355-948A-885D49B5B4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3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BA17C-754E-4F57-B02D-C524ED2839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678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BE3B-0B65-4CDE-A01E-8C13E55CBA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518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8872BD8-A6DF-4A60-BD90-3A02EE429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314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8378AEF-B457-4667-A7A5-BF9DA5A114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9003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91BE986-4C63-4B04-9DA0-ABC1D6D52F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311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78C7DE5-B7C6-4823-8142-EA13581888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860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501152B-C066-44A3-AD35-67F50B4A8A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7171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692EED7-92F0-41F0-832A-8B129355DB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95574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D5915CC-6AB5-4A36-82D3-CBC706400E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2871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DD8C6F-36A1-474E-85F3-2BB2A07E68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619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81F7-CDB6-4289-A3FD-2EC80834D9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860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AFACB50-481F-4A51-8727-9CAAE5C16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1677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2568B4-4AB2-4616-9A99-BE5E85CAB2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59326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15C3862-E2B2-4581-AED6-6E8C5D3F56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24891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6423C32-DFF2-477A-8431-135A0E28D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110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DB3745C-DC13-4D71-B2FC-CFE6CF105A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4518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3094B9-149D-41D1-801A-D206A2E7C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0232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F680308-233C-4AE7-913B-26362F3EB5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2137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35BAD9E-8590-4A8B-B820-8812236DF7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4956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369B85F-33AB-4EC0-B6EB-7E6AF0BF3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8846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6768FC-7F7C-4D90-8ED2-45731BE7ED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83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48C26-CEE6-40DF-8C84-B887E11970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975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570350-83CA-49D3-917B-F4222ABB81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5066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44A538-4BC8-4ACE-A1B6-E4725E3091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22058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DC31AB-4D1B-4B68-AF5D-0B94DA6215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8852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2B1A4AF-3274-4B8C-9E05-7D56DD2910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486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6F6F8D2-432B-488E-8C9A-9D1A831C060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91299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5C152CE-4265-47E6-8A81-70CED3A40C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4889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3CAD6-2331-4355-948A-885D49B5B46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623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081F7-CDB6-4289-A3FD-2EC80834D9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391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48C26-CEE6-40DF-8C84-B887E11970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8917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0944-BE4D-4C3B-863E-16CE7EEF8B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51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70944-BE4D-4C3B-863E-16CE7EEF8BB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681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C2A0-6A62-46A7-AF6D-7883906046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624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E046-6035-4488-B8E7-B378140DC8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2224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1092-ECA5-42E2-882A-7680573A87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194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AD7D7-7226-496B-A222-A18263B0D7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857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82B3-0F0E-4CDA-B9B1-84EF66526D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090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BA17C-754E-4F57-B02D-C524ED28396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904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CBE3B-0B65-4CDE-A01E-8C13E55CBAE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323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E86BE97-F9EB-4A92-9C93-5CAB4B6C4C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47243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3E8BF7-35C4-4790-BAB5-204409873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60098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CCF83BB-C895-4046-ADAA-5D014BE994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4600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7EC2A0-6A62-46A7-AF6D-7883906046E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6890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16B030-D6E9-46EE-B6AB-80FCD059A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5025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AA179E-CD12-4142-A2F5-AB5FDCA449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5827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5473DDB-B114-44B1-8DD8-B1A25C39CE6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5294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65B859-711F-430D-803E-B64F083919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0263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E7862AE-F8D0-4B65-8EE8-8DBBC1B13B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2554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56505D1-96D6-4821-8048-402495C3C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41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B9F45E-7E8E-406A-8B00-E926D292C6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17402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DADC5C2-CEC3-4D61-8F9D-D2B26269AF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3445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056E34A-816E-433D-8536-355A4FAA13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2364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7B934A1-DF10-4D50-AB75-F4BFBD37AE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51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9E046-6035-4488-B8E7-B378140DC89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425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3BF1B43-1A31-499B-87C8-70EABB5BF6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3946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BBDACD-58AD-4914-9093-CF0C63488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9720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7D265C-875E-4735-92EB-84640C6AB1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95023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3FB830-6ACE-4D0E-9760-9208D69425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2897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1EE08AA-7058-4549-BD2A-CB4A6839BE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34907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8833F8C-E94E-4AEC-868F-5B5065E0BF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16023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E134042-02E1-4C3C-93A0-39613B3657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66474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615CA0-2345-43E1-B9CD-98A8D474BD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1071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DCABDF-1408-4F15-A9FF-52FC5B2DD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2600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11092-ECA5-42E2-882A-7680573A876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864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AD7D7-7226-496B-A222-A18263B0D70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31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8C82B3-0F0E-4CDA-B9B1-84EF66526D1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8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6616-2F51-4F61-8D19-E63FCFAE7F07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17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B1B3D26-0D37-45FC-AD6B-0F0DCFFB04B9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357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prstClr val="black">
                    <a:tint val="75000"/>
                  </a:prstClr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6A74595-85FA-4FC9-970B-A47C45E349A2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35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99FF">
            <a:alpha val="2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55B66616-2F51-4F61-8D19-E63FCFAE7F07}" type="slidenum">
              <a:rPr lang="en-US" alt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2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08000">
            <a:alpha val="65097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0C5BF-DE37-4669-AB9D-82BFA67C7FC8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828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26E653-75ED-4FDC-A519-07D6695CA5EE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607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5588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4"/>
          <p:cNvSpPr>
            <a:spLocks noChangeArrowheads="1"/>
          </p:cNvSpPr>
          <p:nvPr/>
        </p:nvSpPr>
        <p:spPr bwMode="auto">
          <a:xfrm>
            <a:off x="78369" y="470969"/>
            <a:ext cx="60690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Calibri" panose="020F0502020204030204" pitchFamily="34" charset="0"/>
              </a:rPr>
              <a:t>Blood is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Calibri" panose="020F0502020204030204" pitchFamily="34" charset="0"/>
              </a:rPr>
              <a:t>a fluid 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9900"/>
                </a:solidFill>
                <a:latin typeface="Calibri" panose="020F0502020204030204" pitchFamily="34" charset="0"/>
              </a:rPr>
              <a:t>Connective Tissue</a:t>
            </a:r>
          </a:p>
        </p:txBody>
      </p:sp>
    </p:spTree>
    <p:extLst>
      <p:ext uri="{BB962C8B-B14F-4D97-AF65-F5344CB8AC3E}">
        <p14:creationId xmlns:p14="http://schemas.microsoft.com/office/powerpoint/2010/main" val="302782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3"/>
          <p:cNvSpPr txBox="1">
            <a:spLocks noChangeArrowheads="1"/>
          </p:cNvSpPr>
          <p:nvPr/>
        </p:nvSpPr>
        <p:spPr bwMode="auto">
          <a:xfrm>
            <a:off x="1041400" y="179388"/>
            <a:ext cx="6889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There are millions of </a:t>
            </a:r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Hb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inside each RBC</a:t>
            </a:r>
          </a:p>
        </p:txBody>
      </p:sp>
      <p:pic>
        <p:nvPicPr>
          <p:cNvPr id="6963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0"/>
          <a:stretch>
            <a:fillRect/>
          </a:stretch>
        </p:blipFill>
        <p:spPr bwMode="auto">
          <a:xfrm>
            <a:off x="276225" y="2547938"/>
            <a:ext cx="54387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6" name="Text Box 3"/>
          <p:cNvSpPr txBox="1">
            <a:spLocks noChangeArrowheads="1"/>
          </p:cNvSpPr>
          <p:nvPr/>
        </p:nvSpPr>
        <p:spPr bwMode="auto">
          <a:xfrm>
            <a:off x="454025" y="755650"/>
            <a:ext cx="828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</a:rPr>
              <a:t>RBCs have so few organelles to make more room for </a:t>
            </a:r>
            <a:r>
              <a:rPr lang="en-US" altLang="en-US" sz="1600" b="1" u="sng">
                <a:solidFill>
                  <a:srgbClr val="0000FF"/>
                </a:solidFill>
                <a:latin typeface="Calibri" panose="020F0502020204030204" pitchFamily="34" charset="0"/>
              </a:rPr>
              <a:t>hemoglobin</a:t>
            </a: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</a:rPr>
              <a:t> (Hb) =&gt; </a:t>
            </a:r>
            <a:r>
              <a:rPr lang="en-US" altLang="en-US" sz="1600" b="1">
                <a:solidFill>
                  <a:srgbClr val="C00000"/>
                </a:solidFill>
                <a:latin typeface="Calibri" panose="020F0502020204030204" pitchFamily="34" charset="0"/>
              </a:rPr>
              <a:t>________ Hb/cell!</a:t>
            </a: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</a:rPr>
              <a:t>Hb</a:t>
            </a: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</a:rPr>
              <a:t> binds and transports Oxygen (</a:t>
            </a: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1600" b="1" baseline="-2500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</a:rPr>
              <a:t>) and some Carbon Dioxide (</a:t>
            </a: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1600" b="1" baseline="-2500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</a:rPr>
              <a:t>) in the body.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</a:rPr>
              <a:t>The Hb molecule contains 4 globin portions (2 </a:t>
            </a:r>
            <a:r>
              <a:rPr lang="el-GR" altLang="en-US" sz="1600" b="1">
                <a:solidFill>
                  <a:srgbClr val="0000FF"/>
                </a:solidFill>
                <a:latin typeface="Calibri" panose="020F0502020204030204" pitchFamily="34" charset="0"/>
              </a:rPr>
              <a:t>α</a:t>
            </a: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</a:rPr>
              <a:t> and 2 </a:t>
            </a:r>
            <a:r>
              <a:rPr lang="el-GR" altLang="en-US" sz="1600" b="1">
                <a:solidFill>
                  <a:srgbClr val="0000FF"/>
                </a:solidFill>
                <a:latin typeface="Calibri" panose="020F0502020204030204" pitchFamily="34" charset="0"/>
              </a:rPr>
              <a:t>β</a:t>
            </a: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</a:rPr>
              <a:t> chains).</a:t>
            </a:r>
            <a:endParaRPr lang="en-US" altLang="en-US" sz="140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</a:rPr>
              <a:t>At the center of each globin is an iron (Fe) containing </a:t>
            </a:r>
            <a:r>
              <a:rPr lang="en-US" altLang="en-US" sz="1600" b="1">
                <a:solidFill>
                  <a:srgbClr val="0000FF"/>
                </a:solidFill>
                <a:latin typeface="Calibri" panose="020F0502020204030204" pitchFamily="34" charset="0"/>
              </a:rPr>
              <a:t>Heme</a:t>
            </a:r>
            <a:r>
              <a:rPr lang="en-US" altLang="en-US" sz="1600">
                <a:solidFill>
                  <a:srgbClr val="0000FF"/>
                </a:solidFill>
                <a:latin typeface="Calibri" panose="020F0502020204030204" pitchFamily="34" charset="0"/>
              </a:rPr>
              <a:t> molecule.   </a:t>
            </a:r>
          </a:p>
        </p:txBody>
      </p:sp>
      <p:sp>
        <p:nvSpPr>
          <p:cNvPr id="69637" name="Text Box 3"/>
          <p:cNvSpPr txBox="1">
            <a:spLocks noChangeArrowheads="1"/>
          </p:cNvSpPr>
          <p:nvPr/>
        </p:nvSpPr>
        <p:spPr bwMode="auto">
          <a:xfrm>
            <a:off x="5705475" y="2925763"/>
            <a:ext cx="2625725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globin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 portions (</a:t>
            </a: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α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l-GR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β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  <a:p>
            <a:pPr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16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 binds here.</a:t>
            </a:r>
          </a:p>
        </p:txBody>
      </p:sp>
      <p:cxnSp>
        <p:nvCxnSpPr>
          <p:cNvPr id="69638" name="Straight Connector 6"/>
          <p:cNvCxnSpPr>
            <a:cxnSpLocks noChangeShapeType="1"/>
          </p:cNvCxnSpPr>
          <p:nvPr/>
        </p:nvCxnSpPr>
        <p:spPr bwMode="auto">
          <a:xfrm flipH="1">
            <a:off x="5335588" y="3376613"/>
            <a:ext cx="1069975" cy="10302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39" name="Straight Connector 10"/>
          <p:cNvCxnSpPr>
            <a:cxnSpLocks noChangeShapeType="1"/>
          </p:cNvCxnSpPr>
          <p:nvPr/>
        </p:nvCxnSpPr>
        <p:spPr bwMode="auto">
          <a:xfrm flipH="1">
            <a:off x="5335588" y="3376613"/>
            <a:ext cx="1069975" cy="171926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0" name="Text Box 3"/>
          <p:cNvSpPr txBox="1">
            <a:spLocks noChangeArrowheads="1"/>
          </p:cNvSpPr>
          <p:nvPr/>
        </p:nvSpPr>
        <p:spPr bwMode="auto">
          <a:xfrm>
            <a:off x="6035675" y="4921250"/>
            <a:ext cx="305752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heme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 portions (in center of each globin). The </a:t>
            </a:r>
            <a:r>
              <a:rPr lang="en-US" altLang="en-US" sz="1600" b="1">
                <a:solidFill>
                  <a:srgbClr val="00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1600" b="1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 binds here. Each Hb molecule binds 4 O</a:t>
            </a:r>
            <a:r>
              <a:rPr lang="en-US" altLang="en-US" sz="1600" baseline="-2500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1600">
                <a:solidFill>
                  <a:srgbClr val="000000"/>
                </a:solidFill>
                <a:latin typeface="Calibri" panose="020F0502020204030204" pitchFamily="34" charset="0"/>
              </a:rPr>
              <a:t> molecules maximum.</a:t>
            </a:r>
          </a:p>
        </p:txBody>
      </p:sp>
      <p:cxnSp>
        <p:nvCxnSpPr>
          <p:cNvPr id="69641" name="Straight Connector 12"/>
          <p:cNvCxnSpPr>
            <a:cxnSpLocks noChangeShapeType="1"/>
            <a:stCxn id="69640" idx="1"/>
          </p:cNvCxnSpPr>
          <p:nvPr/>
        </p:nvCxnSpPr>
        <p:spPr bwMode="auto">
          <a:xfrm flipH="1" flipV="1">
            <a:off x="3911600" y="4733925"/>
            <a:ext cx="2124075" cy="7254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9642" name="Straight Connector 15"/>
          <p:cNvCxnSpPr>
            <a:cxnSpLocks noChangeShapeType="1"/>
          </p:cNvCxnSpPr>
          <p:nvPr/>
        </p:nvCxnSpPr>
        <p:spPr bwMode="auto">
          <a:xfrm flipH="1">
            <a:off x="4775200" y="5448300"/>
            <a:ext cx="1239838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9643" name="Freeform 3"/>
          <p:cNvSpPr>
            <a:spLocks/>
          </p:cNvSpPr>
          <p:nvPr/>
        </p:nvSpPr>
        <p:spPr bwMode="auto">
          <a:xfrm>
            <a:off x="333375" y="2935288"/>
            <a:ext cx="687388" cy="74612"/>
          </a:xfrm>
          <a:custGeom>
            <a:avLst/>
            <a:gdLst>
              <a:gd name="T0" fmla="*/ 0 w 687227"/>
              <a:gd name="T1" fmla="*/ 50326 h 74077"/>
              <a:gd name="T2" fmla="*/ 315361 w 687227"/>
              <a:gd name="T3" fmla="*/ 29255 h 74077"/>
              <a:gd name="T4" fmla="*/ 458698 w 687227"/>
              <a:gd name="T5" fmla="*/ 60858 h 74077"/>
              <a:gd name="T6" fmla="*/ 525597 w 687227"/>
              <a:gd name="T7" fmla="*/ 81931 h 74077"/>
              <a:gd name="T8" fmla="*/ 649828 w 687227"/>
              <a:gd name="T9" fmla="*/ 71394 h 74077"/>
              <a:gd name="T10" fmla="*/ 688054 w 687227"/>
              <a:gd name="T11" fmla="*/ 60858 h 7407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687227" h="74077">
                <a:moveTo>
                  <a:pt x="0" y="45502"/>
                </a:moveTo>
                <a:cubicBezTo>
                  <a:pt x="118996" y="-25896"/>
                  <a:pt x="52708" y="2116"/>
                  <a:pt x="314325" y="26452"/>
                </a:cubicBezTo>
                <a:cubicBezTo>
                  <a:pt x="362684" y="30951"/>
                  <a:pt x="411124" y="39668"/>
                  <a:pt x="457200" y="55027"/>
                </a:cubicBezTo>
                <a:cubicBezTo>
                  <a:pt x="498194" y="68692"/>
                  <a:pt x="476035" y="62117"/>
                  <a:pt x="523875" y="74077"/>
                </a:cubicBezTo>
                <a:cubicBezTo>
                  <a:pt x="565150" y="70902"/>
                  <a:pt x="606623" y="69687"/>
                  <a:pt x="647700" y="64552"/>
                </a:cubicBezTo>
                <a:cubicBezTo>
                  <a:pt x="731932" y="54023"/>
                  <a:pt x="649587" y="55027"/>
                  <a:pt x="685800" y="55027"/>
                </a:cubicBezTo>
              </a:path>
            </a:pathLst>
          </a:cu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9644" name="Freeform 4"/>
          <p:cNvSpPr>
            <a:spLocks/>
          </p:cNvSpPr>
          <p:nvPr/>
        </p:nvSpPr>
        <p:spPr bwMode="auto">
          <a:xfrm rot="-353187">
            <a:off x="1085850" y="2935288"/>
            <a:ext cx="742950" cy="69850"/>
          </a:xfrm>
          <a:custGeom>
            <a:avLst/>
            <a:gdLst>
              <a:gd name="T0" fmla="*/ 0 w 657225"/>
              <a:gd name="T1" fmla="*/ 12742668 h 43228"/>
              <a:gd name="T2" fmla="*/ 299583 w 657225"/>
              <a:gd name="T3" fmla="*/ 48152 h 43228"/>
              <a:gd name="T4" fmla="*/ 1617753 w 657225"/>
              <a:gd name="T5" fmla="*/ 25436205 h 43228"/>
              <a:gd name="T6" fmla="*/ 4134255 w 657225"/>
              <a:gd name="T7" fmla="*/ 50824021 h 4322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657225" h="43228">
                <a:moveTo>
                  <a:pt x="0" y="9561"/>
                </a:moveTo>
                <a:cubicBezTo>
                  <a:pt x="15875" y="6386"/>
                  <a:pt x="31447" y="-563"/>
                  <a:pt x="47625" y="36"/>
                </a:cubicBezTo>
                <a:cubicBezTo>
                  <a:pt x="117715" y="2632"/>
                  <a:pt x="257175" y="19086"/>
                  <a:pt x="257175" y="19086"/>
                </a:cubicBezTo>
                <a:cubicBezTo>
                  <a:pt x="452052" y="58061"/>
                  <a:pt x="320046" y="38136"/>
                  <a:pt x="657225" y="38136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40" grpId="0"/>
      <p:bldP spid="69643" grpId="0" animBg="1"/>
      <p:bldP spid="696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5" y="1949450"/>
            <a:ext cx="292417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Text Box 4"/>
          <p:cNvSpPr txBox="1">
            <a:spLocks noChangeArrowheads="1"/>
          </p:cNvSpPr>
          <p:nvPr/>
        </p:nvSpPr>
        <p:spPr bwMode="auto">
          <a:xfrm>
            <a:off x="7681913" y="2992438"/>
            <a:ext cx="76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Normal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RBC</a:t>
            </a:r>
          </a:p>
        </p:txBody>
      </p:sp>
      <p:sp>
        <p:nvSpPr>
          <p:cNvPr id="70660" name="Text Box 6"/>
          <p:cNvSpPr txBox="1">
            <a:spLocks noChangeArrowheads="1"/>
          </p:cNvSpPr>
          <p:nvPr/>
        </p:nvSpPr>
        <p:spPr bwMode="auto">
          <a:xfrm>
            <a:off x="6286500" y="6140450"/>
            <a:ext cx="2789238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Sickle Cell Anemia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(from a genetic disorder)</a:t>
            </a:r>
          </a:p>
        </p:txBody>
      </p:sp>
      <p:pic>
        <p:nvPicPr>
          <p:cNvPr id="706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77800"/>
            <a:ext cx="2600325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2" name="Text Box 5"/>
          <p:cNvSpPr txBox="1">
            <a:spLocks noChangeArrowheads="1"/>
          </p:cNvSpPr>
          <p:nvPr/>
        </p:nvSpPr>
        <p:spPr bwMode="auto">
          <a:xfrm>
            <a:off x="7232650" y="4170363"/>
            <a:ext cx="636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Sickle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Calibri" panose="020F0502020204030204" pitchFamily="34" charset="0"/>
              </a:rPr>
              <a:t>Cell</a:t>
            </a:r>
          </a:p>
        </p:txBody>
      </p:sp>
      <p:sp>
        <p:nvSpPr>
          <p:cNvPr id="9" name="Rectangle 8"/>
          <p:cNvSpPr/>
          <p:nvPr/>
        </p:nvSpPr>
        <p:spPr>
          <a:xfrm>
            <a:off x="230188" y="207963"/>
            <a:ext cx="6056312" cy="193833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 kern="0" dirty="0">
                <a:solidFill>
                  <a:srgbClr val="C00000"/>
                </a:solidFill>
                <a:latin typeface="Calibri" panose="020F0502020204030204" pitchFamily="34" charset="0"/>
              </a:rPr>
              <a:t>Anemia</a:t>
            </a:r>
            <a:r>
              <a:rPr lang="en-US" altLang="en-US" sz="3200" kern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eficient O</a:t>
            </a:r>
            <a:r>
              <a:rPr lang="en-US" sz="2200" kern="0" baseline="-25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 carrying capacity of blood (</a:t>
            </a:r>
            <a:r>
              <a:rPr lang="en-US" sz="2200" kern="0" dirty="0" err="1">
                <a:solidFill>
                  <a:srgbClr val="000000"/>
                </a:solidFill>
                <a:latin typeface="Calibri" panose="020F0502020204030204" pitchFamily="34" charset="0"/>
              </a:rPr>
              <a:t>esply</a:t>
            </a:r>
            <a:r>
              <a:rPr 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 lower RBCs or Hb). Results in pallor (paleness), weariness.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2200" kern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    </a:t>
            </a:r>
            <a:r>
              <a:rPr lang="en-US" altLang="en-US" sz="2200" u="sng" kern="0" dirty="0">
                <a:solidFill>
                  <a:srgbClr val="000000"/>
                </a:solidFill>
                <a:latin typeface="Calibri" panose="020F0502020204030204" pitchFamily="34" charset="0"/>
              </a:rPr>
              <a:t>There are 3 basic categories of Anemia</a:t>
            </a:r>
            <a:r>
              <a:rPr lang="en-US" altLang="en-US" sz="2200" kern="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85725" y="3744832"/>
            <a:ext cx="5900738" cy="5254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en-US" sz="2400" b="1" kern="0" dirty="0">
                <a:solidFill>
                  <a:srgbClr val="0000FF"/>
                </a:solidFill>
                <a:latin typeface="Calibri" panose="020F0502020204030204" pitchFamily="34" charset="0"/>
              </a:rPr>
              <a:t>Hemolytic</a:t>
            </a:r>
            <a:r>
              <a:rPr lang="en-US" altLang="en-US" sz="2400" kern="0" dirty="0">
                <a:solidFill>
                  <a:srgbClr val="000000"/>
                </a:solidFill>
                <a:latin typeface="Calibri" panose="020F0502020204030204" pitchFamily="34" charset="0"/>
              </a:rPr>
              <a:t> anemia = abnormal breakdown</a:t>
            </a:r>
            <a:endParaRPr lang="en-US" altLang="en-US" sz="2200" i="1" kern="0" dirty="0">
              <a:solidFill>
                <a:srgbClr val="800000"/>
              </a:solidFill>
              <a:latin typeface="Calibri" panose="020F0502020204030204" pitchFamily="34" charset="0"/>
            </a:endParaRPr>
          </a:p>
        </p:txBody>
      </p:sp>
      <p:sp>
        <p:nvSpPr>
          <p:cNvPr id="70665" name="Rectangle 4"/>
          <p:cNvSpPr>
            <a:spLocks noChangeArrowheads="1"/>
          </p:cNvSpPr>
          <p:nvPr/>
        </p:nvSpPr>
        <p:spPr bwMode="auto">
          <a:xfrm>
            <a:off x="96838" y="2238375"/>
            <a:ext cx="603885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Inadequate erythropoiesis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= low hematocrit</a:t>
            </a:r>
          </a:p>
        </p:txBody>
      </p:sp>
      <p:sp>
        <p:nvSpPr>
          <p:cNvPr id="70666" name="Rectangle 5"/>
          <p:cNvSpPr>
            <a:spLocks noChangeArrowheads="1"/>
          </p:cNvSpPr>
          <p:nvPr/>
        </p:nvSpPr>
        <p:spPr bwMode="auto">
          <a:xfrm>
            <a:off x="84138" y="5030788"/>
            <a:ext cx="613568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2400" b="1">
                <a:solidFill>
                  <a:srgbClr val="0000FF"/>
                </a:solidFill>
                <a:latin typeface="Calibri" panose="020F0502020204030204" pitchFamily="34" charset="0"/>
              </a:rPr>
              <a:t>Hemorrhagic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anemia = loss of blood volume</a:t>
            </a:r>
          </a:p>
        </p:txBody>
      </p:sp>
      <p:cxnSp>
        <p:nvCxnSpPr>
          <p:cNvPr id="70667" name="Straight Arrow Connector 16"/>
          <p:cNvCxnSpPr>
            <a:cxnSpLocks noChangeShapeType="1"/>
          </p:cNvCxnSpPr>
          <p:nvPr/>
        </p:nvCxnSpPr>
        <p:spPr bwMode="auto">
          <a:xfrm flipV="1">
            <a:off x="5356225" y="1516063"/>
            <a:ext cx="977900" cy="706437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Arrow Connector 16"/>
          <p:cNvCxnSpPr>
            <a:cxnSpLocks noChangeShapeType="1"/>
            <a:endCxn id="70662" idx="1"/>
          </p:cNvCxnSpPr>
          <p:nvPr/>
        </p:nvCxnSpPr>
        <p:spPr bwMode="auto">
          <a:xfrm>
            <a:off x="5783263" y="4044950"/>
            <a:ext cx="1449387" cy="38735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31244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  <p:bldP spid="70660" grpId="0"/>
      <p:bldP spid="70662" grpId="0"/>
      <p:bldP spid="10" grpId="0"/>
      <p:bldP spid="706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2039938"/>
            <a:ext cx="5268913" cy="291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28613" y="339725"/>
            <a:ext cx="8440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Calibri" panose="020F0502020204030204" pitchFamily="34" charset="0"/>
              </a:rPr>
              <a:t>Normal Hematocrit and Variations from Normal </a:t>
            </a:r>
          </a:p>
        </p:txBody>
      </p:sp>
      <p:sp>
        <p:nvSpPr>
          <p:cNvPr id="4" name="Rectangle 3"/>
          <p:cNvSpPr/>
          <p:nvPr/>
        </p:nvSpPr>
        <p:spPr>
          <a:xfrm>
            <a:off x="547688" y="2946400"/>
            <a:ext cx="808037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CC99">
                    <a:lumMod val="75000"/>
                  </a:srgbClr>
                </a:solidFill>
                <a:latin typeface="Calibri" panose="020F0502020204030204" pitchFamily="34" charset="0"/>
              </a:rPr>
              <a:t>% RBC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CC99">
                    <a:lumMod val="75000"/>
                  </a:srgbClr>
                </a:solidFill>
                <a:latin typeface="Calibri" panose="020F0502020204030204" pitchFamily="34" charset="0"/>
              </a:rPr>
              <a:t>of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CC99">
                    <a:lumMod val="75000"/>
                  </a:srgbClr>
                </a:solidFill>
                <a:latin typeface="Calibri" panose="020F0502020204030204" pitchFamily="34" charset="0"/>
              </a:rPr>
              <a:t>blood</a:t>
            </a:r>
          </a:p>
        </p:txBody>
      </p:sp>
      <p:sp>
        <p:nvSpPr>
          <p:cNvPr id="5" name="Rectangle 4"/>
          <p:cNvSpPr/>
          <p:nvPr/>
        </p:nvSpPr>
        <p:spPr>
          <a:xfrm>
            <a:off x="2014538" y="5080000"/>
            <a:ext cx="650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CC99">
                    <a:lumMod val="75000"/>
                  </a:srgbClr>
                </a:solidFill>
                <a:latin typeface="Calibri" panose="020F0502020204030204" pitchFamily="34" charset="0"/>
              </a:rPr>
              <a:t>45% </a:t>
            </a:r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0" y="4997450"/>
            <a:ext cx="1695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i="1">
                <a:solidFill>
                  <a:srgbClr val="CC0000"/>
                </a:solidFill>
                <a:latin typeface="Calibri" panose="020F0502020204030204" pitchFamily="34" charset="0"/>
              </a:rPr>
              <a:t>Hematocrit:</a:t>
            </a:r>
            <a:endParaRPr lang="en-US" altLang="en-US" sz="2400" b="1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71687" name="Straight Connector 7"/>
          <p:cNvCxnSpPr>
            <a:cxnSpLocks noChangeShapeType="1"/>
          </p:cNvCxnSpPr>
          <p:nvPr/>
        </p:nvCxnSpPr>
        <p:spPr bwMode="auto">
          <a:xfrm>
            <a:off x="87313" y="5381625"/>
            <a:ext cx="1520825" cy="0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7094538" y="3870325"/>
            <a:ext cx="100012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CC99">
                    <a:lumMod val="75000"/>
                  </a:srgbClr>
                </a:solidFill>
                <a:latin typeface="Calibri" panose="020F0502020204030204" pitchFamily="34" charset="0"/>
              </a:rPr>
              <a:t>70% of Volume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5080000"/>
            <a:ext cx="65087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CC99">
                    <a:lumMod val="75000"/>
                  </a:srgbClr>
                </a:solidFill>
                <a:latin typeface="Calibri" panose="020F0502020204030204" pitchFamily="34" charset="0"/>
              </a:rPr>
              <a:t>30%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60850" y="5087938"/>
            <a:ext cx="652463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CC99">
                    <a:lumMod val="75000"/>
                  </a:srgbClr>
                </a:solidFill>
                <a:latin typeface="Calibri" panose="020F0502020204030204" pitchFamily="34" charset="0"/>
              </a:rPr>
              <a:t>70%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16525" y="5073650"/>
            <a:ext cx="65246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CC99">
                    <a:lumMod val="75000"/>
                  </a:srgbClr>
                </a:solidFill>
                <a:latin typeface="Calibri" panose="020F0502020204030204" pitchFamily="34" charset="0"/>
              </a:rPr>
              <a:t>60%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72200" y="5073650"/>
            <a:ext cx="652463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b="1" dirty="0">
                <a:solidFill>
                  <a:srgbClr val="00CC99">
                    <a:lumMod val="75000"/>
                  </a:srgbClr>
                </a:solidFill>
                <a:latin typeface="Calibri" panose="020F0502020204030204" pitchFamily="34" charset="0"/>
              </a:rPr>
              <a:t>40% </a:t>
            </a:r>
          </a:p>
        </p:txBody>
      </p:sp>
      <p:sp>
        <p:nvSpPr>
          <p:cNvPr id="71693" name="Right Brace 13"/>
          <p:cNvSpPr>
            <a:spLocks/>
          </p:cNvSpPr>
          <p:nvPr/>
        </p:nvSpPr>
        <p:spPr bwMode="auto">
          <a:xfrm>
            <a:off x="6708775" y="3282950"/>
            <a:ext cx="385763" cy="1558925"/>
          </a:xfrm>
          <a:prstGeom prst="rightBrace">
            <a:avLst>
              <a:gd name="adj1" fmla="val 830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3044825" y="1600200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</a:rPr>
              <a:t>Anemia</a:t>
            </a:r>
          </a:p>
        </p:txBody>
      </p:sp>
      <p:sp>
        <p:nvSpPr>
          <p:cNvPr id="71695" name="Rectangle 15"/>
          <p:cNvSpPr>
            <a:spLocks noChangeArrowheads="1"/>
          </p:cNvSpPr>
          <p:nvPr/>
        </p:nvSpPr>
        <p:spPr bwMode="auto">
          <a:xfrm>
            <a:off x="1909763" y="1403350"/>
            <a:ext cx="1001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  <a:latin typeface="Calibri" panose="020F0502020204030204" pitchFamily="34" charset="0"/>
              </a:rPr>
              <a:t>Normal</a:t>
            </a:r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3890963" y="1257300"/>
            <a:ext cx="14509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</a:rPr>
              <a:t>Polycythemia</a:t>
            </a:r>
          </a:p>
        </p:txBody>
      </p:sp>
      <p:sp>
        <p:nvSpPr>
          <p:cNvPr id="60433" name="Rectangle 17"/>
          <p:cNvSpPr>
            <a:spLocks noChangeArrowheads="1"/>
          </p:cNvSpPr>
          <p:nvPr/>
        </p:nvSpPr>
        <p:spPr bwMode="auto">
          <a:xfrm>
            <a:off x="5041900" y="1506538"/>
            <a:ext cx="10017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</a:rPr>
              <a:t>Fetal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</a:rPr>
              <a:t>blood</a:t>
            </a: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5868988" y="1354138"/>
            <a:ext cx="14255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srgbClr val="0070C0"/>
                </a:solidFill>
                <a:latin typeface="Calibri" panose="020F0502020204030204" pitchFamily="34" charset="0"/>
              </a:rPr>
              <a:t>Dehydration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105025" y="5730781"/>
            <a:ext cx="4887913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Note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Males: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 hematocrit range: </a:t>
            </a:r>
            <a:r>
              <a:rPr lang="en-US" altLang="en-US" sz="1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42-52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(Ave 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47%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altLang="en-US" sz="16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Females: 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Normal hematocrit range: </a:t>
            </a:r>
            <a:r>
              <a:rPr lang="en-US" altLang="en-US" sz="1600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37-47</a:t>
            </a:r>
            <a:r>
              <a:rPr lang="en-US" altLang="en-US" sz="16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% 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(Ave 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41%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en-US" altLang="en-US" sz="1600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9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0" grpId="0"/>
      <p:bldP spid="60432" grpId="0"/>
      <p:bldP spid="60433" grpId="0"/>
      <p:bldP spid="6043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6" t="40208" r="8679"/>
          <a:stretch>
            <a:fillRect/>
          </a:stretch>
        </p:blipFill>
        <p:spPr bwMode="auto">
          <a:xfrm>
            <a:off x="5905698" y="1615403"/>
            <a:ext cx="2547102" cy="2550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7" name="Rectangle 1"/>
          <p:cNvSpPr>
            <a:spLocks noChangeArrowheads="1"/>
          </p:cNvSpPr>
          <p:nvPr/>
        </p:nvSpPr>
        <p:spPr bwMode="auto">
          <a:xfrm>
            <a:off x="131763" y="141288"/>
            <a:ext cx="9012237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ABO Blood Grouping (Types) </a:t>
            </a:r>
            <a:endParaRPr lang="en-US" altLang="en-US" sz="16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 blood type (group) classification is based on the presence or absence of genetically determined cell markers on surfaces of RBCs called </a:t>
            </a:r>
            <a:r>
              <a:rPr lang="en-US" altLang="en-US" sz="1800" b="1" i="1" u="sng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antigens</a:t>
            </a:r>
            <a:r>
              <a:rPr lang="en-US" altLang="en-US" sz="1800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1800" b="1" dirty="0">
                <a:solidFill>
                  <a:srgbClr val="0070C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agglutinogens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). The plasma of blood contains </a:t>
            </a:r>
            <a:r>
              <a:rPr lang="en-US" altLang="en-US" sz="1800" b="1" i="1" u="sng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antibodies</a:t>
            </a:r>
            <a:r>
              <a:rPr lang="en-US" altLang="en-US" sz="1800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1800" b="1" dirty="0">
                <a:solidFill>
                  <a:srgbClr val="FFC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agglutinins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that are ‘complementary’ to the antigens.</a:t>
            </a:r>
            <a:endParaRPr lang="en-US" altLang="en-US" sz="1800" dirty="0">
              <a:solidFill>
                <a:srgbClr val="00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784" y="2178375"/>
            <a:ext cx="5038725" cy="17240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defRPr/>
            </a:pP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Antigens determine Blood Type.</a:t>
            </a:r>
            <a:endParaRPr lang="en-US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defRPr/>
            </a:pPr>
            <a:r>
              <a:rPr lang="en-US" sz="16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ABO blood group based on two antigens, </a:t>
            </a:r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800" b="1" u="sng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defRPr/>
            </a:pP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RBC displays only </a:t>
            </a:r>
            <a:r>
              <a:rPr lang="en-US" sz="1600" b="1" dirty="0">
                <a:solidFill>
                  <a:srgbClr val="CC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antigen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blood type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RBC displays only </a:t>
            </a:r>
            <a:r>
              <a:rPr lang="en-US" sz="1600" b="1" dirty="0">
                <a:solidFill>
                  <a:srgbClr val="CC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antigen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blood type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RBC displays both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CC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antigens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blood type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285750" indent="-285750" algn="just" eaLnBrk="0" fontAlgn="base" hangingPunct="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RBC displays </a:t>
            </a:r>
            <a:r>
              <a:rPr lang="en-US" sz="1600" b="1" dirty="0">
                <a:solidFill>
                  <a:srgbClr val="CC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>
                <a:solidFill>
                  <a:srgbClr val="CC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antigens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= blood type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2712" name="Group 12"/>
          <p:cNvGrpSpPr>
            <a:grpSpLocks/>
          </p:cNvGrpSpPr>
          <p:nvPr/>
        </p:nvGrpSpPr>
        <p:grpSpPr bwMode="auto">
          <a:xfrm rot="20884133">
            <a:off x="4199470" y="1613227"/>
            <a:ext cx="1561840" cy="670953"/>
            <a:chOff x="4267200" y="1686560"/>
            <a:chExt cx="1300480" cy="436880"/>
          </a:xfrm>
        </p:grpSpPr>
        <p:sp>
          <p:nvSpPr>
            <p:cNvPr id="72714" name="Freeform 5"/>
            <p:cNvSpPr>
              <a:spLocks/>
            </p:cNvSpPr>
            <p:nvPr/>
          </p:nvSpPr>
          <p:spPr bwMode="auto">
            <a:xfrm>
              <a:off x="4267200" y="1717040"/>
              <a:ext cx="1300480" cy="406400"/>
            </a:xfrm>
            <a:custGeom>
              <a:avLst/>
              <a:gdLst>
                <a:gd name="T0" fmla="*/ 0 w 1300480"/>
                <a:gd name="T1" fmla="*/ 406400 h 406400"/>
                <a:gd name="T2" fmla="*/ 30480 w 1300480"/>
                <a:gd name="T3" fmla="*/ 355600 h 406400"/>
                <a:gd name="T4" fmla="*/ 60960 w 1300480"/>
                <a:gd name="T5" fmla="*/ 325120 h 406400"/>
                <a:gd name="T6" fmla="*/ 71120 w 1300480"/>
                <a:gd name="T7" fmla="*/ 294640 h 406400"/>
                <a:gd name="T8" fmla="*/ 132080 w 1300480"/>
                <a:gd name="T9" fmla="*/ 233680 h 406400"/>
                <a:gd name="T10" fmla="*/ 162560 w 1300480"/>
                <a:gd name="T11" fmla="*/ 203200 h 406400"/>
                <a:gd name="T12" fmla="*/ 182880 w 1300480"/>
                <a:gd name="T13" fmla="*/ 172720 h 406400"/>
                <a:gd name="T14" fmla="*/ 243840 w 1300480"/>
                <a:gd name="T15" fmla="*/ 132080 h 406400"/>
                <a:gd name="T16" fmla="*/ 274320 w 1300480"/>
                <a:gd name="T17" fmla="*/ 111760 h 406400"/>
                <a:gd name="T18" fmla="*/ 335280 w 1300480"/>
                <a:gd name="T19" fmla="*/ 60960 h 406400"/>
                <a:gd name="T20" fmla="*/ 365760 w 1300480"/>
                <a:gd name="T21" fmla="*/ 50800 h 406400"/>
                <a:gd name="T22" fmla="*/ 396240 w 1300480"/>
                <a:gd name="T23" fmla="*/ 30480 h 406400"/>
                <a:gd name="T24" fmla="*/ 426720 w 1300480"/>
                <a:gd name="T25" fmla="*/ 20320 h 406400"/>
                <a:gd name="T26" fmla="*/ 467360 w 1300480"/>
                <a:gd name="T27" fmla="*/ 0 h 406400"/>
                <a:gd name="T28" fmla="*/ 833120 w 1300480"/>
                <a:gd name="T29" fmla="*/ 10160 h 406400"/>
                <a:gd name="T30" fmla="*/ 914400 w 1300480"/>
                <a:gd name="T31" fmla="*/ 40640 h 406400"/>
                <a:gd name="T32" fmla="*/ 944880 w 1300480"/>
                <a:gd name="T33" fmla="*/ 60960 h 406400"/>
                <a:gd name="T34" fmla="*/ 1005840 w 1300480"/>
                <a:gd name="T35" fmla="*/ 81280 h 406400"/>
                <a:gd name="T36" fmla="*/ 1036320 w 1300480"/>
                <a:gd name="T37" fmla="*/ 111760 h 406400"/>
                <a:gd name="T38" fmla="*/ 1097280 w 1300480"/>
                <a:gd name="T39" fmla="*/ 132080 h 406400"/>
                <a:gd name="T40" fmla="*/ 1158240 w 1300480"/>
                <a:gd name="T41" fmla="*/ 193040 h 406400"/>
                <a:gd name="T42" fmla="*/ 1219200 w 1300480"/>
                <a:gd name="T43" fmla="*/ 223520 h 406400"/>
                <a:gd name="T44" fmla="*/ 1270000 w 1300480"/>
                <a:gd name="T45" fmla="*/ 284480 h 406400"/>
                <a:gd name="T46" fmla="*/ 1300480 w 1300480"/>
                <a:gd name="T47" fmla="*/ 325120 h 40640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300480" h="406400">
                  <a:moveTo>
                    <a:pt x="0" y="406400"/>
                  </a:moveTo>
                  <a:cubicBezTo>
                    <a:pt x="10160" y="389467"/>
                    <a:pt x="18632" y="371398"/>
                    <a:pt x="30480" y="355600"/>
                  </a:cubicBezTo>
                  <a:cubicBezTo>
                    <a:pt x="39101" y="344105"/>
                    <a:pt x="52990" y="337075"/>
                    <a:pt x="60960" y="325120"/>
                  </a:cubicBezTo>
                  <a:cubicBezTo>
                    <a:pt x="66901" y="316209"/>
                    <a:pt x="64545" y="303094"/>
                    <a:pt x="71120" y="294640"/>
                  </a:cubicBezTo>
                  <a:cubicBezTo>
                    <a:pt x="88763" y="271957"/>
                    <a:pt x="111760" y="254000"/>
                    <a:pt x="132080" y="233680"/>
                  </a:cubicBezTo>
                  <a:cubicBezTo>
                    <a:pt x="142240" y="223520"/>
                    <a:pt x="154590" y="215155"/>
                    <a:pt x="162560" y="203200"/>
                  </a:cubicBezTo>
                  <a:cubicBezTo>
                    <a:pt x="169333" y="193040"/>
                    <a:pt x="173690" y="180761"/>
                    <a:pt x="182880" y="172720"/>
                  </a:cubicBezTo>
                  <a:cubicBezTo>
                    <a:pt x="201259" y="156638"/>
                    <a:pt x="223520" y="145627"/>
                    <a:pt x="243840" y="132080"/>
                  </a:cubicBezTo>
                  <a:cubicBezTo>
                    <a:pt x="254000" y="125307"/>
                    <a:pt x="265686" y="120394"/>
                    <a:pt x="274320" y="111760"/>
                  </a:cubicBezTo>
                  <a:cubicBezTo>
                    <a:pt x="296790" y="89290"/>
                    <a:pt x="306990" y="75105"/>
                    <a:pt x="335280" y="60960"/>
                  </a:cubicBezTo>
                  <a:cubicBezTo>
                    <a:pt x="344859" y="56171"/>
                    <a:pt x="356181" y="55589"/>
                    <a:pt x="365760" y="50800"/>
                  </a:cubicBezTo>
                  <a:cubicBezTo>
                    <a:pt x="376682" y="45339"/>
                    <a:pt x="385318" y="35941"/>
                    <a:pt x="396240" y="30480"/>
                  </a:cubicBezTo>
                  <a:cubicBezTo>
                    <a:pt x="405819" y="25691"/>
                    <a:pt x="416876" y="24539"/>
                    <a:pt x="426720" y="20320"/>
                  </a:cubicBezTo>
                  <a:cubicBezTo>
                    <a:pt x="440641" y="14354"/>
                    <a:pt x="453813" y="6773"/>
                    <a:pt x="467360" y="0"/>
                  </a:cubicBezTo>
                  <a:cubicBezTo>
                    <a:pt x="589280" y="3387"/>
                    <a:pt x="711305" y="4069"/>
                    <a:pt x="833120" y="10160"/>
                  </a:cubicBezTo>
                  <a:cubicBezTo>
                    <a:pt x="860520" y="11530"/>
                    <a:pt x="891569" y="27594"/>
                    <a:pt x="914400" y="40640"/>
                  </a:cubicBezTo>
                  <a:cubicBezTo>
                    <a:pt x="925002" y="46698"/>
                    <a:pt x="933722" y="56001"/>
                    <a:pt x="944880" y="60960"/>
                  </a:cubicBezTo>
                  <a:cubicBezTo>
                    <a:pt x="964453" y="69659"/>
                    <a:pt x="1005840" y="81280"/>
                    <a:pt x="1005840" y="81280"/>
                  </a:cubicBezTo>
                  <a:cubicBezTo>
                    <a:pt x="1016000" y="91440"/>
                    <a:pt x="1023760" y="104782"/>
                    <a:pt x="1036320" y="111760"/>
                  </a:cubicBezTo>
                  <a:cubicBezTo>
                    <a:pt x="1055044" y="122162"/>
                    <a:pt x="1097280" y="132080"/>
                    <a:pt x="1097280" y="132080"/>
                  </a:cubicBezTo>
                  <a:cubicBezTo>
                    <a:pt x="1117600" y="152400"/>
                    <a:pt x="1130978" y="183953"/>
                    <a:pt x="1158240" y="193040"/>
                  </a:cubicBezTo>
                  <a:cubicBezTo>
                    <a:pt x="1200304" y="207061"/>
                    <a:pt x="1179809" y="197259"/>
                    <a:pt x="1219200" y="223520"/>
                  </a:cubicBezTo>
                  <a:cubicBezTo>
                    <a:pt x="1269651" y="299196"/>
                    <a:pt x="1204809" y="206251"/>
                    <a:pt x="1270000" y="284480"/>
                  </a:cubicBezTo>
                  <a:cubicBezTo>
                    <a:pt x="1327442" y="353410"/>
                    <a:pt x="1268167" y="292807"/>
                    <a:pt x="1300480" y="325120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cxnSp>
          <p:nvCxnSpPr>
            <p:cNvPr id="72715" name="Straight Connector 9"/>
            <p:cNvCxnSpPr>
              <a:cxnSpLocks noChangeShapeType="1"/>
              <a:stCxn id="72714" idx="23"/>
            </p:cNvCxnSpPr>
            <p:nvPr/>
          </p:nvCxnSpPr>
          <p:spPr bwMode="auto">
            <a:xfrm flipH="1" flipV="1">
              <a:off x="5516880" y="1686560"/>
              <a:ext cx="50800" cy="35560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716" name="Straight Connector 11"/>
            <p:cNvCxnSpPr>
              <a:cxnSpLocks noChangeShapeType="1"/>
              <a:stCxn id="72714" idx="23"/>
            </p:cNvCxnSpPr>
            <p:nvPr/>
          </p:nvCxnSpPr>
          <p:spPr bwMode="auto">
            <a:xfrm flipH="1">
              <a:off x="5344160" y="2042160"/>
              <a:ext cx="223520" cy="8128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FA3390C-D650-D046-DEF9-197429A043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1690" y="4701849"/>
            <a:ext cx="2388809" cy="187556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DB983A-BEFA-171F-6B77-4BCED00C7E38}"/>
              </a:ext>
            </a:extLst>
          </p:cNvPr>
          <p:cNvSpPr txBox="1"/>
          <p:nvPr/>
        </p:nvSpPr>
        <p:spPr>
          <a:xfrm>
            <a:off x="143785" y="4399525"/>
            <a:ext cx="50387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antibodies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(in the plasma) need to be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the opposite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of the </a:t>
            </a:r>
            <a:r>
              <a:rPr lang="en-US" altLang="en-US" sz="1800" b="1" dirty="0">
                <a:solidFill>
                  <a:srgbClr val="CC66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antigens 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(A and B) on the blood cell.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If an antigen mixes with the </a:t>
            </a:r>
            <a:r>
              <a:rPr lang="en-US" altLang="en-US" sz="1800" b="1" i="1" dirty="0">
                <a:latin typeface="Calibri" panose="020F0502020204030204" pitchFamily="34" charset="0"/>
                <a:cs typeface="Times New Roman" panose="02020603050405020304" pitchFamily="18" charset="0"/>
              </a:rPr>
              <a:t>same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 antibody, </a:t>
            </a:r>
            <a:r>
              <a:rPr lang="en-US" altLang="en-US" sz="1800" b="1" dirty="0">
                <a:solidFill>
                  <a:srgbClr val="0000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agglutination</a:t>
            </a:r>
            <a:r>
              <a:rPr lang="en-US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en-US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‘</a:t>
            </a:r>
            <a:r>
              <a:rPr lang="en-US" altLang="en-US" sz="1800" b="1" dirty="0">
                <a:solidFill>
                  <a:srgbClr val="0000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clumping’</a:t>
            </a:r>
            <a:r>
              <a:rPr lang="en-US" altLang="en-US" sz="1800" dirty="0">
                <a:solidFill>
                  <a:srgbClr val="000099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dirty="0">
                <a:latin typeface="Calibri" panose="020F0502020204030204" pitchFamily="34" charset="0"/>
                <a:cs typeface="Times New Roman" panose="02020603050405020304" pitchFamily="18" charset="0"/>
              </a:rPr>
              <a:t>of blood would occur, can cause hemolysis (rupture of RBC).</a:t>
            </a:r>
          </a:p>
        </p:txBody>
      </p:sp>
    </p:spTree>
    <p:extLst>
      <p:ext uri="{BB962C8B-B14F-4D97-AF65-F5344CB8AC3E}">
        <p14:creationId xmlns:p14="http://schemas.microsoft.com/office/powerpoint/2010/main" val="386873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DF3E37-C29B-0CE5-CBD4-D6313801FB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Rectangle 11">
            <a:extLst>
              <a:ext uri="{FF2B5EF4-FFF2-40B4-BE49-F238E27FC236}">
                <a16:creationId xmlns:a16="http://schemas.microsoft.com/office/drawing/2014/main" id="{96FA8BA9-232E-2B6D-B342-8E0B659591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3704" y="1675375"/>
            <a:ext cx="399321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 the lab, we will see visual results as below.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solidFill>
                  <a:srgbClr val="008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Determine the blood types shown: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3518D31-674E-0CF4-EC7D-951E4D8BC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0300" y="3312866"/>
            <a:ext cx="37084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00" b="1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Additional Questions</a:t>
            </a:r>
            <a:r>
              <a:rPr lang="en-US" alt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b="1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The “universal donor”        = _______.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The “universal recipient”   = _______.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Q: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Most common type (USA) = ________.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Q: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Least common type (USA) = ________.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500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500" b="1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Q:</a:t>
            </a:r>
            <a:r>
              <a:rPr lang="en-US" altLang="en-US" sz="15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Your blood type = __________.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C4BA22-E47A-EF1B-92DA-2820C316D62E}"/>
              </a:ext>
            </a:extLst>
          </p:cNvPr>
          <p:cNvSpPr txBox="1"/>
          <p:nvPr/>
        </p:nvSpPr>
        <p:spPr>
          <a:xfrm>
            <a:off x="7986683" y="3724552"/>
            <a:ext cx="483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FBFB1D-F69F-36A4-996B-AB0D22D7CC6A}"/>
              </a:ext>
            </a:extLst>
          </p:cNvPr>
          <p:cNvSpPr txBox="1"/>
          <p:nvPr/>
        </p:nvSpPr>
        <p:spPr>
          <a:xfrm>
            <a:off x="7997238" y="4176355"/>
            <a:ext cx="577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 +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AB7790-B75F-9E33-247B-ED0E925E2FE0}"/>
              </a:ext>
            </a:extLst>
          </p:cNvPr>
          <p:cNvSpPr txBox="1"/>
          <p:nvPr/>
        </p:nvSpPr>
        <p:spPr>
          <a:xfrm>
            <a:off x="7986683" y="4622952"/>
            <a:ext cx="483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+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8F549A-0EC9-1B34-7E4E-8924E1751891}"/>
              </a:ext>
            </a:extLst>
          </p:cNvPr>
          <p:cNvSpPr txBox="1"/>
          <p:nvPr/>
        </p:nvSpPr>
        <p:spPr>
          <a:xfrm>
            <a:off x="7990624" y="5122565"/>
            <a:ext cx="577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 - 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AC37389-5BDF-30F9-B24A-E5EF8B86ED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724" y="178381"/>
            <a:ext cx="841647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altLang="en-US" sz="2000" b="1" u="sng" dirty="0">
                <a:latin typeface="Calibri" panose="020F0502020204030204" pitchFamily="34" charset="0"/>
                <a:cs typeface="Times New Roman" panose="02020603050405020304" pitchFamily="18" charset="0"/>
              </a:rPr>
              <a:t>Rh</a:t>
            </a:r>
            <a:r>
              <a:rPr lang="en-US" altLang="en-US" sz="2000" u="sng" dirty="0">
                <a:latin typeface="Calibri" panose="020F0502020204030204" pitchFamily="34" charset="0"/>
                <a:cs typeface="Times New Roman" panose="02020603050405020304" pitchFamily="18" charset="0"/>
              </a:rPr>
              <a:t> factor is another RBC marker</a:t>
            </a:r>
            <a:r>
              <a:rPr lang="en-US" alt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: The RBC either has it (+), or not (-).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1)</a:t>
            </a:r>
            <a:r>
              <a:rPr lang="en-US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Rh antigen present =  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Rh</a:t>
            </a:r>
            <a:r>
              <a:rPr lang="en-US" altLang="en-US" sz="1600" b="1" baseline="30000" dirty="0">
                <a:latin typeface="Calibri" panose="020F0502020204030204" pitchFamily="34" charset="0"/>
                <a:cs typeface="Times New Roman" panose="02020603050405020304" pitchFamily="18" charset="0"/>
              </a:rPr>
              <a:t>+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0" b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2)</a:t>
            </a:r>
            <a:r>
              <a:rPr lang="en-US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No Rh antigen present  =  </a:t>
            </a:r>
            <a:r>
              <a:rPr lang="en-US" altLang="en-US" sz="1600" b="1" dirty="0">
                <a:latin typeface="Calibri" panose="020F0502020204030204" pitchFamily="34" charset="0"/>
                <a:cs typeface="Times New Roman" panose="02020603050405020304" pitchFamily="18" charset="0"/>
              </a:rPr>
              <a:t>Rh</a:t>
            </a:r>
            <a:r>
              <a:rPr lang="en-US" altLang="en-US" sz="1600" b="1" baseline="40000" dirty="0">
                <a:latin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alt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altLang="en-US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CC49D4-9BA9-BFC0-88FF-6038768C9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48" y="2520249"/>
            <a:ext cx="4854107" cy="35544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4F18BB-5955-A3BF-7216-15914F11D2E3}"/>
              </a:ext>
            </a:extLst>
          </p:cNvPr>
          <p:cNvSpPr txBox="1"/>
          <p:nvPr/>
        </p:nvSpPr>
        <p:spPr>
          <a:xfrm>
            <a:off x="4336915" y="5463779"/>
            <a:ext cx="4830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-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E5EF53-215D-5D47-83F0-BEB2F1DEB545}"/>
              </a:ext>
            </a:extLst>
          </p:cNvPr>
          <p:cNvSpPr txBox="1"/>
          <p:nvPr/>
        </p:nvSpPr>
        <p:spPr>
          <a:xfrm>
            <a:off x="4337576" y="4741174"/>
            <a:ext cx="577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 +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6C05C-BB69-AE85-CA9D-B61098C84312}"/>
              </a:ext>
            </a:extLst>
          </p:cNvPr>
          <p:cNvSpPr txBox="1"/>
          <p:nvPr/>
        </p:nvSpPr>
        <p:spPr>
          <a:xfrm>
            <a:off x="4341380" y="3255292"/>
            <a:ext cx="577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+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46508-6168-A12E-461D-41129DB43198}"/>
              </a:ext>
            </a:extLst>
          </p:cNvPr>
          <p:cNvSpPr txBox="1"/>
          <p:nvPr/>
        </p:nvSpPr>
        <p:spPr>
          <a:xfrm>
            <a:off x="4337576" y="3989156"/>
            <a:ext cx="5771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 + </a:t>
            </a:r>
          </a:p>
        </p:txBody>
      </p:sp>
    </p:spTree>
    <p:extLst>
      <p:ext uri="{BB962C8B-B14F-4D97-AF65-F5344CB8AC3E}">
        <p14:creationId xmlns:p14="http://schemas.microsoft.com/office/powerpoint/2010/main" val="59388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1" descr="This flowchart shows the pathways in which a multipotent hemotopoietic stem cell differentiates into the different cell types found in bloo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11125"/>
            <a:ext cx="861377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305175" y="504825"/>
            <a:ext cx="1724025" cy="4572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3" name="Oval 2"/>
          <p:cNvSpPr>
            <a:spLocks noChangeArrowheads="1"/>
          </p:cNvSpPr>
          <p:nvPr/>
        </p:nvSpPr>
        <p:spPr bwMode="auto">
          <a:xfrm>
            <a:off x="2505075" y="2124075"/>
            <a:ext cx="533400" cy="4762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705600" y="2124075"/>
            <a:ext cx="533400" cy="476250"/>
          </a:xfrm>
          <a:prstGeom prst="ellipse">
            <a:avLst/>
          </a:prstGeom>
          <a:noFill/>
          <a:ln w="1905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1809750" y="4133850"/>
            <a:ext cx="390525" cy="36195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4781550" y="3228975"/>
            <a:ext cx="461963" cy="422275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90525" y="4686300"/>
            <a:ext cx="885825" cy="819150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  <p:cxnSp>
        <p:nvCxnSpPr>
          <p:cNvPr id="75785" name="Straight Arrow Connector 8"/>
          <p:cNvCxnSpPr>
            <a:cxnSpLocks noChangeShapeType="1"/>
          </p:cNvCxnSpPr>
          <p:nvPr/>
        </p:nvCxnSpPr>
        <p:spPr bwMode="auto">
          <a:xfrm>
            <a:off x="5067300" y="5838825"/>
            <a:ext cx="0" cy="247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6" name="Rectangle 10"/>
          <p:cNvSpPr>
            <a:spLocks noChangeArrowheads="1"/>
          </p:cNvSpPr>
          <p:nvPr/>
        </p:nvSpPr>
        <p:spPr bwMode="auto">
          <a:xfrm>
            <a:off x="4545013" y="6086475"/>
            <a:ext cx="1038225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Macrophage</a:t>
            </a:r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75787" name="TextBox 3"/>
          <p:cNvSpPr txBox="1">
            <a:spLocks noChangeArrowheads="1"/>
          </p:cNvSpPr>
          <p:nvPr/>
        </p:nvSpPr>
        <p:spPr bwMode="auto">
          <a:xfrm>
            <a:off x="5671343" y="212725"/>
            <a:ext cx="206851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C00000"/>
                </a:solidFill>
                <a:latin typeface="Calibri" panose="020F0502020204030204" pitchFamily="34" charset="0"/>
              </a:rPr>
              <a:t>Hematopoiesis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</a:rPr>
              <a:t>Blood Cell Formation</a:t>
            </a:r>
          </a:p>
        </p:txBody>
      </p:sp>
      <p:cxnSp>
        <p:nvCxnSpPr>
          <p:cNvPr id="75788" name="Straight Arrow Connector 8"/>
          <p:cNvCxnSpPr>
            <a:cxnSpLocks noChangeShapeType="1"/>
          </p:cNvCxnSpPr>
          <p:nvPr/>
        </p:nvCxnSpPr>
        <p:spPr bwMode="auto">
          <a:xfrm>
            <a:off x="8424863" y="6105525"/>
            <a:ext cx="0" cy="2476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5789" name="Rectangle 10"/>
          <p:cNvSpPr>
            <a:spLocks noChangeArrowheads="1"/>
          </p:cNvSpPr>
          <p:nvPr/>
        </p:nvSpPr>
        <p:spPr bwMode="auto">
          <a:xfrm>
            <a:off x="7912100" y="6353175"/>
            <a:ext cx="1004888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Plasma cells</a:t>
            </a:r>
            <a:endParaRPr lang="en-US" altLang="en-US" sz="1300">
              <a:solidFill>
                <a:srgbClr val="000000"/>
              </a:solidFill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286125" y="3228975"/>
            <a:ext cx="461963" cy="422275"/>
          </a:xfrm>
          <a:prstGeom prst="ellipse">
            <a:avLst/>
          </a:prstGeom>
          <a:noFill/>
          <a:ln w="19050" algn="ctr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8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6"/>
          <p:cNvSpPr txBox="1">
            <a:spLocks noChangeArrowheads="1"/>
          </p:cNvSpPr>
          <p:nvPr/>
        </p:nvSpPr>
        <p:spPr bwMode="auto">
          <a:xfrm>
            <a:off x="4613275" y="835025"/>
            <a:ext cx="19859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N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ever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L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et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M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onkeys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E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at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36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B</a:t>
            </a:r>
            <a:r>
              <a:rPr lang="en-US" altLang="en-US" sz="3600" dirty="0">
                <a:solidFill>
                  <a:srgbClr val="000000"/>
                </a:solidFill>
                <a:latin typeface="Calibri" panose="020F0502020204030204" pitchFamily="34" charset="0"/>
              </a:rPr>
              <a:t>ananas</a:t>
            </a:r>
          </a:p>
        </p:txBody>
      </p:sp>
      <p:pic>
        <p:nvPicPr>
          <p:cNvPr id="77827" name="Picture 10" descr="C:\Users\marie\Documents\My Scans\2010-11 (Nov)\scan0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263" y="723900"/>
            <a:ext cx="1171575" cy="543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8" name="TextBox 3"/>
          <p:cNvSpPr txBox="1">
            <a:spLocks noChangeArrowheads="1"/>
          </p:cNvSpPr>
          <p:nvPr/>
        </p:nvSpPr>
        <p:spPr bwMode="auto">
          <a:xfrm>
            <a:off x="7194550" y="2584450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20-30%</a:t>
            </a:r>
          </a:p>
        </p:txBody>
      </p:sp>
      <p:sp>
        <p:nvSpPr>
          <p:cNvPr id="77829" name="TextBox 4"/>
          <p:cNvSpPr txBox="1">
            <a:spLocks noChangeArrowheads="1"/>
          </p:cNvSpPr>
          <p:nvPr/>
        </p:nvSpPr>
        <p:spPr bwMode="auto">
          <a:xfrm>
            <a:off x="7200900" y="1520825"/>
            <a:ext cx="892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50-70%</a:t>
            </a:r>
          </a:p>
        </p:txBody>
      </p:sp>
      <p:sp>
        <p:nvSpPr>
          <p:cNvPr id="77830" name="TextBox 5"/>
          <p:cNvSpPr txBox="1">
            <a:spLocks noChangeArrowheads="1"/>
          </p:cNvSpPr>
          <p:nvPr/>
        </p:nvSpPr>
        <p:spPr bwMode="auto">
          <a:xfrm>
            <a:off x="7315200" y="3910013"/>
            <a:ext cx="6651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2-8%</a:t>
            </a:r>
          </a:p>
        </p:txBody>
      </p:sp>
      <p:sp>
        <p:nvSpPr>
          <p:cNvPr id="77831" name="TextBox 6"/>
          <p:cNvSpPr txBox="1">
            <a:spLocks noChangeArrowheads="1"/>
          </p:cNvSpPr>
          <p:nvPr/>
        </p:nvSpPr>
        <p:spPr bwMode="auto">
          <a:xfrm>
            <a:off x="7262813" y="4987925"/>
            <a:ext cx="6635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2-4%</a:t>
            </a:r>
          </a:p>
        </p:txBody>
      </p:sp>
      <p:sp>
        <p:nvSpPr>
          <p:cNvPr id="77833" name="TextBox 7"/>
          <p:cNvSpPr txBox="1">
            <a:spLocks noChangeArrowheads="1"/>
          </p:cNvSpPr>
          <p:nvPr/>
        </p:nvSpPr>
        <p:spPr bwMode="auto">
          <a:xfrm>
            <a:off x="7246938" y="6076950"/>
            <a:ext cx="65881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1%</a:t>
            </a:r>
          </a:p>
        </p:txBody>
      </p:sp>
      <p:pic>
        <p:nvPicPr>
          <p:cNvPr id="7783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1231900"/>
            <a:ext cx="2657475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5" name="Text Box 3"/>
          <p:cNvSpPr txBox="1">
            <a:spLocks noChangeArrowheads="1"/>
          </p:cNvSpPr>
          <p:nvPr/>
        </p:nvSpPr>
        <p:spPr bwMode="auto">
          <a:xfrm>
            <a:off x="377825" y="304800"/>
            <a:ext cx="2882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000" b="1" dirty="0">
                <a:solidFill>
                  <a:srgbClr val="000000">
                    <a:lumMod val="65000"/>
                    <a:lumOff val="35000"/>
                  </a:srgbClr>
                </a:solidFill>
                <a:latin typeface="Calibri" panose="020F0502020204030204" pitchFamily="34" charset="0"/>
              </a:rPr>
              <a:t>All Blood cells come from </a:t>
            </a:r>
            <a:r>
              <a:rPr lang="en-US" altLang="en-US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Red Bone Marrow!</a:t>
            </a:r>
          </a:p>
        </p:txBody>
      </p:sp>
      <p:sp>
        <p:nvSpPr>
          <p:cNvPr id="77836" name="Text Box 3"/>
          <p:cNvSpPr txBox="1">
            <a:spLocks noChangeArrowheads="1"/>
          </p:cNvSpPr>
          <p:nvPr/>
        </p:nvSpPr>
        <p:spPr bwMode="auto">
          <a:xfrm>
            <a:off x="3771900" y="268288"/>
            <a:ext cx="5130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b="1" dirty="0">
                <a:solidFill>
                  <a:srgbClr val="0000FF"/>
                </a:solidFill>
                <a:latin typeface="Calibri" panose="020F0502020204030204" pitchFamily="34" charset="0"/>
              </a:rPr>
              <a:t>Order of Abundance of WBC in Healthy person</a:t>
            </a:r>
          </a:p>
        </p:txBody>
      </p:sp>
      <p:pic>
        <p:nvPicPr>
          <p:cNvPr id="77837" name="Picture 5" descr="platel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5" y="5319713"/>
            <a:ext cx="1825625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8" name="Text Box 3"/>
          <p:cNvSpPr txBox="1">
            <a:spLocks noChangeArrowheads="1"/>
          </p:cNvSpPr>
          <p:nvPr/>
        </p:nvSpPr>
        <p:spPr bwMode="auto">
          <a:xfrm>
            <a:off x="3513703" y="5966653"/>
            <a:ext cx="347764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u="sng" dirty="0">
                <a:solidFill>
                  <a:srgbClr val="008000"/>
                </a:solidFill>
                <a:latin typeface="Calibri" panose="020F0502020204030204" pitchFamily="34" charset="0"/>
              </a:rPr>
              <a:t>Remember</a:t>
            </a:r>
            <a:r>
              <a:rPr lang="en-US" altLang="en-US" sz="1400" dirty="0">
                <a:solidFill>
                  <a:srgbClr val="008000"/>
                </a:solidFill>
                <a:latin typeface="Calibri" panose="020F0502020204030204" pitchFamily="34" charset="0"/>
              </a:rPr>
              <a:t>: Normal healthy WBC #’s in blood are less than </a:t>
            </a:r>
            <a:r>
              <a:rPr lang="en-US" altLang="en-US" sz="1400" b="1" dirty="0">
                <a:solidFill>
                  <a:srgbClr val="008000"/>
                </a:solidFill>
                <a:latin typeface="Calibri" panose="020F0502020204030204" pitchFamily="34" charset="0"/>
              </a:rPr>
              <a:t>1%</a:t>
            </a:r>
            <a:r>
              <a:rPr lang="en-US" altLang="en-US" sz="1400" dirty="0">
                <a:solidFill>
                  <a:srgbClr val="008000"/>
                </a:solidFill>
                <a:latin typeface="Calibri" panose="020F0502020204030204" pitchFamily="34" charset="0"/>
              </a:rPr>
              <a:t> of total cells. The </a:t>
            </a:r>
            <a:r>
              <a:rPr lang="en-US" altLang="en-US" sz="1400" b="1" dirty="0">
                <a:solidFill>
                  <a:srgbClr val="C00000"/>
                </a:solidFill>
                <a:latin typeface="Calibri" panose="020F0502020204030204" pitchFamily="34" charset="0"/>
              </a:rPr>
              <a:t>%</a:t>
            </a:r>
            <a:r>
              <a:rPr lang="en-US" altLang="en-US" sz="1400" dirty="0">
                <a:solidFill>
                  <a:srgbClr val="008000"/>
                </a:solidFill>
                <a:latin typeface="Calibri" panose="020F0502020204030204" pitchFamily="34" charset="0"/>
              </a:rPr>
              <a:t>’s shown under each WBC are %’s for that </a:t>
            </a:r>
            <a:r>
              <a:rPr lang="en-US" altLang="en-US" sz="1400" b="1" dirty="0">
                <a:solidFill>
                  <a:srgbClr val="008000"/>
                </a:solidFill>
                <a:latin typeface="Calibri" panose="020F0502020204030204" pitchFamily="34" charset="0"/>
              </a:rPr>
              <a:t>1%</a:t>
            </a:r>
            <a:r>
              <a:rPr lang="en-US" altLang="en-US" sz="1400" dirty="0">
                <a:solidFill>
                  <a:srgbClr val="008000"/>
                </a:solidFill>
                <a:latin typeface="Calibri" panose="020F0502020204030204" pitchFamily="34" charset="0"/>
              </a:rPr>
              <a:t>!</a:t>
            </a:r>
          </a:p>
        </p:txBody>
      </p:sp>
      <p:cxnSp>
        <p:nvCxnSpPr>
          <p:cNvPr id="77839" name="Straight Connector 2"/>
          <p:cNvCxnSpPr>
            <a:cxnSpLocks noChangeShapeType="1"/>
          </p:cNvCxnSpPr>
          <p:nvPr/>
        </p:nvCxnSpPr>
        <p:spPr bwMode="auto">
          <a:xfrm>
            <a:off x="1133475" y="5026025"/>
            <a:ext cx="1001713" cy="10398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0" name="Straight Connector 16"/>
          <p:cNvCxnSpPr>
            <a:cxnSpLocks noChangeShapeType="1"/>
          </p:cNvCxnSpPr>
          <p:nvPr/>
        </p:nvCxnSpPr>
        <p:spPr bwMode="auto">
          <a:xfrm>
            <a:off x="344488" y="5775325"/>
            <a:ext cx="996950" cy="2016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7841" name="Straight Connector 17"/>
          <p:cNvCxnSpPr>
            <a:cxnSpLocks noChangeShapeType="1"/>
          </p:cNvCxnSpPr>
          <p:nvPr/>
        </p:nvCxnSpPr>
        <p:spPr bwMode="auto">
          <a:xfrm flipV="1">
            <a:off x="2513013" y="5026025"/>
            <a:ext cx="574675" cy="5556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7842" name="Text Box 3"/>
          <p:cNvSpPr txBox="1">
            <a:spLocks noChangeArrowheads="1"/>
          </p:cNvSpPr>
          <p:nvPr/>
        </p:nvSpPr>
        <p:spPr bwMode="auto">
          <a:xfrm>
            <a:off x="147638" y="5537200"/>
            <a:ext cx="27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endParaRPr lang="en-US" altLang="en-US" sz="160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7843" name="Text Box 3"/>
          <p:cNvSpPr txBox="1">
            <a:spLocks noChangeArrowheads="1"/>
          </p:cNvSpPr>
          <p:nvPr/>
        </p:nvSpPr>
        <p:spPr bwMode="auto">
          <a:xfrm>
            <a:off x="3021013" y="4791075"/>
            <a:ext cx="273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endParaRPr lang="en-US" altLang="en-US" sz="160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77844" name="Text Box 3"/>
          <p:cNvSpPr txBox="1">
            <a:spLocks noChangeArrowheads="1"/>
          </p:cNvSpPr>
          <p:nvPr/>
        </p:nvSpPr>
        <p:spPr bwMode="auto">
          <a:xfrm>
            <a:off x="925513" y="4722813"/>
            <a:ext cx="2730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b="1">
                <a:solidFill>
                  <a:srgbClr val="C00000"/>
                </a:solidFill>
                <a:latin typeface="Calibri" panose="020F0502020204030204" pitchFamily="34" charset="0"/>
              </a:rPr>
              <a:t>?</a:t>
            </a:r>
            <a:endParaRPr lang="en-US" altLang="en-US" sz="160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6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  <p:bldP spid="77828" grpId="0"/>
      <p:bldP spid="77829" grpId="0"/>
      <p:bldP spid="77830" grpId="0"/>
      <p:bldP spid="77831" grpId="0"/>
      <p:bldP spid="77833" grpId="0"/>
      <p:bldP spid="77842" grpId="0"/>
      <p:bldP spid="7784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838200" y="2222325"/>
            <a:ext cx="83058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Neutrophils </a:t>
            </a:r>
            <a:r>
              <a:rPr lang="en-US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70% of circulating leukocytes (most numerous)</a:t>
            </a:r>
            <a:endParaRPr lang="en-US" altLang="en-US" sz="28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Highly mobile phagocytes, multi-lobed nucleus (3 or more lobes) </a:t>
            </a: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838200" y="3235150"/>
            <a:ext cx="816927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Eosinophils </a:t>
            </a:r>
            <a:r>
              <a:rPr lang="en-US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less common</a:t>
            </a:r>
            <a:endParaRPr lang="en-US" altLang="en-US" sz="28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Bi-lobed nucleus, ‘orange’ staining granules. They’re attracted to foreign compounds reacted with antibodies. </a:t>
            </a:r>
            <a:r>
              <a:rPr lang="en-US" altLang="en-US" sz="1500" i="1" dirty="0">
                <a:solidFill>
                  <a:srgbClr val="000000"/>
                </a:solidFill>
                <a:latin typeface="Calibri" panose="020F0502020204030204" pitchFamily="34" charset="0"/>
              </a:rPr>
              <a:t>Associated w allergies</a:t>
            </a:r>
          </a:p>
        </p:txBody>
      </p:sp>
      <p:sp>
        <p:nvSpPr>
          <p:cNvPr id="82948" name="Rectangle 4"/>
          <p:cNvSpPr>
            <a:spLocks noChangeArrowheads="1"/>
          </p:cNvSpPr>
          <p:nvPr/>
        </p:nvSpPr>
        <p:spPr bwMode="auto">
          <a:xfrm>
            <a:off x="838200" y="4586112"/>
            <a:ext cx="73914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Basophils </a:t>
            </a:r>
            <a:r>
              <a:rPr lang="en-US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least common</a:t>
            </a:r>
            <a:endParaRPr lang="en-US" altLang="en-US" sz="28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Bi-lobed, dark staining granules, release </a:t>
            </a:r>
            <a:r>
              <a:rPr lang="en-US" altLang="en-US" sz="2200" b="1" dirty="0">
                <a:solidFill>
                  <a:srgbClr val="808000"/>
                </a:solidFill>
                <a:latin typeface="Calibri" panose="020F0502020204030204" pitchFamily="34" charset="0"/>
              </a:rPr>
              <a:t>histamine</a:t>
            </a:r>
            <a:r>
              <a:rPr lang="en-US" altLang="en-US" sz="2200" dirty="0">
                <a:solidFill>
                  <a:srgbClr val="808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altLang="en-US" sz="2200" b="1" dirty="0">
                <a:solidFill>
                  <a:srgbClr val="808000"/>
                </a:solidFill>
                <a:latin typeface="Calibri" panose="020F0502020204030204" pitchFamily="34" charset="0"/>
              </a:rPr>
              <a:t>heparin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. Migrate to damaged tissue.</a:t>
            </a:r>
          </a:p>
        </p:txBody>
      </p:sp>
      <p:sp>
        <p:nvSpPr>
          <p:cNvPr id="78853" name="Line 6"/>
          <p:cNvSpPr>
            <a:spLocks noChangeShapeType="1"/>
          </p:cNvSpPr>
          <p:nvPr/>
        </p:nvSpPr>
        <p:spPr bwMode="auto">
          <a:xfrm flipV="1">
            <a:off x="1223963" y="2604912"/>
            <a:ext cx="1557337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950" name="Line 7"/>
          <p:cNvSpPr>
            <a:spLocks noChangeShapeType="1"/>
          </p:cNvSpPr>
          <p:nvPr/>
        </p:nvSpPr>
        <p:spPr bwMode="auto">
          <a:xfrm flipV="1">
            <a:off x="1257300" y="3622500"/>
            <a:ext cx="1427163" cy="158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2951" name="Line 8"/>
          <p:cNvSpPr>
            <a:spLocks noChangeShapeType="1"/>
          </p:cNvSpPr>
          <p:nvPr/>
        </p:nvSpPr>
        <p:spPr bwMode="auto">
          <a:xfrm>
            <a:off x="1257300" y="4962300"/>
            <a:ext cx="125306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8856" name="Rectangle 1"/>
          <p:cNvSpPr>
            <a:spLocks noChangeArrowheads="1"/>
          </p:cNvSpPr>
          <p:nvPr/>
        </p:nvSpPr>
        <p:spPr bwMode="auto">
          <a:xfrm>
            <a:off x="1104900" y="719138"/>
            <a:ext cx="68484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99"/>
                </a:solidFill>
                <a:latin typeface="Calibri" panose="020F0502020204030204" pitchFamily="34" charset="0"/>
              </a:rPr>
              <a:t>There are 2 categories of Leukocytes (WBCs):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>
                <a:solidFill>
                  <a:srgbClr val="000099"/>
                </a:solidFill>
                <a:latin typeface="Calibri" panose="020F0502020204030204" pitchFamily="34" charset="0"/>
              </a:rPr>
              <a:t>Granular</a:t>
            </a:r>
            <a:r>
              <a:rPr lang="en-US" altLang="en-US" sz="2400">
                <a:solidFill>
                  <a:srgbClr val="000099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400" b="1">
                <a:solidFill>
                  <a:srgbClr val="000099"/>
                </a:solidFill>
                <a:latin typeface="Calibri" panose="020F0502020204030204" pitchFamily="34" charset="0"/>
              </a:rPr>
              <a:t>Agranular</a:t>
            </a:r>
            <a:endParaRPr lang="en-US" altLang="en-US" sz="2400" b="1">
              <a:solidFill>
                <a:srgbClr val="000099"/>
              </a:solidFill>
            </a:endParaRPr>
          </a:p>
        </p:txBody>
      </p:sp>
      <p:sp>
        <p:nvSpPr>
          <p:cNvPr id="78857" name="Rectangle 2"/>
          <p:cNvSpPr>
            <a:spLocks noChangeArrowheads="1"/>
          </p:cNvSpPr>
          <p:nvPr/>
        </p:nvSpPr>
        <p:spPr bwMode="auto">
          <a:xfrm>
            <a:off x="330200" y="1401587"/>
            <a:ext cx="882015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u="sng">
                <a:solidFill>
                  <a:srgbClr val="CC3300"/>
                </a:solidFill>
                <a:latin typeface="Calibri" panose="020F0502020204030204" pitchFamily="34" charset="0"/>
              </a:rPr>
              <a:t>Granular Leukocytes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Calibri" panose="020F0502020204030204" pitchFamily="34" charset="0"/>
              </a:rPr>
              <a:t>Have granules in cytoplasm containing powerful enzymes &amp; substances for defense.</a:t>
            </a:r>
            <a:endParaRPr lang="en-US" altLang="en-US" sz="2000">
              <a:solidFill>
                <a:srgbClr val="000000"/>
              </a:solidFill>
            </a:endParaRPr>
          </a:p>
        </p:txBody>
      </p:sp>
      <p:sp>
        <p:nvSpPr>
          <p:cNvPr id="82954" name="Rectangle 4"/>
          <p:cNvSpPr>
            <a:spLocks noChangeArrowheads="1"/>
          </p:cNvSpPr>
          <p:nvPr/>
        </p:nvSpPr>
        <p:spPr bwMode="auto">
          <a:xfrm>
            <a:off x="673100" y="5959300"/>
            <a:ext cx="7899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800000"/>
                </a:solidFill>
                <a:latin typeface="Calibri" panose="020F0502020204030204" pitchFamily="34" charset="0"/>
              </a:rPr>
              <a:t>All of these cells make and release toxic materials by ‘</a:t>
            </a:r>
            <a:r>
              <a:rPr lang="en-US" altLang="en-US" sz="1600" b="1" dirty="0">
                <a:solidFill>
                  <a:srgbClr val="800000"/>
                </a:solidFill>
                <a:latin typeface="Calibri" panose="020F0502020204030204" pitchFamily="34" charset="0"/>
              </a:rPr>
              <a:t>degranulation</a:t>
            </a:r>
            <a:r>
              <a:rPr lang="en-US" altLang="en-US" sz="1600" dirty="0">
                <a:solidFill>
                  <a:srgbClr val="800000"/>
                </a:solidFill>
                <a:latin typeface="Calibri" panose="020F0502020204030204" pitchFamily="34" charset="0"/>
              </a:rPr>
              <a:t>’. This is in order to aid in the destruction and ingestion of necrotic tissue and microorganisms. This is their function.</a:t>
            </a:r>
          </a:p>
        </p:txBody>
      </p:sp>
      <p:sp>
        <p:nvSpPr>
          <p:cNvPr id="78859" name="Rectangle 5"/>
          <p:cNvSpPr>
            <a:spLocks noChangeArrowheads="1"/>
          </p:cNvSpPr>
          <p:nvPr/>
        </p:nvSpPr>
        <p:spPr bwMode="auto">
          <a:xfrm>
            <a:off x="838200" y="125413"/>
            <a:ext cx="7391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White Blood Cells (</a:t>
            </a:r>
            <a:r>
              <a:rPr lang="en-US" altLang="en-US" sz="4000" b="1">
                <a:solidFill>
                  <a:srgbClr val="000000"/>
                </a:solidFill>
                <a:latin typeface="Calibri" panose="020F0502020204030204" pitchFamily="34" charset="0"/>
              </a:rPr>
              <a:t>Leukocytes</a:t>
            </a:r>
            <a:r>
              <a:rPr lang="en-US" altLang="en-US" sz="400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630" y="4505444"/>
            <a:ext cx="931780" cy="9886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33" y="2171525"/>
            <a:ext cx="993734" cy="9998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0" y="3356213"/>
            <a:ext cx="884241" cy="856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7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82947" grpId="0"/>
      <p:bldP spid="82948" grpId="0"/>
      <p:bldP spid="78853" grpId="0" animBg="1"/>
      <p:bldP spid="82950" grpId="0" animBg="1"/>
      <p:bldP spid="82951" grpId="0" animBg="1"/>
      <p:bldP spid="8295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73" b="20763"/>
          <a:stretch>
            <a:fillRect/>
          </a:stretch>
        </p:blipFill>
        <p:spPr bwMode="auto">
          <a:xfrm>
            <a:off x="5133975" y="155575"/>
            <a:ext cx="36639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" b="6026"/>
          <a:stretch>
            <a:fillRect/>
          </a:stretch>
        </p:blipFill>
        <p:spPr bwMode="auto">
          <a:xfrm>
            <a:off x="250825" y="1679575"/>
            <a:ext cx="4562475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6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7" r="16179" b="9140"/>
          <a:stretch>
            <a:fillRect/>
          </a:stretch>
        </p:blipFill>
        <p:spPr bwMode="auto">
          <a:xfrm>
            <a:off x="5570538" y="3873500"/>
            <a:ext cx="279082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78655" y="644893"/>
            <a:ext cx="1472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Lymphocyte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9365" y="1254567"/>
            <a:ext cx="13488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Eosinophil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593888" y="1574276"/>
            <a:ext cx="0" cy="7635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025020" y="942681"/>
            <a:ext cx="20424" cy="10071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3497433" y="5234101"/>
            <a:ext cx="1385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Erythrocytes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95985" y="5234101"/>
            <a:ext cx="1472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Neutrophils</a:t>
            </a:r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5271154" y="5069681"/>
            <a:ext cx="0" cy="7635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3807533" y="1018097"/>
            <a:ext cx="12090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Monocyte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65950" y="2911659"/>
            <a:ext cx="147215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</a:rPr>
              <a:t>Basophil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468621" y="1316569"/>
            <a:ext cx="702" cy="75372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>
            <a:off x="7683173" y="1986661"/>
            <a:ext cx="20424" cy="10071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018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ChangeArrowheads="1"/>
          </p:cNvSpPr>
          <p:nvPr/>
        </p:nvSpPr>
        <p:spPr bwMode="auto">
          <a:xfrm>
            <a:off x="838200" y="3155950"/>
            <a:ext cx="7907338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Monocytes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Large ‘dimpled’ nucleus. They migrate into tissues and differentiate into</a:t>
            </a: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 Macrophages -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highly mobile phagocytes.</a:t>
            </a: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838200" y="1138238"/>
            <a:ext cx="7721600" cy="186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Lymphocytes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0000"/>
                </a:solidFill>
                <a:latin typeface="Calibri" panose="020F0502020204030204" pitchFamily="34" charset="0"/>
              </a:rPr>
              <a:t>primary cell of lymphatic system</a:t>
            </a:r>
            <a:endParaRPr lang="en-US" altLang="en-US" sz="1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fontAlgn="base" hangingPunct="0">
              <a:spcAft>
                <a:spcPct val="0"/>
              </a:spcAft>
              <a:buFontTx/>
              <a:buNone/>
            </a:pP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2" eaLnBrk="0" fontAlgn="base" hangingPunct="0"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Natural killer cells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cytotoxic response to infected cells. </a:t>
            </a:r>
          </a:p>
          <a:p>
            <a:pPr lvl="2" eaLnBrk="0" fontAlgn="base" hangingPunct="0"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T-cells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attack foreign cells directly.</a:t>
            </a:r>
          </a:p>
          <a:p>
            <a:pPr lvl="2" eaLnBrk="0" fontAlgn="base" hangingPunct="0">
              <a:spcAft>
                <a:spcPct val="0"/>
              </a:spcAft>
            </a:pPr>
            <a:r>
              <a:rPr lang="en-US" altLang="en-US" sz="2200" b="1" dirty="0">
                <a:solidFill>
                  <a:srgbClr val="000000"/>
                </a:solidFill>
                <a:latin typeface="Calibri" panose="020F0502020204030204" pitchFamily="34" charset="0"/>
              </a:rPr>
              <a:t>B-cells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 produce </a:t>
            </a:r>
            <a:r>
              <a:rPr lang="en-US" altLang="en-US" sz="2200" b="1" i="1" dirty="0">
                <a:solidFill>
                  <a:srgbClr val="000000"/>
                </a:solidFill>
                <a:latin typeface="Calibri" panose="020F0502020204030204" pitchFamily="34" charset="0"/>
              </a:rPr>
              <a:t>Plasma cells </a:t>
            </a: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which produce antibodies.</a:t>
            </a:r>
          </a:p>
        </p:txBody>
      </p:sp>
      <p:sp>
        <p:nvSpPr>
          <p:cNvPr id="83972" name="Line 5"/>
          <p:cNvSpPr>
            <a:spLocks noChangeShapeType="1"/>
          </p:cNvSpPr>
          <p:nvPr/>
        </p:nvSpPr>
        <p:spPr bwMode="auto">
          <a:xfrm flipV="1">
            <a:off x="1243013" y="3554412"/>
            <a:ext cx="1525095" cy="1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0901" name="Line 6"/>
          <p:cNvSpPr>
            <a:spLocks noChangeShapeType="1"/>
          </p:cNvSpPr>
          <p:nvPr/>
        </p:nvSpPr>
        <p:spPr bwMode="auto">
          <a:xfrm>
            <a:off x="1243013" y="1584325"/>
            <a:ext cx="1738312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3974" name="Rectangle 7"/>
          <p:cNvSpPr>
            <a:spLocks noChangeArrowheads="1"/>
          </p:cNvSpPr>
          <p:nvPr/>
        </p:nvSpPr>
        <p:spPr bwMode="auto">
          <a:xfrm>
            <a:off x="838200" y="4705350"/>
            <a:ext cx="7381875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Platelet cells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(Thrombocytes)</a:t>
            </a:r>
          </a:p>
          <a:p>
            <a:pPr lvl="1" eaLnBrk="0" fontAlgn="base" hangingPunct="0">
              <a:spcAft>
                <a:spcPct val="0"/>
              </a:spcAft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Fragments of cells (Megakaryocytes) for clotting.</a:t>
            </a:r>
          </a:p>
        </p:txBody>
      </p:sp>
      <p:sp>
        <p:nvSpPr>
          <p:cNvPr id="83975" name="Line 8"/>
          <p:cNvSpPr>
            <a:spLocks noChangeShapeType="1"/>
          </p:cNvSpPr>
          <p:nvPr/>
        </p:nvSpPr>
        <p:spPr bwMode="auto">
          <a:xfrm flipV="1">
            <a:off x="1297304" y="5100600"/>
            <a:ext cx="1571239" cy="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80904" name="Text Box 4"/>
          <p:cNvSpPr txBox="1">
            <a:spLocks noChangeArrowheads="1"/>
          </p:cNvSpPr>
          <p:nvPr/>
        </p:nvSpPr>
        <p:spPr bwMode="auto">
          <a:xfrm>
            <a:off x="300038" y="265113"/>
            <a:ext cx="291941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>
                <a:solidFill>
                  <a:srgbClr val="CC3300"/>
                </a:solidFill>
                <a:latin typeface="Calibri" panose="020F0502020204030204" pitchFamily="34" charset="0"/>
              </a:rPr>
              <a:t>Agranular Leukocytes</a:t>
            </a:r>
            <a:endParaRPr lang="en-US" altLang="en-US" sz="24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0905" name="Rectangle 1"/>
          <p:cNvSpPr>
            <a:spLocks noChangeArrowheads="1"/>
          </p:cNvSpPr>
          <p:nvPr/>
        </p:nvSpPr>
        <p:spPr bwMode="auto">
          <a:xfrm>
            <a:off x="517525" y="749300"/>
            <a:ext cx="6602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Calibri" panose="020F0502020204030204" pitchFamily="34" charset="0"/>
              </a:rPr>
              <a:t>These cells </a:t>
            </a:r>
            <a:r>
              <a:rPr lang="en-US" altLang="en-US" sz="2400" u="sng" dirty="0">
                <a:solidFill>
                  <a:srgbClr val="000099"/>
                </a:solidFill>
                <a:latin typeface="Calibri" panose="020F0502020204030204" pitchFamily="34" charset="0"/>
              </a:rPr>
              <a:t>do not contain granules </a:t>
            </a:r>
            <a:r>
              <a:rPr lang="en-US" altLang="en-US" sz="2400" dirty="0">
                <a:solidFill>
                  <a:srgbClr val="000099"/>
                </a:solidFill>
                <a:latin typeface="Calibri" panose="020F0502020204030204" pitchFamily="34" charset="0"/>
              </a:rPr>
              <a:t>in cytoplasm.</a:t>
            </a:r>
            <a:endParaRPr lang="en-US" altLang="en-US" sz="2400" dirty="0">
              <a:solidFill>
                <a:srgbClr val="000000"/>
              </a:solidFill>
            </a:endParaRPr>
          </a:p>
        </p:txBody>
      </p:sp>
      <p:sp>
        <p:nvSpPr>
          <p:cNvPr id="83978" name="Rectangle 2"/>
          <p:cNvSpPr>
            <a:spLocks noChangeArrowheads="1"/>
          </p:cNvSpPr>
          <p:nvPr/>
        </p:nvSpPr>
        <p:spPr bwMode="auto">
          <a:xfrm>
            <a:off x="276225" y="5929313"/>
            <a:ext cx="8747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0099"/>
                </a:solidFill>
                <a:latin typeface="Calibri" panose="020F0502020204030204" pitchFamily="34" charset="0"/>
              </a:rPr>
              <a:t>Mast cells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(honorable mention): These are </a:t>
            </a:r>
            <a:r>
              <a:rPr lang="en-US" altLang="en-US" sz="1800" i="1" dirty="0">
                <a:solidFill>
                  <a:srgbClr val="000000"/>
                </a:solidFill>
                <a:latin typeface="Calibri" panose="020F0502020204030204" pitchFamily="34" charset="0"/>
              </a:rPr>
              <a:t>connective tissue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cells that migrant to the site of injury. They contains granules of </a:t>
            </a:r>
            <a:r>
              <a:rPr lang="en-US" altLang="en-US" sz="1800" b="1" dirty="0">
                <a:solidFill>
                  <a:srgbClr val="808000"/>
                </a:solidFill>
                <a:latin typeface="Calibri" panose="020F0502020204030204" pitchFamily="34" charset="0"/>
              </a:rPr>
              <a:t>histamine</a:t>
            </a:r>
            <a:r>
              <a:rPr lang="en-US" altLang="en-US" sz="1800" dirty="0">
                <a:solidFill>
                  <a:srgbClr val="808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and </a:t>
            </a:r>
            <a:r>
              <a:rPr lang="en-US" altLang="en-US" sz="1800" b="1" dirty="0">
                <a:solidFill>
                  <a:srgbClr val="808000"/>
                </a:solidFill>
                <a:latin typeface="Calibri" panose="020F0502020204030204" pitchFamily="34" charset="0"/>
              </a:rPr>
              <a:t>heparin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6826" r="7757" b="7626"/>
          <a:stretch/>
        </p:blipFill>
        <p:spPr>
          <a:xfrm>
            <a:off x="188505" y="3071597"/>
            <a:ext cx="975873" cy="96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4" y="1211263"/>
            <a:ext cx="695004" cy="627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4359741"/>
            <a:ext cx="1580401" cy="15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61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0899" grpId="0"/>
      <p:bldP spid="83972" grpId="0" animBg="1"/>
      <p:bldP spid="80901" grpId="0" animBg="1"/>
      <p:bldP spid="83974" grpId="0"/>
      <p:bldP spid="83975" grpId="0" animBg="1"/>
      <p:bldP spid="8397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2078038"/>
            <a:ext cx="13557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yui_3_5_1_2_1434315036659_1023" descr="http://heichelk.wikispaces.com/file/view/Plasma_tube.jpg/211292172/296x224/Plasma_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1036638"/>
            <a:ext cx="4457700" cy="340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229225" y="482600"/>
            <a:ext cx="3886200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Ultimately everything you need is in your </a:t>
            </a:r>
            <a:r>
              <a:rPr lang="en-US" altLang="en-US" b="1">
                <a:solidFill>
                  <a:srgbClr val="C00000"/>
                </a:solidFill>
              </a:rPr>
              <a:t>Blood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0" y="106363"/>
            <a:ext cx="3810000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srgbClr val="009900"/>
                </a:solidFill>
              </a:rPr>
              <a:t>Blood has </a:t>
            </a:r>
            <a:r>
              <a:rPr lang="en-US" altLang="en-US" sz="2600" b="1">
                <a:solidFill>
                  <a:srgbClr val="C00000"/>
                </a:solidFill>
              </a:rPr>
              <a:t>*</a:t>
            </a:r>
            <a:r>
              <a:rPr lang="en-US" altLang="en-US" sz="2600" b="1">
                <a:solidFill>
                  <a:srgbClr val="009900"/>
                </a:solidFill>
              </a:rPr>
              <a:t>2 parts:</a:t>
            </a:r>
            <a:br>
              <a:rPr lang="en-US" altLang="en-US" sz="2600" b="1">
                <a:solidFill>
                  <a:srgbClr val="009900"/>
                </a:solidFill>
              </a:rPr>
            </a:br>
            <a:r>
              <a:rPr lang="en-US" altLang="en-US" sz="2600" b="1">
                <a:solidFill>
                  <a:prstClr val="black"/>
                </a:solidFill>
              </a:rPr>
              <a:t>1)</a:t>
            </a:r>
            <a:r>
              <a:rPr lang="en-US" altLang="en-US" sz="2600" b="1">
                <a:solidFill>
                  <a:srgbClr val="009900"/>
                </a:solidFill>
              </a:rPr>
              <a:t> </a:t>
            </a:r>
            <a:r>
              <a:rPr lang="en-US" altLang="en-US" sz="2600" b="1">
                <a:solidFill>
                  <a:srgbClr val="FF9900"/>
                </a:solidFill>
              </a:rPr>
              <a:t>Plasma (fluid)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600" b="1">
                <a:solidFill>
                  <a:prstClr val="black"/>
                </a:solidFill>
              </a:rPr>
              <a:t>2)</a:t>
            </a:r>
            <a:r>
              <a:rPr lang="en-US" altLang="en-US" sz="2600" b="1">
                <a:solidFill>
                  <a:srgbClr val="009900"/>
                </a:solidFill>
              </a:rPr>
              <a:t> </a:t>
            </a:r>
            <a:r>
              <a:rPr lang="en-US" altLang="en-US" sz="2600" b="1">
                <a:solidFill>
                  <a:srgbClr val="800000"/>
                </a:solidFill>
              </a:rPr>
              <a:t>Formed elements (cells)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475288" y="1954213"/>
            <a:ext cx="3563937" cy="1384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Glucose, Amino acids, Proteins, Hormones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Fatty acids, Triglycerides, Cholesterol, Vitamins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Ions/Electrolytes (Na</a:t>
            </a:r>
            <a:r>
              <a:rPr lang="en-US" sz="1400" baseline="30000" dirty="0">
                <a:solidFill>
                  <a:prstClr val="black"/>
                </a:solidFill>
              </a:rPr>
              <a:t>+</a:t>
            </a:r>
            <a:r>
              <a:rPr lang="en-US" sz="1400" dirty="0">
                <a:solidFill>
                  <a:prstClr val="black"/>
                </a:solidFill>
              </a:rPr>
              <a:t>, K</a:t>
            </a:r>
            <a:r>
              <a:rPr lang="en-US" sz="1400" baseline="30000" dirty="0">
                <a:solidFill>
                  <a:prstClr val="black"/>
                </a:solidFill>
              </a:rPr>
              <a:t>+</a:t>
            </a:r>
            <a:r>
              <a:rPr lang="en-US" sz="1400" dirty="0">
                <a:solidFill>
                  <a:prstClr val="black"/>
                </a:solidFill>
              </a:rPr>
              <a:t>, Cl</a:t>
            </a:r>
            <a:r>
              <a:rPr lang="en-US" sz="1400" baseline="30000" dirty="0">
                <a:solidFill>
                  <a:prstClr val="black"/>
                </a:solidFill>
              </a:rPr>
              <a:t>-</a:t>
            </a:r>
            <a:r>
              <a:rPr lang="en-US" sz="1400" dirty="0">
                <a:solidFill>
                  <a:prstClr val="black"/>
                </a:solidFill>
              </a:rPr>
              <a:t>, Ca</a:t>
            </a:r>
            <a:r>
              <a:rPr lang="en-US" sz="1400" baseline="30000" dirty="0">
                <a:solidFill>
                  <a:prstClr val="black"/>
                </a:solidFill>
              </a:rPr>
              <a:t>2+</a:t>
            </a:r>
            <a:r>
              <a:rPr lang="en-US" sz="1400" dirty="0">
                <a:solidFill>
                  <a:prstClr val="black"/>
                </a:solidFill>
              </a:rPr>
              <a:t>, H</a:t>
            </a:r>
            <a:r>
              <a:rPr lang="en-US" sz="1400" baseline="30000" dirty="0">
                <a:solidFill>
                  <a:prstClr val="black"/>
                </a:solidFill>
              </a:rPr>
              <a:t>+</a:t>
            </a:r>
            <a:r>
              <a:rPr lang="en-US" sz="1400" dirty="0">
                <a:solidFill>
                  <a:prstClr val="black"/>
                </a:solidFill>
              </a:rPr>
              <a:t>, HPO</a:t>
            </a:r>
            <a:r>
              <a:rPr lang="en-US" sz="1400" baseline="-25000" dirty="0">
                <a:solidFill>
                  <a:prstClr val="black"/>
                </a:solidFill>
              </a:rPr>
              <a:t>4</a:t>
            </a:r>
            <a:r>
              <a:rPr lang="en-US" sz="1400" baseline="30000" dirty="0">
                <a:solidFill>
                  <a:prstClr val="black"/>
                </a:solidFill>
              </a:rPr>
              <a:t>2-</a:t>
            </a:r>
            <a:r>
              <a:rPr lang="en-US" sz="1400" dirty="0">
                <a:solidFill>
                  <a:prstClr val="black"/>
                </a:solidFill>
              </a:rPr>
              <a:t>Mg</a:t>
            </a:r>
            <a:r>
              <a:rPr lang="en-US" sz="1400" baseline="30000" dirty="0">
                <a:solidFill>
                  <a:prstClr val="black"/>
                </a:solidFill>
              </a:rPr>
              <a:t>2+</a:t>
            </a:r>
            <a:r>
              <a:rPr lang="en-US" sz="1400" dirty="0">
                <a:solidFill>
                  <a:prstClr val="black"/>
                </a:solidFill>
              </a:rPr>
              <a:t>…SO</a:t>
            </a:r>
            <a:r>
              <a:rPr lang="en-US" sz="1400" baseline="-25000" dirty="0">
                <a:solidFill>
                  <a:prstClr val="black"/>
                </a:solidFill>
              </a:rPr>
              <a:t>4</a:t>
            </a:r>
            <a:r>
              <a:rPr lang="en-US" sz="1400" baseline="30000" dirty="0">
                <a:solidFill>
                  <a:prstClr val="black"/>
                </a:solidFill>
              </a:rPr>
              <a:t>2-</a:t>
            </a:r>
            <a:r>
              <a:rPr lang="en-US" sz="1400" dirty="0">
                <a:solidFill>
                  <a:prstClr val="black"/>
                </a:solidFill>
              </a:rPr>
              <a:t>, Zn</a:t>
            </a:r>
            <a:r>
              <a:rPr lang="en-US" sz="1400" baseline="30000" dirty="0">
                <a:solidFill>
                  <a:prstClr val="black"/>
                </a:solidFill>
              </a:rPr>
              <a:t>2+</a:t>
            </a:r>
            <a:r>
              <a:rPr lang="en-US" sz="1400" dirty="0">
                <a:solidFill>
                  <a:prstClr val="black"/>
                </a:solidFill>
              </a:rPr>
              <a:t>, HCO</a:t>
            </a:r>
            <a:r>
              <a:rPr lang="en-US" sz="1400" baseline="-25000" dirty="0">
                <a:solidFill>
                  <a:prstClr val="black"/>
                </a:solidFill>
              </a:rPr>
              <a:t>3</a:t>
            </a:r>
            <a:r>
              <a:rPr lang="en-US" sz="1400" baseline="30000" dirty="0">
                <a:solidFill>
                  <a:prstClr val="black"/>
                </a:solidFill>
              </a:rPr>
              <a:t>-</a:t>
            </a:r>
            <a:r>
              <a:rPr lang="en-US" sz="1400" dirty="0">
                <a:solidFill>
                  <a:prstClr val="black"/>
                </a:solidFill>
              </a:rPr>
              <a:t>…)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Urea, Uric acid, Creatinine, Bilirubin, ammonia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prstClr val="black"/>
                </a:solidFill>
              </a:rPr>
              <a:t>Gases O</a:t>
            </a:r>
            <a:r>
              <a:rPr lang="en-US" sz="1400" baseline="-25000" dirty="0">
                <a:solidFill>
                  <a:prstClr val="black"/>
                </a:solidFill>
              </a:rPr>
              <a:t>2</a:t>
            </a:r>
            <a:r>
              <a:rPr lang="en-US" sz="1400" dirty="0">
                <a:solidFill>
                  <a:prstClr val="black"/>
                </a:solidFill>
              </a:rPr>
              <a:t> and CO</a:t>
            </a:r>
            <a:r>
              <a:rPr lang="en-US" sz="1400" baseline="-25000" dirty="0">
                <a:solidFill>
                  <a:prstClr val="black"/>
                </a:solidFill>
              </a:rPr>
              <a:t>2 </a:t>
            </a:r>
            <a:r>
              <a:rPr lang="en-US" sz="1400" dirty="0">
                <a:solidFill>
                  <a:prstClr val="black"/>
                </a:solidFill>
              </a:rPr>
              <a:t>(dissolved in plasma)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206875" y="2147888"/>
            <a:ext cx="1289050" cy="1984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2" idx="1"/>
          </p:cNvCxnSpPr>
          <p:nvPr/>
        </p:nvCxnSpPr>
        <p:spPr>
          <a:xfrm>
            <a:off x="4202113" y="2468563"/>
            <a:ext cx="1273175" cy="177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202113" y="2346325"/>
            <a:ext cx="1293812" cy="666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06875" y="2535238"/>
            <a:ext cx="1268413" cy="369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217988" y="2581275"/>
            <a:ext cx="1287462" cy="509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376" name="TextBox 58375"/>
          <p:cNvSpPr txBox="1"/>
          <p:nvPr/>
        </p:nvSpPr>
        <p:spPr>
          <a:xfrm>
            <a:off x="544513" y="1314450"/>
            <a:ext cx="2490787" cy="692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srgbClr val="C00000"/>
                </a:solidFill>
              </a:rPr>
              <a:t>*</a:t>
            </a:r>
            <a:r>
              <a:rPr lang="en-US" sz="1300" dirty="0">
                <a:solidFill>
                  <a:prstClr val="black"/>
                </a:solidFill>
              </a:rPr>
              <a:t>When blood is spun at high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prstClr val="black"/>
                </a:solidFill>
              </a:rPr>
              <a:t>  speeds, it separates into the two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300" dirty="0">
                <a:solidFill>
                  <a:prstClr val="black"/>
                </a:solidFill>
              </a:rPr>
              <a:t>  main components as shown.</a:t>
            </a:r>
          </a:p>
        </p:txBody>
      </p:sp>
      <p:sp>
        <p:nvSpPr>
          <p:cNvPr id="58380" name="Rectangle 13"/>
          <p:cNvSpPr>
            <a:spLocks noChangeArrowheads="1"/>
          </p:cNvSpPr>
          <p:nvPr/>
        </p:nvSpPr>
        <p:spPr bwMode="auto">
          <a:xfrm>
            <a:off x="123825" y="4267025"/>
            <a:ext cx="8996363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u="sng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pH of Blood is </a:t>
            </a:r>
            <a:r>
              <a:rPr lang="en-US" altLang="en-US" sz="1600" b="1" u="sng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7.35 to 7.45</a:t>
            </a:r>
            <a:r>
              <a:rPr lang="en-US" altLang="en-US" sz="1600" u="sng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Note</a:t>
            </a:r>
            <a:r>
              <a:rPr lang="en-US" altLang="en-US" sz="1400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Arterial blood has a higher pH (</a:t>
            </a:r>
            <a:r>
              <a:rPr lang="en-US" altLang="en-US" sz="1400" dirty="0" err="1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ave</a:t>
            </a:r>
            <a:r>
              <a:rPr lang="en-US" altLang="en-US" sz="1400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~</a:t>
            </a:r>
            <a:r>
              <a:rPr lang="en-US" altLang="en-US" sz="1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7.41</a:t>
            </a:r>
            <a:r>
              <a:rPr lang="en-US" altLang="en-US" sz="1400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thus is more basic than venous blood, which has a lower pH (</a:t>
            </a:r>
            <a:r>
              <a:rPr lang="en-US" altLang="en-US" sz="1400" dirty="0" err="1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ave</a:t>
            </a:r>
            <a:r>
              <a:rPr lang="en-US" altLang="en-US" sz="1400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~</a:t>
            </a:r>
            <a:r>
              <a:rPr lang="en-US" altLang="en-US" sz="1400" b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7.35</a:t>
            </a:r>
            <a:r>
              <a:rPr lang="en-US" altLang="en-US" sz="1400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), and is more acidic. However, the </a:t>
            </a:r>
            <a:r>
              <a:rPr lang="en-US" altLang="en-US" sz="1400" i="1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range</a:t>
            </a:r>
            <a:r>
              <a:rPr lang="en-US" altLang="en-US" sz="1400" dirty="0">
                <a:solidFill>
                  <a:srgbClr val="008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of pH for blood is still 7.35 to 7.45.</a:t>
            </a:r>
          </a:p>
        </p:txBody>
      </p:sp>
      <p:sp>
        <p:nvSpPr>
          <p:cNvPr id="3" name="Rectangle 2"/>
          <p:cNvSpPr/>
          <p:nvPr/>
        </p:nvSpPr>
        <p:spPr>
          <a:xfrm>
            <a:off x="123825" y="5110001"/>
            <a:ext cx="8728075" cy="7842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u="sng" dirty="0">
                <a:solidFill>
                  <a:prstClr val="black"/>
                </a:solidFill>
              </a:rPr>
              <a:t>Blood brings Warmth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prstClr val="black"/>
                </a:solidFill>
              </a:rPr>
              <a:t>Blood is slightly warmer than normal </a:t>
            </a:r>
            <a:r>
              <a:rPr lang="en-US" sz="1500" b="1" dirty="0">
                <a:solidFill>
                  <a:prstClr val="black"/>
                </a:solidFill>
              </a:rPr>
              <a:t>T</a:t>
            </a:r>
            <a:r>
              <a:rPr lang="en-US" sz="1500" b="1" baseline="-25000" dirty="0">
                <a:solidFill>
                  <a:prstClr val="black"/>
                </a:solidFill>
              </a:rPr>
              <a:t>b</a:t>
            </a:r>
            <a:r>
              <a:rPr lang="en-US" sz="1500" dirty="0">
                <a:solidFill>
                  <a:prstClr val="black"/>
                </a:solidFill>
              </a:rPr>
              <a:t>, about </a:t>
            </a:r>
            <a:r>
              <a:rPr lang="en-US" sz="1500" b="1" dirty="0">
                <a:solidFill>
                  <a:srgbClr val="FF0000"/>
                </a:solidFill>
              </a:rPr>
              <a:t>38°C</a:t>
            </a:r>
            <a:r>
              <a:rPr lang="en-US" sz="1500" dirty="0">
                <a:solidFill>
                  <a:prstClr val="black"/>
                </a:solidFill>
              </a:rPr>
              <a:t> (or </a:t>
            </a:r>
            <a:r>
              <a:rPr lang="en-US" sz="1500" b="1" dirty="0">
                <a:solidFill>
                  <a:srgbClr val="FF0000"/>
                </a:solidFill>
              </a:rPr>
              <a:t>100.4 °F</a:t>
            </a:r>
            <a:r>
              <a:rPr lang="en-US" sz="1500" dirty="0">
                <a:solidFill>
                  <a:prstClr val="black"/>
                </a:solidFill>
              </a:rPr>
              <a:t>), compared to </a:t>
            </a:r>
            <a:r>
              <a:rPr lang="en-US" sz="1500" b="1" dirty="0">
                <a:solidFill>
                  <a:srgbClr val="0000FF"/>
                </a:solidFill>
              </a:rPr>
              <a:t>37.1°C</a:t>
            </a:r>
            <a:r>
              <a:rPr lang="en-US" sz="1500" dirty="0">
                <a:solidFill>
                  <a:prstClr val="black"/>
                </a:solidFill>
              </a:rPr>
              <a:t> (or </a:t>
            </a:r>
            <a:r>
              <a:rPr lang="en-US" sz="1500" b="1" dirty="0">
                <a:solidFill>
                  <a:srgbClr val="0000FF"/>
                </a:solidFill>
              </a:rPr>
              <a:t>98.6 °F</a:t>
            </a:r>
            <a:r>
              <a:rPr lang="en-US" sz="1500" dirty="0">
                <a:solidFill>
                  <a:prstClr val="black"/>
                </a:solidFill>
              </a:rPr>
              <a:t>) which is the average internal T</a:t>
            </a:r>
            <a:r>
              <a:rPr lang="en-US" sz="1500" baseline="-25000" dirty="0">
                <a:solidFill>
                  <a:prstClr val="black"/>
                </a:solidFill>
              </a:rPr>
              <a:t>b</a:t>
            </a:r>
            <a:r>
              <a:rPr lang="en-US" sz="1500" dirty="0">
                <a:solidFill>
                  <a:prstClr val="black"/>
                </a:solidFill>
              </a:rPr>
              <a:t> reading. Blood flowing in vessels causes friction and resistance, producing heat.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23825" y="5995826"/>
            <a:ext cx="8915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u="sng" dirty="0">
                <a:solidFill>
                  <a:srgbClr val="F79646">
                    <a:lumMod val="75000"/>
                  </a:srgbClr>
                </a:solidFill>
              </a:rPr>
              <a:t>Blood Viscosity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00" dirty="0">
                <a:solidFill>
                  <a:srgbClr val="F79646">
                    <a:lumMod val="75000"/>
                  </a:srgbClr>
                </a:solidFill>
              </a:rPr>
              <a:t>This is the density (</a:t>
            </a:r>
            <a:r>
              <a:rPr lang="en-US" sz="1500" b="1" dirty="0">
                <a:solidFill>
                  <a:srgbClr val="F79646">
                    <a:lumMod val="75000"/>
                  </a:srgbClr>
                </a:solidFill>
              </a:rPr>
              <a:t>thickness</a:t>
            </a:r>
            <a:r>
              <a:rPr lang="en-US" sz="1500" dirty="0">
                <a:solidFill>
                  <a:srgbClr val="F79646">
                    <a:lumMod val="75000"/>
                  </a:srgbClr>
                </a:solidFill>
              </a:rPr>
              <a:t>) of a fluid which gives resistance to flow. Blood is __________ compared to water. </a:t>
            </a:r>
          </a:p>
        </p:txBody>
      </p:sp>
    </p:spTree>
    <p:extLst>
      <p:ext uri="{BB962C8B-B14F-4D97-AF65-F5344CB8AC3E}">
        <p14:creationId xmlns:p14="http://schemas.microsoft.com/office/powerpoint/2010/main" val="334009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58376" grpId="0"/>
      <p:bldP spid="58380" grpId="0"/>
      <p:bldP spid="3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563" y="144463"/>
            <a:ext cx="8961437" cy="220855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Hemostasis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= stopping blood (loss). Prevents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hemorrhage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(excessive bleeding).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(</a:t>
            </a:r>
            <a:r>
              <a:rPr lang="en-US" sz="1400" i="1" dirty="0" err="1">
                <a:solidFill>
                  <a:srgbClr val="000000"/>
                </a:solidFill>
                <a:latin typeface="Calibri" panose="020F0502020204030204" pitchFamily="34" charset="0"/>
              </a:rPr>
              <a:t>hemo</a:t>
            </a: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</a:rPr>
              <a:t> = blood; stasis= stationary)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u="sng" dirty="0">
                <a:solidFill>
                  <a:srgbClr val="002060"/>
                </a:solidFill>
                <a:latin typeface="Calibri" panose="020F0502020204030204" pitchFamily="34" charset="0"/>
              </a:rPr>
              <a:t>3 Steps of Hemostasis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Vascular spasm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Platelet plug formation </a:t>
            </a:r>
          </a:p>
          <a:p>
            <a:pPr marL="342900" indent="-3429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en-US" sz="1600" b="1" dirty="0">
                <a:solidFill>
                  <a:srgbClr val="C00000"/>
                </a:solidFill>
                <a:latin typeface="Calibri" panose="020F0502020204030204" pitchFamily="34" charset="0"/>
              </a:rPr>
              <a:t>Coagulation (blood clotting)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6906" y="2801304"/>
            <a:ext cx="8942387" cy="39087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1)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Vascular Spasm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Vascular smooth muscle (VSM) in walls of ruptured/damaged blood vessel </a:t>
            </a:r>
            <a:r>
              <a:rPr lang="en-US" sz="1600" b="1" u="sng" dirty="0">
                <a:solidFill>
                  <a:srgbClr val="CC3300"/>
                </a:solidFill>
                <a:latin typeface="Calibri" panose="020F0502020204030204" pitchFamily="34" charset="0"/>
              </a:rPr>
              <a:t>contract</a:t>
            </a:r>
            <a:r>
              <a:rPr lang="en-US" sz="1600" b="1" dirty="0">
                <a:solidFill>
                  <a:srgbClr val="CC3300"/>
                </a:solidFill>
                <a:latin typeface="Calibri" panose="020F0502020204030204" pitchFamily="34" charset="0"/>
              </a:rPr>
              <a:t>!</a:t>
            </a:r>
            <a:r>
              <a:rPr lang="en-US" sz="1600" dirty="0">
                <a:solidFill>
                  <a:srgbClr val="CC3300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Pain receptors trigger endothelial cells to release </a:t>
            </a:r>
            <a:r>
              <a:rPr lang="en-US" sz="1600" b="1" dirty="0">
                <a:solidFill>
                  <a:srgbClr val="CC6600"/>
                </a:solidFill>
                <a:latin typeface="Calibri" panose="020F0502020204030204" pitchFamily="34" charset="0"/>
              </a:rPr>
              <a:t>endothelin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a vasoconstrictor! This reduces blood flow/loss.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2)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Platelet Plug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 damaged vessel exposes </a:t>
            </a: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collagen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– this triggers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platelet cell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accumulation and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adherence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at injury site.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Platelet cells stick to damaged vessel, then platelets </a:t>
            </a:r>
            <a:r>
              <a:rPr lang="en-US" sz="1600" b="1" dirty="0">
                <a:solidFill>
                  <a:srgbClr val="CC3300"/>
                </a:solidFill>
                <a:latin typeface="Calibri" panose="020F0502020204030204" pitchFamily="34" charset="0"/>
              </a:rPr>
              <a:t>degranulate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their contents releasing: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CC6600"/>
                </a:solidFill>
                <a:latin typeface="Calibri" panose="020F0502020204030204" pitchFamily="34" charset="0"/>
              </a:rPr>
              <a:t>Serotonin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- here it acts as a vasoconstrictor.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996600"/>
                </a:solidFill>
                <a:latin typeface="Calibri" panose="020F0502020204030204" pitchFamily="34" charset="0"/>
              </a:rPr>
              <a:t>Thromboxane A2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attracts more platelets, and acts as a vasoconstrictor.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	</a:t>
            </a:r>
            <a:r>
              <a:rPr lang="en-US" sz="1600" b="1" dirty="0">
                <a:solidFill>
                  <a:srgbClr val="996600"/>
                </a:solidFill>
                <a:latin typeface="Calibri" panose="020F0502020204030204" pitchFamily="34" charset="0"/>
              </a:rPr>
              <a:t>ADP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- attracts and degranulates more platelets.</a:t>
            </a:r>
            <a:endParaRPr 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i="1" dirty="0">
                <a:solidFill>
                  <a:srgbClr val="008000"/>
                </a:solidFill>
                <a:latin typeface="Calibri" panose="020F0502020204030204" pitchFamily="34" charset="0"/>
              </a:rPr>
              <a:t>This causes </a:t>
            </a:r>
            <a:r>
              <a:rPr lang="en-US" sz="1600" b="1" i="1" u="sng" dirty="0">
                <a:solidFill>
                  <a:srgbClr val="008000"/>
                </a:solidFill>
                <a:latin typeface="Calibri" panose="020F0502020204030204" pitchFamily="34" charset="0"/>
              </a:rPr>
              <a:t>platelet cell aggregation</a:t>
            </a:r>
            <a:r>
              <a:rPr lang="en-US" sz="1600" i="1" dirty="0">
                <a:solidFill>
                  <a:srgbClr val="008000"/>
                </a:solidFill>
                <a:latin typeface="Calibri" panose="020F0502020204030204" pitchFamily="34" charset="0"/>
              </a:rPr>
              <a:t>, cycle continues until it is broken when the small vessel is sealed.</a:t>
            </a:r>
            <a:endParaRPr lang="en-US" sz="1400" i="1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 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3) </a:t>
            </a:r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</a:rPr>
              <a:t>Coagulation</a:t>
            </a:r>
            <a:r>
              <a:rPr lang="en-US" sz="1600" u="sng" dirty="0">
                <a:solidFill>
                  <a:srgbClr val="000000"/>
                </a:solidFill>
                <a:latin typeface="Calibri" panose="020F0502020204030204" pitchFamily="34" charset="0"/>
              </a:rPr>
              <a:t> (blood clotting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)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Involves conversion of plasma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fibrinogen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 into insoluble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fibrin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, a net-like gel for blood clotting to occur. Pro-coagulants (clotting factors) activate the steps to form a complex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</a:rPr>
              <a:t>reaction cascade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</p:txBody>
      </p:sp>
      <p:cxnSp>
        <p:nvCxnSpPr>
          <p:cNvPr id="11" name="Straight Arrow Connector 10"/>
          <p:cNvCxnSpPr>
            <a:cxnSpLocks/>
          </p:cNvCxnSpPr>
          <p:nvPr/>
        </p:nvCxnSpPr>
        <p:spPr>
          <a:xfrm>
            <a:off x="2184876" y="1198236"/>
            <a:ext cx="1385260" cy="31251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8C7068E4-F219-5856-6FE8-6962A88D0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442" y="659048"/>
            <a:ext cx="4553585" cy="2343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08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376362" y="509254"/>
            <a:ext cx="6391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u="sng" dirty="0">
                <a:solidFill>
                  <a:srgbClr val="0000FF"/>
                </a:solidFill>
                <a:latin typeface="Calibri" panose="020F0502020204030204" pitchFamily="34" charset="0"/>
              </a:rPr>
              <a:t>Summary overview of the 3 Steps of Hemostasis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B507F3D-9653-2BCD-AB67-5E60BDB25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89" y="1238674"/>
            <a:ext cx="7517019" cy="25056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1CB6D-78A6-AEA4-5147-498FFA9377B7}"/>
              </a:ext>
            </a:extLst>
          </p:cNvPr>
          <p:cNvSpPr txBox="1"/>
          <p:nvPr/>
        </p:nvSpPr>
        <p:spPr>
          <a:xfrm>
            <a:off x="918280" y="3902471"/>
            <a:ext cx="72953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1) ____________________            2) ____________________              3) ____________________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1143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1"/>
          <p:cNvSpPr>
            <a:spLocks noChangeArrowheads="1"/>
          </p:cNvSpPr>
          <p:nvPr/>
        </p:nvSpPr>
        <p:spPr bwMode="auto">
          <a:xfrm>
            <a:off x="130231" y="570375"/>
            <a:ext cx="8897937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</a:rPr>
              <a:t>Glycemic Index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(GI) indicates how quickly a certain food turns into </a:t>
            </a: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glucose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in a person’s body.</a:t>
            </a:r>
            <a:endParaRPr lang="en-US" altLang="en-US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0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9900"/>
                </a:solidFill>
                <a:latin typeface="Calibri" panose="020F0502020204030204" pitchFamily="34" charset="0"/>
              </a:rPr>
              <a:t>Glycemic Load</a:t>
            </a:r>
            <a:r>
              <a:rPr lang="en-US" altLang="en-US" sz="1800" b="1" dirty="0">
                <a:solidFill>
                  <a:srgbClr val="33CC33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(GL) indicates the total amount of glucose in the food. </a:t>
            </a: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Calibri" panose="020F0502020204030204" pitchFamily="34" charset="0"/>
              </a:rPr>
              <a:t>The total amount of glucose in an average serving can be calculated. Blood Glucose graphs below show typical pattens for lor low and high glycemic index meals.</a:t>
            </a:r>
          </a:p>
        </p:txBody>
      </p:sp>
      <p:sp>
        <p:nvSpPr>
          <p:cNvPr id="83975" name="Text Box 3"/>
          <p:cNvSpPr txBox="1">
            <a:spLocks noChangeArrowheads="1"/>
          </p:cNvSpPr>
          <p:nvPr/>
        </p:nvSpPr>
        <p:spPr bwMode="auto">
          <a:xfrm>
            <a:off x="2698602" y="0"/>
            <a:ext cx="374679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Blood Glucose Levels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A7692E-6AD9-57B9-F4A3-01D36F802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612" y="2269896"/>
            <a:ext cx="7690773" cy="401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14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3"/>
          <p:cNvSpPr txBox="1">
            <a:spLocks noChangeArrowheads="1"/>
          </p:cNvSpPr>
          <p:nvPr/>
        </p:nvSpPr>
        <p:spPr bwMode="auto">
          <a:xfrm>
            <a:off x="1590625" y="54628"/>
            <a:ext cx="62675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C00000"/>
                </a:solidFill>
                <a:latin typeface="Calibri" panose="020F0502020204030204" pitchFamily="34" charset="0"/>
              </a:rPr>
              <a:t>The Control of Blood Glucose Levels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1449" y="731333"/>
            <a:ext cx="86868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defRPr/>
            </a:pP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Glucose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blood is used as fuel for cellular activities. 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Blood glucose levels are homeostatically controlled by a </a:t>
            </a:r>
            <a:r>
              <a:rPr lang="en-US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negative feedback loop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two opposing hormones. </a:t>
            </a:r>
          </a:p>
          <a:p>
            <a:pPr algn="just" eaLnBrk="0" fontAlgn="base" hangingPunct="0">
              <a:defRPr/>
            </a:pPr>
            <a:endParaRPr lang="en-US" sz="11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defRPr/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7763" algn="just" eaLnBrk="0" fontAlgn="base" hangingPunct="0">
              <a:defRPr/>
            </a:pPr>
            <a:r>
              <a:rPr lang="en-US" b="1" dirty="0">
                <a:solidFill>
                  <a:srgbClr val="99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(made by </a:t>
            </a:r>
            <a:r>
              <a:rPr lang="en-US" b="1" dirty="0">
                <a:solidFill>
                  <a:srgbClr val="FF99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beta cells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Pancreas)</a:t>
            </a:r>
          </a:p>
          <a:p>
            <a:pPr marL="1147763" algn="just" eaLnBrk="0" fontAlgn="base" hangingPunct="0"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blood glucose gets 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 high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it is 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decreased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actions of </a:t>
            </a:r>
            <a:r>
              <a:rPr lang="en-US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insulin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7763" algn="just" eaLnBrk="0" fontAlgn="base" hangingPunct="0">
              <a:defRPr/>
            </a:pPr>
            <a:endParaRPr lang="en-US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7763" algn="just" eaLnBrk="0" fontAlgn="base" hangingPunct="0">
              <a:defRPr/>
            </a:pPr>
            <a:r>
              <a:rPr lang="en-US" b="1" dirty="0">
                <a:solidFill>
                  <a:srgbClr val="9966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Glucagon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(made by </a:t>
            </a:r>
            <a:r>
              <a:rPr lang="en-US" b="1" dirty="0">
                <a:solidFill>
                  <a:srgbClr val="FF99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alpha cells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Pancreas)</a:t>
            </a:r>
          </a:p>
          <a:p>
            <a:pPr marL="1147763" algn="just" eaLnBrk="0" fontAlgn="base" hangingPunct="0">
              <a:defRPr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blood glucose gets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too low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it is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increased</a:t>
            </a:r>
            <a:r>
              <a:rPr lang="en-US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actions of </a:t>
            </a:r>
            <a:r>
              <a:rPr lang="en-US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glucagon</a:t>
            </a:r>
            <a:r>
              <a:rPr lang="en-US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0" fontAlgn="base" hangingPunct="0">
              <a:defRPr/>
            </a:pPr>
            <a:endParaRPr lang="en-US" sz="1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00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3038" y="95250"/>
            <a:ext cx="8624887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0" fontAlgn="base" hangingPunct="0">
              <a:defRPr/>
            </a:pP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</a:t>
            </a:r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A1C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Test for Glycated Hemoglobin (Hb) -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provides average blood glucose levels </a:t>
            </a:r>
            <a:r>
              <a:rPr lang="en-US" sz="1600" b="1" u="sng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over the past 3 months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! 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It is used to diagnose </a:t>
            </a:r>
            <a:r>
              <a:rPr lang="en-US" sz="1600" b="1" dirty="0">
                <a:solidFill>
                  <a:srgbClr val="CC33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Type 2 diabetes mellitus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 prediabetes. </a:t>
            </a:r>
          </a:p>
          <a:p>
            <a:pPr algn="just" eaLnBrk="0" fontAlgn="base" hangingPunct="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Also called hemoglobin A1C, HbA1c or *</a:t>
            </a: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glycated hemoglobin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test b/c </a:t>
            </a:r>
            <a:r>
              <a:rPr lang="en-US" sz="1600" b="1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Glucose</a:t>
            </a:r>
            <a:r>
              <a:rPr lang="en-US" sz="16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attaches non-enzymatically to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hemoglobin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(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Hb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 in RBCs. Higher the blood glucose, more glucose attached to </a:t>
            </a:r>
            <a:r>
              <a:rPr lang="en-US" sz="1600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Hb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</a:p>
          <a:p>
            <a:pPr algn="just" eaLnBrk="0" fontAlgn="base" hangingPunct="0">
              <a:defRPr/>
            </a:pPr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just" eaLnBrk="0" fontAlgn="base" hangingPunct="0">
              <a:defRPr/>
            </a:pP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A1C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test measures the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% 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of </a:t>
            </a:r>
            <a:r>
              <a:rPr lang="en-US" sz="16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Hb</a:t>
            </a: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with attached glucose. </a:t>
            </a:r>
          </a:p>
          <a:p>
            <a:pPr algn="just" eaLnBrk="0" fontAlgn="base" hangingPunct="0">
              <a:defRPr/>
            </a:pPr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Higher the % the higher your blood glucose levels have been over last 3 months.</a:t>
            </a:r>
            <a:r>
              <a:rPr lang="en-US" sz="8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algn="just" eaLnBrk="0" fontAlgn="base" hangingPunct="0">
              <a:defRPr/>
            </a:pPr>
            <a:endParaRPr lang="en-US" sz="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8704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57" y="2342019"/>
            <a:ext cx="3554016" cy="157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4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953" y="4073169"/>
            <a:ext cx="1301183" cy="2716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3038" y="1426517"/>
            <a:ext cx="54879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*Related to Advanced Glycation End-Products (AGE’s) in diabetes mellitus (DM).</a:t>
            </a:r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76067478-576C-D720-9DBC-0E787F387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8101" y="2436095"/>
            <a:ext cx="382645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 dirty="0">
                <a:solidFill>
                  <a:srgbClr val="CC6600"/>
                </a:solidFill>
                <a:latin typeface="Calibri" panose="020F0502020204030204" pitchFamily="34" charset="0"/>
              </a:rPr>
              <a:t>The Oral Glucose Tolerance Test (</a:t>
            </a:r>
            <a:r>
              <a:rPr lang="en-US" altLang="en-US" sz="1200" b="1" dirty="0">
                <a:solidFill>
                  <a:srgbClr val="CC6600"/>
                </a:solidFill>
                <a:latin typeface="Calibri" panose="020F0502020204030204" pitchFamily="34" charset="0"/>
              </a:rPr>
              <a:t>OGTT</a:t>
            </a:r>
            <a:r>
              <a:rPr lang="en-US" altLang="en-US" sz="1200" dirty="0">
                <a:solidFill>
                  <a:srgbClr val="CC6600"/>
                </a:solidFill>
                <a:latin typeface="Calibri" panose="020F0502020204030204" pitchFamily="34" charset="0"/>
              </a:rPr>
              <a:t>) measures the body's ability to use and clear excess glucose from blood. Can diagnose </a:t>
            </a:r>
            <a:r>
              <a:rPr lang="en-US" altLang="en-US" sz="1200" b="1" dirty="0">
                <a:solidFill>
                  <a:srgbClr val="CC6600"/>
                </a:solidFill>
                <a:latin typeface="Calibri" panose="020F0502020204030204" pitchFamily="34" charset="0"/>
              </a:rPr>
              <a:t>diabetes mellitus</a:t>
            </a:r>
            <a:r>
              <a:rPr lang="en-US" altLang="en-US" sz="1200" dirty="0">
                <a:solidFill>
                  <a:srgbClr val="CC6600"/>
                </a:solidFill>
                <a:latin typeface="Calibri" panose="020F0502020204030204" pitchFamily="34" charset="0"/>
              </a:rPr>
              <a:t>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71A1F8-69AC-C398-9B15-2621CAACBF2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523"/>
          <a:stretch/>
        </p:blipFill>
        <p:spPr>
          <a:xfrm>
            <a:off x="4047412" y="3319200"/>
            <a:ext cx="4861831" cy="338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04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7" descr="X2604-D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584200"/>
            <a:ext cx="3354387" cy="590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Rectangle 8"/>
          <p:cNvSpPr>
            <a:spLocks noChangeArrowheads="1"/>
          </p:cNvSpPr>
          <p:nvPr/>
        </p:nvSpPr>
        <p:spPr bwMode="auto">
          <a:xfrm>
            <a:off x="127000" y="3073697"/>
            <a:ext cx="30035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 Kidney Disease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808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&amp; Kidney Failure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Diabetes =&gt; kidney failure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Glomerulosclerosis</a:t>
            </a: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7353" name="Rectangle 9"/>
          <p:cNvSpPr>
            <a:spLocks noChangeArrowheads="1"/>
          </p:cNvSpPr>
          <p:nvPr/>
        </p:nvSpPr>
        <p:spPr bwMode="auto">
          <a:xfrm>
            <a:off x="6178550" y="1561244"/>
            <a:ext cx="269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66006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Heart Disease</a:t>
            </a:r>
            <a:endParaRPr lang="en-US" altLang="en-US" sz="1800" dirty="0">
              <a:solidFill>
                <a:srgbClr val="66006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Chronically elevated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glucose =&gt; coronary plaques (</a:t>
            </a:r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atherosclerosis</a:t>
            </a: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Diabetics have 2 times the risk of Heart Disease.</a:t>
            </a:r>
          </a:p>
        </p:txBody>
      </p:sp>
      <p:sp>
        <p:nvSpPr>
          <p:cNvPr id="57354" name="Rectangle 10"/>
          <p:cNvSpPr>
            <a:spLocks noChangeArrowheads="1"/>
          </p:cNvSpPr>
          <p:nvPr/>
        </p:nvSpPr>
        <p:spPr bwMode="auto">
          <a:xfrm>
            <a:off x="127000" y="5009197"/>
            <a:ext cx="337629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Peripheral Arterial Disease</a:t>
            </a:r>
            <a:endParaRPr lang="en-US" altLang="en-US" sz="18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Atherosclerosis in extremities,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leg pain, poor circulation.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Gangrene</a:t>
            </a: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5280301" y="4870697"/>
            <a:ext cx="33543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66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Neuropathy</a:t>
            </a:r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Hands and feet tingling, burning, numbness or loss of feeling. Slows digestion, constipation,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decreased sexual response.</a:t>
            </a: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127000" y="584200"/>
            <a:ext cx="457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Eye Problems</a:t>
            </a:r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Retinopathy</a:t>
            </a: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Blood vessels leak &amp; bleed,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 blocked; Risks: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Cataracts</a:t>
            </a:r>
            <a:r>
              <a:rPr lang="en-US" altLang="en-US" sz="18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Glaucoma</a:t>
            </a:r>
          </a:p>
        </p:txBody>
      </p:sp>
      <p:sp>
        <p:nvSpPr>
          <p:cNvPr id="29704" name="Text Box 15"/>
          <p:cNvSpPr txBox="1">
            <a:spLocks noChangeArrowheads="1"/>
          </p:cNvSpPr>
          <p:nvPr/>
        </p:nvSpPr>
        <p:spPr bwMode="auto">
          <a:xfrm>
            <a:off x="1628775" y="11113"/>
            <a:ext cx="62785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Consequences of Chronic Diabetes</a:t>
            </a:r>
          </a:p>
        </p:txBody>
      </p:sp>
    </p:spTree>
    <p:extLst>
      <p:ext uri="{BB962C8B-B14F-4D97-AF65-F5344CB8AC3E}">
        <p14:creationId xmlns:p14="http://schemas.microsoft.com/office/powerpoint/2010/main" val="387155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52" grpId="0"/>
      <p:bldP spid="57353" grpId="0"/>
      <p:bldP spid="57354" grpId="0"/>
      <p:bldP spid="57355" grpId="0"/>
      <p:bldP spid="5735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27063" y="233363"/>
            <a:ext cx="78486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>
                <a:solidFill>
                  <a:srgbClr val="C00000"/>
                </a:solidFill>
                <a:latin typeface="Calibri" panose="020F0502020204030204" pitchFamily="34" charset="0"/>
              </a:rPr>
              <a:t>Blood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 = Plasma + Formed (Cellular) Elements</a:t>
            </a:r>
          </a:p>
        </p:txBody>
      </p:sp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76200" y="933450"/>
            <a:ext cx="4953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Facts about </a:t>
            </a:r>
            <a:r>
              <a:rPr lang="en-US" altLang="en-US" sz="2400" b="1" dirty="0">
                <a:solidFill>
                  <a:srgbClr val="FF9900"/>
                </a:solidFill>
                <a:latin typeface="Calibri" panose="020F0502020204030204" pitchFamily="34" charset="0"/>
              </a:rPr>
              <a:t>Plasma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~55% blood volume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~92% of plasma is water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Has high level of </a:t>
            </a: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O</a:t>
            </a:r>
            <a:r>
              <a:rPr lang="en-US" altLang="en-US" sz="2400" baseline="-20000" dirty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and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</a:rPr>
              <a:t>CO</a:t>
            </a:r>
            <a:r>
              <a:rPr lang="en-US" altLang="en-US" sz="2400" baseline="-20000" dirty="0">
                <a:solidFill>
                  <a:srgbClr val="0000FF"/>
                </a:solidFill>
                <a:latin typeface="Calibri" panose="020F0502020204030204" pitchFamily="34" charset="0"/>
              </a:rPr>
              <a:t>2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content dissolved in it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Many Dissolved Proteins (COP)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Nutrients and Wastes (listed)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181600" y="938213"/>
            <a:ext cx="37338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The </a:t>
            </a: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Cells 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in Blood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~45% blood volume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RBCs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(~</a:t>
            </a: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99%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of cells)</a:t>
            </a:r>
          </a:p>
          <a:p>
            <a:pPr eaLnBrk="0" fontAlgn="base" hangingPunct="0">
              <a:spcAft>
                <a:spcPct val="0"/>
              </a:spcAft>
              <a:defRPr/>
            </a:pPr>
            <a:r>
              <a:rPr lang="en-US" altLang="en-US" sz="2400" b="1" dirty="0">
                <a:solidFill>
                  <a:srgbClr val="808080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WBCs</a:t>
            </a:r>
            <a:r>
              <a:rPr lang="en-US" altLang="en-US" sz="2400" dirty="0">
                <a:solidFill>
                  <a:srgbClr val="808080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(~1% of cells)</a:t>
            </a:r>
          </a:p>
        </p:txBody>
      </p:sp>
      <p:sp>
        <p:nvSpPr>
          <p:cNvPr id="59397" name="TextBox 4"/>
          <p:cNvSpPr txBox="1">
            <a:spLocks noChangeArrowheads="1"/>
          </p:cNvSpPr>
          <p:nvPr/>
        </p:nvSpPr>
        <p:spPr bwMode="auto">
          <a:xfrm>
            <a:off x="325925" y="4303284"/>
            <a:ext cx="408146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800" b="1" dirty="0">
                <a:solidFill>
                  <a:srgbClr val="996600"/>
                </a:solidFill>
                <a:latin typeface="Calibri" panose="020F0502020204030204" pitchFamily="34" charset="0"/>
              </a:rPr>
              <a:t>Things Dissolved in Plasma</a:t>
            </a:r>
            <a:endParaRPr lang="en-US" altLang="en-US" sz="1800" dirty="0">
              <a:solidFill>
                <a:srgbClr val="008000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8000"/>
                </a:solidFill>
                <a:latin typeface="Calibri" panose="020F0502020204030204" pitchFamily="34" charset="0"/>
              </a:rPr>
              <a:t>Large Plasma Proteins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8000"/>
                </a:solidFill>
                <a:latin typeface="Calibri" panose="020F0502020204030204" pitchFamily="34" charset="0"/>
              </a:rPr>
              <a:t>Glucose, Amino acids, Hormones, Vit.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8000"/>
                </a:solidFill>
                <a:latin typeface="Calibri" panose="020F0502020204030204" pitchFamily="34" charset="0"/>
              </a:rPr>
              <a:t>Fatty acids, Triglycerides, Cholesterol</a:t>
            </a:r>
            <a:r>
              <a:rPr lang="en-US" alt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8000"/>
                </a:solidFill>
                <a:latin typeface="Calibri" panose="020F0502020204030204" pitchFamily="34" charset="0"/>
              </a:rPr>
              <a:t>Ions/Electrolytes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1800" dirty="0">
                <a:solidFill>
                  <a:srgbClr val="008000"/>
                </a:solidFill>
                <a:latin typeface="Calibri" panose="020F0502020204030204" pitchFamily="34" charset="0"/>
              </a:rPr>
              <a:t>Urea, Uric acid, Creatinine, Bilirubin </a:t>
            </a:r>
          </a:p>
        </p:txBody>
      </p:sp>
      <p:sp>
        <p:nvSpPr>
          <p:cNvPr id="59399" name="TextBox 4"/>
          <p:cNvSpPr txBox="1">
            <a:spLocks noChangeArrowheads="1"/>
          </p:cNvSpPr>
          <p:nvPr/>
        </p:nvSpPr>
        <p:spPr bwMode="auto">
          <a:xfrm>
            <a:off x="4736615" y="3251320"/>
            <a:ext cx="408146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u="sng" dirty="0">
                <a:solidFill>
                  <a:srgbClr val="0000FF"/>
                </a:solidFill>
                <a:latin typeface="Calibri" panose="020F0502020204030204" pitchFamily="34" charset="0"/>
              </a:rPr>
              <a:t>Note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</a:rPr>
              <a:t>: </a:t>
            </a:r>
            <a:r>
              <a:rPr lang="en-US" alt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Lipids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</a:rPr>
              <a:t>, including 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</a:rPr>
              <a:t>cholesterol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</a:rPr>
              <a:t> are critical to good health. They need special ‘carriers’ in the blood transport them to tissues!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600" dirty="0">
              <a:solidFill>
                <a:srgbClr val="0000FF"/>
              </a:solidFill>
              <a:latin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</a:rPr>
              <a:t>Do not vilify any of them, they are not “good” or “bad”, they are all necessary.</a:t>
            </a:r>
          </a:p>
        </p:txBody>
      </p:sp>
      <p:cxnSp>
        <p:nvCxnSpPr>
          <p:cNvPr id="5" name="Straight Connector 2"/>
          <p:cNvCxnSpPr>
            <a:cxnSpLocks noChangeShapeType="1"/>
          </p:cNvCxnSpPr>
          <p:nvPr/>
        </p:nvCxnSpPr>
        <p:spPr bwMode="auto">
          <a:xfrm>
            <a:off x="190500" y="1333500"/>
            <a:ext cx="238125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5199063" y="1333500"/>
            <a:ext cx="2344737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4914900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>
            <a:spLocks/>
          </p:cNvSpPr>
          <p:nvPr/>
        </p:nvSpPr>
        <p:spPr bwMode="auto">
          <a:xfrm>
            <a:off x="5516300" y="5080883"/>
            <a:ext cx="2257425" cy="1504900"/>
          </a:xfrm>
          <a:custGeom>
            <a:avLst/>
            <a:gdLst>
              <a:gd name="T0" fmla="*/ 0 w 2552700"/>
              <a:gd name="T1" fmla="*/ 0 h 1762125"/>
              <a:gd name="T2" fmla="*/ 47625 w 2552700"/>
              <a:gd name="T3" fmla="*/ 9525 h 1762125"/>
              <a:gd name="T4" fmla="*/ 57150 w 2552700"/>
              <a:gd name="T5" fmla="*/ 38100 h 1762125"/>
              <a:gd name="T6" fmla="*/ 85725 w 2552700"/>
              <a:gd name="T7" fmla="*/ 66675 h 1762125"/>
              <a:gd name="T8" fmla="*/ 123825 w 2552700"/>
              <a:gd name="T9" fmla="*/ 123825 h 1762125"/>
              <a:gd name="T10" fmla="*/ 180975 w 2552700"/>
              <a:gd name="T11" fmla="*/ 190500 h 1762125"/>
              <a:gd name="T12" fmla="*/ 219075 w 2552700"/>
              <a:gd name="T13" fmla="*/ 247650 h 1762125"/>
              <a:gd name="T14" fmla="*/ 228600 w 2552700"/>
              <a:gd name="T15" fmla="*/ 276225 h 1762125"/>
              <a:gd name="T16" fmla="*/ 285750 w 2552700"/>
              <a:gd name="T17" fmla="*/ 314325 h 1762125"/>
              <a:gd name="T18" fmla="*/ 390525 w 2552700"/>
              <a:gd name="T19" fmla="*/ 400050 h 1762125"/>
              <a:gd name="T20" fmla="*/ 419100 w 2552700"/>
              <a:gd name="T21" fmla="*/ 409575 h 1762125"/>
              <a:gd name="T22" fmla="*/ 485775 w 2552700"/>
              <a:gd name="T23" fmla="*/ 457200 h 1762125"/>
              <a:gd name="T24" fmla="*/ 561975 w 2552700"/>
              <a:gd name="T25" fmla="*/ 495300 h 1762125"/>
              <a:gd name="T26" fmla="*/ 628650 w 2552700"/>
              <a:gd name="T27" fmla="*/ 552450 h 1762125"/>
              <a:gd name="T28" fmla="*/ 676275 w 2552700"/>
              <a:gd name="T29" fmla="*/ 571500 h 1762125"/>
              <a:gd name="T30" fmla="*/ 752475 w 2552700"/>
              <a:gd name="T31" fmla="*/ 609600 h 1762125"/>
              <a:gd name="T32" fmla="*/ 781050 w 2552700"/>
              <a:gd name="T33" fmla="*/ 619125 h 1762125"/>
              <a:gd name="T34" fmla="*/ 809625 w 2552700"/>
              <a:gd name="T35" fmla="*/ 638175 h 1762125"/>
              <a:gd name="T36" fmla="*/ 838200 w 2552700"/>
              <a:gd name="T37" fmla="*/ 647700 h 1762125"/>
              <a:gd name="T38" fmla="*/ 866775 w 2552700"/>
              <a:gd name="T39" fmla="*/ 666750 h 1762125"/>
              <a:gd name="T40" fmla="*/ 895350 w 2552700"/>
              <a:gd name="T41" fmla="*/ 676275 h 1762125"/>
              <a:gd name="T42" fmla="*/ 923925 w 2552700"/>
              <a:gd name="T43" fmla="*/ 695325 h 1762125"/>
              <a:gd name="T44" fmla="*/ 952500 w 2552700"/>
              <a:gd name="T45" fmla="*/ 704850 h 1762125"/>
              <a:gd name="T46" fmla="*/ 1019175 w 2552700"/>
              <a:gd name="T47" fmla="*/ 733425 h 1762125"/>
              <a:gd name="T48" fmla="*/ 1104900 w 2552700"/>
              <a:gd name="T49" fmla="*/ 790575 h 1762125"/>
              <a:gd name="T50" fmla="*/ 1133475 w 2552700"/>
              <a:gd name="T51" fmla="*/ 809625 h 1762125"/>
              <a:gd name="T52" fmla="*/ 1162050 w 2552700"/>
              <a:gd name="T53" fmla="*/ 819150 h 1762125"/>
              <a:gd name="T54" fmla="*/ 1219200 w 2552700"/>
              <a:gd name="T55" fmla="*/ 857250 h 1762125"/>
              <a:gd name="T56" fmla="*/ 1247775 w 2552700"/>
              <a:gd name="T57" fmla="*/ 876300 h 1762125"/>
              <a:gd name="T58" fmla="*/ 1314450 w 2552700"/>
              <a:gd name="T59" fmla="*/ 923925 h 1762125"/>
              <a:gd name="T60" fmla="*/ 1352550 w 2552700"/>
              <a:gd name="T61" fmla="*/ 942975 h 1762125"/>
              <a:gd name="T62" fmla="*/ 1371600 w 2552700"/>
              <a:gd name="T63" fmla="*/ 971550 h 1762125"/>
              <a:gd name="T64" fmla="*/ 1400175 w 2552700"/>
              <a:gd name="T65" fmla="*/ 981075 h 1762125"/>
              <a:gd name="T66" fmla="*/ 1428750 w 2552700"/>
              <a:gd name="T67" fmla="*/ 1000125 h 1762125"/>
              <a:gd name="T68" fmla="*/ 1457325 w 2552700"/>
              <a:gd name="T69" fmla="*/ 1028700 h 1762125"/>
              <a:gd name="T70" fmla="*/ 1495425 w 2552700"/>
              <a:gd name="T71" fmla="*/ 1057275 h 1762125"/>
              <a:gd name="T72" fmla="*/ 1524000 w 2552700"/>
              <a:gd name="T73" fmla="*/ 1085850 h 1762125"/>
              <a:gd name="T74" fmla="*/ 1552575 w 2552700"/>
              <a:gd name="T75" fmla="*/ 1104900 h 1762125"/>
              <a:gd name="T76" fmla="*/ 1619250 w 2552700"/>
              <a:gd name="T77" fmla="*/ 1152525 h 1762125"/>
              <a:gd name="T78" fmla="*/ 1628775 w 2552700"/>
              <a:gd name="T79" fmla="*/ 1181100 h 1762125"/>
              <a:gd name="T80" fmla="*/ 1685925 w 2552700"/>
              <a:gd name="T81" fmla="*/ 1219200 h 1762125"/>
              <a:gd name="T82" fmla="*/ 1743075 w 2552700"/>
              <a:gd name="T83" fmla="*/ 1266825 h 1762125"/>
              <a:gd name="T84" fmla="*/ 1790700 w 2552700"/>
              <a:gd name="T85" fmla="*/ 1304925 h 1762125"/>
              <a:gd name="T86" fmla="*/ 1809750 w 2552700"/>
              <a:gd name="T87" fmla="*/ 1333500 h 1762125"/>
              <a:gd name="T88" fmla="*/ 1838325 w 2552700"/>
              <a:gd name="T89" fmla="*/ 1352550 h 1762125"/>
              <a:gd name="T90" fmla="*/ 1847850 w 2552700"/>
              <a:gd name="T91" fmla="*/ 1381125 h 1762125"/>
              <a:gd name="T92" fmla="*/ 1876425 w 2552700"/>
              <a:gd name="T93" fmla="*/ 1400175 h 1762125"/>
              <a:gd name="T94" fmla="*/ 1914525 w 2552700"/>
              <a:gd name="T95" fmla="*/ 1428750 h 1762125"/>
              <a:gd name="T96" fmla="*/ 1952625 w 2552700"/>
              <a:gd name="T97" fmla="*/ 1447800 h 1762125"/>
              <a:gd name="T98" fmla="*/ 1990725 w 2552700"/>
              <a:gd name="T99" fmla="*/ 1485900 h 1762125"/>
              <a:gd name="T100" fmla="*/ 2057400 w 2552700"/>
              <a:gd name="T101" fmla="*/ 1533525 h 1762125"/>
              <a:gd name="T102" fmla="*/ 2105025 w 2552700"/>
              <a:gd name="T103" fmla="*/ 1552575 h 1762125"/>
              <a:gd name="T104" fmla="*/ 2133600 w 2552700"/>
              <a:gd name="T105" fmla="*/ 1571625 h 1762125"/>
              <a:gd name="T106" fmla="*/ 2190750 w 2552700"/>
              <a:gd name="T107" fmla="*/ 1590675 h 1762125"/>
              <a:gd name="T108" fmla="*/ 2219325 w 2552700"/>
              <a:gd name="T109" fmla="*/ 1619250 h 1762125"/>
              <a:gd name="T110" fmla="*/ 2295525 w 2552700"/>
              <a:gd name="T111" fmla="*/ 1638300 h 1762125"/>
              <a:gd name="T112" fmla="*/ 2324100 w 2552700"/>
              <a:gd name="T113" fmla="*/ 1647825 h 1762125"/>
              <a:gd name="T114" fmla="*/ 2352675 w 2552700"/>
              <a:gd name="T115" fmla="*/ 1666875 h 1762125"/>
              <a:gd name="T116" fmla="*/ 2409825 w 2552700"/>
              <a:gd name="T117" fmla="*/ 1685925 h 1762125"/>
              <a:gd name="T118" fmla="*/ 2438400 w 2552700"/>
              <a:gd name="T119" fmla="*/ 1704975 h 1762125"/>
              <a:gd name="T120" fmla="*/ 2486025 w 2552700"/>
              <a:gd name="T121" fmla="*/ 1724025 h 1762125"/>
              <a:gd name="T122" fmla="*/ 2524125 w 2552700"/>
              <a:gd name="T123" fmla="*/ 1752600 h 1762125"/>
              <a:gd name="T124" fmla="*/ 2552700 w 2552700"/>
              <a:gd name="T125" fmla="*/ 1762125 h 1762125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552700" h="1762125">
                <a:moveTo>
                  <a:pt x="0" y="0"/>
                </a:moveTo>
                <a:cubicBezTo>
                  <a:pt x="15875" y="3175"/>
                  <a:pt x="34155" y="545"/>
                  <a:pt x="47625" y="9525"/>
                </a:cubicBezTo>
                <a:cubicBezTo>
                  <a:pt x="55979" y="15094"/>
                  <a:pt x="51581" y="29746"/>
                  <a:pt x="57150" y="38100"/>
                </a:cubicBezTo>
                <a:cubicBezTo>
                  <a:pt x="64622" y="49308"/>
                  <a:pt x="76200" y="57150"/>
                  <a:pt x="85725" y="66675"/>
                </a:cubicBezTo>
                <a:cubicBezTo>
                  <a:pt x="106157" y="127972"/>
                  <a:pt x="79232" y="61395"/>
                  <a:pt x="123825" y="123825"/>
                </a:cubicBezTo>
                <a:cubicBezTo>
                  <a:pt x="174113" y="194228"/>
                  <a:pt x="104529" y="133165"/>
                  <a:pt x="180975" y="190500"/>
                </a:cubicBezTo>
                <a:cubicBezTo>
                  <a:pt x="203623" y="258444"/>
                  <a:pt x="171509" y="176301"/>
                  <a:pt x="219075" y="247650"/>
                </a:cubicBezTo>
                <a:cubicBezTo>
                  <a:pt x="224644" y="256004"/>
                  <a:pt x="221500" y="269125"/>
                  <a:pt x="228600" y="276225"/>
                </a:cubicBezTo>
                <a:cubicBezTo>
                  <a:pt x="244789" y="292414"/>
                  <a:pt x="269561" y="298136"/>
                  <a:pt x="285750" y="314325"/>
                </a:cubicBezTo>
                <a:cubicBezTo>
                  <a:pt x="344144" y="372719"/>
                  <a:pt x="332589" y="375220"/>
                  <a:pt x="390525" y="400050"/>
                </a:cubicBezTo>
                <a:cubicBezTo>
                  <a:pt x="399753" y="404005"/>
                  <a:pt x="410120" y="405085"/>
                  <a:pt x="419100" y="409575"/>
                </a:cubicBezTo>
                <a:cubicBezTo>
                  <a:pt x="454806" y="427428"/>
                  <a:pt x="446945" y="435628"/>
                  <a:pt x="485775" y="457200"/>
                </a:cubicBezTo>
                <a:cubicBezTo>
                  <a:pt x="538295" y="486378"/>
                  <a:pt x="523013" y="462832"/>
                  <a:pt x="561975" y="495300"/>
                </a:cubicBezTo>
                <a:cubicBezTo>
                  <a:pt x="596624" y="524175"/>
                  <a:pt x="585844" y="528669"/>
                  <a:pt x="628650" y="552450"/>
                </a:cubicBezTo>
                <a:cubicBezTo>
                  <a:pt x="643596" y="560753"/>
                  <a:pt x="660751" y="564335"/>
                  <a:pt x="676275" y="571500"/>
                </a:cubicBezTo>
                <a:cubicBezTo>
                  <a:pt x="702059" y="583400"/>
                  <a:pt x="725534" y="600620"/>
                  <a:pt x="752475" y="609600"/>
                </a:cubicBezTo>
                <a:cubicBezTo>
                  <a:pt x="762000" y="612775"/>
                  <a:pt x="772070" y="614635"/>
                  <a:pt x="781050" y="619125"/>
                </a:cubicBezTo>
                <a:cubicBezTo>
                  <a:pt x="791289" y="624245"/>
                  <a:pt x="799386" y="633055"/>
                  <a:pt x="809625" y="638175"/>
                </a:cubicBezTo>
                <a:cubicBezTo>
                  <a:pt x="818605" y="642665"/>
                  <a:pt x="829220" y="643210"/>
                  <a:pt x="838200" y="647700"/>
                </a:cubicBezTo>
                <a:cubicBezTo>
                  <a:pt x="848439" y="652820"/>
                  <a:pt x="856536" y="661630"/>
                  <a:pt x="866775" y="666750"/>
                </a:cubicBezTo>
                <a:cubicBezTo>
                  <a:pt x="875755" y="671240"/>
                  <a:pt x="886370" y="671785"/>
                  <a:pt x="895350" y="676275"/>
                </a:cubicBezTo>
                <a:cubicBezTo>
                  <a:pt x="905589" y="681395"/>
                  <a:pt x="913686" y="690205"/>
                  <a:pt x="923925" y="695325"/>
                </a:cubicBezTo>
                <a:cubicBezTo>
                  <a:pt x="932905" y="699815"/>
                  <a:pt x="943520" y="700360"/>
                  <a:pt x="952500" y="704850"/>
                </a:cubicBezTo>
                <a:cubicBezTo>
                  <a:pt x="1018279" y="737739"/>
                  <a:pt x="939881" y="713601"/>
                  <a:pt x="1019175" y="733425"/>
                </a:cubicBezTo>
                <a:lnTo>
                  <a:pt x="1104900" y="790575"/>
                </a:lnTo>
                <a:cubicBezTo>
                  <a:pt x="1114425" y="796925"/>
                  <a:pt x="1122615" y="806005"/>
                  <a:pt x="1133475" y="809625"/>
                </a:cubicBezTo>
                <a:cubicBezTo>
                  <a:pt x="1143000" y="812800"/>
                  <a:pt x="1153273" y="814274"/>
                  <a:pt x="1162050" y="819150"/>
                </a:cubicBezTo>
                <a:cubicBezTo>
                  <a:pt x="1182064" y="830269"/>
                  <a:pt x="1200150" y="844550"/>
                  <a:pt x="1219200" y="857250"/>
                </a:cubicBezTo>
                <a:cubicBezTo>
                  <a:pt x="1228725" y="863600"/>
                  <a:pt x="1238617" y="869431"/>
                  <a:pt x="1247775" y="876300"/>
                </a:cubicBezTo>
                <a:cubicBezTo>
                  <a:pt x="1264130" y="888566"/>
                  <a:pt x="1294951" y="912783"/>
                  <a:pt x="1314450" y="923925"/>
                </a:cubicBezTo>
                <a:cubicBezTo>
                  <a:pt x="1326778" y="930970"/>
                  <a:pt x="1339850" y="936625"/>
                  <a:pt x="1352550" y="942975"/>
                </a:cubicBezTo>
                <a:cubicBezTo>
                  <a:pt x="1358900" y="952500"/>
                  <a:pt x="1362661" y="964399"/>
                  <a:pt x="1371600" y="971550"/>
                </a:cubicBezTo>
                <a:cubicBezTo>
                  <a:pt x="1379440" y="977822"/>
                  <a:pt x="1391195" y="976585"/>
                  <a:pt x="1400175" y="981075"/>
                </a:cubicBezTo>
                <a:cubicBezTo>
                  <a:pt x="1410414" y="986195"/>
                  <a:pt x="1419956" y="992796"/>
                  <a:pt x="1428750" y="1000125"/>
                </a:cubicBezTo>
                <a:cubicBezTo>
                  <a:pt x="1439098" y="1008749"/>
                  <a:pt x="1447098" y="1019934"/>
                  <a:pt x="1457325" y="1028700"/>
                </a:cubicBezTo>
                <a:cubicBezTo>
                  <a:pt x="1469378" y="1039031"/>
                  <a:pt x="1483372" y="1046944"/>
                  <a:pt x="1495425" y="1057275"/>
                </a:cubicBezTo>
                <a:cubicBezTo>
                  <a:pt x="1505652" y="1066041"/>
                  <a:pt x="1513652" y="1077226"/>
                  <a:pt x="1524000" y="1085850"/>
                </a:cubicBezTo>
                <a:cubicBezTo>
                  <a:pt x="1532794" y="1093179"/>
                  <a:pt x="1544480" y="1096805"/>
                  <a:pt x="1552575" y="1104900"/>
                </a:cubicBezTo>
                <a:cubicBezTo>
                  <a:pt x="1605195" y="1157520"/>
                  <a:pt x="1552398" y="1135812"/>
                  <a:pt x="1619250" y="1152525"/>
                </a:cubicBezTo>
                <a:cubicBezTo>
                  <a:pt x="1622425" y="1162050"/>
                  <a:pt x="1621675" y="1174000"/>
                  <a:pt x="1628775" y="1181100"/>
                </a:cubicBezTo>
                <a:cubicBezTo>
                  <a:pt x="1644964" y="1197289"/>
                  <a:pt x="1669736" y="1203011"/>
                  <a:pt x="1685925" y="1219200"/>
                </a:cubicBezTo>
                <a:cubicBezTo>
                  <a:pt x="1722595" y="1255870"/>
                  <a:pt x="1703292" y="1240303"/>
                  <a:pt x="1743075" y="1266825"/>
                </a:cubicBezTo>
                <a:cubicBezTo>
                  <a:pt x="1797670" y="1348717"/>
                  <a:pt x="1724975" y="1252345"/>
                  <a:pt x="1790700" y="1304925"/>
                </a:cubicBezTo>
                <a:cubicBezTo>
                  <a:pt x="1799639" y="1312076"/>
                  <a:pt x="1801655" y="1325405"/>
                  <a:pt x="1809750" y="1333500"/>
                </a:cubicBezTo>
                <a:cubicBezTo>
                  <a:pt x="1817845" y="1341595"/>
                  <a:pt x="1828800" y="1346200"/>
                  <a:pt x="1838325" y="1352550"/>
                </a:cubicBezTo>
                <a:cubicBezTo>
                  <a:pt x="1841500" y="1362075"/>
                  <a:pt x="1841578" y="1373285"/>
                  <a:pt x="1847850" y="1381125"/>
                </a:cubicBezTo>
                <a:cubicBezTo>
                  <a:pt x="1855001" y="1390064"/>
                  <a:pt x="1867110" y="1393521"/>
                  <a:pt x="1876425" y="1400175"/>
                </a:cubicBezTo>
                <a:cubicBezTo>
                  <a:pt x="1889343" y="1409402"/>
                  <a:pt x="1901063" y="1420336"/>
                  <a:pt x="1914525" y="1428750"/>
                </a:cubicBezTo>
                <a:cubicBezTo>
                  <a:pt x="1926566" y="1436275"/>
                  <a:pt x="1941266" y="1439281"/>
                  <a:pt x="1952625" y="1447800"/>
                </a:cubicBezTo>
                <a:cubicBezTo>
                  <a:pt x="1966993" y="1458576"/>
                  <a:pt x="1977208" y="1474073"/>
                  <a:pt x="1990725" y="1485900"/>
                </a:cubicBezTo>
                <a:cubicBezTo>
                  <a:pt x="1996478" y="1490934"/>
                  <a:pt x="2045546" y="1527598"/>
                  <a:pt x="2057400" y="1533525"/>
                </a:cubicBezTo>
                <a:cubicBezTo>
                  <a:pt x="2072693" y="1541171"/>
                  <a:pt x="2089732" y="1544929"/>
                  <a:pt x="2105025" y="1552575"/>
                </a:cubicBezTo>
                <a:cubicBezTo>
                  <a:pt x="2115264" y="1557695"/>
                  <a:pt x="2123139" y="1566976"/>
                  <a:pt x="2133600" y="1571625"/>
                </a:cubicBezTo>
                <a:cubicBezTo>
                  <a:pt x="2151950" y="1579780"/>
                  <a:pt x="2190750" y="1590675"/>
                  <a:pt x="2190750" y="1590675"/>
                </a:cubicBezTo>
                <a:cubicBezTo>
                  <a:pt x="2200275" y="1600200"/>
                  <a:pt x="2207062" y="1613676"/>
                  <a:pt x="2219325" y="1619250"/>
                </a:cubicBezTo>
                <a:cubicBezTo>
                  <a:pt x="2243160" y="1630084"/>
                  <a:pt x="2270687" y="1630021"/>
                  <a:pt x="2295525" y="1638300"/>
                </a:cubicBezTo>
                <a:cubicBezTo>
                  <a:pt x="2305050" y="1641475"/>
                  <a:pt x="2315120" y="1643335"/>
                  <a:pt x="2324100" y="1647825"/>
                </a:cubicBezTo>
                <a:cubicBezTo>
                  <a:pt x="2334339" y="1652945"/>
                  <a:pt x="2342214" y="1662226"/>
                  <a:pt x="2352675" y="1666875"/>
                </a:cubicBezTo>
                <a:cubicBezTo>
                  <a:pt x="2371025" y="1675030"/>
                  <a:pt x="2393117" y="1674786"/>
                  <a:pt x="2409825" y="1685925"/>
                </a:cubicBezTo>
                <a:cubicBezTo>
                  <a:pt x="2419350" y="1692275"/>
                  <a:pt x="2428161" y="1699855"/>
                  <a:pt x="2438400" y="1704975"/>
                </a:cubicBezTo>
                <a:cubicBezTo>
                  <a:pt x="2453693" y="1712621"/>
                  <a:pt x="2471079" y="1715722"/>
                  <a:pt x="2486025" y="1724025"/>
                </a:cubicBezTo>
                <a:cubicBezTo>
                  <a:pt x="2499902" y="1731735"/>
                  <a:pt x="2510342" y="1744724"/>
                  <a:pt x="2524125" y="1752600"/>
                </a:cubicBezTo>
                <a:cubicBezTo>
                  <a:pt x="2532842" y="1757581"/>
                  <a:pt x="2552700" y="1762125"/>
                  <a:pt x="2552700" y="1762125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5633996" y="5046783"/>
            <a:ext cx="1909804" cy="1634242"/>
          </a:xfrm>
          <a:custGeom>
            <a:avLst/>
            <a:gdLst>
              <a:gd name="T0" fmla="*/ 2257425 w 2257425"/>
              <a:gd name="T1" fmla="*/ 0 h 1990725"/>
              <a:gd name="T2" fmla="*/ 2152650 w 2257425"/>
              <a:gd name="T3" fmla="*/ 38100 h 1990725"/>
              <a:gd name="T4" fmla="*/ 2124075 w 2257425"/>
              <a:gd name="T5" fmla="*/ 47625 h 1990725"/>
              <a:gd name="T6" fmla="*/ 2095500 w 2257425"/>
              <a:gd name="T7" fmla="*/ 66675 h 1990725"/>
              <a:gd name="T8" fmla="*/ 2019300 w 2257425"/>
              <a:gd name="T9" fmla="*/ 104775 h 1990725"/>
              <a:gd name="T10" fmla="*/ 1962150 w 2257425"/>
              <a:gd name="T11" fmla="*/ 142875 h 1990725"/>
              <a:gd name="T12" fmla="*/ 1905000 w 2257425"/>
              <a:gd name="T13" fmla="*/ 200025 h 1990725"/>
              <a:gd name="T14" fmla="*/ 1847850 w 2257425"/>
              <a:gd name="T15" fmla="*/ 228600 h 1990725"/>
              <a:gd name="T16" fmla="*/ 1819275 w 2257425"/>
              <a:gd name="T17" fmla="*/ 257175 h 1990725"/>
              <a:gd name="T18" fmla="*/ 1762125 w 2257425"/>
              <a:gd name="T19" fmla="*/ 295275 h 1990725"/>
              <a:gd name="T20" fmla="*/ 1733550 w 2257425"/>
              <a:gd name="T21" fmla="*/ 323850 h 1990725"/>
              <a:gd name="T22" fmla="*/ 1676400 w 2257425"/>
              <a:gd name="T23" fmla="*/ 361950 h 1990725"/>
              <a:gd name="T24" fmla="*/ 1647825 w 2257425"/>
              <a:gd name="T25" fmla="*/ 381000 h 1990725"/>
              <a:gd name="T26" fmla="*/ 1619250 w 2257425"/>
              <a:gd name="T27" fmla="*/ 409575 h 1990725"/>
              <a:gd name="T28" fmla="*/ 1581150 w 2257425"/>
              <a:gd name="T29" fmla="*/ 428625 h 1990725"/>
              <a:gd name="T30" fmla="*/ 1552575 w 2257425"/>
              <a:gd name="T31" fmla="*/ 457200 h 1990725"/>
              <a:gd name="T32" fmla="*/ 1524000 w 2257425"/>
              <a:gd name="T33" fmla="*/ 476250 h 1990725"/>
              <a:gd name="T34" fmla="*/ 1457325 w 2257425"/>
              <a:gd name="T35" fmla="*/ 552450 h 1990725"/>
              <a:gd name="T36" fmla="*/ 1428750 w 2257425"/>
              <a:gd name="T37" fmla="*/ 571500 h 1990725"/>
              <a:gd name="T38" fmla="*/ 1400175 w 2257425"/>
              <a:gd name="T39" fmla="*/ 600075 h 1990725"/>
              <a:gd name="T40" fmla="*/ 1371600 w 2257425"/>
              <a:gd name="T41" fmla="*/ 619125 h 1990725"/>
              <a:gd name="T42" fmla="*/ 1314450 w 2257425"/>
              <a:gd name="T43" fmla="*/ 666750 h 1990725"/>
              <a:gd name="T44" fmla="*/ 1266825 w 2257425"/>
              <a:gd name="T45" fmla="*/ 714375 h 1990725"/>
              <a:gd name="T46" fmla="*/ 1209675 w 2257425"/>
              <a:gd name="T47" fmla="*/ 762000 h 1990725"/>
              <a:gd name="T48" fmla="*/ 1190625 w 2257425"/>
              <a:gd name="T49" fmla="*/ 790575 h 1990725"/>
              <a:gd name="T50" fmla="*/ 1162050 w 2257425"/>
              <a:gd name="T51" fmla="*/ 819150 h 1990725"/>
              <a:gd name="T52" fmla="*/ 1152525 w 2257425"/>
              <a:gd name="T53" fmla="*/ 857250 h 1990725"/>
              <a:gd name="T54" fmla="*/ 1095375 w 2257425"/>
              <a:gd name="T55" fmla="*/ 923925 h 1990725"/>
              <a:gd name="T56" fmla="*/ 1076325 w 2257425"/>
              <a:gd name="T57" fmla="*/ 962025 h 1990725"/>
              <a:gd name="T58" fmla="*/ 1028700 w 2257425"/>
              <a:gd name="T59" fmla="*/ 1028700 h 1990725"/>
              <a:gd name="T60" fmla="*/ 990600 w 2257425"/>
              <a:gd name="T61" fmla="*/ 1085850 h 1990725"/>
              <a:gd name="T62" fmla="*/ 962025 w 2257425"/>
              <a:gd name="T63" fmla="*/ 1123950 h 1990725"/>
              <a:gd name="T64" fmla="*/ 895350 w 2257425"/>
              <a:gd name="T65" fmla="*/ 1200150 h 1990725"/>
              <a:gd name="T66" fmla="*/ 857250 w 2257425"/>
              <a:gd name="T67" fmla="*/ 1247775 h 1990725"/>
              <a:gd name="T68" fmla="*/ 838200 w 2257425"/>
              <a:gd name="T69" fmla="*/ 1276350 h 1990725"/>
              <a:gd name="T70" fmla="*/ 781050 w 2257425"/>
              <a:gd name="T71" fmla="*/ 1323975 h 1990725"/>
              <a:gd name="T72" fmla="*/ 733425 w 2257425"/>
              <a:gd name="T73" fmla="*/ 1381125 h 1990725"/>
              <a:gd name="T74" fmla="*/ 676275 w 2257425"/>
              <a:gd name="T75" fmla="*/ 1419225 h 1990725"/>
              <a:gd name="T76" fmla="*/ 657225 w 2257425"/>
              <a:gd name="T77" fmla="*/ 1447800 h 1990725"/>
              <a:gd name="T78" fmla="*/ 571500 w 2257425"/>
              <a:gd name="T79" fmla="*/ 1504950 h 1990725"/>
              <a:gd name="T80" fmla="*/ 542925 w 2257425"/>
              <a:gd name="T81" fmla="*/ 1533525 h 1990725"/>
              <a:gd name="T82" fmla="*/ 504825 w 2257425"/>
              <a:gd name="T83" fmla="*/ 1562100 h 1990725"/>
              <a:gd name="T84" fmla="*/ 476250 w 2257425"/>
              <a:gd name="T85" fmla="*/ 1590675 h 1990725"/>
              <a:gd name="T86" fmla="*/ 438150 w 2257425"/>
              <a:gd name="T87" fmla="*/ 1609725 h 1990725"/>
              <a:gd name="T88" fmla="*/ 381000 w 2257425"/>
              <a:gd name="T89" fmla="*/ 1647825 h 1990725"/>
              <a:gd name="T90" fmla="*/ 352425 w 2257425"/>
              <a:gd name="T91" fmla="*/ 1666875 h 1990725"/>
              <a:gd name="T92" fmla="*/ 323850 w 2257425"/>
              <a:gd name="T93" fmla="*/ 1685925 h 1990725"/>
              <a:gd name="T94" fmla="*/ 285750 w 2257425"/>
              <a:gd name="T95" fmla="*/ 1714500 h 1990725"/>
              <a:gd name="T96" fmla="*/ 257175 w 2257425"/>
              <a:gd name="T97" fmla="*/ 1743075 h 1990725"/>
              <a:gd name="T98" fmla="*/ 219075 w 2257425"/>
              <a:gd name="T99" fmla="*/ 1771650 h 1990725"/>
              <a:gd name="T100" fmla="*/ 190500 w 2257425"/>
              <a:gd name="T101" fmla="*/ 1809750 h 1990725"/>
              <a:gd name="T102" fmla="*/ 161925 w 2257425"/>
              <a:gd name="T103" fmla="*/ 1838325 h 1990725"/>
              <a:gd name="T104" fmla="*/ 142875 w 2257425"/>
              <a:gd name="T105" fmla="*/ 1866900 h 1990725"/>
              <a:gd name="T106" fmla="*/ 85725 w 2257425"/>
              <a:gd name="T107" fmla="*/ 1905000 h 1990725"/>
              <a:gd name="T108" fmla="*/ 57150 w 2257425"/>
              <a:gd name="T109" fmla="*/ 1933575 h 1990725"/>
              <a:gd name="T110" fmla="*/ 19050 w 2257425"/>
              <a:gd name="T111" fmla="*/ 1962150 h 1990725"/>
              <a:gd name="T112" fmla="*/ 0 w 2257425"/>
              <a:gd name="T113" fmla="*/ 1990725 h 19907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257425" h="1990725">
                <a:moveTo>
                  <a:pt x="2257425" y="0"/>
                </a:moveTo>
                <a:cubicBezTo>
                  <a:pt x="2129259" y="36619"/>
                  <a:pt x="2240811" y="317"/>
                  <a:pt x="2152650" y="38100"/>
                </a:cubicBezTo>
                <a:cubicBezTo>
                  <a:pt x="2143422" y="42055"/>
                  <a:pt x="2133055" y="43135"/>
                  <a:pt x="2124075" y="47625"/>
                </a:cubicBezTo>
                <a:cubicBezTo>
                  <a:pt x="2113836" y="52745"/>
                  <a:pt x="2105739" y="61555"/>
                  <a:pt x="2095500" y="66675"/>
                </a:cubicBezTo>
                <a:cubicBezTo>
                  <a:pt x="2001103" y="113873"/>
                  <a:pt x="2164519" y="12363"/>
                  <a:pt x="2019300" y="104775"/>
                </a:cubicBezTo>
                <a:cubicBezTo>
                  <a:pt x="1999984" y="117067"/>
                  <a:pt x="1978339" y="126686"/>
                  <a:pt x="1962150" y="142875"/>
                </a:cubicBezTo>
                <a:cubicBezTo>
                  <a:pt x="1943100" y="161925"/>
                  <a:pt x="1930558" y="191506"/>
                  <a:pt x="1905000" y="200025"/>
                </a:cubicBezTo>
                <a:cubicBezTo>
                  <a:pt x="1876361" y="209571"/>
                  <a:pt x="1872469" y="208084"/>
                  <a:pt x="1847850" y="228600"/>
                </a:cubicBezTo>
                <a:cubicBezTo>
                  <a:pt x="1837502" y="237224"/>
                  <a:pt x="1829908" y="248905"/>
                  <a:pt x="1819275" y="257175"/>
                </a:cubicBezTo>
                <a:cubicBezTo>
                  <a:pt x="1801203" y="271231"/>
                  <a:pt x="1778314" y="279086"/>
                  <a:pt x="1762125" y="295275"/>
                </a:cubicBezTo>
                <a:cubicBezTo>
                  <a:pt x="1752600" y="304800"/>
                  <a:pt x="1744183" y="315580"/>
                  <a:pt x="1733550" y="323850"/>
                </a:cubicBezTo>
                <a:cubicBezTo>
                  <a:pt x="1715478" y="337906"/>
                  <a:pt x="1695450" y="349250"/>
                  <a:pt x="1676400" y="361950"/>
                </a:cubicBezTo>
                <a:cubicBezTo>
                  <a:pt x="1666875" y="368300"/>
                  <a:pt x="1655920" y="372905"/>
                  <a:pt x="1647825" y="381000"/>
                </a:cubicBezTo>
                <a:cubicBezTo>
                  <a:pt x="1638300" y="390525"/>
                  <a:pt x="1630211" y="401745"/>
                  <a:pt x="1619250" y="409575"/>
                </a:cubicBezTo>
                <a:cubicBezTo>
                  <a:pt x="1607696" y="417828"/>
                  <a:pt x="1592704" y="420372"/>
                  <a:pt x="1581150" y="428625"/>
                </a:cubicBezTo>
                <a:cubicBezTo>
                  <a:pt x="1570189" y="436455"/>
                  <a:pt x="1562923" y="448576"/>
                  <a:pt x="1552575" y="457200"/>
                </a:cubicBezTo>
                <a:cubicBezTo>
                  <a:pt x="1543781" y="464529"/>
                  <a:pt x="1532692" y="468800"/>
                  <a:pt x="1524000" y="476250"/>
                </a:cubicBezTo>
                <a:cubicBezTo>
                  <a:pt x="1420118" y="565292"/>
                  <a:pt x="1544898" y="464877"/>
                  <a:pt x="1457325" y="552450"/>
                </a:cubicBezTo>
                <a:cubicBezTo>
                  <a:pt x="1449230" y="560545"/>
                  <a:pt x="1437544" y="564171"/>
                  <a:pt x="1428750" y="571500"/>
                </a:cubicBezTo>
                <a:cubicBezTo>
                  <a:pt x="1418402" y="580124"/>
                  <a:pt x="1410523" y="591451"/>
                  <a:pt x="1400175" y="600075"/>
                </a:cubicBezTo>
                <a:cubicBezTo>
                  <a:pt x="1391381" y="607404"/>
                  <a:pt x="1380394" y="611796"/>
                  <a:pt x="1371600" y="619125"/>
                </a:cubicBezTo>
                <a:cubicBezTo>
                  <a:pt x="1298261" y="680241"/>
                  <a:pt x="1385396" y="619452"/>
                  <a:pt x="1314450" y="666750"/>
                </a:cubicBezTo>
                <a:cubicBezTo>
                  <a:pt x="1279525" y="719137"/>
                  <a:pt x="1314450" y="674688"/>
                  <a:pt x="1266825" y="714375"/>
                </a:cubicBezTo>
                <a:cubicBezTo>
                  <a:pt x="1193486" y="775491"/>
                  <a:pt x="1280621" y="714702"/>
                  <a:pt x="1209675" y="762000"/>
                </a:cubicBezTo>
                <a:cubicBezTo>
                  <a:pt x="1203325" y="771525"/>
                  <a:pt x="1197954" y="781781"/>
                  <a:pt x="1190625" y="790575"/>
                </a:cubicBezTo>
                <a:cubicBezTo>
                  <a:pt x="1182001" y="800923"/>
                  <a:pt x="1168733" y="807454"/>
                  <a:pt x="1162050" y="819150"/>
                </a:cubicBezTo>
                <a:cubicBezTo>
                  <a:pt x="1155555" y="830516"/>
                  <a:pt x="1158379" y="845541"/>
                  <a:pt x="1152525" y="857250"/>
                </a:cubicBezTo>
                <a:cubicBezTo>
                  <a:pt x="1125328" y="911644"/>
                  <a:pt x="1127148" y="879443"/>
                  <a:pt x="1095375" y="923925"/>
                </a:cubicBezTo>
                <a:cubicBezTo>
                  <a:pt x="1087122" y="935479"/>
                  <a:pt x="1083370" y="949697"/>
                  <a:pt x="1076325" y="962025"/>
                </a:cubicBezTo>
                <a:cubicBezTo>
                  <a:pt x="1062562" y="986111"/>
                  <a:pt x="1044600" y="1005985"/>
                  <a:pt x="1028700" y="1028700"/>
                </a:cubicBezTo>
                <a:cubicBezTo>
                  <a:pt x="1015570" y="1047457"/>
                  <a:pt x="1004337" y="1067534"/>
                  <a:pt x="990600" y="1085850"/>
                </a:cubicBezTo>
                <a:cubicBezTo>
                  <a:pt x="981075" y="1098550"/>
                  <a:pt x="971129" y="1110945"/>
                  <a:pt x="962025" y="1123950"/>
                </a:cubicBezTo>
                <a:cubicBezTo>
                  <a:pt x="913408" y="1193403"/>
                  <a:pt x="945059" y="1167011"/>
                  <a:pt x="895350" y="1200150"/>
                </a:cubicBezTo>
                <a:cubicBezTo>
                  <a:pt x="876807" y="1255780"/>
                  <a:pt x="900334" y="1204691"/>
                  <a:pt x="857250" y="1247775"/>
                </a:cubicBezTo>
                <a:cubicBezTo>
                  <a:pt x="849155" y="1255870"/>
                  <a:pt x="845529" y="1267556"/>
                  <a:pt x="838200" y="1276350"/>
                </a:cubicBezTo>
                <a:cubicBezTo>
                  <a:pt x="815281" y="1303852"/>
                  <a:pt x="809147" y="1305244"/>
                  <a:pt x="781050" y="1323975"/>
                </a:cubicBezTo>
                <a:cubicBezTo>
                  <a:pt x="764117" y="1349375"/>
                  <a:pt x="758812" y="1361380"/>
                  <a:pt x="733425" y="1381125"/>
                </a:cubicBezTo>
                <a:cubicBezTo>
                  <a:pt x="715353" y="1395181"/>
                  <a:pt x="676275" y="1419225"/>
                  <a:pt x="676275" y="1419225"/>
                </a:cubicBezTo>
                <a:cubicBezTo>
                  <a:pt x="669925" y="1428750"/>
                  <a:pt x="665320" y="1439705"/>
                  <a:pt x="657225" y="1447800"/>
                </a:cubicBezTo>
                <a:cubicBezTo>
                  <a:pt x="625718" y="1479307"/>
                  <a:pt x="607776" y="1477743"/>
                  <a:pt x="571500" y="1504950"/>
                </a:cubicBezTo>
                <a:cubicBezTo>
                  <a:pt x="560724" y="1513032"/>
                  <a:pt x="553152" y="1524759"/>
                  <a:pt x="542925" y="1533525"/>
                </a:cubicBezTo>
                <a:cubicBezTo>
                  <a:pt x="530872" y="1543856"/>
                  <a:pt x="516878" y="1551769"/>
                  <a:pt x="504825" y="1562100"/>
                </a:cubicBezTo>
                <a:cubicBezTo>
                  <a:pt x="494598" y="1570866"/>
                  <a:pt x="487211" y="1582845"/>
                  <a:pt x="476250" y="1590675"/>
                </a:cubicBezTo>
                <a:cubicBezTo>
                  <a:pt x="464696" y="1598928"/>
                  <a:pt x="450326" y="1602420"/>
                  <a:pt x="438150" y="1609725"/>
                </a:cubicBezTo>
                <a:cubicBezTo>
                  <a:pt x="418517" y="1621505"/>
                  <a:pt x="400050" y="1635125"/>
                  <a:pt x="381000" y="1647825"/>
                </a:cubicBezTo>
                <a:lnTo>
                  <a:pt x="352425" y="1666875"/>
                </a:lnTo>
                <a:cubicBezTo>
                  <a:pt x="342900" y="1673225"/>
                  <a:pt x="333008" y="1679056"/>
                  <a:pt x="323850" y="1685925"/>
                </a:cubicBezTo>
                <a:cubicBezTo>
                  <a:pt x="311150" y="1695450"/>
                  <a:pt x="297803" y="1704169"/>
                  <a:pt x="285750" y="1714500"/>
                </a:cubicBezTo>
                <a:cubicBezTo>
                  <a:pt x="275523" y="1723266"/>
                  <a:pt x="267402" y="1734309"/>
                  <a:pt x="257175" y="1743075"/>
                </a:cubicBezTo>
                <a:cubicBezTo>
                  <a:pt x="245122" y="1753406"/>
                  <a:pt x="230300" y="1760425"/>
                  <a:pt x="219075" y="1771650"/>
                </a:cubicBezTo>
                <a:cubicBezTo>
                  <a:pt x="207850" y="1782875"/>
                  <a:pt x="200831" y="1797697"/>
                  <a:pt x="190500" y="1809750"/>
                </a:cubicBezTo>
                <a:cubicBezTo>
                  <a:pt x="181734" y="1819977"/>
                  <a:pt x="170549" y="1827977"/>
                  <a:pt x="161925" y="1838325"/>
                </a:cubicBezTo>
                <a:cubicBezTo>
                  <a:pt x="154596" y="1847119"/>
                  <a:pt x="151490" y="1859362"/>
                  <a:pt x="142875" y="1866900"/>
                </a:cubicBezTo>
                <a:cubicBezTo>
                  <a:pt x="125645" y="1881977"/>
                  <a:pt x="101914" y="1888811"/>
                  <a:pt x="85725" y="1905000"/>
                </a:cubicBezTo>
                <a:cubicBezTo>
                  <a:pt x="76200" y="1914525"/>
                  <a:pt x="67377" y="1924809"/>
                  <a:pt x="57150" y="1933575"/>
                </a:cubicBezTo>
                <a:cubicBezTo>
                  <a:pt x="45097" y="1943906"/>
                  <a:pt x="30275" y="1950925"/>
                  <a:pt x="19050" y="1962150"/>
                </a:cubicBezTo>
                <a:cubicBezTo>
                  <a:pt x="10955" y="1970245"/>
                  <a:pt x="0" y="1990725"/>
                  <a:pt x="0" y="1990725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6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  <p:bldP spid="59397" grpId="0"/>
      <p:bldP spid="59399" grpId="0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212725" y="744538"/>
            <a:ext cx="8458200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Albumins</a:t>
            </a:r>
          </a:p>
          <a:p>
            <a:pPr lvl="1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__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% of plasma proteins (forms lipoproteins).</a:t>
            </a:r>
          </a:p>
          <a:p>
            <a:pPr lvl="1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 binding for insoluble lipids; big contributor to COP.</a:t>
            </a:r>
            <a:endParaRPr lang="en-US" altLang="en-US" sz="24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2435225" y="200025"/>
            <a:ext cx="44942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>
                <a:solidFill>
                  <a:srgbClr val="800000"/>
                </a:solidFill>
                <a:latin typeface="Arial" panose="020B0604020202020204" pitchFamily="34" charset="0"/>
              </a:rPr>
              <a:t>Proteins in Plasma*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206375" y="2131035"/>
            <a:ext cx="8839200" cy="149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rgbClr val="000000"/>
                </a:solidFill>
                <a:latin typeface="Calibri" panose="020F0502020204030204" pitchFamily="34" charset="0"/>
              </a:rPr>
              <a:t>Globulins</a:t>
            </a:r>
          </a:p>
          <a:p>
            <a:pPr lvl="1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US" alt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__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% of plasma proteins: </a:t>
            </a:r>
            <a:r>
              <a:rPr lang="en-US" altLang="en-US" sz="2400" dirty="0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alpha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beta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gamma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subgroups.</a:t>
            </a:r>
          </a:p>
          <a:p>
            <a:pPr lvl="1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US" altLang="en-US" sz="2400" dirty="0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alpha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US" altLang="en-US" sz="2400" dirty="0">
                <a:solidFill>
                  <a:srgbClr val="CC33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beta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made by liver transport iron, 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Vit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A, D, E, and K.</a:t>
            </a:r>
          </a:p>
          <a:p>
            <a:pPr lvl="1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gamma*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antibodies (</a:t>
            </a:r>
            <a:r>
              <a:rPr lang="en-US" altLang="en-US" sz="2400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immunoglobulins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made by ______?    </a:t>
            </a:r>
            <a:endParaRPr lang="en-US" altLang="en-US" sz="1800" i="1" dirty="0">
              <a:solidFill>
                <a:srgbClr val="0000FF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190500" y="3887788"/>
            <a:ext cx="8940800" cy="105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US" altLang="en-US" sz="2400" b="1">
                <a:solidFill>
                  <a:srgbClr val="000000"/>
                </a:solidFill>
                <a:latin typeface="Calibri" panose="020F0502020204030204" pitchFamily="34" charset="0"/>
              </a:rPr>
              <a:t>Fibrinogen</a:t>
            </a:r>
          </a:p>
          <a:p>
            <a:pPr lvl="1" eaLnBrk="0" fontAlgn="base" hangingPunct="0">
              <a:lnSpc>
                <a:spcPct val="80000"/>
              </a:lnSpc>
              <a:spcAft>
                <a:spcPct val="0"/>
              </a:spcAft>
            </a:pPr>
            <a:r>
              <a:rPr lang="en-U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__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% of plasma proteins. When activated forms </a:t>
            </a:r>
            <a:r>
              <a:rPr lang="en-US" altLang="en-US" sz="2400" b="1">
                <a:solidFill>
                  <a:srgbClr val="CC3300"/>
                </a:solidFill>
                <a:latin typeface="Calibri" panose="020F0502020204030204" pitchFamily="34" charset="0"/>
              </a:rPr>
              <a:t>fibrin 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for clotting reaction. Plays a role in </a:t>
            </a:r>
            <a:r>
              <a:rPr lang="en-US" altLang="en-US" sz="2400" b="1">
                <a:solidFill>
                  <a:srgbClr val="CC3300"/>
                </a:solidFill>
                <a:latin typeface="Calibri" panose="020F0502020204030204" pitchFamily="34" charset="0"/>
              </a:rPr>
              <a:t>Hemostasis</a:t>
            </a: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 (stopping blood loss). 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844675" y="6256284"/>
            <a:ext cx="5470525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*</a:t>
            </a:r>
            <a:r>
              <a:rPr lang="en-US" altLang="en-US" sz="2400" b="1" dirty="0">
                <a:solidFill>
                  <a:srgbClr val="800000"/>
                </a:solidFill>
                <a:latin typeface="Calibri" panose="020F0502020204030204" pitchFamily="34" charset="0"/>
              </a:rPr>
              <a:t>serum</a:t>
            </a:r>
            <a:r>
              <a:rPr lang="en-US" altLang="en-US" sz="2400" dirty="0">
                <a:solidFill>
                  <a:srgbClr val="800000"/>
                </a:solidFill>
                <a:latin typeface="Calibri" panose="020F0502020204030204" pitchFamily="34" charset="0"/>
              </a:rPr>
              <a:t> = plasma without clotting proteins</a:t>
            </a:r>
          </a:p>
        </p:txBody>
      </p:sp>
      <p:sp>
        <p:nvSpPr>
          <p:cNvPr id="60423" name="Rectangle 5"/>
          <p:cNvSpPr>
            <a:spLocks noChangeArrowheads="1"/>
          </p:cNvSpPr>
          <p:nvPr/>
        </p:nvSpPr>
        <p:spPr bwMode="auto">
          <a:xfrm>
            <a:off x="212725" y="5310188"/>
            <a:ext cx="86185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lnSpc>
                <a:spcPct val="80000"/>
              </a:lnSpc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US" altLang="en-US" sz="2400" b="1" i="1" dirty="0">
                <a:solidFill>
                  <a:srgbClr val="008000"/>
                </a:solidFill>
                <a:latin typeface="Calibri" panose="020F0502020204030204" pitchFamily="34" charset="0"/>
              </a:rPr>
              <a:t>Regulatory Proteins</a:t>
            </a:r>
          </a:p>
          <a:p>
            <a:pPr lvl="1" eaLnBrk="0" fontAlgn="base" hangingPunct="0">
              <a:lnSpc>
                <a:spcPct val="80000"/>
              </a:lnSpc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- Less than 1%, these are enzymes, proenzymes and hormones.</a:t>
            </a:r>
          </a:p>
        </p:txBody>
      </p:sp>
    </p:spTree>
    <p:extLst>
      <p:ext uri="{BB962C8B-B14F-4D97-AF65-F5344CB8AC3E}">
        <p14:creationId xmlns:p14="http://schemas.microsoft.com/office/powerpoint/2010/main" val="108123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1" grpId="0"/>
      <p:bldP spid="60422" grpId="0"/>
      <p:bldP spid="604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982913" y="142875"/>
            <a:ext cx="3232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CC9B00"/>
                </a:solidFill>
                <a:latin typeface="Calibri"/>
              </a:rPr>
              <a:t>Lipids in Plasma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801688" y="942975"/>
            <a:ext cx="757396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b="1" dirty="0">
                <a:solidFill>
                  <a:srgbClr val="000000"/>
                </a:solidFill>
              </a:rPr>
              <a:t>Lipids</a:t>
            </a:r>
            <a:r>
              <a:rPr lang="en-US" altLang="en-US" sz="2400" dirty="0">
                <a:solidFill>
                  <a:srgbClr val="000000"/>
                </a:solidFill>
              </a:rPr>
              <a:t> are </a:t>
            </a:r>
            <a:r>
              <a:rPr lang="en-US" altLang="en-US" sz="2400" b="1" dirty="0">
                <a:solidFill>
                  <a:srgbClr val="000000"/>
                </a:solidFill>
              </a:rPr>
              <a:t>hydrophobic</a:t>
            </a:r>
            <a:r>
              <a:rPr lang="en-US" altLang="en-US" sz="2400" dirty="0">
                <a:solidFill>
                  <a:srgbClr val="000000"/>
                </a:solidFill>
              </a:rPr>
              <a:t>, so they require special mechanisms for </a:t>
            </a:r>
            <a:r>
              <a:rPr lang="en-US" altLang="en-US" sz="2400" b="1" dirty="0">
                <a:solidFill>
                  <a:srgbClr val="000000"/>
                </a:solidFill>
              </a:rPr>
              <a:t>transport</a:t>
            </a:r>
            <a:r>
              <a:rPr lang="en-US" altLang="en-US" sz="2400" dirty="0">
                <a:solidFill>
                  <a:srgbClr val="000000"/>
                </a:solidFill>
              </a:rPr>
              <a:t> through the blood to the tissues.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241425" y="1861220"/>
            <a:ext cx="6694488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Free Fatty Acids – </a:t>
            </a:r>
            <a:r>
              <a:rPr lang="en-US" altLang="en-US" sz="24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2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are ‘</a:t>
            </a:r>
            <a:r>
              <a:rPr lang="en-US" sz="2400" b="1" dirty="0">
                <a:solidFill>
                  <a:prstClr val="black"/>
                </a:solidFill>
                <a:latin typeface="Calibri"/>
              </a:rPr>
              <a:t>essential’</a:t>
            </a:r>
            <a:r>
              <a:rPr lang="en-US" sz="2400" dirty="0">
                <a:solidFill>
                  <a:prstClr val="black"/>
                </a:solidFill>
                <a:latin typeface="Calibri"/>
              </a:rPr>
              <a:t> for humans: </a:t>
            </a:r>
          </a:p>
          <a:p>
            <a:pPr marL="1200150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alpha-linolenic acid, an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omega-3 fatty acid</a:t>
            </a:r>
          </a:p>
          <a:p>
            <a:pPr marL="1200150" lvl="1" indent="-45720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AutoNum type="arabicPeriod"/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linoleic acid, an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omega-6 fatty acid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</a:t>
            </a:r>
          </a:p>
          <a:p>
            <a:pPr lvl="1" indent="-742950"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sz="2000" dirty="0">
                <a:solidFill>
                  <a:srgbClr val="0000FF"/>
                </a:solidFill>
                <a:latin typeface="Calibri"/>
              </a:rPr>
              <a:t>Important nutrients that must be obtained from diet!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84188" y="3636359"/>
            <a:ext cx="81422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r>
              <a:rPr lang="en-US" altLang="en-US" sz="2400" b="1" u="sng" dirty="0">
                <a:solidFill>
                  <a:srgbClr val="996633"/>
                </a:solidFill>
              </a:rPr>
              <a:t>The various </a:t>
            </a:r>
            <a:r>
              <a:rPr lang="en-US" altLang="en-US" sz="2400" b="1" u="sng" dirty="0">
                <a:solidFill>
                  <a:srgbClr val="C00000"/>
                </a:solidFill>
              </a:rPr>
              <a:t>Lipoproteins</a:t>
            </a:r>
            <a:r>
              <a:rPr lang="en-US" altLang="en-US" sz="2400" b="1" u="sng" dirty="0">
                <a:solidFill>
                  <a:srgbClr val="996633"/>
                </a:solidFill>
              </a:rPr>
              <a:t> transport lipids in the Blood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  <a:defRPr/>
            </a:pPr>
            <a:endParaRPr lang="en-US" altLang="en-US" sz="2400" u="sng" dirty="0">
              <a:solidFill>
                <a:prstClr val="black"/>
              </a:solidFill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1. </a:t>
            </a:r>
            <a:r>
              <a:rPr lang="en-US" altLang="en-US" sz="2400" b="1" dirty="0">
                <a:solidFill>
                  <a:srgbClr val="CC3300"/>
                </a:solidFill>
                <a:latin typeface="Calibri"/>
                <a:cs typeface="Times New Roman" pitchFamily="18" charset="0"/>
              </a:rPr>
              <a:t>Very Low Density Lipoproteins </a:t>
            </a:r>
            <a:r>
              <a:rPr lang="en-US" altLang="en-US" sz="24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(</a:t>
            </a:r>
            <a:r>
              <a:rPr lang="en-US" altLang="en-US" sz="24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VLDL</a:t>
            </a:r>
            <a:r>
              <a:rPr lang="en-US" altLang="en-US" sz="24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) made in </a:t>
            </a:r>
            <a:r>
              <a:rPr lang="en-US" altLang="en-US" sz="24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liver,</a:t>
            </a:r>
            <a:r>
              <a:rPr lang="en-US" altLang="en-US" sz="24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mostly </a:t>
            </a:r>
            <a:r>
              <a:rPr lang="en-US" altLang="en-US" sz="24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triglycerides </a:t>
            </a:r>
            <a:r>
              <a:rPr lang="en-US" altLang="en-US" sz="24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(~50%). These travel in the body and return </a:t>
            </a:r>
            <a:r>
              <a:rPr lang="en-US" altLang="en-US" sz="24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triglycerides</a:t>
            </a:r>
            <a:r>
              <a:rPr lang="en-US" altLang="en-US" sz="24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to liver. They can be converted into LDLs…</a:t>
            </a:r>
            <a:endParaRPr lang="en-US" altLang="en-US" sz="24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048000" y="674688"/>
            <a:ext cx="30146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00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>
            <a:alpha val="1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2982913" y="147638"/>
            <a:ext cx="323373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3600" b="1" dirty="0">
                <a:solidFill>
                  <a:srgbClr val="FFC000"/>
                </a:solidFill>
                <a:latin typeface="Calibri"/>
              </a:rPr>
              <a:t>Lipids in Plasma</a:t>
            </a:r>
          </a:p>
        </p:txBody>
      </p:sp>
      <p:sp>
        <p:nvSpPr>
          <p:cNvPr id="61444" name="Rectangle 1"/>
          <p:cNvSpPr>
            <a:spLocks noChangeArrowheads="1"/>
          </p:cNvSpPr>
          <p:nvPr/>
        </p:nvSpPr>
        <p:spPr bwMode="auto">
          <a:xfrm>
            <a:off x="381000" y="850900"/>
            <a:ext cx="80772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2. </a:t>
            </a:r>
            <a:r>
              <a:rPr lang="en-US" altLang="en-US" sz="2400" b="1" dirty="0">
                <a:solidFill>
                  <a:srgbClr val="CC3300"/>
                </a:solidFill>
                <a:latin typeface="Calibri"/>
                <a:cs typeface="Times New Roman" panose="02020603050405020304" pitchFamily="18" charset="0"/>
              </a:rPr>
              <a:t>Low Density Lipoprotein </a:t>
            </a:r>
            <a:r>
              <a:rPr lang="en-US" altLang="en-US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(</a:t>
            </a:r>
            <a:r>
              <a:rPr lang="en-US" altLang="en-US" sz="2400" b="1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LDL</a:t>
            </a:r>
            <a:r>
              <a:rPr lang="en-US" altLang="en-US" sz="24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)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These carry mostly </a:t>
            </a:r>
            <a:r>
              <a:rPr lang="en-US" altLang="en-US" sz="2200" b="1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cholesterol</a:t>
            </a:r>
            <a:r>
              <a:rPr lang="en-US" altLang="en-US" sz="22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 (~50%). These circulate in the body and release lipids to body cells, 100% required for membranes, hormones, etc. The </a:t>
            </a:r>
            <a:r>
              <a:rPr lang="en-US" altLang="en-US" sz="2200" b="1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Liver removes LDL from circulation</a:t>
            </a:r>
            <a:r>
              <a:rPr lang="en-US" altLang="en-US" sz="2200" dirty="0">
                <a:solidFill>
                  <a:srgbClr val="000000"/>
                </a:solidFill>
                <a:latin typeface="Calibri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5763" y="2439988"/>
            <a:ext cx="83058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3. </a:t>
            </a:r>
            <a:r>
              <a:rPr lang="en-US" altLang="en-US" sz="2400" b="1" dirty="0">
                <a:solidFill>
                  <a:srgbClr val="CC3300"/>
                </a:solidFill>
                <a:latin typeface="Calibri"/>
                <a:cs typeface="Times New Roman" pitchFamily="18" charset="0"/>
              </a:rPr>
              <a:t>High Density Lipoprotein </a:t>
            </a:r>
            <a:r>
              <a:rPr lang="en-US" altLang="en-US" sz="24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(</a:t>
            </a:r>
            <a:r>
              <a:rPr lang="en-US" altLang="en-US" sz="24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HDL</a:t>
            </a:r>
            <a:r>
              <a:rPr lang="en-US" altLang="en-US" sz="24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)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This </a:t>
            </a:r>
            <a:r>
              <a:rPr lang="en-US" altLang="en-US" sz="22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transports cholesterol </a:t>
            </a:r>
            <a:r>
              <a:rPr lang="en-US" altLang="en-US" sz="22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from </a:t>
            </a:r>
            <a:r>
              <a:rPr lang="en-US" altLang="en-US" sz="22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cells </a:t>
            </a:r>
            <a:r>
              <a:rPr lang="en-US" altLang="en-US" sz="22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back to the </a:t>
            </a:r>
            <a:r>
              <a:rPr lang="en-US" altLang="en-US" sz="2200" b="1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liver</a:t>
            </a:r>
            <a:r>
              <a:rPr lang="en-US" altLang="en-US" sz="2200" dirty="0">
                <a:solidFill>
                  <a:srgbClr val="000000"/>
                </a:solidFill>
                <a:latin typeface="Calibri"/>
                <a:cs typeface="Times New Roman" pitchFamily="18" charset="0"/>
              </a:rPr>
              <a:t> for recycling or disposal.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048000" y="674688"/>
            <a:ext cx="301466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85738" y="5352767"/>
            <a:ext cx="88280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i="1" dirty="0">
                <a:solidFill>
                  <a:srgbClr val="9BBB59">
                    <a:lumMod val="50000"/>
                  </a:srgbClr>
                </a:solidFill>
                <a:latin typeface="Calibri"/>
                <a:cs typeface="Times New Roman" pitchFamily="18" charset="0"/>
              </a:rPr>
              <a:t>This is where the function of </a:t>
            </a:r>
            <a:r>
              <a:rPr lang="en-US" altLang="en-US" sz="1800" b="1" i="1" dirty="0">
                <a:solidFill>
                  <a:srgbClr val="9BBB59">
                    <a:lumMod val="50000"/>
                  </a:srgbClr>
                </a:solidFill>
                <a:latin typeface="Calibri"/>
                <a:cs typeface="Times New Roman" pitchFamily="18" charset="0"/>
              </a:rPr>
              <a:t>HDL</a:t>
            </a:r>
            <a:r>
              <a:rPr lang="en-US" altLang="en-US" sz="1800" i="1" dirty="0">
                <a:solidFill>
                  <a:srgbClr val="9BBB59">
                    <a:lumMod val="50000"/>
                  </a:srgbClr>
                </a:solidFill>
                <a:latin typeface="Calibri"/>
                <a:cs typeface="Times New Roman" pitchFamily="18" charset="0"/>
              </a:rPr>
              <a:t> in picking up ‘excess cholesterol’ has become the focus of it being the “good”.  It is neither good or bad, it is essential, just like LDL!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800" i="1" dirty="0">
              <a:solidFill>
                <a:srgbClr val="9BBB59">
                  <a:lumMod val="50000"/>
                </a:srgbClr>
              </a:solidFill>
              <a:latin typeface="Calibri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dirty="0">
                <a:solidFill>
                  <a:srgbClr val="0033CC"/>
                </a:solidFill>
                <a:latin typeface="Calibri"/>
                <a:cs typeface="Times New Roman" pitchFamily="18" charset="0"/>
              </a:rPr>
              <a:t>Note: </a:t>
            </a:r>
            <a:r>
              <a:rPr lang="en-US" altLang="en-US" sz="1800" b="1" dirty="0">
                <a:solidFill>
                  <a:srgbClr val="0033CC"/>
                </a:solidFill>
                <a:latin typeface="Calibri"/>
                <a:cs typeface="Times New Roman" pitchFamily="18" charset="0"/>
              </a:rPr>
              <a:t>HDLs and LDLs </a:t>
            </a:r>
            <a:r>
              <a:rPr lang="en-US" altLang="en-US" sz="1800" dirty="0">
                <a:solidFill>
                  <a:srgbClr val="0033CC"/>
                </a:solidFill>
                <a:latin typeface="Calibri"/>
                <a:cs typeface="Times New Roman" pitchFamily="18" charset="0"/>
              </a:rPr>
              <a:t>are</a:t>
            </a:r>
            <a:r>
              <a:rPr lang="en-US" altLang="en-US" sz="1800" b="1" dirty="0">
                <a:solidFill>
                  <a:srgbClr val="0033CC"/>
                </a:solidFill>
                <a:latin typeface="Calibri"/>
                <a:cs typeface="Times New Roman" pitchFamily="18" charset="0"/>
              </a:rPr>
              <a:t> </a:t>
            </a:r>
            <a:r>
              <a:rPr lang="en-US" altLang="en-US" sz="1800" b="1" u="sng" dirty="0">
                <a:solidFill>
                  <a:srgbClr val="0033CC"/>
                </a:solidFill>
                <a:latin typeface="Calibri"/>
                <a:cs typeface="Times New Roman" pitchFamily="18" charset="0"/>
              </a:rPr>
              <a:t>not</a:t>
            </a:r>
            <a:r>
              <a:rPr lang="en-US" altLang="en-US" sz="1800" b="1" dirty="0">
                <a:solidFill>
                  <a:srgbClr val="0033CC"/>
                </a:solidFill>
                <a:latin typeface="Calibri"/>
                <a:cs typeface="Times New Roman" pitchFamily="18" charset="0"/>
              </a:rPr>
              <a:t> cholesterol: </a:t>
            </a:r>
            <a:r>
              <a:rPr lang="en-US" altLang="en-US" sz="1800" dirty="0">
                <a:solidFill>
                  <a:srgbClr val="0033CC"/>
                </a:solidFill>
                <a:latin typeface="Calibri"/>
                <a:cs typeface="Times New Roman" pitchFamily="18" charset="0"/>
              </a:rPr>
              <a:t>They are </a:t>
            </a:r>
            <a:r>
              <a:rPr lang="en-US" altLang="en-US" sz="1800" b="1" i="1" dirty="0">
                <a:solidFill>
                  <a:srgbClr val="0033CC"/>
                </a:solidFill>
                <a:latin typeface="Calibri"/>
                <a:cs typeface="Times New Roman" pitchFamily="18" charset="0"/>
              </a:rPr>
              <a:t>Carriers of Cholesterol</a:t>
            </a:r>
            <a:r>
              <a:rPr lang="en-US" altLang="en-US" sz="1800" b="1" dirty="0">
                <a:solidFill>
                  <a:srgbClr val="0033CC"/>
                </a:solidFill>
                <a:latin typeface="Calibri"/>
                <a:cs typeface="Times New Roman" pitchFamily="18" charset="0"/>
              </a:rPr>
              <a:t>. </a:t>
            </a:r>
            <a:endParaRPr lang="en-US" altLang="en-US" sz="1800" b="1" dirty="0">
              <a:solidFill>
                <a:srgbClr val="0033CC"/>
              </a:solidFill>
              <a:latin typeface="Calibri"/>
            </a:endParaRPr>
          </a:p>
        </p:txBody>
      </p:sp>
      <p:pic>
        <p:nvPicPr>
          <p:cNvPr id="8" name="yui_3_5_1_2_1433986577069_1038" descr="https://www.riverpharmacy.ca/images/FAQ/HDL-LDL-cholester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5" b="6502"/>
          <a:stretch>
            <a:fillRect/>
          </a:stretch>
        </p:blipFill>
        <p:spPr bwMode="auto">
          <a:xfrm>
            <a:off x="3025775" y="3273358"/>
            <a:ext cx="3294063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eeform 2"/>
          <p:cNvSpPr/>
          <p:nvPr/>
        </p:nvSpPr>
        <p:spPr>
          <a:xfrm>
            <a:off x="4040188" y="4324283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3795713" y="4144895"/>
            <a:ext cx="393700" cy="263525"/>
            <a:chOff x="3796496" y="4183914"/>
            <a:chExt cx="393539" cy="264261"/>
          </a:xfrm>
        </p:grpSpPr>
        <p:sp>
          <p:nvSpPr>
            <p:cNvPr id="2" name="Freeform 1"/>
            <p:cNvSpPr/>
            <p:nvPr/>
          </p:nvSpPr>
          <p:spPr>
            <a:xfrm>
              <a:off x="3796496" y="4183914"/>
              <a:ext cx="393539" cy="262670"/>
            </a:xfrm>
            <a:custGeom>
              <a:avLst/>
              <a:gdLst>
                <a:gd name="connsiteX0" fmla="*/ 0 w 393539"/>
                <a:gd name="connsiteY0" fmla="*/ 98719 h 263235"/>
                <a:gd name="connsiteX1" fmla="*/ 11575 w 393539"/>
                <a:gd name="connsiteY1" fmla="*/ 29271 h 263235"/>
                <a:gd name="connsiteX2" fmla="*/ 81023 w 393539"/>
                <a:gd name="connsiteY2" fmla="*/ 6121 h 263235"/>
                <a:gd name="connsiteX3" fmla="*/ 277793 w 393539"/>
                <a:gd name="connsiteY3" fmla="*/ 52420 h 263235"/>
                <a:gd name="connsiteX4" fmla="*/ 300942 w 393539"/>
                <a:gd name="connsiteY4" fmla="*/ 87144 h 263235"/>
                <a:gd name="connsiteX5" fmla="*/ 312517 w 393539"/>
                <a:gd name="connsiteY5" fmla="*/ 133443 h 263235"/>
                <a:gd name="connsiteX6" fmla="*/ 324091 w 393539"/>
                <a:gd name="connsiteY6" fmla="*/ 260764 h 263235"/>
                <a:gd name="connsiteX7" fmla="*/ 347241 w 393539"/>
                <a:gd name="connsiteY7" fmla="*/ 237615 h 263235"/>
                <a:gd name="connsiteX8" fmla="*/ 393539 w 393539"/>
                <a:gd name="connsiteY8" fmla="*/ 179742 h 26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539" h="263235">
                  <a:moveTo>
                    <a:pt x="0" y="98719"/>
                  </a:moveTo>
                  <a:cubicBezTo>
                    <a:pt x="3858" y="75570"/>
                    <a:pt x="-3879" y="46933"/>
                    <a:pt x="11575" y="29271"/>
                  </a:cubicBezTo>
                  <a:cubicBezTo>
                    <a:pt x="27644" y="10907"/>
                    <a:pt x="81023" y="6121"/>
                    <a:pt x="81023" y="6121"/>
                  </a:cubicBezTo>
                  <a:cubicBezTo>
                    <a:pt x="359853" y="23548"/>
                    <a:pt x="230590" y="-41986"/>
                    <a:pt x="277793" y="52420"/>
                  </a:cubicBezTo>
                  <a:cubicBezTo>
                    <a:pt x="284014" y="64862"/>
                    <a:pt x="293226" y="75569"/>
                    <a:pt x="300942" y="87144"/>
                  </a:cubicBezTo>
                  <a:cubicBezTo>
                    <a:pt x="304800" y="102577"/>
                    <a:pt x="310415" y="117675"/>
                    <a:pt x="312517" y="133443"/>
                  </a:cubicBezTo>
                  <a:cubicBezTo>
                    <a:pt x="318149" y="175685"/>
                    <a:pt x="310615" y="220336"/>
                    <a:pt x="324091" y="260764"/>
                  </a:cubicBezTo>
                  <a:cubicBezTo>
                    <a:pt x="327542" y="271117"/>
                    <a:pt x="340424" y="246136"/>
                    <a:pt x="347241" y="237615"/>
                  </a:cubicBezTo>
                  <a:cubicBezTo>
                    <a:pt x="405652" y="164603"/>
                    <a:pt x="337641" y="235640"/>
                    <a:pt x="393539" y="179742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4" name="Freeform 3"/>
            <p:cNvSpPr/>
            <p:nvPr/>
          </p:nvSpPr>
          <p:spPr>
            <a:xfrm>
              <a:off x="4048805" y="4371762"/>
              <a:ext cx="66648" cy="76413"/>
            </a:xfrm>
            <a:custGeom>
              <a:avLst/>
              <a:gdLst>
                <a:gd name="connsiteX0" fmla="*/ 66675 w 66675"/>
                <a:gd name="connsiteY0" fmla="*/ 77197 h 77197"/>
                <a:gd name="connsiteX1" fmla="*/ 28575 w 66675"/>
                <a:gd name="connsiteY1" fmla="*/ 29572 h 77197"/>
                <a:gd name="connsiteX2" fmla="*/ 9525 w 66675"/>
                <a:gd name="connsiteY2" fmla="*/ 997 h 77197"/>
                <a:gd name="connsiteX3" fmla="*/ 0 w 66675"/>
                <a:gd name="connsiteY3" fmla="*/ 997 h 7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77197">
                  <a:moveTo>
                    <a:pt x="66675" y="77197"/>
                  </a:moveTo>
                  <a:cubicBezTo>
                    <a:pt x="53975" y="61322"/>
                    <a:pt x="40773" y="45836"/>
                    <a:pt x="28575" y="29572"/>
                  </a:cubicBezTo>
                  <a:cubicBezTo>
                    <a:pt x="21706" y="20414"/>
                    <a:pt x="17620" y="9092"/>
                    <a:pt x="9525" y="997"/>
                  </a:cubicBezTo>
                  <a:cubicBezTo>
                    <a:pt x="7280" y="-1248"/>
                    <a:pt x="3175" y="997"/>
                    <a:pt x="0" y="997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2" name="Group 11"/>
          <p:cNvGrpSpPr>
            <a:grpSpLocks/>
          </p:cNvGrpSpPr>
          <p:nvPr/>
        </p:nvGrpSpPr>
        <p:grpSpPr bwMode="auto">
          <a:xfrm rot="-3437041">
            <a:off x="4546601" y="4238557"/>
            <a:ext cx="393700" cy="263525"/>
            <a:chOff x="3796496" y="4183914"/>
            <a:chExt cx="393539" cy="264261"/>
          </a:xfrm>
        </p:grpSpPr>
        <p:sp>
          <p:nvSpPr>
            <p:cNvPr id="13" name="Freeform 12"/>
            <p:cNvSpPr/>
            <p:nvPr/>
          </p:nvSpPr>
          <p:spPr>
            <a:xfrm>
              <a:off x="3796067" y="4184040"/>
              <a:ext cx="393539" cy="262669"/>
            </a:xfrm>
            <a:custGeom>
              <a:avLst/>
              <a:gdLst>
                <a:gd name="connsiteX0" fmla="*/ 0 w 393539"/>
                <a:gd name="connsiteY0" fmla="*/ 98719 h 263235"/>
                <a:gd name="connsiteX1" fmla="*/ 11575 w 393539"/>
                <a:gd name="connsiteY1" fmla="*/ 29271 h 263235"/>
                <a:gd name="connsiteX2" fmla="*/ 81023 w 393539"/>
                <a:gd name="connsiteY2" fmla="*/ 6121 h 263235"/>
                <a:gd name="connsiteX3" fmla="*/ 277793 w 393539"/>
                <a:gd name="connsiteY3" fmla="*/ 52420 h 263235"/>
                <a:gd name="connsiteX4" fmla="*/ 300942 w 393539"/>
                <a:gd name="connsiteY4" fmla="*/ 87144 h 263235"/>
                <a:gd name="connsiteX5" fmla="*/ 312517 w 393539"/>
                <a:gd name="connsiteY5" fmla="*/ 133443 h 263235"/>
                <a:gd name="connsiteX6" fmla="*/ 324091 w 393539"/>
                <a:gd name="connsiteY6" fmla="*/ 260764 h 263235"/>
                <a:gd name="connsiteX7" fmla="*/ 347241 w 393539"/>
                <a:gd name="connsiteY7" fmla="*/ 237615 h 263235"/>
                <a:gd name="connsiteX8" fmla="*/ 393539 w 393539"/>
                <a:gd name="connsiteY8" fmla="*/ 179742 h 263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3539" h="263235">
                  <a:moveTo>
                    <a:pt x="0" y="98719"/>
                  </a:moveTo>
                  <a:cubicBezTo>
                    <a:pt x="3858" y="75570"/>
                    <a:pt x="-3879" y="46933"/>
                    <a:pt x="11575" y="29271"/>
                  </a:cubicBezTo>
                  <a:cubicBezTo>
                    <a:pt x="27644" y="10907"/>
                    <a:pt x="81023" y="6121"/>
                    <a:pt x="81023" y="6121"/>
                  </a:cubicBezTo>
                  <a:cubicBezTo>
                    <a:pt x="359853" y="23548"/>
                    <a:pt x="230590" y="-41986"/>
                    <a:pt x="277793" y="52420"/>
                  </a:cubicBezTo>
                  <a:cubicBezTo>
                    <a:pt x="284014" y="64862"/>
                    <a:pt x="293226" y="75569"/>
                    <a:pt x="300942" y="87144"/>
                  </a:cubicBezTo>
                  <a:cubicBezTo>
                    <a:pt x="304800" y="102577"/>
                    <a:pt x="310415" y="117675"/>
                    <a:pt x="312517" y="133443"/>
                  </a:cubicBezTo>
                  <a:cubicBezTo>
                    <a:pt x="318149" y="175685"/>
                    <a:pt x="310615" y="220336"/>
                    <a:pt x="324091" y="260764"/>
                  </a:cubicBezTo>
                  <a:cubicBezTo>
                    <a:pt x="327542" y="271117"/>
                    <a:pt x="340424" y="246136"/>
                    <a:pt x="347241" y="237615"/>
                  </a:cubicBezTo>
                  <a:cubicBezTo>
                    <a:pt x="405652" y="164603"/>
                    <a:pt x="337641" y="235640"/>
                    <a:pt x="393539" y="179742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4049056" y="4369883"/>
              <a:ext cx="66648" cy="76413"/>
            </a:xfrm>
            <a:custGeom>
              <a:avLst/>
              <a:gdLst>
                <a:gd name="connsiteX0" fmla="*/ 66675 w 66675"/>
                <a:gd name="connsiteY0" fmla="*/ 77197 h 77197"/>
                <a:gd name="connsiteX1" fmla="*/ 28575 w 66675"/>
                <a:gd name="connsiteY1" fmla="*/ 29572 h 77197"/>
                <a:gd name="connsiteX2" fmla="*/ 9525 w 66675"/>
                <a:gd name="connsiteY2" fmla="*/ 997 h 77197"/>
                <a:gd name="connsiteX3" fmla="*/ 0 w 66675"/>
                <a:gd name="connsiteY3" fmla="*/ 997 h 77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675" h="77197">
                  <a:moveTo>
                    <a:pt x="66675" y="77197"/>
                  </a:moveTo>
                  <a:cubicBezTo>
                    <a:pt x="53975" y="61322"/>
                    <a:pt x="40773" y="45836"/>
                    <a:pt x="28575" y="29572"/>
                  </a:cubicBezTo>
                  <a:cubicBezTo>
                    <a:pt x="21706" y="20414"/>
                    <a:pt x="17620" y="9092"/>
                    <a:pt x="9525" y="997"/>
                  </a:cubicBezTo>
                  <a:cubicBezTo>
                    <a:pt x="7280" y="-1248"/>
                    <a:pt x="3175" y="997"/>
                    <a:pt x="0" y="997"/>
                  </a:cubicBezTo>
                </a:path>
              </a:pathLst>
            </a:cu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202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174625" y="5654675"/>
            <a:ext cx="87407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rgbClr val="000099"/>
                </a:solidFill>
                <a:latin typeface="Calibri"/>
                <a:cs typeface="Times New Roman" panose="02020603050405020304" pitchFamily="18" charset="0"/>
              </a:rPr>
              <a:t>In summary, LDLs and HDL’s are both </a:t>
            </a:r>
            <a:r>
              <a:rPr lang="en-US" altLang="en-US" sz="24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carries of </a:t>
            </a:r>
            <a:r>
              <a:rPr lang="en-US" altLang="en-US" sz="2400" b="1" i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Cholesterol </a:t>
            </a:r>
            <a:r>
              <a:rPr lang="en-US" altLang="en-US" sz="2400" b="1" i="1" dirty="0">
                <a:solidFill>
                  <a:srgbClr val="000099"/>
                </a:solidFill>
                <a:latin typeface="Calibri"/>
                <a:cs typeface="Times New Roman" panose="02020603050405020304" pitchFamily="18" charset="0"/>
              </a:rPr>
              <a:t>and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b="1" i="1" dirty="0">
                <a:solidFill>
                  <a:srgbClr val="000099"/>
                </a:solidFill>
                <a:latin typeface="Calibri"/>
                <a:cs typeface="Times New Roman" panose="02020603050405020304" pitchFamily="18" charset="0"/>
              </a:rPr>
              <a:t>other lipids, which are 100% vital to Life!</a:t>
            </a:r>
            <a:endParaRPr lang="en-US" altLang="en-US" sz="2400" b="1" dirty="0">
              <a:solidFill>
                <a:srgbClr val="000099"/>
              </a:solidFill>
              <a:latin typeface="Calibri"/>
            </a:endParaRPr>
          </a:p>
        </p:txBody>
      </p:sp>
      <p:pic>
        <p:nvPicPr>
          <p:cNvPr id="63491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66738"/>
            <a:ext cx="8843962" cy="497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15913" y="82550"/>
            <a:ext cx="8447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dirty="0">
                <a:solidFill>
                  <a:srgbClr val="800000"/>
                </a:solidFill>
                <a:latin typeface="Calibri"/>
                <a:cs typeface="Times New Roman" panose="02020603050405020304" pitchFamily="18" charset="0"/>
              </a:rPr>
              <a:t>Here is a nice summary of the roles of HDLs and LDLs</a:t>
            </a:r>
            <a:endParaRPr lang="en-US" altLang="en-US" sz="2400" dirty="0">
              <a:solidFill>
                <a:srgbClr val="800000"/>
              </a:solidFill>
              <a:latin typeface="Calibri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476500" y="4271963"/>
            <a:ext cx="1327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100" b="1" dirty="0">
                <a:solidFill>
                  <a:srgbClr val="008000"/>
                </a:solidFill>
                <a:latin typeface="Calibri"/>
                <a:cs typeface="Times New Roman" panose="02020603050405020304" pitchFamily="18" charset="0"/>
              </a:rPr>
              <a:t>Yay, thanks I needed those lipids</a:t>
            </a:r>
            <a:endParaRPr lang="en-US" altLang="en-US" sz="11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070475" y="4281488"/>
            <a:ext cx="13271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100" b="1" dirty="0">
                <a:solidFill>
                  <a:srgbClr val="008000"/>
                </a:solidFill>
                <a:latin typeface="Calibri"/>
                <a:cs typeface="Times New Roman" panose="02020603050405020304" pitchFamily="18" charset="0"/>
              </a:rPr>
              <a:t>Here, please take what I don’t need</a:t>
            </a:r>
            <a:endParaRPr lang="en-US" altLang="en-US" sz="11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010025" y="2405063"/>
            <a:ext cx="14763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100" b="1" dirty="0">
                <a:solidFill>
                  <a:srgbClr val="008000"/>
                </a:solidFill>
                <a:latin typeface="Calibri"/>
                <a:cs typeface="Times New Roman" panose="02020603050405020304" pitchFamily="18" charset="0"/>
              </a:rPr>
              <a:t>The liver is the great detoxifier, cleanser and recycler</a:t>
            </a:r>
            <a:endParaRPr lang="en-US" altLang="en-US" sz="1100" b="1" dirty="0">
              <a:solidFill>
                <a:srgbClr val="008000"/>
              </a:solidFill>
              <a:latin typeface="Calibri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38737" y="3232410"/>
            <a:ext cx="1327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1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Traveling in bloodstream</a:t>
            </a:r>
            <a:endParaRPr lang="en-US" altLang="en-US" sz="11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590660" y="3232410"/>
            <a:ext cx="13271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100" b="1" dirty="0">
                <a:solidFill>
                  <a:srgbClr val="C00000"/>
                </a:solidFill>
                <a:latin typeface="Calibri"/>
                <a:cs typeface="Times New Roman" panose="02020603050405020304" pitchFamily="18" charset="0"/>
              </a:rPr>
              <a:t>Traveling in bloodstream</a:t>
            </a:r>
            <a:endParaRPr lang="en-US" altLang="en-US" sz="1100" b="1" dirty="0">
              <a:solidFill>
                <a:srgbClr val="C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769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013" y="3282684"/>
            <a:ext cx="5249111" cy="3194581"/>
          </a:xfrm>
          <a:prstGeom prst="rect">
            <a:avLst/>
          </a:prstGeom>
        </p:spPr>
      </p:pic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1565275" y="111125"/>
            <a:ext cx="59229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3600" b="1" u="sng">
                <a:solidFill>
                  <a:srgbClr val="0000FF"/>
                </a:solidFill>
                <a:latin typeface="Calibri" panose="020F0502020204030204" pitchFamily="34" charset="0"/>
              </a:rPr>
              <a:t>Cellular Components of Blood </a:t>
            </a: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803275" y="863600"/>
            <a:ext cx="75501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b="1" u="sng">
                <a:solidFill>
                  <a:srgbClr val="000000"/>
                </a:solidFill>
                <a:latin typeface="Calibri" panose="020F0502020204030204" pitchFamily="34" charset="0"/>
              </a:rPr>
              <a:t>The RBCs</a:t>
            </a: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(erythrocytes) ~</a:t>
            </a:r>
            <a:r>
              <a:rPr lang="en-US" altLang="en-US" b="1">
                <a:solidFill>
                  <a:srgbClr val="000000"/>
                </a:solidFill>
                <a:latin typeface="Calibri" panose="020F0502020204030204" pitchFamily="34" charset="0"/>
              </a:rPr>
              <a:t>99</a:t>
            </a:r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% of all cells.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109538" y="3975100"/>
            <a:ext cx="36576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b="1" u="sng" dirty="0">
                <a:solidFill>
                  <a:srgbClr val="008000"/>
                </a:solidFill>
                <a:latin typeface="Calibri" panose="020F0502020204030204" pitchFamily="34" charset="0"/>
              </a:rPr>
              <a:t>Lacks</a:t>
            </a:r>
            <a:r>
              <a:rPr lang="en-US" altLang="en-US" sz="2400" b="1" dirty="0">
                <a:solidFill>
                  <a:srgbClr val="008000"/>
                </a:solidFill>
                <a:latin typeface="Calibri" panose="020F0502020204030204" pitchFamily="34" charset="0"/>
              </a:rPr>
              <a:t>: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nuclei, ribosomes,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and mitochondria. </a:t>
            </a:r>
          </a:p>
        </p:txBody>
      </p:sp>
      <p:sp>
        <p:nvSpPr>
          <p:cNvPr id="67590" name="Rectangle 9"/>
          <p:cNvSpPr>
            <a:spLocks noChangeArrowheads="1"/>
          </p:cNvSpPr>
          <p:nvPr/>
        </p:nvSpPr>
        <p:spPr bwMode="auto">
          <a:xfrm>
            <a:off x="106363" y="1562100"/>
            <a:ext cx="89201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i="1">
                <a:solidFill>
                  <a:srgbClr val="CC0000"/>
                </a:solidFill>
                <a:latin typeface="Calibri" panose="020F0502020204030204" pitchFamily="34" charset="0"/>
              </a:rPr>
              <a:t>Hematocrit</a:t>
            </a:r>
            <a:r>
              <a:rPr lang="en-US" altLang="en-US" sz="2800" b="1">
                <a:solidFill>
                  <a:srgbClr val="CC0000"/>
                </a:solidFill>
                <a:latin typeface="Calibri" panose="020F0502020204030204" pitchFamily="34" charset="0"/>
              </a:rPr>
              <a:t> = % of blood occupied by cellular components. </a:t>
            </a:r>
          </a:p>
        </p:txBody>
      </p:sp>
      <p:sp>
        <p:nvSpPr>
          <p:cNvPr id="67591" name="Rectangle 10"/>
          <p:cNvSpPr>
            <a:spLocks noChangeArrowheads="1"/>
          </p:cNvSpPr>
          <p:nvPr/>
        </p:nvSpPr>
        <p:spPr bwMode="auto">
          <a:xfrm>
            <a:off x="3036888" y="2044700"/>
            <a:ext cx="3336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>
                <a:solidFill>
                  <a:srgbClr val="CC0000"/>
                </a:solidFill>
                <a:latin typeface="Calibri" panose="020F0502020204030204" pitchFamily="34" charset="0"/>
              </a:rPr>
              <a:t>(packed RBC volume)</a:t>
            </a:r>
          </a:p>
        </p:txBody>
      </p:sp>
      <p:sp>
        <p:nvSpPr>
          <p:cNvPr id="67592" name="Rectangle 11"/>
          <p:cNvSpPr>
            <a:spLocks noChangeArrowheads="1"/>
          </p:cNvSpPr>
          <p:nvPr/>
        </p:nvSpPr>
        <p:spPr bwMode="auto">
          <a:xfrm>
            <a:off x="157163" y="6027738"/>
            <a:ext cx="2933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>
                <a:solidFill>
                  <a:srgbClr val="000000"/>
                </a:solidFill>
                <a:latin typeface="Calibri" panose="020F0502020204030204" pitchFamily="34" charset="0"/>
              </a:rPr>
              <a:t>Life span = ~120 days</a:t>
            </a:r>
          </a:p>
        </p:txBody>
      </p:sp>
      <p:sp>
        <p:nvSpPr>
          <p:cNvPr id="67593" name="Rectangle 12"/>
          <p:cNvSpPr>
            <a:spLocks noChangeArrowheads="1"/>
          </p:cNvSpPr>
          <p:nvPr/>
        </p:nvSpPr>
        <p:spPr bwMode="auto">
          <a:xfrm>
            <a:off x="157163" y="5018088"/>
            <a:ext cx="321945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Anaerobic metabolism </a:t>
            </a:r>
          </a:p>
          <a:p>
            <a:pPr eaLnBrk="0" fontAlgn="base" hangingPunct="0"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         (uses glycolysis)</a:t>
            </a:r>
          </a:p>
        </p:txBody>
      </p:sp>
      <p:sp>
        <p:nvSpPr>
          <p:cNvPr id="67594" name="Rectangle 1"/>
          <p:cNvSpPr>
            <a:spLocks noChangeArrowheads="1"/>
          </p:cNvSpPr>
          <p:nvPr/>
        </p:nvSpPr>
        <p:spPr bwMode="auto">
          <a:xfrm>
            <a:off x="106363" y="2498725"/>
            <a:ext cx="49831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Smallest blood cell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Biconcave disc (large surface area)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Super flexible (elastic pro</a:t>
            </a:r>
            <a:r>
              <a:rPr lang="en-US" altLang="en-US" sz="2400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-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551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/>
      <p:bldP spid="67592" grpId="0"/>
      <p:bldP spid="675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0"/>
            <a:ext cx="3373437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28162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2" name="Text Box 3"/>
          <p:cNvSpPr txBox="1">
            <a:spLocks noChangeArrowheads="1"/>
          </p:cNvSpPr>
          <p:nvPr/>
        </p:nvSpPr>
        <p:spPr bwMode="auto">
          <a:xfrm>
            <a:off x="203200" y="2362200"/>
            <a:ext cx="8764588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 Image from a Light Microscope (LM) of erythrocytes or red blood cells (RBCs) that are seen free, and some that are stacked in </a:t>
            </a:r>
            <a:r>
              <a:rPr lang="en-US" alt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rouleau</a:t>
            </a: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 (plural </a:t>
            </a:r>
            <a:r>
              <a:rPr lang="en-US" alt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rouleaux</a:t>
            </a: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), circled in blue. </a:t>
            </a:r>
            <a:r>
              <a:rPr lang="en-US" alt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 Scanning Electron Micrograph (SEM) image of RBCs on the tip of a hypodermic needle. </a:t>
            </a:r>
            <a:r>
              <a:rPr lang="en-US" altLang="en-US" sz="1300" b="1" dirty="0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  <a:r>
              <a:rPr lang="en-US" altLang="en-US" sz="1300" dirty="0">
                <a:solidFill>
                  <a:srgbClr val="000000"/>
                </a:solidFill>
                <a:latin typeface="Calibri" panose="020F0502020204030204" pitchFamily="34" charset="0"/>
              </a:rPr>
              <a:t> Showing up-close normal biconcave disc RBCs with clusters of the very small platelet cells also present.</a:t>
            </a:r>
          </a:p>
        </p:txBody>
      </p:sp>
      <p:sp>
        <p:nvSpPr>
          <p:cNvPr id="68613" name="Freeform 2"/>
          <p:cNvSpPr>
            <a:spLocks/>
          </p:cNvSpPr>
          <p:nvPr/>
        </p:nvSpPr>
        <p:spPr bwMode="auto">
          <a:xfrm>
            <a:off x="498475" y="817563"/>
            <a:ext cx="265113" cy="654050"/>
          </a:xfrm>
          <a:custGeom>
            <a:avLst/>
            <a:gdLst>
              <a:gd name="T0" fmla="*/ 167 w 391886"/>
              <a:gd name="T1" fmla="*/ 43928 h 674253"/>
              <a:gd name="T2" fmla="*/ 67 w 391886"/>
              <a:gd name="T3" fmla="*/ 178555 h 674253"/>
              <a:gd name="T4" fmla="*/ 0 w 391886"/>
              <a:gd name="T5" fmla="*/ 251988 h 674253"/>
              <a:gd name="T6" fmla="*/ 67 w 391886"/>
              <a:gd name="T7" fmla="*/ 460042 h 674253"/>
              <a:gd name="T8" fmla="*/ 134 w 391886"/>
              <a:gd name="T9" fmla="*/ 533474 h 674253"/>
              <a:gd name="T10" fmla="*/ 200 w 391886"/>
              <a:gd name="T11" fmla="*/ 557950 h 674253"/>
              <a:gd name="T12" fmla="*/ 300 w 391886"/>
              <a:gd name="T13" fmla="*/ 619143 h 674253"/>
              <a:gd name="T14" fmla="*/ 334 w 391886"/>
              <a:gd name="T15" fmla="*/ 655860 h 674253"/>
              <a:gd name="T16" fmla="*/ 467 w 391886"/>
              <a:gd name="T17" fmla="*/ 717052 h 674253"/>
              <a:gd name="T18" fmla="*/ 567 w 391886"/>
              <a:gd name="T19" fmla="*/ 729293 h 674253"/>
              <a:gd name="T20" fmla="*/ 634 w 391886"/>
              <a:gd name="T21" fmla="*/ 753770 h 674253"/>
              <a:gd name="T22" fmla="*/ 1001 w 391886"/>
              <a:gd name="T23" fmla="*/ 717052 h 674253"/>
              <a:gd name="T24" fmla="*/ 1068 w 391886"/>
              <a:gd name="T25" fmla="*/ 606903 h 674253"/>
              <a:gd name="T26" fmla="*/ 1101 w 391886"/>
              <a:gd name="T27" fmla="*/ 570188 h 674253"/>
              <a:gd name="T28" fmla="*/ 1134 w 391886"/>
              <a:gd name="T29" fmla="*/ 508997 h 674253"/>
              <a:gd name="T30" fmla="*/ 1201 w 391886"/>
              <a:gd name="T31" fmla="*/ 435567 h 674253"/>
              <a:gd name="T32" fmla="*/ 1168 w 391886"/>
              <a:gd name="T33" fmla="*/ 227508 h 674253"/>
              <a:gd name="T34" fmla="*/ 1068 w 391886"/>
              <a:gd name="T35" fmla="*/ 141837 h 674253"/>
              <a:gd name="T36" fmla="*/ 1034 w 391886"/>
              <a:gd name="T37" fmla="*/ 105124 h 674253"/>
              <a:gd name="T38" fmla="*/ 868 w 391886"/>
              <a:gd name="T39" fmla="*/ 56168 h 674253"/>
              <a:gd name="T40" fmla="*/ 767 w 391886"/>
              <a:gd name="T41" fmla="*/ 43928 h 674253"/>
              <a:gd name="T42" fmla="*/ 667 w 391886"/>
              <a:gd name="T43" fmla="*/ 19453 h 674253"/>
              <a:gd name="T44" fmla="*/ 567 w 391886"/>
              <a:gd name="T45" fmla="*/ 7213 h 674253"/>
              <a:gd name="T46" fmla="*/ 167 w 391886"/>
              <a:gd name="T47" fmla="*/ 43928 h 674253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391886" h="674253">
                <a:moveTo>
                  <a:pt x="54429" y="39073"/>
                </a:moveTo>
                <a:cubicBezTo>
                  <a:pt x="27215" y="64473"/>
                  <a:pt x="54670" y="27228"/>
                  <a:pt x="21772" y="158816"/>
                </a:cubicBezTo>
                <a:cubicBezTo>
                  <a:pt x="16206" y="181080"/>
                  <a:pt x="0" y="224131"/>
                  <a:pt x="0" y="224131"/>
                </a:cubicBezTo>
                <a:cubicBezTo>
                  <a:pt x="5072" y="284991"/>
                  <a:pt x="5430" y="349265"/>
                  <a:pt x="21772" y="409188"/>
                </a:cubicBezTo>
                <a:cubicBezTo>
                  <a:pt x="27810" y="431328"/>
                  <a:pt x="27315" y="458275"/>
                  <a:pt x="43543" y="474502"/>
                </a:cubicBezTo>
                <a:lnTo>
                  <a:pt x="65315" y="496273"/>
                </a:lnTo>
                <a:cubicBezTo>
                  <a:pt x="96148" y="588780"/>
                  <a:pt x="53147" y="475996"/>
                  <a:pt x="97972" y="550702"/>
                </a:cubicBezTo>
                <a:cubicBezTo>
                  <a:pt x="103876" y="560541"/>
                  <a:pt x="103726" y="573096"/>
                  <a:pt x="108858" y="583359"/>
                </a:cubicBezTo>
                <a:cubicBezTo>
                  <a:pt x="115214" y="596071"/>
                  <a:pt x="137937" y="629110"/>
                  <a:pt x="152400" y="637788"/>
                </a:cubicBezTo>
                <a:cubicBezTo>
                  <a:pt x="162240" y="643692"/>
                  <a:pt x="174172" y="645045"/>
                  <a:pt x="185058" y="648673"/>
                </a:cubicBezTo>
                <a:cubicBezTo>
                  <a:pt x="192315" y="655930"/>
                  <a:pt x="196608" y="669516"/>
                  <a:pt x="206829" y="670445"/>
                </a:cubicBezTo>
                <a:cubicBezTo>
                  <a:pt x="294967" y="678458"/>
                  <a:pt x="287823" y="676535"/>
                  <a:pt x="326572" y="637788"/>
                </a:cubicBezTo>
                <a:cubicBezTo>
                  <a:pt x="334052" y="600389"/>
                  <a:pt x="338098" y="575676"/>
                  <a:pt x="348343" y="539816"/>
                </a:cubicBezTo>
                <a:cubicBezTo>
                  <a:pt x="351495" y="528783"/>
                  <a:pt x="356446" y="518291"/>
                  <a:pt x="359229" y="507159"/>
                </a:cubicBezTo>
                <a:cubicBezTo>
                  <a:pt x="363717" y="489209"/>
                  <a:pt x="365247" y="470581"/>
                  <a:pt x="370115" y="452731"/>
                </a:cubicBezTo>
                <a:cubicBezTo>
                  <a:pt x="376153" y="430590"/>
                  <a:pt x="391886" y="387416"/>
                  <a:pt x="391886" y="387416"/>
                </a:cubicBezTo>
                <a:cubicBezTo>
                  <a:pt x="388257" y="325730"/>
                  <a:pt x="387148" y="263845"/>
                  <a:pt x="381000" y="202359"/>
                </a:cubicBezTo>
                <a:cubicBezTo>
                  <a:pt x="378780" y="180156"/>
                  <a:pt x="355736" y="143409"/>
                  <a:pt x="348343" y="126159"/>
                </a:cubicBezTo>
                <a:cubicBezTo>
                  <a:pt x="343823" y="115612"/>
                  <a:pt x="343362" y="103341"/>
                  <a:pt x="337458" y="93502"/>
                </a:cubicBezTo>
                <a:cubicBezTo>
                  <a:pt x="328781" y="79040"/>
                  <a:pt x="295740" y="56315"/>
                  <a:pt x="283029" y="49959"/>
                </a:cubicBezTo>
                <a:cubicBezTo>
                  <a:pt x="272766" y="44827"/>
                  <a:pt x="260635" y="44205"/>
                  <a:pt x="250372" y="39073"/>
                </a:cubicBezTo>
                <a:cubicBezTo>
                  <a:pt x="238670" y="33222"/>
                  <a:pt x="229417" y="23153"/>
                  <a:pt x="217715" y="17302"/>
                </a:cubicBezTo>
                <a:cubicBezTo>
                  <a:pt x="207452" y="12170"/>
                  <a:pt x="196091" y="9568"/>
                  <a:pt x="185058" y="6416"/>
                </a:cubicBezTo>
                <a:cubicBezTo>
                  <a:pt x="119239" y="-12389"/>
                  <a:pt x="81643" y="13673"/>
                  <a:pt x="54429" y="39073"/>
                </a:cubicBezTo>
                <a:close/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8614" name="Freeform 3"/>
          <p:cNvSpPr>
            <a:spLocks/>
          </p:cNvSpPr>
          <p:nvPr/>
        </p:nvSpPr>
        <p:spPr bwMode="auto">
          <a:xfrm>
            <a:off x="933450" y="460375"/>
            <a:ext cx="419100" cy="1406525"/>
          </a:xfrm>
          <a:custGeom>
            <a:avLst/>
            <a:gdLst>
              <a:gd name="T0" fmla="*/ 453 w 548311"/>
              <a:gd name="T1" fmla="*/ 17803 h 1676400"/>
              <a:gd name="T2" fmla="*/ 524 w 548311"/>
              <a:gd name="T3" fmla="*/ 15413 h 1676400"/>
              <a:gd name="T4" fmla="*/ 551 w 548311"/>
              <a:gd name="T5" fmla="*/ 14696 h 1676400"/>
              <a:gd name="T6" fmla="*/ 579 w 548311"/>
              <a:gd name="T7" fmla="*/ 13979 h 1676400"/>
              <a:gd name="T8" fmla="*/ 593 w 548311"/>
              <a:gd name="T9" fmla="*/ 13621 h 1676400"/>
              <a:gd name="T10" fmla="*/ 621 w 548311"/>
              <a:gd name="T11" fmla="*/ 12664 h 1676400"/>
              <a:gd name="T12" fmla="*/ 649 w 548311"/>
              <a:gd name="T13" fmla="*/ 11828 h 1676400"/>
              <a:gd name="T14" fmla="*/ 678 w 548311"/>
              <a:gd name="T15" fmla="*/ 11111 h 1676400"/>
              <a:gd name="T16" fmla="*/ 692 w 548311"/>
              <a:gd name="T17" fmla="*/ 10753 h 1676400"/>
              <a:gd name="T18" fmla="*/ 692 w 548311"/>
              <a:gd name="T19" fmla="*/ 5257 h 1676400"/>
              <a:gd name="T20" fmla="*/ 663 w 548311"/>
              <a:gd name="T21" fmla="*/ 4541 h 1676400"/>
              <a:gd name="T22" fmla="*/ 649 w 548311"/>
              <a:gd name="T23" fmla="*/ 4182 h 1676400"/>
              <a:gd name="T24" fmla="*/ 635 w 548311"/>
              <a:gd name="T25" fmla="*/ 3704 h 1676400"/>
              <a:gd name="T26" fmla="*/ 579 w 548311"/>
              <a:gd name="T27" fmla="*/ 2987 h 1676400"/>
              <a:gd name="T28" fmla="*/ 566 w 548311"/>
              <a:gd name="T29" fmla="*/ 2509 h 1676400"/>
              <a:gd name="T30" fmla="*/ 509 w 548311"/>
              <a:gd name="T31" fmla="*/ 1792 h 1676400"/>
              <a:gd name="T32" fmla="*/ 495 w 548311"/>
              <a:gd name="T33" fmla="*/ 1433 h 1676400"/>
              <a:gd name="T34" fmla="*/ 453 w 548311"/>
              <a:gd name="T35" fmla="*/ 1314 h 1676400"/>
              <a:gd name="T36" fmla="*/ 383 w 548311"/>
              <a:gd name="T37" fmla="*/ 956 h 1676400"/>
              <a:gd name="T38" fmla="*/ 313 w 548311"/>
              <a:gd name="T39" fmla="*/ 597 h 1676400"/>
              <a:gd name="T40" fmla="*/ 243 w 548311"/>
              <a:gd name="T41" fmla="*/ 120 h 1676400"/>
              <a:gd name="T42" fmla="*/ 200 w 548311"/>
              <a:gd name="T43" fmla="*/ 0 h 1676400"/>
              <a:gd name="T44" fmla="*/ 88 w 548311"/>
              <a:gd name="T45" fmla="*/ 238 h 1676400"/>
              <a:gd name="T46" fmla="*/ 18 w 548311"/>
              <a:gd name="T47" fmla="*/ 836 h 1676400"/>
              <a:gd name="T48" fmla="*/ 18 w 548311"/>
              <a:gd name="T49" fmla="*/ 3106 h 1676400"/>
              <a:gd name="T50" fmla="*/ 46 w 548311"/>
              <a:gd name="T51" fmla="*/ 3824 h 1676400"/>
              <a:gd name="T52" fmla="*/ 116 w 548311"/>
              <a:gd name="T53" fmla="*/ 4899 h 1676400"/>
              <a:gd name="T54" fmla="*/ 158 w 548311"/>
              <a:gd name="T55" fmla="*/ 6333 h 1676400"/>
              <a:gd name="T56" fmla="*/ 172 w 548311"/>
              <a:gd name="T57" fmla="*/ 6690 h 1676400"/>
              <a:gd name="T58" fmla="*/ 200 w 548311"/>
              <a:gd name="T59" fmla="*/ 7049 h 1676400"/>
              <a:gd name="T60" fmla="*/ 215 w 548311"/>
              <a:gd name="T61" fmla="*/ 7408 h 1676400"/>
              <a:gd name="T62" fmla="*/ 243 w 548311"/>
              <a:gd name="T63" fmla="*/ 7767 h 1676400"/>
              <a:gd name="T64" fmla="*/ 257 w 548311"/>
              <a:gd name="T65" fmla="*/ 8124 h 1676400"/>
              <a:gd name="T66" fmla="*/ 313 w 548311"/>
              <a:gd name="T67" fmla="*/ 8602 h 1676400"/>
              <a:gd name="T68" fmla="*/ 327 w 548311"/>
              <a:gd name="T69" fmla="*/ 10036 h 1676400"/>
              <a:gd name="T70" fmla="*/ 341 w 548311"/>
              <a:gd name="T71" fmla="*/ 10395 h 1676400"/>
              <a:gd name="T72" fmla="*/ 355 w 548311"/>
              <a:gd name="T73" fmla="*/ 10993 h 1676400"/>
              <a:gd name="T74" fmla="*/ 341 w 548311"/>
              <a:gd name="T75" fmla="*/ 12307 h 1676400"/>
              <a:gd name="T76" fmla="*/ 299 w 548311"/>
              <a:gd name="T77" fmla="*/ 13023 h 1676400"/>
              <a:gd name="T78" fmla="*/ 243 w 548311"/>
              <a:gd name="T79" fmla="*/ 14099 h 1676400"/>
              <a:gd name="T80" fmla="*/ 200 w 548311"/>
              <a:gd name="T81" fmla="*/ 16130 h 1676400"/>
              <a:gd name="T82" fmla="*/ 158 w 548311"/>
              <a:gd name="T83" fmla="*/ 16607 h 1676400"/>
              <a:gd name="T84" fmla="*/ 131 w 548311"/>
              <a:gd name="T85" fmla="*/ 17325 h 1676400"/>
              <a:gd name="T86" fmla="*/ 116 w 548311"/>
              <a:gd name="T87" fmla="*/ 17682 h 1676400"/>
              <a:gd name="T88" fmla="*/ 172 w 548311"/>
              <a:gd name="T89" fmla="*/ 18280 h 1676400"/>
              <a:gd name="T90" fmla="*/ 215 w 548311"/>
              <a:gd name="T91" fmla="*/ 18400 h 1676400"/>
              <a:gd name="T92" fmla="*/ 383 w 548311"/>
              <a:gd name="T93" fmla="*/ 18280 h 1676400"/>
              <a:gd name="T94" fmla="*/ 425 w 548311"/>
              <a:gd name="T95" fmla="*/ 18162 h 1676400"/>
              <a:gd name="T96" fmla="*/ 453 w 548311"/>
              <a:gd name="T97" fmla="*/ 17803 h 167640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48311" h="1676400">
                <a:moveTo>
                  <a:pt x="351701" y="1621971"/>
                </a:moveTo>
                <a:cubicBezTo>
                  <a:pt x="364401" y="1580243"/>
                  <a:pt x="386682" y="1476490"/>
                  <a:pt x="406129" y="1404257"/>
                </a:cubicBezTo>
                <a:cubicBezTo>
                  <a:pt x="412095" y="1382097"/>
                  <a:pt x="420644" y="1360714"/>
                  <a:pt x="427901" y="1338943"/>
                </a:cubicBezTo>
                <a:lnTo>
                  <a:pt x="449672" y="1273628"/>
                </a:lnTo>
                <a:cubicBezTo>
                  <a:pt x="453300" y="1262742"/>
                  <a:pt x="457775" y="1252103"/>
                  <a:pt x="460558" y="1240971"/>
                </a:cubicBezTo>
                <a:cubicBezTo>
                  <a:pt x="467815" y="1211943"/>
                  <a:pt x="472867" y="1182272"/>
                  <a:pt x="482329" y="1153886"/>
                </a:cubicBezTo>
                <a:cubicBezTo>
                  <a:pt x="518908" y="1044150"/>
                  <a:pt x="463102" y="1214349"/>
                  <a:pt x="504101" y="1077686"/>
                </a:cubicBezTo>
                <a:cubicBezTo>
                  <a:pt x="510695" y="1055705"/>
                  <a:pt x="518615" y="1034143"/>
                  <a:pt x="525872" y="1012371"/>
                </a:cubicBezTo>
                <a:lnTo>
                  <a:pt x="536758" y="979714"/>
                </a:lnTo>
                <a:cubicBezTo>
                  <a:pt x="539973" y="870400"/>
                  <a:pt x="561064" y="624810"/>
                  <a:pt x="536758" y="478971"/>
                </a:cubicBezTo>
                <a:cubicBezTo>
                  <a:pt x="532985" y="456334"/>
                  <a:pt x="522244" y="435428"/>
                  <a:pt x="514987" y="413657"/>
                </a:cubicBezTo>
                <a:cubicBezTo>
                  <a:pt x="511358" y="402771"/>
                  <a:pt x="506884" y="392132"/>
                  <a:pt x="504101" y="381000"/>
                </a:cubicBezTo>
                <a:cubicBezTo>
                  <a:pt x="500472" y="366486"/>
                  <a:pt x="499906" y="350839"/>
                  <a:pt x="493215" y="337457"/>
                </a:cubicBezTo>
                <a:cubicBezTo>
                  <a:pt x="481513" y="314054"/>
                  <a:pt x="449672" y="272143"/>
                  <a:pt x="449672" y="272143"/>
                </a:cubicBezTo>
                <a:cubicBezTo>
                  <a:pt x="446044" y="257629"/>
                  <a:pt x="445478" y="241982"/>
                  <a:pt x="438787" y="228600"/>
                </a:cubicBezTo>
                <a:cubicBezTo>
                  <a:pt x="427085" y="205196"/>
                  <a:pt x="403518" y="188109"/>
                  <a:pt x="395244" y="163286"/>
                </a:cubicBezTo>
                <a:cubicBezTo>
                  <a:pt x="391615" y="152400"/>
                  <a:pt x="392472" y="138742"/>
                  <a:pt x="384358" y="130628"/>
                </a:cubicBezTo>
                <a:cubicBezTo>
                  <a:pt x="376244" y="122514"/>
                  <a:pt x="362587" y="123371"/>
                  <a:pt x="351701" y="119743"/>
                </a:cubicBezTo>
                <a:cubicBezTo>
                  <a:pt x="296533" y="64575"/>
                  <a:pt x="367931" y="129482"/>
                  <a:pt x="297272" y="87086"/>
                </a:cubicBezTo>
                <a:cubicBezTo>
                  <a:pt x="222555" y="42255"/>
                  <a:pt x="335362" y="85268"/>
                  <a:pt x="242844" y="54428"/>
                </a:cubicBezTo>
                <a:cubicBezTo>
                  <a:pt x="222594" y="34179"/>
                  <a:pt x="215879" y="24618"/>
                  <a:pt x="188415" y="10886"/>
                </a:cubicBezTo>
                <a:cubicBezTo>
                  <a:pt x="178152" y="5754"/>
                  <a:pt x="166644" y="3629"/>
                  <a:pt x="155758" y="0"/>
                </a:cubicBezTo>
                <a:cubicBezTo>
                  <a:pt x="151416" y="868"/>
                  <a:pt x="80842" y="12644"/>
                  <a:pt x="68672" y="21771"/>
                </a:cubicBezTo>
                <a:cubicBezTo>
                  <a:pt x="48146" y="37166"/>
                  <a:pt x="14244" y="76200"/>
                  <a:pt x="14244" y="76200"/>
                </a:cubicBezTo>
                <a:cubicBezTo>
                  <a:pt x="-3844" y="166635"/>
                  <a:pt x="-5631" y="150526"/>
                  <a:pt x="14244" y="283028"/>
                </a:cubicBezTo>
                <a:cubicBezTo>
                  <a:pt x="17648" y="305723"/>
                  <a:pt x="23285" y="329248"/>
                  <a:pt x="36015" y="348343"/>
                </a:cubicBezTo>
                <a:cubicBezTo>
                  <a:pt x="85923" y="423204"/>
                  <a:pt x="71283" y="388834"/>
                  <a:pt x="90444" y="446314"/>
                </a:cubicBezTo>
                <a:cubicBezTo>
                  <a:pt x="105101" y="534264"/>
                  <a:pt x="94349" y="490690"/>
                  <a:pt x="123101" y="576943"/>
                </a:cubicBezTo>
                <a:cubicBezTo>
                  <a:pt x="126730" y="587829"/>
                  <a:pt x="127622" y="600053"/>
                  <a:pt x="133987" y="609600"/>
                </a:cubicBezTo>
                <a:cubicBezTo>
                  <a:pt x="141244" y="620486"/>
                  <a:pt x="149907" y="630555"/>
                  <a:pt x="155758" y="642257"/>
                </a:cubicBezTo>
                <a:cubicBezTo>
                  <a:pt x="160890" y="652520"/>
                  <a:pt x="161512" y="664651"/>
                  <a:pt x="166644" y="674914"/>
                </a:cubicBezTo>
                <a:cubicBezTo>
                  <a:pt x="172495" y="686616"/>
                  <a:pt x="182564" y="695869"/>
                  <a:pt x="188415" y="707571"/>
                </a:cubicBezTo>
                <a:cubicBezTo>
                  <a:pt x="193547" y="717834"/>
                  <a:pt x="192632" y="730891"/>
                  <a:pt x="199301" y="740228"/>
                </a:cubicBezTo>
                <a:cubicBezTo>
                  <a:pt x="211232" y="756931"/>
                  <a:pt x="242844" y="783771"/>
                  <a:pt x="242844" y="783771"/>
                </a:cubicBezTo>
                <a:cubicBezTo>
                  <a:pt x="246472" y="827314"/>
                  <a:pt x="247954" y="871089"/>
                  <a:pt x="253729" y="914400"/>
                </a:cubicBezTo>
                <a:cubicBezTo>
                  <a:pt x="255245" y="925774"/>
                  <a:pt x="261832" y="935925"/>
                  <a:pt x="264615" y="947057"/>
                </a:cubicBezTo>
                <a:cubicBezTo>
                  <a:pt x="269103" y="965007"/>
                  <a:pt x="271872" y="983343"/>
                  <a:pt x="275501" y="1001486"/>
                </a:cubicBezTo>
                <a:cubicBezTo>
                  <a:pt x="271872" y="1041400"/>
                  <a:pt x="270283" y="1081552"/>
                  <a:pt x="264615" y="1121228"/>
                </a:cubicBezTo>
                <a:cubicBezTo>
                  <a:pt x="258346" y="1165109"/>
                  <a:pt x="250113" y="1145694"/>
                  <a:pt x="231958" y="1186543"/>
                </a:cubicBezTo>
                <a:cubicBezTo>
                  <a:pt x="180144" y="1303126"/>
                  <a:pt x="237686" y="1210610"/>
                  <a:pt x="188415" y="1284514"/>
                </a:cubicBezTo>
                <a:cubicBezTo>
                  <a:pt x="185585" y="1309986"/>
                  <a:pt x="175153" y="1443710"/>
                  <a:pt x="155758" y="1469571"/>
                </a:cubicBezTo>
                <a:lnTo>
                  <a:pt x="123101" y="1513114"/>
                </a:lnTo>
                <a:lnTo>
                  <a:pt x="101329" y="1578428"/>
                </a:lnTo>
                <a:lnTo>
                  <a:pt x="90444" y="1611086"/>
                </a:lnTo>
                <a:cubicBezTo>
                  <a:pt x="100334" y="1625921"/>
                  <a:pt x="116750" y="1655172"/>
                  <a:pt x="133987" y="1665514"/>
                </a:cubicBezTo>
                <a:cubicBezTo>
                  <a:pt x="143826" y="1671418"/>
                  <a:pt x="155758" y="1672771"/>
                  <a:pt x="166644" y="1676400"/>
                </a:cubicBezTo>
                <a:cubicBezTo>
                  <a:pt x="210187" y="1672771"/>
                  <a:pt x="253962" y="1671289"/>
                  <a:pt x="297272" y="1665514"/>
                </a:cubicBezTo>
                <a:cubicBezTo>
                  <a:pt x="308646" y="1663997"/>
                  <a:pt x="320749" y="1661513"/>
                  <a:pt x="329929" y="1654628"/>
                </a:cubicBezTo>
                <a:cubicBezTo>
                  <a:pt x="336420" y="1649760"/>
                  <a:pt x="339001" y="1663699"/>
                  <a:pt x="351701" y="1621971"/>
                </a:cubicBezTo>
                <a:close/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68615" name="Rectangle 3"/>
          <p:cNvSpPr>
            <a:spLocks noChangeArrowheads="1"/>
          </p:cNvSpPr>
          <p:nvPr/>
        </p:nvSpPr>
        <p:spPr bwMode="auto">
          <a:xfrm>
            <a:off x="292100" y="3095436"/>
            <a:ext cx="8686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600" b="1" u="sng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Facts about RBC’s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The red bone marrow makes all blood cells, including RBCs. There are about 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__________ 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RBCs per sec produced and released into the circulation.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RBCs are 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small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cells ( ______ µm) in diameter, and are very 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flexible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(due to the protein _________ in their membrane), thus they can squeeze through the smallest blood vessels.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RBC’s contain enzymes in cytosol for 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glycolysis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, so they can make limited 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ATP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w/out using O</a:t>
            </a:r>
            <a:r>
              <a:rPr lang="en-US" altLang="en-US" sz="1600" u="sng" baseline="-250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1600" u="sng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dirty="0">
              <a:solidFill>
                <a:srgbClr val="0000FF"/>
              </a:solidFill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With limited repair capability, RBCs have a 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limited life span 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(_____ days). Worn, older and damaged RBCs are removed from the circulation by macrophages in the 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spleen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1600" dirty="0" err="1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esply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) and the </a:t>
            </a:r>
            <a:r>
              <a:rPr lang="en-US" altLang="en-US" sz="1600" b="1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liver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600" dirty="0">
              <a:solidFill>
                <a:srgbClr val="0000FF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 more RBCs are needed, the kidneys release the hormone </a:t>
            </a:r>
            <a:r>
              <a:rPr lang="en-US" altLang="en-US" sz="1600" b="1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erythropoietin</a:t>
            </a:r>
            <a:r>
              <a:rPr lang="en-US" altLang="en-US" sz="1600" dirty="0">
                <a:solidFill>
                  <a:srgbClr val="C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to stimulate RBC production in the red bone marrow.</a:t>
            </a:r>
            <a:endParaRPr lang="en-US" altLang="en-US" sz="16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pic>
        <p:nvPicPr>
          <p:cNvPr id="6861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-1588"/>
            <a:ext cx="3052762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3"/>
          <p:cNvSpPr txBox="1">
            <a:spLocks noChangeArrowheads="1"/>
          </p:cNvSpPr>
          <p:nvPr/>
        </p:nvSpPr>
        <p:spPr bwMode="auto">
          <a:xfrm>
            <a:off x="187325" y="-22225"/>
            <a:ext cx="3635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a)</a:t>
            </a:r>
          </a:p>
        </p:txBody>
      </p:sp>
      <p:sp>
        <p:nvSpPr>
          <p:cNvPr id="68618" name="Text Box 3"/>
          <p:cNvSpPr txBox="1">
            <a:spLocks noChangeArrowheads="1"/>
          </p:cNvSpPr>
          <p:nvPr/>
        </p:nvSpPr>
        <p:spPr bwMode="auto">
          <a:xfrm>
            <a:off x="2976563" y="-36513"/>
            <a:ext cx="363537" cy="307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b)</a:t>
            </a:r>
          </a:p>
        </p:txBody>
      </p:sp>
      <p:sp>
        <p:nvSpPr>
          <p:cNvPr id="68619" name="Text Box 3"/>
          <p:cNvSpPr txBox="1">
            <a:spLocks noChangeArrowheads="1"/>
          </p:cNvSpPr>
          <p:nvPr/>
        </p:nvSpPr>
        <p:spPr bwMode="auto">
          <a:xfrm>
            <a:off x="6237288" y="-25400"/>
            <a:ext cx="36353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>
                <a:solidFill>
                  <a:srgbClr val="000000"/>
                </a:solidFill>
                <a:latin typeface="Calibri" panose="020F0502020204030204" pitchFamily="34" charset="0"/>
              </a:rPr>
              <a:t>c)</a:t>
            </a:r>
          </a:p>
        </p:txBody>
      </p:sp>
    </p:spTree>
    <p:extLst>
      <p:ext uri="{BB962C8B-B14F-4D97-AF65-F5344CB8AC3E}">
        <p14:creationId xmlns:p14="http://schemas.microsoft.com/office/powerpoint/2010/main" val="283674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376</TotalTime>
  <Words>2531</Words>
  <Application>Microsoft Office PowerPoint</Application>
  <PresentationFormat>On-screen Show (4:3)</PresentationFormat>
  <Paragraphs>305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Times New Roman</vt:lpstr>
      <vt:lpstr>Wingdings</vt:lpstr>
      <vt:lpstr>Blank Presentation</vt:lpstr>
      <vt:lpstr>1_Office Theme</vt:lpstr>
      <vt:lpstr>2_Office Theme</vt:lpstr>
      <vt:lpstr>1_Blank Presentation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McMahon</dc:creator>
  <cp:lastModifiedBy>Marie Mc Mahon</cp:lastModifiedBy>
  <cp:revision>38</cp:revision>
  <dcterms:created xsi:type="dcterms:W3CDTF">2023-10-17T03:00:19Z</dcterms:created>
  <dcterms:modified xsi:type="dcterms:W3CDTF">2026-03-08T02:21:20Z</dcterms:modified>
</cp:coreProperties>
</file>