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64" r:id="rId5"/>
    <p:sldId id="281" r:id="rId6"/>
    <p:sldId id="277" r:id="rId7"/>
    <p:sldId id="282" r:id="rId8"/>
    <p:sldId id="283" r:id="rId9"/>
    <p:sldId id="292" r:id="rId10"/>
    <p:sldId id="284" r:id="rId11"/>
    <p:sldId id="293" r:id="rId12"/>
    <p:sldId id="308" r:id="rId13"/>
    <p:sldId id="307" r:id="rId14"/>
    <p:sldId id="309" r:id="rId15"/>
    <p:sldId id="310" r:id="rId16"/>
    <p:sldId id="294" r:id="rId17"/>
    <p:sldId id="297" r:id="rId18"/>
    <p:sldId id="311" r:id="rId19"/>
    <p:sldId id="298" r:id="rId20"/>
    <p:sldId id="300" r:id="rId21"/>
    <p:sldId id="301" r:id="rId22"/>
    <p:sldId id="302"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E85C1-C62F-F60E-391E-E8841BDE3E72}" name="Jeffrey Orgera" initials="JO" userId="S::jorgera@sdccd.edu::84fd1ff5-5b01-4200-96b0-b341dc2127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97"/>
    <a:srgbClr val="5F3689"/>
    <a:srgbClr val="31A9E0"/>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0" autoAdjust="0"/>
    <p:restoredTop sz="86531" autoAdjust="0"/>
  </p:normalViewPr>
  <p:slideViewPr>
    <p:cSldViewPr snapToGrid="0">
      <p:cViewPr>
        <p:scale>
          <a:sx n="120" d="100"/>
          <a:sy n="120" d="100"/>
        </p:scale>
        <p:origin x="1224" y="384"/>
      </p:cViewPr>
      <p:guideLst/>
    </p:cSldViewPr>
  </p:slideViewPr>
  <p:outlineViewPr>
    <p:cViewPr>
      <p:scale>
        <a:sx n="33" d="100"/>
        <a:sy n="33" d="100"/>
      </p:scale>
      <p:origin x="0" y="-786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2/17/26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9EB-98ED-6FC4-EFA2-9B1E612A1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C984-738D-429D-FBE3-821BFED8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E9FA-4136-9778-54B6-12815ED70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6040D-8361-B8D8-575B-D620D9ADEC35}"/>
              </a:ext>
            </a:extLst>
          </p:cNvPr>
          <p:cNvSpPr>
            <a:spLocks noGrp="1"/>
          </p:cNvSpPr>
          <p:nvPr>
            <p:ph type="sldNum" sz="quarter" idx="5"/>
          </p:nvPr>
        </p:nvSpPr>
        <p:spPr/>
        <p:txBody>
          <a:bodyPr/>
          <a:lstStyle/>
          <a:p>
            <a:fld id="{C4516015-6419-F144-A88D-968FE89E8C5B}" type="slidenum">
              <a:rPr lang="en-US" smtClean="0"/>
              <a:t>1</a:t>
            </a:fld>
            <a:endParaRPr lang="en-US"/>
          </a:p>
        </p:txBody>
      </p:sp>
    </p:spTree>
    <p:extLst>
      <p:ext uri="{BB962C8B-B14F-4D97-AF65-F5344CB8AC3E}">
        <p14:creationId xmlns:p14="http://schemas.microsoft.com/office/powerpoint/2010/main" val="180810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F3C6-3E5F-2706-117D-74BA95038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957BB-9978-2F3C-B514-C716B2EE5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6CC0E-8A7B-843F-C1DB-D27CB31998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00E680-D913-DFF7-32DC-031FCC4A226B}"/>
              </a:ext>
            </a:extLst>
          </p:cNvPr>
          <p:cNvSpPr>
            <a:spLocks noGrp="1"/>
          </p:cNvSpPr>
          <p:nvPr>
            <p:ph type="sldNum" sz="quarter" idx="5"/>
          </p:nvPr>
        </p:nvSpPr>
        <p:spPr/>
        <p:txBody>
          <a:bodyPr/>
          <a:lstStyle/>
          <a:p>
            <a:fld id="{C4516015-6419-F144-A88D-968FE89E8C5B}" type="slidenum">
              <a:rPr lang="en-US" smtClean="0"/>
              <a:t>11</a:t>
            </a:fld>
            <a:endParaRPr lang="en-US"/>
          </a:p>
        </p:txBody>
      </p:sp>
    </p:spTree>
    <p:extLst>
      <p:ext uri="{BB962C8B-B14F-4D97-AF65-F5344CB8AC3E}">
        <p14:creationId xmlns:p14="http://schemas.microsoft.com/office/powerpoint/2010/main" val="298822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B1E3-0979-28CD-442D-7C95E1708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D497E-FB3F-9976-78E6-1190E5326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B92A0-3D3D-A2C6-F6C2-5841C685F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383FEC-A73A-7C10-8D39-8B92510AA455}"/>
              </a:ext>
            </a:extLst>
          </p:cNvPr>
          <p:cNvSpPr>
            <a:spLocks noGrp="1"/>
          </p:cNvSpPr>
          <p:nvPr>
            <p:ph type="sldNum" sz="quarter" idx="5"/>
          </p:nvPr>
        </p:nvSpPr>
        <p:spPr/>
        <p:txBody>
          <a:bodyPr/>
          <a:lstStyle/>
          <a:p>
            <a:fld id="{C4516015-6419-F144-A88D-968FE89E8C5B}" type="slidenum">
              <a:rPr lang="en-US" smtClean="0"/>
              <a:t>12</a:t>
            </a:fld>
            <a:endParaRPr lang="en-US"/>
          </a:p>
        </p:txBody>
      </p:sp>
    </p:spTree>
    <p:extLst>
      <p:ext uri="{BB962C8B-B14F-4D97-AF65-F5344CB8AC3E}">
        <p14:creationId xmlns:p14="http://schemas.microsoft.com/office/powerpoint/2010/main" val="404737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B8D8-F3C5-265C-E182-DBED213F5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CEA6A-4ADC-FA88-8A76-4DF6170C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9D492-73F4-DFB3-729E-9C3DFF9B97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D9522-8788-8836-B4A8-A5689835AFCF}"/>
              </a:ext>
            </a:extLst>
          </p:cNvPr>
          <p:cNvSpPr>
            <a:spLocks noGrp="1"/>
          </p:cNvSpPr>
          <p:nvPr>
            <p:ph type="sldNum" sz="quarter" idx="5"/>
          </p:nvPr>
        </p:nvSpPr>
        <p:spPr/>
        <p:txBody>
          <a:bodyPr/>
          <a:lstStyle/>
          <a:p>
            <a:fld id="{C4516015-6419-F144-A88D-968FE89E8C5B}" type="slidenum">
              <a:rPr lang="en-US" smtClean="0"/>
              <a:t>13</a:t>
            </a:fld>
            <a:endParaRPr lang="en-US"/>
          </a:p>
        </p:txBody>
      </p:sp>
    </p:spTree>
    <p:extLst>
      <p:ext uri="{BB962C8B-B14F-4D97-AF65-F5344CB8AC3E}">
        <p14:creationId xmlns:p14="http://schemas.microsoft.com/office/powerpoint/2010/main" val="319345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18D-FBFD-99E7-77E8-49B876CCD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9EB71-6D85-6D57-1B7F-163F05272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42ECA-6762-2193-55FD-F27504105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8ED28-4EA5-0E83-7051-0A15C8DCC6EB}"/>
              </a:ext>
            </a:extLst>
          </p:cNvPr>
          <p:cNvSpPr>
            <a:spLocks noGrp="1"/>
          </p:cNvSpPr>
          <p:nvPr>
            <p:ph type="sldNum" sz="quarter" idx="5"/>
          </p:nvPr>
        </p:nvSpPr>
        <p:spPr/>
        <p:txBody>
          <a:bodyPr/>
          <a:lstStyle/>
          <a:p>
            <a:fld id="{C4516015-6419-F144-A88D-968FE89E8C5B}" type="slidenum">
              <a:rPr lang="en-US" smtClean="0"/>
              <a:t>14</a:t>
            </a:fld>
            <a:endParaRPr lang="en-US"/>
          </a:p>
        </p:txBody>
      </p:sp>
    </p:spTree>
    <p:extLst>
      <p:ext uri="{BB962C8B-B14F-4D97-AF65-F5344CB8AC3E}">
        <p14:creationId xmlns:p14="http://schemas.microsoft.com/office/powerpoint/2010/main" val="64874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6CA3-F785-D290-4137-4CF3F785E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BB984-BB53-3D87-7A72-EAA027A53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AE8BB-87CC-AC21-8341-2CBE6E3019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F468D6-EC7E-3BB2-3564-02054AE279AB}"/>
              </a:ext>
            </a:extLst>
          </p:cNvPr>
          <p:cNvSpPr>
            <a:spLocks noGrp="1"/>
          </p:cNvSpPr>
          <p:nvPr>
            <p:ph type="sldNum" sz="quarter" idx="5"/>
          </p:nvPr>
        </p:nvSpPr>
        <p:spPr/>
        <p:txBody>
          <a:bodyPr/>
          <a:lstStyle/>
          <a:p>
            <a:fld id="{C4516015-6419-F144-A88D-968FE89E8C5B}" type="slidenum">
              <a:rPr lang="en-US" smtClean="0"/>
              <a:t>15</a:t>
            </a:fld>
            <a:endParaRPr lang="en-US"/>
          </a:p>
        </p:txBody>
      </p:sp>
    </p:spTree>
    <p:extLst>
      <p:ext uri="{BB962C8B-B14F-4D97-AF65-F5344CB8AC3E}">
        <p14:creationId xmlns:p14="http://schemas.microsoft.com/office/powerpoint/2010/main" val="418321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F778-807B-3BA7-71C8-08229DC59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6349-0671-5BE8-D9DF-6AC78BC9E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C9A5A-2243-EE7B-3F19-6CB8A6F9D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6610B-20DB-12B4-692F-9623504E1E97}"/>
              </a:ext>
            </a:extLst>
          </p:cNvPr>
          <p:cNvSpPr>
            <a:spLocks noGrp="1"/>
          </p:cNvSpPr>
          <p:nvPr>
            <p:ph type="sldNum" sz="quarter" idx="5"/>
          </p:nvPr>
        </p:nvSpPr>
        <p:spPr/>
        <p:txBody>
          <a:bodyPr/>
          <a:lstStyle/>
          <a:p>
            <a:fld id="{C4516015-6419-F144-A88D-968FE89E8C5B}" type="slidenum">
              <a:rPr lang="en-US" smtClean="0"/>
              <a:t>16</a:t>
            </a:fld>
            <a:endParaRPr lang="en-US"/>
          </a:p>
        </p:txBody>
      </p:sp>
    </p:spTree>
    <p:extLst>
      <p:ext uri="{BB962C8B-B14F-4D97-AF65-F5344CB8AC3E}">
        <p14:creationId xmlns:p14="http://schemas.microsoft.com/office/powerpoint/2010/main" val="374215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C1811-5677-3E6E-D976-88E8AC6EF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1B546-E38C-6BA1-974C-70B05FCFA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982A5-CD08-41B9-9F68-248A6A720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3B32C-E192-31DC-803E-F16471C0E166}"/>
              </a:ext>
            </a:extLst>
          </p:cNvPr>
          <p:cNvSpPr>
            <a:spLocks noGrp="1"/>
          </p:cNvSpPr>
          <p:nvPr>
            <p:ph type="sldNum" sz="quarter" idx="5"/>
          </p:nvPr>
        </p:nvSpPr>
        <p:spPr/>
        <p:txBody>
          <a:bodyPr/>
          <a:lstStyle/>
          <a:p>
            <a:fld id="{C4516015-6419-F144-A88D-968FE89E8C5B}" type="slidenum">
              <a:rPr lang="en-US" smtClean="0"/>
              <a:t>17</a:t>
            </a:fld>
            <a:endParaRPr lang="en-US"/>
          </a:p>
        </p:txBody>
      </p:sp>
    </p:spTree>
    <p:extLst>
      <p:ext uri="{BB962C8B-B14F-4D97-AF65-F5344CB8AC3E}">
        <p14:creationId xmlns:p14="http://schemas.microsoft.com/office/powerpoint/2010/main" val="132066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57DE-9BF6-E3B3-EC3A-8D7CB3A9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C4CE-9C78-4A8E-0ADA-923DAB83A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25D70-F26B-3B85-A5F2-76663F85A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8A50C-EB2C-0BB0-728C-2200FB2AF9A1}"/>
              </a:ext>
            </a:extLst>
          </p:cNvPr>
          <p:cNvSpPr>
            <a:spLocks noGrp="1"/>
          </p:cNvSpPr>
          <p:nvPr>
            <p:ph type="sldNum" sz="quarter" idx="5"/>
          </p:nvPr>
        </p:nvSpPr>
        <p:spPr/>
        <p:txBody>
          <a:bodyPr/>
          <a:lstStyle/>
          <a:p>
            <a:fld id="{C4516015-6419-F144-A88D-968FE89E8C5B}" type="slidenum">
              <a:rPr lang="en-US" smtClean="0"/>
              <a:t>18</a:t>
            </a:fld>
            <a:endParaRPr lang="en-US"/>
          </a:p>
        </p:txBody>
      </p:sp>
    </p:spTree>
    <p:extLst>
      <p:ext uri="{BB962C8B-B14F-4D97-AF65-F5344CB8AC3E}">
        <p14:creationId xmlns:p14="http://schemas.microsoft.com/office/powerpoint/2010/main" val="126147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7D34A-9620-EFA7-FEFE-604BA3AF4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5A9A6-5818-FFF4-94BD-22734045E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C89C3-7EEA-067E-8E1F-2E261AC66E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30273B-3322-3B16-1B50-8F90A298CFA9}"/>
              </a:ext>
            </a:extLst>
          </p:cNvPr>
          <p:cNvSpPr>
            <a:spLocks noGrp="1"/>
          </p:cNvSpPr>
          <p:nvPr>
            <p:ph type="sldNum" sz="quarter" idx="5"/>
          </p:nvPr>
        </p:nvSpPr>
        <p:spPr/>
        <p:txBody>
          <a:bodyPr/>
          <a:lstStyle/>
          <a:p>
            <a:fld id="{C4516015-6419-F144-A88D-968FE89E8C5B}" type="slidenum">
              <a:rPr lang="en-US" smtClean="0"/>
              <a:t>19</a:t>
            </a:fld>
            <a:endParaRPr lang="en-US"/>
          </a:p>
        </p:txBody>
      </p:sp>
    </p:spTree>
    <p:extLst>
      <p:ext uri="{BB962C8B-B14F-4D97-AF65-F5344CB8AC3E}">
        <p14:creationId xmlns:p14="http://schemas.microsoft.com/office/powerpoint/2010/main" val="266003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A699-615C-12A5-1922-948B3BCC7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4AF2E-C73F-1BAE-3278-D63406F12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828EE-16F2-4699-7DB6-6CD0FDCC9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803A55-F2F0-69D8-9391-1F52D93640E7}"/>
              </a:ext>
            </a:extLst>
          </p:cNvPr>
          <p:cNvSpPr>
            <a:spLocks noGrp="1"/>
          </p:cNvSpPr>
          <p:nvPr>
            <p:ph type="sldNum" sz="quarter" idx="5"/>
          </p:nvPr>
        </p:nvSpPr>
        <p:spPr/>
        <p:txBody>
          <a:bodyPr/>
          <a:lstStyle/>
          <a:p>
            <a:fld id="{C4516015-6419-F144-A88D-968FE89E8C5B}" type="slidenum">
              <a:rPr lang="en-US" smtClean="0"/>
              <a:t>2</a:t>
            </a:fld>
            <a:endParaRPr lang="en-US"/>
          </a:p>
        </p:txBody>
      </p:sp>
    </p:spTree>
    <p:extLst>
      <p:ext uri="{BB962C8B-B14F-4D97-AF65-F5344CB8AC3E}">
        <p14:creationId xmlns:p14="http://schemas.microsoft.com/office/powerpoint/2010/main" val="176139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4</a:t>
            </a:fld>
            <a:endParaRPr lang="en-US"/>
          </a:p>
        </p:txBody>
      </p:sp>
    </p:spTree>
    <p:extLst>
      <p:ext uri="{BB962C8B-B14F-4D97-AF65-F5344CB8AC3E}">
        <p14:creationId xmlns:p14="http://schemas.microsoft.com/office/powerpoint/2010/main" val="16143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4D56-F8F4-EDD4-678E-18D30AF3E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C5F49-A2E1-B606-0FC6-5E263E3E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65A8C-D90B-0A18-7B9F-8682B9325D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A1787-8D2D-F7D8-0204-88A3DC7661E0}"/>
              </a:ext>
            </a:extLst>
          </p:cNvPr>
          <p:cNvSpPr>
            <a:spLocks noGrp="1"/>
          </p:cNvSpPr>
          <p:nvPr>
            <p:ph type="sldNum" sz="quarter" idx="5"/>
          </p:nvPr>
        </p:nvSpPr>
        <p:spPr/>
        <p:txBody>
          <a:bodyPr/>
          <a:lstStyle/>
          <a:p>
            <a:fld id="{C4516015-6419-F144-A88D-968FE89E8C5B}" type="slidenum">
              <a:rPr lang="en-US" smtClean="0"/>
              <a:t>5</a:t>
            </a:fld>
            <a:endParaRPr lang="en-US"/>
          </a:p>
        </p:txBody>
      </p:sp>
    </p:spTree>
    <p:extLst>
      <p:ext uri="{BB962C8B-B14F-4D97-AF65-F5344CB8AC3E}">
        <p14:creationId xmlns:p14="http://schemas.microsoft.com/office/powerpoint/2010/main" val="387598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9B77-A6FE-AD7A-DDA1-A47F754A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3AF59-514A-59E0-F5C4-5B5CD579D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8939C-8936-AE19-81B5-D7E4076C47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610E0E-CCD1-B5ED-F532-A779C93585AF}"/>
              </a:ext>
            </a:extLst>
          </p:cNvPr>
          <p:cNvSpPr>
            <a:spLocks noGrp="1"/>
          </p:cNvSpPr>
          <p:nvPr>
            <p:ph type="sldNum" sz="quarter" idx="5"/>
          </p:nvPr>
        </p:nvSpPr>
        <p:spPr/>
        <p:txBody>
          <a:bodyPr/>
          <a:lstStyle/>
          <a:p>
            <a:fld id="{C4516015-6419-F144-A88D-968FE89E8C5B}" type="slidenum">
              <a:rPr lang="en-US" smtClean="0"/>
              <a:t>6</a:t>
            </a:fld>
            <a:endParaRPr lang="en-US"/>
          </a:p>
        </p:txBody>
      </p:sp>
    </p:spTree>
    <p:extLst>
      <p:ext uri="{BB962C8B-B14F-4D97-AF65-F5344CB8AC3E}">
        <p14:creationId xmlns:p14="http://schemas.microsoft.com/office/powerpoint/2010/main" val="226124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724F4-0956-9D12-DB64-C4A957316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EF1CE-E3CB-106B-6D5D-B0BB99C54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09A01-1F73-84C4-268B-7001767E0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E0661-D95B-C5F4-AA8A-92929CAAA0E1}"/>
              </a:ext>
            </a:extLst>
          </p:cNvPr>
          <p:cNvSpPr>
            <a:spLocks noGrp="1"/>
          </p:cNvSpPr>
          <p:nvPr>
            <p:ph type="sldNum" sz="quarter" idx="5"/>
          </p:nvPr>
        </p:nvSpPr>
        <p:spPr/>
        <p:txBody>
          <a:bodyPr/>
          <a:lstStyle/>
          <a:p>
            <a:fld id="{C4516015-6419-F144-A88D-968FE89E8C5B}" type="slidenum">
              <a:rPr lang="en-US" smtClean="0"/>
              <a:t>7</a:t>
            </a:fld>
            <a:endParaRPr lang="en-US"/>
          </a:p>
        </p:txBody>
      </p:sp>
    </p:spTree>
    <p:extLst>
      <p:ext uri="{BB962C8B-B14F-4D97-AF65-F5344CB8AC3E}">
        <p14:creationId xmlns:p14="http://schemas.microsoft.com/office/powerpoint/2010/main" val="104598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394C-131B-4EC0-AAC7-57C00B26C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59538-7ACE-62C8-1B7C-25EBBD5F8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93137-DB76-FB8C-783B-868D200EB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1BD45E-682F-B190-2CE6-8A32B7137119}"/>
              </a:ext>
            </a:extLst>
          </p:cNvPr>
          <p:cNvSpPr>
            <a:spLocks noGrp="1"/>
          </p:cNvSpPr>
          <p:nvPr>
            <p:ph type="sldNum" sz="quarter" idx="5"/>
          </p:nvPr>
        </p:nvSpPr>
        <p:spPr/>
        <p:txBody>
          <a:bodyPr/>
          <a:lstStyle/>
          <a:p>
            <a:fld id="{C4516015-6419-F144-A88D-968FE89E8C5B}" type="slidenum">
              <a:rPr lang="en-US" smtClean="0"/>
              <a:t>8</a:t>
            </a:fld>
            <a:endParaRPr lang="en-US"/>
          </a:p>
        </p:txBody>
      </p:sp>
    </p:spTree>
    <p:extLst>
      <p:ext uri="{BB962C8B-B14F-4D97-AF65-F5344CB8AC3E}">
        <p14:creationId xmlns:p14="http://schemas.microsoft.com/office/powerpoint/2010/main" val="390715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ACB3-D14C-FFA9-C00F-3039FAD8A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D6D10-2F91-22FE-C48B-F63F56674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D2F39-3A59-4E0E-7201-4469A1166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0ED23-E6A5-57D5-5814-3E3DAD23E678}"/>
              </a:ext>
            </a:extLst>
          </p:cNvPr>
          <p:cNvSpPr>
            <a:spLocks noGrp="1"/>
          </p:cNvSpPr>
          <p:nvPr>
            <p:ph type="sldNum" sz="quarter" idx="5"/>
          </p:nvPr>
        </p:nvSpPr>
        <p:spPr/>
        <p:txBody>
          <a:bodyPr/>
          <a:lstStyle/>
          <a:p>
            <a:fld id="{C4516015-6419-F144-A88D-968FE89E8C5B}" type="slidenum">
              <a:rPr lang="en-US" smtClean="0"/>
              <a:t>9</a:t>
            </a:fld>
            <a:endParaRPr lang="en-US"/>
          </a:p>
        </p:txBody>
      </p:sp>
    </p:spTree>
    <p:extLst>
      <p:ext uri="{BB962C8B-B14F-4D97-AF65-F5344CB8AC3E}">
        <p14:creationId xmlns:p14="http://schemas.microsoft.com/office/powerpoint/2010/main" val="251645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CDC9-FCA7-ED8B-F8D5-FA3A040B4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8C102-FD99-4A84-F6F8-E38572CC3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387BE-F361-961A-3F57-DAB4A79ECF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1C3EAA-9A8A-C27D-75FE-DC7B858A845A}"/>
              </a:ext>
            </a:extLst>
          </p:cNvPr>
          <p:cNvSpPr>
            <a:spLocks noGrp="1"/>
          </p:cNvSpPr>
          <p:nvPr>
            <p:ph type="sldNum" sz="quarter" idx="5"/>
          </p:nvPr>
        </p:nvSpPr>
        <p:spPr/>
        <p:txBody>
          <a:bodyPr/>
          <a:lstStyle/>
          <a:p>
            <a:fld id="{C4516015-6419-F144-A88D-968FE89E8C5B}" type="slidenum">
              <a:rPr lang="en-US" smtClean="0"/>
              <a:t>10</a:t>
            </a:fld>
            <a:endParaRPr lang="en-US"/>
          </a:p>
        </p:txBody>
      </p:sp>
    </p:spTree>
    <p:extLst>
      <p:ext uri="{BB962C8B-B14F-4D97-AF65-F5344CB8AC3E}">
        <p14:creationId xmlns:p14="http://schemas.microsoft.com/office/powerpoint/2010/main" val="241880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97776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8755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7939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422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550E-7154-D142-90B3-5ECA230AEB57}"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40712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6550E-7154-D142-90B3-5ECA230AEB57}" type="datetimeFigureOut">
              <a:rPr lang="en-US" smtClean="0"/>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354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6550E-7154-D142-90B3-5ECA230AEB57}" type="datetimeFigureOut">
              <a:rPr lang="en-US" smtClean="0"/>
              <a:t>2/17/26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338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6550E-7154-D142-90B3-5ECA230AEB57}" type="datetimeFigureOut">
              <a:rPr lang="en-US" smtClean="0"/>
              <a:t>2/17/26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3555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550E-7154-D142-90B3-5ECA230AEB57}" type="datetimeFigureOut">
              <a:rPr lang="en-US" smtClean="0"/>
              <a:t>2/17/26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54650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4902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1788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66C6550E-7154-D142-90B3-5ECA230AEB57}" type="datetimeFigureOut">
              <a:rPr lang="en-US" smtClean="0"/>
              <a:t>2/17/26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53443EE-E091-3D49-99C4-AB5450C7C63E}" type="slidenum">
              <a:rPr lang="en-US" smtClean="0"/>
              <a:t>‹#›</a:t>
            </a:fld>
            <a:endParaRPr lang="en-US"/>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omez001@sdccd.ed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itunes.apple.com/app/id6751297463" TargetMode="Externa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7.jp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forms.office.com/r/idcxfNTdz1" TargetMode="Externa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mailto:jbartolo@sdccd.edu" TargetMode="External"/><Relationship Id="rId4" Type="http://schemas.openxmlformats.org/officeDocument/2006/relationships/hyperlink" Target="mailto:rgomez001@sdcc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sdmiramar.edu/sites/default/files/2021-05/ascodeofconduct.pdf"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s://sdmiramar.edu/sites/default/files/2026-02/asen-a250217_digital_specialmeeting_0.pdf" TargetMode="External"/><Relationship Id="rId5" Type="http://schemas.openxmlformats.org/officeDocument/2006/relationships/hyperlink" Target="https://sdmiramar.edu/sites/default/files/2024-02/draft-asen-m240220.pdf" TargetMode="External"/><Relationship Id="rId4" Type="http://schemas.openxmlformats.org/officeDocument/2006/relationships/hyperlink" Target="https://sdmiramar.edu/sites/default/files/2025-11/asen-m251104draf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sdmiramar.edu/services/lead/landacknowledgment" TargetMode="External"/><Relationship Id="rId5" Type="http://schemas.openxmlformats.org/officeDocument/2006/relationships/image" Target="../media/image6.emf"/><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sdmiramar.edu/sites/default/files/2025-12/ai_literacy_resolution_-_sdccd.pdf" TargetMode="External"/><Relationship Id="rId5" Type="http://schemas.openxmlformats.org/officeDocument/2006/relationships/hyperlink" Target="https://asccc.org/resolutions/support-ai-literacy-integration" TargetMode="Externa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D861-D0AB-9C9B-60CF-0A32A4F6DD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F99C17-B728-05E1-7BAE-B8E130FC4F1E}"/>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D9A7B85F-327C-A80E-B6A2-FC2D2A2DF015}"/>
              </a:ext>
            </a:extLst>
          </p:cNvPr>
          <p:cNvSpPr>
            <a:spLocks noGrp="1"/>
          </p:cNvSpPr>
          <p:nvPr>
            <p:ph type="title"/>
          </p:nvPr>
        </p:nvSpPr>
        <p:spPr>
          <a:xfrm>
            <a:off x="3594538" y="459036"/>
            <a:ext cx="5181600" cy="1475195"/>
          </a:xfrm>
        </p:spPr>
        <p:txBody>
          <a:bodyPr anchor="ctr">
            <a:normAutofit/>
          </a:bodyPr>
          <a:lstStyle/>
          <a:p>
            <a:r>
              <a:rPr lang="en-US" sz="4400" dirty="0">
                <a:solidFill>
                  <a:schemeClr val="bg1"/>
                </a:solidFill>
                <a:latin typeface="Arial" panose="020B0604020202020204" pitchFamily="34" charset="0"/>
                <a:cs typeface="Arial" panose="020B0604020202020204" pitchFamily="34" charset="0"/>
              </a:rPr>
              <a:t>Academic Senate Special Meeting</a:t>
            </a:r>
          </a:p>
        </p:txBody>
      </p:sp>
      <p:sp>
        <p:nvSpPr>
          <p:cNvPr id="21" name="Title 13">
            <a:extLst>
              <a:ext uri="{FF2B5EF4-FFF2-40B4-BE49-F238E27FC236}">
                <a16:creationId xmlns:a16="http://schemas.microsoft.com/office/drawing/2014/main" id="{F86B969F-531D-B4CA-CF38-AD209C4A13C8}"/>
              </a:ext>
            </a:extLst>
          </p:cNvPr>
          <p:cNvSpPr txBox="1">
            <a:spLocks/>
          </p:cNvSpPr>
          <p:nvPr/>
        </p:nvSpPr>
        <p:spPr>
          <a:xfrm>
            <a:off x="3594538" y="2400974"/>
            <a:ext cx="518160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rPr>
              <a:t>February 17th, 2025</a:t>
            </a:r>
          </a:p>
          <a:p>
            <a:pPr algn="l">
              <a:spcBef>
                <a:spcPts val="0"/>
              </a:spcBef>
            </a:pPr>
            <a:r>
              <a:rPr lang="en-US" sz="2400" b="1" dirty="0">
                <a:solidFill>
                  <a:schemeClr val="bg1"/>
                </a:solidFill>
              </a:rPr>
              <a:t>2025-26 Academic Year</a:t>
            </a:r>
          </a:p>
          <a:p>
            <a:pPr algn="l">
              <a:spcBef>
                <a:spcPts val="0"/>
              </a:spcBef>
            </a:pPr>
            <a:endParaRPr lang="en-US" sz="2400" dirty="0">
              <a:solidFill>
                <a:schemeClr val="bg1"/>
              </a:solidFill>
            </a:endParaRPr>
          </a:p>
          <a:p>
            <a:pPr algn="l">
              <a:spcBef>
                <a:spcPts val="0"/>
              </a:spcBef>
            </a:pPr>
            <a:r>
              <a:rPr lang="en-US" sz="2400" b="1" i="1" dirty="0">
                <a:solidFill>
                  <a:schemeClr val="bg1"/>
                </a:solidFill>
              </a:rPr>
              <a:t>Cultivating Community:</a:t>
            </a:r>
          </a:p>
          <a:p>
            <a:pPr algn="l">
              <a:spcBef>
                <a:spcPts val="0"/>
              </a:spcBef>
            </a:pPr>
            <a:r>
              <a:rPr lang="en-US" sz="2400" b="1" i="1" dirty="0">
                <a:solidFill>
                  <a:schemeClr val="bg1"/>
                </a:solidFill>
              </a:rPr>
              <a:t>Making the invisible visible</a:t>
            </a:r>
          </a:p>
        </p:txBody>
      </p:sp>
      <p:sp>
        <p:nvSpPr>
          <p:cNvPr id="6" name="TextBox 5">
            <a:extLst>
              <a:ext uri="{FF2B5EF4-FFF2-40B4-BE49-F238E27FC236}">
                <a16:creationId xmlns:a16="http://schemas.microsoft.com/office/drawing/2014/main" id="{F885D719-2ABD-C176-91EC-9A1866F10704}"/>
              </a:ext>
            </a:extLst>
          </p:cNvPr>
          <p:cNvSpPr txBox="1"/>
          <p:nvPr/>
        </p:nvSpPr>
        <p:spPr>
          <a:xfrm>
            <a:off x="179070" y="4659939"/>
            <a:ext cx="2953264" cy="276999"/>
          </a:xfrm>
          <a:prstGeom prst="rect">
            <a:avLst/>
          </a:prstGeom>
          <a:noFill/>
        </p:spPr>
        <p:txBody>
          <a:bodyPr wrap="square">
            <a:spAutoFit/>
          </a:bodyPr>
          <a:lstStyle/>
          <a:p>
            <a:pPr algn="ctr"/>
            <a:r>
              <a:rPr lang="en-US" sz="1200" dirty="0"/>
              <a:t>(QR Code for A.S. Webpage)</a:t>
            </a:r>
          </a:p>
        </p:txBody>
      </p:sp>
      <p:sp>
        <p:nvSpPr>
          <p:cNvPr id="8" name="TextBox 7">
            <a:extLst>
              <a:ext uri="{FF2B5EF4-FFF2-40B4-BE49-F238E27FC236}">
                <a16:creationId xmlns:a16="http://schemas.microsoft.com/office/drawing/2014/main" id="{CF73C7FA-BD20-D55C-AE6F-FFDC7E6D1532}"/>
              </a:ext>
            </a:extLst>
          </p:cNvPr>
          <p:cNvSpPr txBox="1"/>
          <p:nvPr/>
        </p:nvSpPr>
        <p:spPr>
          <a:xfrm>
            <a:off x="3513498" y="4659940"/>
            <a:ext cx="5357234" cy="276999"/>
          </a:xfrm>
          <a:prstGeom prst="rect">
            <a:avLst/>
          </a:prstGeom>
          <a:noFill/>
        </p:spPr>
        <p:txBody>
          <a:bodyPr wrap="square">
            <a:spAutoFit/>
          </a:bodyPr>
          <a:lstStyle/>
          <a:p>
            <a:pPr>
              <a:spcBef>
                <a:spcPts val="0"/>
              </a:spcBef>
            </a:pPr>
            <a:r>
              <a:rPr lang="en-US" sz="1200" dirty="0">
                <a:solidFill>
                  <a:schemeClr val="bg1"/>
                </a:solidFill>
              </a:rPr>
              <a:t>Attending for Flex credit? Email </a:t>
            </a:r>
            <a:r>
              <a:rPr lang="en-US" sz="1200" dirty="0">
                <a:solidFill>
                  <a:schemeClr val="bg1"/>
                </a:solidFill>
                <a:hlinkClick r:id="rId3">
                  <a:extLst>
                    <a:ext uri="{A12FA001-AC4F-418D-AE19-62706E023703}">
                      <ahyp:hlinkClr xmlns:ahyp="http://schemas.microsoft.com/office/drawing/2018/hyperlinkcolor" val="tx"/>
                    </a:ext>
                  </a:extLst>
                </a:hlinkClick>
              </a:rPr>
              <a:t>rgomez001@sdccd.edu</a:t>
            </a:r>
            <a:r>
              <a:rPr lang="en-US" sz="1200" dirty="0">
                <a:solidFill>
                  <a:schemeClr val="bg1"/>
                </a:solidFill>
              </a:rPr>
              <a:t> or </a:t>
            </a:r>
            <a:r>
              <a:rPr lang="en-US" sz="1200" dirty="0">
                <a:solidFill>
                  <a:schemeClr val="bg1"/>
                </a:solidFill>
                <a:hlinkClick r:id="rId4">
                  <a:extLst>
                    <a:ext uri="{A12FA001-AC4F-418D-AE19-62706E023703}">
                      <ahyp:hlinkClr xmlns:ahyp="http://schemas.microsoft.com/office/drawing/2018/hyperlinkcolor" val="tx"/>
                    </a:ext>
                  </a:extLst>
                </a:hlinkClick>
              </a:rPr>
              <a:t>jbartolo@sdccd.edu</a:t>
            </a:r>
            <a:endParaRPr lang="en-US" sz="1200" dirty="0">
              <a:solidFill>
                <a:schemeClr val="bg1"/>
              </a:solidFill>
            </a:endParaRPr>
          </a:p>
        </p:txBody>
      </p:sp>
      <p:pic>
        <p:nvPicPr>
          <p:cNvPr id="10" name="Picture 9">
            <a:hlinkClick r:id="rId5"/>
            <a:extLst>
              <a:ext uri="{FF2B5EF4-FFF2-40B4-BE49-F238E27FC236}">
                <a16:creationId xmlns:a16="http://schemas.microsoft.com/office/drawing/2014/main" id="{13B1247A-C110-E027-5E93-F45ED1247713}"/>
              </a:ext>
            </a:extLst>
          </p:cNvPr>
          <p:cNvPicPr>
            <a:picLocks noChangeAspect="1"/>
          </p:cNvPicPr>
          <p:nvPr/>
        </p:nvPicPr>
        <p:blipFill>
          <a:blip r:embed="rId6"/>
          <a:stretch>
            <a:fillRect/>
          </a:stretch>
        </p:blipFill>
        <p:spPr>
          <a:xfrm>
            <a:off x="353427" y="1970173"/>
            <a:ext cx="2604549" cy="2647247"/>
          </a:xfrm>
          <a:prstGeom prst="rect">
            <a:avLst/>
          </a:prstGeom>
        </p:spPr>
      </p:pic>
      <p:pic>
        <p:nvPicPr>
          <p:cNvPr id="11" name="Picture 10" descr="A close-up of a logo&#10;&#10;AI-generated content may be incorrect.">
            <a:extLst>
              <a:ext uri="{FF2B5EF4-FFF2-40B4-BE49-F238E27FC236}">
                <a16:creationId xmlns:a16="http://schemas.microsoft.com/office/drawing/2014/main" id="{DFF20AC4-3832-6F1E-F05D-06CFA219A500}"/>
              </a:ext>
            </a:extLst>
          </p:cNvPr>
          <p:cNvPicPr>
            <a:picLocks noChangeAspect="1"/>
          </p:cNvPicPr>
          <p:nvPr/>
        </p:nvPicPr>
        <p:blipFill>
          <a:blip r:embed="rId7"/>
          <a:srcRect b="31433"/>
          <a:stretch>
            <a:fillRect/>
          </a:stretch>
        </p:blipFill>
        <p:spPr>
          <a:xfrm>
            <a:off x="512701" y="526080"/>
            <a:ext cx="2286000" cy="1349782"/>
          </a:xfrm>
          <a:prstGeom prst="rect">
            <a:avLst/>
          </a:prstGeom>
        </p:spPr>
      </p:pic>
    </p:spTree>
    <p:extLst>
      <p:ext uri="{BB962C8B-B14F-4D97-AF65-F5344CB8AC3E}">
        <p14:creationId xmlns:p14="http://schemas.microsoft.com/office/powerpoint/2010/main" val="348294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B579-22F0-174E-40F2-63F3F7CA79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ED3D96-0D1C-61A1-A7C0-C91A74670BD8}"/>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5DEDA2E1-66FB-776E-C543-F4566BEA7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8436" y="-1240546"/>
            <a:ext cx="22176688" cy="21072277"/>
          </a:xfrm>
          <a:prstGeom prst="rect">
            <a:avLst/>
          </a:prstGeom>
        </p:spPr>
      </p:pic>
      <p:sp>
        <p:nvSpPr>
          <p:cNvPr id="5" name="Title 4">
            <a:extLst>
              <a:ext uri="{FF2B5EF4-FFF2-40B4-BE49-F238E27FC236}">
                <a16:creationId xmlns:a16="http://schemas.microsoft.com/office/drawing/2014/main" id="{9CB3DFAA-9AFC-9565-7086-314DEDEE17FC}"/>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Discussion Items (First Reads)</a:t>
            </a:r>
          </a:p>
        </p:txBody>
      </p:sp>
      <p:sp>
        <p:nvSpPr>
          <p:cNvPr id="6" name="Content Placeholder 5">
            <a:extLst>
              <a:ext uri="{FF2B5EF4-FFF2-40B4-BE49-F238E27FC236}">
                <a16:creationId xmlns:a16="http://schemas.microsoft.com/office/drawing/2014/main" id="{85824C09-C2E7-E4E6-6DE7-5684AA5EF525}"/>
              </a:ext>
            </a:extLst>
          </p:cNvPr>
          <p:cNvSpPr>
            <a:spLocks noGrp="1"/>
          </p:cNvSpPr>
          <p:nvPr>
            <p:ph sz="half" idx="1"/>
          </p:nvPr>
        </p:nvSpPr>
        <p:spPr>
          <a:xfrm>
            <a:off x="3498112" y="1541860"/>
            <a:ext cx="5333370" cy="3083303"/>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Responding to Ice on Campus</a:t>
            </a:r>
            <a:endParaRPr lang="en-US" sz="1800" b="1" dirty="0">
              <a:latin typeface="Arial" panose="020B0604020202020204" pitchFamily="34" charset="0"/>
              <a:cs typeface="Arial" panose="020B0604020202020204" pitchFamily="34" charset="0"/>
            </a:endParaRPr>
          </a:p>
          <a:p>
            <a:pPr marL="0" indent="0">
              <a:buNone/>
            </a:pPr>
            <a:endParaRPr lang="en-US" sz="5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District Policy – Administrative Procedure 3415</a:t>
            </a:r>
          </a:p>
          <a:p>
            <a:pPr marL="0" indent="0">
              <a:buNone/>
            </a:pPr>
            <a:r>
              <a:rPr lang="en-US" sz="1700" dirty="0">
                <a:latin typeface="Arial" panose="020B0604020202020204" pitchFamily="34" charset="0"/>
                <a:cs typeface="Arial" panose="020B0604020202020204" pitchFamily="34" charset="0"/>
              </a:rPr>
              <a:t>SDCCD “restricts cooperation with immigration enforcement on campus”. It explicitly states that SDCCD staff and faculty should not interact with ICE agents, except to direct them to the District Office. </a:t>
            </a:r>
          </a:p>
          <a:p>
            <a:pPr marL="0" indent="0">
              <a:buNone/>
            </a:pPr>
            <a:endParaRPr lang="en-US" sz="5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SDCCD will support and protect undocumented and immigrant students to the fullest extent of California law. </a:t>
            </a:r>
          </a:p>
        </p:txBody>
      </p:sp>
      <p:pic>
        <p:nvPicPr>
          <p:cNvPr id="3" name="Picture 2" descr="A close up of a logo&#10;&#10;AI-generated content may be incorrect.">
            <a:extLst>
              <a:ext uri="{FF2B5EF4-FFF2-40B4-BE49-F238E27FC236}">
                <a16:creationId xmlns:a16="http://schemas.microsoft.com/office/drawing/2014/main" id="{4B9212E5-B5CF-D5D7-9CFF-D9E24CF08EA0}"/>
              </a:ext>
            </a:extLst>
          </p:cNvPr>
          <p:cNvPicPr>
            <a:picLocks noChangeAspect="1"/>
          </p:cNvPicPr>
          <p:nvPr/>
        </p:nvPicPr>
        <p:blipFill>
          <a:blip r:embed="rId5"/>
          <a:stretch>
            <a:fillRect/>
          </a:stretch>
        </p:blipFill>
        <p:spPr>
          <a:xfrm>
            <a:off x="6656240" y="4429030"/>
            <a:ext cx="2175243" cy="440626"/>
          </a:xfrm>
          <a:prstGeom prst="rect">
            <a:avLst/>
          </a:prstGeom>
        </p:spPr>
      </p:pic>
      <p:pic>
        <p:nvPicPr>
          <p:cNvPr id="8" name="Picture 7" descr="A blue and white sign with black text&#10;&#10;AI-generated content may be incorrect.">
            <a:extLst>
              <a:ext uri="{FF2B5EF4-FFF2-40B4-BE49-F238E27FC236}">
                <a16:creationId xmlns:a16="http://schemas.microsoft.com/office/drawing/2014/main" id="{A0F91747-C4A5-1B9A-F1D4-5CECFE6BACB9}"/>
              </a:ext>
            </a:extLst>
          </p:cNvPr>
          <p:cNvPicPr>
            <a:picLocks noChangeAspect="1"/>
          </p:cNvPicPr>
          <p:nvPr/>
        </p:nvPicPr>
        <p:blipFill>
          <a:blip r:embed="rId6"/>
          <a:srcRect l="1511" t="843" b="652"/>
          <a:stretch>
            <a:fillRect/>
          </a:stretch>
        </p:blipFill>
        <p:spPr>
          <a:xfrm>
            <a:off x="312517" y="1352945"/>
            <a:ext cx="2872511" cy="3726757"/>
          </a:xfrm>
          <a:prstGeom prst="rect">
            <a:avLst/>
          </a:prstGeom>
          <a:ln>
            <a:solidFill>
              <a:schemeClr val="accent1"/>
            </a:solidFill>
          </a:ln>
        </p:spPr>
      </p:pic>
    </p:spTree>
    <p:extLst>
      <p:ext uri="{BB962C8B-B14F-4D97-AF65-F5344CB8AC3E}">
        <p14:creationId xmlns:p14="http://schemas.microsoft.com/office/powerpoint/2010/main" val="1586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0D15E-E3A2-5CC0-B75C-8DFC7124CD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847D320-6E40-558F-C0FF-4011F9FF55F2}"/>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81BCCC54-8770-C758-F975-0555199C0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3375" y="-900304"/>
            <a:ext cx="22176688" cy="21072277"/>
          </a:xfrm>
          <a:prstGeom prst="rect">
            <a:avLst/>
          </a:prstGeom>
        </p:spPr>
      </p:pic>
      <p:sp>
        <p:nvSpPr>
          <p:cNvPr id="5" name="Title 4">
            <a:extLst>
              <a:ext uri="{FF2B5EF4-FFF2-40B4-BE49-F238E27FC236}">
                <a16:creationId xmlns:a16="http://schemas.microsoft.com/office/drawing/2014/main" id="{5A1DB637-AD2A-C7B7-165F-942FE789E197}"/>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Discussion Items (First Reads)</a:t>
            </a:r>
          </a:p>
        </p:txBody>
      </p:sp>
      <p:sp>
        <p:nvSpPr>
          <p:cNvPr id="6" name="Content Placeholder 5">
            <a:extLst>
              <a:ext uri="{FF2B5EF4-FFF2-40B4-BE49-F238E27FC236}">
                <a16:creationId xmlns:a16="http://schemas.microsoft.com/office/drawing/2014/main" id="{13ECFD83-AB83-A0E5-01AE-F2A115C56707}"/>
              </a:ext>
            </a:extLst>
          </p:cNvPr>
          <p:cNvSpPr>
            <a:spLocks noGrp="1"/>
          </p:cNvSpPr>
          <p:nvPr>
            <p:ph sz="half" idx="1"/>
          </p:nvPr>
        </p:nvSpPr>
        <p:spPr>
          <a:xfrm>
            <a:off x="324091" y="1477903"/>
            <a:ext cx="6232690" cy="339175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Responding to Ice on Campus</a:t>
            </a:r>
            <a:br>
              <a:rPr lang="en-US" sz="500" dirty="0">
                <a:latin typeface="Arial" panose="020B0604020202020204" pitchFamily="34" charset="0"/>
                <a:cs typeface="Arial" panose="020B0604020202020204" pitchFamily="34" charset="0"/>
              </a:rPr>
            </a:br>
            <a:endParaRPr lang="en-US" sz="500" dirty="0">
              <a:latin typeface="Arial" panose="020B0604020202020204" pitchFamily="34" charset="0"/>
              <a:cs typeface="Arial" panose="020B0604020202020204" pitchFamily="34" charset="0"/>
            </a:endParaRPr>
          </a:p>
          <a:p>
            <a:pPr marL="0" indent="0">
              <a:buNone/>
            </a:pPr>
            <a:r>
              <a:rPr lang="en-US" b="1" dirty="0" err="1"/>
              <a:t>SDCCDsafe</a:t>
            </a:r>
            <a:r>
              <a:rPr lang="en-US" b="1" dirty="0"/>
              <a:t> App</a:t>
            </a:r>
          </a:p>
          <a:p>
            <a:pPr marL="0" indent="0">
              <a:buNone/>
            </a:pPr>
            <a:r>
              <a:rPr lang="en-US" sz="1700" dirty="0">
                <a:latin typeface="Arial" panose="020B0604020202020204" pitchFamily="34" charset="0"/>
                <a:cs typeface="Arial" panose="020B0604020202020204" pitchFamily="34" charset="0"/>
              </a:rPr>
              <a:t>The app allows each one of our community members across 10 campuses and the District Office to be proactive about their safety and help keep themselves, as well as their classmates and colleagues, safer.</a:t>
            </a:r>
          </a:p>
          <a:p>
            <a:pPr marL="0" indent="0">
              <a:buNone/>
            </a:pPr>
            <a:endParaRPr lang="en-US" sz="5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With the app, users can invite a trusted friend or family member to remotely monitor as they travel from point A to point B, on or off campus. In case of any issues, your safety monitor can alert emergency services. (Download the App here: </a:t>
            </a:r>
            <a:r>
              <a:rPr lang="en-US" sz="1700" dirty="0">
                <a:latin typeface="Arial" panose="020B0604020202020204" pitchFamily="34" charset="0"/>
                <a:cs typeface="Arial" panose="020B0604020202020204" pitchFamily="34" charset="0"/>
                <a:hlinkClick r:id="rId5"/>
              </a:rPr>
              <a:t>SDCCD SAFE Link</a:t>
            </a:r>
            <a:r>
              <a:rPr lang="en-US" sz="1700" dirty="0">
                <a:latin typeface="Arial" panose="020B0604020202020204" pitchFamily="34" charset="0"/>
                <a:cs typeface="Arial" panose="020B0604020202020204" pitchFamily="34" charset="0"/>
              </a:rPr>
              <a:t>)</a:t>
            </a:r>
          </a:p>
        </p:txBody>
      </p:sp>
      <p:pic>
        <p:nvPicPr>
          <p:cNvPr id="3" name="Picture 2" descr="A close up of a logo&#10;&#10;AI-generated content may be incorrect.">
            <a:extLst>
              <a:ext uri="{FF2B5EF4-FFF2-40B4-BE49-F238E27FC236}">
                <a16:creationId xmlns:a16="http://schemas.microsoft.com/office/drawing/2014/main" id="{73937434-97F0-B216-B7D7-32BFDBF0B98E}"/>
              </a:ext>
            </a:extLst>
          </p:cNvPr>
          <p:cNvPicPr>
            <a:picLocks noChangeAspect="1"/>
          </p:cNvPicPr>
          <p:nvPr/>
        </p:nvPicPr>
        <p:blipFill>
          <a:blip r:embed="rId6"/>
          <a:stretch>
            <a:fillRect/>
          </a:stretch>
        </p:blipFill>
        <p:spPr>
          <a:xfrm>
            <a:off x="6656240" y="4429030"/>
            <a:ext cx="2175243" cy="440626"/>
          </a:xfrm>
          <a:prstGeom prst="rect">
            <a:avLst/>
          </a:prstGeom>
        </p:spPr>
      </p:pic>
      <p:pic>
        <p:nvPicPr>
          <p:cNvPr id="4098" name="Picture 2" descr="Distict sunburst logo text reads SDCCD safe">
            <a:extLst>
              <a:ext uri="{FF2B5EF4-FFF2-40B4-BE49-F238E27FC236}">
                <a16:creationId xmlns:a16="http://schemas.microsoft.com/office/drawing/2014/main" id="{1C3993B4-43FA-104D-42FD-1F6D291980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1830" y="1176346"/>
            <a:ext cx="1344061" cy="13440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8CF7A7F3-7E51-2B37-7560-F717E3337072}"/>
              </a:ext>
            </a:extLst>
          </p:cNvPr>
          <p:cNvSpPr txBox="1">
            <a:spLocks/>
          </p:cNvSpPr>
          <p:nvPr/>
        </p:nvSpPr>
        <p:spPr>
          <a:xfrm>
            <a:off x="6656240" y="2676693"/>
            <a:ext cx="2175243" cy="1596051"/>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500" i="1" dirty="0">
                <a:latin typeface="Arial" panose="020B0604020202020204" pitchFamily="34" charset="0"/>
                <a:cs typeface="Arial" panose="020B0604020202020204" pitchFamily="34" charset="0"/>
              </a:rPr>
              <a:t>Easy Emergency Communication</a:t>
            </a:r>
          </a:p>
          <a:p>
            <a:pPr algn="ctr"/>
            <a:r>
              <a:rPr lang="en-US" sz="1500" i="1" dirty="0">
                <a:latin typeface="Arial" panose="020B0604020202020204" pitchFamily="34" charset="0"/>
                <a:cs typeface="Arial" panose="020B0604020202020204" pitchFamily="34" charset="0"/>
              </a:rPr>
              <a:t>Let Your Network Know You’re OK</a:t>
            </a:r>
          </a:p>
          <a:p>
            <a:pPr algn="ctr"/>
            <a:r>
              <a:rPr lang="en-US" sz="1500" i="1" dirty="0">
                <a:latin typeface="Arial" panose="020B0604020202020204" pitchFamily="34" charset="0"/>
                <a:cs typeface="Arial" panose="020B0604020202020204" pitchFamily="34" charset="0"/>
              </a:rPr>
              <a:t>Send Anonymous Tips  </a:t>
            </a:r>
          </a:p>
        </p:txBody>
      </p:sp>
      <p:sp>
        <p:nvSpPr>
          <p:cNvPr id="11" name="Content Placeholder 5">
            <a:extLst>
              <a:ext uri="{FF2B5EF4-FFF2-40B4-BE49-F238E27FC236}">
                <a16:creationId xmlns:a16="http://schemas.microsoft.com/office/drawing/2014/main" id="{F44E1105-014D-C19F-D63F-C6A8D422A9D9}"/>
              </a:ext>
            </a:extLst>
          </p:cNvPr>
          <p:cNvSpPr txBox="1">
            <a:spLocks/>
          </p:cNvSpPr>
          <p:nvPr/>
        </p:nvSpPr>
        <p:spPr>
          <a:xfrm>
            <a:off x="3788747" y="4377688"/>
            <a:ext cx="3791391" cy="765812"/>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7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19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59E15-02A8-642A-1A97-515D32D940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C7B904-9B96-FEFA-4B74-BEFEB513720D}"/>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E1FA53BC-9B15-D233-F9D2-E98411D8DA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3375" y="-900304"/>
            <a:ext cx="22176688" cy="21072277"/>
          </a:xfrm>
          <a:prstGeom prst="rect">
            <a:avLst/>
          </a:prstGeom>
        </p:spPr>
      </p:pic>
      <p:sp>
        <p:nvSpPr>
          <p:cNvPr id="5" name="Title 4">
            <a:extLst>
              <a:ext uri="{FF2B5EF4-FFF2-40B4-BE49-F238E27FC236}">
                <a16:creationId xmlns:a16="http://schemas.microsoft.com/office/drawing/2014/main" id="{F3EC7713-9D49-C360-3E6E-F225BBAF7AD7}"/>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Discussion Items (First Reads)</a:t>
            </a:r>
          </a:p>
        </p:txBody>
      </p:sp>
      <p:sp>
        <p:nvSpPr>
          <p:cNvPr id="6" name="Content Placeholder 5">
            <a:extLst>
              <a:ext uri="{FF2B5EF4-FFF2-40B4-BE49-F238E27FC236}">
                <a16:creationId xmlns:a16="http://schemas.microsoft.com/office/drawing/2014/main" id="{DF7CCF90-B17A-A717-7851-1F43A261F056}"/>
              </a:ext>
            </a:extLst>
          </p:cNvPr>
          <p:cNvSpPr>
            <a:spLocks noGrp="1"/>
          </p:cNvSpPr>
          <p:nvPr>
            <p:ph sz="half" idx="1"/>
          </p:nvPr>
        </p:nvSpPr>
        <p:spPr>
          <a:xfrm>
            <a:off x="3413051" y="1477903"/>
            <a:ext cx="5418432" cy="339175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Responding to Ice on Campus</a:t>
            </a:r>
            <a:br>
              <a:rPr lang="en-US" sz="500" dirty="0">
                <a:latin typeface="Arial" panose="020B0604020202020204" pitchFamily="34" charset="0"/>
                <a:cs typeface="Arial" panose="020B0604020202020204" pitchFamily="34" charset="0"/>
              </a:rPr>
            </a:br>
            <a:endParaRPr lang="en-US" sz="500" dirty="0">
              <a:latin typeface="Arial" panose="020B0604020202020204" pitchFamily="34" charset="0"/>
              <a:cs typeface="Arial" panose="020B0604020202020204" pitchFamily="34" charset="0"/>
            </a:endParaRPr>
          </a:p>
          <a:p>
            <a:pPr marL="0" indent="0">
              <a:buNone/>
            </a:pPr>
            <a:r>
              <a:rPr lang="en-US" b="1" dirty="0"/>
              <a:t>“Know Your Rights” Workshop 2/18</a:t>
            </a:r>
          </a:p>
          <a:p>
            <a:pPr marL="0" indent="0">
              <a:buNone/>
            </a:pPr>
            <a:r>
              <a:rPr lang="en-US" sz="1700" dirty="0"/>
              <a:t>Learn about immigrant rights and family safety planning.  Facilitated by SDCCD and Higher Education Legal Services.  This educational workshop is open to all allies.  </a:t>
            </a:r>
          </a:p>
          <a:p>
            <a:pPr marL="0" indent="0">
              <a:buNone/>
            </a:pPr>
            <a:endParaRPr lang="en-US" sz="500" dirty="0"/>
          </a:p>
          <a:p>
            <a:pPr marL="0" indent="0">
              <a:buNone/>
            </a:pPr>
            <a:r>
              <a:rPr lang="en-US" sz="1700" dirty="0"/>
              <a:t>Each spring 2026 workshop will be held at a new time of 6:30 p.m. to 7:30 p.m.  Presented in English with live translation services in Spanish, and Haitian Creole, Dari, and Somali. FLEX Available!</a:t>
            </a:r>
            <a:endParaRPr lang="en-US" sz="17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75084EF3-59D0-703B-E27E-A82815BD64E2}"/>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11" name="Content Placeholder 5">
            <a:extLst>
              <a:ext uri="{FF2B5EF4-FFF2-40B4-BE49-F238E27FC236}">
                <a16:creationId xmlns:a16="http://schemas.microsoft.com/office/drawing/2014/main" id="{300848DE-75D5-8933-2D8A-97BD2679F291}"/>
              </a:ext>
            </a:extLst>
          </p:cNvPr>
          <p:cNvSpPr txBox="1">
            <a:spLocks/>
          </p:cNvSpPr>
          <p:nvPr/>
        </p:nvSpPr>
        <p:spPr>
          <a:xfrm>
            <a:off x="3788747" y="4377688"/>
            <a:ext cx="3791391" cy="765812"/>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700" i="1" dirty="0">
              <a:latin typeface="Arial" panose="020B0604020202020204" pitchFamily="34" charset="0"/>
              <a:cs typeface="Arial" panose="020B0604020202020204" pitchFamily="34" charset="0"/>
            </a:endParaRPr>
          </a:p>
        </p:txBody>
      </p:sp>
      <p:pic>
        <p:nvPicPr>
          <p:cNvPr id="8" name="Picture 7" descr="A poster of a workshop&#10;&#10;AI-generated content may be incorrect.">
            <a:extLst>
              <a:ext uri="{FF2B5EF4-FFF2-40B4-BE49-F238E27FC236}">
                <a16:creationId xmlns:a16="http://schemas.microsoft.com/office/drawing/2014/main" id="{C6733575-E514-5615-4549-7AC52FD855A4}"/>
              </a:ext>
            </a:extLst>
          </p:cNvPr>
          <p:cNvPicPr>
            <a:picLocks noChangeAspect="1"/>
          </p:cNvPicPr>
          <p:nvPr/>
        </p:nvPicPr>
        <p:blipFill>
          <a:blip r:embed="rId6"/>
          <a:stretch>
            <a:fillRect/>
          </a:stretch>
        </p:blipFill>
        <p:spPr>
          <a:xfrm>
            <a:off x="312517" y="1333019"/>
            <a:ext cx="2849593" cy="3681521"/>
          </a:xfrm>
          <a:prstGeom prst="rect">
            <a:avLst/>
          </a:prstGeom>
        </p:spPr>
      </p:pic>
    </p:spTree>
    <p:extLst>
      <p:ext uri="{BB962C8B-B14F-4D97-AF65-F5344CB8AC3E}">
        <p14:creationId xmlns:p14="http://schemas.microsoft.com/office/powerpoint/2010/main" val="342261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FADC-0F0D-AE65-856C-827E2581269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C3123DD-27B9-C9B3-8C9C-9AB99148FA9E}"/>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87EA2516-F4F9-251B-877B-EDD9421CB94A}"/>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00C94621-FD50-58EF-CB3F-28DCEE492B5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E2EECF76-903B-A12A-6147-628957BECCAC}"/>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1E06CA78-7F87-B885-0286-2E11F4F28E26}"/>
              </a:ext>
            </a:extLst>
          </p:cNvPr>
          <p:cNvSpPr txBox="1">
            <a:spLocks/>
          </p:cNvSpPr>
          <p:nvPr/>
        </p:nvSpPr>
        <p:spPr>
          <a:xfrm>
            <a:off x="282618" y="424543"/>
            <a:ext cx="2635164" cy="264098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a:t>
            </a:r>
          </a:p>
          <a:p>
            <a:pPr algn="ctr"/>
            <a:r>
              <a:rPr lang="en-US" sz="3600" dirty="0">
                <a:solidFill>
                  <a:schemeClr val="bg1"/>
                </a:solidFill>
                <a:latin typeface="Arial" panose="020B0604020202020204" pitchFamily="34" charset="0"/>
                <a:cs typeface="Arial" panose="020B0604020202020204" pitchFamily="34" charset="0"/>
              </a:rPr>
              <a:t>Reports</a:t>
            </a: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5E968B59-3785-C703-4C28-FCCE6E9CAB47}"/>
              </a:ext>
            </a:extLst>
          </p:cNvPr>
          <p:cNvSpPr txBox="1"/>
          <p:nvPr/>
        </p:nvSpPr>
        <p:spPr>
          <a:xfrm>
            <a:off x="3483018" y="424543"/>
            <a:ext cx="5281029" cy="2539157"/>
          </a:xfrm>
          <a:prstGeom prst="rect">
            <a:avLst/>
          </a:prstGeom>
          <a:noFill/>
        </p:spPr>
        <p:txBody>
          <a:bodyPr wrap="square">
            <a:spAutoFit/>
          </a:bodyPr>
          <a:lstStyle/>
          <a:p>
            <a:pPr marL="0" indent="0">
              <a:buNone/>
            </a:pPr>
            <a:r>
              <a:rPr lang="en-US" sz="2400" b="1" dirty="0">
                <a:latin typeface="Arial" panose="020B0604020202020204" pitchFamily="34" charset="0"/>
                <a:cs typeface="Arial" panose="020B0604020202020204" pitchFamily="34" charset="0"/>
              </a:rPr>
              <a:t>6.1	</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Committee Reports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6.2		Special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6.3		Executive Committee 					Reports</a:t>
            </a: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71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6B79-B437-8A88-FE0B-8615099C2A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78D8AD-3AC7-E62D-FF1E-A45AA67124E0}"/>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7BCAD27-2ED9-48DD-A171-19F44CEBB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6886CB4D-DA89-3594-B34F-2ABD936EF262}"/>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Reports</a:t>
            </a:r>
          </a:p>
        </p:txBody>
      </p:sp>
      <p:sp>
        <p:nvSpPr>
          <p:cNvPr id="6" name="Content Placeholder 5">
            <a:extLst>
              <a:ext uri="{FF2B5EF4-FFF2-40B4-BE49-F238E27FC236}">
                <a16:creationId xmlns:a16="http://schemas.microsoft.com/office/drawing/2014/main" id="{E66D6A21-0F0B-0B70-4BD4-61FBCFB0E594}"/>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6.3.1	   President’s Report</a:t>
            </a:r>
          </a:p>
          <a:p>
            <a:pPr marL="0" indent="0">
              <a:buNone/>
            </a:pPr>
            <a:r>
              <a:rPr lang="en-US" sz="1800" dirty="0">
                <a:latin typeface="Arial" panose="020B0604020202020204" pitchFamily="34" charset="0"/>
                <a:cs typeface="Arial" panose="020B0604020202020204" pitchFamily="34" charset="0"/>
              </a:rPr>
              <a:t>	6.3.1.1 College Council is forming an AI Workgroup</a:t>
            </a:r>
          </a:p>
          <a:p>
            <a:pPr marL="0" indent="0">
              <a:buNone/>
            </a:pPr>
            <a:r>
              <a:rPr lang="en-US" sz="1800" dirty="0">
                <a:latin typeface="Arial" panose="020B0604020202020204" pitchFamily="34" charset="0"/>
                <a:cs typeface="Arial" panose="020B0604020202020204" pitchFamily="34" charset="0"/>
              </a:rPr>
              <a:t>	6.3.1.2 AP 5500.1 Honest Academic Conduct</a:t>
            </a:r>
          </a:p>
          <a:p>
            <a:pPr marL="0" indent="0">
              <a:buNone/>
            </a:pPr>
            <a:r>
              <a:rPr lang="en-US" sz="1800" dirty="0">
                <a:latin typeface="Arial" panose="020B0604020202020204" pitchFamily="34" charset="0"/>
                <a:cs typeface="Arial" panose="020B0604020202020204" pitchFamily="34" charset="0"/>
              </a:rPr>
              <a:t>	6.3.1.3 Know Your Rights! Emergency Preparedness 2/18</a:t>
            </a:r>
          </a:p>
          <a:p>
            <a:pPr marL="0" indent="0">
              <a:buNone/>
            </a:pPr>
            <a:r>
              <a:rPr lang="en-US" sz="1800" dirty="0">
                <a:latin typeface="Arial" panose="020B0604020202020204" pitchFamily="34" charset="0"/>
                <a:cs typeface="Arial" panose="020B0604020202020204" pitchFamily="34" charset="0"/>
              </a:rPr>
              <a:t>	6.3.1.4 Safe App</a:t>
            </a: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6.3.2	   Vice President’s Report</a:t>
            </a:r>
          </a:p>
          <a:p>
            <a:pPr marL="0" indent="0">
              <a:buNone/>
            </a:pPr>
            <a:r>
              <a:rPr lang="en-US" sz="24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6.3.2.1 UMOJA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6123C03-3A40-6AC4-2C4B-321AE1F0E483}"/>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4886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3E9E5-1D0D-A810-B7B3-50B598E8E4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E9F60E-F156-1066-2BF6-3E3363E4603D}"/>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6ED30FC-F03C-C452-D02E-E589997AB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14A95015-8CC2-EDFF-0950-3D4FB8E7F4C0}"/>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Reports</a:t>
            </a:r>
          </a:p>
        </p:txBody>
      </p:sp>
      <p:sp>
        <p:nvSpPr>
          <p:cNvPr id="6" name="Content Placeholder 5">
            <a:extLst>
              <a:ext uri="{FF2B5EF4-FFF2-40B4-BE49-F238E27FC236}">
                <a16:creationId xmlns:a16="http://schemas.microsoft.com/office/drawing/2014/main" id="{28454077-C8B1-7FD7-531C-C5C30DCEEC49}"/>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6.3.1	   President’s Report</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6.3.1.2 AP 5500.1 Honest Academic Conduct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ECC1F942-4F34-3FE3-935D-000ADCC1E724}"/>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52624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229-D974-A9C9-3C9B-F100C6405F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488432-B48A-A27C-94D2-C08E1E0297EF}"/>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5EA004F-D9AB-F5CC-9ABD-9C9391F0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BEE72522-3F9D-DE84-53BC-AB6D99EE0CBE}"/>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Reports</a:t>
            </a:r>
          </a:p>
        </p:txBody>
      </p:sp>
      <p:sp>
        <p:nvSpPr>
          <p:cNvPr id="6" name="Content Placeholder 5">
            <a:extLst>
              <a:ext uri="{FF2B5EF4-FFF2-40B4-BE49-F238E27FC236}">
                <a16:creationId xmlns:a16="http://schemas.microsoft.com/office/drawing/2014/main" id="{09D5E4DB-0B1F-AEDF-FB06-138229A5E33F}"/>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6.3.3 – 8</a:t>
            </a:r>
          </a:p>
          <a:p>
            <a:pPr marL="826135" lvl="1" indent="-460375">
              <a:lnSpc>
                <a:spcPct val="100000"/>
              </a:lnSpc>
              <a:spcBef>
                <a:spcPts val="0"/>
              </a:spcBef>
              <a:spcAft>
                <a:spcPts val="800"/>
              </a:spcAft>
              <a:buNone/>
            </a:pPr>
            <a:endParaRPr lang="en-US" sz="2000" dirty="0">
              <a:latin typeface="Arial" panose="020B0604020202020204" pitchFamily="34" charset="0"/>
              <a:ea typeface="ＭＳ Ｐゴシック" pitchFamily="34" charset="-128"/>
              <a:cs typeface="Arial" panose="020B0604020202020204" pitchFamily="34" charset="0"/>
            </a:endParaRP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Secretary – Olivia Flores</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Treasurer – Dawn Diskin </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Contract Member-at-Large – Melissa Wolfson</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Contingent Faculty Member-at-Large – Desi Klaar</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Chair of Chairs – Mary </a:t>
            </a:r>
            <a:r>
              <a:rPr lang="en-US" sz="2000" dirty="0" err="1">
                <a:latin typeface="Arial" panose="020B0604020202020204" pitchFamily="34" charset="0"/>
                <a:ea typeface="ＭＳ Ｐゴシック" pitchFamily="34" charset="-128"/>
                <a:cs typeface="Arial" panose="020B0604020202020204" pitchFamily="34" charset="0"/>
              </a:rPr>
              <a:t>Kjartanson</a:t>
            </a:r>
            <a:endParaRPr lang="en-US" sz="2000" dirty="0">
              <a:latin typeface="Arial" panose="020B0604020202020204" pitchFamily="34" charset="0"/>
              <a:ea typeface="ＭＳ Ｐゴシック" pitchFamily="34" charset="-128"/>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361DF3D0-52AB-9720-FF4C-269F0BA0ADD9}"/>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529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AE21-2B56-4377-6F53-F6253AAF86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5159F7-881C-9E59-FF27-340B3E74C66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64F0718-D9E8-D908-97B8-D954F849B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6132DA6-2F2E-C5F4-D460-290B00378A7A}"/>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Announcements</a:t>
            </a:r>
          </a:p>
        </p:txBody>
      </p:sp>
      <p:sp>
        <p:nvSpPr>
          <p:cNvPr id="6" name="Content Placeholder 5">
            <a:extLst>
              <a:ext uri="{FF2B5EF4-FFF2-40B4-BE49-F238E27FC236}">
                <a16:creationId xmlns:a16="http://schemas.microsoft.com/office/drawing/2014/main" id="{050A08B7-BD6A-B3F8-050E-983AC0D710DD}"/>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1 min. time limit each</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29B3FB1-D398-625A-30F9-6BD277972A25}"/>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5427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74B5-8338-2A4C-7BF3-B5B677F1E6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48DEEF-84E8-6C71-3972-2EC59516F110}"/>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3DE292ED-81D9-41B8-C597-6874FE8F2D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182EA2A3-F8DA-7B9B-140C-1BB775BA90B1}"/>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8. Adjournment</a:t>
            </a:r>
          </a:p>
        </p:txBody>
      </p:sp>
      <p:sp>
        <p:nvSpPr>
          <p:cNvPr id="6" name="Content Placeholder 5">
            <a:extLst>
              <a:ext uri="{FF2B5EF4-FFF2-40B4-BE49-F238E27FC236}">
                <a16:creationId xmlns:a16="http://schemas.microsoft.com/office/drawing/2014/main" id="{E7B9C001-6C88-4A73-AE39-4009A71FDA53}"/>
              </a:ext>
            </a:extLst>
          </p:cNvPr>
          <p:cNvSpPr>
            <a:spLocks noGrp="1"/>
          </p:cNvSpPr>
          <p:nvPr>
            <p:ph sz="half" idx="1"/>
          </p:nvPr>
        </p:nvSpPr>
        <p:spPr>
          <a:xfrm>
            <a:off x="312517" y="1541860"/>
            <a:ext cx="8518965" cy="3327796"/>
          </a:xfrm>
        </p:spPr>
        <p:txBody>
          <a:bodyPr numCol="1">
            <a:noAutofit/>
          </a:bodyPr>
          <a:lstStyle/>
          <a:p>
            <a:pPr marL="0" indent="0" algn="ctr">
              <a:buNone/>
            </a:pP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the calendar was approved earlier,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first meeting of the 2025-26 SDMC Academic Senate is:</a:t>
            </a:r>
            <a:br>
              <a:rPr lang="en-US" sz="2000" dirty="0">
                <a:latin typeface="Arial" panose="020B0604020202020204" pitchFamily="34" charset="0"/>
                <a:cs typeface="Arial" panose="020B0604020202020204" pitchFamily="34" charset="0"/>
              </a:rPr>
            </a:br>
            <a:r>
              <a:rPr lang="en-US" sz="2000" b="1" spc="-5" dirty="0">
                <a:latin typeface="Arial" panose="020B0604020202020204" pitchFamily="34" charset="0"/>
                <a:ea typeface="Tahoma" panose="020B0604030504040204" pitchFamily="34" charset="0"/>
                <a:cs typeface="Arial" panose="020B0604020202020204" pitchFamily="34" charset="0"/>
              </a:rPr>
              <a:t>Tuesday, March 3rd, 2026 </a:t>
            </a:r>
            <a:r>
              <a:rPr lang="en-US" sz="2000" spc="-5" dirty="0">
                <a:latin typeface="Arial" panose="020B0604020202020204" pitchFamily="34" charset="0"/>
                <a:ea typeface="Tahoma" panose="020B0604030504040204" pitchFamily="34" charset="0"/>
                <a:cs typeface="Arial" panose="020B0604020202020204" pitchFamily="34" charset="0"/>
              </a:rPr>
              <a:t>from 3:30-5:00 pm in M-110.</a:t>
            </a:r>
            <a:br>
              <a:rPr lang="en-US" sz="2000" dirty="0">
                <a:highlight>
                  <a:srgbClr val="FFFF00"/>
                </a:highlight>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Remember that starting Spring 2026 we’ll be moving to fully in person Senate meetings. Hence, we will be retiring the</a:t>
            </a:r>
            <a:r>
              <a:rPr lang="en-US"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hlinkClick r:id="rId5"/>
              </a:rPr>
              <a:t>A.S. Senator Remote Attendance Form</a:t>
            </a:r>
            <a:endParaRPr lang="en-US" sz="20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A742F5F-69AA-5BA0-D510-605D1C466212}"/>
              </a:ext>
            </a:extLst>
          </p:cNvPr>
          <p:cNvPicPr>
            <a:picLocks noChangeAspect="1"/>
          </p:cNvPicPr>
          <p:nvPr/>
        </p:nvPicPr>
        <p:blipFill>
          <a:blip r:embed="rId6"/>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646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48054-0723-0B62-AA68-0DFF89F7D9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C1ABB1-47B5-21FC-37AC-C068375B63E7}"/>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FE2A400B-0A33-7146-E18C-DF7A7E943A6B}"/>
              </a:ext>
            </a:extLst>
          </p:cNvPr>
          <p:cNvSpPr>
            <a:spLocks noGrp="1"/>
          </p:cNvSpPr>
          <p:nvPr>
            <p:ph type="title"/>
          </p:nvPr>
        </p:nvSpPr>
        <p:spPr>
          <a:xfrm>
            <a:off x="3594538" y="724186"/>
            <a:ext cx="5181600" cy="1475195"/>
          </a:xfrm>
        </p:spPr>
        <p:txBody>
          <a:bodyPr anchor="ctr">
            <a:normAutofit/>
          </a:bodyPr>
          <a:lstStyle/>
          <a:p>
            <a:r>
              <a:rPr lang="en-US" sz="3200" dirty="0">
                <a:solidFill>
                  <a:schemeClr val="bg1"/>
                </a:solidFill>
                <a:latin typeface="Arial" panose="020B0604020202020204" pitchFamily="34" charset="0"/>
                <a:cs typeface="Arial" panose="020B0604020202020204" pitchFamily="34" charset="0"/>
              </a:rPr>
              <a:t>Thanks for your hard work for Miramar College!</a:t>
            </a:r>
          </a:p>
        </p:txBody>
      </p:sp>
      <p:sp>
        <p:nvSpPr>
          <p:cNvPr id="21" name="Title 13">
            <a:extLst>
              <a:ext uri="{FF2B5EF4-FFF2-40B4-BE49-F238E27FC236}">
                <a16:creationId xmlns:a16="http://schemas.microsoft.com/office/drawing/2014/main" id="{A681D056-B0D3-6E39-9EAE-A481624151C3}"/>
              </a:ext>
            </a:extLst>
          </p:cNvPr>
          <p:cNvSpPr txBox="1">
            <a:spLocks/>
          </p:cNvSpPr>
          <p:nvPr/>
        </p:nvSpPr>
        <p:spPr>
          <a:xfrm>
            <a:off x="3594538" y="2625121"/>
            <a:ext cx="518160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latin typeface="Arial" panose="020B0604020202020204" pitchFamily="34" charset="0"/>
                <a:cs typeface="Arial" panose="020B0604020202020204" pitchFamily="34" charset="0"/>
              </a:rPr>
              <a:t>If you have any questions, please reach out via email!</a:t>
            </a:r>
          </a:p>
          <a:p>
            <a:pPr algn="l">
              <a:spcBef>
                <a:spcPts val="0"/>
              </a:spcBef>
            </a:pPr>
            <a:endParaRPr lang="en-US" sz="2400" b="1" i="1" dirty="0">
              <a:solidFill>
                <a:schemeClr val="bg1"/>
              </a:solidFill>
              <a:latin typeface="Arial" panose="020B0604020202020204" pitchFamily="34" charset="0"/>
              <a:cs typeface="Arial" panose="020B0604020202020204" pitchFamily="34" charset="0"/>
            </a:endParaRPr>
          </a:p>
        </p:txBody>
      </p:sp>
      <p:pic>
        <p:nvPicPr>
          <p:cNvPr id="4" name="Picture 3" descr="A close-up of a logo&#10;&#10;AI-generated content may be incorrect.">
            <a:extLst>
              <a:ext uri="{FF2B5EF4-FFF2-40B4-BE49-F238E27FC236}">
                <a16:creationId xmlns:a16="http://schemas.microsoft.com/office/drawing/2014/main" id="{0C7C9E22-2235-538A-CD44-2D1F5964EEAC}"/>
              </a:ext>
            </a:extLst>
          </p:cNvPr>
          <p:cNvPicPr>
            <a:picLocks noChangeAspect="1"/>
          </p:cNvPicPr>
          <p:nvPr/>
        </p:nvPicPr>
        <p:blipFill>
          <a:blip r:embed="rId3"/>
          <a:srcRect b="25062"/>
          <a:stretch>
            <a:fillRect/>
          </a:stretch>
        </p:blipFill>
        <p:spPr>
          <a:xfrm>
            <a:off x="516720" y="726156"/>
            <a:ext cx="2286000" cy="1475194"/>
          </a:xfrm>
          <a:prstGeom prst="rect">
            <a:avLst/>
          </a:prstGeom>
        </p:spPr>
      </p:pic>
      <p:sp>
        <p:nvSpPr>
          <p:cNvPr id="8" name="TextBox 7">
            <a:extLst>
              <a:ext uri="{FF2B5EF4-FFF2-40B4-BE49-F238E27FC236}">
                <a16:creationId xmlns:a16="http://schemas.microsoft.com/office/drawing/2014/main" id="{D6B6DC35-7214-07AE-D252-453C7890C034}"/>
              </a:ext>
            </a:extLst>
          </p:cNvPr>
          <p:cNvSpPr txBox="1"/>
          <p:nvPr/>
        </p:nvSpPr>
        <p:spPr>
          <a:xfrm>
            <a:off x="3594538" y="4002395"/>
            <a:ext cx="5357234" cy="369332"/>
          </a:xfrm>
          <a:prstGeom prst="rect">
            <a:avLst/>
          </a:prstGeom>
          <a:noFill/>
        </p:spPr>
        <p:txBody>
          <a:bodyPr wrap="square">
            <a:spAutoFit/>
          </a:bodyPr>
          <a:lstStyle/>
          <a:p>
            <a:pPr>
              <a:spcBef>
                <a:spcPts val="0"/>
              </a:spcBef>
            </a:pPr>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rgomez001@sdccd.edu</a:t>
            </a:r>
            <a:r>
              <a:rPr lang="en-US" dirty="0">
                <a:solidFill>
                  <a:schemeClr val="bg1"/>
                </a:solidFill>
                <a:latin typeface="Arial" panose="020B0604020202020204" pitchFamily="34" charset="0"/>
                <a:cs typeface="Arial" panose="020B0604020202020204" pitchFamily="34" charset="0"/>
              </a:rPr>
              <a:t> or </a:t>
            </a: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jbartolo@sdccd.edu</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72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A81D-6349-621B-C3AB-C2D7BC7CCF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5369E1-3464-979D-EF3C-F2A0954CA39A}"/>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E9802D64-19E8-2F2C-8A28-9C4234E5A18A}"/>
              </a:ext>
            </a:extLst>
          </p:cNvPr>
          <p:cNvSpPr>
            <a:spLocks noGrp="1"/>
          </p:cNvSpPr>
          <p:nvPr>
            <p:ph type="title"/>
          </p:nvPr>
        </p:nvSpPr>
        <p:spPr>
          <a:xfrm>
            <a:off x="3613337" y="463373"/>
            <a:ext cx="5181600" cy="1475195"/>
          </a:xfrm>
        </p:spPr>
        <p:txBody>
          <a:bodyPr anchor="ctr">
            <a:normAutofit/>
          </a:bodyPr>
          <a:lstStyle/>
          <a:p>
            <a:r>
              <a:rPr lang="en-US" sz="4000" dirty="0">
                <a:solidFill>
                  <a:schemeClr val="bg1"/>
                </a:solidFill>
                <a:latin typeface="Arial" panose="020B0604020202020204" pitchFamily="34" charset="0"/>
                <a:cs typeface="Arial" panose="020B0604020202020204" pitchFamily="34" charset="0"/>
              </a:rPr>
              <a:t>Attendance Log: February 17th</a:t>
            </a:r>
          </a:p>
        </p:txBody>
      </p:sp>
      <p:sp>
        <p:nvSpPr>
          <p:cNvPr id="21" name="Title 13">
            <a:extLst>
              <a:ext uri="{FF2B5EF4-FFF2-40B4-BE49-F238E27FC236}">
                <a16:creationId xmlns:a16="http://schemas.microsoft.com/office/drawing/2014/main" id="{8ACD61DD-0A9D-4116-0280-88BC72D5356A}"/>
              </a:ext>
            </a:extLst>
          </p:cNvPr>
          <p:cNvSpPr txBox="1">
            <a:spLocks/>
          </p:cNvSpPr>
          <p:nvPr/>
        </p:nvSpPr>
        <p:spPr>
          <a:xfrm>
            <a:off x="3594538" y="2412829"/>
            <a:ext cx="5181600" cy="2004515"/>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2400" dirty="0">
                <a:solidFill>
                  <a:schemeClr val="bg1"/>
                </a:solidFill>
              </a:rPr>
              <a:t>Please remember to sign in using the QR Code! The sign-in sheet is a secondary option (See Olivia!)</a:t>
            </a:r>
          </a:p>
          <a:p>
            <a:pPr algn="l"/>
            <a:endParaRPr lang="en-US" sz="2400" dirty="0">
              <a:solidFill>
                <a:schemeClr val="bg1"/>
              </a:solidFill>
            </a:endParaRPr>
          </a:p>
          <a:p>
            <a:pPr algn="l"/>
            <a:r>
              <a:rPr lang="en-US" sz="2400" dirty="0">
                <a:solidFill>
                  <a:schemeClr val="bg1"/>
                </a:solidFill>
              </a:rPr>
              <a:t>When we reach </a:t>
            </a:r>
            <a:r>
              <a:rPr lang="en-US" sz="2400" b="1" dirty="0">
                <a:solidFill>
                  <a:schemeClr val="bg1"/>
                </a:solidFill>
              </a:rPr>
              <a:t>quorum (23/44)</a:t>
            </a:r>
            <a:r>
              <a:rPr lang="en-US" sz="2400" dirty="0">
                <a:solidFill>
                  <a:schemeClr val="bg1"/>
                </a:solidFill>
              </a:rPr>
              <a:t> we can get started officially!</a:t>
            </a:r>
          </a:p>
        </p:txBody>
      </p:sp>
      <p:sp>
        <p:nvSpPr>
          <p:cNvPr id="6" name="TextBox 5">
            <a:extLst>
              <a:ext uri="{FF2B5EF4-FFF2-40B4-BE49-F238E27FC236}">
                <a16:creationId xmlns:a16="http://schemas.microsoft.com/office/drawing/2014/main" id="{3C046281-64AF-A43D-0E28-06A5693282F8}"/>
              </a:ext>
            </a:extLst>
          </p:cNvPr>
          <p:cNvSpPr txBox="1"/>
          <p:nvPr/>
        </p:nvSpPr>
        <p:spPr>
          <a:xfrm>
            <a:off x="179070" y="4659939"/>
            <a:ext cx="2953264" cy="276999"/>
          </a:xfrm>
          <a:prstGeom prst="rect">
            <a:avLst/>
          </a:prstGeom>
          <a:noFill/>
        </p:spPr>
        <p:txBody>
          <a:bodyPr wrap="square">
            <a:spAutoFit/>
          </a:bodyPr>
          <a:lstStyle/>
          <a:p>
            <a:pPr algn="ctr"/>
            <a:r>
              <a:rPr lang="en-US" sz="1200" dirty="0"/>
              <a:t>(QR Code for A.S. Attendance)</a:t>
            </a:r>
          </a:p>
        </p:txBody>
      </p:sp>
      <p:pic>
        <p:nvPicPr>
          <p:cNvPr id="7" name="Picture 6" descr="A close-up of a logo&#10;&#10;AI-generated content may be incorrect.">
            <a:extLst>
              <a:ext uri="{FF2B5EF4-FFF2-40B4-BE49-F238E27FC236}">
                <a16:creationId xmlns:a16="http://schemas.microsoft.com/office/drawing/2014/main" id="{7300D813-7EFE-F4FA-FCDB-1E617A94BA4A}"/>
              </a:ext>
            </a:extLst>
          </p:cNvPr>
          <p:cNvPicPr>
            <a:picLocks noChangeAspect="1"/>
          </p:cNvPicPr>
          <p:nvPr/>
        </p:nvPicPr>
        <p:blipFill>
          <a:blip r:embed="rId3"/>
          <a:srcRect b="31433"/>
          <a:stretch>
            <a:fillRect/>
          </a:stretch>
        </p:blipFill>
        <p:spPr>
          <a:xfrm>
            <a:off x="512701" y="526080"/>
            <a:ext cx="2286000" cy="1349782"/>
          </a:xfrm>
          <a:prstGeom prst="rect">
            <a:avLst/>
          </a:prstGeom>
        </p:spPr>
      </p:pic>
      <p:pic>
        <p:nvPicPr>
          <p:cNvPr id="5122" name="Picture 2" descr="QR code">
            <a:extLst>
              <a:ext uri="{FF2B5EF4-FFF2-40B4-BE49-F238E27FC236}">
                <a16:creationId xmlns:a16="http://schemas.microsoft.com/office/drawing/2014/main" id="{4E604F9B-CFE1-D3C6-A11F-8F5BD8DE8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41" y="2010440"/>
            <a:ext cx="2514920" cy="251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7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EBC1C-A1B7-60A8-619D-638A22F271DF}"/>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4D61CAA-2AF9-0708-B82F-AE75E3478C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58435" y="-1261811"/>
            <a:ext cx="22176688" cy="21072277"/>
          </a:xfrm>
          <a:prstGeom prst="rect">
            <a:avLst/>
          </a:prstGeom>
        </p:spPr>
      </p:pic>
      <p:sp>
        <p:nvSpPr>
          <p:cNvPr id="5" name="Title 4">
            <a:extLst>
              <a:ext uri="{FF2B5EF4-FFF2-40B4-BE49-F238E27FC236}">
                <a16:creationId xmlns:a16="http://schemas.microsoft.com/office/drawing/2014/main" id="{D2E3D18E-FC6C-3F47-36E7-5784F5A30B63}"/>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2. Agenda Overview</a:t>
            </a:r>
          </a:p>
        </p:txBody>
      </p:sp>
      <p:sp>
        <p:nvSpPr>
          <p:cNvPr id="6" name="Content Placeholder 5">
            <a:extLst>
              <a:ext uri="{FF2B5EF4-FFF2-40B4-BE49-F238E27FC236}">
                <a16:creationId xmlns:a16="http://schemas.microsoft.com/office/drawing/2014/main" id="{873C7D1D-6291-9496-E110-C2D5FB56E75B}"/>
              </a:ext>
            </a:extLst>
          </p:cNvPr>
          <p:cNvSpPr>
            <a:spLocks noGrp="1"/>
          </p:cNvSpPr>
          <p:nvPr>
            <p:ph sz="half" idx="1"/>
          </p:nvPr>
        </p:nvSpPr>
        <p:spPr>
          <a:xfrm>
            <a:off x="312517" y="1541859"/>
            <a:ext cx="8518965" cy="3294555"/>
          </a:xfrm>
        </p:spPr>
        <p:txBody>
          <a:bodyPr numCol="2">
            <a:noAutofit/>
          </a:bodyPr>
          <a:lstStyle/>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Call to Order</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Approval of Agenda</a:t>
            </a:r>
            <a:r>
              <a:rPr lang="en-US" sz="1700" dirty="0">
                <a:latin typeface="Arial" panose="020B0604020202020204" pitchFamily="34" charset="0"/>
                <a:cs typeface="Arial" panose="020B0604020202020204" pitchFamily="34" charset="0"/>
              </a:rPr>
              <a:t> &amp; Consent Calendar</a:t>
            </a:r>
          </a:p>
          <a:p>
            <a:pPr marL="880110" lvl="1" indent="-514350">
              <a:spcBef>
                <a:spcPts val="0"/>
              </a:spcBef>
              <a:buFont typeface="+mj-lt"/>
              <a:buAutoNum type="alphaLcPeriod"/>
            </a:pPr>
            <a:r>
              <a:rPr lang="en-US" sz="1700" dirty="0">
                <a:solidFill>
                  <a:srgbClr val="006E79"/>
                </a:solidFill>
                <a:latin typeface="Arial" panose="020B0604020202020204" pitchFamily="34" charset="0"/>
                <a:cs typeface="Arial" panose="020B0604020202020204" pitchFamily="34" charset="0"/>
                <a:hlinkClick r:id="rId4"/>
              </a:rPr>
              <a:t>DRAFT Minutes 110425</a:t>
            </a:r>
            <a:endParaRPr lang="en-US" sz="1700" dirty="0">
              <a:latin typeface="Arial" panose="020B0604020202020204" pitchFamily="34" charset="0"/>
              <a:cs typeface="Arial" panose="020B0604020202020204" pitchFamily="34" charset="0"/>
              <a:hlinkClick r:id="rId5"/>
            </a:endParaRP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Land Acknowledgement </a:t>
            </a:r>
            <a:r>
              <a:rPr lang="en-US" sz="1700" dirty="0">
                <a:latin typeface="Arial" panose="020B0604020202020204" pitchFamily="34" charset="0"/>
                <a:cs typeface="Arial" panose="020B0604020202020204" pitchFamily="34" charset="0"/>
              </a:rPr>
              <a:t>(Updated)</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Public Comments</a:t>
            </a:r>
          </a:p>
          <a:p>
            <a:pPr marL="514350" indent="-514350">
              <a:spcBef>
                <a:spcPts val="0"/>
              </a:spcBef>
              <a:buFont typeface="+mj-lt"/>
              <a:buAutoNum type="arabicPeriod"/>
            </a:pPr>
            <a:r>
              <a:rPr lang="en-US" sz="1700" b="1" dirty="0">
                <a:latin typeface="Arial" panose="020B0604020202020204" pitchFamily="34" charset="0"/>
                <a:cs typeface="Arial" panose="020B0604020202020204" pitchFamily="34" charset="0"/>
              </a:rPr>
              <a:t>Action Items</a:t>
            </a:r>
          </a:p>
          <a:p>
            <a:pPr marL="744538" indent="-338138">
              <a:spcBef>
                <a:spcPts val="0"/>
              </a:spcBef>
              <a:buFont typeface="+mj-lt"/>
              <a:buAutoNum type="alphaLcPeriod"/>
            </a:pPr>
            <a:r>
              <a:rPr lang="en-US" sz="1500" dirty="0">
                <a:latin typeface="Arial" panose="020B0604020202020204" pitchFamily="34" charset="0"/>
                <a:ea typeface="Arial" panose="020B0604020202020204" pitchFamily="34" charset="0"/>
                <a:cs typeface="Arial" panose="020B0604020202020204" pitchFamily="34" charset="0"/>
              </a:rPr>
              <a:t>Second Read: Resolution on Defining </a:t>
            </a:r>
            <a:br>
              <a:rPr lang="en-US" sz="1500" dirty="0">
                <a:latin typeface="Arial" panose="020B0604020202020204" pitchFamily="34" charset="0"/>
                <a:ea typeface="Arial" panose="020B0604020202020204" pitchFamily="34" charset="0"/>
                <a:cs typeface="Arial" panose="020B0604020202020204" pitchFamily="34" charset="0"/>
              </a:rPr>
            </a:br>
            <a:r>
              <a:rPr lang="en-US" sz="1500" dirty="0">
                <a:latin typeface="Arial" panose="020B0604020202020204" pitchFamily="34" charset="0"/>
                <a:ea typeface="Arial" panose="020B0604020202020204" pitchFamily="34" charset="0"/>
                <a:cs typeface="Arial" panose="020B0604020202020204" pitchFamily="34" charset="0"/>
              </a:rPr>
              <a:t>AI Literacy</a:t>
            </a:r>
          </a:p>
          <a:p>
            <a:pPr marL="514350" indent="-514350">
              <a:spcBef>
                <a:spcPts val="0"/>
              </a:spcBef>
              <a:buFont typeface="+mj-lt"/>
              <a:buAutoNum type="arabicPeriod" startAt="6"/>
            </a:pPr>
            <a:r>
              <a:rPr lang="en-US" sz="1700" b="1" dirty="0">
                <a:latin typeface="Arial" panose="020B0604020202020204" pitchFamily="34" charset="0"/>
                <a:cs typeface="Arial" panose="020B0604020202020204" pitchFamily="34" charset="0"/>
              </a:rPr>
              <a:t>Discussion Items</a:t>
            </a:r>
          </a:p>
          <a:p>
            <a:pPr marL="747713" lvl="1" indent="-382588">
              <a:spcBef>
                <a:spcPts val="0"/>
              </a:spcBef>
              <a:buFont typeface="+mj-lt"/>
              <a:buAutoNum type="alphaLcPeriod"/>
            </a:pPr>
            <a:r>
              <a:rPr lang="en-US" sz="1500" dirty="0">
                <a:latin typeface="Arial" panose="020B0604020202020204" pitchFamily="34" charset="0"/>
                <a:ea typeface="Tahoma" panose="020B0604030504040204" pitchFamily="34" charset="0"/>
                <a:cs typeface="Arial" panose="020B0604020202020204" pitchFamily="34" charset="0"/>
              </a:rPr>
              <a:t>Academic Standards Subcommittee Changes</a:t>
            </a:r>
          </a:p>
          <a:p>
            <a:pPr marL="577850" lvl="1" indent="-363538">
              <a:spcBef>
                <a:spcPts val="0"/>
              </a:spcBef>
              <a:buFont typeface="+mj-lt"/>
              <a:buAutoNum type="alphaLcPeriod"/>
            </a:pPr>
            <a:r>
              <a:rPr lang="en-US" sz="1500" dirty="0">
                <a:latin typeface="Arial" panose="020B0604020202020204" pitchFamily="34" charset="0"/>
                <a:ea typeface="Tahoma" panose="020B0604030504040204" pitchFamily="34" charset="0"/>
                <a:cs typeface="Arial" panose="020B0604020202020204" pitchFamily="34" charset="0"/>
              </a:rPr>
              <a:t>Responding to Ice on Campus</a:t>
            </a:r>
            <a:endParaRPr lang="en-US" sz="1700" dirty="0">
              <a:latin typeface="Arial" panose="020B0604020202020204" pitchFamily="34" charset="0"/>
              <a:ea typeface="Tahoma" panose="020B0604030504040204" pitchFamily="34" charset="0"/>
              <a:cs typeface="Arial" panose="020B0604020202020204" pitchFamily="34" charset="0"/>
            </a:endParaRPr>
          </a:p>
          <a:p>
            <a:pPr marL="51435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Reports:</a:t>
            </a:r>
          </a:p>
          <a:p>
            <a:pPr marL="577850" lvl="1" indent="-396875">
              <a:spcBef>
                <a:spcPts val="0"/>
              </a:spcBef>
              <a:buFont typeface="+mj-lt"/>
              <a:buAutoNum type="alphaLcPeriod"/>
            </a:pPr>
            <a:r>
              <a:rPr lang="en-US" sz="1700" dirty="0">
                <a:latin typeface="Arial" panose="020B0604020202020204" pitchFamily="34" charset="0"/>
                <a:cs typeface="Arial" panose="020B0604020202020204" pitchFamily="34" charset="0"/>
              </a:rPr>
              <a:t>Committee Reports</a:t>
            </a:r>
            <a:endParaRPr lang="en-US" sz="1700" strike="sngStrike" dirty="0">
              <a:latin typeface="Arial" panose="020B0604020202020204" pitchFamily="34" charset="0"/>
              <a:cs typeface="Arial" panose="020B0604020202020204" pitchFamily="34" charset="0"/>
            </a:endParaRPr>
          </a:p>
          <a:p>
            <a:pPr marL="577850" lvl="1" indent="-396875">
              <a:spcBef>
                <a:spcPts val="0"/>
              </a:spcBef>
              <a:buFont typeface="+mj-lt"/>
              <a:buAutoNum type="alphaLcPeriod"/>
            </a:pPr>
            <a:r>
              <a:rPr lang="en-US" sz="1700" dirty="0">
                <a:latin typeface="Arial" panose="020B0604020202020204" pitchFamily="34" charset="0"/>
                <a:cs typeface="Arial" panose="020B0604020202020204" pitchFamily="34" charset="0"/>
              </a:rPr>
              <a:t>Special Reports</a:t>
            </a:r>
          </a:p>
          <a:p>
            <a:pPr marL="577850" lvl="1" indent="-396875">
              <a:spcBef>
                <a:spcPts val="0"/>
              </a:spcBef>
              <a:buFont typeface="+mj-lt"/>
              <a:buAutoNum type="alphaLcPeriod"/>
            </a:pPr>
            <a:r>
              <a:rPr lang="en-US" sz="1700" dirty="0">
                <a:latin typeface="Arial" panose="020B0604020202020204" pitchFamily="34" charset="0"/>
                <a:cs typeface="Arial" panose="020B0604020202020204" pitchFamily="34" charset="0"/>
              </a:rPr>
              <a:t>Executive Committee Reports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Announcements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Adjournment</a:t>
            </a:r>
          </a:p>
        </p:txBody>
      </p:sp>
      <p:sp>
        <p:nvSpPr>
          <p:cNvPr id="7" name="TextBox 6">
            <a:extLst>
              <a:ext uri="{FF2B5EF4-FFF2-40B4-BE49-F238E27FC236}">
                <a16:creationId xmlns:a16="http://schemas.microsoft.com/office/drawing/2014/main" id="{BBC54568-5857-1B80-63DE-392BA4166582}"/>
              </a:ext>
            </a:extLst>
          </p:cNvPr>
          <p:cNvSpPr txBox="1"/>
          <p:nvPr/>
        </p:nvSpPr>
        <p:spPr>
          <a:xfrm>
            <a:off x="5714999" y="4394839"/>
            <a:ext cx="3116483" cy="523220"/>
          </a:xfrm>
          <a:prstGeom prst="rect">
            <a:avLst/>
          </a:prstGeom>
          <a:noFill/>
          <a:ln>
            <a:noFill/>
          </a:ln>
        </p:spPr>
        <p:txBody>
          <a:bodyPr wrap="square">
            <a:spAutoFit/>
          </a:bodyPr>
          <a:lstStyle/>
          <a:p>
            <a:pPr marL="920750" indent="-920750" algn="r">
              <a:buClr>
                <a:srgbClr val="20557B"/>
              </a:buClr>
            </a:pPr>
            <a:r>
              <a:rPr lang="en-US" sz="1400" b="1" spc="-5" dirty="0">
                <a:solidFill>
                  <a:srgbClr val="000000"/>
                </a:solidFill>
                <a:effectLst/>
                <a:ea typeface="Arial" panose="020B0604020202020204" pitchFamily="34" charset="0"/>
                <a:cs typeface="Times New Roman" panose="02020603050405020304" pitchFamily="18" charset="0"/>
                <a:hlinkClick r:id="rId6"/>
              </a:rPr>
              <a:t>A.S. Agenda for 2/17/26</a:t>
            </a:r>
            <a:endParaRPr lang="en-US" sz="1400" b="1" spc="-5" dirty="0">
              <a:solidFill>
                <a:srgbClr val="000000"/>
              </a:solidFill>
              <a:ea typeface="Arial" panose="020B0604020202020204" pitchFamily="34" charset="0"/>
              <a:cs typeface="Times New Roman" panose="02020603050405020304" pitchFamily="18" charset="0"/>
            </a:endParaRPr>
          </a:p>
          <a:p>
            <a:pPr marL="920750" indent="-920750" algn="r">
              <a:buClr>
                <a:srgbClr val="20557B"/>
              </a:buClr>
            </a:pPr>
            <a:r>
              <a:rPr lang="en-US" sz="1400" b="1" i="0" u="none" strike="noStrike" dirty="0">
                <a:solidFill>
                  <a:srgbClr val="006E79"/>
                </a:solidFill>
                <a:effectLst/>
                <a:hlinkClick r:id="rId7"/>
              </a:rPr>
              <a:t> AS Code of Conduct</a:t>
            </a:r>
            <a:endParaRPr lang="en-US" sz="1400" b="1" i="0" u="none" strike="noStrike" dirty="0">
              <a:solidFill>
                <a:srgbClr val="2C2E32"/>
              </a:solidFill>
              <a:effectLst/>
            </a:endParaRPr>
          </a:p>
        </p:txBody>
      </p:sp>
    </p:spTree>
    <p:extLst>
      <p:ext uri="{BB962C8B-B14F-4D97-AF65-F5344CB8AC3E}">
        <p14:creationId xmlns:p14="http://schemas.microsoft.com/office/powerpoint/2010/main" val="11495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545F-670E-8255-B96C-B1CD7DD0C5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D2E84C-EF2A-6135-407F-06FBDED8BC0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5EBDB20-8BD6-5C8C-2BE1-E445C885D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3521" y="-596894"/>
            <a:ext cx="22176688" cy="21072277"/>
          </a:xfrm>
          <a:prstGeom prst="rect">
            <a:avLst/>
          </a:prstGeom>
        </p:spPr>
      </p:pic>
      <p:sp>
        <p:nvSpPr>
          <p:cNvPr id="5" name="Title 4">
            <a:extLst>
              <a:ext uri="{FF2B5EF4-FFF2-40B4-BE49-F238E27FC236}">
                <a16:creationId xmlns:a16="http://schemas.microsoft.com/office/drawing/2014/main" id="{E9FF6C1E-EB4F-726E-2ABB-932C59D1C85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3. Land Acknowledgement</a:t>
            </a:r>
          </a:p>
        </p:txBody>
      </p:sp>
      <p:sp>
        <p:nvSpPr>
          <p:cNvPr id="10" name="Rectangle 9">
            <a:extLst>
              <a:ext uri="{FF2B5EF4-FFF2-40B4-BE49-F238E27FC236}">
                <a16:creationId xmlns:a16="http://schemas.microsoft.com/office/drawing/2014/main" id="{1916B6D5-AC0C-3382-8E9B-B1F82D84EDC2}"/>
              </a:ext>
            </a:extLst>
          </p:cNvPr>
          <p:cNvSpPr/>
          <p:nvPr/>
        </p:nvSpPr>
        <p:spPr>
          <a:xfrm>
            <a:off x="0" y="1274413"/>
            <a:ext cx="6440556" cy="3869088"/>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394DE47-F7E9-4D68-BE3E-684EBA487B31}"/>
              </a:ext>
            </a:extLst>
          </p:cNvPr>
          <p:cNvSpPr txBox="1"/>
          <p:nvPr/>
        </p:nvSpPr>
        <p:spPr>
          <a:xfrm>
            <a:off x="187091" y="1331520"/>
            <a:ext cx="6066374" cy="3754874"/>
          </a:xfrm>
          <a:prstGeom prst="rect">
            <a:avLst/>
          </a:prstGeom>
          <a:noFill/>
          <a:ln>
            <a:solidFill>
              <a:schemeClr val="bg2"/>
            </a:solidFill>
          </a:ln>
        </p:spPr>
        <p:txBody>
          <a:bodyPr wrap="square" rtlCol="0">
            <a:spAutoFit/>
          </a:bodyPr>
          <a:lstStyle/>
          <a:p>
            <a:pPr algn="ctr"/>
            <a:r>
              <a:rPr lang="en-US" sz="1400" i="1" dirty="0">
                <a:highlight>
                  <a:srgbClr val="FFFF00"/>
                </a:highlight>
                <a:latin typeface="Arial" panose="020B0604020202020204" pitchFamily="34" charset="0"/>
                <a:cs typeface="Arial" panose="020B0604020202020204" pitchFamily="34" charset="0"/>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 </a:t>
            </a:r>
            <a:r>
              <a:rPr lang="en-US" sz="1400" i="1" dirty="0">
                <a:latin typeface="Arial" panose="020B0604020202020204" pitchFamily="34" charset="0"/>
                <a:cs typeface="Arial" panose="020B0604020202020204" pitchFamily="34" charset="0"/>
              </a:rPr>
              <a:t>    </a:t>
            </a:r>
          </a:p>
          <a:p>
            <a:pPr algn="ctr"/>
            <a:r>
              <a:rPr lang="en-US" sz="1400" i="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pPr algn="ctr"/>
            <a:endParaRPr lang="en-US" sz="14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sz="1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FC14B44-9EE5-6436-BC72-C674D4D68615}"/>
              </a:ext>
            </a:extLst>
          </p:cNvPr>
          <p:cNvPicPr>
            <a:picLocks noChangeAspect="1"/>
          </p:cNvPicPr>
          <p:nvPr/>
        </p:nvPicPr>
        <p:blipFill>
          <a:blip r:embed="rId5"/>
          <a:srcRect l="65212" t="2597" r="3527" b="22618"/>
          <a:stretch>
            <a:fillRect/>
          </a:stretch>
        </p:blipFill>
        <p:spPr>
          <a:xfrm>
            <a:off x="6477186" y="1291931"/>
            <a:ext cx="2630184" cy="2955222"/>
          </a:xfrm>
          <a:prstGeom prst="rect">
            <a:avLst/>
          </a:prstGeom>
        </p:spPr>
      </p:pic>
      <p:sp>
        <p:nvSpPr>
          <p:cNvPr id="13" name="TextBox 12">
            <a:extLst>
              <a:ext uri="{FF2B5EF4-FFF2-40B4-BE49-F238E27FC236}">
                <a16:creationId xmlns:a16="http://schemas.microsoft.com/office/drawing/2014/main" id="{A2B20695-BF63-9594-59DC-D2FDC42DCDE8}"/>
              </a:ext>
            </a:extLst>
          </p:cNvPr>
          <p:cNvSpPr txBox="1"/>
          <p:nvPr/>
        </p:nvSpPr>
        <p:spPr>
          <a:xfrm>
            <a:off x="6552416" y="4247153"/>
            <a:ext cx="2479724" cy="830997"/>
          </a:xfrm>
          <a:prstGeom prst="rect">
            <a:avLst/>
          </a:prstGeom>
          <a:noFill/>
          <a:ln>
            <a:solidFill>
              <a:schemeClr val="bg2"/>
            </a:solidFill>
          </a:ln>
        </p:spPr>
        <p:txBody>
          <a:bodyPr wrap="square" rtlCol="0">
            <a:spAutoFit/>
          </a:bodyPr>
          <a:lstStyle/>
          <a:p>
            <a:pPr marL="120650" algn="ctr"/>
            <a:r>
              <a:rPr lang="en-US" sz="1200" i="1" dirty="0"/>
              <a:t>Resources: </a:t>
            </a:r>
            <a:r>
              <a:rPr lang="en-US" sz="1200" i="1" dirty="0">
                <a:hlinkClick r:id="rId6"/>
              </a:rPr>
              <a:t>“Making a land acknowledgment meaningful”</a:t>
            </a:r>
            <a:r>
              <a:rPr lang="en-US" sz="1200" i="1" dirty="0"/>
              <a:t>; </a:t>
            </a:r>
            <a:r>
              <a:rPr lang="en-US" sz="1200" i="1" dirty="0">
                <a:hlinkClick r:id="rId7"/>
              </a:rPr>
              <a:t>A call for more powerful land acknowledgements</a:t>
            </a:r>
            <a:endParaRPr lang="en-US" sz="1200" dirty="0"/>
          </a:p>
        </p:txBody>
      </p:sp>
    </p:spTree>
    <p:extLst>
      <p:ext uri="{BB962C8B-B14F-4D97-AF65-F5344CB8AC3E}">
        <p14:creationId xmlns:p14="http://schemas.microsoft.com/office/powerpoint/2010/main" val="20467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170E8-5FD3-B714-53A0-F2924A8C3C8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1DE5EC6-1C60-0059-3EA6-85B797D279E5}"/>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394C84B8-3F18-FCDD-3CCE-18EF40A29CCC}"/>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16DEA068-73E6-F32A-0FC3-9F640BB599E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5C591E19-5061-C92D-E8DF-D49481978B2B}"/>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AB36329E-2205-B076-6E10-3B4F8CF64EB5}"/>
              </a:ext>
            </a:extLst>
          </p:cNvPr>
          <p:cNvSpPr txBox="1">
            <a:spLocks/>
          </p:cNvSpPr>
          <p:nvPr/>
        </p:nvSpPr>
        <p:spPr>
          <a:xfrm>
            <a:off x="282618" y="306543"/>
            <a:ext cx="2635164" cy="272687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4. </a:t>
            </a:r>
          </a:p>
          <a:p>
            <a:pPr algn="ctr"/>
            <a:r>
              <a:rPr lang="en-US" sz="3600" dirty="0">
                <a:solidFill>
                  <a:schemeClr val="bg1"/>
                </a:solidFill>
                <a:latin typeface="Arial" panose="020B0604020202020204" pitchFamily="34" charset="0"/>
                <a:cs typeface="Arial" panose="020B0604020202020204" pitchFamily="34" charset="0"/>
              </a:rPr>
              <a:t>Action Items (Second Reads) </a:t>
            </a:r>
          </a:p>
        </p:txBody>
      </p:sp>
      <p:sp>
        <p:nvSpPr>
          <p:cNvPr id="11" name="TextBox 10">
            <a:extLst>
              <a:ext uri="{FF2B5EF4-FFF2-40B4-BE49-F238E27FC236}">
                <a16:creationId xmlns:a16="http://schemas.microsoft.com/office/drawing/2014/main" id="{204BC9D6-B9FA-0630-18DC-995AD0177EDB}"/>
              </a:ext>
            </a:extLst>
          </p:cNvPr>
          <p:cNvSpPr txBox="1"/>
          <p:nvPr/>
        </p:nvSpPr>
        <p:spPr>
          <a:xfrm>
            <a:off x="3483018" y="725090"/>
            <a:ext cx="5281029" cy="1138773"/>
          </a:xfrm>
          <a:prstGeom prst="rect">
            <a:avLst/>
          </a:prstGeom>
          <a:noFill/>
        </p:spPr>
        <p:txBody>
          <a:bodyPr wrap="square">
            <a:spAutoFit/>
          </a:bodyPr>
          <a:lstStyle/>
          <a:p>
            <a:pPr marL="0" indent="0">
              <a:buNone/>
            </a:pPr>
            <a:r>
              <a:rPr lang="en-US" sz="2400" b="1" dirty="0">
                <a:latin typeface="Arial" panose="020B0604020202020204" pitchFamily="34" charset="0"/>
                <a:cs typeface="Arial" panose="020B0604020202020204" pitchFamily="34" charset="0"/>
              </a:rPr>
              <a:t>5.1	</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Second Read: Resolution on 		Defining AI Literacy</a:t>
            </a:r>
            <a:r>
              <a:rPr lang="en-US" sz="2000" dirty="0">
                <a:latin typeface="Arial" panose="020B0604020202020204" pitchFamily="34" charset="0"/>
                <a:cs typeface="Arial" panose="020B0604020202020204" pitchFamily="34" charset="0"/>
              </a:rPr>
              <a:t>					Rodrigo Gomez (10 mins)</a:t>
            </a:r>
          </a:p>
        </p:txBody>
      </p:sp>
    </p:spTree>
    <p:extLst>
      <p:ext uri="{BB962C8B-B14F-4D97-AF65-F5344CB8AC3E}">
        <p14:creationId xmlns:p14="http://schemas.microsoft.com/office/powerpoint/2010/main" val="95231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A913-C924-6ECD-4A0B-5C055D1CA7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706561-BFC2-DBE6-E23B-3B592B7E2728}"/>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CD7FFFFE-6A1E-24CB-10BF-CB9D024EA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0ECBAA51-C381-E58D-2952-8F99A7B0DB86}"/>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4. Action Items (Second Reads)</a:t>
            </a:r>
          </a:p>
        </p:txBody>
      </p:sp>
      <p:sp>
        <p:nvSpPr>
          <p:cNvPr id="6" name="Content Placeholder 5">
            <a:extLst>
              <a:ext uri="{FF2B5EF4-FFF2-40B4-BE49-F238E27FC236}">
                <a16:creationId xmlns:a16="http://schemas.microsoft.com/office/drawing/2014/main" id="{970B7653-EA94-D2F7-D3C8-3DA0B61D00AC}"/>
              </a:ext>
            </a:extLst>
          </p:cNvPr>
          <p:cNvSpPr>
            <a:spLocks noGrp="1"/>
          </p:cNvSpPr>
          <p:nvPr>
            <p:ph sz="half" idx="1"/>
          </p:nvPr>
        </p:nvSpPr>
        <p:spPr>
          <a:xfrm>
            <a:off x="253413" y="1404700"/>
            <a:ext cx="8637173" cy="3464956"/>
          </a:xfrm>
        </p:spPr>
        <p:txBody>
          <a:bodyPr numCol="1">
            <a:noAutofit/>
          </a:bodyPr>
          <a:lstStyle/>
          <a:p>
            <a:pPr marL="0" indent="0">
              <a:lnSpc>
                <a:spcPct val="100000"/>
              </a:lnSpc>
              <a:buNone/>
            </a:pPr>
            <a:r>
              <a:rPr lang="en-US" sz="2400" b="1" dirty="0">
                <a:latin typeface="Arial" panose="020B0604020202020204" pitchFamily="34" charset="0"/>
                <a:cs typeface="Arial" panose="020B0604020202020204" pitchFamily="34" charset="0"/>
              </a:rPr>
              <a:t>4.1	Resolution on Defining AI Literacy</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(Rodrigo Gomez)</a:t>
            </a:r>
          </a:p>
          <a:p>
            <a:pPr marL="0" indent="0">
              <a:buNone/>
            </a:pPr>
            <a:endParaRPr lang="en-US" sz="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ASCCC passed a new resolution defining “AI Literacy” at the Fall Plenary 2025. Link to resolution: </a:t>
            </a:r>
            <a:r>
              <a:rPr lang="en-US" sz="1800" b="1" dirty="0">
                <a:latin typeface="Arial" panose="020B0604020202020204" pitchFamily="34" charset="0"/>
                <a:cs typeface="Arial" panose="020B0604020202020204" pitchFamily="34" charset="0"/>
                <a:hlinkClick r:id="rId5"/>
              </a:rPr>
              <a:t>102.04 “Support for AI Literacy Integration”</a:t>
            </a:r>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Because this resolution provides a neutral starting point for supporting students and faculty in addressing AI in education, I proposed that Miramar College’s Academic Senate pass </a:t>
            </a:r>
            <a:r>
              <a:rPr lang="en-US" sz="1800" dirty="0">
                <a:latin typeface="Arial" panose="020B0604020202020204" pitchFamily="34" charset="0"/>
                <a:cs typeface="Arial" panose="020B0604020202020204" pitchFamily="34" charset="0"/>
                <a:hlinkClick r:id="rId6"/>
              </a:rPr>
              <a:t>a resolution to accept and use this definition</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I issued an email follow up requesting feedback on the language in the resolution from all departments.  </a:t>
            </a:r>
          </a:p>
        </p:txBody>
      </p:sp>
      <p:pic>
        <p:nvPicPr>
          <p:cNvPr id="4" name="Picture 3" descr="A close up of a logo&#10;&#10;AI-generated content may be incorrect.">
            <a:extLst>
              <a:ext uri="{FF2B5EF4-FFF2-40B4-BE49-F238E27FC236}">
                <a16:creationId xmlns:a16="http://schemas.microsoft.com/office/drawing/2014/main" id="{51C62774-366F-2EF2-719B-0F47168B59D4}"/>
              </a:ext>
            </a:extLst>
          </p:cNvPr>
          <p:cNvPicPr>
            <a:picLocks noChangeAspect="1"/>
          </p:cNvPicPr>
          <p:nvPr/>
        </p:nvPicPr>
        <p:blipFill>
          <a:blip r:embed="rId7"/>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133919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2C6E-480A-1F02-B8F2-E7FD7C585C3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68A60D5-0AD9-424F-8367-17E40D2E8C7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4450D3C6-1E36-FCC9-DDD1-073B48751D14}"/>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68262AE2-8F89-1F54-5E2B-5E201518303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935BA09C-DE97-59F2-37CA-D37C003558D7}"/>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F010F72B-9DA5-C455-94D3-37DE4E271006}"/>
              </a:ext>
            </a:extLst>
          </p:cNvPr>
          <p:cNvSpPr txBox="1">
            <a:spLocks/>
          </p:cNvSpPr>
          <p:nvPr/>
        </p:nvSpPr>
        <p:spPr>
          <a:xfrm>
            <a:off x="282618" y="424543"/>
            <a:ext cx="2635164" cy="264098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a:t>
            </a:r>
          </a:p>
          <a:p>
            <a:pPr algn="ctr"/>
            <a:r>
              <a:rPr lang="en-US" sz="3600" dirty="0">
                <a:solidFill>
                  <a:schemeClr val="bg1"/>
                </a:solidFill>
                <a:latin typeface="Arial" panose="020B0604020202020204" pitchFamily="34" charset="0"/>
                <a:cs typeface="Arial" panose="020B0604020202020204" pitchFamily="34" charset="0"/>
              </a:rPr>
              <a:t>Discussion Items </a:t>
            </a:r>
          </a:p>
          <a:p>
            <a:pPr algn="ctr"/>
            <a:r>
              <a:rPr lang="en-US" sz="3600" dirty="0">
                <a:solidFill>
                  <a:schemeClr val="bg1"/>
                </a:solidFill>
                <a:latin typeface="Arial" panose="020B0604020202020204" pitchFamily="34" charset="0"/>
                <a:cs typeface="Arial" panose="020B0604020202020204" pitchFamily="34" charset="0"/>
              </a:rPr>
              <a:t>(First Reads) </a:t>
            </a:r>
          </a:p>
        </p:txBody>
      </p:sp>
      <p:sp>
        <p:nvSpPr>
          <p:cNvPr id="11" name="TextBox 10">
            <a:extLst>
              <a:ext uri="{FF2B5EF4-FFF2-40B4-BE49-F238E27FC236}">
                <a16:creationId xmlns:a16="http://schemas.microsoft.com/office/drawing/2014/main" id="{A49428CE-0A02-E465-FC72-E5E8B49FD0B5}"/>
              </a:ext>
            </a:extLst>
          </p:cNvPr>
          <p:cNvSpPr txBox="1"/>
          <p:nvPr/>
        </p:nvSpPr>
        <p:spPr>
          <a:xfrm>
            <a:off x="3483018" y="740568"/>
            <a:ext cx="5281029" cy="2523768"/>
          </a:xfrm>
          <a:prstGeom prst="rect">
            <a:avLst/>
          </a:prstGeom>
          <a:noFill/>
        </p:spPr>
        <p:txBody>
          <a:bodyPr wrap="square">
            <a:spAutoFit/>
          </a:bodyPr>
          <a:lstStyle/>
          <a:p>
            <a:pPr marL="0" indent="0">
              <a:buNone/>
            </a:pPr>
            <a:r>
              <a:rPr lang="en-US" sz="2000" b="1" dirty="0">
                <a:latin typeface="Arial" panose="020B0604020202020204" pitchFamily="34" charset="0"/>
                <a:cs typeface="Arial" panose="020B0604020202020204" pitchFamily="34" charset="0"/>
              </a:rPr>
              <a:t>5.1	</a:t>
            </a:r>
            <a:r>
              <a:rPr lang="en-US" sz="2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Academic Standards 					Subcommittee Changes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Mara Palma-Sanft (10 mins)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5.2		</a:t>
            </a:r>
            <a:r>
              <a:rPr lang="en-US" sz="2200" b="1" dirty="0">
                <a:latin typeface="Arial" panose="020B0604020202020204" pitchFamily="34" charset="0"/>
                <a:cs typeface="Arial" panose="020B0604020202020204" pitchFamily="34" charset="0"/>
              </a:rPr>
              <a:t>Responding to Ice on Campus</a:t>
            </a:r>
          </a:p>
          <a:p>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Rodrigo Gomez (10 mins)</a:t>
            </a:r>
            <a:endParaRPr lang="en-US" sz="2000" b="1"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81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C376-2671-45A2-3A2A-8261D0DC2A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63501A-A2E9-F030-3428-A8677B6C2C2B}"/>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8885D88-AB9B-4056-FCC6-31A1796A49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298989B4-5D24-8180-6A20-E2DE74DE3309}"/>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Discussion Items (First Reads)</a:t>
            </a:r>
          </a:p>
        </p:txBody>
      </p:sp>
      <p:sp>
        <p:nvSpPr>
          <p:cNvPr id="6" name="Content Placeholder 5">
            <a:extLst>
              <a:ext uri="{FF2B5EF4-FFF2-40B4-BE49-F238E27FC236}">
                <a16:creationId xmlns:a16="http://schemas.microsoft.com/office/drawing/2014/main" id="{A24CF08E-7CD9-B0D3-B9AE-B8EDF65954A5}"/>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5.1	Academic Standards Subcommittee Changes</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(Mara Palma-Sanft)</a:t>
            </a:r>
          </a:p>
        </p:txBody>
      </p:sp>
      <p:pic>
        <p:nvPicPr>
          <p:cNvPr id="3" name="Picture 2" descr="A close up of a logo&#10;&#10;AI-generated content may be incorrect.">
            <a:extLst>
              <a:ext uri="{FF2B5EF4-FFF2-40B4-BE49-F238E27FC236}">
                <a16:creationId xmlns:a16="http://schemas.microsoft.com/office/drawing/2014/main" id="{4C400DAB-B552-E445-5FCA-5B50D8D6A9E4}"/>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24056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3904E-B3B6-A28D-029B-D8389A3A47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19D9F8-252D-B276-55A6-282B85997143}"/>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0EF38D97-4D26-E742-389B-75591872D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3827" y="-1312747"/>
            <a:ext cx="22176688" cy="21072277"/>
          </a:xfrm>
          <a:prstGeom prst="rect">
            <a:avLst/>
          </a:prstGeom>
        </p:spPr>
      </p:pic>
      <p:sp>
        <p:nvSpPr>
          <p:cNvPr id="5" name="Title 4">
            <a:extLst>
              <a:ext uri="{FF2B5EF4-FFF2-40B4-BE49-F238E27FC236}">
                <a16:creationId xmlns:a16="http://schemas.microsoft.com/office/drawing/2014/main" id="{07B904AD-5733-BF6E-2423-F51EE90CE5F7}"/>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Discussion Items (First Reads)</a:t>
            </a:r>
          </a:p>
        </p:txBody>
      </p:sp>
      <p:sp>
        <p:nvSpPr>
          <p:cNvPr id="6" name="Content Placeholder 5">
            <a:extLst>
              <a:ext uri="{FF2B5EF4-FFF2-40B4-BE49-F238E27FC236}">
                <a16:creationId xmlns:a16="http://schemas.microsoft.com/office/drawing/2014/main" id="{9D579D52-32D4-14F0-7B58-794802D16002}"/>
              </a:ext>
            </a:extLst>
          </p:cNvPr>
          <p:cNvSpPr>
            <a:spLocks noGrp="1"/>
          </p:cNvSpPr>
          <p:nvPr>
            <p:ph sz="half" idx="1"/>
          </p:nvPr>
        </p:nvSpPr>
        <p:spPr>
          <a:xfrm>
            <a:off x="312518" y="1541860"/>
            <a:ext cx="8518964"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Responding to Ice on Campus</a:t>
            </a:r>
            <a:endParaRPr lang="en-US" sz="1800" b="1" dirty="0">
              <a:latin typeface="Arial" panose="020B0604020202020204" pitchFamily="34" charset="0"/>
              <a:cs typeface="Arial" panose="020B0604020202020204" pitchFamily="34" charset="0"/>
            </a:endParaRPr>
          </a:p>
          <a:p>
            <a:pPr marL="0" indent="0">
              <a:buNone/>
            </a:pPr>
            <a:endParaRPr lang="en-US" sz="5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We recognize that the current political climate has created heightened anxiety for many students and employees</a:t>
            </a:r>
          </a:p>
          <a:p>
            <a:r>
              <a:rPr lang="en-US" sz="1700" dirty="0">
                <a:latin typeface="Arial" panose="020B0604020202020204" pitchFamily="34" charset="0"/>
                <a:cs typeface="Arial" panose="020B0604020202020204" pitchFamily="34" charset="0"/>
              </a:rPr>
              <a:t>Our responsibility as a public institution is to ensure a safe, lawful, and supportive learning environment for all</a:t>
            </a:r>
          </a:p>
          <a:p>
            <a:r>
              <a:rPr lang="en-US" sz="1700" dirty="0">
                <a:latin typeface="Arial" panose="020B0604020202020204" pitchFamily="34" charset="0"/>
                <a:cs typeface="Arial" panose="020B0604020202020204" pitchFamily="34" charset="0"/>
              </a:rPr>
              <a:t>SDCCD has clear policies to protect student privacy and promote transparency</a:t>
            </a:r>
            <a:endParaRPr lang="en-US" sz="1500" dirty="0">
              <a:latin typeface="Arial" panose="020B0604020202020204" pitchFamily="34" charset="0"/>
              <a:cs typeface="Arial" panose="020B0604020202020204" pitchFamily="34" charset="0"/>
            </a:endParaRPr>
          </a:p>
          <a:p>
            <a:pPr marL="0" indent="0">
              <a:buNone/>
            </a:pPr>
            <a:endParaRPr lang="en-US" sz="5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Our role is not to escalate the fear — but to ensure clarity, preparedness, and student safety. We already have some tools in place. Are we educating our community well enough about them?</a:t>
            </a:r>
          </a:p>
          <a:p>
            <a:pPr marL="0" indent="0">
              <a:buNone/>
            </a:pPr>
            <a:endParaRPr lang="en-US" sz="15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17C11082-172F-AD04-F4A9-5F2C2ECF5295}"/>
              </a:ext>
            </a:extLst>
          </p:cNvPr>
          <p:cNvPicPr>
            <a:picLocks noChangeAspect="1"/>
          </p:cNvPicPr>
          <p:nvPr/>
        </p:nvPicPr>
        <p:blipFill>
          <a:blip r:embed="rId5"/>
          <a:stretch>
            <a:fillRect/>
          </a:stretch>
        </p:blipFill>
        <p:spPr>
          <a:xfrm>
            <a:off x="6656239" y="4429030"/>
            <a:ext cx="2175243" cy="440626"/>
          </a:xfrm>
          <a:prstGeom prst="rect">
            <a:avLst/>
          </a:prstGeom>
        </p:spPr>
      </p:pic>
    </p:spTree>
    <p:extLst>
      <p:ext uri="{BB962C8B-B14F-4D97-AF65-F5344CB8AC3E}">
        <p14:creationId xmlns:p14="http://schemas.microsoft.com/office/powerpoint/2010/main" val="3629854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7884b-8bfc-4a3c-906f-cb8dfda6fa1a">
      <Terms xmlns="http://schemas.microsoft.com/office/infopath/2007/PartnerControls"/>
    </lcf76f155ced4ddcb4097134ff3c332f>
    <TaxCatchAll xmlns="12f8004a-37c5-4b4e-89be-f91908b453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D550624CA50E43A8BC77CB037BBA7B" ma:contentTypeVersion="10" ma:contentTypeDescription="Create a new document." ma:contentTypeScope="" ma:versionID="b0c91adde4be8833b7548ff9b770ae66">
  <xsd:schema xmlns:xsd="http://www.w3.org/2001/XMLSchema" xmlns:xs="http://www.w3.org/2001/XMLSchema" xmlns:p="http://schemas.microsoft.com/office/2006/metadata/properties" xmlns:ns2="9dc7884b-8bfc-4a3c-906f-cb8dfda6fa1a" xmlns:ns3="12f8004a-37c5-4b4e-89be-f91908b45322" targetNamespace="http://schemas.microsoft.com/office/2006/metadata/properties" ma:root="true" ma:fieldsID="aaf733ec79036f773dbc63d4ab81121a" ns2:_="" ns3:_="">
    <xsd:import namespace="9dc7884b-8bfc-4a3c-906f-cb8dfda6fa1a"/>
    <xsd:import namespace="12f8004a-37c5-4b4e-89be-f91908b453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884b-8bfc-4a3c-906f-cb8dfda6f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f8004a-37c5-4b4e-89be-f91908b453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6c769e-987e-4e51-9d6e-405396af9f64}" ma:internalName="TaxCatchAll" ma:showField="CatchAllData" ma:web="12f8004a-37c5-4b4e-89be-f91908b4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7C6D2-F2E8-4521-A6E8-2CFEFE2540DE}">
  <ds:schemaRefs>
    <ds:schemaRef ds:uri="http://schemas.microsoft.com/office/2006/metadata/properties"/>
    <ds:schemaRef ds:uri="http://schemas.microsoft.com/office/infopath/2007/PartnerControls"/>
    <ds:schemaRef ds:uri="9dc7884b-8bfc-4a3c-906f-cb8dfda6fa1a"/>
    <ds:schemaRef ds:uri="12f8004a-37c5-4b4e-89be-f91908b45322"/>
  </ds:schemaRefs>
</ds:datastoreItem>
</file>

<file path=customXml/itemProps2.xml><?xml version="1.0" encoding="utf-8"?>
<ds:datastoreItem xmlns:ds="http://schemas.openxmlformats.org/officeDocument/2006/customXml" ds:itemID="{9D40A1B4-4074-45B6-821C-97300AA1E345}">
  <ds:schemaRefs>
    <ds:schemaRef ds:uri="http://schemas.microsoft.com/sharepoint/v3/contenttype/forms"/>
  </ds:schemaRefs>
</ds:datastoreItem>
</file>

<file path=customXml/itemProps3.xml><?xml version="1.0" encoding="utf-8"?>
<ds:datastoreItem xmlns:ds="http://schemas.openxmlformats.org/officeDocument/2006/customXml" ds:itemID="{7578D42A-50C4-4386-81A9-CC31C6895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884b-8bfc-4a3c-906f-cb8dfda6fa1a"/>
    <ds:schemaRef ds:uri="12f8004a-37c5-4b4e-89be-f91908b4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4158</TotalTime>
  <Words>1198</Words>
  <Application>Microsoft Macintosh PowerPoint</Application>
  <PresentationFormat>On-screen Show (16:9)</PresentationFormat>
  <Paragraphs>147</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Academic Senate Special Meeting</vt:lpstr>
      <vt:lpstr>Attendance Log: February 17th</vt:lpstr>
      <vt:lpstr>2. Agenda Overview</vt:lpstr>
      <vt:lpstr>3. Land Acknowledgement</vt:lpstr>
      <vt:lpstr> </vt:lpstr>
      <vt:lpstr>4. Action Items (Second Reads)</vt:lpstr>
      <vt:lpstr> </vt:lpstr>
      <vt:lpstr>5. Discussion Items (First Reads)</vt:lpstr>
      <vt:lpstr>5. Discussion Items (First Reads)</vt:lpstr>
      <vt:lpstr>5. Discussion Items (First Reads)</vt:lpstr>
      <vt:lpstr>5. Discussion Items (First Reads)</vt:lpstr>
      <vt:lpstr>5. Discussion Items (First Reads)</vt:lpstr>
      <vt:lpstr> </vt:lpstr>
      <vt:lpstr>6. Reports</vt:lpstr>
      <vt:lpstr>6. Reports</vt:lpstr>
      <vt:lpstr>6. Reports</vt:lpstr>
      <vt:lpstr>7. Announcements</vt:lpstr>
      <vt:lpstr>8. Adjournment</vt:lpstr>
      <vt:lpstr>Thanks for your hard work for Miramar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Rodrigo Gomez</cp:lastModifiedBy>
  <cp:revision>31</cp:revision>
  <dcterms:created xsi:type="dcterms:W3CDTF">2024-08-27T14:16:21Z</dcterms:created>
  <dcterms:modified xsi:type="dcterms:W3CDTF">2026-02-17T23:11:26Z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0x01010003D550624CA50E43A8BC77CB037BBA7B</vt:lpwstr>
  </property>
  <property fmtid="{D5CDD505-2E9C-101B-9397-08002B2CF9AE}" pid="3" name="MediaServiceImageTags">
    <vt:lpwstr/>
  </property>
</Properties>
</file>