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7" r:id="rId2"/>
    <p:sldId id="290" r:id="rId3"/>
    <p:sldId id="262" r:id="rId4"/>
    <p:sldId id="259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95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0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130" d="100"/>
          <a:sy n="130" d="100"/>
        </p:scale>
        <p:origin x="786" y="144"/>
      </p:cViewPr>
      <p:guideLst>
        <p:guide orient="horz" pos="400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05:30:56.120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1 24575,'2'5'0,"1"-1"0,-1 1 0,1 0 0,0-1 0,0 1 0,1-1 0,-1 0 0,1 0 0,0-1 0,0 1 0,7 4 0,-1 1 0,181 154 0,256 168 0,-280-213 0,-15 1 0,183 188 0,-298-271 0,74 74 0,112 102 0,-94-100 0,714 572 0,-590-474 0,-164-131 0,223 193 0,-295-258 0,142 128 0,-71-58 0,140 102 0,-150-126 0,81 75 0,-79-65 0,91 61 0,-99-81 0,59 37 0,29 11 0,14 9 0,-61-41 0,123 95 0,19 19 0,-92-77 0,-150-96-1365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05:30:58.78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5210 0 24575,'-230'389'0,"-40"58"0,186-326 0,-219 290 0,224-312 0,-61 69 0,-352 385 0,388-434 0,65-75 0,-309 342 0,-90 65 0,-50 38 0,285-295 0,-54 56 0,77-67 0,-199 228 0,255-267 0,-37 48 0,-57 80 0,16-21 0,129-155 0,-82 117 0,86-118 0,45-65 0,2 1 0,1 0 0,-25 51 0,19-2 99,-7 11-1563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EE700-4DAE-4557-BBF0-D43E8C0E2E83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1077F-51F4-4F4E-B6B6-1E873D318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A2B1F-D422-4D47-9AB3-A3C1D0B59EF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472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1B999-69F0-44E1-B8D6-D62E0BCD053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0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81D1E-B0FC-4E80-B185-E52A6C4499C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671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58444-80B9-4300-8FE0-D30351EDE75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064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64530-AED0-45A6-A51B-9FE1DC48231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029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DF66A-1F48-4295-8A15-FFA3601CAEE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70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93DEF-E5CF-464A-A283-51C8388A861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1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B57BB-1FCA-4F83-B3AC-BF4E72160F0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236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7E80B-652C-4B53-9C5D-0AC4D31E747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427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305D2-C576-4B82-B1E1-C2B218F5F73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097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E3172-3A17-4977-B1F5-8DDE01EDC40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069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7E82F6-AFF0-47BF-B4FB-1765E9AD3954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414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customXml" Target="../ink/ink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39700" y="79375"/>
            <a:ext cx="88201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Calibri" panose="020F0502020204030204" pitchFamily="34" charset="0"/>
              </a:rPr>
              <a:t>Glandular Epithelia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39700" y="4814086"/>
            <a:ext cx="6096000" cy="185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2800" b="1" u="sng" dirty="0">
                <a:solidFill>
                  <a:srgbClr val="CC6600"/>
                </a:solidFill>
                <a:latin typeface="Calibri" panose="020F0502020204030204" pitchFamily="34" charset="0"/>
              </a:rPr>
              <a:t>Exocrine</a:t>
            </a:r>
            <a:r>
              <a:rPr lang="en-US" altLang="en-US" sz="2800" b="1" dirty="0">
                <a:solidFill>
                  <a:srgbClr val="CC6600"/>
                </a:solidFill>
                <a:latin typeface="Calibri" panose="020F0502020204030204" pitchFamily="34" charset="0"/>
              </a:rPr>
              <a:t> Glands can be Classified by: </a:t>
            </a:r>
          </a:p>
          <a:p>
            <a:pPr marL="457200" lvl="1" indent="0" fontAlgn="base"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1) Structure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of gland.</a:t>
            </a:r>
          </a:p>
          <a:p>
            <a:pPr marL="457200" lvl="1" indent="0" fontAlgn="base"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2) Mode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of secretion.</a:t>
            </a:r>
          </a:p>
          <a:p>
            <a:pPr marL="457200" lvl="1" indent="0" fontAlgn="base"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3) Type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of secretion produced.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8532" y="627842"/>
            <a:ext cx="6720613" cy="2443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2800" b="1" dirty="0">
                <a:solidFill>
                  <a:srgbClr val="0033CC"/>
                </a:solidFill>
                <a:latin typeface="Calibri" panose="020F0502020204030204" pitchFamily="34" charset="0"/>
              </a:rPr>
              <a:t>Endocrine Glands</a:t>
            </a:r>
          </a:p>
          <a:p>
            <a:pPr lvl="1" fontAlgn="base"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Secretes hormones directly into interstitium then </a:t>
            </a:r>
            <a:r>
              <a:rPr lang="en-US" altLang="en-US" sz="2400" u="sng" dirty="0">
                <a:solidFill>
                  <a:srgbClr val="000000"/>
                </a:solidFill>
                <a:latin typeface="Calibri" panose="020F0502020204030204" pitchFamily="34" charset="0"/>
              </a:rPr>
              <a:t>into blood stream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. These glands have </a:t>
            </a:r>
            <a:r>
              <a:rPr lang="en-US" altLang="en-US" sz="2400" u="sng" dirty="0">
                <a:solidFill>
                  <a:srgbClr val="000000"/>
                </a:solidFill>
                <a:latin typeface="Calibri" panose="020F0502020204030204" pitchFamily="34" charset="0"/>
              </a:rPr>
              <a:t>no ducts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. Hormones travel via blood stream all over body, only have effect on tissues with </a:t>
            </a:r>
            <a:r>
              <a:rPr lang="en-US" altLang="en-US" sz="2400" u="sng" dirty="0">
                <a:solidFill>
                  <a:srgbClr val="000000"/>
                </a:solidFill>
                <a:latin typeface="Calibri" panose="020F0502020204030204" pitchFamily="34" charset="0"/>
              </a:rPr>
              <a:t>receptors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for that hormone = “target tissue”. 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45943" y="3290944"/>
            <a:ext cx="6511612" cy="13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2800" b="1" dirty="0">
                <a:solidFill>
                  <a:srgbClr val="800000"/>
                </a:solidFill>
                <a:latin typeface="Calibri" panose="020F0502020204030204" pitchFamily="34" charset="0"/>
              </a:rPr>
              <a:t>Exocrine Glands</a:t>
            </a:r>
          </a:p>
          <a:p>
            <a:pPr lvl="1" fontAlgn="base"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Secretions made by cells and discharged through </a:t>
            </a:r>
            <a:r>
              <a:rPr lang="en-US" altLang="en-US" sz="2400" u="sng" dirty="0">
                <a:solidFill>
                  <a:srgbClr val="000000"/>
                </a:solidFill>
                <a:latin typeface="Calibri" panose="020F0502020204030204" pitchFamily="34" charset="0"/>
              </a:rPr>
              <a:t>ducts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onto an </a:t>
            </a:r>
            <a:r>
              <a:rPr lang="en-US" altLang="en-US" sz="2400" u="sng" dirty="0">
                <a:solidFill>
                  <a:srgbClr val="000000"/>
                </a:solidFill>
                <a:latin typeface="Calibri" panose="020F0502020204030204" pitchFamily="34" charset="0"/>
              </a:rPr>
              <a:t>exposed surface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190CB8-60C4-4DB0-B464-4599C8A3B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864" y="4091596"/>
            <a:ext cx="2009231" cy="24271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7ECDF3-5245-4399-B556-3BF6D187A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8433" y="1039945"/>
            <a:ext cx="2405567" cy="220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8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47638" y="90488"/>
            <a:ext cx="88201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u="sng">
                <a:solidFill>
                  <a:srgbClr val="000000"/>
                </a:solidFill>
              </a:rPr>
              <a:t>Cutaneous </a:t>
            </a:r>
            <a:r>
              <a:rPr lang="en-US" altLang="en-US" sz="3600" b="1" u="sng">
                <a:solidFill>
                  <a:srgbClr val="000000"/>
                </a:solidFill>
                <a:latin typeface="Calibri" panose="020F0502020204030204" pitchFamily="34" charset="0"/>
              </a:rPr>
              <a:t>Membranes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406400" y="717550"/>
            <a:ext cx="7318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Covers the external surface of the body.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409575" y="1068388"/>
            <a:ext cx="8143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A “dry” membrane, preventing dehydration.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406400" y="1511300"/>
            <a:ext cx="8081963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2 Main Layers:</a:t>
            </a:r>
          </a:p>
          <a:p>
            <a:pPr lvl="1" fontAlgn="base"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Epithelium (Keratinized Stratified Squamous), this is called the Epidermis.</a:t>
            </a:r>
          </a:p>
          <a:p>
            <a:pPr lvl="1" fontAlgn="base"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Areolar and Dense Irregular CT make up the Dermis.</a:t>
            </a:r>
          </a:p>
        </p:txBody>
      </p:sp>
      <p:sp>
        <p:nvSpPr>
          <p:cNvPr id="7" name="Rectangle 6"/>
          <p:cNvSpPr/>
          <p:nvPr/>
        </p:nvSpPr>
        <p:spPr>
          <a:xfrm>
            <a:off x="277813" y="4306888"/>
            <a:ext cx="2817812" cy="2000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fontAlgn="base" hangingPunct="0">
              <a:defRPr/>
            </a:pPr>
            <a:r>
              <a:rPr lang="en-US" sz="2400" b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Roles</a:t>
            </a:r>
          </a:p>
          <a:p>
            <a:pPr algn="just" eaLnBrk="0" fontAlgn="base" hangingPunct="0">
              <a:defRPr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Physical protection</a:t>
            </a:r>
          </a:p>
          <a:p>
            <a:pPr algn="just" eaLnBrk="0" fontAlgn="base" hangingPunct="0">
              <a:defRPr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Prevents water loss</a:t>
            </a:r>
          </a:p>
          <a:p>
            <a:pPr algn="just" eaLnBrk="0" fontAlgn="base" hangingPunct="0">
              <a:defRPr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Detection of sensations</a:t>
            </a:r>
          </a:p>
          <a:p>
            <a:pPr algn="just" eaLnBrk="0" fontAlgn="base" hangingPunct="0">
              <a:defRPr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Thermoregulation</a:t>
            </a:r>
          </a:p>
          <a:p>
            <a:pPr algn="just" eaLnBrk="0" fontAlgn="base" hangingPunct="0">
              <a:defRPr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Production of vitamin 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31CC76-A0C1-471E-2A77-B2D3B844D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127" y="3261823"/>
            <a:ext cx="5182323" cy="350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1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t="1334" r="12083" b="3398"/>
          <a:stretch>
            <a:fillRect/>
          </a:stretch>
        </p:blipFill>
        <p:spPr bwMode="auto">
          <a:xfrm>
            <a:off x="215900" y="165100"/>
            <a:ext cx="6818313" cy="652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7407275" y="619125"/>
            <a:ext cx="944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u="sng">
                <a:solidFill>
                  <a:srgbClr val="800000"/>
                </a:solidFill>
                <a:latin typeface="Calibri" panose="020F0502020204030204" pitchFamily="34" charset="0"/>
              </a:rPr>
              <a:t>Mucous</a:t>
            </a:r>
            <a:endParaRPr lang="en-US" altLang="en-US" sz="1800" b="1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7483475" y="2047875"/>
            <a:ext cx="827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u="sng">
                <a:solidFill>
                  <a:srgbClr val="800000"/>
                </a:solidFill>
                <a:latin typeface="Calibri" panose="020F0502020204030204" pitchFamily="34" charset="0"/>
              </a:rPr>
              <a:t>Serous</a:t>
            </a:r>
            <a:endParaRPr lang="en-US" altLang="en-US" sz="1800" b="1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7292975" y="3502025"/>
            <a:ext cx="1200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u="sng">
                <a:solidFill>
                  <a:srgbClr val="800000"/>
                </a:solidFill>
                <a:latin typeface="Calibri" panose="020F0502020204030204" pitchFamily="34" charset="0"/>
              </a:rPr>
              <a:t>Cutaneous</a:t>
            </a:r>
            <a:endParaRPr lang="en-US" altLang="en-US" sz="1800" b="1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sp>
        <p:nvSpPr>
          <p:cNvPr id="28678" name="Rectangle 4"/>
          <p:cNvSpPr>
            <a:spLocks noChangeArrowheads="1"/>
          </p:cNvSpPr>
          <p:nvPr/>
        </p:nvSpPr>
        <p:spPr bwMode="auto">
          <a:xfrm>
            <a:off x="6933881" y="5232400"/>
            <a:ext cx="189135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solidFill>
                  <a:srgbClr val="800000"/>
                </a:solidFill>
                <a:latin typeface="Calibri" panose="020F0502020204030204" pitchFamily="34" charset="0"/>
              </a:rPr>
              <a:t>Connective Tissue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u="sng" dirty="0">
                <a:solidFill>
                  <a:srgbClr val="800000"/>
                </a:solidFill>
                <a:latin typeface="Calibri" panose="020F0502020204030204" pitchFamily="34" charset="0"/>
              </a:rPr>
              <a:t>Synovial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u="sng" dirty="0">
                <a:solidFill>
                  <a:srgbClr val="800000"/>
                </a:solidFill>
                <a:latin typeface="Calibri" panose="020F0502020204030204" pitchFamily="34" charset="0"/>
              </a:rPr>
              <a:t>Membrane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800000"/>
                </a:solidFill>
                <a:latin typeface="Calibri" panose="020F0502020204030204" pitchFamily="34" charset="0"/>
              </a:rPr>
              <a:t>(Later!)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8C22349-1FF9-3ECD-9305-81F6C2E81078}"/>
              </a:ext>
            </a:extLst>
          </p:cNvPr>
          <p:cNvGrpSpPr/>
          <p:nvPr/>
        </p:nvGrpSpPr>
        <p:grpSpPr>
          <a:xfrm>
            <a:off x="3354910" y="4527476"/>
            <a:ext cx="2094840" cy="2276280"/>
            <a:chOff x="3354910" y="4527476"/>
            <a:chExt cx="2094840" cy="227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080FAAC-854A-73C7-DFC1-CF14B664ED7D}"/>
                    </a:ext>
                  </a:extLst>
                </p14:cNvPr>
                <p14:cNvContentPartPr/>
                <p14:nvPr/>
              </p14:nvContentPartPr>
              <p14:xfrm>
                <a:off x="3354910" y="4586516"/>
                <a:ext cx="2031480" cy="16196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080FAAC-854A-73C7-DFC1-CF14B664ED7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292270" y="4523876"/>
                  <a:ext cx="2157120" cy="174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D4B965A-198C-7FFD-5F34-D656C50CE633}"/>
                    </a:ext>
                  </a:extLst>
                </p14:cNvPr>
                <p14:cNvContentPartPr/>
                <p14:nvPr/>
              </p14:nvContentPartPr>
              <p14:xfrm>
                <a:off x="3573790" y="4527476"/>
                <a:ext cx="1875960" cy="22762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D4B965A-198C-7FFD-5F34-D656C50CE63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510790" y="4464476"/>
                  <a:ext cx="2001600" cy="2401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2898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711200" y="2147888"/>
            <a:ext cx="2689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3600" u="sng" dirty="0">
                <a:solidFill>
                  <a:srgbClr val="000000"/>
                </a:solidFill>
                <a:latin typeface="Calibri" panose="020F0502020204030204" pitchFamily="34" charset="0"/>
              </a:rPr>
              <a:t>Roles</a:t>
            </a:r>
            <a:r>
              <a:rPr lang="en-US" alt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279400" y="814388"/>
            <a:ext cx="85598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FontTx/>
              <a:buNone/>
            </a:pPr>
            <a:r>
              <a:rPr lang="en-US" altLang="en-US" sz="3400" b="1">
                <a:solidFill>
                  <a:srgbClr val="000000"/>
                </a:solidFill>
                <a:latin typeface="Calibri" panose="020F0502020204030204" pitchFamily="34" charset="0"/>
              </a:rPr>
              <a:t>Composed of Layers of fibrous C.T. in between various tissues.</a:t>
            </a:r>
          </a:p>
        </p:txBody>
      </p:sp>
      <p:sp>
        <p:nvSpPr>
          <p:cNvPr id="29700" name="Text Box 7"/>
          <p:cNvSpPr txBox="1">
            <a:spLocks noChangeArrowheads="1"/>
          </p:cNvSpPr>
          <p:nvPr/>
        </p:nvSpPr>
        <p:spPr bwMode="auto">
          <a:xfrm>
            <a:off x="3400425" y="63500"/>
            <a:ext cx="1717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>
                <a:solidFill>
                  <a:srgbClr val="CC0000"/>
                </a:solidFill>
                <a:latin typeface="Calibri" panose="020F0502020204030204" pitchFamily="34" charset="0"/>
              </a:rPr>
              <a:t>Fasciae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425450" y="2835275"/>
            <a:ext cx="73691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1)</a:t>
            </a:r>
            <a:r>
              <a:rPr lang="en-US" alt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 Provides stability, maintains relative positions of organs.</a:t>
            </a: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419100" y="4430713"/>
            <a:ext cx="73691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2)</a:t>
            </a:r>
            <a:r>
              <a:rPr lang="en-US" alt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 Allows for distribution of blood vessels, lymph vessels and nerves.</a:t>
            </a:r>
          </a:p>
        </p:txBody>
      </p:sp>
    </p:spTree>
    <p:extLst>
      <p:ext uri="{BB962C8B-B14F-4D97-AF65-F5344CB8AC3E}">
        <p14:creationId xmlns:p14="http://schemas.microsoft.com/office/powerpoint/2010/main" val="110165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/>
      <p:bldP spid="317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52400" y="247650"/>
            <a:ext cx="88201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>
                <a:solidFill>
                  <a:srgbClr val="000000"/>
                </a:solidFill>
                <a:latin typeface="Calibri" panose="020F0502020204030204" pitchFamily="34" charset="0"/>
              </a:rPr>
              <a:t>All organ systems are interconnected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217738" y="4022725"/>
            <a:ext cx="44735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4000" b="1">
                <a:solidFill>
                  <a:srgbClr val="CC0000"/>
                </a:solidFill>
                <a:latin typeface="Calibri" panose="020F0502020204030204" pitchFamily="34" charset="0"/>
              </a:rPr>
              <a:t>2. Deep Fascia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462088" y="1090613"/>
            <a:ext cx="5953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>
                <a:solidFill>
                  <a:srgbClr val="000000"/>
                </a:solidFill>
                <a:latin typeface="Calibri" panose="020F0502020204030204" pitchFamily="34" charset="0"/>
              </a:rPr>
              <a:t>There are 3 types of </a:t>
            </a:r>
            <a:r>
              <a:rPr lang="en-US" altLang="en-US" sz="4000" b="1" u="sng">
                <a:solidFill>
                  <a:srgbClr val="0033CC"/>
                </a:solidFill>
                <a:latin typeface="Calibri" panose="020F0502020204030204" pitchFamily="34" charset="0"/>
              </a:rPr>
              <a:t>Fasciae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2209800" y="2730500"/>
            <a:ext cx="46069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4000" b="1">
                <a:solidFill>
                  <a:srgbClr val="CC0000"/>
                </a:solidFill>
                <a:latin typeface="Calibri" panose="020F0502020204030204" pitchFamily="34" charset="0"/>
              </a:rPr>
              <a:t>1. Superficial Fascia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2211388" y="5222875"/>
            <a:ext cx="44735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4000" b="1">
                <a:solidFill>
                  <a:srgbClr val="CC0000"/>
                </a:solidFill>
                <a:latin typeface="Calibri" panose="020F0502020204030204" pitchFamily="34" charset="0"/>
              </a:rPr>
              <a:t>3. Subserous Fascia</a:t>
            </a:r>
          </a:p>
        </p:txBody>
      </p:sp>
    </p:spTree>
    <p:extLst>
      <p:ext uri="{BB962C8B-B14F-4D97-AF65-F5344CB8AC3E}">
        <p14:creationId xmlns:p14="http://schemas.microsoft.com/office/powerpoint/2010/main" val="111867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  <p:bldP spid="34821" grpId="0"/>
      <p:bldP spid="348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330994" y="314330"/>
            <a:ext cx="8634412" cy="1772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3000" u="sng" dirty="0">
                <a:solidFill>
                  <a:srgbClr val="000000"/>
                </a:solidFill>
                <a:latin typeface="Calibri" panose="020F0502020204030204" pitchFamily="34" charset="0"/>
              </a:rPr>
              <a:t>Superficial Fascia</a:t>
            </a:r>
            <a:r>
              <a:rPr lang="en-US" altLang="en-US" sz="3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600" i="1" dirty="0">
                <a:solidFill>
                  <a:srgbClr val="000000"/>
                </a:solidFill>
                <a:latin typeface="Calibri" panose="020F0502020204030204" pitchFamily="34" charset="0"/>
              </a:rPr>
              <a:t>(Hypodermis)</a:t>
            </a:r>
          </a:p>
          <a:p>
            <a:pPr marL="457200" lvl="1" indent="0" fontAlgn="base">
              <a:spcAft>
                <a:spcPct val="0"/>
              </a:spcAft>
              <a:buNone/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Subcutaneous layer (adipose and dense irregular CT).</a:t>
            </a:r>
          </a:p>
          <a:p>
            <a:pPr marL="457200" lvl="1" indent="0" fontAlgn="base">
              <a:spcAft>
                <a:spcPct val="0"/>
              </a:spcAft>
              <a:buNone/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Insulation, padding, allows movement.</a:t>
            </a:r>
          </a:p>
          <a:p>
            <a:pPr marL="457200" lvl="1" indent="0" fontAlgn="base">
              <a:spcAft>
                <a:spcPct val="0"/>
              </a:spcAft>
              <a:buNone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Collagen fibers run through the adipose tissue.</a:t>
            </a:r>
            <a:endParaRPr lang="en-US" altLang="en-US" sz="2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30994" y="2257716"/>
            <a:ext cx="8443912" cy="217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3000" u="sng" dirty="0">
                <a:solidFill>
                  <a:srgbClr val="000000"/>
                </a:solidFill>
                <a:latin typeface="Calibri" panose="020F0502020204030204" pitchFamily="34" charset="0"/>
              </a:rPr>
              <a:t>Deep Fascia</a:t>
            </a:r>
          </a:p>
          <a:p>
            <a:pPr marL="457200" lvl="1" indent="0" fontAlgn="base">
              <a:spcAft>
                <a:spcPct val="0"/>
              </a:spcAft>
              <a:buNone/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Dense connective tissue, lots of collagen.</a:t>
            </a:r>
          </a:p>
          <a:p>
            <a:pPr marL="457200" lvl="1" indent="0" fontAlgn="base">
              <a:spcAft>
                <a:spcPct val="0"/>
              </a:spcAft>
              <a:buNone/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Many layers with varying orientations.</a:t>
            </a:r>
          </a:p>
          <a:p>
            <a:pPr marL="457200" lvl="1" indent="0" fontAlgn="base">
              <a:spcAft>
                <a:spcPct val="0"/>
              </a:spcAft>
              <a:buNone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Creates compartments for structural support of muscles. </a:t>
            </a:r>
          </a:p>
          <a:p>
            <a:pPr marL="457200" lvl="1" indent="0" fontAlgn="base">
              <a:spcAft>
                <a:spcPct val="0"/>
              </a:spcAft>
              <a:buNone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Provides access for blood vessels, lymphatics and nerves.</a:t>
            </a:r>
            <a:endParaRPr lang="en-US" altLang="en-US" sz="2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330994" y="4770084"/>
            <a:ext cx="8369300" cy="1772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3000" u="sng" dirty="0">
                <a:solidFill>
                  <a:srgbClr val="000000"/>
                </a:solidFill>
                <a:latin typeface="Calibri" panose="020F0502020204030204" pitchFamily="34" charset="0"/>
              </a:rPr>
              <a:t>Subserous Fascia</a:t>
            </a:r>
            <a:r>
              <a:rPr lang="en-US" altLang="en-US" sz="3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600" i="1" dirty="0">
                <a:solidFill>
                  <a:srgbClr val="000000"/>
                </a:solidFill>
                <a:latin typeface="Calibri" panose="020F0502020204030204" pitchFamily="34" charset="0"/>
              </a:rPr>
              <a:t>(Visceral fascia)</a:t>
            </a:r>
          </a:p>
          <a:p>
            <a:pPr marL="457200" lvl="1" indent="0" fontAlgn="base">
              <a:spcAft>
                <a:spcPct val="0"/>
              </a:spcAft>
              <a:buNone/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A layer of areolar connective tissue.</a:t>
            </a:r>
          </a:p>
          <a:p>
            <a:pPr marL="457200" lvl="1" indent="0" fontAlgn="base">
              <a:spcAft>
                <a:spcPct val="0"/>
              </a:spcAft>
              <a:buNone/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In between deep fascia and epithelium of serous membrane. </a:t>
            </a:r>
          </a:p>
          <a:p>
            <a:pPr marL="457200" lvl="1" indent="0" fontAlgn="base">
              <a:spcAft>
                <a:spcPct val="0"/>
              </a:spcAft>
              <a:buNone/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Acts to suspend organs within body cavities.</a:t>
            </a:r>
          </a:p>
        </p:txBody>
      </p:sp>
      <p:pic>
        <p:nvPicPr>
          <p:cNvPr id="2" name="Picture 2" descr="fascia">
            <a:extLst>
              <a:ext uri="{FF2B5EF4-FFF2-40B4-BE49-F238E27FC236}">
                <a16:creationId xmlns:a16="http://schemas.microsoft.com/office/drawing/2014/main" id="{7FD29934-1E65-6C8B-27E3-C6564DD38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2326091"/>
            <a:ext cx="1564481" cy="2205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15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3379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25B037-30FB-BCE6-CB86-358D01560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426" y="138422"/>
            <a:ext cx="6136354" cy="4067810"/>
          </a:xfrm>
          <a:prstGeom prst="rect">
            <a:avLst/>
          </a:prstGeom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B5C414DE-8DFA-56B6-E0B7-BC0E688F9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863" y="459266"/>
            <a:ext cx="246520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Fasciae</a:t>
            </a:r>
            <a:r>
              <a:rPr lang="en-US" altLang="en-US" sz="20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the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Connective Tissue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Framework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the body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02077B-22CA-4771-130F-5678D0AFF2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394304"/>
            <a:ext cx="2066925" cy="20746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EDD9EC-0C99-1480-9BB4-F109C183AE37}"/>
              </a:ext>
            </a:extLst>
          </p:cNvPr>
          <p:cNvSpPr/>
          <p:nvPr/>
        </p:nvSpPr>
        <p:spPr>
          <a:xfrm>
            <a:off x="7823216" y="1281343"/>
            <a:ext cx="1128614" cy="7562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93BF34-9931-E336-2777-22D764CF917A}"/>
              </a:ext>
            </a:extLst>
          </p:cNvPr>
          <p:cNvSpPr/>
          <p:nvPr/>
        </p:nvSpPr>
        <p:spPr>
          <a:xfrm>
            <a:off x="2713703" y="1176569"/>
            <a:ext cx="634181" cy="5268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8BAC77-05DE-87A8-9298-23926FC542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1"/>
          <a:stretch>
            <a:fillRect/>
          </a:stretch>
        </p:blipFill>
        <p:spPr bwMode="auto">
          <a:xfrm>
            <a:off x="395801" y="3889143"/>
            <a:ext cx="3802609" cy="23207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831C10-8963-0580-66BA-10909F816FAC}"/>
              </a:ext>
            </a:extLst>
          </p:cNvPr>
          <p:cNvSpPr txBox="1"/>
          <p:nvPr/>
        </p:nvSpPr>
        <p:spPr>
          <a:xfrm>
            <a:off x="395801" y="2837801"/>
            <a:ext cx="23514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Deep Fascia Creates Anatomical Fascial </a:t>
            </a:r>
          </a:p>
          <a:p>
            <a:pPr algn="ctr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Compartments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4F21D0-9535-7C9F-E734-E704034E2BF8}"/>
              </a:ext>
            </a:extLst>
          </p:cNvPr>
          <p:cNvSpPr txBox="1"/>
          <p:nvPr/>
        </p:nvSpPr>
        <p:spPr>
          <a:xfrm>
            <a:off x="6865855" y="4824942"/>
            <a:ext cx="206692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blue arrows show the connective tissue fascia as white streaks on the steak’s surface, effectively dividing one muscle group from another. </a:t>
            </a:r>
          </a:p>
        </p:txBody>
      </p:sp>
    </p:spTree>
    <p:extLst>
      <p:ext uri="{BB962C8B-B14F-4D97-AF65-F5344CB8AC3E}">
        <p14:creationId xmlns:p14="http://schemas.microsoft.com/office/powerpoint/2010/main" val="410767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7"/>
          <p:cNvSpPr txBox="1">
            <a:spLocks noChangeArrowheads="1"/>
          </p:cNvSpPr>
          <p:nvPr/>
        </p:nvSpPr>
        <p:spPr bwMode="auto">
          <a:xfrm>
            <a:off x="1822048" y="187325"/>
            <a:ext cx="54999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dirty="0">
                <a:solidFill>
                  <a:srgbClr val="CC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Locations of the </a:t>
            </a:r>
            <a:r>
              <a:rPr lang="en-US" altLang="en-US" sz="4000" b="1" dirty="0">
                <a:solidFill>
                  <a:srgbClr val="CC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en-US" sz="4000" dirty="0">
                <a:solidFill>
                  <a:srgbClr val="CC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Fasciae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8DA33D-3DF2-827F-6463-8318436EF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47" y="1104144"/>
            <a:ext cx="7339705" cy="50812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53E639-FC79-C714-8AAE-5D8B82BEC782}"/>
              </a:ext>
            </a:extLst>
          </p:cNvPr>
          <p:cNvSpPr txBox="1"/>
          <p:nvPr/>
        </p:nvSpPr>
        <p:spPr>
          <a:xfrm>
            <a:off x="2879084" y="6347184"/>
            <a:ext cx="33858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Transverse Section of Abdomen</a:t>
            </a:r>
          </a:p>
        </p:txBody>
      </p:sp>
    </p:spTree>
    <p:extLst>
      <p:ext uri="{BB962C8B-B14F-4D97-AF65-F5344CB8AC3E}">
        <p14:creationId xmlns:p14="http://schemas.microsoft.com/office/powerpoint/2010/main" val="3114519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89876B-80D2-45CB-BE43-2D1C05F05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62" y="2617803"/>
            <a:ext cx="2195176" cy="2138889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101306" y="134938"/>
            <a:ext cx="49525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1) Structure of Exocrine Glands </a:t>
            </a:r>
          </a:p>
        </p:txBody>
      </p:sp>
      <p:sp>
        <p:nvSpPr>
          <p:cNvPr id="5" name="Rectangle 4"/>
          <p:cNvSpPr/>
          <p:nvPr/>
        </p:nvSpPr>
        <p:spPr>
          <a:xfrm>
            <a:off x="294969" y="577815"/>
            <a:ext cx="8076440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How many cells</a:t>
            </a:r>
            <a:r>
              <a:rPr lang="en-US" dirty="0">
                <a:latin typeface="Calibri" panose="020F0502020204030204" pitchFamily="34" charset="0"/>
              </a:rPr>
              <a:t>? One cell = Unicellular.       Many cells = Multicellular.</a:t>
            </a:r>
          </a:p>
          <a:p>
            <a:pPr marL="342900" indent="-342900">
              <a:buAutoNum type="arabicPeriod"/>
            </a:pPr>
            <a:endParaRPr lang="en-US" sz="1200" dirty="0">
              <a:latin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</a:rPr>
              <a:t>1) </a:t>
            </a:r>
            <a:r>
              <a:rPr lang="en-US" b="1" u="sng" dirty="0">
                <a:latin typeface="Calibri" panose="020F0502020204030204" pitchFamily="34" charset="0"/>
              </a:rPr>
              <a:t>Structure</a:t>
            </a:r>
            <a:r>
              <a:rPr lang="en-US" u="sng" dirty="0">
                <a:latin typeface="Calibri" panose="020F0502020204030204" pitchFamily="34" charset="0"/>
              </a:rPr>
              <a:t> (of multicellular) glands</a:t>
            </a:r>
            <a:r>
              <a:rPr lang="en-US" dirty="0">
                <a:latin typeface="Calibri" panose="020F0502020204030204" pitchFamily="34" charset="0"/>
              </a:rPr>
              <a:t>:</a:t>
            </a:r>
          </a:p>
          <a:p>
            <a:r>
              <a:rPr lang="en-US" b="1" dirty="0">
                <a:latin typeface="Calibri" panose="020F0502020204030204" pitchFamily="34" charset="0"/>
              </a:rPr>
              <a:t>       1: Simple </a:t>
            </a:r>
            <a:r>
              <a:rPr lang="en-US" dirty="0">
                <a:latin typeface="Calibri" panose="020F0502020204030204" pitchFamily="34" charset="0"/>
              </a:rPr>
              <a:t>(one duct) or </a:t>
            </a:r>
            <a:r>
              <a:rPr lang="en-US" b="1" dirty="0">
                <a:latin typeface="Calibri" panose="020F0502020204030204" pitchFamily="34" charset="0"/>
              </a:rPr>
              <a:t>Compound </a:t>
            </a:r>
            <a:r>
              <a:rPr lang="en-US" dirty="0">
                <a:latin typeface="Calibri" panose="020F0502020204030204" pitchFamily="34" charset="0"/>
              </a:rPr>
              <a:t>(many ducts).</a:t>
            </a:r>
          </a:p>
          <a:p>
            <a:endParaRPr lang="en-US" sz="900" dirty="0">
              <a:latin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</a:rPr>
              <a:t>       2:</a:t>
            </a:r>
            <a:r>
              <a:rPr lang="en-US" dirty="0">
                <a:latin typeface="Calibri" panose="020F0502020204030204" pitchFamily="34" charset="0"/>
              </a:rPr>
              <a:t> Shape of Secretory portion: </a:t>
            </a:r>
            <a:r>
              <a:rPr lang="en-US" b="1" dirty="0">
                <a:latin typeface="Calibri" panose="020F0502020204030204" pitchFamily="34" charset="0"/>
              </a:rPr>
              <a:t>Tubular</a:t>
            </a:r>
            <a:r>
              <a:rPr lang="en-US" dirty="0">
                <a:latin typeface="Calibri" panose="020F0502020204030204" pitchFamily="34" charset="0"/>
              </a:rPr>
              <a:t> (tube shaped) or </a:t>
            </a:r>
            <a:r>
              <a:rPr lang="en-US" b="1" dirty="0">
                <a:latin typeface="Calibri" panose="020F0502020204030204" pitchFamily="34" charset="0"/>
              </a:rPr>
              <a:t>Acinar</a:t>
            </a:r>
            <a:r>
              <a:rPr lang="en-US" dirty="0">
                <a:latin typeface="Calibri" panose="020F0502020204030204" pitchFamily="34" charset="0"/>
              </a:rPr>
              <a:t> (round shaped).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751FA7-98FF-4DF8-BD0C-A84AE2ED1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090" y="2374969"/>
            <a:ext cx="5697660" cy="188770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32427B0-08EA-29D9-BC52-CA0CAFF779B9}"/>
              </a:ext>
            </a:extLst>
          </p:cNvPr>
          <p:cNvSpPr/>
          <p:nvPr/>
        </p:nvSpPr>
        <p:spPr>
          <a:xfrm>
            <a:off x="5729748" y="3598791"/>
            <a:ext cx="1246238" cy="6638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43F55D-2A57-8B0D-C4F2-C77D7FCE33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3315" y="4553810"/>
            <a:ext cx="5782448" cy="1835884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0073A763-3D88-F203-79B8-000BDFC4BBF3}"/>
              </a:ext>
            </a:extLst>
          </p:cNvPr>
          <p:cNvSpPr/>
          <p:nvPr/>
        </p:nvSpPr>
        <p:spPr>
          <a:xfrm>
            <a:off x="2601501" y="5802420"/>
            <a:ext cx="1513991" cy="613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E28443E-6CE8-8883-BC88-C8B9327D1B55}"/>
              </a:ext>
            </a:extLst>
          </p:cNvPr>
          <p:cNvSpPr/>
          <p:nvPr/>
        </p:nvSpPr>
        <p:spPr>
          <a:xfrm>
            <a:off x="3011909" y="2271659"/>
            <a:ext cx="346587" cy="39772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8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38150" y="74613"/>
            <a:ext cx="82756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400" b="1" dirty="0">
                <a:solidFill>
                  <a:srgbClr val="000000"/>
                </a:solidFill>
                <a:latin typeface="Calibri" panose="020F0502020204030204" pitchFamily="34" charset="0"/>
              </a:rPr>
              <a:t>2) Modes of Secretion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90513" y="768455"/>
            <a:ext cx="8750248" cy="147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b="1" dirty="0">
                <a:solidFill>
                  <a:srgbClr val="C00000"/>
                </a:solidFill>
                <a:latin typeface="Calibri" panose="020F0502020204030204" pitchFamily="34" charset="0"/>
              </a:rPr>
              <a:t>Merocrine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(eccrine) Secretion</a:t>
            </a:r>
          </a:p>
          <a:p>
            <a:pPr marL="457200" lvl="1" indent="0" fontAlgn="base"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Exocytosis (vesicles fuse with PM and release contents from cell).</a:t>
            </a:r>
          </a:p>
          <a:p>
            <a:pPr marL="457200" lvl="1" indent="0" fontAlgn="base"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Most common mode of secretion.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15913" y="2665632"/>
            <a:ext cx="8533119" cy="139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b="1" dirty="0">
                <a:solidFill>
                  <a:srgbClr val="C00000"/>
                </a:solidFill>
                <a:latin typeface="Calibri" panose="020F0502020204030204" pitchFamily="34" charset="0"/>
              </a:rPr>
              <a:t>Apocrine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Secretion</a:t>
            </a:r>
          </a:p>
          <a:p>
            <a:pPr marL="457200" lvl="1" indent="0" fontAlgn="base"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Exocytosis, but lipid rich content and signal molecules that can function as pheromones (‘scent glands’).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251593" y="4676972"/>
            <a:ext cx="8828087" cy="191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b="1" dirty="0">
                <a:solidFill>
                  <a:srgbClr val="C00000"/>
                </a:solidFill>
                <a:latin typeface="Calibri" panose="020F0502020204030204" pitchFamily="34" charset="0"/>
              </a:rPr>
              <a:t>                    Holocrine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Secretion</a:t>
            </a:r>
          </a:p>
          <a:p>
            <a:pPr marL="457200" lvl="1" indent="0" fontAlgn="base"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                       Involves entire cell, as it fills with vesicles and    </a:t>
            </a:r>
          </a:p>
          <a:p>
            <a:pPr marL="457200" lvl="1" indent="0" fontAlgn="base"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                       bursts, destroying the cell. Cellular debris is part of </a:t>
            </a:r>
          </a:p>
          <a:p>
            <a:pPr marL="457200" lvl="1" indent="0" fontAlgn="base"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                       product.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1094B9-A3C1-9D5B-6615-999534863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923" y="1811267"/>
            <a:ext cx="3672455" cy="14378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4CF931-330C-4077-92A3-F4D9A7968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832" y="3669604"/>
            <a:ext cx="2691532" cy="16159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3C7A15-10EB-DE17-ABF9-EB9047878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141" y="4795633"/>
            <a:ext cx="1770488" cy="179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6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266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99209" y="688890"/>
            <a:ext cx="8493125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336600"/>
                </a:solidFill>
                <a:latin typeface="Calibri" panose="020F0502020204030204" pitchFamily="34" charset="0"/>
              </a:rPr>
              <a:t>Mucous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– thick, sticky, viscous protective solution.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4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4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336600"/>
                </a:solidFill>
                <a:latin typeface="Calibri" panose="020F0502020204030204" pitchFamily="34" charset="0"/>
              </a:rPr>
              <a:t>Serous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 – watery, slippery, thin solution.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4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4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4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336600"/>
                </a:solidFill>
                <a:latin typeface="Calibri" panose="020F0502020204030204" pitchFamily="34" charset="0"/>
              </a:rPr>
              <a:t>Mixed</a:t>
            </a:r>
            <a:r>
              <a:rPr lang="en-US" altLang="en-US" sz="4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– contains both mucous and serous solutions.</a:t>
            </a: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159992" y="148674"/>
            <a:ext cx="88201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3) Type of Secretion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F54AB3-5E2C-4620-8344-2C62064279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2" t="4650" r="2010" b="7520"/>
          <a:stretch/>
        </p:blipFill>
        <p:spPr>
          <a:xfrm>
            <a:off x="3427832" y="1227572"/>
            <a:ext cx="2186606" cy="17890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E583C76-1224-41A1-9BDA-533609B18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486" y="3541516"/>
            <a:ext cx="2307298" cy="178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1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42875" y="79375"/>
            <a:ext cx="88201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800000"/>
                </a:solidFill>
              </a:rPr>
              <a:t>Tissue Membranes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105025" y="1049338"/>
            <a:ext cx="4351338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  =        Epithelial Tissue</a:t>
            </a:r>
          </a:p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          Connective Tissue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868363" y="3514334"/>
            <a:ext cx="7011987" cy="213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00"/>
                </a:solidFill>
              </a:rPr>
              <a:t>3 Types of Epithelial Membranes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altLang="en-US" sz="2800" dirty="0">
                <a:solidFill>
                  <a:srgbClr val="000000"/>
                </a:solidFill>
              </a:rPr>
              <a:t>Mucous Membrane 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altLang="en-US" sz="2800" dirty="0">
                <a:solidFill>
                  <a:srgbClr val="000000"/>
                </a:solidFill>
              </a:rPr>
              <a:t>Serous Membrane 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altLang="en-US" sz="2800" dirty="0">
                <a:solidFill>
                  <a:srgbClr val="000000"/>
                </a:solidFill>
              </a:rPr>
              <a:t>Cutaneous Membrane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77792" y="2424113"/>
            <a:ext cx="86736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CC0000"/>
                </a:solidFill>
              </a:rPr>
              <a:t>Membranes function to cover and protect body areas.</a:t>
            </a:r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2979738" y="1562100"/>
            <a:ext cx="33591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3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47638" y="141288"/>
            <a:ext cx="88201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u="sng">
                <a:solidFill>
                  <a:srgbClr val="000000"/>
                </a:solidFill>
                <a:latin typeface="Calibri" panose="020F0502020204030204" pitchFamily="34" charset="0"/>
              </a:rPr>
              <a:t>Mucous</a:t>
            </a:r>
            <a:r>
              <a:rPr lang="en-US" altLang="en-US" sz="3600" b="1" u="sng">
                <a:solidFill>
                  <a:srgbClr val="000000"/>
                </a:solidFill>
              </a:rPr>
              <a:t> </a:t>
            </a:r>
            <a:r>
              <a:rPr lang="en-US" altLang="en-US" sz="3600" b="1" u="sng">
                <a:solidFill>
                  <a:srgbClr val="000000"/>
                </a:solidFill>
                <a:latin typeface="Calibri" panose="020F0502020204030204" pitchFamily="34" charset="0"/>
              </a:rPr>
              <a:t>Membranes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406400" y="757189"/>
            <a:ext cx="7318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Line passageways that open to exterior.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409575" y="1133427"/>
            <a:ext cx="74025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Moistened by mucous (mucin + H</a:t>
            </a:r>
            <a:r>
              <a:rPr lang="en-US" altLang="en-US" sz="2400" baseline="-20000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O).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422275" y="1672811"/>
            <a:ext cx="7932738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Has </a:t>
            </a: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Layers (Components):</a:t>
            </a:r>
          </a:p>
          <a:p>
            <a:pPr lvl="1" fontAlgn="base"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1)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Epithelium (simple or stratified)</a:t>
            </a:r>
          </a:p>
          <a:p>
            <a:pPr lvl="1" fontAlgn="base"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2)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Areolar CT (called ‘Lamina Propria’) </a:t>
            </a:r>
          </a:p>
          <a:p>
            <a:pPr lvl="1" fontAlgn="base"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3)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Smooth Muscle (called ‘Muscularis Mucosae’)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953216" y="4065541"/>
            <a:ext cx="2586396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fontAlgn="base">
              <a:spcAft>
                <a:spcPct val="0"/>
              </a:spcAft>
              <a:buNone/>
            </a:pPr>
            <a:r>
              <a:rPr lang="en-US" altLang="en-US" sz="2400" u="sng" dirty="0">
                <a:solidFill>
                  <a:srgbClr val="000000"/>
                </a:solidFill>
                <a:latin typeface="Calibri" panose="020F0502020204030204" pitchFamily="34" charset="0"/>
              </a:rPr>
              <a:t>Roles</a:t>
            </a:r>
          </a:p>
          <a:p>
            <a:pPr lvl="1" fontAlgn="base"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Protection</a:t>
            </a:r>
          </a:p>
          <a:p>
            <a:pPr lvl="1" fontAlgn="base"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Absorption</a:t>
            </a:r>
          </a:p>
          <a:p>
            <a:pPr lvl="1" fontAlgn="base"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Secretion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840AF4-FBD5-9332-6205-AA8CD8FAA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121" y="3516146"/>
            <a:ext cx="4484419" cy="317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12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297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20B2D8C-93B9-5DA4-5F27-6EF0A3562267}"/>
              </a:ext>
            </a:extLst>
          </p:cNvPr>
          <p:cNvSpPr txBox="1"/>
          <p:nvPr/>
        </p:nvSpPr>
        <p:spPr>
          <a:xfrm>
            <a:off x="636024" y="204854"/>
            <a:ext cx="78719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Look for the 3 Components that are in a Mucous Membrane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D57759-DEA5-408A-E37E-C3B973991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48254"/>
            <a:ext cx="4326485" cy="27670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D2C169-6ED4-6219-3562-C48BF5811785}"/>
              </a:ext>
            </a:extLst>
          </p:cNvPr>
          <p:cNvSpPr txBox="1"/>
          <p:nvPr/>
        </p:nvSpPr>
        <p:spPr>
          <a:xfrm>
            <a:off x="316738" y="3367882"/>
            <a:ext cx="3000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③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32ACE2-C7F7-08D4-DC07-8166036FDEFD}"/>
              </a:ext>
            </a:extLst>
          </p:cNvPr>
          <p:cNvSpPr txBox="1"/>
          <p:nvPr/>
        </p:nvSpPr>
        <p:spPr>
          <a:xfrm>
            <a:off x="274819" y="2764543"/>
            <a:ext cx="378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②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A963B1-1CBD-D223-A640-94C8B2B107FB}"/>
              </a:ext>
            </a:extLst>
          </p:cNvPr>
          <p:cNvSpPr txBox="1"/>
          <p:nvPr/>
        </p:nvSpPr>
        <p:spPr>
          <a:xfrm>
            <a:off x="189448" y="1437788"/>
            <a:ext cx="550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①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DC64C0-95C6-CFC0-009E-E13D89E74304}"/>
              </a:ext>
            </a:extLst>
          </p:cNvPr>
          <p:cNvSpPr txBox="1"/>
          <p:nvPr/>
        </p:nvSpPr>
        <p:spPr>
          <a:xfrm>
            <a:off x="5215179" y="3888576"/>
            <a:ext cx="345612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Now, identify all the structures of this 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mucous membrane</a:t>
            </a:r>
          </a:p>
          <a:p>
            <a:pPr algn="ctr"/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383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50813" y="79375"/>
            <a:ext cx="88201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Serous Membranes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23863" y="704850"/>
            <a:ext cx="7340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Lines internal body cavities.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434598" y="4237197"/>
            <a:ext cx="2595563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2600" u="sng" dirty="0">
                <a:solidFill>
                  <a:srgbClr val="000000"/>
                </a:solidFill>
                <a:latin typeface="Calibri" panose="020F0502020204030204" pitchFamily="34" charset="0"/>
              </a:rPr>
              <a:t>Role</a:t>
            </a:r>
            <a:endParaRPr lang="en-US" altLang="en-US" sz="2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Reduce friction of two surfaces moving across </a:t>
            </a:r>
          </a:p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each other.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422275" y="1246188"/>
            <a:ext cx="7699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Thin, watery, serous fluid (transduate) produced.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434975" y="1785938"/>
            <a:ext cx="822325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2 layers: </a:t>
            </a:r>
          </a:p>
          <a:p>
            <a:pPr lvl="1" fontAlgn="base"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Simple Squamous Epithelium (called ‘</a:t>
            </a:r>
            <a:r>
              <a:rPr lang="en-US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Mesothelium’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).</a:t>
            </a:r>
          </a:p>
          <a:p>
            <a:pPr lvl="1" fontAlgn="base"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Thin areolar C.T. (called ‘subserous fascia’).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3349625" y="5864225"/>
            <a:ext cx="5794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CC0000"/>
                </a:solidFill>
                <a:latin typeface="Calibri" panose="020F0502020204030204" pitchFamily="34" charset="0"/>
              </a:rPr>
              <a:t>1)</a:t>
            </a:r>
            <a:r>
              <a:rPr lang="en-US" altLang="en-US" sz="2400" dirty="0">
                <a:solidFill>
                  <a:srgbClr val="CC0000"/>
                </a:solidFill>
                <a:latin typeface="Calibri" panose="020F0502020204030204" pitchFamily="34" charset="0"/>
              </a:rPr>
              <a:t> Pleura, </a:t>
            </a:r>
            <a:r>
              <a:rPr lang="en-US" altLang="en-US" sz="2400" b="1" dirty="0">
                <a:solidFill>
                  <a:srgbClr val="CC0000"/>
                </a:solidFill>
                <a:latin typeface="Calibri" panose="020F0502020204030204" pitchFamily="34" charset="0"/>
              </a:rPr>
              <a:t>2)</a:t>
            </a:r>
            <a:r>
              <a:rPr lang="en-US" altLang="en-US" sz="2400" dirty="0">
                <a:solidFill>
                  <a:srgbClr val="CC0000"/>
                </a:solidFill>
                <a:latin typeface="Calibri" panose="020F0502020204030204" pitchFamily="34" charset="0"/>
              </a:rPr>
              <a:t> Pericardium and </a:t>
            </a:r>
            <a:r>
              <a:rPr lang="en-US" altLang="en-US" sz="2400" b="1" dirty="0">
                <a:solidFill>
                  <a:srgbClr val="CC0000"/>
                </a:solidFill>
                <a:latin typeface="Calibri" panose="020F0502020204030204" pitchFamily="34" charset="0"/>
              </a:rPr>
              <a:t>3)</a:t>
            </a:r>
            <a:r>
              <a:rPr lang="en-US" altLang="en-US" sz="2400" dirty="0">
                <a:solidFill>
                  <a:srgbClr val="CC0000"/>
                </a:solidFill>
                <a:latin typeface="Calibri" panose="020F0502020204030204" pitchFamily="34" charset="0"/>
              </a:rPr>
              <a:t> Peritoneum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E6E858-F461-0232-EB3B-158A809DA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256" y="3554634"/>
            <a:ext cx="5447969" cy="161664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329176-3272-CC67-A0D4-0A6FFD2FD596}"/>
              </a:ext>
            </a:extLst>
          </p:cNvPr>
          <p:cNvSpPr/>
          <p:nvPr/>
        </p:nvSpPr>
        <p:spPr>
          <a:xfrm>
            <a:off x="8066868" y="4533254"/>
            <a:ext cx="591357" cy="2944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690940-CB3D-2EFB-6271-00559B08D902}"/>
              </a:ext>
            </a:extLst>
          </p:cNvPr>
          <p:cNvSpPr/>
          <p:nvPr/>
        </p:nvSpPr>
        <p:spPr>
          <a:xfrm>
            <a:off x="8066868" y="3683608"/>
            <a:ext cx="591357" cy="2944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9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7" grpId="0"/>
      <p:bldP spid="30728" grpId="0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241299" y="762962"/>
            <a:ext cx="87915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fontAlgn="base">
              <a:spcAft>
                <a:spcPct val="0"/>
              </a:spcAft>
              <a:buFontTx/>
              <a:buNone/>
            </a:pPr>
            <a:r>
              <a:rPr lang="en-US" altLang="en-US" sz="3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Lines </a:t>
            </a:r>
            <a:r>
              <a:rPr lang="en-US" altLang="en-US" sz="3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 body cavities </a:t>
            </a:r>
            <a:r>
              <a:rPr lang="en-US" altLang="en-US" sz="3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sz="3000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US" altLang="en-US" sz="3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exposed to external environment). Membrane produce serous secretions.</a:t>
            </a:r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174625" y="79375"/>
            <a:ext cx="88201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Serous Membrane</a:t>
            </a:r>
          </a:p>
        </p:txBody>
      </p:sp>
      <p:pic>
        <p:nvPicPr>
          <p:cNvPr id="3" name="Picture 2" descr="http://apbrwww5.apsu.edu/thompsonj/Anatomy%20&amp;%20Physiology/2010/2010%20Exam%20Reviews/Exam%201%20Review/mesothelium.jpg">
            <a:extLst>
              <a:ext uri="{FF2B5EF4-FFF2-40B4-BE49-F238E27FC236}">
                <a16:creationId xmlns:a16="http://schemas.microsoft.com/office/drawing/2014/main" id="{FE37B750-3365-3C43-939A-CD80567388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6" b="31717"/>
          <a:stretch>
            <a:fillRect/>
          </a:stretch>
        </p:blipFill>
        <p:spPr bwMode="auto">
          <a:xfrm rot="5400000">
            <a:off x="1503520" y="3353551"/>
            <a:ext cx="4339525" cy="2262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Box 3"/>
          <p:cNvSpPr txBox="1">
            <a:spLocks noChangeArrowheads="1"/>
          </p:cNvSpPr>
          <p:nvPr/>
        </p:nvSpPr>
        <p:spPr bwMode="auto">
          <a:xfrm>
            <a:off x="799095" y="2018085"/>
            <a:ext cx="97494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Simple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Squamous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Epithelium</a:t>
            </a:r>
          </a:p>
        </p:txBody>
      </p:sp>
      <p:sp>
        <p:nvSpPr>
          <p:cNvPr id="26631" name="TextBox 4"/>
          <p:cNvSpPr txBox="1">
            <a:spLocks noChangeArrowheads="1"/>
          </p:cNvSpPr>
          <p:nvPr/>
        </p:nvSpPr>
        <p:spPr bwMode="auto">
          <a:xfrm>
            <a:off x="768951" y="2900048"/>
            <a:ext cx="10070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Areolar C.T.</a:t>
            </a:r>
          </a:p>
        </p:txBody>
      </p:sp>
      <p:cxnSp>
        <p:nvCxnSpPr>
          <p:cNvPr id="22" name="Straight Connector 21"/>
          <p:cNvCxnSpPr>
            <a:cxnSpLocks/>
          </p:cNvCxnSpPr>
          <p:nvPr/>
        </p:nvCxnSpPr>
        <p:spPr>
          <a:xfrm flipH="1">
            <a:off x="1855753" y="2590540"/>
            <a:ext cx="82757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7" name="TextBox 18"/>
          <p:cNvSpPr txBox="1">
            <a:spLocks noChangeArrowheads="1"/>
          </p:cNvSpPr>
          <p:nvPr/>
        </p:nvSpPr>
        <p:spPr bwMode="auto">
          <a:xfrm>
            <a:off x="1047114" y="3789581"/>
            <a:ext cx="76777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Various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deeper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tissues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0F8D925-D739-1C44-45E3-EBE2BECA05CE}"/>
              </a:ext>
            </a:extLst>
          </p:cNvPr>
          <p:cNvCxnSpPr>
            <a:cxnSpLocks/>
          </p:cNvCxnSpPr>
          <p:nvPr/>
        </p:nvCxnSpPr>
        <p:spPr>
          <a:xfrm flipH="1">
            <a:off x="1855753" y="2802498"/>
            <a:ext cx="827577" cy="2349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F1FA04-CA7D-E5D3-1CA6-FEBC1BD60105}"/>
              </a:ext>
            </a:extLst>
          </p:cNvPr>
          <p:cNvCxnSpPr>
            <a:cxnSpLocks/>
          </p:cNvCxnSpPr>
          <p:nvPr/>
        </p:nvCxnSpPr>
        <p:spPr>
          <a:xfrm flipH="1">
            <a:off x="1857067" y="4160146"/>
            <a:ext cx="8873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2E2870E-C302-950C-A393-4AB8BC1E3091}"/>
              </a:ext>
            </a:extLst>
          </p:cNvPr>
          <p:cNvCxnSpPr>
            <a:cxnSpLocks/>
          </p:cNvCxnSpPr>
          <p:nvPr/>
        </p:nvCxnSpPr>
        <p:spPr>
          <a:xfrm flipH="1" flipV="1">
            <a:off x="1857067" y="4160146"/>
            <a:ext cx="985157" cy="16628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8">
            <a:extLst>
              <a:ext uri="{FF2B5EF4-FFF2-40B4-BE49-F238E27FC236}">
                <a16:creationId xmlns:a16="http://schemas.microsoft.com/office/drawing/2014/main" id="{18D2F457-04BA-30AC-79EA-BFE122207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2289" y="2282763"/>
            <a:ext cx="196701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" dirty="0">
                <a:solidFill>
                  <a:srgbClr val="000000"/>
                </a:solidFill>
                <a:latin typeface="Calibri" panose="020F0502020204030204" pitchFamily="34" charset="0"/>
              </a:rPr>
              <a:t>Exposed Surface (Internal)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4ED1D6-117E-4F00-FB30-27EABBFB271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073" y="3687097"/>
            <a:ext cx="2512105" cy="1967466"/>
          </a:xfrm>
          <a:prstGeom prst="rect">
            <a:avLst/>
          </a:prstGeom>
        </p:spPr>
      </p:pic>
      <p:sp>
        <p:nvSpPr>
          <p:cNvPr id="4" name="Rectangle 8">
            <a:extLst>
              <a:ext uri="{FF2B5EF4-FFF2-40B4-BE49-F238E27FC236}">
                <a16:creationId xmlns:a16="http://schemas.microsoft.com/office/drawing/2014/main" id="{4B5228EC-3451-DE89-56B8-3C2862D98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8383" y="2585058"/>
            <a:ext cx="1835874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fontAlgn="base"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CC0000"/>
                </a:solidFill>
                <a:latin typeface="Calibri" panose="020F0502020204030204" pitchFamily="34" charset="0"/>
              </a:rPr>
              <a:t>1)</a:t>
            </a:r>
            <a:r>
              <a:rPr lang="en-US" altLang="en-US" sz="2400" dirty="0">
                <a:solidFill>
                  <a:srgbClr val="CC0000"/>
                </a:solidFill>
                <a:latin typeface="Calibri" panose="020F0502020204030204" pitchFamily="34" charset="0"/>
              </a:rPr>
              <a:t> Visceral </a:t>
            </a:r>
          </a:p>
          <a:p>
            <a:pPr marL="0" indent="0" fontAlgn="base"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CC0000"/>
                </a:solidFill>
                <a:latin typeface="Calibri" panose="020F0502020204030204" pitchFamily="34" charset="0"/>
              </a:rPr>
              <a:t>2)</a:t>
            </a:r>
            <a:r>
              <a:rPr lang="en-US" altLang="en-US" sz="2400" dirty="0">
                <a:solidFill>
                  <a:srgbClr val="CC0000"/>
                </a:solidFill>
                <a:latin typeface="Calibri" panose="020F0502020204030204" pitchFamily="34" charset="0"/>
              </a:rPr>
              <a:t> Parietal </a:t>
            </a:r>
          </a:p>
        </p:txBody>
      </p:sp>
    </p:spTree>
    <p:extLst>
      <p:ext uri="{BB962C8B-B14F-4D97-AF65-F5344CB8AC3E}">
        <p14:creationId xmlns:p14="http://schemas.microsoft.com/office/powerpoint/2010/main" val="247912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341</TotalTime>
  <Words>749</Words>
  <Application>Microsoft Office PowerPoint</Application>
  <PresentationFormat>On-screen Show (4:3)</PresentationFormat>
  <Paragraphs>139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McMahon</dc:creator>
  <cp:lastModifiedBy>Marie Mc Mahon</cp:lastModifiedBy>
  <cp:revision>42</cp:revision>
  <dcterms:created xsi:type="dcterms:W3CDTF">2024-01-25T06:02:12Z</dcterms:created>
  <dcterms:modified xsi:type="dcterms:W3CDTF">2026-02-12T05:39:26Z</dcterms:modified>
</cp:coreProperties>
</file>