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4" r:id="rId5"/>
    <p:sldId id="281" r:id="rId6"/>
    <p:sldId id="277" r:id="rId7"/>
    <p:sldId id="282" r:id="rId8"/>
    <p:sldId id="268" r:id="rId9"/>
    <p:sldId id="283" r:id="rId10"/>
    <p:sldId id="285" r:id="rId11"/>
    <p:sldId id="286" r:id="rId12"/>
    <p:sldId id="287" r:id="rId13"/>
    <p:sldId id="284"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E85C1-C62F-F60E-391E-E8841BDE3E72}" name="Jeffrey Orgera" initials="JO" userId="S::jorgera@sdccd.edu::84fd1ff5-5b01-4200-96b0-b341dc2127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097"/>
    <a:srgbClr val="5F3689"/>
    <a:srgbClr val="31A9E0"/>
    <a:srgbClr val="0054A3"/>
    <a:srgbClr val="BF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4" autoAdjust="0"/>
    <p:restoredTop sz="86463" autoAdjust="0"/>
  </p:normalViewPr>
  <p:slideViewPr>
    <p:cSldViewPr snapToGrid="0">
      <p:cViewPr varScale="1">
        <p:scale>
          <a:sx n="146" d="100"/>
          <a:sy n="146" d="100"/>
        </p:scale>
        <p:origin x="124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9D427-F0A1-034E-B0B1-F8A7486E2F8F}" type="datetimeFigureOut">
              <a:rPr lang="en-US" smtClean="0"/>
              <a:t>12/2/25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6015-6419-F144-A88D-968FE89E8C5B}" type="slidenum">
              <a:rPr lang="en-US" smtClean="0"/>
              <a:t>‹#›</a:t>
            </a:fld>
            <a:endParaRPr lang="en-US"/>
          </a:p>
        </p:txBody>
      </p:sp>
    </p:spTree>
    <p:extLst>
      <p:ext uri="{BB962C8B-B14F-4D97-AF65-F5344CB8AC3E}">
        <p14:creationId xmlns:p14="http://schemas.microsoft.com/office/powerpoint/2010/main" val="421345466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9EB-98ED-6FC4-EFA2-9B1E612A1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4C984-738D-429D-FBE3-821BFED8E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E9FA-4136-9778-54B6-12815ED70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6040D-8361-B8D8-575B-D620D9ADEC35}"/>
              </a:ext>
            </a:extLst>
          </p:cNvPr>
          <p:cNvSpPr>
            <a:spLocks noGrp="1"/>
          </p:cNvSpPr>
          <p:nvPr>
            <p:ph type="sldNum" sz="quarter" idx="5"/>
          </p:nvPr>
        </p:nvSpPr>
        <p:spPr/>
        <p:txBody>
          <a:bodyPr/>
          <a:lstStyle/>
          <a:p>
            <a:fld id="{C4516015-6419-F144-A88D-968FE89E8C5B}" type="slidenum">
              <a:rPr lang="en-US" smtClean="0"/>
              <a:t>1</a:t>
            </a:fld>
            <a:endParaRPr lang="en-US"/>
          </a:p>
        </p:txBody>
      </p:sp>
    </p:spTree>
    <p:extLst>
      <p:ext uri="{BB962C8B-B14F-4D97-AF65-F5344CB8AC3E}">
        <p14:creationId xmlns:p14="http://schemas.microsoft.com/office/powerpoint/2010/main" val="180810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7D20-8826-1058-810F-6677E78A5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7688F-346C-72D3-4F7D-0C5108677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C1E42D-1556-CD41-32AA-72BD7BE08B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0B4A8-A7A0-2A97-5B98-C8251888D1C5}"/>
              </a:ext>
            </a:extLst>
          </p:cNvPr>
          <p:cNvSpPr>
            <a:spLocks noGrp="1"/>
          </p:cNvSpPr>
          <p:nvPr>
            <p:ph type="sldNum" sz="quarter" idx="5"/>
          </p:nvPr>
        </p:nvSpPr>
        <p:spPr/>
        <p:txBody>
          <a:bodyPr/>
          <a:lstStyle/>
          <a:p>
            <a:fld id="{C4516015-6419-F144-A88D-968FE89E8C5B}" type="slidenum">
              <a:rPr lang="en-US" smtClean="0"/>
              <a:t>11</a:t>
            </a:fld>
            <a:endParaRPr lang="en-US"/>
          </a:p>
        </p:txBody>
      </p:sp>
    </p:spTree>
    <p:extLst>
      <p:ext uri="{BB962C8B-B14F-4D97-AF65-F5344CB8AC3E}">
        <p14:creationId xmlns:p14="http://schemas.microsoft.com/office/powerpoint/2010/main" val="191942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9461-BD60-4C4B-78DD-F779B358E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51A1D-FB6F-DF0D-8FBB-C349F32143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8F614-77C1-E65A-776B-47D9014DC7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67441-2A6C-9D5B-E3FE-38DD85469871}"/>
              </a:ext>
            </a:extLst>
          </p:cNvPr>
          <p:cNvSpPr>
            <a:spLocks noGrp="1"/>
          </p:cNvSpPr>
          <p:nvPr>
            <p:ph type="sldNum" sz="quarter" idx="5"/>
          </p:nvPr>
        </p:nvSpPr>
        <p:spPr/>
        <p:txBody>
          <a:bodyPr/>
          <a:lstStyle/>
          <a:p>
            <a:fld id="{C4516015-6419-F144-A88D-968FE89E8C5B}" type="slidenum">
              <a:rPr lang="en-US" smtClean="0"/>
              <a:t>12</a:t>
            </a:fld>
            <a:endParaRPr lang="en-US"/>
          </a:p>
        </p:txBody>
      </p:sp>
    </p:spTree>
    <p:extLst>
      <p:ext uri="{BB962C8B-B14F-4D97-AF65-F5344CB8AC3E}">
        <p14:creationId xmlns:p14="http://schemas.microsoft.com/office/powerpoint/2010/main" val="320014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9F30-E563-5C78-8C6F-5541CC7D2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C0368-1B1B-4A5D-358F-E120CA87D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EA222-6A93-488A-BA75-84FAAE56AC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C4DA0-3723-40D7-9659-8A1A870409BD}"/>
              </a:ext>
            </a:extLst>
          </p:cNvPr>
          <p:cNvSpPr>
            <a:spLocks noGrp="1"/>
          </p:cNvSpPr>
          <p:nvPr>
            <p:ph type="sldNum" sz="quarter" idx="5"/>
          </p:nvPr>
        </p:nvSpPr>
        <p:spPr/>
        <p:txBody>
          <a:bodyPr/>
          <a:lstStyle/>
          <a:p>
            <a:fld id="{C4516015-6419-F144-A88D-968FE89E8C5B}" type="slidenum">
              <a:rPr lang="en-US" smtClean="0"/>
              <a:t>13</a:t>
            </a:fld>
            <a:endParaRPr lang="en-US"/>
          </a:p>
        </p:txBody>
      </p:sp>
    </p:spTree>
    <p:extLst>
      <p:ext uri="{BB962C8B-B14F-4D97-AF65-F5344CB8AC3E}">
        <p14:creationId xmlns:p14="http://schemas.microsoft.com/office/powerpoint/2010/main" val="230551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0AFD-9A68-B9C5-AEC4-D817E9B97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BE257-9298-74CE-A968-BB51D75FC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5AD26-275A-E4FC-7638-D4CD5F8BB2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181731-55FF-3BFF-2EAB-E8740B97BDEF}"/>
              </a:ext>
            </a:extLst>
          </p:cNvPr>
          <p:cNvSpPr>
            <a:spLocks noGrp="1"/>
          </p:cNvSpPr>
          <p:nvPr>
            <p:ph type="sldNum" sz="quarter" idx="5"/>
          </p:nvPr>
        </p:nvSpPr>
        <p:spPr/>
        <p:txBody>
          <a:bodyPr/>
          <a:lstStyle/>
          <a:p>
            <a:fld id="{C4516015-6419-F144-A88D-968FE89E8C5B}" type="slidenum">
              <a:rPr lang="en-US" smtClean="0"/>
              <a:t>14</a:t>
            </a:fld>
            <a:endParaRPr lang="en-US"/>
          </a:p>
        </p:txBody>
      </p:sp>
    </p:spTree>
    <p:extLst>
      <p:ext uri="{BB962C8B-B14F-4D97-AF65-F5344CB8AC3E}">
        <p14:creationId xmlns:p14="http://schemas.microsoft.com/office/powerpoint/2010/main" val="388564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9B77-A6FE-AD7A-DDA1-A47F754A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3AF59-514A-59E0-F5C4-5B5CD579D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8939C-8936-AE19-81B5-D7E4076C4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610E0E-CCD1-B5ED-F532-A779C93585AF}"/>
              </a:ext>
            </a:extLst>
          </p:cNvPr>
          <p:cNvSpPr>
            <a:spLocks noGrp="1"/>
          </p:cNvSpPr>
          <p:nvPr>
            <p:ph type="sldNum" sz="quarter" idx="5"/>
          </p:nvPr>
        </p:nvSpPr>
        <p:spPr/>
        <p:txBody>
          <a:bodyPr/>
          <a:lstStyle/>
          <a:p>
            <a:fld id="{C4516015-6419-F144-A88D-968FE89E8C5B}" type="slidenum">
              <a:rPr lang="en-US" smtClean="0"/>
              <a:t>15</a:t>
            </a:fld>
            <a:endParaRPr lang="en-US"/>
          </a:p>
        </p:txBody>
      </p:sp>
    </p:spTree>
    <p:extLst>
      <p:ext uri="{BB962C8B-B14F-4D97-AF65-F5344CB8AC3E}">
        <p14:creationId xmlns:p14="http://schemas.microsoft.com/office/powerpoint/2010/main" val="226124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394C-131B-4EC0-AAC7-57C00B26C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59538-7ACE-62C8-1B7C-25EBBD5F8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93137-DB76-FB8C-783B-868D200EB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1BD45E-682F-B190-2CE6-8A32B7137119}"/>
              </a:ext>
            </a:extLst>
          </p:cNvPr>
          <p:cNvSpPr>
            <a:spLocks noGrp="1"/>
          </p:cNvSpPr>
          <p:nvPr>
            <p:ph type="sldNum" sz="quarter" idx="5"/>
          </p:nvPr>
        </p:nvSpPr>
        <p:spPr/>
        <p:txBody>
          <a:bodyPr/>
          <a:lstStyle/>
          <a:p>
            <a:fld id="{C4516015-6419-F144-A88D-968FE89E8C5B}" type="slidenum">
              <a:rPr lang="en-US" smtClean="0"/>
              <a:t>16</a:t>
            </a:fld>
            <a:endParaRPr lang="en-US"/>
          </a:p>
        </p:txBody>
      </p:sp>
    </p:spTree>
    <p:extLst>
      <p:ext uri="{BB962C8B-B14F-4D97-AF65-F5344CB8AC3E}">
        <p14:creationId xmlns:p14="http://schemas.microsoft.com/office/powerpoint/2010/main" val="390715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B8D8-F3C5-265C-E182-DBED213F5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CEA6A-4ADC-FA88-8A76-4DF6170C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9D492-73F4-DFB3-729E-9C3DFF9B97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AD9522-8788-8836-B4A8-A5689835AFCF}"/>
              </a:ext>
            </a:extLst>
          </p:cNvPr>
          <p:cNvSpPr>
            <a:spLocks noGrp="1"/>
          </p:cNvSpPr>
          <p:nvPr>
            <p:ph type="sldNum" sz="quarter" idx="5"/>
          </p:nvPr>
        </p:nvSpPr>
        <p:spPr/>
        <p:txBody>
          <a:bodyPr/>
          <a:lstStyle/>
          <a:p>
            <a:fld id="{C4516015-6419-F144-A88D-968FE89E8C5B}" type="slidenum">
              <a:rPr lang="en-US" smtClean="0"/>
              <a:t>17</a:t>
            </a:fld>
            <a:endParaRPr lang="en-US"/>
          </a:p>
        </p:txBody>
      </p:sp>
    </p:spTree>
    <p:extLst>
      <p:ext uri="{BB962C8B-B14F-4D97-AF65-F5344CB8AC3E}">
        <p14:creationId xmlns:p14="http://schemas.microsoft.com/office/powerpoint/2010/main" val="3193455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32A30-7DCD-B1E1-E216-BBED5DD33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E508D-5E4D-3920-4BBC-F6DF62F5AD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DDD3-5FBB-E0CC-04CB-7D9CE1A4D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B0FF8E-ED2A-8573-29D3-A6E4F4B8A407}"/>
              </a:ext>
            </a:extLst>
          </p:cNvPr>
          <p:cNvSpPr>
            <a:spLocks noGrp="1"/>
          </p:cNvSpPr>
          <p:nvPr>
            <p:ph type="sldNum" sz="quarter" idx="5"/>
          </p:nvPr>
        </p:nvSpPr>
        <p:spPr/>
        <p:txBody>
          <a:bodyPr/>
          <a:lstStyle/>
          <a:p>
            <a:fld id="{C4516015-6419-F144-A88D-968FE89E8C5B}" type="slidenum">
              <a:rPr lang="en-US" smtClean="0"/>
              <a:t>18</a:t>
            </a:fld>
            <a:endParaRPr lang="en-US"/>
          </a:p>
        </p:txBody>
      </p:sp>
    </p:spTree>
    <p:extLst>
      <p:ext uri="{BB962C8B-B14F-4D97-AF65-F5344CB8AC3E}">
        <p14:creationId xmlns:p14="http://schemas.microsoft.com/office/powerpoint/2010/main" val="335153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B88A-2DF5-34F7-9EEF-4DA85F304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5A413-46A6-2DF2-6360-ABF93A57D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DA21B-53E6-E715-2928-14822D846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E3C57-2F34-2B3E-C874-E4721CC4505C}"/>
              </a:ext>
            </a:extLst>
          </p:cNvPr>
          <p:cNvSpPr>
            <a:spLocks noGrp="1"/>
          </p:cNvSpPr>
          <p:nvPr>
            <p:ph type="sldNum" sz="quarter" idx="5"/>
          </p:nvPr>
        </p:nvSpPr>
        <p:spPr/>
        <p:txBody>
          <a:bodyPr/>
          <a:lstStyle/>
          <a:p>
            <a:fld id="{C4516015-6419-F144-A88D-968FE89E8C5B}" type="slidenum">
              <a:rPr lang="en-US" smtClean="0"/>
              <a:t>19</a:t>
            </a:fld>
            <a:endParaRPr lang="en-US"/>
          </a:p>
        </p:txBody>
      </p:sp>
    </p:spTree>
    <p:extLst>
      <p:ext uri="{BB962C8B-B14F-4D97-AF65-F5344CB8AC3E}">
        <p14:creationId xmlns:p14="http://schemas.microsoft.com/office/powerpoint/2010/main" val="235206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A18D-FBFD-99E7-77E8-49B876CCD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9EB71-6D85-6D57-1B7F-163F05272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42ECA-6762-2193-55FD-F27504105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E8ED28-4EA5-0E83-7051-0A15C8DCC6EB}"/>
              </a:ext>
            </a:extLst>
          </p:cNvPr>
          <p:cNvSpPr>
            <a:spLocks noGrp="1"/>
          </p:cNvSpPr>
          <p:nvPr>
            <p:ph type="sldNum" sz="quarter" idx="5"/>
          </p:nvPr>
        </p:nvSpPr>
        <p:spPr/>
        <p:txBody>
          <a:bodyPr/>
          <a:lstStyle/>
          <a:p>
            <a:fld id="{C4516015-6419-F144-A88D-968FE89E8C5B}" type="slidenum">
              <a:rPr lang="en-US" smtClean="0"/>
              <a:t>20</a:t>
            </a:fld>
            <a:endParaRPr lang="en-US"/>
          </a:p>
        </p:txBody>
      </p:sp>
    </p:spTree>
    <p:extLst>
      <p:ext uri="{BB962C8B-B14F-4D97-AF65-F5344CB8AC3E}">
        <p14:creationId xmlns:p14="http://schemas.microsoft.com/office/powerpoint/2010/main" val="64874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DA699-615C-12A5-1922-948B3BCC74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4AF2E-C73F-1BAE-3278-D63406F12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828EE-16F2-4699-7DB6-6CD0FDCC9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803A55-F2F0-69D8-9391-1F52D93640E7}"/>
              </a:ext>
            </a:extLst>
          </p:cNvPr>
          <p:cNvSpPr>
            <a:spLocks noGrp="1"/>
          </p:cNvSpPr>
          <p:nvPr>
            <p:ph type="sldNum" sz="quarter" idx="5"/>
          </p:nvPr>
        </p:nvSpPr>
        <p:spPr/>
        <p:txBody>
          <a:bodyPr/>
          <a:lstStyle/>
          <a:p>
            <a:fld id="{C4516015-6419-F144-A88D-968FE89E8C5B}" type="slidenum">
              <a:rPr lang="en-US" smtClean="0"/>
              <a:t>2</a:t>
            </a:fld>
            <a:endParaRPr lang="en-US"/>
          </a:p>
        </p:txBody>
      </p:sp>
    </p:spTree>
    <p:extLst>
      <p:ext uri="{BB962C8B-B14F-4D97-AF65-F5344CB8AC3E}">
        <p14:creationId xmlns:p14="http://schemas.microsoft.com/office/powerpoint/2010/main" val="1761393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DF778-807B-3BA7-71C8-08229DC59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A6349-0671-5BE8-D9DF-6AC78BC9E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DC9A5A-2243-EE7B-3F19-6CB8A6F9D2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6610B-20DB-12B4-692F-9623504E1E97}"/>
              </a:ext>
            </a:extLst>
          </p:cNvPr>
          <p:cNvSpPr>
            <a:spLocks noGrp="1"/>
          </p:cNvSpPr>
          <p:nvPr>
            <p:ph type="sldNum" sz="quarter" idx="5"/>
          </p:nvPr>
        </p:nvSpPr>
        <p:spPr/>
        <p:txBody>
          <a:bodyPr/>
          <a:lstStyle/>
          <a:p>
            <a:fld id="{C4516015-6419-F144-A88D-968FE89E8C5B}" type="slidenum">
              <a:rPr lang="en-US" smtClean="0"/>
              <a:t>21</a:t>
            </a:fld>
            <a:endParaRPr lang="en-US"/>
          </a:p>
        </p:txBody>
      </p:sp>
    </p:spTree>
    <p:extLst>
      <p:ext uri="{BB962C8B-B14F-4D97-AF65-F5344CB8AC3E}">
        <p14:creationId xmlns:p14="http://schemas.microsoft.com/office/powerpoint/2010/main" val="3742154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995F-F199-2477-FDD1-A18CF86A9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E43D7-BA40-C1BF-B9BA-D8EE9CF48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AF1D5-4671-BB92-336B-129B9FAE25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E8D267-1D97-4BF1-F7F9-20FC964F0A56}"/>
              </a:ext>
            </a:extLst>
          </p:cNvPr>
          <p:cNvSpPr>
            <a:spLocks noGrp="1"/>
          </p:cNvSpPr>
          <p:nvPr>
            <p:ph type="sldNum" sz="quarter" idx="5"/>
          </p:nvPr>
        </p:nvSpPr>
        <p:spPr/>
        <p:txBody>
          <a:bodyPr/>
          <a:lstStyle/>
          <a:p>
            <a:fld id="{C4516015-6419-F144-A88D-968FE89E8C5B}" type="slidenum">
              <a:rPr lang="en-US" smtClean="0"/>
              <a:t>22</a:t>
            </a:fld>
            <a:endParaRPr lang="en-US"/>
          </a:p>
        </p:txBody>
      </p:sp>
    </p:spTree>
    <p:extLst>
      <p:ext uri="{BB962C8B-B14F-4D97-AF65-F5344CB8AC3E}">
        <p14:creationId xmlns:p14="http://schemas.microsoft.com/office/powerpoint/2010/main" val="107736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C1811-5677-3E6E-D976-88E8AC6EF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1B546-E38C-6BA1-974C-70B05FCFA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A982A5-CD08-41B9-9F68-248A6A720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3B32C-E192-31DC-803E-F16471C0E166}"/>
              </a:ext>
            </a:extLst>
          </p:cNvPr>
          <p:cNvSpPr>
            <a:spLocks noGrp="1"/>
          </p:cNvSpPr>
          <p:nvPr>
            <p:ph type="sldNum" sz="quarter" idx="5"/>
          </p:nvPr>
        </p:nvSpPr>
        <p:spPr/>
        <p:txBody>
          <a:bodyPr/>
          <a:lstStyle/>
          <a:p>
            <a:fld id="{C4516015-6419-F144-A88D-968FE89E8C5B}" type="slidenum">
              <a:rPr lang="en-US" smtClean="0"/>
              <a:t>23</a:t>
            </a:fld>
            <a:endParaRPr lang="en-US"/>
          </a:p>
        </p:txBody>
      </p:sp>
    </p:spTree>
    <p:extLst>
      <p:ext uri="{BB962C8B-B14F-4D97-AF65-F5344CB8AC3E}">
        <p14:creationId xmlns:p14="http://schemas.microsoft.com/office/powerpoint/2010/main" val="1320665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57DE-9BF6-E3B3-EC3A-8D7CB3A96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0C4CE-9C78-4A8E-0ADA-923DAB83A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25D70-F26B-3B85-A5F2-76663F85A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8A50C-EB2C-0BB0-728C-2200FB2AF9A1}"/>
              </a:ext>
            </a:extLst>
          </p:cNvPr>
          <p:cNvSpPr>
            <a:spLocks noGrp="1"/>
          </p:cNvSpPr>
          <p:nvPr>
            <p:ph type="sldNum" sz="quarter" idx="5"/>
          </p:nvPr>
        </p:nvSpPr>
        <p:spPr/>
        <p:txBody>
          <a:bodyPr/>
          <a:lstStyle/>
          <a:p>
            <a:fld id="{C4516015-6419-F144-A88D-968FE89E8C5B}" type="slidenum">
              <a:rPr lang="en-US" smtClean="0"/>
              <a:t>24</a:t>
            </a:fld>
            <a:endParaRPr lang="en-US"/>
          </a:p>
        </p:txBody>
      </p:sp>
    </p:spTree>
    <p:extLst>
      <p:ext uri="{BB962C8B-B14F-4D97-AF65-F5344CB8AC3E}">
        <p14:creationId xmlns:p14="http://schemas.microsoft.com/office/powerpoint/2010/main" val="1261478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7D34A-9620-EFA7-FEFE-604BA3AF4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5A9A6-5818-FFF4-94BD-22734045E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C89C3-7EEA-067E-8E1F-2E261AC66E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30273B-3322-3B16-1B50-8F90A298CFA9}"/>
              </a:ext>
            </a:extLst>
          </p:cNvPr>
          <p:cNvSpPr>
            <a:spLocks noGrp="1"/>
          </p:cNvSpPr>
          <p:nvPr>
            <p:ph type="sldNum" sz="quarter" idx="5"/>
          </p:nvPr>
        </p:nvSpPr>
        <p:spPr/>
        <p:txBody>
          <a:bodyPr/>
          <a:lstStyle/>
          <a:p>
            <a:fld id="{C4516015-6419-F144-A88D-968FE89E8C5B}" type="slidenum">
              <a:rPr lang="en-US" smtClean="0"/>
              <a:t>25</a:t>
            </a:fld>
            <a:endParaRPr lang="en-US"/>
          </a:p>
        </p:txBody>
      </p:sp>
    </p:spTree>
    <p:extLst>
      <p:ext uri="{BB962C8B-B14F-4D97-AF65-F5344CB8AC3E}">
        <p14:creationId xmlns:p14="http://schemas.microsoft.com/office/powerpoint/2010/main" val="266003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4</a:t>
            </a:fld>
            <a:endParaRPr lang="en-US"/>
          </a:p>
        </p:txBody>
      </p:sp>
    </p:spTree>
    <p:extLst>
      <p:ext uri="{BB962C8B-B14F-4D97-AF65-F5344CB8AC3E}">
        <p14:creationId xmlns:p14="http://schemas.microsoft.com/office/powerpoint/2010/main" val="16143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791C8-9F4B-AA5D-9070-B8FD21F4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8807A-3712-1220-45FF-4DB278A34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52C36-D71D-C1CB-D6FF-06B6F1F264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47CF1-9B81-D67C-FB1A-31987FDE6BBB}"/>
              </a:ext>
            </a:extLst>
          </p:cNvPr>
          <p:cNvSpPr>
            <a:spLocks noGrp="1"/>
          </p:cNvSpPr>
          <p:nvPr>
            <p:ph type="sldNum" sz="quarter" idx="5"/>
          </p:nvPr>
        </p:nvSpPr>
        <p:spPr/>
        <p:txBody>
          <a:bodyPr/>
          <a:lstStyle/>
          <a:p>
            <a:fld id="{C4516015-6419-F144-A88D-968FE89E8C5B}" type="slidenum">
              <a:rPr lang="en-US" smtClean="0"/>
              <a:t>5</a:t>
            </a:fld>
            <a:endParaRPr lang="en-US"/>
          </a:p>
        </p:txBody>
      </p:sp>
    </p:spTree>
    <p:extLst>
      <p:ext uri="{BB962C8B-B14F-4D97-AF65-F5344CB8AC3E}">
        <p14:creationId xmlns:p14="http://schemas.microsoft.com/office/powerpoint/2010/main" val="398825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24D56-F8F4-EDD4-678E-18D30AF3E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5C5F49-A2E1-B606-0FC6-5E263E3EA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65A8C-D90B-0A18-7B9F-8682B9325D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A1787-8D2D-F7D8-0204-88A3DC7661E0}"/>
              </a:ext>
            </a:extLst>
          </p:cNvPr>
          <p:cNvSpPr>
            <a:spLocks noGrp="1"/>
          </p:cNvSpPr>
          <p:nvPr>
            <p:ph type="sldNum" sz="quarter" idx="5"/>
          </p:nvPr>
        </p:nvSpPr>
        <p:spPr/>
        <p:txBody>
          <a:bodyPr/>
          <a:lstStyle/>
          <a:p>
            <a:fld id="{C4516015-6419-F144-A88D-968FE89E8C5B}" type="slidenum">
              <a:rPr lang="en-US" smtClean="0"/>
              <a:t>6</a:t>
            </a:fld>
            <a:endParaRPr lang="en-US"/>
          </a:p>
        </p:txBody>
      </p:sp>
    </p:spTree>
    <p:extLst>
      <p:ext uri="{BB962C8B-B14F-4D97-AF65-F5344CB8AC3E}">
        <p14:creationId xmlns:p14="http://schemas.microsoft.com/office/powerpoint/2010/main" val="387598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516015-6419-F144-A88D-968FE89E8C5B}" type="slidenum">
              <a:rPr lang="en-US" smtClean="0"/>
              <a:t>7</a:t>
            </a:fld>
            <a:endParaRPr lang="en-US"/>
          </a:p>
        </p:txBody>
      </p:sp>
    </p:spTree>
    <p:extLst>
      <p:ext uri="{BB962C8B-B14F-4D97-AF65-F5344CB8AC3E}">
        <p14:creationId xmlns:p14="http://schemas.microsoft.com/office/powerpoint/2010/main" val="4253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F7FBC-DB43-E3F8-EE24-6AA0C9836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65AE0-3C56-860C-F19B-9243C034F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6D05A-9980-0F9B-BFEB-0C39747A15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BD61EF-B193-0510-B4A8-4F99A1CA04FA}"/>
              </a:ext>
            </a:extLst>
          </p:cNvPr>
          <p:cNvSpPr>
            <a:spLocks noGrp="1"/>
          </p:cNvSpPr>
          <p:nvPr>
            <p:ph type="sldNum" sz="quarter" idx="5"/>
          </p:nvPr>
        </p:nvSpPr>
        <p:spPr/>
        <p:txBody>
          <a:bodyPr/>
          <a:lstStyle/>
          <a:p>
            <a:fld id="{C4516015-6419-F144-A88D-968FE89E8C5B}" type="slidenum">
              <a:rPr lang="en-US" smtClean="0"/>
              <a:t>8</a:t>
            </a:fld>
            <a:endParaRPr lang="en-US"/>
          </a:p>
        </p:txBody>
      </p:sp>
    </p:spTree>
    <p:extLst>
      <p:ext uri="{BB962C8B-B14F-4D97-AF65-F5344CB8AC3E}">
        <p14:creationId xmlns:p14="http://schemas.microsoft.com/office/powerpoint/2010/main" val="46667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45025-69DA-B6ED-1D2B-EB158813B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2BE4A-9C12-227F-37B6-384CB164D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A857F-481D-F09A-31E9-A3810A7B73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54F45-13A6-852F-09BC-61BF6CD3F8EF}"/>
              </a:ext>
            </a:extLst>
          </p:cNvPr>
          <p:cNvSpPr>
            <a:spLocks noGrp="1"/>
          </p:cNvSpPr>
          <p:nvPr>
            <p:ph type="sldNum" sz="quarter" idx="5"/>
          </p:nvPr>
        </p:nvSpPr>
        <p:spPr/>
        <p:txBody>
          <a:bodyPr/>
          <a:lstStyle/>
          <a:p>
            <a:fld id="{C4516015-6419-F144-A88D-968FE89E8C5B}" type="slidenum">
              <a:rPr lang="en-US" smtClean="0"/>
              <a:t>9</a:t>
            </a:fld>
            <a:endParaRPr lang="en-US"/>
          </a:p>
        </p:txBody>
      </p:sp>
    </p:spTree>
    <p:extLst>
      <p:ext uri="{BB962C8B-B14F-4D97-AF65-F5344CB8AC3E}">
        <p14:creationId xmlns:p14="http://schemas.microsoft.com/office/powerpoint/2010/main" val="312354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724F4-0956-9D12-DB64-C4A957316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EF1CE-E3CB-106B-6D5D-B0BB99C54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09A01-1F73-84C4-268B-7001767E0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E0661-D95B-C5F4-AA8A-92929CAAA0E1}"/>
              </a:ext>
            </a:extLst>
          </p:cNvPr>
          <p:cNvSpPr>
            <a:spLocks noGrp="1"/>
          </p:cNvSpPr>
          <p:nvPr>
            <p:ph type="sldNum" sz="quarter" idx="5"/>
          </p:nvPr>
        </p:nvSpPr>
        <p:spPr/>
        <p:txBody>
          <a:bodyPr/>
          <a:lstStyle/>
          <a:p>
            <a:fld id="{C4516015-6419-F144-A88D-968FE89E8C5B}" type="slidenum">
              <a:rPr lang="en-US" smtClean="0"/>
              <a:t>10</a:t>
            </a:fld>
            <a:endParaRPr lang="en-US"/>
          </a:p>
        </p:txBody>
      </p:sp>
    </p:spTree>
    <p:extLst>
      <p:ext uri="{BB962C8B-B14F-4D97-AF65-F5344CB8AC3E}">
        <p14:creationId xmlns:p14="http://schemas.microsoft.com/office/powerpoint/2010/main" val="104598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97776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87552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793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6550E-7154-D142-90B3-5ECA230AEB5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422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6550E-7154-D142-90B3-5ECA230AEB57}" type="datetimeFigureOut">
              <a:rPr lang="en-US" smtClean="0"/>
              <a:t>12/2/25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40712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6550E-7154-D142-90B3-5ECA230AEB5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53540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6550E-7154-D142-90B3-5ECA230AEB57}" type="datetimeFigureOut">
              <a:rPr lang="en-US" smtClean="0"/>
              <a:t>12/2/25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1338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6550E-7154-D142-90B3-5ECA230AEB57}" type="datetimeFigureOut">
              <a:rPr lang="en-US" smtClean="0"/>
              <a:t>12/2/25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35554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550E-7154-D142-90B3-5ECA230AEB57}" type="datetimeFigureOut">
              <a:rPr lang="en-US" smtClean="0"/>
              <a:t>12/2/25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254650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349025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C6550E-7154-D142-90B3-5ECA230AEB57}" type="datetimeFigureOut">
              <a:rPr lang="en-US" smtClean="0"/>
              <a:t>12/2/25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443EE-E091-3D49-99C4-AB5450C7C63E}" type="slidenum">
              <a:rPr lang="en-US" smtClean="0"/>
              <a:t>‹#›</a:t>
            </a:fld>
            <a:endParaRPr lang="en-US"/>
          </a:p>
        </p:txBody>
      </p:sp>
    </p:spTree>
    <p:extLst>
      <p:ext uri="{BB962C8B-B14F-4D97-AF65-F5344CB8AC3E}">
        <p14:creationId xmlns:p14="http://schemas.microsoft.com/office/powerpoint/2010/main" val="178803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66C6550E-7154-D142-90B3-5ECA230AEB57}" type="datetimeFigureOut">
              <a:rPr lang="en-US" smtClean="0"/>
              <a:t>12/2/25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553443EE-E091-3D49-99C4-AB5450C7C63E}" type="slidenum">
              <a:rPr lang="en-US" smtClean="0"/>
              <a:t>‹#›</a:t>
            </a:fld>
            <a:endParaRPr lang="en-US"/>
          </a:p>
        </p:txBody>
      </p:sp>
    </p:spTree>
    <p:extLst>
      <p:ext uri="{BB962C8B-B14F-4D97-AF65-F5344CB8AC3E}">
        <p14:creationId xmlns:p14="http://schemas.microsoft.com/office/powerpoint/2010/main" val="12851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omez001@sdccd.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sdmiramar.edu/sites/default/files/2025-12/ai_literacy_resolution_-_sdccd.pdf" TargetMode="External"/><Relationship Id="rId5" Type="http://schemas.openxmlformats.org/officeDocument/2006/relationships/hyperlink" Target="https://asccc.org/resolutions/support-ai-literacy-integration" TargetMode="Externa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sdmiramar.edu/sites/default/files/2025-12/faculty_technology_survey_final.pptx" TargetMode="Externa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forms.office.com/r/idcxfNTdz1" TargetMode="Externa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hyperlink" Target="mailto:jbartolo@sdccd.edu" TargetMode="External"/><Relationship Id="rId4" Type="http://schemas.openxmlformats.org/officeDocument/2006/relationships/hyperlink" Target="mailto:rgomez001@sdccd.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sdmiramar.edu/sites/default/files/2021-05/ascodeofconduct.pdf"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s://sdmiramar.edu/sites/default/files/2025-11/asen-a251202_digital_0.pdf" TargetMode="External"/><Relationship Id="rId5" Type="http://schemas.openxmlformats.org/officeDocument/2006/relationships/hyperlink" Target="https://sdmiramar.edu/sites/default/files/2024-02/draft-asen-m240220.pdf" TargetMode="External"/><Relationship Id="rId4" Type="http://schemas.openxmlformats.org/officeDocument/2006/relationships/hyperlink" Target="https://sdmiramar.edu/sites/default/files/2025-11/asen-m251104draf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sdmiramar.edu/services/lead/landacknowledgment" TargetMode="External"/><Relationship Id="rId5" Type="http://schemas.openxmlformats.org/officeDocument/2006/relationships/image" Target="../media/image6.emf"/><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asccc.org/10_1" TargetMode="External"/><Relationship Id="rId5" Type="http://schemas.openxmlformats.org/officeDocument/2006/relationships/image" Target="../media/image7.jp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s://sdmiramar.edu/sites/default/files/2025-12/2024-2027_technology_plan_-_committee_approved.docx" TargetMode="Externa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5D861-D0AB-9C9B-60CF-0A32A4F6DD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F99C17-B728-05E1-7BAE-B8E130FC4F1E}"/>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D9A7B85F-327C-A80E-B6A2-FC2D2A2DF015}"/>
              </a:ext>
            </a:extLst>
          </p:cNvPr>
          <p:cNvSpPr>
            <a:spLocks noGrp="1"/>
          </p:cNvSpPr>
          <p:nvPr>
            <p:ph type="title"/>
          </p:nvPr>
        </p:nvSpPr>
        <p:spPr>
          <a:xfrm>
            <a:off x="3594538" y="459036"/>
            <a:ext cx="5181600" cy="1475195"/>
          </a:xfrm>
        </p:spPr>
        <p:txBody>
          <a:bodyPr anchor="ctr">
            <a:normAutofit/>
          </a:bodyPr>
          <a:lstStyle/>
          <a:p>
            <a:r>
              <a:rPr lang="en-US" sz="4400" dirty="0">
                <a:solidFill>
                  <a:schemeClr val="bg1"/>
                </a:solidFill>
                <a:latin typeface="Arial" panose="020B0604020202020204" pitchFamily="34" charset="0"/>
                <a:cs typeface="Arial" panose="020B0604020202020204" pitchFamily="34" charset="0"/>
              </a:rPr>
              <a:t>Academic Senate Meeting</a:t>
            </a:r>
          </a:p>
        </p:txBody>
      </p:sp>
      <p:sp>
        <p:nvSpPr>
          <p:cNvPr id="21" name="Title 13">
            <a:extLst>
              <a:ext uri="{FF2B5EF4-FFF2-40B4-BE49-F238E27FC236}">
                <a16:creationId xmlns:a16="http://schemas.microsoft.com/office/drawing/2014/main" id="{F86B969F-531D-B4CA-CF38-AD209C4A13C8}"/>
              </a:ext>
            </a:extLst>
          </p:cNvPr>
          <p:cNvSpPr txBox="1">
            <a:spLocks/>
          </p:cNvSpPr>
          <p:nvPr/>
        </p:nvSpPr>
        <p:spPr>
          <a:xfrm>
            <a:off x="3594538" y="2400974"/>
            <a:ext cx="518160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rPr>
              <a:t>December 2nd, 2025</a:t>
            </a:r>
          </a:p>
          <a:p>
            <a:pPr algn="l">
              <a:spcBef>
                <a:spcPts val="0"/>
              </a:spcBef>
            </a:pPr>
            <a:r>
              <a:rPr lang="en-US" sz="2400" b="1" dirty="0">
                <a:solidFill>
                  <a:schemeClr val="bg1"/>
                </a:solidFill>
              </a:rPr>
              <a:t>2024-25 Academic Year</a:t>
            </a:r>
          </a:p>
          <a:p>
            <a:pPr algn="l">
              <a:spcBef>
                <a:spcPts val="0"/>
              </a:spcBef>
            </a:pPr>
            <a:endParaRPr lang="en-US" sz="2400" dirty="0">
              <a:solidFill>
                <a:schemeClr val="bg1"/>
              </a:solidFill>
            </a:endParaRPr>
          </a:p>
          <a:p>
            <a:pPr algn="l">
              <a:spcBef>
                <a:spcPts val="0"/>
              </a:spcBef>
            </a:pPr>
            <a:r>
              <a:rPr lang="en-US" sz="2400" b="1" i="1" dirty="0">
                <a:solidFill>
                  <a:schemeClr val="bg1"/>
                </a:solidFill>
              </a:rPr>
              <a:t>Cultivating Community:</a:t>
            </a:r>
          </a:p>
          <a:p>
            <a:pPr algn="l">
              <a:spcBef>
                <a:spcPts val="0"/>
              </a:spcBef>
            </a:pPr>
            <a:r>
              <a:rPr lang="en-US" sz="2400" b="1" i="1" dirty="0">
                <a:solidFill>
                  <a:schemeClr val="bg1"/>
                </a:solidFill>
              </a:rPr>
              <a:t>Making the invisible visible</a:t>
            </a:r>
          </a:p>
        </p:txBody>
      </p:sp>
      <p:sp>
        <p:nvSpPr>
          <p:cNvPr id="6" name="TextBox 5">
            <a:extLst>
              <a:ext uri="{FF2B5EF4-FFF2-40B4-BE49-F238E27FC236}">
                <a16:creationId xmlns:a16="http://schemas.microsoft.com/office/drawing/2014/main" id="{F885D719-2ABD-C176-91EC-9A1866F10704}"/>
              </a:ext>
            </a:extLst>
          </p:cNvPr>
          <p:cNvSpPr txBox="1"/>
          <p:nvPr/>
        </p:nvSpPr>
        <p:spPr>
          <a:xfrm>
            <a:off x="179070" y="4659939"/>
            <a:ext cx="2953264" cy="276999"/>
          </a:xfrm>
          <a:prstGeom prst="rect">
            <a:avLst/>
          </a:prstGeom>
          <a:noFill/>
        </p:spPr>
        <p:txBody>
          <a:bodyPr wrap="square">
            <a:spAutoFit/>
          </a:bodyPr>
          <a:lstStyle/>
          <a:p>
            <a:pPr algn="ctr"/>
            <a:r>
              <a:rPr lang="en-US" sz="1200" dirty="0"/>
              <a:t>(QR Code for A.S. Webpage)</a:t>
            </a:r>
          </a:p>
        </p:txBody>
      </p:sp>
      <p:sp>
        <p:nvSpPr>
          <p:cNvPr id="8" name="TextBox 7">
            <a:extLst>
              <a:ext uri="{FF2B5EF4-FFF2-40B4-BE49-F238E27FC236}">
                <a16:creationId xmlns:a16="http://schemas.microsoft.com/office/drawing/2014/main" id="{CF73C7FA-BD20-D55C-AE6F-FFDC7E6D1532}"/>
              </a:ext>
            </a:extLst>
          </p:cNvPr>
          <p:cNvSpPr txBox="1"/>
          <p:nvPr/>
        </p:nvSpPr>
        <p:spPr>
          <a:xfrm>
            <a:off x="3513498" y="4659940"/>
            <a:ext cx="5357234" cy="276999"/>
          </a:xfrm>
          <a:prstGeom prst="rect">
            <a:avLst/>
          </a:prstGeom>
          <a:noFill/>
        </p:spPr>
        <p:txBody>
          <a:bodyPr wrap="square">
            <a:spAutoFit/>
          </a:bodyPr>
          <a:lstStyle/>
          <a:p>
            <a:pPr>
              <a:spcBef>
                <a:spcPts val="0"/>
              </a:spcBef>
            </a:pPr>
            <a:r>
              <a:rPr lang="en-US" sz="1200" dirty="0">
                <a:solidFill>
                  <a:schemeClr val="bg1"/>
                </a:solidFill>
              </a:rPr>
              <a:t>Attending for Flex credit? Email </a:t>
            </a:r>
            <a:r>
              <a:rPr lang="en-US" sz="1200" dirty="0">
                <a:solidFill>
                  <a:schemeClr val="bg1"/>
                </a:solidFill>
                <a:hlinkClick r:id="rId3">
                  <a:extLst>
                    <a:ext uri="{A12FA001-AC4F-418D-AE19-62706E023703}">
                      <ahyp:hlinkClr xmlns:ahyp="http://schemas.microsoft.com/office/drawing/2018/hyperlinkcolor" val="tx"/>
                    </a:ext>
                  </a:extLst>
                </a:hlinkClick>
              </a:rPr>
              <a:t>rgomez001@sdccd.edu</a:t>
            </a:r>
            <a:r>
              <a:rPr lang="en-US" sz="1200" dirty="0">
                <a:solidFill>
                  <a:schemeClr val="bg1"/>
                </a:solidFill>
              </a:rPr>
              <a:t> or </a:t>
            </a:r>
            <a:r>
              <a:rPr lang="en-US" sz="1200" dirty="0">
                <a:solidFill>
                  <a:schemeClr val="bg1"/>
                </a:solidFill>
                <a:hlinkClick r:id="rId4">
                  <a:extLst>
                    <a:ext uri="{A12FA001-AC4F-418D-AE19-62706E023703}">
                      <ahyp:hlinkClr xmlns:ahyp="http://schemas.microsoft.com/office/drawing/2018/hyperlinkcolor" val="tx"/>
                    </a:ext>
                  </a:extLst>
                </a:hlinkClick>
              </a:rPr>
              <a:t>jbartolo@sdccd.edu</a:t>
            </a:r>
            <a:endParaRPr lang="en-US" sz="1200" dirty="0">
              <a:solidFill>
                <a:schemeClr val="bg1"/>
              </a:solidFill>
            </a:endParaRPr>
          </a:p>
        </p:txBody>
      </p:sp>
      <p:pic>
        <p:nvPicPr>
          <p:cNvPr id="10" name="Picture 9">
            <a:hlinkClick r:id="rId5"/>
            <a:extLst>
              <a:ext uri="{FF2B5EF4-FFF2-40B4-BE49-F238E27FC236}">
                <a16:creationId xmlns:a16="http://schemas.microsoft.com/office/drawing/2014/main" id="{13B1247A-C110-E027-5E93-F45ED1247713}"/>
              </a:ext>
            </a:extLst>
          </p:cNvPr>
          <p:cNvPicPr>
            <a:picLocks noChangeAspect="1"/>
          </p:cNvPicPr>
          <p:nvPr/>
        </p:nvPicPr>
        <p:blipFill>
          <a:blip r:embed="rId6"/>
          <a:stretch>
            <a:fillRect/>
          </a:stretch>
        </p:blipFill>
        <p:spPr>
          <a:xfrm>
            <a:off x="353427" y="1970173"/>
            <a:ext cx="2604549" cy="2647247"/>
          </a:xfrm>
          <a:prstGeom prst="rect">
            <a:avLst/>
          </a:prstGeom>
        </p:spPr>
      </p:pic>
      <p:pic>
        <p:nvPicPr>
          <p:cNvPr id="11" name="Picture 10" descr="A close-up of a logo&#10;&#10;AI-generated content may be incorrect.">
            <a:extLst>
              <a:ext uri="{FF2B5EF4-FFF2-40B4-BE49-F238E27FC236}">
                <a16:creationId xmlns:a16="http://schemas.microsoft.com/office/drawing/2014/main" id="{DFF20AC4-3832-6F1E-F05D-06CFA219A500}"/>
              </a:ext>
            </a:extLst>
          </p:cNvPr>
          <p:cNvPicPr>
            <a:picLocks noChangeAspect="1"/>
          </p:cNvPicPr>
          <p:nvPr/>
        </p:nvPicPr>
        <p:blipFill>
          <a:blip r:embed="rId7"/>
          <a:srcRect b="31433"/>
          <a:stretch>
            <a:fillRect/>
          </a:stretch>
        </p:blipFill>
        <p:spPr>
          <a:xfrm>
            <a:off x="512701" y="526080"/>
            <a:ext cx="2286000" cy="1349782"/>
          </a:xfrm>
          <a:prstGeom prst="rect">
            <a:avLst/>
          </a:prstGeom>
        </p:spPr>
      </p:pic>
    </p:spTree>
    <p:extLst>
      <p:ext uri="{BB962C8B-B14F-4D97-AF65-F5344CB8AC3E}">
        <p14:creationId xmlns:p14="http://schemas.microsoft.com/office/powerpoint/2010/main" val="348294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52C6E-480A-1F02-B8F2-E7FD7C585C3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68A60D5-0AD9-424F-8367-17E40D2E8C7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4450D3C6-1E36-FCC9-DDD1-073B48751D14}"/>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68262AE2-8F89-1F54-5E2B-5E2015183035}"/>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935BA09C-DE97-59F2-37CA-D37C003558D7}"/>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F010F72B-9DA5-C455-94D3-37DE4E271006}"/>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a:t>
            </a:r>
          </a:p>
          <a:p>
            <a:pPr algn="ctr"/>
            <a:r>
              <a:rPr lang="en-US" sz="3600" dirty="0">
                <a:solidFill>
                  <a:schemeClr val="bg1"/>
                </a:solidFill>
                <a:latin typeface="Arial" panose="020B0604020202020204" pitchFamily="34" charset="0"/>
                <a:cs typeface="Arial" panose="020B0604020202020204" pitchFamily="34" charset="0"/>
              </a:rPr>
              <a:t>Discussion Items </a:t>
            </a:r>
          </a:p>
          <a:p>
            <a:pPr algn="ctr"/>
            <a:r>
              <a:rPr lang="en-US" sz="3600" dirty="0">
                <a:solidFill>
                  <a:schemeClr val="bg1"/>
                </a:solidFill>
                <a:latin typeface="Arial" panose="020B0604020202020204" pitchFamily="34" charset="0"/>
                <a:cs typeface="Arial" panose="020B0604020202020204" pitchFamily="34" charset="0"/>
              </a:rPr>
              <a:t>(First Reads) </a:t>
            </a:r>
          </a:p>
        </p:txBody>
      </p:sp>
      <p:sp>
        <p:nvSpPr>
          <p:cNvPr id="11" name="TextBox 10">
            <a:extLst>
              <a:ext uri="{FF2B5EF4-FFF2-40B4-BE49-F238E27FC236}">
                <a16:creationId xmlns:a16="http://schemas.microsoft.com/office/drawing/2014/main" id="{A49428CE-0A02-E465-FC72-E5E8B49FD0B5}"/>
              </a:ext>
            </a:extLst>
          </p:cNvPr>
          <p:cNvSpPr txBox="1"/>
          <p:nvPr/>
        </p:nvSpPr>
        <p:spPr>
          <a:xfrm>
            <a:off x="3483018" y="740568"/>
            <a:ext cx="5281029" cy="2708434"/>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6.1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Standing Curriculum 						Committee Updates</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Veronica Hartmann (10 mins)</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6.2</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Miramar ASPEN Nomination 				</a:t>
            </a:r>
            <a:r>
              <a:rPr lang="en-US" sz="2000" dirty="0">
                <a:latin typeface="Arial" panose="020B0604020202020204" pitchFamily="34" charset="0"/>
                <a:cs typeface="Arial" panose="020B0604020202020204" pitchFamily="34" charset="0"/>
              </a:rPr>
              <a:t>Daniel Miramontez (10 mins)</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6.3</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Early Alert System</a:t>
            </a:r>
          </a:p>
          <a:p>
            <a:pPr marL="0" indent="0">
              <a:buNone/>
            </a:pPr>
            <a:r>
              <a:rPr lang="en-US" sz="2000" dirty="0">
                <a:latin typeface="Arial" panose="020B0604020202020204" pitchFamily="34" charset="0"/>
                <a:cs typeface="Arial" panose="020B0604020202020204" pitchFamily="34" charset="0"/>
              </a:rPr>
              <a:t>		Mary </a:t>
            </a:r>
            <a:r>
              <a:rPr lang="en-US" sz="2000" dirty="0" err="1">
                <a:latin typeface="Arial" panose="020B0604020202020204" pitchFamily="34" charset="0"/>
                <a:cs typeface="Arial" panose="020B0604020202020204" pitchFamily="34" charset="0"/>
              </a:rPr>
              <a:t>Kjartanson</a:t>
            </a:r>
            <a:r>
              <a:rPr lang="en-US" sz="2000" dirty="0">
                <a:latin typeface="Arial" panose="020B0604020202020204" pitchFamily="34" charset="0"/>
                <a:cs typeface="Arial" panose="020B0604020202020204" pitchFamily="34" charset="0"/>
              </a:rPr>
              <a:t> (5 mins)</a:t>
            </a:r>
          </a:p>
        </p:txBody>
      </p:sp>
    </p:spTree>
    <p:extLst>
      <p:ext uri="{BB962C8B-B14F-4D97-AF65-F5344CB8AC3E}">
        <p14:creationId xmlns:p14="http://schemas.microsoft.com/office/powerpoint/2010/main" val="63281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A353-3D36-98F9-B2A4-76366848F4C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92E045CA-492F-1A6B-36CF-B9274147E9C8}"/>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2804F114-9E73-7D87-21DC-B494E68F5D44}"/>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1A38DE8B-88D5-DA6C-F039-A8B40A7F6626}"/>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9E83D9D1-BA1A-7205-BD50-447B85BB65BB}"/>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848EC8D8-F0FE-2184-CBFF-3AC001C0C78B}"/>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6.</a:t>
            </a:r>
          </a:p>
          <a:p>
            <a:pPr algn="ctr"/>
            <a:r>
              <a:rPr lang="en-US" sz="3600" dirty="0">
                <a:solidFill>
                  <a:schemeClr val="bg1"/>
                </a:solidFill>
                <a:latin typeface="Arial" panose="020B0604020202020204" pitchFamily="34" charset="0"/>
                <a:cs typeface="Arial" panose="020B0604020202020204" pitchFamily="34" charset="0"/>
              </a:rPr>
              <a:t>Discussion Items </a:t>
            </a:r>
          </a:p>
          <a:p>
            <a:pPr algn="ctr"/>
            <a:r>
              <a:rPr lang="en-US" sz="3600" dirty="0">
                <a:solidFill>
                  <a:schemeClr val="bg1"/>
                </a:solidFill>
                <a:latin typeface="Arial" panose="020B0604020202020204" pitchFamily="34" charset="0"/>
                <a:cs typeface="Arial" panose="020B0604020202020204" pitchFamily="34" charset="0"/>
              </a:rPr>
              <a:t>(First Reads) </a:t>
            </a:r>
          </a:p>
        </p:txBody>
      </p:sp>
      <p:sp>
        <p:nvSpPr>
          <p:cNvPr id="11" name="TextBox 10">
            <a:extLst>
              <a:ext uri="{FF2B5EF4-FFF2-40B4-BE49-F238E27FC236}">
                <a16:creationId xmlns:a16="http://schemas.microsoft.com/office/drawing/2014/main" id="{A78DA489-9637-5D5A-C507-24B62B75D3C1}"/>
              </a:ext>
            </a:extLst>
          </p:cNvPr>
          <p:cNvSpPr txBox="1"/>
          <p:nvPr/>
        </p:nvSpPr>
        <p:spPr>
          <a:xfrm>
            <a:off x="3483018" y="740568"/>
            <a:ext cx="5281029" cy="2231380"/>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6.4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Resolution on Defining AI 					Literacy</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Rodrigo Gomez (10 mins)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6.5		Senate Recordings Protocol</a:t>
            </a:r>
          </a:p>
          <a:p>
            <a:pPr marL="0" indent="0">
              <a:buNone/>
            </a:pP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Rodrigo Gomez (5 mins)</a:t>
            </a:r>
            <a:endParaRPr lang="en-US" sz="2000" b="1"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35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754F-1555-DBA6-0CF5-BA1204816F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4571D9-1AE5-CCD5-735B-54FB0944EF5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8AE4C76E-FFBD-E299-7A5D-A61C3D00D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C581C140-53B2-48E8-BB74-F35A56D164E3}"/>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
        <p:nvSpPr>
          <p:cNvPr id="6" name="Content Placeholder 5">
            <a:extLst>
              <a:ext uri="{FF2B5EF4-FFF2-40B4-BE49-F238E27FC236}">
                <a16:creationId xmlns:a16="http://schemas.microsoft.com/office/drawing/2014/main" id="{C2547611-DE59-76D8-AEFA-CF09E2152D17}"/>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6.1	Standing Curriculum Committee Updates</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(Veronica Hartmann)</a:t>
            </a:r>
          </a:p>
          <a:p>
            <a:pPr marL="0" indent="0">
              <a:buNone/>
            </a:pPr>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Feedback on Administrative Procedures and Board Policies</a:t>
            </a:r>
          </a:p>
          <a:p>
            <a:r>
              <a:rPr lang="en-US" sz="1800" dirty="0">
                <a:latin typeface="Arial" panose="020B0604020202020204" pitchFamily="34" charset="0"/>
                <a:cs typeface="Arial" panose="020B0604020202020204" pitchFamily="34" charset="0"/>
              </a:rPr>
              <a:t>Updates on Title 5 revisions to Credit for Prior Learning (CPL)</a:t>
            </a:r>
          </a:p>
          <a:p>
            <a:r>
              <a:rPr lang="en-US" sz="1800" dirty="0">
                <a:latin typeface="Arial" panose="020B0604020202020204" pitchFamily="34" charset="0"/>
                <a:cs typeface="Arial" panose="020B0604020202020204" pitchFamily="34" charset="0"/>
              </a:rPr>
              <a:t>Updates to professional development opportunities, common course numbering timelines, and the new attendance accounting method</a:t>
            </a: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28297D70-1445-0737-69E1-39578F24D663}"/>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6456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54460-66D5-7C9F-5469-BC3C8AF1E2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E42C78-2531-5E9B-8A3A-A33C7D3FD184}"/>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001943EC-8633-8742-AD18-01D08E9AF3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7DF1F79-B235-5D86-F594-96685B70CEBE}"/>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
        <p:nvSpPr>
          <p:cNvPr id="6" name="Content Placeholder 5">
            <a:extLst>
              <a:ext uri="{FF2B5EF4-FFF2-40B4-BE49-F238E27FC236}">
                <a16:creationId xmlns:a16="http://schemas.microsoft.com/office/drawing/2014/main" id="{22211FEC-5321-D861-0257-D0FE91A368D2}"/>
              </a:ext>
            </a:extLst>
          </p:cNvPr>
          <p:cNvSpPr>
            <a:spLocks noGrp="1"/>
          </p:cNvSpPr>
          <p:nvPr>
            <p:ph sz="half" idx="1"/>
          </p:nvPr>
        </p:nvSpPr>
        <p:spPr>
          <a:xfrm>
            <a:off x="289366" y="1541860"/>
            <a:ext cx="8484243"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6.2	Miramar ASPEN Nomination</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(Daniel Miramontez)</a:t>
            </a:r>
          </a:p>
          <a:p>
            <a:pPr marL="0" indent="0">
              <a:buNone/>
            </a:pPr>
            <a:endParaRPr lang="en-US" sz="5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Aspen Institute recognizes the top community colleges in the nation based on student success, equitable outcomes, completion, and transfer excellence.</a:t>
            </a:r>
          </a:p>
          <a:p>
            <a:r>
              <a:rPr lang="en-US" sz="1800" dirty="0">
                <a:latin typeface="Arial" panose="020B0604020202020204" pitchFamily="34" charset="0"/>
                <a:cs typeface="Arial" panose="020B0604020202020204" pitchFamily="34" charset="0"/>
              </a:rPr>
              <a:t>Miramar’s nomination places us among the top-performing colleges in the country and signals strong institutional performance across key metrics. </a:t>
            </a:r>
          </a:p>
          <a:p>
            <a:r>
              <a:rPr lang="en-US" sz="1800" dirty="0">
                <a:latin typeface="Arial" panose="020B0604020202020204" pitchFamily="34" charset="0"/>
                <a:cs typeface="Arial" panose="020B0604020202020204" pitchFamily="34" charset="0"/>
              </a:rPr>
              <a:t>This stage is a </a:t>
            </a:r>
            <a:r>
              <a:rPr lang="en-US" sz="1800" i="1" dirty="0">
                <a:latin typeface="Arial" panose="020B0604020202020204" pitchFamily="34" charset="0"/>
                <a:cs typeface="Arial" panose="020B0604020202020204" pitchFamily="34" charset="0"/>
              </a:rPr>
              <a:t>nomination–</a:t>
            </a:r>
            <a:r>
              <a:rPr lang="en-US" sz="1800" dirty="0">
                <a:latin typeface="Arial" panose="020B0604020202020204" pitchFamily="34" charset="0"/>
                <a:cs typeface="Arial" panose="020B0604020202020204" pitchFamily="34" charset="0"/>
              </a:rPr>
              <a:t>but a significant recognition; we’ll need to submit a comprehensive data packet to proceed further.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12" name="Picture 11" descr="A close up of a logo&#10;&#10;AI-generated content may be incorrect.">
            <a:extLst>
              <a:ext uri="{FF2B5EF4-FFF2-40B4-BE49-F238E27FC236}">
                <a16:creationId xmlns:a16="http://schemas.microsoft.com/office/drawing/2014/main" id="{300EC64D-4770-C678-576C-AEF952CD3DA8}"/>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58847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F145D-4CDE-280E-F686-FC7716EFC8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104776-17C1-1491-88BB-634BB6741015}"/>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6C3098E4-51BC-8C29-4096-7E50189F5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56E0792-BAF7-FA14-B8E6-B8153D2541D6}"/>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
        <p:nvSpPr>
          <p:cNvPr id="6" name="Content Placeholder 5">
            <a:extLst>
              <a:ext uri="{FF2B5EF4-FFF2-40B4-BE49-F238E27FC236}">
                <a16:creationId xmlns:a16="http://schemas.microsoft.com/office/drawing/2014/main" id="{94B135AA-C9BB-F52E-BEFF-DEDC5C3B7FB4}"/>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6.3	Early Alert System</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(Mary </a:t>
            </a:r>
            <a:r>
              <a:rPr lang="en-US" sz="1800" b="1" dirty="0" err="1">
                <a:latin typeface="Arial" panose="020B0604020202020204" pitchFamily="34" charset="0"/>
                <a:cs typeface="Arial" panose="020B0604020202020204" pitchFamily="34" charset="0"/>
              </a:rPr>
              <a:t>Kjartanson</a:t>
            </a:r>
            <a:r>
              <a:rPr lang="en-US" sz="1800" b="1" dirty="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5A00028B-0CC6-C841-6442-916DC1B9DB61}"/>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7121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A913-C924-6ECD-4A0B-5C055D1CA7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706561-BFC2-DBE6-E23B-3B592B7E2728}"/>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CD7FFFFE-6A1E-24CB-10BF-CB9D024EA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0ECBAA51-C381-E58D-2952-8F99A7B0DB86}"/>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
        <p:nvSpPr>
          <p:cNvPr id="6" name="Content Placeholder 5">
            <a:extLst>
              <a:ext uri="{FF2B5EF4-FFF2-40B4-BE49-F238E27FC236}">
                <a16:creationId xmlns:a16="http://schemas.microsoft.com/office/drawing/2014/main" id="{970B7653-EA94-D2F7-D3C8-3DA0B61D00AC}"/>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6.4	Resolution on Defining AI Literacy</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(Rodrigo Gomez)</a:t>
            </a:r>
          </a:p>
          <a:p>
            <a:pPr marL="0" indent="0">
              <a:buNone/>
            </a:pPr>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ASCCC has update its website to include the new resolutions passed at the Fall Plenary 2025. Link to resolution </a:t>
            </a:r>
            <a:r>
              <a:rPr lang="en-US" sz="1800" b="1" dirty="0">
                <a:latin typeface="Arial" panose="020B0604020202020204" pitchFamily="34" charset="0"/>
                <a:cs typeface="Arial" panose="020B0604020202020204" pitchFamily="34" charset="0"/>
                <a:hlinkClick r:id="rId5"/>
              </a:rPr>
              <a:t>102.04 “Support for AI Literacy Integration”</a:t>
            </a:r>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This resolution provides a neutral starting point for supporting students and faculty in addressing AI in education. </a:t>
            </a:r>
          </a:p>
          <a:p>
            <a:r>
              <a:rPr lang="en-US" sz="1800" dirty="0">
                <a:latin typeface="Arial" panose="020B0604020202020204" pitchFamily="34" charset="0"/>
                <a:cs typeface="Arial" panose="020B0604020202020204" pitchFamily="34" charset="0"/>
              </a:rPr>
              <a:t>Therefore, I propose that Miramar College’s Academic Senate pass </a:t>
            </a:r>
            <a:r>
              <a:rPr lang="en-US" sz="1800" dirty="0">
                <a:latin typeface="Arial" panose="020B0604020202020204" pitchFamily="34" charset="0"/>
                <a:cs typeface="Arial" panose="020B0604020202020204" pitchFamily="34" charset="0"/>
                <a:hlinkClick r:id="rId6"/>
              </a:rPr>
              <a:t>a resolution to accept and use this definition</a:t>
            </a:r>
            <a:r>
              <a:rPr lang="en-US" sz="1800" dirty="0">
                <a:latin typeface="Arial" panose="020B0604020202020204" pitchFamily="34" charset="0"/>
                <a:cs typeface="Arial" panose="020B0604020202020204" pitchFamily="34" charset="0"/>
              </a:rPr>
              <a:t>. </a:t>
            </a:r>
          </a:p>
        </p:txBody>
      </p:sp>
      <p:pic>
        <p:nvPicPr>
          <p:cNvPr id="4" name="Picture 3" descr="A close up of a logo&#10;&#10;AI-generated content may be incorrect.">
            <a:extLst>
              <a:ext uri="{FF2B5EF4-FFF2-40B4-BE49-F238E27FC236}">
                <a16:creationId xmlns:a16="http://schemas.microsoft.com/office/drawing/2014/main" id="{51C62774-366F-2EF2-719B-0F47168B59D4}"/>
              </a:ext>
            </a:extLst>
          </p:cNvPr>
          <p:cNvPicPr>
            <a:picLocks noChangeAspect="1"/>
          </p:cNvPicPr>
          <p:nvPr/>
        </p:nvPicPr>
        <p:blipFill>
          <a:blip r:embed="rId7"/>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133919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0C376-2671-45A2-3A2A-8261D0DC2A9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B63501A-A2E9-F030-3428-A8677B6C2C2B}"/>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8885D88-AB9B-4056-FCC6-31A1796A49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298989B4-5D24-8180-6A20-E2DE74DE3309}"/>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6. Discussion Items (First Reads)</a:t>
            </a:r>
          </a:p>
        </p:txBody>
      </p:sp>
      <p:sp>
        <p:nvSpPr>
          <p:cNvPr id="6" name="Content Placeholder 5">
            <a:extLst>
              <a:ext uri="{FF2B5EF4-FFF2-40B4-BE49-F238E27FC236}">
                <a16:creationId xmlns:a16="http://schemas.microsoft.com/office/drawing/2014/main" id="{A24CF08E-7CD9-B0D3-B9AE-B8EDF65954A5}"/>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6.5	Senate Recordings Protocol</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(Rodrigo Gomez)</a:t>
            </a:r>
          </a:p>
          <a:p>
            <a:pPr marL="0" indent="0">
              <a:buNone/>
            </a:pPr>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To ensure our practices remain consistent with shared governance bodies across the district, and to align with standards already used by College Council and the Board of Trustees, we are updating our approach to meeting recordings—which will be </a:t>
            </a:r>
            <a:r>
              <a:rPr lang="en-US" sz="1800" b="1" dirty="0">
                <a:latin typeface="Arial" panose="020B0604020202020204" pitchFamily="34" charset="0"/>
                <a:cs typeface="Arial" panose="020B0604020202020204" pitchFamily="34" charset="0"/>
              </a:rPr>
              <a:t>deleted once the minutes are approved</a:t>
            </a:r>
          </a:p>
          <a:p>
            <a:r>
              <a:rPr lang="en-US" sz="1800" dirty="0">
                <a:latin typeface="Arial" panose="020B0604020202020204" pitchFamily="34" charset="0"/>
                <a:cs typeface="Arial" panose="020B0604020202020204" pitchFamily="34" charset="0"/>
              </a:rPr>
              <a:t>We have confirmed that this practice is fully compliant with Brown Act requirements and meet the district expectations for public record retention. </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C400DAB-B552-E445-5FCA-5B50D8D6A9E4}"/>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24056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FADC-0F0D-AE65-856C-827E2581269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C3123DD-27B9-C9B3-8C9C-9AB99148FA9E}"/>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87EA2516-F4F9-251B-877B-EDD9421CB94A}"/>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00C94621-FD50-58EF-CB3F-28DCEE492B52}"/>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E2EECF76-903B-A12A-6147-628957BECCAC}"/>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1E06CA78-7F87-B885-0286-2E11F4F28E26}"/>
              </a:ext>
            </a:extLst>
          </p:cNvPr>
          <p:cNvSpPr txBox="1">
            <a:spLocks/>
          </p:cNvSpPr>
          <p:nvPr/>
        </p:nvSpPr>
        <p:spPr>
          <a:xfrm>
            <a:off x="282618" y="424543"/>
            <a:ext cx="2635164" cy="264098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7.</a:t>
            </a:r>
          </a:p>
          <a:p>
            <a:pPr algn="ctr"/>
            <a:r>
              <a:rPr lang="en-US" sz="3600" dirty="0">
                <a:solidFill>
                  <a:schemeClr val="bg1"/>
                </a:solidFill>
                <a:latin typeface="Arial" panose="020B0604020202020204" pitchFamily="34" charset="0"/>
                <a:cs typeface="Arial" panose="020B0604020202020204" pitchFamily="34" charset="0"/>
              </a:rPr>
              <a:t>Reports</a:t>
            </a: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3600" dirty="0">
                <a:solidFill>
                  <a:schemeClr val="bg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5E968B59-3785-C703-4C28-FCCE6E9CAB47}"/>
              </a:ext>
            </a:extLst>
          </p:cNvPr>
          <p:cNvSpPr txBox="1"/>
          <p:nvPr/>
        </p:nvSpPr>
        <p:spPr>
          <a:xfrm>
            <a:off x="3483018" y="740568"/>
            <a:ext cx="5281029" cy="2539157"/>
          </a:xfrm>
          <a:prstGeom prst="rect">
            <a:avLst/>
          </a:prstGeom>
          <a:noFill/>
        </p:spPr>
        <p:txBody>
          <a:bodyPr wrap="square">
            <a:spAutoFit/>
          </a:bodyPr>
          <a:lstStyle/>
          <a:p>
            <a:pPr marL="0" indent="0">
              <a:buNone/>
            </a:pPr>
            <a:r>
              <a:rPr lang="en-US" sz="2400" b="1" dirty="0">
                <a:latin typeface="Arial" panose="020B0604020202020204" pitchFamily="34" charset="0"/>
                <a:cs typeface="Arial" panose="020B0604020202020204" pitchFamily="34" charset="0"/>
              </a:rPr>
              <a:t>7.1	</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Committee Reports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7.2		Special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7.3		Executive Committee 					Reports</a:t>
            </a: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71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00326-2575-1A66-D7B3-85D62C456B1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257924-ADD5-CD0C-680B-9E2B6C0D64ED}"/>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A9A8AF5-E358-2C4A-A2C3-32EBC90207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BAA69418-4BC8-378D-AC68-8A02F91EB35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0D50498-C374-44C6-BE18-B72B1578629B}"/>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7.1	Committee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6BEC51B-05A7-04C7-9289-A4C63490119A}"/>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03770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70CE-E89E-27C7-2D2C-F2EB87FB85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238A27-7CB7-745D-6FB8-99103A4C6143}"/>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E1086E3-636F-F646-0EDA-D6A5A90BF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1158027D-1757-D982-74E1-0208F0614AF8}"/>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EC0002D-18BF-8977-026D-305C5C149168}"/>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7.2	Special Reports</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7.2.1	FTL Report on the Technology Survey Results</a:t>
            </a:r>
          </a:p>
          <a:p>
            <a:pPr marL="0" indent="0">
              <a:buNone/>
            </a:pPr>
            <a:r>
              <a:rPr lang="en-US" sz="1800" b="1" dirty="0">
                <a:latin typeface="Arial" panose="020B0604020202020204" pitchFamily="34" charset="0"/>
                <a:cs typeface="Arial" panose="020B0604020202020204" pitchFamily="34" charset="0"/>
              </a:rPr>
              <a:t>	(Pablo Martin)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5"/>
              </a:rPr>
              <a:t>Faculty Technology Survey Final</a:t>
            </a:r>
            <a:endParaRPr lang="en-US" sz="18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67EE52AD-7706-3848-9378-85669E6AC058}"/>
              </a:ext>
            </a:extLst>
          </p:cNvPr>
          <p:cNvPicPr>
            <a:picLocks noChangeAspect="1"/>
          </p:cNvPicPr>
          <p:nvPr/>
        </p:nvPicPr>
        <p:blipFill>
          <a:blip r:embed="rId6"/>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93351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6A81D-6349-621B-C3AB-C2D7BC7CCF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5369E1-3464-979D-EF3C-F2A0954CA39A}"/>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E9802D64-19E8-2F2C-8A28-9C4234E5A18A}"/>
              </a:ext>
            </a:extLst>
          </p:cNvPr>
          <p:cNvSpPr>
            <a:spLocks noGrp="1"/>
          </p:cNvSpPr>
          <p:nvPr>
            <p:ph type="title"/>
          </p:nvPr>
        </p:nvSpPr>
        <p:spPr>
          <a:xfrm>
            <a:off x="3613337" y="463373"/>
            <a:ext cx="5181600" cy="1475195"/>
          </a:xfrm>
        </p:spPr>
        <p:txBody>
          <a:bodyPr anchor="ctr">
            <a:normAutofit/>
          </a:bodyPr>
          <a:lstStyle/>
          <a:p>
            <a:r>
              <a:rPr lang="en-US" sz="4400" dirty="0">
                <a:solidFill>
                  <a:schemeClr val="bg1"/>
                </a:solidFill>
                <a:latin typeface="Arial" panose="020B0604020202020204" pitchFamily="34" charset="0"/>
                <a:cs typeface="Arial" panose="020B0604020202020204" pitchFamily="34" charset="0"/>
              </a:rPr>
              <a:t>Attendance Log: December 2nd</a:t>
            </a:r>
          </a:p>
        </p:txBody>
      </p:sp>
      <p:sp>
        <p:nvSpPr>
          <p:cNvPr id="21" name="Title 13">
            <a:extLst>
              <a:ext uri="{FF2B5EF4-FFF2-40B4-BE49-F238E27FC236}">
                <a16:creationId xmlns:a16="http://schemas.microsoft.com/office/drawing/2014/main" id="{8ACD61DD-0A9D-4116-0280-88BC72D5356A}"/>
              </a:ext>
            </a:extLst>
          </p:cNvPr>
          <p:cNvSpPr txBox="1">
            <a:spLocks/>
          </p:cNvSpPr>
          <p:nvPr/>
        </p:nvSpPr>
        <p:spPr>
          <a:xfrm>
            <a:off x="3594538" y="2412829"/>
            <a:ext cx="5181600" cy="2004515"/>
          </a:xfrm>
          <a:prstGeom prst="rect">
            <a:avLst/>
          </a:prstGeom>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2400" dirty="0">
                <a:solidFill>
                  <a:schemeClr val="bg1"/>
                </a:solidFill>
              </a:rPr>
              <a:t>Please remember to sign in using the QR Code! The sign-in sheet is a secondary option (See Olivia!)</a:t>
            </a:r>
          </a:p>
          <a:p>
            <a:pPr algn="l"/>
            <a:endParaRPr lang="en-US" sz="2400" dirty="0">
              <a:solidFill>
                <a:schemeClr val="bg1"/>
              </a:solidFill>
            </a:endParaRPr>
          </a:p>
          <a:p>
            <a:pPr algn="l"/>
            <a:r>
              <a:rPr lang="en-US" sz="2400" dirty="0">
                <a:solidFill>
                  <a:schemeClr val="bg1"/>
                </a:solidFill>
              </a:rPr>
              <a:t>When we reach </a:t>
            </a:r>
            <a:r>
              <a:rPr lang="en-US" sz="2400" b="1" dirty="0">
                <a:solidFill>
                  <a:schemeClr val="bg1"/>
                </a:solidFill>
              </a:rPr>
              <a:t>quorum (23/44)</a:t>
            </a:r>
            <a:r>
              <a:rPr lang="en-US" sz="2400" dirty="0">
                <a:solidFill>
                  <a:schemeClr val="bg1"/>
                </a:solidFill>
              </a:rPr>
              <a:t> we can get started officially!</a:t>
            </a:r>
          </a:p>
        </p:txBody>
      </p:sp>
      <p:sp>
        <p:nvSpPr>
          <p:cNvPr id="6" name="TextBox 5">
            <a:extLst>
              <a:ext uri="{FF2B5EF4-FFF2-40B4-BE49-F238E27FC236}">
                <a16:creationId xmlns:a16="http://schemas.microsoft.com/office/drawing/2014/main" id="{3C046281-64AF-A43D-0E28-06A5693282F8}"/>
              </a:ext>
            </a:extLst>
          </p:cNvPr>
          <p:cNvSpPr txBox="1"/>
          <p:nvPr/>
        </p:nvSpPr>
        <p:spPr>
          <a:xfrm>
            <a:off x="179070" y="4659939"/>
            <a:ext cx="2953264" cy="276999"/>
          </a:xfrm>
          <a:prstGeom prst="rect">
            <a:avLst/>
          </a:prstGeom>
          <a:noFill/>
        </p:spPr>
        <p:txBody>
          <a:bodyPr wrap="square">
            <a:spAutoFit/>
          </a:bodyPr>
          <a:lstStyle/>
          <a:p>
            <a:pPr algn="ctr"/>
            <a:r>
              <a:rPr lang="en-US" sz="1200" dirty="0"/>
              <a:t>(QR Code for A.S. Attendance)</a:t>
            </a:r>
          </a:p>
        </p:txBody>
      </p:sp>
      <p:pic>
        <p:nvPicPr>
          <p:cNvPr id="5" name="Picture 4">
            <a:extLst>
              <a:ext uri="{FF2B5EF4-FFF2-40B4-BE49-F238E27FC236}">
                <a16:creationId xmlns:a16="http://schemas.microsoft.com/office/drawing/2014/main" id="{13496706-14B2-FBDC-48AD-977CAF5D33AF}"/>
              </a:ext>
            </a:extLst>
          </p:cNvPr>
          <p:cNvPicPr>
            <a:picLocks noChangeAspect="1"/>
          </p:cNvPicPr>
          <p:nvPr/>
        </p:nvPicPr>
        <p:blipFill>
          <a:blip r:embed="rId3"/>
          <a:srcRect l="22010" t="33633" r="22010" b="11606"/>
          <a:stretch>
            <a:fillRect/>
          </a:stretch>
        </p:blipFill>
        <p:spPr>
          <a:xfrm>
            <a:off x="179070" y="2121549"/>
            <a:ext cx="2953264" cy="2888948"/>
          </a:xfrm>
          <a:prstGeom prst="rect">
            <a:avLst/>
          </a:prstGeom>
        </p:spPr>
      </p:pic>
      <p:pic>
        <p:nvPicPr>
          <p:cNvPr id="7" name="Picture 6" descr="A close-up of a logo&#10;&#10;AI-generated content may be incorrect.">
            <a:extLst>
              <a:ext uri="{FF2B5EF4-FFF2-40B4-BE49-F238E27FC236}">
                <a16:creationId xmlns:a16="http://schemas.microsoft.com/office/drawing/2014/main" id="{7300D813-7EFE-F4FA-FCDB-1E617A94BA4A}"/>
              </a:ext>
            </a:extLst>
          </p:cNvPr>
          <p:cNvPicPr>
            <a:picLocks noChangeAspect="1"/>
          </p:cNvPicPr>
          <p:nvPr/>
        </p:nvPicPr>
        <p:blipFill>
          <a:blip r:embed="rId4"/>
          <a:srcRect b="31433"/>
          <a:stretch>
            <a:fillRect/>
          </a:stretch>
        </p:blipFill>
        <p:spPr>
          <a:xfrm>
            <a:off x="512701" y="526080"/>
            <a:ext cx="2286000" cy="1349782"/>
          </a:xfrm>
          <a:prstGeom prst="rect">
            <a:avLst/>
          </a:prstGeom>
        </p:spPr>
      </p:pic>
    </p:spTree>
    <p:extLst>
      <p:ext uri="{BB962C8B-B14F-4D97-AF65-F5344CB8AC3E}">
        <p14:creationId xmlns:p14="http://schemas.microsoft.com/office/powerpoint/2010/main" val="3123479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6B79-B437-8A88-FE0B-8615099C2A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78D8AD-3AC7-E62D-FF1E-A45AA67124E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F7BCAD27-2ED9-48DD-A171-19F44CEBB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6886CB4D-DA89-3594-B34F-2ABD936EF262}"/>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E66D6A21-0F0B-0B70-4BD4-61FBCFB0E594}"/>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7.3.1	   President’s Report</a:t>
            </a: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7.3.2	   Vice President’s Report</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6123C03-3A40-6AC4-2C4B-321AE1F0E483}"/>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488656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2A229-D974-A9C9-3C9B-F100C6405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7488432-B48A-A27C-94D2-C08E1E0297EF}"/>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95EA004F-D9AB-F5CC-9ABD-9C9391F0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BEE72522-3F9D-DE84-53BC-AB6D99EE0CBE}"/>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09D5E4DB-0B1F-AEDF-FB06-138229A5E33F}"/>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7.3.3 – 8</a:t>
            </a:r>
          </a:p>
          <a:p>
            <a:pPr marL="826135" lvl="1" indent="-460375">
              <a:lnSpc>
                <a:spcPct val="100000"/>
              </a:lnSpc>
              <a:spcBef>
                <a:spcPts val="0"/>
              </a:spcBef>
              <a:spcAft>
                <a:spcPts val="800"/>
              </a:spcAft>
              <a:buNone/>
            </a:pPr>
            <a:endParaRPr lang="en-US" sz="2000" dirty="0">
              <a:latin typeface="Arial" panose="020B0604020202020204" pitchFamily="34" charset="0"/>
              <a:ea typeface="ＭＳ Ｐゴシック" pitchFamily="34" charset="-128"/>
              <a:cs typeface="Arial" panose="020B0604020202020204" pitchFamily="34" charset="0"/>
            </a:endParaRP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Secretary – Olivia Flores</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Treasurer – Dawn Diskin </a:t>
            </a:r>
            <a:r>
              <a:rPr lang="en-US" sz="2000" i="1" dirty="0">
                <a:latin typeface="Arial" panose="020B0604020202020204" pitchFamily="34" charset="0"/>
                <a:ea typeface="ＭＳ Ｐゴシック" pitchFamily="34" charset="-128"/>
                <a:cs typeface="Arial" panose="020B0604020202020204" pitchFamily="34" charset="0"/>
              </a:rPr>
              <a:t>(please see the following slide)</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Contract Member-at-Large – Kristin Everhart</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Contingent Faculty Member-at-Large – Melissa Wolfson</a:t>
            </a:r>
          </a:p>
          <a:p>
            <a:pPr marL="826135" lvl="1" indent="-460375">
              <a:lnSpc>
                <a:spcPct val="100000"/>
              </a:lnSpc>
              <a:spcBef>
                <a:spcPts val="0"/>
              </a:spcBef>
              <a:spcAft>
                <a:spcPts val="800"/>
              </a:spcAft>
              <a:buNone/>
            </a:pPr>
            <a:r>
              <a:rPr lang="en-US" sz="2000" dirty="0">
                <a:latin typeface="Arial" panose="020B0604020202020204" pitchFamily="34" charset="0"/>
                <a:ea typeface="ＭＳ Ｐゴシック" pitchFamily="34" charset="-128"/>
                <a:cs typeface="Arial" panose="020B0604020202020204" pitchFamily="34" charset="0"/>
              </a:rPr>
              <a:t>Chair of Chairs – Mary </a:t>
            </a:r>
            <a:r>
              <a:rPr lang="en-US" sz="2000" dirty="0" err="1">
                <a:latin typeface="Arial" panose="020B0604020202020204" pitchFamily="34" charset="0"/>
                <a:ea typeface="ＭＳ Ｐゴシック" pitchFamily="34" charset="-128"/>
                <a:cs typeface="Arial" panose="020B0604020202020204" pitchFamily="34" charset="0"/>
              </a:rPr>
              <a:t>Kjartanson</a:t>
            </a:r>
            <a:endParaRPr lang="en-US" sz="2000" dirty="0">
              <a:latin typeface="Arial" panose="020B0604020202020204" pitchFamily="34" charset="0"/>
              <a:ea typeface="ＭＳ Ｐゴシック" pitchFamily="34" charset="-128"/>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361DF3D0-52AB-9720-FF4C-269F0BA0ADD9}"/>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529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0C81-DCD6-80E2-2AD6-C57832D72B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9C5A52-4F6D-548E-424A-D174A125B64E}"/>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86D8E06-F2F2-4354-4549-1F23D5E501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6CCE98BA-000E-994C-288F-BDD381155631}"/>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7. Reports</a:t>
            </a:r>
          </a:p>
        </p:txBody>
      </p:sp>
      <p:sp>
        <p:nvSpPr>
          <p:cNvPr id="6" name="Content Placeholder 5">
            <a:extLst>
              <a:ext uri="{FF2B5EF4-FFF2-40B4-BE49-F238E27FC236}">
                <a16:creationId xmlns:a16="http://schemas.microsoft.com/office/drawing/2014/main" id="{C46CCD2F-5B08-5ABD-C831-0E66D097CBCA}"/>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7.3.4: Treasurer (Dawn Diskin)</a:t>
            </a:r>
            <a:endParaRPr lang="en-US" sz="15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a:p>
            <a:pPr marL="342900" indent="-342900">
              <a:buFont typeface="+mj-lt"/>
              <a:buAutoNum type="arabicPeriod"/>
            </a:pPr>
            <a:r>
              <a:rPr lang="en-US" sz="1800" dirty="0">
                <a:latin typeface="Arial" panose="020B0604020202020204" pitchFamily="34" charset="0"/>
                <a:cs typeface="Arial" panose="020B0604020202020204" pitchFamily="34" charset="0"/>
              </a:rPr>
              <a:t>Account Balance $311.07</a:t>
            </a:r>
          </a:p>
          <a:p>
            <a:pPr marL="342900" indent="-342900">
              <a:buFont typeface="+mj-lt"/>
              <a:buAutoNum type="arabicPeriod"/>
            </a:pPr>
            <a:r>
              <a:rPr lang="en-US" sz="1800" dirty="0">
                <a:latin typeface="Arial" panose="020B0604020202020204" pitchFamily="34" charset="0"/>
                <a:cs typeface="Arial" panose="020B0604020202020204" pitchFamily="34" charset="0"/>
              </a:rPr>
              <a:t>Academic Senate Dues / Voluntary Payroll Deduction</a:t>
            </a:r>
          </a:p>
          <a:p>
            <a:pPr lvl="1"/>
            <a:r>
              <a:rPr lang="en-US" dirty="0">
                <a:latin typeface="Arial" panose="020B0604020202020204" pitchFamily="34" charset="0"/>
                <a:cs typeface="Arial" panose="020B0604020202020204" pitchFamily="34" charset="0"/>
              </a:rPr>
              <a:t>Annual student scholarships &amp; Basic Needs Donations</a:t>
            </a:r>
          </a:p>
          <a:p>
            <a:pPr marL="342900" indent="-342900">
              <a:buFont typeface="+mj-lt"/>
              <a:buAutoNum type="arabicPeriod"/>
            </a:pPr>
            <a:r>
              <a:rPr lang="en-US" sz="1800" dirty="0">
                <a:latin typeface="Arial" panose="020B0604020202020204" pitchFamily="34" charset="0"/>
                <a:cs typeface="Arial" panose="020B0604020202020204" pitchFamily="34" charset="0"/>
              </a:rPr>
              <a:t>Update from Miramar College Foundation</a:t>
            </a:r>
          </a:p>
        </p:txBody>
      </p:sp>
      <p:pic>
        <p:nvPicPr>
          <p:cNvPr id="3" name="Picture 2" descr="A close up of a logo&#10;&#10;AI-generated content may be incorrect.">
            <a:extLst>
              <a:ext uri="{FF2B5EF4-FFF2-40B4-BE49-F238E27FC236}">
                <a16:creationId xmlns:a16="http://schemas.microsoft.com/office/drawing/2014/main" id="{029E7D82-1BB8-9231-DDEF-0B79FBAD2D5C}"/>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80011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AE21-2B56-4377-6F53-F6253AAF86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5159F7-881C-9E59-FF27-340B3E74C66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264F0718-D9E8-D908-97B8-D954F849B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6132DA6-2F2E-C5F4-D460-290B00378A7A}"/>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8. Announcements</a:t>
            </a:r>
          </a:p>
        </p:txBody>
      </p:sp>
      <p:sp>
        <p:nvSpPr>
          <p:cNvPr id="6" name="Content Placeholder 5">
            <a:extLst>
              <a:ext uri="{FF2B5EF4-FFF2-40B4-BE49-F238E27FC236}">
                <a16:creationId xmlns:a16="http://schemas.microsoft.com/office/drawing/2014/main" id="{050A08B7-BD6A-B3F8-050E-983AC0D710DD}"/>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1 min. time limit each</a:t>
            </a:r>
          </a:p>
          <a:p>
            <a:pPr marL="0" indent="0">
              <a:buNone/>
            </a:pPr>
            <a:endParaRPr lang="en-US" sz="15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29B3FB1-D398-625A-30F9-6BD277972A25}"/>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5427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74B5-8338-2A4C-7BF3-B5B677F1E6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48DEEF-84E8-6C71-3972-2EC59516F110}"/>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3DE292ED-81D9-41B8-C597-6874FE8F2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182EA2A3-F8DA-7B9B-140C-1BB775BA90B1}"/>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9. Adjournment</a:t>
            </a:r>
          </a:p>
        </p:txBody>
      </p:sp>
      <p:sp>
        <p:nvSpPr>
          <p:cNvPr id="6" name="Content Placeholder 5">
            <a:extLst>
              <a:ext uri="{FF2B5EF4-FFF2-40B4-BE49-F238E27FC236}">
                <a16:creationId xmlns:a16="http://schemas.microsoft.com/office/drawing/2014/main" id="{E7B9C001-6C88-4A73-AE39-4009A71FDA53}"/>
              </a:ext>
            </a:extLst>
          </p:cNvPr>
          <p:cNvSpPr>
            <a:spLocks noGrp="1"/>
          </p:cNvSpPr>
          <p:nvPr>
            <p:ph sz="half" idx="1"/>
          </p:nvPr>
        </p:nvSpPr>
        <p:spPr>
          <a:xfrm>
            <a:off x="312517" y="1541860"/>
            <a:ext cx="8518965" cy="3327796"/>
          </a:xfrm>
        </p:spPr>
        <p:txBody>
          <a:bodyPr numCol="1">
            <a:noAutofit/>
          </a:bodyPr>
          <a:lstStyle/>
          <a:p>
            <a:pPr marL="0" indent="0" algn="ctr">
              <a:buNone/>
            </a:pP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the calendar was approved earlier,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first meeting of the 2025-26 SDMC Academic Senate is:</a:t>
            </a:r>
            <a:br>
              <a:rPr lang="en-US" sz="2000" dirty="0">
                <a:latin typeface="Arial" panose="020B0604020202020204" pitchFamily="34" charset="0"/>
                <a:cs typeface="Arial" panose="020B0604020202020204" pitchFamily="34" charset="0"/>
              </a:rPr>
            </a:br>
            <a:r>
              <a:rPr lang="en-US" sz="2000" b="1" spc="-5" dirty="0">
                <a:latin typeface="Arial" panose="020B0604020202020204" pitchFamily="34" charset="0"/>
                <a:ea typeface="Tahoma" panose="020B0604030504040204" pitchFamily="34" charset="0"/>
                <a:cs typeface="Arial" panose="020B0604020202020204" pitchFamily="34" charset="0"/>
              </a:rPr>
              <a:t>Tuesday, February 3rd, 2026 </a:t>
            </a:r>
            <a:r>
              <a:rPr lang="en-US" sz="2000" spc="-5" dirty="0">
                <a:latin typeface="Arial" panose="020B0604020202020204" pitchFamily="34" charset="0"/>
                <a:ea typeface="Tahoma" panose="020B0604030504040204" pitchFamily="34" charset="0"/>
                <a:cs typeface="Arial" panose="020B0604020202020204" pitchFamily="34" charset="0"/>
              </a:rPr>
              <a:t>from 3:30-5:00 pm in M-110.</a:t>
            </a:r>
            <a:br>
              <a:rPr lang="en-US" sz="2000" dirty="0">
                <a:highlight>
                  <a:srgbClr val="FFFF00"/>
                </a:highlight>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Remember that starting Spring 2026 we’ll be moving to fully in person Senate meetings. Hence, we will be retiring the</a:t>
            </a:r>
            <a:r>
              <a:rPr lang="en-US" sz="2000" i="1"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hlinkClick r:id="rId5"/>
              </a:rPr>
              <a:t>A.S. Senator Remote Attendance Form</a:t>
            </a:r>
            <a:endParaRPr lang="en-US" sz="2000" b="1"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4A742F5F-69AA-5BA0-D510-605D1C466212}"/>
              </a:ext>
            </a:extLst>
          </p:cNvPr>
          <p:cNvPicPr>
            <a:picLocks noChangeAspect="1"/>
          </p:cNvPicPr>
          <p:nvPr/>
        </p:nvPicPr>
        <p:blipFill>
          <a:blip r:embed="rId6"/>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312646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48054-0723-0B62-AA68-0DFF89F7D9E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C1ABB1-47B5-21FC-37AC-C068375B63E7}"/>
              </a:ext>
            </a:extLst>
          </p:cNvPr>
          <p:cNvSpPr/>
          <p:nvPr/>
        </p:nvSpPr>
        <p:spPr>
          <a:xfrm>
            <a:off x="3264275" y="0"/>
            <a:ext cx="5879725"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1E9097"/>
              </a:solidFill>
            </a:endParaRPr>
          </a:p>
        </p:txBody>
      </p:sp>
      <p:sp>
        <p:nvSpPr>
          <p:cNvPr id="14" name="Title 13">
            <a:extLst>
              <a:ext uri="{FF2B5EF4-FFF2-40B4-BE49-F238E27FC236}">
                <a16:creationId xmlns:a16="http://schemas.microsoft.com/office/drawing/2014/main" id="{FE2A400B-0A33-7146-E18C-DF7A7E943A6B}"/>
              </a:ext>
            </a:extLst>
          </p:cNvPr>
          <p:cNvSpPr>
            <a:spLocks noGrp="1"/>
          </p:cNvSpPr>
          <p:nvPr>
            <p:ph type="title"/>
          </p:nvPr>
        </p:nvSpPr>
        <p:spPr>
          <a:xfrm>
            <a:off x="3594538" y="724186"/>
            <a:ext cx="5181600" cy="1475195"/>
          </a:xfrm>
        </p:spPr>
        <p:txBody>
          <a:bodyPr anchor="ctr">
            <a:normAutofit/>
          </a:bodyPr>
          <a:lstStyle/>
          <a:p>
            <a:r>
              <a:rPr lang="en-US" sz="3200" dirty="0">
                <a:solidFill>
                  <a:schemeClr val="bg1"/>
                </a:solidFill>
                <a:latin typeface="Arial" panose="020B0604020202020204" pitchFamily="34" charset="0"/>
                <a:cs typeface="Arial" panose="020B0604020202020204" pitchFamily="34" charset="0"/>
              </a:rPr>
              <a:t>Thanks for your hard work for Miramar College!</a:t>
            </a:r>
          </a:p>
        </p:txBody>
      </p:sp>
      <p:sp>
        <p:nvSpPr>
          <p:cNvPr id="21" name="Title 13">
            <a:extLst>
              <a:ext uri="{FF2B5EF4-FFF2-40B4-BE49-F238E27FC236}">
                <a16:creationId xmlns:a16="http://schemas.microsoft.com/office/drawing/2014/main" id="{A681D056-B0D3-6E39-9EAE-A481624151C3}"/>
              </a:ext>
            </a:extLst>
          </p:cNvPr>
          <p:cNvSpPr txBox="1">
            <a:spLocks/>
          </p:cNvSpPr>
          <p:nvPr/>
        </p:nvSpPr>
        <p:spPr>
          <a:xfrm>
            <a:off x="3594538" y="2625121"/>
            <a:ext cx="5181600" cy="179222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2400" b="1" dirty="0">
                <a:solidFill>
                  <a:schemeClr val="bg1"/>
                </a:solidFill>
                <a:latin typeface="Arial" panose="020B0604020202020204" pitchFamily="34" charset="0"/>
                <a:cs typeface="Arial" panose="020B0604020202020204" pitchFamily="34" charset="0"/>
              </a:rPr>
              <a:t>If you have any questions, please reach out via email!</a:t>
            </a:r>
          </a:p>
          <a:p>
            <a:pPr algn="l">
              <a:spcBef>
                <a:spcPts val="0"/>
              </a:spcBef>
            </a:pPr>
            <a:endParaRPr lang="en-US" sz="2400" b="1" i="1" dirty="0">
              <a:solidFill>
                <a:schemeClr val="bg1"/>
              </a:solidFill>
              <a:latin typeface="Arial" panose="020B0604020202020204" pitchFamily="34" charset="0"/>
              <a:cs typeface="Arial" panose="020B0604020202020204" pitchFamily="34" charset="0"/>
            </a:endParaRPr>
          </a:p>
        </p:txBody>
      </p:sp>
      <p:pic>
        <p:nvPicPr>
          <p:cNvPr id="4" name="Picture 3" descr="A close-up of a logo&#10;&#10;AI-generated content may be incorrect.">
            <a:extLst>
              <a:ext uri="{FF2B5EF4-FFF2-40B4-BE49-F238E27FC236}">
                <a16:creationId xmlns:a16="http://schemas.microsoft.com/office/drawing/2014/main" id="{0C7C9E22-2235-538A-CD44-2D1F5964EEAC}"/>
              </a:ext>
            </a:extLst>
          </p:cNvPr>
          <p:cNvPicPr>
            <a:picLocks noChangeAspect="1"/>
          </p:cNvPicPr>
          <p:nvPr/>
        </p:nvPicPr>
        <p:blipFill>
          <a:blip r:embed="rId3"/>
          <a:srcRect b="25062"/>
          <a:stretch>
            <a:fillRect/>
          </a:stretch>
        </p:blipFill>
        <p:spPr>
          <a:xfrm>
            <a:off x="516720" y="726156"/>
            <a:ext cx="2286000" cy="1475194"/>
          </a:xfrm>
          <a:prstGeom prst="rect">
            <a:avLst/>
          </a:prstGeom>
        </p:spPr>
      </p:pic>
      <p:sp>
        <p:nvSpPr>
          <p:cNvPr id="8" name="TextBox 7">
            <a:extLst>
              <a:ext uri="{FF2B5EF4-FFF2-40B4-BE49-F238E27FC236}">
                <a16:creationId xmlns:a16="http://schemas.microsoft.com/office/drawing/2014/main" id="{D6B6DC35-7214-07AE-D252-453C7890C034}"/>
              </a:ext>
            </a:extLst>
          </p:cNvPr>
          <p:cNvSpPr txBox="1"/>
          <p:nvPr/>
        </p:nvSpPr>
        <p:spPr>
          <a:xfrm>
            <a:off x="3594538" y="4002395"/>
            <a:ext cx="5357234" cy="369332"/>
          </a:xfrm>
          <a:prstGeom prst="rect">
            <a:avLst/>
          </a:prstGeom>
          <a:noFill/>
        </p:spPr>
        <p:txBody>
          <a:bodyPr wrap="square">
            <a:spAutoFit/>
          </a:bodyPr>
          <a:lstStyle/>
          <a:p>
            <a:pPr>
              <a:spcBef>
                <a:spcPts val="0"/>
              </a:spcBef>
            </a:pP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rgomez001@sdccd.edu</a:t>
            </a:r>
            <a:r>
              <a:rPr lang="en-US" dirty="0">
                <a:solidFill>
                  <a:schemeClr val="bg1"/>
                </a:solidFill>
                <a:latin typeface="Arial" panose="020B0604020202020204" pitchFamily="34" charset="0"/>
                <a:cs typeface="Arial" panose="020B0604020202020204" pitchFamily="34" charset="0"/>
              </a:rPr>
              <a:t> or </a:t>
            </a: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jbartolo@sdccd.edu</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72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2EBC1C-A1B7-60A8-619D-638A22F271DF}"/>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D4D61CAA-2AF9-0708-B82F-AE75E3478C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D2E3D18E-FC6C-3F47-36E7-5784F5A30B63}"/>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2. Agenda Overview</a:t>
            </a:r>
          </a:p>
        </p:txBody>
      </p:sp>
      <p:sp>
        <p:nvSpPr>
          <p:cNvPr id="6" name="Content Placeholder 5">
            <a:extLst>
              <a:ext uri="{FF2B5EF4-FFF2-40B4-BE49-F238E27FC236}">
                <a16:creationId xmlns:a16="http://schemas.microsoft.com/office/drawing/2014/main" id="{873C7D1D-6291-9496-E110-C2D5FB56E75B}"/>
              </a:ext>
            </a:extLst>
          </p:cNvPr>
          <p:cNvSpPr>
            <a:spLocks noGrp="1"/>
          </p:cNvSpPr>
          <p:nvPr>
            <p:ph sz="half" idx="1"/>
          </p:nvPr>
        </p:nvSpPr>
        <p:spPr>
          <a:xfrm>
            <a:off x="312517" y="1541859"/>
            <a:ext cx="8518965" cy="3294555"/>
          </a:xfrm>
        </p:spPr>
        <p:txBody>
          <a:bodyPr numCol="2">
            <a:noAutofit/>
          </a:bodyPr>
          <a:lstStyle/>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Call to Order</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Approval of Agenda</a:t>
            </a:r>
            <a:r>
              <a:rPr lang="en-US" sz="1700" dirty="0">
                <a:latin typeface="Arial" panose="020B0604020202020204" pitchFamily="34" charset="0"/>
                <a:cs typeface="Arial" panose="020B0604020202020204" pitchFamily="34" charset="0"/>
              </a:rPr>
              <a:t> &amp; Consent Calendar</a:t>
            </a:r>
          </a:p>
          <a:p>
            <a:pPr marL="880110" lvl="1" indent="-514350">
              <a:spcBef>
                <a:spcPts val="0"/>
              </a:spcBef>
              <a:buFont typeface="+mj-lt"/>
              <a:buAutoNum type="alphaLcPeriod"/>
            </a:pPr>
            <a:r>
              <a:rPr lang="en-US" sz="1700" dirty="0">
                <a:solidFill>
                  <a:srgbClr val="006E79"/>
                </a:solidFill>
                <a:latin typeface="Arial" panose="020B0604020202020204" pitchFamily="34" charset="0"/>
                <a:cs typeface="Arial" panose="020B0604020202020204" pitchFamily="34" charset="0"/>
                <a:hlinkClick r:id="rId4"/>
              </a:rPr>
              <a:t>DRAFT Minutes 110425</a:t>
            </a:r>
            <a:endParaRPr lang="en-US" sz="1700" dirty="0">
              <a:latin typeface="Arial" panose="020B0604020202020204" pitchFamily="34" charset="0"/>
              <a:cs typeface="Arial" panose="020B0604020202020204" pitchFamily="34" charset="0"/>
              <a:hlinkClick r:id="rId5"/>
            </a:endParaRP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Land Acknowledgement </a:t>
            </a:r>
            <a:r>
              <a:rPr lang="en-US" sz="1700" dirty="0">
                <a:latin typeface="Arial" panose="020B0604020202020204" pitchFamily="34" charset="0"/>
                <a:cs typeface="Arial" panose="020B0604020202020204" pitchFamily="34" charset="0"/>
              </a:rPr>
              <a:t>(Updated)</a:t>
            </a:r>
          </a:p>
          <a:p>
            <a:pPr marL="514350" lvl="0" indent="-514350">
              <a:spcBef>
                <a:spcPts val="0"/>
              </a:spcBef>
              <a:buFont typeface="+mj-lt"/>
              <a:buAutoNum type="arabicPeriod"/>
            </a:pPr>
            <a:r>
              <a:rPr lang="en-US" sz="1700" b="1" dirty="0">
                <a:latin typeface="Arial" panose="020B0604020202020204" pitchFamily="34" charset="0"/>
                <a:cs typeface="Arial" panose="020B0604020202020204" pitchFamily="34" charset="0"/>
              </a:rPr>
              <a:t>Public Comments</a:t>
            </a:r>
          </a:p>
          <a:p>
            <a:pPr marL="514350" indent="-514350">
              <a:spcBef>
                <a:spcPts val="0"/>
              </a:spcBef>
              <a:buFont typeface="+mj-lt"/>
              <a:buAutoNum type="arabicPeriod"/>
            </a:pPr>
            <a:r>
              <a:rPr lang="en-US" sz="1700" b="1" dirty="0">
                <a:latin typeface="Arial" panose="020B0604020202020204" pitchFamily="34" charset="0"/>
                <a:cs typeface="Arial" panose="020B0604020202020204" pitchFamily="34" charset="0"/>
              </a:rPr>
              <a:t>Action Items</a:t>
            </a:r>
          </a:p>
          <a:p>
            <a:pPr marL="744538" indent="-338138">
              <a:spcBef>
                <a:spcPts val="0"/>
              </a:spcBef>
              <a:buFont typeface="+mj-lt"/>
              <a:buAutoNum type="alphaLcPeriod"/>
            </a:pPr>
            <a:r>
              <a:rPr lang="en-US" sz="1700" dirty="0">
                <a:latin typeface="Arial" panose="020B0604020202020204" pitchFamily="34" charset="0"/>
                <a:ea typeface="Arial" panose="020B0604020202020204" pitchFamily="34" charset="0"/>
                <a:cs typeface="Arial" panose="020B0604020202020204" pitchFamily="34" charset="0"/>
              </a:rPr>
              <a:t>Miramar Technology Plan</a:t>
            </a:r>
          </a:p>
          <a:p>
            <a:pPr marL="744538" indent="-338138">
              <a:spcBef>
                <a:spcPts val="0"/>
              </a:spcBef>
              <a:buFont typeface="+mj-lt"/>
              <a:buAutoNum type="alphaLcPeriod"/>
            </a:pPr>
            <a:r>
              <a:rPr lang="en-US" sz="1700" dirty="0">
                <a:latin typeface="Arial" panose="020B0604020202020204" pitchFamily="34" charset="0"/>
                <a:ea typeface="Arial" panose="020B0604020202020204" pitchFamily="34" charset="0"/>
                <a:cs typeface="Arial" panose="020B0604020202020204" pitchFamily="34" charset="0"/>
              </a:rPr>
              <a:t>Donation to EOPS</a:t>
            </a:r>
          </a:p>
          <a:p>
            <a:pPr marL="744538" indent="-338138">
              <a:spcBef>
                <a:spcPts val="0"/>
              </a:spcBef>
              <a:buFont typeface="+mj-lt"/>
              <a:buAutoNum type="alphaLcPeriod"/>
            </a:pPr>
            <a:r>
              <a:rPr lang="en-US" sz="1700" dirty="0">
                <a:latin typeface="Arial" panose="020B0604020202020204" pitchFamily="34" charset="0"/>
                <a:cs typeface="Arial" panose="020B0604020202020204" pitchFamily="34" charset="0"/>
              </a:rPr>
              <a:t>Reimbursement for Giving Donation for Basic Needs </a:t>
            </a:r>
            <a:endParaRPr lang="en-US" sz="1700" dirty="0">
              <a:latin typeface="Arial" panose="020B0604020202020204" pitchFamily="34" charset="0"/>
              <a:ea typeface="Arial" panose="020B0604020202020204" pitchFamily="34" charset="0"/>
              <a:cs typeface="Arial" panose="020B0604020202020204" pitchFamily="34" charset="0"/>
            </a:endParaRPr>
          </a:p>
          <a:p>
            <a:pPr marL="514350" indent="-514350">
              <a:spcBef>
                <a:spcPts val="0"/>
              </a:spcBef>
              <a:buFont typeface="+mj-lt"/>
              <a:buAutoNum type="arabicPeriod" startAt="6"/>
            </a:pPr>
            <a:r>
              <a:rPr lang="en-US" sz="1700" b="1" dirty="0">
                <a:latin typeface="Arial" panose="020B0604020202020204" pitchFamily="34" charset="0"/>
                <a:cs typeface="Arial" panose="020B0604020202020204" pitchFamily="34" charset="0"/>
              </a:rPr>
              <a:t>Discussion Items</a:t>
            </a:r>
          </a:p>
          <a:p>
            <a:pPr marL="880110" lvl="1" indent="-514350">
              <a:spcBef>
                <a:spcPts val="0"/>
              </a:spcBef>
              <a:buFont typeface="+mj-lt"/>
              <a:buAutoNum type="alphaLcPeriod"/>
            </a:pPr>
            <a:r>
              <a:rPr lang="en-US" sz="1700" dirty="0">
                <a:latin typeface="Arial" panose="020B0604020202020204" pitchFamily="34" charset="0"/>
                <a:cs typeface="Arial" panose="020B0604020202020204" pitchFamily="34" charset="0"/>
              </a:rPr>
              <a:t>Standing: Curriculum Committee Updates</a:t>
            </a:r>
            <a:endParaRPr lang="en-US" sz="1700" dirty="0">
              <a:latin typeface="Arial" panose="020B0604020202020204" pitchFamily="34" charset="0"/>
              <a:ea typeface="Tahoma" panose="020B0604030504040204" pitchFamily="34" charset="0"/>
              <a:cs typeface="Arial" panose="020B0604020202020204" pitchFamily="34" charset="0"/>
            </a:endParaRPr>
          </a:p>
          <a:p>
            <a:pPr marL="880110" lvl="1" indent="-514350">
              <a:spcBef>
                <a:spcPts val="0"/>
              </a:spcBef>
              <a:buFont typeface="+mj-lt"/>
              <a:buAutoNum type="alphaLcPeriod"/>
            </a:pPr>
            <a:r>
              <a:rPr lang="en-US" sz="1700" dirty="0">
                <a:latin typeface="Arial" panose="020B0604020202020204" pitchFamily="34" charset="0"/>
                <a:ea typeface="Tahoma" panose="020B0604030504040204" pitchFamily="34" charset="0"/>
                <a:cs typeface="Arial" panose="020B0604020202020204" pitchFamily="34" charset="0"/>
              </a:rPr>
              <a:t>Miramar ASPEN Nomination </a:t>
            </a:r>
          </a:p>
          <a:p>
            <a:pPr marL="880110" lvl="1" indent="-514350">
              <a:spcBef>
                <a:spcPts val="0"/>
              </a:spcBef>
              <a:buFont typeface="+mj-lt"/>
              <a:buAutoNum type="alphaLcPeriod"/>
            </a:pPr>
            <a:r>
              <a:rPr lang="en-US" sz="1700" dirty="0">
                <a:latin typeface="Arial" panose="020B0604020202020204" pitchFamily="34" charset="0"/>
                <a:ea typeface="Tahoma" panose="020B0604030504040204" pitchFamily="34" charset="0"/>
                <a:cs typeface="Arial" panose="020B0604020202020204" pitchFamily="34" charset="0"/>
              </a:rPr>
              <a:t>Early Alert System</a:t>
            </a:r>
          </a:p>
          <a:p>
            <a:pPr marL="880110" lvl="1" indent="-514350">
              <a:spcBef>
                <a:spcPts val="0"/>
              </a:spcBef>
              <a:buFont typeface="+mj-lt"/>
              <a:buAutoNum type="alphaLcPeriod"/>
            </a:pPr>
            <a:r>
              <a:rPr lang="en-US" sz="1700" dirty="0">
                <a:latin typeface="Arial" panose="020B0604020202020204" pitchFamily="34" charset="0"/>
                <a:ea typeface="Tahoma" panose="020B0604030504040204" pitchFamily="34" charset="0"/>
                <a:cs typeface="Arial" panose="020B0604020202020204" pitchFamily="34" charset="0"/>
              </a:rPr>
              <a:t>Resolution on Defining AI Literacy</a:t>
            </a:r>
          </a:p>
          <a:p>
            <a:pPr marL="880110" lvl="1" indent="-514350">
              <a:spcBef>
                <a:spcPts val="0"/>
              </a:spcBef>
              <a:buFont typeface="+mj-lt"/>
              <a:buAutoNum type="alphaLcPeriod"/>
            </a:pPr>
            <a:r>
              <a:rPr lang="en-US" sz="1700" dirty="0">
                <a:latin typeface="Arial" panose="020B0604020202020204" pitchFamily="34" charset="0"/>
                <a:ea typeface="Tahoma" panose="020B0604030504040204" pitchFamily="34" charset="0"/>
                <a:cs typeface="Arial" panose="020B0604020202020204" pitchFamily="34" charset="0"/>
              </a:rPr>
              <a:t>Senate Recording Protocol</a:t>
            </a:r>
          </a:p>
          <a:p>
            <a:pPr marL="51435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Reports:</a:t>
            </a:r>
          </a:p>
          <a:p>
            <a:pPr marL="880110" lvl="1" indent="-514350">
              <a:spcBef>
                <a:spcPts val="0"/>
              </a:spcBef>
              <a:buFont typeface="+mj-lt"/>
              <a:buAutoNum type="alphaLcPeriod"/>
            </a:pPr>
            <a:r>
              <a:rPr lang="en-US" sz="1700" dirty="0">
                <a:latin typeface="Arial" panose="020B0604020202020204" pitchFamily="34" charset="0"/>
                <a:cs typeface="Arial" panose="020B0604020202020204" pitchFamily="34" charset="0"/>
              </a:rPr>
              <a:t>Committee Reports</a:t>
            </a:r>
            <a:endParaRPr lang="en-US" sz="1700" strike="sngStrike" dirty="0">
              <a:latin typeface="Arial" panose="020B0604020202020204" pitchFamily="34" charset="0"/>
              <a:cs typeface="Arial" panose="020B0604020202020204" pitchFamily="34" charset="0"/>
            </a:endParaRPr>
          </a:p>
          <a:p>
            <a:pPr marL="880110" lvl="1" indent="-514350">
              <a:spcBef>
                <a:spcPts val="0"/>
              </a:spcBef>
              <a:buFont typeface="+mj-lt"/>
              <a:buAutoNum type="alphaLcPeriod"/>
            </a:pPr>
            <a:r>
              <a:rPr lang="en-US" sz="1700" dirty="0">
                <a:latin typeface="Arial" panose="020B0604020202020204" pitchFamily="34" charset="0"/>
                <a:cs typeface="Arial" panose="020B0604020202020204" pitchFamily="34" charset="0"/>
              </a:rPr>
              <a:t>Special Reports</a:t>
            </a:r>
          </a:p>
          <a:p>
            <a:pPr marL="1154430" lvl="2" indent="-514350">
              <a:spcBef>
                <a:spcPts val="0"/>
              </a:spcBef>
              <a:buFont typeface="+mj-lt"/>
              <a:buAutoNum type="alphaLcPeriod"/>
            </a:pPr>
            <a:r>
              <a:rPr lang="en-US" sz="1700" dirty="0">
                <a:latin typeface="Arial" panose="020B0604020202020204" pitchFamily="34" charset="0"/>
                <a:cs typeface="Arial" panose="020B0604020202020204" pitchFamily="34" charset="0"/>
              </a:rPr>
              <a:t>Faculty Technology Liaison Report</a:t>
            </a:r>
          </a:p>
          <a:p>
            <a:pPr marL="880110" lvl="1" indent="-514350">
              <a:spcBef>
                <a:spcPts val="0"/>
              </a:spcBef>
              <a:buFont typeface="+mj-lt"/>
              <a:buAutoNum type="alphaLcPeriod"/>
            </a:pPr>
            <a:r>
              <a:rPr lang="en-US" sz="1700" dirty="0">
                <a:latin typeface="Arial" panose="020B0604020202020204" pitchFamily="34" charset="0"/>
                <a:cs typeface="Arial" panose="020B0604020202020204" pitchFamily="34" charset="0"/>
              </a:rPr>
              <a:t>Executive Committee Reports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Announcements</a:t>
            </a:r>
          </a:p>
          <a:p>
            <a:pPr marL="514350" lvl="0" indent="-514350">
              <a:spcBef>
                <a:spcPts val="0"/>
              </a:spcBef>
              <a:buFont typeface="+mj-lt"/>
              <a:buAutoNum type="arabicPeriod" startAt="7"/>
            </a:pPr>
            <a:r>
              <a:rPr lang="en-US" sz="1700" b="1" dirty="0">
                <a:latin typeface="Arial" panose="020B0604020202020204" pitchFamily="34" charset="0"/>
                <a:cs typeface="Arial" panose="020B0604020202020204" pitchFamily="34" charset="0"/>
              </a:rPr>
              <a:t>Adjournment</a:t>
            </a:r>
          </a:p>
          <a:p>
            <a:pPr marL="0" indent="0">
              <a:buNone/>
            </a:pP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C54568-5857-1B80-63DE-392BA4166582}"/>
              </a:ext>
            </a:extLst>
          </p:cNvPr>
          <p:cNvSpPr txBox="1"/>
          <p:nvPr/>
        </p:nvSpPr>
        <p:spPr>
          <a:xfrm>
            <a:off x="5714999" y="4394839"/>
            <a:ext cx="3116483" cy="523220"/>
          </a:xfrm>
          <a:prstGeom prst="rect">
            <a:avLst/>
          </a:prstGeom>
          <a:noFill/>
          <a:ln>
            <a:noFill/>
          </a:ln>
        </p:spPr>
        <p:txBody>
          <a:bodyPr wrap="square">
            <a:spAutoFit/>
          </a:bodyPr>
          <a:lstStyle/>
          <a:p>
            <a:pPr marL="920750" indent="-920750" algn="r">
              <a:buClr>
                <a:srgbClr val="20557B"/>
              </a:buClr>
            </a:pPr>
            <a:r>
              <a:rPr lang="en-US" sz="1400" b="1" spc="-5" dirty="0">
                <a:solidFill>
                  <a:srgbClr val="000000"/>
                </a:solidFill>
                <a:effectLst/>
                <a:ea typeface="Arial" panose="020B0604020202020204" pitchFamily="34" charset="0"/>
                <a:cs typeface="Times New Roman" panose="02020603050405020304" pitchFamily="18" charset="0"/>
                <a:hlinkClick r:id="rId6"/>
              </a:rPr>
              <a:t>A.S. Agenda for </a:t>
            </a:r>
            <a:r>
              <a:rPr lang="en-US" sz="1400" b="1" spc="-5" dirty="0">
                <a:solidFill>
                  <a:srgbClr val="000000"/>
                </a:solidFill>
                <a:ea typeface="Arial" panose="020B0604020202020204" pitchFamily="34" charset="0"/>
                <a:cs typeface="Times New Roman" panose="02020603050405020304" pitchFamily="18" charset="0"/>
                <a:hlinkClick r:id="rId6"/>
              </a:rPr>
              <a:t>12</a:t>
            </a:r>
            <a:r>
              <a:rPr lang="en-US" sz="1400" b="1" spc="-5" dirty="0">
                <a:solidFill>
                  <a:srgbClr val="000000"/>
                </a:solidFill>
                <a:effectLst/>
                <a:ea typeface="Arial" panose="020B0604020202020204" pitchFamily="34" charset="0"/>
                <a:cs typeface="Times New Roman" panose="02020603050405020304" pitchFamily="18" charset="0"/>
                <a:hlinkClick r:id="rId6"/>
              </a:rPr>
              <a:t>/02/25</a:t>
            </a:r>
            <a:endParaRPr lang="en-US" sz="1400" b="1" spc="-5" dirty="0">
              <a:solidFill>
                <a:srgbClr val="000000"/>
              </a:solidFill>
              <a:ea typeface="Arial" panose="020B0604020202020204" pitchFamily="34" charset="0"/>
              <a:cs typeface="Times New Roman" panose="02020603050405020304" pitchFamily="18" charset="0"/>
            </a:endParaRPr>
          </a:p>
          <a:p>
            <a:pPr marL="920750" indent="-920750" algn="r">
              <a:buClr>
                <a:srgbClr val="20557B"/>
              </a:buClr>
            </a:pPr>
            <a:r>
              <a:rPr lang="en-US" sz="1400" b="1" i="0" u="none" strike="noStrike" dirty="0">
                <a:solidFill>
                  <a:srgbClr val="006E79"/>
                </a:solidFill>
                <a:effectLst/>
                <a:hlinkClick r:id="rId7"/>
              </a:rPr>
              <a:t> AS Code of Conduct</a:t>
            </a:r>
            <a:endParaRPr lang="en-US" sz="1400" b="1" i="0" u="none" strike="noStrike" dirty="0">
              <a:solidFill>
                <a:srgbClr val="2C2E32"/>
              </a:solidFill>
              <a:effectLst/>
            </a:endParaRPr>
          </a:p>
        </p:txBody>
      </p:sp>
    </p:spTree>
    <p:extLst>
      <p:ext uri="{BB962C8B-B14F-4D97-AF65-F5344CB8AC3E}">
        <p14:creationId xmlns:p14="http://schemas.microsoft.com/office/powerpoint/2010/main" val="11495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545F-670E-8255-B96C-B1CD7DD0C5B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D2E84C-EF2A-6135-407F-06FBDED8BC0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75EBDB20-8BD6-5C8C-2BE1-E445C885D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3521" y="-596894"/>
            <a:ext cx="22176688" cy="21072277"/>
          </a:xfrm>
          <a:prstGeom prst="rect">
            <a:avLst/>
          </a:prstGeom>
        </p:spPr>
      </p:pic>
      <p:sp>
        <p:nvSpPr>
          <p:cNvPr id="5" name="Title 4">
            <a:extLst>
              <a:ext uri="{FF2B5EF4-FFF2-40B4-BE49-F238E27FC236}">
                <a16:creationId xmlns:a16="http://schemas.microsoft.com/office/drawing/2014/main" id="{E9FF6C1E-EB4F-726E-2ABB-932C59D1C85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3. Land Acknowledgement</a:t>
            </a:r>
          </a:p>
        </p:txBody>
      </p:sp>
      <p:sp>
        <p:nvSpPr>
          <p:cNvPr id="10" name="Rectangle 9">
            <a:extLst>
              <a:ext uri="{FF2B5EF4-FFF2-40B4-BE49-F238E27FC236}">
                <a16:creationId xmlns:a16="http://schemas.microsoft.com/office/drawing/2014/main" id="{1916B6D5-AC0C-3382-8E9B-B1F82D84EDC2}"/>
              </a:ext>
            </a:extLst>
          </p:cNvPr>
          <p:cNvSpPr/>
          <p:nvPr/>
        </p:nvSpPr>
        <p:spPr>
          <a:xfrm>
            <a:off x="0" y="1274413"/>
            <a:ext cx="6440556" cy="3869088"/>
          </a:xfrm>
          <a:prstGeom prst="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4394DE47-F7E9-4D68-BE3E-684EBA487B31}"/>
              </a:ext>
            </a:extLst>
          </p:cNvPr>
          <p:cNvSpPr txBox="1"/>
          <p:nvPr/>
        </p:nvSpPr>
        <p:spPr>
          <a:xfrm>
            <a:off x="187091" y="1331520"/>
            <a:ext cx="6066374" cy="3754874"/>
          </a:xfrm>
          <a:prstGeom prst="rect">
            <a:avLst/>
          </a:prstGeom>
          <a:noFill/>
          <a:ln>
            <a:solidFill>
              <a:schemeClr val="bg2"/>
            </a:solidFill>
          </a:ln>
        </p:spPr>
        <p:txBody>
          <a:bodyPr wrap="square" rtlCol="0">
            <a:spAutoFit/>
          </a:bodyPr>
          <a:lstStyle/>
          <a:p>
            <a:pPr algn="ctr"/>
            <a:r>
              <a:rPr lang="en-US" sz="1400" i="1" dirty="0">
                <a:highlight>
                  <a:srgbClr val="FFFF00"/>
                </a:highlight>
                <a:latin typeface="Arial" panose="020B0604020202020204" pitchFamily="34" charset="0"/>
                <a:cs typeface="Arial" panose="020B0604020202020204" pitchFamily="34" charset="0"/>
              </a:rPr>
              <a:t>We recognize that San Diego Miramar College sits on the ancestral homeland of the Kumeyaay, Luiseño, Cupeño, and Cahuilla tribes, who have lived in this area for well over 10,000 years, and we honor their past, present, and future connection to this land and its inherent connection to their identity. </a:t>
            </a:r>
            <a:r>
              <a:rPr lang="en-US" sz="1400" i="1" dirty="0">
                <a:latin typeface="Arial" panose="020B0604020202020204" pitchFamily="34" charset="0"/>
                <a:cs typeface="Arial" panose="020B0604020202020204" pitchFamily="34" charset="0"/>
              </a:rPr>
              <a:t>    </a:t>
            </a:r>
          </a:p>
          <a:p>
            <a:pPr algn="ctr"/>
            <a:r>
              <a:rPr lang="en-US" sz="1400" i="1"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acknowledge our occupation of unceded Kumeyaay land and the violent systemic injustices this has continuously perpetuated for Native peoples of this region. We pay respect to the Indigenous people of San Diego County - past, present, and future - and honor their continuing presence in their homeland and their spiritual beliefs that land does not belong to people; people belong to land.</a:t>
            </a:r>
          </a:p>
          <a:p>
            <a:pPr algn="ctr"/>
            <a:endParaRPr lang="en-US" sz="1400" dirty="0">
              <a:latin typeface="Arial" panose="020B0604020202020204" pitchFamily="34" charset="0"/>
              <a:cs typeface="Arial" panose="020B0604020202020204" pitchFamily="34" charset="0"/>
            </a:endParaRPr>
          </a:p>
          <a:p>
            <a:pPr algn="ctr"/>
            <a:r>
              <a:rPr lang="en-US" sz="1400" i="1" dirty="0">
                <a:latin typeface="Arial" panose="020B0604020202020204" pitchFamily="34" charset="0"/>
                <a:cs typeface="Arial" panose="020B0604020202020204" pitchFamily="34" charset="0"/>
              </a:rPr>
              <a:t>We also acknowledge that this is merely the beginning, and there is far more work to be done in an attempt to heal all of the injustices and inequities that still exist today and throughout their entire historical diaspora. We commit to moving forward together.</a:t>
            </a:r>
            <a:endParaRPr lang="en-US" sz="14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FC14B44-9EE5-6436-BC72-C674D4D68615}"/>
              </a:ext>
            </a:extLst>
          </p:cNvPr>
          <p:cNvPicPr>
            <a:picLocks noChangeAspect="1"/>
          </p:cNvPicPr>
          <p:nvPr/>
        </p:nvPicPr>
        <p:blipFill>
          <a:blip r:embed="rId5"/>
          <a:srcRect l="65212" t="2597" r="3527" b="22618"/>
          <a:stretch>
            <a:fillRect/>
          </a:stretch>
        </p:blipFill>
        <p:spPr>
          <a:xfrm>
            <a:off x="6477186" y="1291931"/>
            <a:ext cx="2630184" cy="2955222"/>
          </a:xfrm>
          <a:prstGeom prst="rect">
            <a:avLst/>
          </a:prstGeom>
        </p:spPr>
      </p:pic>
      <p:sp>
        <p:nvSpPr>
          <p:cNvPr id="13" name="TextBox 12">
            <a:extLst>
              <a:ext uri="{FF2B5EF4-FFF2-40B4-BE49-F238E27FC236}">
                <a16:creationId xmlns:a16="http://schemas.microsoft.com/office/drawing/2014/main" id="{A2B20695-BF63-9594-59DC-D2FDC42DCDE8}"/>
              </a:ext>
            </a:extLst>
          </p:cNvPr>
          <p:cNvSpPr txBox="1"/>
          <p:nvPr/>
        </p:nvSpPr>
        <p:spPr>
          <a:xfrm>
            <a:off x="6552416" y="4247153"/>
            <a:ext cx="2479724" cy="830997"/>
          </a:xfrm>
          <a:prstGeom prst="rect">
            <a:avLst/>
          </a:prstGeom>
          <a:noFill/>
          <a:ln>
            <a:solidFill>
              <a:schemeClr val="bg2"/>
            </a:solidFill>
          </a:ln>
        </p:spPr>
        <p:txBody>
          <a:bodyPr wrap="square" rtlCol="0">
            <a:spAutoFit/>
          </a:bodyPr>
          <a:lstStyle/>
          <a:p>
            <a:pPr marL="120650" algn="ctr"/>
            <a:r>
              <a:rPr lang="en-US" sz="1200" i="1" dirty="0"/>
              <a:t>Resources: </a:t>
            </a:r>
            <a:r>
              <a:rPr lang="en-US" sz="1200" i="1" dirty="0">
                <a:hlinkClick r:id="rId6"/>
              </a:rPr>
              <a:t>“Making a land acknowledgment meaningful”</a:t>
            </a:r>
            <a:r>
              <a:rPr lang="en-US" sz="1200" i="1" dirty="0"/>
              <a:t>; </a:t>
            </a:r>
            <a:r>
              <a:rPr lang="en-US" sz="1200" i="1" dirty="0">
                <a:hlinkClick r:id="rId7"/>
              </a:rPr>
              <a:t>A call for more powerful land acknowledgements</a:t>
            </a:r>
            <a:endParaRPr lang="en-US" sz="1200" dirty="0"/>
          </a:p>
        </p:txBody>
      </p:sp>
    </p:spTree>
    <p:extLst>
      <p:ext uri="{BB962C8B-B14F-4D97-AF65-F5344CB8AC3E}">
        <p14:creationId xmlns:p14="http://schemas.microsoft.com/office/powerpoint/2010/main" val="204676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E8E2D-7AD1-8911-E373-1C505259E42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E21B7A9-810A-DE3E-67B7-DFB67589FEF0}"/>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BA1ED0D0-B5D2-D38F-26A3-239429FB9A9F}"/>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B18B2C60-2913-C239-227B-1F79BEF63A77}"/>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60A5EE91-EEDF-B7EC-0C21-2EE7EB804A63}"/>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73251AC4-5849-F6A3-A6C0-D5046E0AA2A5}"/>
              </a:ext>
            </a:extLst>
          </p:cNvPr>
          <p:cNvSpPr txBox="1">
            <a:spLocks/>
          </p:cNvSpPr>
          <p:nvPr/>
        </p:nvSpPr>
        <p:spPr>
          <a:xfrm>
            <a:off x="282618" y="480245"/>
            <a:ext cx="2635164" cy="2091504"/>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4. </a:t>
            </a:r>
          </a:p>
          <a:p>
            <a:pPr algn="ctr"/>
            <a:r>
              <a:rPr lang="en-US" sz="3600" dirty="0">
                <a:solidFill>
                  <a:schemeClr val="bg1"/>
                </a:solidFill>
                <a:latin typeface="Arial" panose="020B0604020202020204" pitchFamily="34" charset="0"/>
                <a:cs typeface="Arial" panose="020B0604020202020204" pitchFamily="34" charset="0"/>
              </a:rPr>
              <a:t>Public Comments </a:t>
            </a:r>
          </a:p>
          <a:p>
            <a:pPr algn="ctr"/>
            <a:r>
              <a:rPr lang="en-US" sz="3600" dirty="0">
                <a:solidFill>
                  <a:schemeClr val="bg1"/>
                </a:solidFill>
                <a:latin typeface="Arial" panose="020B0604020202020204" pitchFamily="34" charset="0"/>
                <a:cs typeface="Arial" panose="020B0604020202020204" pitchFamily="34" charset="0"/>
              </a:rPr>
              <a:t>(10 Mins)</a:t>
            </a:r>
          </a:p>
        </p:txBody>
      </p:sp>
      <p:sp>
        <p:nvSpPr>
          <p:cNvPr id="11" name="TextBox 10">
            <a:extLst>
              <a:ext uri="{FF2B5EF4-FFF2-40B4-BE49-F238E27FC236}">
                <a16:creationId xmlns:a16="http://schemas.microsoft.com/office/drawing/2014/main" id="{93D30EF4-A26E-8477-DD70-C8D22C0CD2CF}"/>
              </a:ext>
            </a:extLst>
          </p:cNvPr>
          <p:cNvSpPr txBox="1"/>
          <p:nvPr/>
        </p:nvSpPr>
        <p:spPr>
          <a:xfrm>
            <a:off x="3483018" y="480245"/>
            <a:ext cx="5281029" cy="4339650"/>
          </a:xfrm>
          <a:prstGeom prst="rect">
            <a:avLst/>
          </a:prstGeom>
          <a:noFill/>
        </p:spPr>
        <p:txBody>
          <a:bodyPr wrap="square">
            <a:spAutoFit/>
          </a:bodyPr>
          <a:lstStyle/>
          <a:p>
            <a:pPr marL="571500" indent="-571500">
              <a:buFont typeface="+mj-lt"/>
              <a:buAutoNum type="romanUcPeriod"/>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Limited to </a:t>
            </a:r>
            <a:r>
              <a:rPr lang="en-US" sz="2000" dirty="0">
                <a:latin typeface="Arial" panose="020B0604020202020204" pitchFamily="34" charset="0"/>
                <a:cs typeface="Arial" panose="020B0604020202020204" pitchFamily="34" charset="0"/>
                <a:hlinkClick r:id="rId6"/>
              </a:rPr>
              <a:t>10+1</a:t>
            </a:r>
            <a:r>
              <a:rPr lang="en-US" sz="2000" dirty="0">
                <a:latin typeface="Arial" panose="020B0604020202020204" pitchFamily="34" charset="0"/>
                <a:cs typeface="Arial" panose="020B0604020202020204" pitchFamily="34" charset="0"/>
              </a:rPr>
              <a:t> items that are not on the agenda</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Public Comments on agenda items will take place before the A.S. body discussion begins but after any relevant presentations.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 min. per speaker, 10 mins. per topic</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Individual speakers may not yield their time to another speaker or spokesperson</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To be continued at the end of the meeting if necessary</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3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170E8-5FD3-B714-53A0-F2924A8C3C8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D1DE5EC6-1C60-0059-3EA6-85B797D279E5}"/>
              </a:ext>
            </a:extLst>
          </p:cNvPr>
          <p:cNvSpPr/>
          <p:nvPr/>
        </p:nvSpPr>
        <p:spPr>
          <a:xfrm>
            <a:off x="0" y="0"/>
            <a:ext cx="3200400" cy="51435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sp>
        <p:nvSpPr>
          <p:cNvPr id="8" name="Title 7">
            <a:extLst>
              <a:ext uri="{FF2B5EF4-FFF2-40B4-BE49-F238E27FC236}">
                <a16:creationId xmlns:a16="http://schemas.microsoft.com/office/drawing/2014/main" id="{394C84B8-3F18-FCDD-3CCE-18EF40A29CCC}"/>
              </a:ext>
            </a:extLst>
          </p:cNvPr>
          <p:cNvSpPr>
            <a:spLocks noGrp="1"/>
          </p:cNvSpPr>
          <p:nvPr>
            <p:ph type="title"/>
          </p:nvPr>
        </p:nvSpPr>
        <p:spPr>
          <a:xfrm>
            <a:off x="379953" y="740568"/>
            <a:ext cx="2375439" cy="1124807"/>
          </a:xfrm>
        </p:spPr>
        <p:txBody>
          <a:bodyPr anchor="t">
            <a:noAutofit/>
          </a:bodyPr>
          <a:lstStyle/>
          <a:p>
            <a:r>
              <a:rPr lang="en-US" sz="3600" dirty="0">
                <a:solidFill>
                  <a:schemeClr val="bg1"/>
                </a:solidFill>
                <a:latin typeface="Arial" panose="020B0604020202020204" pitchFamily="34" charset="0"/>
                <a:cs typeface="Arial" panose="020B0604020202020204" pitchFamily="34" charset="0"/>
              </a:rPr>
              <a:t> </a:t>
            </a:r>
          </a:p>
        </p:txBody>
      </p:sp>
      <p:pic>
        <p:nvPicPr>
          <p:cNvPr id="2" name="Graphic 1">
            <a:extLst>
              <a:ext uri="{FF2B5EF4-FFF2-40B4-BE49-F238E27FC236}">
                <a16:creationId xmlns:a16="http://schemas.microsoft.com/office/drawing/2014/main" id="{16DEA068-73E6-F32A-0FC3-9F640BB599E3}"/>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2466092" y="-2404534"/>
            <a:ext cx="16828285" cy="15990227"/>
          </a:xfrm>
          <a:prstGeom prst="rect">
            <a:avLst/>
          </a:prstGeom>
        </p:spPr>
      </p:pic>
      <p:pic>
        <p:nvPicPr>
          <p:cNvPr id="3" name="Picture 2" descr="A close up of a logo&#10;&#10;AI-generated content may be incorrect.">
            <a:extLst>
              <a:ext uri="{FF2B5EF4-FFF2-40B4-BE49-F238E27FC236}">
                <a16:creationId xmlns:a16="http://schemas.microsoft.com/office/drawing/2014/main" id="{5C591E19-5061-C92D-E8DF-D49481978B2B}"/>
              </a:ext>
            </a:extLst>
          </p:cNvPr>
          <p:cNvPicPr>
            <a:picLocks noChangeAspect="1"/>
          </p:cNvPicPr>
          <p:nvPr/>
        </p:nvPicPr>
        <p:blipFill>
          <a:blip r:embed="rId5"/>
          <a:stretch>
            <a:fillRect/>
          </a:stretch>
        </p:blipFill>
        <p:spPr>
          <a:xfrm>
            <a:off x="6656240" y="4429030"/>
            <a:ext cx="2175243" cy="440626"/>
          </a:xfrm>
          <a:prstGeom prst="rect">
            <a:avLst/>
          </a:prstGeom>
        </p:spPr>
      </p:pic>
      <p:sp>
        <p:nvSpPr>
          <p:cNvPr id="7" name="Title 4">
            <a:extLst>
              <a:ext uri="{FF2B5EF4-FFF2-40B4-BE49-F238E27FC236}">
                <a16:creationId xmlns:a16="http://schemas.microsoft.com/office/drawing/2014/main" id="{AB36329E-2205-B076-6E10-3B4F8CF64EB5}"/>
              </a:ext>
            </a:extLst>
          </p:cNvPr>
          <p:cNvSpPr txBox="1">
            <a:spLocks/>
          </p:cNvSpPr>
          <p:nvPr/>
        </p:nvSpPr>
        <p:spPr>
          <a:xfrm>
            <a:off x="282618" y="306543"/>
            <a:ext cx="2635164" cy="2726871"/>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en-US" sz="3600" dirty="0">
                <a:solidFill>
                  <a:schemeClr val="bg1"/>
                </a:solidFill>
                <a:latin typeface="Arial" panose="020B0604020202020204" pitchFamily="34" charset="0"/>
                <a:cs typeface="Arial" panose="020B0604020202020204" pitchFamily="34" charset="0"/>
              </a:rPr>
              <a:t>5. </a:t>
            </a:r>
          </a:p>
          <a:p>
            <a:pPr algn="ctr"/>
            <a:r>
              <a:rPr lang="en-US" sz="3600" dirty="0">
                <a:solidFill>
                  <a:schemeClr val="bg1"/>
                </a:solidFill>
                <a:latin typeface="Arial" panose="020B0604020202020204" pitchFamily="34" charset="0"/>
                <a:cs typeface="Arial" panose="020B0604020202020204" pitchFamily="34" charset="0"/>
              </a:rPr>
              <a:t>Action Items (Second Reads) </a:t>
            </a:r>
          </a:p>
        </p:txBody>
      </p:sp>
      <p:sp>
        <p:nvSpPr>
          <p:cNvPr id="11" name="TextBox 10">
            <a:extLst>
              <a:ext uri="{FF2B5EF4-FFF2-40B4-BE49-F238E27FC236}">
                <a16:creationId xmlns:a16="http://schemas.microsoft.com/office/drawing/2014/main" id="{204BC9D6-B9FA-0630-18DC-995AD0177EDB}"/>
              </a:ext>
            </a:extLst>
          </p:cNvPr>
          <p:cNvSpPr txBox="1"/>
          <p:nvPr/>
        </p:nvSpPr>
        <p:spPr>
          <a:xfrm>
            <a:off x="3483018" y="725090"/>
            <a:ext cx="5281029" cy="2708434"/>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5.1	</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Miramar Technology Plan</a:t>
            </a:r>
            <a:r>
              <a:rPr lang="en-US" sz="2000" dirty="0">
                <a:latin typeface="Arial" panose="020B0604020202020204" pitchFamily="34" charset="0"/>
                <a:cs typeface="Arial" panose="020B0604020202020204" pitchFamily="34" charset="0"/>
              </a:rPr>
              <a:t>					Pablo Martin (5 mins)</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5.2</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Donation to EOPS</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Dawn Diskin (5 mins)</a:t>
            </a: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5.3</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Reimbursement for Giving 				Donation for Basic Needs</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Dawn Diskin (5 mins)</a:t>
            </a:r>
          </a:p>
        </p:txBody>
      </p:sp>
    </p:spTree>
    <p:extLst>
      <p:ext uri="{BB962C8B-B14F-4D97-AF65-F5344CB8AC3E}">
        <p14:creationId xmlns:p14="http://schemas.microsoft.com/office/powerpoint/2010/main" val="952310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22E1-1A05-89B1-A6FD-101E058FB6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F27F1E-EE6D-756C-D59A-3B07D337149C}"/>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C26EBA4E-8A97-D648-73D5-B7D04700DE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1A09ED90-0265-FB2A-4755-C02195CC8FCB}"/>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Action Items (Second Reads)</a:t>
            </a:r>
          </a:p>
        </p:txBody>
      </p:sp>
      <p:sp>
        <p:nvSpPr>
          <p:cNvPr id="6" name="Content Placeholder 5">
            <a:extLst>
              <a:ext uri="{FF2B5EF4-FFF2-40B4-BE49-F238E27FC236}">
                <a16:creationId xmlns:a16="http://schemas.microsoft.com/office/drawing/2014/main" id="{AB40361C-B93D-C4B5-A706-1779A8DB4F55}"/>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5.1	Miramar Technology Plan</a:t>
            </a:r>
          </a:p>
          <a:p>
            <a:pPr marL="0" indent="0">
              <a:buNone/>
            </a:pPr>
            <a:endParaRPr lang="en-US" sz="24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After having ample time to review the technology plan, the time has come to vote to approve it. </a:t>
            </a:r>
          </a:p>
          <a:p>
            <a:r>
              <a:rPr lang="en-US" sz="1800" dirty="0">
                <a:latin typeface="Arial" panose="020B0604020202020204" pitchFamily="34" charset="0"/>
                <a:cs typeface="Arial" panose="020B0604020202020204" pitchFamily="34" charset="0"/>
              </a:rPr>
              <a:t>Here it the plan once more for reference: </a:t>
            </a:r>
            <a:r>
              <a:rPr lang="en-US" sz="1800" dirty="0">
                <a:latin typeface="Arial" panose="020B0604020202020204" pitchFamily="34" charset="0"/>
                <a:cs typeface="Arial" panose="020B0604020202020204" pitchFamily="34" charset="0"/>
                <a:hlinkClick r:id="rId5"/>
              </a:rPr>
              <a:t>2024-2027 Technology Plan</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Please remember that approval of this plan, as-is, is required before we can proceed to making any updated plans about Miramar’s technology needs. </a:t>
            </a: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E610CD0-738B-FF90-B107-652109607B0E}"/>
              </a:ext>
            </a:extLst>
          </p:cNvPr>
          <p:cNvPicPr>
            <a:picLocks noChangeAspect="1"/>
          </p:cNvPicPr>
          <p:nvPr/>
        </p:nvPicPr>
        <p:blipFill>
          <a:blip r:embed="rId6"/>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85374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4D03-05A7-51A9-0527-F95DB0B1E0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8B1F04-A49F-7445-4D20-C77A23108923}"/>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5A52A2B8-309D-5743-9623-406BB223CC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837D47E6-5DC1-7E51-CF15-D15E62BE1B7D}"/>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Action Items (Second Reads)</a:t>
            </a:r>
          </a:p>
        </p:txBody>
      </p:sp>
      <p:sp>
        <p:nvSpPr>
          <p:cNvPr id="6" name="Content Placeholder 5">
            <a:extLst>
              <a:ext uri="{FF2B5EF4-FFF2-40B4-BE49-F238E27FC236}">
                <a16:creationId xmlns:a16="http://schemas.microsoft.com/office/drawing/2014/main" id="{EFD0FE68-AEA8-1835-B46B-2FCDF001D0D5}"/>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5.2	Donation to EOPS</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Dawn Diskin)</a:t>
            </a:r>
          </a:p>
          <a:p>
            <a:endParaRPr lang="en-US" sz="5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Miramar’s AS contributed $600 which were matched by the Foundation, doubling that to $1,200 available for scholarships this cycle</a:t>
            </a:r>
          </a:p>
          <a:p>
            <a:r>
              <a:rPr lang="en-US" sz="1800" dirty="0">
                <a:latin typeface="Arial" panose="020B0604020202020204" pitchFamily="34" charset="0"/>
                <a:cs typeface="Arial" panose="020B0604020202020204" pitchFamily="34" charset="0"/>
              </a:rPr>
              <a:t>Today we need to determine how we want to award the $1,200 (e.g., six $200 scholarships, or four $300, etc.)</a:t>
            </a:r>
          </a:p>
          <a:p>
            <a:r>
              <a:rPr lang="en-US" sz="1800" dirty="0">
                <a:latin typeface="Arial" panose="020B0604020202020204" pitchFamily="34" charset="0"/>
                <a:cs typeface="Arial" panose="020B0604020202020204" pitchFamily="34" charset="0"/>
              </a:rPr>
              <a:t>Once we’ve decided, I’ll send the updated information to Lisa and Vincent to launch the application process.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8A775849-AD22-462E-AFB3-C8E7719B463F}"/>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405148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FD048-C99B-BDD6-A3EC-4F31CA5E33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BB62C2-898C-5E0D-899B-AE461A3BC6DB}"/>
              </a:ext>
            </a:extLst>
          </p:cNvPr>
          <p:cNvSpPr/>
          <p:nvPr/>
        </p:nvSpPr>
        <p:spPr>
          <a:xfrm>
            <a:off x="-1" y="0"/>
            <a:ext cx="9167149" cy="1268016"/>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solidFill>
                <a:srgbClr val="1E9097"/>
              </a:solidFill>
            </a:endParaRPr>
          </a:p>
        </p:txBody>
      </p:sp>
      <p:pic>
        <p:nvPicPr>
          <p:cNvPr id="9" name="Graphic 8">
            <a:extLst>
              <a:ext uri="{FF2B5EF4-FFF2-40B4-BE49-F238E27FC236}">
                <a16:creationId xmlns:a16="http://schemas.microsoft.com/office/drawing/2014/main" id="{86D21974-799D-2E0B-BC1A-C5202A00E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43496" y="-1591421"/>
            <a:ext cx="22176688" cy="21072277"/>
          </a:xfrm>
          <a:prstGeom prst="rect">
            <a:avLst/>
          </a:prstGeom>
        </p:spPr>
      </p:pic>
      <p:sp>
        <p:nvSpPr>
          <p:cNvPr id="5" name="Title 4">
            <a:extLst>
              <a:ext uri="{FF2B5EF4-FFF2-40B4-BE49-F238E27FC236}">
                <a16:creationId xmlns:a16="http://schemas.microsoft.com/office/drawing/2014/main" id="{F0F1D4D5-EA84-B9BC-16E6-3670AD3F8262}"/>
              </a:ext>
            </a:extLst>
          </p:cNvPr>
          <p:cNvSpPr>
            <a:spLocks noGrp="1"/>
          </p:cNvSpPr>
          <p:nvPr>
            <p:ph type="title"/>
          </p:nvPr>
        </p:nvSpPr>
        <p:spPr/>
        <p:txBody>
          <a:bodyPr>
            <a:normAutofit/>
          </a:bodyPr>
          <a:lstStyle/>
          <a:p>
            <a:r>
              <a:rPr lang="en-US" sz="3600" dirty="0">
                <a:solidFill>
                  <a:schemeClr val="bg1"/>
                </a:solidFill>
                <a:latin typeface="Arial" panose="020B0604020202020204" pitchFamily="34" charset="0"/>
                <a:cs typeface="Arial" panose="020B0604020202020204" pitchFamily="34" charset="0"/>
              </a:rPr>
              <a:t>5. Action Items (Second Reads)</a:t>
            </a:r>
          </a:p>
        </p:txBody>
      </p:sp>
      <p:sp>
        <p:nvSpPr>
          <p:cNvPr id="6" name="Content Placeholder 5">
            <a:extLst>
              <a:ext uri="{FF2B5EF4-FFF2-40B4-BE49-F238E27FC236}">
                <a16:creationId xmlns:a16="http://schemas.microsoft.com/office/drawing/2014/main" id="{6C0F9495-4BE0-5517-166E-140AF97DAA84}"/>
              </a:ext>
            </a:extLst>
          </p:cNvPr>
          <p:cNvSpPr>
            <a:spLocks noGrp="1"/>
          </p:cNvSpPr>
          <p:nvPr>
            <p:ph sz="half" idx="1"/>
          </p:nvPr>
        </p:nvSpPr>
        <p:spPr>
          <a:xfrm>
            <a:off x="312517" y="1541860"/>
            <a:ext cx="8518965" cy="3327796"/>
          </a:xfrm>
        </p:spPr>
        <p:txBody>
          <a:bodyPr numCol="1">
            <a:noAutofit/>
          </a:bodyPr>
          <a:lstStyle/>
          <a:p>
            <a:pPr marL="0" indent="0">
              <a:buNone/>
            </a:pPr>
            <a:r>
              <a:rPr lang="en-US" sz="2400" b="1" dirty="0">
                <a:latin typeface="Arial" panose="020B0604020202020204" pitchFamily="34" charset="0"/>
                <a:cs typeface="Arial" panose="020B0604020202020204" pitchFamily="34" charset="0"/>
              </a:rPr>
              <a:t>5.3	Reimbursement  for Giving Donation for Basic 	Needs</a:t>
            </a:r>
          </a:p>
          <a:p>
            <a:pPr marL="0" indent="0">
              <a:buNone/>
            </a:pPr>
            <a:r>
              <a:rPr lang="en-US" sz="24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(Dawn Diskin)</a:t>
            </a:r>
          </a:p>
          <a:p>
            <a:pPr marL="0" indent="0">
              <a:buNone/>
            </a:pPr>
            <a:endParaRPr lang="en-US" sz="5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During ”Jets Give”, the Academic Senate contributed </a:t>
            </a:r>
            <a:r>
              <a:rPr lang="en-US" sz="1800" b="1" dirty="0">
                <a:latin typeface="Arial" panose="020B0604020202020204" pitchFamily="34" charset="0"/>
                <a:cs typeface="Arial" panose="020B0604020202020204" pitchFamily="34" charset="0"/>
              </a:rPr>
              <a:t>$250 to Basic Needs</a:t>
            </a:r>
            <a:r>
              <a:rPr lang="en-US" sz="1800" dirty="0">
                <a:latin typeface="Arial" panose="020B0604020202020204" pitchFamily="34" charset="0"/>
                <a:cs typeface="Arial" panose="020B0604020202020204" pitchFamily="34" charset="0"/>
              </a:rPr>
              <a:t>, which—because of the donor match—became </a:t>
            </a:r>
            <a:r>
              <a:rPr lang="en-US" sz="1800" b="1" dirty="0">
                <a:latin typeface="Arial" panose="020B0604020202020204" pitchFamily="34" charset="0"/>
                <a:cs typeface="Arial" panose="020B0604020202020204" pitchFamily="34" charset="0"/>
              </a:rPr>
              <a:t>$500 in direct student support</a:t>
            </a:r>
            <a:r>
              <a:rPr lang="en-US" sz="1800" dirty="0">
                <a:latin typeface="Arial" panose="020B0604020202020204" pitchFamily="34" charset="0"/>
                <a:cs typeface="Arial" panose="020B0604020202020204" pitchFamily="34" charset="0"/>
              </a:rPr>
              <a:t>.</a:t>
            </a:r>
          </a:p>
          <a:p>
            <a:r>
              <a:rPr lang="en-US" sz="1800" dirty="0">
                <a:latin typeface="Arial" panose="020B0604020202020204" pitchFamily="34" charset="0"/>
                <a:cs typeface="Arial" panose="020B0604020202020204" pitchFamily="34" charset="0"/>
              </a:rPr>
              <a:t>That donation was originally paid upfront and now needs to be </a:t>
            </a:r>
            <a:r>
              <a:rPr lang="en-US" sz="1800" b="1" dirty="0">
                <a:latin typeface="Arial" panose="020B0604020202020204" pitchFamily="34" charset="0"/>
                <a:cs typeface="Arial" panose="020B0604020202020204" pitchFamily="34" charset="0"/>
              </a:rPr>
              <a:t>formally reimbursed from the Senate account</a:t>
            </a:r>
            <a:r>
              <a:rPr lang="en-US" sz="1800" dirty="0">
                <a:latin typeface="Arial" panose="020B0604020202020204" pitchFamily="34" charset="0"/>
                <a:cs typeface="Arial" panose="020B0604020202020204" pitchFamily="34" charset="0"/>
              </a:rPr>
              <a:t> to the individual who covered the cost.</a:t>
            </a:r>
          </a:p>
          <a:p>
            <a:pPr marL="0" indent="0">
              <a:buNone/>
            </a:pPr>
            <a:endParaRPr lang="en-US" sz="2400" dirty="0">
              <a:latin typeface="Arial" panose="020B0604020202020204" pitchFamily="34" charset="0"/>
              <a:cs typeface="Arial" panose="020B0604020202020204" pitchFamily="34" charset="0"/>
            </a:endParaRPr>
          </a:p>
        </p:txBody>
      </p:sp>
      <p:pic>
        <p:nvPicPr>
          <p:cNvPr id="3" name="Picture 2" descr="A close up of a logo&#10;&#10;AI-generated content may be incorrect.">
            <a:extLst>
              <a:ext uri="{FF2B5EF4-FFF2-40B4-BE49-F238E27FC236}">
                <a16:creationId xmlns:a16="http://schemas.microsoft.com/office/drawing/2014/main" id="{599AF98A-9B45-FF07-2FC1-D1EAFF740240}"/>
              </a:ext>
            </a:extLst>
          </p:cNvPr>
          <p:cNvPicPr>
            <a:picLocks noChangeAspect="1"/>
          </p:cNvPicPr>
          <p:nvPr/>
        </p:nvPicPr>
        <p:blipFill>
          <a:blip r:embed="rId5"/>
          <a:stretch>
            <a:fillRect/>
          </a:stretch>
        </p:blipFill>
        <p:spPr>
          <a:xfrm>
            <a:off x="6656240" y="4429030"/>
            <a:ext cx="2175243" cy="440626"/>
          </a:xfrm>
          <a:prstGeom prst="rect">
            <a:avLst/>
          </a:prstGeom>
        </p:spPr>
      </p:pic>
    </p:spTree>
    <p:extLst>
      <p:ext uri="{BB962C8B-B14F-4D97-AF65-F5344CB8AC3E}">
        <p14:creationId xmlns:p14="http://schemas.microsoft.com/office/powerpoint/2010/main" val="2366627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550624CA50E43A8BC77CB037BBA7B" ma:contentTypeVersion="10" ma:contentTypeDescription="Create a new document." ma:contentTypeScope="" ma:versionID="b0c91adde4be8833b7548ff9b770ae66">
  <xsd:schema xmlns:xsd="http://www.w3.org/2001/XMLSchema" xmlns:xs="http://www.w3.org/2001/XMLSchema" xmlns:p="http://schemas.microsoft.com/office/2006/metadata/properties" xmlns:ns2="9dc7884b-8bfc-4a3c-906f-cb8dfda6fa1a" xmlns:ns3="12f8004a-37c5-4b4e-89be-f91908b45322" targetNamespace="http://schemas.microsoft.com/office/2006/metadata/properties" ma:root="true" ma:fieldsID="aaf733ec79036f773dbc63d4ab81121a" ns2:_="" ns3:_="">
    <xsd:import namespace="9dc7884b-8bfc-4a3c-906f-cb8dfda6fa1a"/>
    <xsd:import namespace="12f8004a-37c5-4b4e-89be-f91908b453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7884b-8bfc-4a3c-906f-cb8dfda6fa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f8004a-37c5-4b4e-89be-f91908b453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6c769e-987e-4e51-9d6e-405396af9f64}" ma:internalName="TaxCatchAll" ma:showField="CatchAllData" ma:web="12f8004a-37c5-4b4e-89be-f91908b4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c7884b-8bfc-4a3c-906f-cb8dfda6fa1a">
      <Terms xmlns="http://schemas.microsoft.com/office/infopath/2007/PartnerControls"/>
    </lcf76f155ced4ddcb4097134ff3c332f>
    <TaxCatchAll xmlns="12f8004a-37c5-4b4e-89be-f91908b45322" xsi:nil="true"/>
  </documentManagement>
</p:properties>
</file>

<file path=customXml/itemProps1.xml><?xml version="1.0" encoding="utf-8"?>
<ds:datastoreItem xmlns:ds="http://schemas.openxmlformats.org/officeDocument/2006/customXml" ds:itemID="{9D40A1B4-4074-45B6-821C-97300AA1E345}">
  <ds:schemaRefs>
    <ds:schemaRef ds:uri="http://schemas.microsoft.com/sharepoint/v3/contenttype/forms"/>
  </ds:schemaRefs>
</ds:datastoreItem>
</file>

<file path=customXml/itemProps2.xml><?xml version="1.0" encoding="utf-8"?>
<ds:datastoreItem xmlns:ds="http://schemas.openxmlformats.org/officeDocument/2006/customXml" ds:itemID="{7578D42A-50C4-4386-81A9-CC31C6895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7884b-8bfc-4a3c-906f-cb8dfda6fa1a"/>
    <ds:schemaRef ds:uri="12f8004a-37c5-4b4e-89be-f91908b4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7C6D2-F2E8-4521-A6E8-2CFEFE2540DE}">
  <ds:schemaRefs>
    <ds:schemaRef ds:uri="http://schemas.microsoft.com/office/2006/metadata/properties"/>
    <ds:schemaRef ds:uri="http://schemas.microsoft.com/office/infopath/2007/PartnerControls"/>
    <ds:schemaRef ds:uri="9dc7884b-8bfc-4a3c-906f-cb8dfda6fa1a"/>
    <ds:schemaRef ds:uri="12f8004a-37c5-4b4e-89be-f91908b45322"/>
  </ds:schemaRefs>
</ds:datastoreItem>
</file>

<file path=docProps/app.xml><?xml version="1.0" encoding="utf-8"?>
<Properties xmlns="http://schemas.openxmlformats.org/officeDocument/2006/extended-properties" xmlns:vt="http://schemas.openxmlformats.org/officeDocument/2006/docPropsVTypes">
  <Template>Office Theme</Template>
  <TotalTime>818</TotalTime>
  <Words>1469</Words>
  <Application>Microsoft Macintosh PowerPoint</Application>
  <PresentationFormat>On-screen Show (16:9)</PresentationFormat>
  <Paragraphs>210</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Academic Senate Meeting</vt:lpstr>
      <vt:lpstr>Attendance Log: December 2nd</vt:lpstr>
      <vt:lpstr>2. Agenda Overview</vt:lpstr>
      <vt:lpstr>3. Land Acknowledgement</vt:lpstr>
      <vt:lpstr> </vt:lpstr>
      <vt:lpstr> </vt:lpstr>
      <vt:lpstr>5. Action Items (Second Reads)</vt:lpstr>
      <vt:lpstr>5. Action Items (Second Reads)</vt:lpstr>
      <vt:lpstr>5. Action Items (Second Reads)</vt:lpstr>
      <vt:lpstr> </vt:lpstr>
      <vt:lpstr> </vt:lpstr>
      <vt:lpstr>6. Discussion Items (First Reads)</vt:lpstr>
      <vt:lpstr>6. Discussion Items (First Reads)</vt:lpstr>
      <vt:lpstr>6. Discussion Items (First Reads)</vt:lpstr>
      <vt:lpstr>6. Discussion Items (First Reads)</vt:lpstr>
      <vt:lpstr>6. Discussion Items (First Reads)</vt:lpstr>
      <vt:lpstr> </vt:lpstr>
      <vt:lpstr>7. Reports</vt:lpstr>
      <vt:lpstr>7. Reports</vt:lpstr>
      <vt:lpstr>7. Reports</vt:lpstr>
      <vt:lpstr>7. Reports</vt:lpstr>
      <vt:lpstr>7. Reports</vt:lpstr>
      <vt:lpstr>8. Announcements</vt:lpstr>
      <vt:lpstr>9. Adjournment</vt:lpstr>
      <vt:lpstr>Thanks for your hard work for Miramar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Cowe (SPD)</dc:creator>
  <cp:lastModifiedBy>Rodrigo Gomez</cp:lastModifiedBy>
  <cp:revision>25</cp:revision>
  <dcterms:created xsi:type="dcterms:W3CDTF">2024-08-27T14:16:21Z</dcterms:created>
  <dcterms:modified xsi:type="dcterms:W3CDTF">2025-12-02T23:14:08Z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0x01010003D550624CA50E43A8BC77CB037BBA7B</vt:lpwstr>
  </property>
  <property fmtid="{D5CDD505-2E9C-101B-9397-08002B2CF9AE}" pid="3" name="MediaServiceImageTags">
    <vt:lpwstr/>
  </property>
</Properties>
</file>