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264" r:id="rId5"/>
    <p:sldId id="277" r:id="rId6"/>
    <p:sldId id="279" r:id="rId7"/>
    <p:sldId id="268" r:id="rId8"/>
    <p:sldId id="280" r:id="rId9"/>
    <p:sldId id="259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FE85C1-C62F-F60E-391E-E8841BDE3E72}" name="Jeffrey Orgera" initials="JO" userId="S::jorgera@sdccd.edu::84fd1ff5-5b01-4200-96b0-b341dc2127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3689"/>
    <a:srgbClr val="31A9E0"/>
    <a:srgbClr val="1E9097"/>
    <a:srgbClr val="0054A3"/>
    <a:srgbClr val="BF1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28DF19-27EB-79E8-7930-A3BA1B103A50}" v="63" dt="2025-12-01T23:26:34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41" autoAdjust="0"/>
  </p:normalViewPr>
  <p:slideViewPr>
    <p:cSldViewPr snapToGrid="0">
      <p:cViewPr varScale="1">
        <p:scale>
          <a:sx n="123" d="100"/>
          <a:sy n="123" d="100"/>
        </p:scale>
        <p:origin x="70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9D427-F0A1-034E-B0B1-F8A7486E2F8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16015-6419-F144-A88D-968FE89E8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5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499EB-98ED-6FC4-EFA2-9B1E612A1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F4C984-738D-429D-FBE3-821BFED8EF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3AE9FA-4136-9778-54B6-12815ED70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6040D-8361-B8D8-575B-D620D9ADEC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16015-6419-F144-A88D-968FE89E8C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01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791C8-9F4B-AA5D-9070-B8FD21F4E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98807A-3712-1220-45FF-4DB278A345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552C36-D71D-C1CB-D6FF-06B6F1F264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47CF1-9B81-D67C-FB1A-31987FDE6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16015-6419-F144-A88D-968FE89E8C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5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60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2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93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9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16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0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38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4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0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5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550E-7154-D142-90B3-5ECA230AEB5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3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C6550E-7154-D142-90B3-5ECA230AEB57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3443EE-E091-3D49-99C4-AB5450C7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65D861-D0AB-9C9B-60CF-0A32A4F6D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F99C17-B728-05E1-7BAE-B8E130FC4F1E}"/>
              </a:ext>
            </a:extLst>
          </p:cNvPr>
          <p:cNvSpPr/>
          <p:nvPr/>
        </p:nvSpPr>
        <p:spPr>
          <a:xfrm>
            <a:off x="3264273" y="0"/>
            <a:ext cx="5879725" cy="5143500"/>
          </a:xfrm>
          <a:prstGeom prst="rect">
            <a:avLst/>
          </a:prstGeom>
          <a:solidFill>
            <a:srgbClr val="1E90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1E9097"/>
              </a:solidFill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9A7B85F-327C-A80E-B6A2-FC2D2A2DF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992" y="335820"/>
            <a:ext cx="4846288" cy="2572894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Academic Services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rial"/>
                <a:cs typeface="Arial"/>
              </a:rPr>
              <a:t>Goals and Priorities</a:t>
            </a:r>
          </a:p>
        </p:txBody>
      </p:sp>
      <p:sp>
        <p:nvSpPr>
          <p:cNvPr id="21" name="Title 13">
            <a:extLst>
              <a:ext uri="{FF2B5EF4-FFF2-40B4-BE49-F238E27FC236}">
                <a16:creationId xmlns:a16="http://schemas.microsoft.com/office/drawing/2014/main" id="{F86B969F-531D-B4CA-CF38-AD209C4A13C8}"/>
              </a:ext>
            </a:extLst>
          </p:cNvPr>
          <p:cNvSpPr txBox="1">
            <a:spLocks/>
          </p:cNvSpPr>
          <p:nvPr/>
        </p:nvSpPr>
        <p:spPr>
          <a:xfrm>
            <a:off x="3780992" y="2625121"/>
            <a:ext cx="4092489" cy="1792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Dean Jeff Orgera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Classified Senate 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 Diego Miramar College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chemeClr val="bg1"/>
                </a:solidFill>
                <a:latin typeface="Arial"/>
                <a:cs typeface="Arial"/>
              </a:rPr>
              <a:t>December 2, 2025</a:t>
            </a:r>
          </a:p>
          <a:p>
            <a:pPr algn="l">
              <a:lnSpc>
                <a:spcPct val="100000"/>
              </a:lnSpc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F64501D8-ACEB-60CA-30A2-A01E33D05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20" y="1149927"/>
            <a:ext cx="2286000" cy="196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42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2EBC1C-A1B7-60A8-619D-638A22F271DF}"/>
              </a:ext>
            </a:extLst>
          </p:cNvPr>
          <p:cNvSpPr/>
          <p:nvPr/>
        </p:nvSpPr>
        <p:spPr>
          <a:xfrm>
            <a:off x="-1" y="0"/>
            <a:ext cx="9167149" cy="1268016"/>
          </a:xfrm>
          <a:prstGeom prst="rect">
            <a:avLst/>
          </a:prstGeom>
          <a:solidFill>
            <a:srgbClr val="1E90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1E9097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4D61CAA-2AF9-0708-B82F-AE75E3478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411661" y="-2243063"/>
            <a:ext cx="22176688" cy="2107227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2E3D18E-FC6C-3F47-36E7-5784F5A3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en-US" sz="360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Vision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3C7D1D-6291-9496-E110-C2D5FB56E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41859"/>
            <a:ext cx="7886700" cy="3294555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Mission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To empower all students to achieve academic success by providing inclusive, accessible, and high-quality academic support services that foster equity, engagement, and lifelong learning.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b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</a:b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Vision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To be a transformative center of academic excellence and equity that ensures every student has the tools and support needed to thrive academically and personally. 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72868043-55F2-595B-F027-583B8E3C8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240" y="4429030"/>
            <a:ext cx="2175243" cy="4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2EBC1C-A1B7-60A8-619D-638A22F271DF}"/>
              </a:ext>
            </a:extLst>
          </p:cNvPr>
          <p:cNvSpPr/>
          <p:nvPr/>
        </p:nvSpPr>
        <p:spPr>
          <a:xfrm>
            <a:off x="-1" y="0"/>
            <a:ext cx="9167149" cy="1268016"/>
          </a:xfrm>
          <a:prstGeom prst="rect">
            <a:avLst/>
          </a:prstGeom>
          <a:solidFill>
            <a:srgbClr val="1E90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1E9097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4D61CAA-2AF9-0708-B82F-AE75E3478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411661" y="-2243063"/>
            <a:ext cx="22176688" cy="2107227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2E3D18E-FC6C-3F47-36E7-5784F5A3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3C7D1D-6291-9496-E110-C2D5FB56E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41859"/>
            <a:ext cx="7886700" cy="32945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Goal 1: Advance Equitable Access to Academic Resources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Goal 2: Foster a Culture of Inclusive Academic Support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fontAlgn="base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"/>
              </a:rPr>
              <a:t>Goal 3: Improve Student Academic Achievement</a:t>
            </a:r>
            <a:r>
              <a:rPr lang="en-US" sz="1800" dirty="0">
                <a:solidFill>
                  <a:srgbClr val="000000"/>
                </a:solidFill>
                <a:latin typeface="Aptos"/>
              </a:rPr>
              <a:t>, Success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"/>
              </a:rPr>
              <a:t> and Persistence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ptos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ptos"/>
            </a:endParaRPr>
          </a:p>
          <a:p>
            <a:pPr marL="0" indent="0" algn="l" rtl="0" fontAlgn="base">
              <a:buNone/>
            </a:pP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Goal 4: Strengthen Data-Driven Decision Making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Goal 5: Enhance Collaboration Across Campus 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72868043-55F2-595B-F027-583B8E3C8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240" y="4429030"/>
            <a:ext cx="2175243" cy="4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1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E8E2D-7AD1-8911-E373-1C505259E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E21B7A9-810A-DE3E-67B7-DFB67589FEF0}"/>
              </a:ext>
            </a:extLst>
          </p:cNvPr>
          <p:cNvSpPr/>
          <p:nvPr/>
        </p:nvSpPr>
        <p:spPr>
          <a:xfrm>
            <a:off x="0" y="0"/>
            <a:ext cx="3200400" cy="5143500"/>
          </a:xfrm>
          <a:prstGeom prst="rect">
            <a:avLst/>
          </a:prstGeom>
          <a:solidFill>
            <a:srgbClr val="1E90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1E9097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A1ED0D0-B5D2-D38F-26A3-239429FB9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53" y="740568"/>
            <a:ext cx="2375439" cy="1124807"/>
          </a:xfrm>
        </p:spPr>
        <p:txBody>
          <a:bodyPr anchor="t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CDB1E24-4BB6-880F-11D8-6B5093E42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0353" y="740568"/>
            <a:ext cx="5191577" cy="3942188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1E9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en-US" sz="3200" baseline="0" dirty="0">
                <a:solidFill>
                  <a:srgbClr val="1E9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Chart &amp; Directory</a:t>
            </a:r>
          </a:p>
          <a:p>
            <a:pPr marL="0" indent="0">
              <a:buNone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/>
              <a:t>Library/Learning Resources/OER</a:t>
            </a:r>
          </a:p>
          <a:p>
            <a:pPr marL="0" indent="0">
              <a:buNone/>
            </a:pPr>
            <a:r>
              <a:rPr lang="en-US" dirty="0"/>
              <a:t>Academic Success Center (Math, Writing, STEM Labs, Embedded tutoring)</a:t>
            </a:r>
          </a:p>
          <a:p>
            <a:pPr marL="0" indent="0">
              <a:buNone/>
            </a:pPr>
            <a:r>
              <a:rPr lang="en-US" dirty="0"/>
              <a:t>CCAP/High School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Honors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International Education</a:t>
            </a:r>
          </a:p>
          <a:p>
            <a:pPr marL="0" indent="0">
              <a:buNone/>
            </a:pPr>
            <a:r>
              <a:rPr lang="en-US" dirty="0"/>
              <a:t>MCAS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Online Learning &amp; Technology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Personal Growth</a:t>
            </a:r>
          </a:p>
          <a:p>
            <a:pPr marL="0" indent="0">
              <a:buNone/>
            </a:pPr>
            <a:r>
              <a:rPr lang="en-US" dirty="0"/>
              <a:t>Rising Scholars/BRIG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18B2C60-2913-C239-227B-1F79BEF63A7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466092" y="-2404534"/>
            <a:ext cx="16828285" cy="15990227"/>
          </a:xfrm>
          <a:prstGeom prst="rect">
            <a:avLst/>
          </a:prstGeom>
        </p:spPr>
      </p:pic>
      <p:pic>
        <p:nvPicPr>
          <p:cNvPr id="3" name="Picture 2" descr="A close up of a logo&#10;&#10;AI-generated content may be incorrect.">
            <a:extLst>
              <a:ext uri="{FF2B5EF4-FFF2-40B4-BE49-F238E27FC236}">
                <a16:creationId xmlns:a16="http://schemas.microsoft.com/office/drawing/2014/main" id="{60A5EE91-EEDF-B7EC-0C21-2EE7EB804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240" y="4429030"/>
            <a:ext cx="2175243" cy="440626"/>
          </a:xfrm>
          <a:prstGeom prst="rect">
            <a:avLst/>
          </a:prstGeom>
        </p:spPr>
      </p:pic>
      <p:pic>
        <p:nvPicPr>
          <p:cNvPr id="12" name="Picture 11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1725652F-D3D5-C629-EE89-D788FC645F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283" y="596868"/>
            <a:ext cx="2829834" cy="25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33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C1F20-5921-1447-08D6-E4080FB69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2BABF1-66B2-3852-8B32-830ED898C7C3}"/>
              </a:ext>
            </a:extLst>
          </p:cNvPr>
          <p:cNvSpPr/>
          <p:nvPr/>
        </p:nvSpPr>
        <p:spPr>
          <a:xfrm>
            <a:off x="-1" y="0"/>
            <a:ext cx="9167149" cy="1268016"/>
          </a:xfrm>
          <a:prstGeom prst="rect">
            <a:avLst/>
          </a:prstGeom>
          <a:solidFill>
            <a:srgbClr val="1E90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1E9097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ADBD98D-6C01-CB74-C45B-7A58BE91A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411661" y="-2243063"/>
            <a:ext cx="22176688" cy="2107227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9AC1928-30E8-53C0-4FB5-B8B62C919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/>
                <a:cs typeface="Arial"/>
              </a:rPr>
              <a:t>Dean's Office Updates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61848C-44B3-53F5-9382-29B722091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41859"/>
            <a:ext cx="7886700" cy="329455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Dean's Office Updates</a:t>
            </a:r>
            <a:endParaRPr lang="en-US" dirty="0"/>
          </a:p>
          <a:p>
            <a:pPr marL="342900" lvl="1" indent="0">
              <a:buNone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500" dirty="0">
                <a:latin typeface="Arial"/>
                <a:cs typeface="Arial"/>
              </a:rPr>
              <a:t>Evaluating how best to support Distance Education, AI, and Accessibility 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500" dirty="0">
                <a:latin typeface="Arial"/>
                <a:cs typeface="Arial"/>
              </a:rPr>
              <a:t>Academic and Career Pathways (ACP) Success Coaches and Faculty Referral Form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500" dirty="0">
                <a:latin typeface="Arial"/>
                <a:cs typeface="Arial"/>
              </a:rPr>
              <a:t>EDUC 100 in Spring 26 will be an Intersession course taught by D. Tran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500" dirty="0">
                <a:latin typeface="Arial"/>
                <a:cs typeface="Arial"/>
              </a:rPr>
              <a:t>Recruitment for Librarian and Instructional Lab Tech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500" dirty="0">
                <a:latin typeface="Arial"/>
                <a:cs typeface="Arial"/>
              </a:rPr>
              <a:t>Site improvement in Library with rotating book displays and dedicated spaces for reflection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500" dirty="0">
                <a:latin typeface="Arial"/>
                <a:cs typeface="Arial"/>
              </a:rPr>
              <a:t>Goal to reopen Peppertree Café with more spaces for students, faculty, and staff to connect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500" dirty="0">
                <a:latin typeface="Arial"/>
                <a:cs typeface="Arial"/>
              </a:rPr>
              <a:t>School of Academic Services Values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200" dirty="0">
                <a:latin typeface="Arial"/>
                <a:cs typeface="Arial"/>
              </a:rPr>
              <a:t>Equity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200" dirty="0">
                <a:latin typeface="Arial"/>
                <a:cs typeface="Arial"/>
              </a:rPr>
              <a:t>Inclusion and Cultural Responsiveness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200" dirty="0">
                <a:latin typeface="Arial"/>
                <a:cs typeface="Arial"/>
              </a:rPr>
              <a:t>Student-Centeredness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200" dirty="0">
                <a:latin typeface="Arial"/>
                <a:cs typeface="Arial"/>
              </a:rPr>
              <a:t>Accessibility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200" dirty="0">
                <a:latin typeface="Arial"/>
                <a:cs typeface="Arial"/>
              </a:rPr>
              <a:t>Collaboration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200" dirty="0">
                <a:latin typeface="Arial"/>
                <a:cs typeface="Arial"/>
              </a:rPr>
              <a:t>Academic Excellence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200" dirty="0">
                <a:latin typeface="Arial"/>
                <a:cs typeface="Arial"/>
              </a:rPr>
              <a:t>Data-Driven Practice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200" dirty="0">
                <a:latin typeface="Arial"/>
                <a:cs typeface="Arial"/>
              </a:rPr>
              <a:t>Continuous Improvement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200" dirty="0">
                <a:latin typeface="Arial"/>
                <a:cs typeface="Arial"/>
              </a:rPr>
              <a:t>Holistic Student Development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sz="1200" dirty="0">
                <a:latin typeface="Arial"/>
                <a:cs typeface="Arial"/>
              </a:rPr>
              <a:t>Empowerment and Lifelong Learning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629795E8-A82D-0BBE-E675-FBFD83181F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240" y="4429030"/>
            <a:ext cx="2175243" cy="4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2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AE5153-51A6-B7B6-208B-19C15EA565AB}"/>
              </a:ext>
            </a:extLst>
          </p:cNvPr>
          <p:cNvSpPr/>
          <p:nvPr/>
        </p:nvSpPr>
        <p:spPr>
          <a:xfrm>
            <a:off x="-1" y="0"/>
            <a:ext cx="3200399" cy="5143500"/>
          </a:xfrm>
          <a:prstGeom prst="rect">
            <a:avLst/>
          </a:prstGeom>
          <a:solidFill>
            <a:srgbClr val="1E90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1E9097"/>
              </a:solidFill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3F30EF2C-16C9-BC7E-D4CB-91195DDEBCF7}"/>
              </a:ext>
            </a:extLst>
          </p:cNvPr>
          <p:cNvSpPr txBox="1">
            <a:spLocks/>
          </p:cNvSpPr>
          <p:nvPr/>
        </p:nvSpPr>
        <p:spPr>
          <a:xfrm>
            <a:off x="3647797" y="473631"/>
            <a:ext cx="4905187" cy="3955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jorgera@sdccd.edu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E209AF6-DE65-2818-EB14-D0209766D5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66092" y="-2404534"/>
            <a:ext cx="16828285" cy="15990227"/>
          </a:xfrm>
          <a:prstGeom prst="rect">
            <a:avLst/>
          </a:prstGeom>
        </p:spPr>
      </p:pic>
      <p:pic>
        <p:nvPicPr>
          <p:cNvPr id="4" name="Picture 3" descr="A close up of a logo&#10;&#10;AI-generated content may be incorrect.">
            <a:extLst>
              <a:ext uri="{FF2B5EF4-FFF2-40B4-BE49-F238E27FC236}">
                <a16:creationId xmlns:a16="http://schemas.microsoft.com/office/drawing/2014/main" id="{5A5AB962-CE70-F582-560E-67A6D744D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240" y="4429030"/>
            <a:ext cx="2175243" cy="44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52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D550624CA50E43A8BC77CB037BBA7B" ma:contentTypeVersion="10" ma:contentTypeDescription="Create a new document." ma:contentTypeScope="" ma:versionID="ca638442a9edd69c868ba396b7468a36">
  <xsd:schema xmlns:xsd="http://www.w3.org/2001/XMLSchema" xmlns:xs="http://www.w3.org/2001/XMLSchema" xmlns:p="http://schemas.microsoft.com/office/2006/metadata/properties" xmlns:ns2="9dc7884b-8bfc-4a3c-906f-cb8dfda6fa1a" xmlns:ns3="12f8004a-37c5-4b4e-89be-f91908b45322" targetNamespace="http://schemas.microsoft.com/office/2006/metadata/properties" ma:root="true" ma:fieldsID="2a6789f66096fce9517802b0c5a4a2db" ns2:_="" ns3:_="">
    <xsd:import namespace="9dc7884b-8bfc-4a3c-906f-cb8dfda6fa1a"/>
    <xsd:import namespace="12f8004a-37c5-4b4e-89be-f91908b453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7884b-8bfc-4a3c-906f-cb8dfda6f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623f574-7200-4a29-981e-196d7702f3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8004a-37c5-4b4e-89be-f91908b453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56c769e-987e-4e51-9d6e-405396af9f64}" ma:internalName="TaxCatchAll" ma:showField="CatchAllData" ma:web="12f8004a-37c5-4b4e-89be-f91908b453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c7884b-8bfc-4a3c-906f-cb8dfda6fa1a">
      <Terms xmlns="http://schemas.microsoft.com/office/infopath/2007/PartnerControls"/>
    </lcf76f155ced4ddcb4097134ff3c332f>
    <TaxCatchAll xmlns="12f8004a-37c5-4b4e-89be-f91908b4532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32BC64-4352-4425-B64E-A41EC3F7D7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c7884b-8bfc-4a3c-906f-cb8dfda6fa1a"/>
    <ds:schemaRef ds:uri="12f8004a-37c5-4b4e-89be-f91908b453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D7C6D2-F2E8-4521-A6E8-2CFEFE2540DE}">
  <ds:schemaRefs>
    <ds:schemaRef ds:uri="http://schemas.microsoft.com/office/2006/metadata/properties"/>
    <ds:schemaRef ds:uri="http://schemas.microsoft.com/office/infopath/2007/PartnerControls"/>
    <ds:schemaRef ds:uri="9dc7884b-8bfc-4a3c-906f-cb8dfda6fa1a"/>
    <ds:schemaRef ds:uri="12f8004a-37c5-4b4e-89be-f91908b45322"/>
  </ds:schemaRefs>
</ds:datastoreItem>
</file>

<file path=customXml/itemProps3.xml><?xml version="1.0" encoding="utf-8"?>
<ds:datastoreItem xmlns:ds="http://schemas.openxmlformats.org/officeDocument/2006/customXml" ds:itemID="{9D40A1B4-4074-45B6-821C-97300AA1E3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636</TotalTime>
  <Words>289</Words>
  <Application>Microsoft Office PowerPoint</Application>
  <PresentationFormat>On-screen Show (16:9)</PresentationFormat>
  <Paragraphs>55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Academic Services Goals and Priorities</vt:lpstr>
      <vt:lpstr>Mission &amp; Vision</vt:lpstr>
      <vt:lpstr>Goals</vt:lpstr>
      <vt:lpstr> </vt:lpstr>
      <vt:lpstr>Dean's Office Updates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Lauren Cowe (SPD)</dc:creator>
  <cp:lastModifiedBy>Jeffrey Orgera</cp:lastModifiedBy>
  <cp:revision>39</cp:revision>
  <dcterms:created xsi:type="dcterms:W3CDTF">2024-08-27T14:16:21Z</dcterms:created>
  <dcterms:modified xsi:type="dcterms:W3CDTF">2025-12-01T23:34:52Z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0x01010003D550624CA50E43A8BC77CB037BBA7B</vt:lpwstr>
  </property>
  <property fmtid="{D5CDD505-2E9C-101B-9397-08002B2CF9AE}" pid="3" name="MediaServiceImageTags">
    <vt:lpwstr/>
  </property>
</Properties>
</file>