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82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7" r:id="rId20"/>
    <p:sldId id="277" r:id="rId21"/>
    <p:sldId id="278" r:id="rId22"/>
    <p:sldId id="279" r:id="rId23"/>
    <p:sldId id="280" r:id="rId24"/>
    <p:sldId id="283" r:id="rId25"/>
    <p:sldId id="284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 userDrawn="1">
          <p15:clr>
            <a:srgbClr val="A4A3A4"/>
          </p15:clr>
        </p15:guide>
        <p15:guide id="2" pos="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 showGuides="1">
      <p:cViewPr>
        <p:scale>
          <a:sx n="118" d="100"/>
          <a:sy n="118" d="100"/>
        </p:scale>
        <p:origin x="846" y="276"/>
      </p:cViewPr>
      <p:guideLst>
        <p:guide orient="horz" pos="480"/>
        <p:guide pos="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66A3C-511C-4131-BA01-322A5BD1BABA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99C90-E0E7-4E2E-AAE1-56FC9EEB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83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4E20AE-C250-4973-8835-CD639652BC1C}" type="slidenum">
              <a:rPr lang="en-US" altLang="en-US" smtClean="0">
                <a:solidFill>
                  <a:prstClr val="black"/>
                </a:solidFill>
              </a:rPr>
              <a:pPr/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0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64E88-9D08-48B0-A36D-B08DB4BB55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0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92440-4FE3-4F80-B4CF-19BC828F0E3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4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7B60F-B10B-415F-B3D5-0B002A1536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D5B21-7666-4BB5-BC6B-8777901E91F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0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00B96-025E-41A8-938B-18BA93960D0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167A9-E5DF-4F31-BDC7-F5EA17DA2F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4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6C13C-7CD7-4EDB-B9B1-DC76A3BA558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04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55D43-96BB-4905-AD8C-76E33DD1E6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06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92957-2252-4B46-A2AD-4BBB7CCD15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6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C32E2-7EF1-4469-ADBE-394BFB16D1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47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94B25-FFFF-4FC8-B0E4-EC349DB90AE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470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0C5133-6970-4725-81C3-2C691C813AB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1535" r="17850" b="3423"/>
          <a:stretch>
            <a:fillRect/>
          </a:stretch>
        </p:blipFill>
        <p:spPr bwMode="auto">
          <a:xfrm>
            <a:off x="3706813" y="533400"/>
            <a:ext cx="5437187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23900" y="164261"/>
            <a:ext cx="41993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Renal System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657600" y="1600200"/>
            <a:ext cx="19050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177616" y="1155868"/>
            <a:ext cx="3835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Kidneys</a:t>
            </a:r>
          </a:p>
          <a:p>
            <a:pPr marL="0" lvl="1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Produces urine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177616" y="2421900"/>
            <a:ext cx="3352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Ureters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transports urine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166152" y="3717299"/>
            <a:ext cx="3505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Urinary bladder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stores urine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168400" y="4953189"/>
            <a:ext cx="37052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Urethra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conducts urine 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to outside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288088" y="6324600"/>
            <a:ext cx="246062" cy="19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34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64343" y="177800"/>
            <a:ext cx="821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D6A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</a:t>
            </a:r>
            <a:r>
              <a:rPr lang="en-US" altLang="en-US" b="1" u="sng" dirty="0">
                <a:solidFill>
                  <a:srgbClr val="D6A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en-US" b="1" dirty="0">
                <a:solidFill>
                  <a:srgbClr val="D6A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Processes in the kidneys: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06375" y="1150826"/>
            <a:ext cx="85804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Filtration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 movement of substances from the glomerulus to Bowman’s space.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7488" y="2411301"/>
            <a:ext cx="85804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Reabsorption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 movement of substances from renal tubules and collecting duct into peritubular &amp; vasa recta capillaries.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4788" y="4046426"/>
            <a:ext cx="89392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Secretion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 movement of substances from peritubular &amp; vasa recta capillaries into renal tubules.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5900" y="5342992"/>
            <a:ext cx="8580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Excretion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elimination of urine from body.</a:t>
            </a:r>
          </a:p>
        </p:txBody>
      </p:sp>
    </p:spTree>
    <p:extLst>
      <p:ext uri="{BB962C8B-B14F-4D97-AF65-F5344CB8AC3E}">
        <p14:creationId xmlns:p14="http://schemas.microsoft.com/office/powerpoint/2010/main" val="129249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r="6245" b="5902"/>
          <a:stretch>
            <a:fillRect/>
          </a:stretch>
        </p:blipFill>
        <p:spPr bwMode="auto">
          <a:xfrm>
            <a:off x="501650" y="214313"/>
            <a:ext cx="8032750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811213" y="5641975"/>
            <a:ext cx="1527175" cy="8413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609600" y="214313"/>
            <a:ext cx="2943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Glomerulus Details</a:t>
            </a:r>
          </a:p>
        </p:txBody>
      </p:sp>
    </p:spTree>
    <p:extLst>
      <p:ext uri="{BB962C8B-B14F-4D97-AF65-F5344CB8AC3E}">
        <p14:creationId xmlns:p14="http://schemas.microsoft.com/office/powerpoint/2010/main" val="14895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DAEE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2187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Juxtaglomerular Apparatus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11300"/>
            <a:ext cx="8229600" cy="7239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Macula Densa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specialized portion of DCT.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79425" y="3795713"/>
            <a:ext cx="83534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Juxtaglomerular (JG) Cells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specialized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cells, mostly surrounding afferent arteriole.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758825" y="2087690"/>
            <a:ext cx="78139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Sits in between afferent and efferent arteriole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– for communication regarding renal function.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321398" y="5085090"/>
            <a:ext cx="65012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changing diameter of afferent arteriole.</a:t>
            </a:r>
          </a:p>
        </p:txBody>
      </p:sp>
    </p:spTree>
    <p:extLst>
      <p:ext uri="{BB962C8B-B14F-4D97-AF65-F5344CB8AC3E}">
        <p14:creationId xmlns:p14="http://schemas.microsoft.com/office/powerpoint/2010/main" val="250127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  <p:bldP spid="29700" grpId="0"/>
      <p:bldP spid="29701" grpId="0"/>
      <p:bldP spid="297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931988" y="425450"/>
            <a:ext cx="2162175" cy="1693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52400" y="87313"/>
            <a:ext cx="56403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~85% Cortical Nephrons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 loop of Henle.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Efferent arteriole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becomes peritubular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capillaries.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93675" y="3465513"/>
            <a:ext cx="487203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u="sng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15% Juxtamedullary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Closer to medulla.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Loop of Henle deeper.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Efferent arteriole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becomes vasa recta.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753E6-4B88-4301-27C8-A1DA05DD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045" y="762000"/>
            <a:ext cx="4871126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7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rie\Desktop\Anat Sabbatical\Updated Anat Worksheets\Nephron #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0"/>
            <a:ext cx="4421188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099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r="41711" b="12748"/>
          <a:stretch>
            <a:fillRect/>
          </a:stretch>
        </p:blipFill>
        <p:spPr bwMode="auto">
          <a:xfrm>
            <a:off x="138113" y="889000"/>
            <a:ext cx="5213350" cy="547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053148" y="962952"/>
            <a:ext cx="2023009" cy="1739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6597650" y="85725"/>
            <a:ext cx="1838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Renal a.</a:t>
            </a: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6132513" y="1084263"/>
            <a:ext cx="26352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Segmental a.</a:t>
            </a:r>
          </a:p>
        </p:txBody>
      </p:sp>
      <p:sp>
        <p:nvSpPr>
          <p:cNvPr id="19462" name="Rectangle 18"/>
          <p:cNvSpPr>
            <a:spLocks noChangeArrowheads="1"/>
          </p:cNvSpPr>
          <p:nvPr/>
        </p:nvSpPr>
        <p:spPr bwMode="auto">
          <a:xfrm>
            <a:off x="6378575" y="3454400"/>
            <a:ext cx="2162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Arcuate a.</a:t>
            </a:r>
          </a:p>
        </p:txBody>
      </p:sp>
      <p:sp>
        <p:nvSpPr>
          <p:cNvPr id="19463" name="Rectangle 19"/>
          <p:cNvSpPr>
            <a:spLocks noChangeArrowheads="1"/>
          </p:cNvSpPr>
          <p:nvPr/>
        </p:nvSpPr>
        <p:spPr bwMode="auto">
          <a:xfrm>
            <a:off x="6469063" y="5578475"/>
            <a:ext cx="2220912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Afferent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arteriole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767388" y="4487863"/>
            <a:ext cx="33940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Cortical radiate a.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7081044" y="869157"/>
            <a:ext cx="463550" cy="11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7112001" y="2008187"/>
            <a:ext cx="461962" cy="111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7233444" y="4255294"/>
            <a:ext cx="423862" cy="63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7135813" y="5318125"/>
            <a:ext cx="533400" cy="158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7088981" y="3234532"/>
            <a:ext cx="523875" cy="142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0" name="Rectangle 4"/>
          <p:cNvSpPr>
            <a:spLocks noChangeArrowheads="1"/>
          </p:cNvSpPr>
          <p:nvPr/>
        </p:nvSpPr>
        <p:spPr bwMode="auto">
          <a:xfrm>
            <a:off x="6278563" y="2228850"/>
            <a:ext cx="2436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Interlobar a.</a:t>
            </a:r>
          </a:p>
        </p:txBody>
      </p:sp>
      <p:sp>
        <p:nvSpPr>
          <p:cNvPr id="19471" name="Text Box 3"/>
          <p:cNvSpPr txBox="1">
            <a:spLocks noChangeArrowheads="1"/>
          </p:cNvSpPr>
          <p:nvPr/>
        </p:nvSpPr>
        <p:spPr bwMode="auto">
          <a:xfrm>
            <a:off x="1031875" y="158750"/>
            <a:ext cx="4054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C00000"/>
                </a:solidFill>
              </a:rPr>
              <a:t>Renal Blood Supply</a:t>
            </a:r>
          </a:p>
        </p:txBody>
      </p:sp>
    </p:spTree>
    <p:extLst>
      <p:ext uri="{BB962C8B-B14F-4D97-AF65-F5344CB8AC3E}">
        <p14:creationId xmlns:p14="http://schemas.microsoft.com/office/powerpoint/2010/main" val="463978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DAEE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711200" y="227013"/>
            <a:ext cx="7104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Blood arrives at afferent arteriole.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625975" y="2081213"/>
            <a:ext cx="3752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 fenestrated capillary bed)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14375" y="2628900"/>
            <a:ext cx="718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Blood departs via efferent arteriole.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017588" y="1414463"/>
            <a:ext cx="68770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Filtrate is “filtered” at Glomerulus.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4384675" y="758825"/>
            <a:ext cx="0" cy="612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4384675" y="1997075"/>
            <a:ext cx="0" cy="612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758825" y="3744913"/>
            <a:ext cx="823595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Peritubular      </a:t>
            </a:r>
            <a:r>
              <a:rPr lang="en-US" altLang="en-US" i="1" dirty="0">
                <a:solidFill>
                  <a:srgbClr val="FF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b) Vasa recta 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capillaries			capillaries</a:t>
            </a:r>
            <a:endParaRPr lang="en-US" altLang="en-US" sz="3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4625975" y="3222625"/>
            <a:ext cx="1608138" cy="666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3717131" y="5949950"/>
            <a:ext cx="17097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Venules</a:t>
            </a: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2614613" y="3209925"/>
            <a:ext cx="1589087" cy="6556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660650" y="5329238"/>
            <a:ext cx="742950" cy="655637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H="1">
            <a:off x="5667375" y="5294313"/>
            <a:ext cx="642938" cy="690562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70" name="Text Box 3"/>
          <p:cNvSpPr txBox="1">
            <a:spLocks noChangeArrowheads="1"/>
          </p:cNvSpPr>
          <p:nvPr/>
        </p:nvSpPr>
        <p:spPr bwMode="auto">
          <a:xfrm>
            <a:off x="944563" y="4837113"/>
            <a:ext cx="26095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(cortical nephrons) </a:t>
            </a:r>
          </a:p>
        </p:txBody>
      </p:sp>
      <p:sp>
        <p:nvSpPr>
          <p:cNvPr id="19471" name="Text Box 3"/>
          <p:cNvSpPr txBox="1">
            <a:spLocks noChangeArrowheads="1"/>
          </p:cNvSpPr>
          <p:nvPr/>
        </p:nvSpPr>
        <p:spPr bwMode="auto">
          <a:xfrm>
            <a:off x="4945063" y="4775200"/>
            <a:ext cx="377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(juxtamedullary nephrons) </a:t>
            </a:r>
          </a:p>
        </p:txBody>
      </p:sp>
    </p:spTree>
    <p:extLst>
      <p:ext uri="{BB962C8B-B14F-4D97-AF65-F5344CB8AC3E}">
        <p14:creationId xmlns:p14="http://schemas.microsoft.com/office/powerpoint/2010/main" val="309476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21508" grpId="0"/>
      <p:bldP spid="21509" grpId="0"/>
      <p:bldP spid="21511" grpId="0" animBg="1"/>
      <p:bldP spid="21512" grpId="0"/>
      <p:bldP spid="21513" grpId="0" animBg="1"/>
      <p:bldP spid="21515" grpId="0"/>
      <p:bldP spid="21516" grpId="0" animBg="1"/>
      <p:bldP spid="12" grpId="0" animBg="1"/>
      <p:bldP spid="13" grpId="0" animBg="1"/>
      <p:bldP spid="19470" grpId="0"/>
      <p:bldP spid="194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DAEE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ChangeArrowheads="1"/>
          </p:cNvSpPr>
          <p:nvPr/>
        </p:nvSpPr>
        <p:spPr bwMode="auto">
          <a:xfrm>
            <a:off x="3398838" y="355600"/>
            <a:ext cx="17462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i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Venules</a:t>
            </a: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3328988" y="4830763"/>
            <a:ext cx="187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Renal v.</a:t>
            </a: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3165475" y="2605088"/>
            <a:ext cx="2238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Arcuate v.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2865438" y="1433513"/>
            <a:ext cx="2771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Interlobular v.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3890169" y="2229644"/>
            <a:ext cx="463550" cy="11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3990976" y="3497262"/>
            <a:ext cx="461962" cy="111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3988593" y="5618957"/>
            <a:ext cx="423863" cy="63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3910013" y="1216025"/>
            <a:ext cx="471487" cy="476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3950494" y="4569619"/>
            <a:ext cx="523875" cy="142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5" name="Rectangle 4"/>
          <p:cNvSpPr>
            <a:spLocks noChangeArrowheads="1"/>
          </p:cNvSpPr>
          <p:nvPr/>
        </p:nvSpPr>
        <p:spPr bwMode="auto">
          <a:xfrm>
            <a:off x="3074988" y="3748088"/>
            <a:ext cx="2520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Interlobar v.</a:t>
            </a:r>
          </a:p>
        </p:txBody>
      </p:sp>
    </p:spTree>
    <p:extLst>
      <p:ext uri="{BB962C8B-B14F-4D97-AF65-F5344CB8AC3E}">
        <p14:creationId xmlns:p14="http://schemas.microsoft.com/office/powerpoint/2010/main" val="3919003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E8DE97-B790-8655-2FBA-C6A4B09C5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74" y="430276"/>
            <a:ext cx="8449788" cy="5809992"/>
          </a:xfrm>
          <a:prstGeom prst="rect">
            <a:avLst/>
          </a:prstGeom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34938" y="131763"/>
            <a:ext cx="5072992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Nephrons with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peritubular capillaries (cortical)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vasa recta (juxtamedullary)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66948D7-E592-C46E-3E85-4BF0BD7F1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510" y="6240268"/>
            <a:ext cx="52668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Cortical nephron                                  Juxtamedullary nephron</a:t>
            </a:r>
          </a:p>
        </p:txBody>
      </p:sp>
    </p:spTree>
    <p:extLst>
      <p:ext uri="{BB962C8B-B14F-4D97-AF65-F5344CB8AC3E}">
        <p14:creationId xmlns:p14="http://schemas.microsoft.com/office/powerpoint/2010/main" val="300398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human body&#10;&#10;AI-generated content may be incorrect.">
            <a:extLst>
              <a:ext uri="{FF2B5EF4-FFF2-40B4-BE49-F238E27FC236}">
                <a16:creationId xmlns:a16="http://schemas.microsoft.com/office/drawing/2014/main" id="{A1D7CC60-4055-1C33-EF03-793ED7A6B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2" y="762388"/>
            <a:ext cx="4064911" cy="5081139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382640B0-71F8-E6C1-755B-2CB3F9A07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532" y="112213"/>
            <a:ext cx="3267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Renal Tubules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94A5EBD-711C-8ED9-67CA-ABDB120E1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428" y="382849"/>
            <a:ext cx="37230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Proximal 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Convoluted Tubule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932085E-C5F7-F57D-99D1-B4D7BF2DD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445" y="1508480"/>
            <a:ext cx="42410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Lined with simple cuboidal epi</a:t>
            </a:r>
          </a:p>
          <a:p>
            <a:pPr marL="0" lvl="1" indent="0" algn="ctr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microvilli (brush border) </a:t>
            </a:r>
          </a:p>
          <a:p>
            <a:pPr marL="0" lvl="1" indent="0" algn="ctr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(= large surface area)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6589D15-69A1-36C9-0F02-72F7B7F8F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3293" y="3042035"/>
            <a:ext cx="416378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US" altLang="en-US" sz="2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Role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Actively reabsorbs (brings back into the body) most of the “filtrate”, e.g., nutrients (glucose, amino acids), ions (Na</a:t>
            </a:r>
            <a:r>
              <a:rPr lang="en-US" altLang="en-US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</a:t>
            </a:r>
            <a:r>
              <a:rPr lang="en-US" altLang="en-US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etc.), vitamins, lipids, water… </a:t>
            </a:r>
          </a:p>
        </p:txBody>
      </p:sp>
    </p:spTree>
    <p:extLst>
      <p:ext uri="{BB962C8B-B14F-4D97-AF65-F5344CB8AC3E}">
        <p14:creationId xmlns:p14="http://schemas.microsoft.com/office/powerpoint/2010/main" val="2779960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A4921-1219-407C-A7DB-472594EAB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37" y="1015689"/>
            <a:ext cx="8035224" cy="57124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59475" y="709613"/>
            <a:ext cx="871538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921FAD-4D5C-4C88-A3C3-C2292580A91A}"/>
              </a:ext>
            </a:extLst>
          </p:cNvPr>
          <p:cNvSpPr/>
          <p:nvPr/>
        </p:nvSpPr>
        <p:spPr>
          <a:xfrm>
            <a:off x="7026274" y="3871913"/>
            <a:ext cx="1652587" cy="169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0F9738-111B-6DD1-285E-D4FA1C20C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444" y="124838"/>
            <a:ext cx="7226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Kidneys are Located Retroperitoneally</a:t>
            </a: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62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30779" y="1088582"/>
            <a:ext cx="3849170" cy="342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Descending and </a:t>
            </a:r>
          </a:p>
          <a:p>
            <a:pPr marL="0" lvl="1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Ascending limbs for reabsorption (going back into the body) of water and salt.</a:t>
            </a:r>
          </a:p>
          <a:p>
            <a:pPr marL="0" lvl="2" indent="0" fontAlgn="base">
              <a:spcBef>
                <a:spcPts val="0"/>
              </a:spcBef>
              <a:spcAft>
                <a:spcPct val="0"/>
              </a:spcAft>
              <a:buNone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2" indent="0" fontAlgn="base">
              <a:spcAft>
                <a:spcPct val="0"/>
              </a:spcAft>
              <a:buNone/>
            </a:pPr>
            <a:r>
              <a:rPr lang="en-US" altLang="en-US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Role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Water balance</a:t>
            </a:r>
          </a:p>
          <a:p>
            <a:pPr marL="0" lvl="2" indent="0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 seg. - simple squamous epi.</a:t>
            </a:r>
          </a:p>
          <a:p>
            <a:pPr marL="0" lvl="2" indent="0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Thick seg. - simple cuboidal epi (has no microvilli)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30779" y="366391"/>
            <a:ext cx="26388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Loop of Henle</a:t>
            </a:r>
          </a:p>
        </p:txBody>
      </p:sp>
      <p:pic>
        <p:nvPicPr>
          <p:cNvPr id="25604" name="Picture 2" descr="formation of urin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949" y="814315"/>
            <a:ext cx="4968834" cy="495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24DF2A5-DE6F-91F7-5807-608D5F6967B4}"/>
              </a:ext>
            </a:extLst>
          </p:cNvPr>
          <p:cNvSpPr/>
          <p:nvPr/>
        </p:nvSpPr>
        <p:spPr>
          <a:xfrm>
            <a:off x="5758427" y="1557615"/>
            <a:ext cx="1739788" cy="43130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6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ormation of urin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868026"/>
            <a:ext cx="4989513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225506" y="1055808"/>
            <a:ext cx="3739591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Actively secretes ions </a:t>
            </a:r>
          </a:p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other materials back into the renal tubules. </a:t>
            </a:r>
          </a:p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means it will be eliminated as Urine unless it is reabsorbed. 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120819" y="359567"/>
            <a:ext cx="4243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Distal Convoluted Tubule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225506" y="3663135"/>
            <a:ext cx="3636372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Lined with simple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cuboidal epi.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0DDDF0-7DE3-E322-A64E-3E314BA28234}"/>
              </a:ext>
            </a:extLst>
          </p:cNvPr>
          <p:cNvSpPr/>
          <p:nvPr/>
        </p:nvSpPr>
        <p:spPr>
          <a:xfrm rot="16200000">
            <a:off x="7131056" y="608173"/>
            <a:ext cx="1031837" cy="1844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85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330200" y="299574"/>
            <a:ext cx="29097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Ducts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330200" y="963097"/>
            <a:ext cx="34849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region is not part of the nephron.</a:t>
            </a: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77622" y="3950057"/>
            <a:ext cx="36668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Antidiuretic Hormone (ADH) acts here to conserves H</a:t>
            </a:r>
            <a:r>
              <a:rPr lang="en-US" alt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1DA91-754F-7B7E-39F9-63E5A6030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6" y="4894064"/>
            <a:ext cx="2840592" cy="1875234"/>
          </a:xfrm>
          <a:prstGeom prst="rect">
            <a:avLst/>
          </a:prstGeom>
        </p:spPr>
      </p:pic>
      <p:pic>
        <p:nvPicPr>
          <p:cNvPr id="2" name="Picture 2" descr="formation of urine ">
            <a:extLst>
              <a:ext uri="{FF2B5EF4-FFF2-40B4-BE49-F238E27FC236}">
                <a16:creationId xmlns:a16="http://schemas.microsoft.com/office/drawing/2014/main" id="{D2E59FEB-180D-89BD-187B-96F01EBB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868026"/>
            <a:ext cx="4989513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37CAD4D-73ED-7E73-6E95-563423C33F69}"/>
              </a:ext>
            </a:extLst>
          </p:cNvPr>
          <p:cNvSpPr/>
          <p:nvPr/>
        </p:nvSpPr>
        <p:spPr>
          <a:xfrm rot="11291481">
            <a:off x="7781866" y="2170182"/>
            <a:ext cx="1201296" cy="3803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9A3E1D2-B2CA-40DD-CCE7-A6CE48186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344" y="2070410"/>
            <a:ext cx="3799265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lined with simple cuboidal epi. This changes to simple columnar epithelium</a:t>
            </a:r>
          </a:p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deeper in medulla.</a:t>
            </a:r>
          </a:p>
        </p:txBody>
      </p:sp>
    </p:spTree>
    <p:extLst>
      <p:ext uri="{BB962C8B-B14F-4D97-AF65-F5344CB8AC3E}">
        <p14:creationId xmlns:p14="http://schemas.microsoft.com/office/powerpoint/2010/main" val="461117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49275" y="241300"/>
            <a:ext cx="3981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Bladder is lined with . . .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586288" y="249238"/>
            <a:ext cx="3773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Transitional epithelium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C723E0-0DB1-0B32-FEB3-790E8CA09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33" y="1092945"/>
            <a:ext cx="3773487" cy="3525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6ED5C-C499-1DAB-377B-4391FB2F4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762" y="3034513"/>
            <a:ext cx="4200238" cy="295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6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rinary System">
            <a:extLst>
              <a:ext uri="{FF2B5EF4-FFF2-40B4-BE49-F238E27FC236}">
                <a16:creationId xmlns:a16="http://schemas.microsoft.com/office/drawing/2014/main" id="{071C1BB1-885D-413F-8698-9A216EC1D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44" y="269018"/>
            <a:ext cx="4887912" cy="631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774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16B02-1EFC-24EB-1DB0-9DC81F623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854" y="1274883"/>
            <a:ext cx="2461367" cy="3092487"/>
          </a:xfrm>
          <a:prstGeom prst="rect">
            <a:avLst/>
          </a:prstGeom>
        </p:spPr>
      </p:pic>
      <p:pic>
        <p:nvPicPr>
          <p:cNvPr id="2050" name="Picture 2" descr="Model of a Nephron | Medical anatomy, Kidney anatomy, Physiology">
            <a:extLst>
              <a:ext uri="{FF2B5EF4-FFF2-40B4-BE49-F238E27FC236}">
                <a16:creationId xmlns:a16="http://schemas.microsoft.com/office/drawing/2014/main" id="{CD3D997E-F47F-4295-8F1F-75D779CBE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6"/>
          <a:stretch>
            <a:fillRect/>
          </a:stretch>
        </p:blipFill>
        <p:spPr bwMode="auto">
          <a:xfrm>
            <a:off x="177800" y="335940"/>
            <a:ext cx="6390054" cy="553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993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model of renal corpuscle">
            <a:extLst>
              <a:ext uri="{FF2B5EF4-FFF2-40B4-BE49-F238E27FC236}">
                <a16:creationId xmlns:a16="http://schemas.microsoft.com/office/drawing/2014/main" id="{0CF31644-C005-441F-82D7-10961A49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0426" l="1274" r="89809">
                        <a14:foregroundMark x1="25478" y1="90426" x2="21019" y2="71277"/>
                        <a14:foregroundMark x1="3185" y1="55319" x2="4777" y2="37766"/>
                        <a14:foregroundMark x1="4777" y1="37766" x2="17197" y2="26064"/>
                        <a14:foregroundMark x1="17197" y1="26064" x2="19108" y2="50532"/>
                        <a14:foregroundMark x1="19108" y1="50532" x2="4459" y2="57979"/>
                        <a14:foregroundMark x1="4459" y1="57979" x2="4140" y2="57447"/>
                        <a14:foregroundMark x1="1274" y1="52128" x2="1911" y2="45213"/>
                        <a14:foregroundMark x1="8280" y1="24468" x2="14013" y2="24468"/>
                        <a14:foregroundMark x1="29936" y1="65426" x2="38217" y2="82447"/>
                        <a14:foregroundMark x1="38217" y1="82447" x2="54140" y2="89894"/>
                        <a14:foregroundMark x1="54140" y1="89894" x2="67197" y2="87234"/>
                        <a14:foregroundMark x1="67197" y1="87234" x2="77707" y2="69149"/>
                        <a14:foregroundMark x1="77707" y1="69149" x2="91401" y2="62234"/>
                        <a14:foregroundMark x1="91401" y1="62234" x2="96497" y2="44149"/>
                        <a14:foregroundMark x1="96497" y1="44149" x2="84713" y2="34043"/>
                        <a14:foregroundMark x1="84713" y1="34043" x2="72293" y2="31915"/>
                        <a14:foregroundMark x1="72293" y1="31915" x2="65605" y2="11702"/>
                        <a14:foregroundMark x1="65605" y1="11702" x2="46815" y2="2128"/>
                        <a14:foregroundMark x1="46815" y1="2128" x2="37261" y2="14362"/>
                        <a14:foregroundMark x1="37261" y1="14362" x2="32166" y2="29255"/>
                        <a14:foregroundMark x1="32166" y1="29255" x2="31210" y2="37234"/>
                        <a14:foregroundMark x1="36624" y1="10106" x2="39809" y2="7979"/>
                        <a14:foregroundMark x1="39172" y1="6915" x2="42994" y2="4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61" y="307869"/>
            <a:ext cx="429537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050B68-DB0C-4F85-B511-2E49C045D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765" y="2751292"/>
            <a:ext cx="5342972" cy="400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1A4D3-19FA-6DA9-B3ED-B70A6DD8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" y="926442"/>
            <a:ext cx="4578184" cy="4593462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61B108DA-830A-D42C-58FB-3DB8A5254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049" y="1707036"/>
            <a:ext cx="33455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Transverse Section of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Abdomen showing Kidneys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74462-7E27-7CCA-DD2E-98F289741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45734"/>
            <a:ext cx="4401693" cy="3493311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120F0E27-8E9C-4ECA-6735-884798061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599" y="48241"/>
            <a:ext cx="19338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view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Kidneys</a:t>
            </a:r>
          </a:p>
        </p:txBody>
      </p:sp>
    </p:spTree>
    <p:extLst>
      <p:ext uri="{BB962C8B-B14F-4D97-AF65-F5344CB8AC3E}">
        <p14:creationId xmlns:p14="http://schemas.microsoft.com/office/powerpoint/2010/main" val="159405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E1F1F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04800" y="1284456"/>
            <a:ext cx="69072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Renal Capsule</a:t>
            </a:r>
          </a:p>
          <a:p>
            <a:pPr lvl="1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inner layer (outer surface of kidney)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24013" y="2797921"/>
            <a:ext cx="5588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D6A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Adipose Capsule 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fat padding around kidney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414713" y="4295941"/>
            <a:ext cx="4445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Renal Fascia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outermost layer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471856" y="178823"/>
            <a:ext cx="62002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Layers Surrounding the Kidney</a:t>
            </a:r>
          </a:p>
        </p:txBody>
      </p:sp>
    </p:spTree>
    <p:extLst>
      <p:ext uri="{BB962C8B-B14F-4D97-AF65-F5344CB8AC3E}">
        <p14:creationId xmlns:p14="http://schemas.microsoft.com/office/powerpoint/2010/main" val="1950424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95D2C-18D0-41DA-9BAD-86796BD23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350" y="504420"/>
            <a:ext cx="5956308" cy="6041660"/>
          </a:xfrm>
          <a:prstGeom prst="rect">
            <a:avLst/>
          </a:prstGeom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71450" y="2776525"/>
            <a:ext cx="2116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Renal papilla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71450" y="309563"/>
            <a:ext cx="2675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Renal cortex (outer) 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55575" y="1487475"/>
            <a:ext cx="222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Renal pyramid 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73037" y="904345"/>
            <a:ext cx="2849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Renal medulla (inner)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47638" y="4621200"/>
            <a:ext cx="186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Renal pelvis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185738" y="3382950"/>
            <a:ext cx="1749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Minor calyx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57163" y="5246475"/>
            <a:ext cx="186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Ureter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57163" y="3956038"/>
            <a:ext cx="172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Major calyx</a:t>
            </a:r>
          </a:p>
        </p:txBody>
      </p:sp>
      <p:sp>
        <p:nvSpPr>
          <p:cNvPr id="9227" name="Rectangle 5"/>
          <p:cNvSpPr>
            <a:spLocks noChangeArrowheads="1"/>
          </p:cNvSpPr>
          <p:nvPr/>
        </p:nvSpPr>
        <p:spPr bwMode="auto">
          <a:xfrm>
            <a:off x="157163" y="2144700"/>
            <a:ext cx="222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Renal columns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A7EC9E-0F38-3663-C3DB-33C43B3D6835}"/>
              </a:ext>
            </a:extLst>
          </p:cNvPr>
          <p:cNvSpPr/>
          <p:nvPr/>
        </p:nvSpPr>
        <p:spPr>
          <a:xfrm>
            <a:off x="6304547" y="6333423"/>
            <a:ext cx="250257" cy="2695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64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ie\Desktop\Anat Sabbatical\Updated Anat Worksheets\Kidney #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0"/>
            <a:ext cx="5421312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rot="16200000" flipH="1">
            <a:off x="4845844" y="2920206"/>
            <a:ext cx="1292225" cy="1190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86400" y="2990850"/>
            <a:ext cx="1290638" cy="111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23063" y="2840038"/>
            <a:ext cx="4524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74695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939915" y="322945"/>
            <a:ext cx="15725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Calyx – ‘cup’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Pelvis = basin</a:t>
            </a:r>
          </a:p>
        </p:txBody>
      </p:sp>
      <p:sp>
        <p:nvSpPr>
          <p:cNvPr id="11271" name="Rectangle 2"/>
          <p:cNvSpPr>
            <a:spLocks noChangeArrowheads="1"/>
          </p:cNvSpPr>
          <p:nvPr/>
        </p:nvSpPr>
        <p:spPr bwMode="auto">
          <a:xfrm>
            <a:off x="211789" y="156745"/>
            <a:ext cx="6748462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6889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Collection and Direction of Urine Flow</a:t>
            </a:r>
          </a:p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Renal Systems</a:t>
            </a:r>
          </a:p>
        </p:txBody>
      </p:sp>
      <p:sp>
        <p:nvSpPr>
          <p:cNvPr id="11275" name="Text Box 4"/>
          <p:cNvSpPr txBox="1">
            <a:spLocks noChangeArrowheads="1"/>
          </p:cNvSpPr>
          <p:nvPr/>
        </p:nvSpPr>
        <p:spPr bwMode="auto">
          <a:xfrm>
            <a:off x="4791777" y="6550223"/>
            <a:ext cx="9459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Bladder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A74FC-E1FA-7159-C0C5-5DF512565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26782"/>
            <a:ext cx="4013200" cy="5046248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5012823" y="1964180"/>
            <a:ext cx="0" cy="700087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012823" y="3323695"/>
            <a:ext cx="0" cy="700087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12823" y="4634208"/>
            <a:ext cx="0" cy="700087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F6DFDF-D265-8561-D93E-76E19105007E}"/>
              </a:ext>
            </a:extLst>
          </p:cNvPr>
          <p:cNvCxnSpPr>
            <a:cxnSpLocks/>
          </p:cNvCxnSpPr>
          <p:nvPr/>
        </p:nvCxnSpPr>
        <p:spPr>
          <a:xfrm>
            <a:off x="5174849" y="6213044"/>
            <a:ext cx="0" cy="337179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460E8AC-30E7-8DA8-77D9-8D11E419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68" y="1777153"/>
            <a:ext cx="2958514" cy="1723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3ECEC5-027B-0DFA-B8A6-E7D1858AE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46" y="4064487"/>
            <a:ext cx="2958514" cy="1933858"/>
          </a:xfrm>
          <a:prstGeom prst="rect">
            <a:avLst/>
          </a:prstGeom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7319462" y="6057684"/>
            <a:ext cx="1824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Calyx (singular)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Calyces (plural)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F0D4A3-E278-C7BB-6960-5701AFB79829}"/>
              </a:ext>
            </a:extLst>
          </p:cNvPr>
          <p:cNvSpPr/>
          <p:nvPr/>
        </p:nvSpPr>
        <p:spPr>
          <a:xfrm>
            <a:off x="3130089" y="1939808"/>
            <a:ext cx="495171" cy="219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7D4C15-87DE-CCE6-9271-507AD1EDAF2D}"/>
              </a:ext>
            </a:extLst>
          </p:cNvPr>
          <p:cNvSpPr/>
          <p:nvPr/>
        </p:nvSpPr>
        <p:spPr>
          <a:xfrm>
            <a:off x="3176289" y="4417122"/>
            <a:ext cx="495171" cy="219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8CF324-6186-757E-2A1A-33065EAADFC4}"/>
              </a:ext>
            </a:extLst>
          </p:cNvPr>
          <p:cNvSpPr/>
          <p:nvPr/>
        </p:nvSpPr>
        <p:spPr>
          <a:xfrm>
            <a:off x="681996" y="2825399"/>
            <a:ext cx="495171" cy="1908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6EB5E3-34BF-524E-4B1C-3A4D797A58F6}"/>
              </a:ext>
            </a:extLst>
          </p:cNvPr>
          <p:cNvSpPr/>
          <p:nvPr/>
        </p:nvSpPr>
        <p:spPr>
          <a:xfrm>
            <a:off x="727694" y="5024042"/>
            <a:ext cx="495171" cy="1908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5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4662" r="10104" b="10858"/>
          <a:stretch>
            <a:fillRect/>
          </a:stretch>
        </p:blipFill>
        <p:spPr bwMode="auto">
          <a:xfrm>
            <a:off x="1052513" y="1038225"/>
            <a:ext cx="68230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158875" y="187325"/>
            <a:ext cx="690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</a:rPr>
              <a:t>The Nephron – Functional Unit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130425" y="5310188"/>
            <a:ext cx="2254250" cy="8937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425450" y="5280025"/>
            <a:ext cx="3556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C00000"/>
                </a:solidFill>
              </a:rPr>
              <a:t>1.25 million/kidney</a:t>
            </a:r>
          </a:p>
        </p:txBody>
      </p:sp>
    </p:spTree>
    <p:extLst>
      <p:ext uri="{BB962C8B-B14F-4D97-AF65-F5344CB8AC3E}">
        <p14:creationId xmlns:p14="http://schemas.microsoft.com/office/powerpoint/2010/main" val="2291918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DAEE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978025" y="5153025"/>
            <a:ext cx="5287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</a:rPr>
              <a:t>b)</a:t>
            </a:r>
            <a:r>
              <a:rPr lang="en-US" altLang="en-US" sz="2800">
                <a:solidFill>
                  <a:srgbClr val="000000"/>
                </a:solidFill>
              </a:rPr>
              <a:t> Loop of Henle (nephron loop)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978025" y="4394200"/>
            <a:ext cx="598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</a:rPr>
              <a:t>a)</a:t>
            </a:r>
            <a:r>
              <a:rPr lang="en-US" altLang="en-US" sz="2800">
                <a:solidFill>
                  <a:srgbClr val="000000"/>
                </a:solidFill>
              </a:rPr>
              <a:t> Proximal convoluted tubule (PCT)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968500" y="5889625"/>
            <a:ext cx="5483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</a:rPr>
              <a:t>c)</a:t>
            </a:r>
            <a:r>
              <a:rPr lang="en-US" altLang="en-US" sz="2800">
                <a:solidFill>
                  <a:srgbClr val="000000"/>
                </a:solidFill>
              </a:rPr>
              <a:t> Distal convoluted tubule (DCT)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978025" y="3778250"/>
            <a:ext cx="2814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u="sng">
                <a:solidFill>
                  <a:srgbClr val="000000"/>
                </a:solidFill>
              </a:rPr>
              <a:t>2. Renal Tubule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978025" y="2051050"/>
            <a:ext cx="337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</a:rPr>
              <a:t>b)</a:t>
            </a:r>
            <a:r>
              <a:rPr lang="en-US" altLang="en-US" sz="2800">
                <a:solidFill>
                  <a:srgbClr val="000000"/>
                </a:solidFill>
              </a:rPr>
              <a:t> Bowman’s Space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978025" y="1377950"/>
            <a:ext cx="244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</a:rPr>
              <a:t>a)</a:t>
            </a:r>
            <a:r>
              <a:rPr lang="en-US" altLang="en-US" sz="2800">
                <a:solidFill>
                  <a:srgbClr val="000000"/>
                </a:solidFill>
              </a:rPr>
              <a:t> Glomerulus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978025" y="2749550"/>
            <a:ext cx="3656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</a:rPr>
              <a:t>c)</a:t>
            </a:r>
            <a:r>
              <a:rPr lang="en-US" altLang="en-US" sz="2800">
                <a:solidFill>
                  <a:srgbClr val="000000"/>
                </a:solidFill>
              </a:rPr>
              <a:t> Bowman’s Capsule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978025" y="838200"/>
            <a:ext cx="3389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u="sng">
                <a:solidFill>
                  <a:srgbClr val="000000"/>
                </a:solidFill>
              </a:rPr>
              <a:t>1. Renal Corpuscle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393825" y="53975"/>
            <a:ext cx="6367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</a:rPr>
              <a:t>The Nephron has 2 parts:</a:t>
            </a:r>
          </a:p>
        </p:txBody>
      </p:sp>
    </p:spTree>
    <p:extLst>
      <p:ext uri="{BB962C8B-B14F-4D97-AF65-F5344CB8AC3E}">
        <p14:creationId xmlns:p14="http://schemas.microsoft.com/office/powerpoint/2010/main" val="159985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8" grpId="0"/>
      <p:bldP spid="16389" grpId="0"/>
      <p:bldP spid="16390" grpId="0"/>
      <p:bldP spid="16391" grpId="0"/>
      <p:bldP spid="1639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642</Words>
  <Application>Microsoft Office PowerPoint</Application>
  <PresentationFormat>On-screen Show (4:3)</PresentationFormat>
  <Paragraphs>128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Juxtaglomerular Apparatus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McMahon</dc:creator>
  <cp:lastModifiedBy>Marie Mc Mahon</cp:lastModifiedBy>
  <cp:revision>21</cp:revision>
  <dcterms:created xsi:type="dcterms:W3CDTF">2023-11-28T07:46:17Z</dcterms:created>
  <dcterms:modified xsi:type="dcterms:W3CDTF">2025-12-01T08:31:56Z</dcterms:modified>
</cp:coreProperties>
</file>