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3652" r:id="rId2"/>
    <p:sldId id="3710" r:id="rId3"/>
    <p:sldId id="272" r:id="rId4"/>
    <p:sldId id="761" r:id="rId5"/>
    <p:sldId id="743" r:id="rId6"/>
    <p:sldId id="778" r:id="rId7"/>
    <p:sldId id="3737" r:id="rId8"/>
    <p:sldId id="3738" r:id="rId9"/>
    <p:sldId id="3736" r:id="rId10"/>
    <p:sldId id="3563" r:id="rId11"/>
    <p:sldId id="3731" r:id="rId12"/>
    <p:sldId id="3714" r:id="rId13"/>
    <p:sldId id="3732" r:id="rId14"/>
    <p:sldId id="3733" r:id="rId15"/>
    <p:sldId id="3734" r:id="rId16"/>
    <p:sldId id="3735" r:id="rId17"/>
    <p:sldId id="3721" r:id="rId18"/>
    <p:sldId id="3649" r:id="rId19"/>
    <p:sldId id="3696" r:id="rId20"/>
    <p:sldId id="3695" r:id="rId21"/>
    <p:sldId id="3650" r:id="rId22"/>
    <p:sldId id="3666" r:id="rId23"/>
    <p:sldId id="3711" r:id="rId24"/>
    <p:sldId id="3674" r:id="rId25"/>
    <p:sldId id="3700" r:id="rId26"/>
    <p:sldId id="690" r:id="rId27"/>
    <p:sldId id="3707" r:id="rId28"/>
    <p:sldId id="7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23" autoAdjust="0"/>
    <p:restoredTop sz="92381"/>
  </p:normalViewPr>
  <p:slideViewPr>
    <p:cSldViewPr snapToGrid="0">
      <p:cViewPr varScale="1">
        <p:scale>
          <a:sx n="77" d="100"/>
          <a:sy n="77" d="100"/>
        </p:scale>
        <p:origin x="102" y="414"/>
      </p:cViewPr>
      <p:guideLst>
        <p:guide orient="horz" pos="2160"/>
        <p:guide pos="3840"/>
      </p:guideLst>
    </p:cSldViewPr>
  </p:slideViewPr>
  <p:outlineViewPr>
    <p:cViewPr>
      <p:scale>
        <a:sx n="33" d="100"/>
        <a:sy n="33" d="100"/>
      </p:scale>
      <p:origin x="0" y="-11066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3F5E6-690A-5A3E-DC4C-B20556207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3835A-CC83-7771-C742-4D92F5D1C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E1485-704D-B9C1-AC00-7914E6FFDF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60802E-550B-2B11-9256-9C79037AA4AE}"/>
              </a:ext>
            </a:extLst>
          </p:cNvPr>
          <p:cNvSpPr>
            <a:spLocks noGrp="1"/>
          </p:cNvSpPr>
          <p:nvPr>
            <p:ph type="sldNum" sz="quarter" idx="10"/>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350263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A4C04-6DE5-FEAC-A2EE-F8F43EC31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F765F-6357-A668-E6B6-18D5AADAF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0B40C-B00D-C4DE-13A9-7723FCA075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0FF57-9ADD-5912-C141-E8927A53D40C}"/>
              </a:ext>
            </a:extLst>
          </p:cNvPr>
          <p:cNvSpPr>
            <a:spLocks noGrp="1"/>
          </p:cNvSpPr>
          <p:nvPr>
            <p:ph type="sldNum" sz="quarter" idx="5"/>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2777649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A4C04-6DE5-FEAC-A2EE-F8F43EC31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F765F-6357-A668-E6B6-18D5AADAF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0B40C-B00D-C4DE-13A9-7723FCA075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0FF57-9ADD-5912-C141-E8927A53D40C}"/>
              </a:ext>
            </a:extLst>
          </p:cNvPr>
          <p:cNvSpPr>
            <a:spLocks noGrp="1"/>
          </p:cNvSpPr>
          <p:nvPr>
            <p:ph type="sldNum" sz="quarter" idx="5"/>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2704647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A4C04-6DE5-FEAC-A2EE-F8F43EC31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F765F-6357-A668-E6B6-18D5AADAF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0B40C-B00D-C4DE-13A9-7723FCA075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0FF57-9ADD-5912-C141-E8927A53D40C}"/>
              </a:ext>
            </a:extLst>
          </p:cNvPr>
          <p:cNvSpPr>
            <a:spLocks noGrp="1"/>
          </p:cNvSpPr>
          <p:nvPr>
            <p:ph type="sldNum" sz="quarter" idx="5"/>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3036827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A4C04-6DE5-FEAC-A2EE-F8F43EC31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F765F-6357-A668-E6B6-18D5AADAF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0B40C-B00D-C4DE-13A9-7723FCA075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0FF57-9ADD-5912-C141-E8927A53D40C}"/>
              </a:ext>
            </a:extLst>
          </p:cNvPr>
          <p:cNvSpPr>
            <a:spLocks noGrp="1"/>
          </p:cNvSpPr>
          <p:nvPr>
            <p:ph type="sldNum" sz="quarter" idx="5"/>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3489242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A4C04-6DE5-FEAC-A2EE-F8F43EC31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F765F-6357-A668-E6B6-18D5AADAF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0B40C-B00D-C4DE-13A9-7723FCA075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0FF57-9ADD-5912-C141-E8927A53D40C}"/>
              </a:ext>
            </a:extLst>
          </p:cNvPr>
          <p:cNvSpPr>
            <a:spLocks noGrp="1"/>
          </p:cNvSpPr>
          <p:nvPr>
            <p:ph type="sldNum" sz="quarter" idx="5"/>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3894879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D5CD8-9047-157A-8C24-E3BC94DFB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B867C-E533-F1D6-3CAD-EFC8D9C71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04966C-BF0C-7BF2-C233-E064CD582B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2005-9CFC-BD5D-3AC2-0720C4490B60}"/>
              </a:ext>
            </a:extLst>
          </p:cNvPr>
          <p:cNvSpPr>
            <a:spLocks noGrp="1"/>
          </p:cNvSpPr>
          <p:nvPr>
            <p:ph type="sldNum" sz="quarter" idx="5"/>
          </p:nvPr>
        </p:nvSpPr>
        <p:spPr/>
        <p:txBody>
          <a:bodyPr/>
          <a:lstStyle/>
          <a:p>
            <a:fld id="{893B0CF2-7F87-4E02-A248-870047730F99}" type="slidenum">
              <a:rPr lang="en-US" smtClean="0"/>
              <a:t>17</a:t>
            </a:fld>
            <a:endParaRPr lang="en-US"/>
          </a:p>
        </p:txBody>
      </p:sp>
    </p:spTree>
    <p:extLst>
      <p:ext uri="{BB962C8B-B14F-4D97-AF65-F5344CB8AC3E}">
        <p14:creationId xmlns:p14="http://schemas.microsoft.com/office/powerpoint/2010/main" val="316095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F1FC4-5882-594F-8DA5-DCB1B946E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9EFB7-35C4-ABDC-7FC4-206915E91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F0E5F-2370-30BE-E0DE-12BD8B5E3B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2E5D95E7-D566-EB83-E9B1-1AEDA2261F98}"/>
              </a:ext>
            </a:extLst>
          </p:cNvPr>
          <p:cNvSpPr>
            <a:spLocks noGrp="1"/>
          </p:cNvSpPr>
          <p:nvPr>
            <p:ph type="sldNum" sz="quarter" idx="5"/>
          </p:nvPr>
        </p:nvSpPr>
        <p:spPr/>
        <p:txBody>
          <a:bodyPr/>
          <a:lstStyle/>
          <a:p>
            <a:fld id="{893B0CF2-7F87-4E02-A248-870047730F99}" type="slidenum">
              <a:rPr lang="en-US" smtClean="0"/>
              <a:t>18</a:t>
            </a:fld>
            <a:endParaRPr lang="en-US"/>
          </a:p>
        </p:txBody>
      </p:sp>
    </p:spTree>
    <p:extLst>
      <p:ext uri="{BB962C8B-B14F-4D97-AF65-F5344CB8AC3E}">
        <p14:creationId xmlns:p14="http://schemas.microsoft.com/office/powerpoint/2010/main" val="1319629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2415A-FC05-1722-53D1-E54112856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DEC60-1D09-587F-B768-D6F2E75F8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2F890-6941-2563-BDBF-8536722018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88367E28-B1BF-2AE4-ACDA-087E3BD35DF1}"/>
              </a:ext>
            </a:extLst>
          </p:cNvPr>
          <p:cNvSpPr>
            <a:spLocks noGrp="1"/>
          </p:cNvSpPr>
          <p:nvPr>
            <p:ph type="sldNum" sz="quarter" idx="5"/>
          </p:nvPr>
        </p:nvSpPr>
        <p:spPr/>
        <p:txBody>
          <a:bodyPr/>
          <a:lstStyle/>
          <a:p>
            <a:fld id="{893B0CF2-7F87-4E02-A248-870047730F99}" type="slidenum">
              <a:rPr lang="en-US" smtClean="0"/>
              <a:t>19</a:t>
            </a:fld>
            <a:endParaRPr lang="en-US"/>
          </a:p>
        </p:txBody>
      </p:sp>
    </p:spTree>
    <p:extLst>
      <p:ext uri="{BB962C8B-B14F-4D97-AF65-F5344CB8AC3E}">
        <p14:creationId xmlns:p14="http://schemas.microsoft.com/office/powerpoint/2010/main" val="3908668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77004-0B62-C29A-4AE1-65CB3A3A7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48DF8-C0E3-C637-5A9F-6F326638A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C9053-80DB-BD2C-EE61-C62ECF3A2E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326017AE-4DF0-679E-38BC-9868E3B212DB}"/>
              </a:ext>
            </a:extLst>
          </p:cNvPr>
          <p:cNvSpPr>
            <a:spLocks noGrp="1"/>
          </p:cNvSpPr>
          <p:nvPr>
            <p:ph type="sldNum" sz="quarter" idx="5"/>
          </p:nvPr>
        </p:nvSpPr>
        <p:spPr/>
        <p:txBody>
          <a:bodyPr/>
          <a:lstStyle/>
          <a:p>
            <a:fld id="{893B0CF2-7F87-4E02-A248-870047730F99}" type="slidenum">
              <a:rPr lang="en-US" smtClean="0"/>
              <a:t>20</a:t>
            </a:fld>
            <a:endParaRPr lang="en-US"/>
          </a:p>
        </p:txBody>
      </p:sp>
    </p:spTree>
    <p:extLst>
      <p:ext uri="{BB962C8B-B14F-4D97-AF65-F5344CB8AC3E}">
        <p14:creationId xmlns:p14="http://schemas.microsoft.com/office/powerpoint/2010/main" val="3342830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DAC8C-3545-76C3-C437-22ED8B8F9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B6237-CDC5-5D55-4A86-DD31BD312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F0FEE-DD70-A188-2B36-EB589AFDDA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AAF4CE8E-1372-01E5-89A8-1EFEA560A809}"/>
              </a:ext>
            </a:extLst>
          </p:cNvPr>
          <p:cNvSpPr>
            <a:spLocks noGrp="1"/>
          </p:cNvSpPr>
          <p:nvPr>
            <p:ph type="sldNum" sz="quarter" idx="5"/>
          </p:nvPr>
        </p:nvSpPr>
        <p:spPr/>
        <p:txBody>
          <a:bodyPr/>
          <a:lstStyle/>
          <a:p>
            <a:fld id="{893B0CF2-7F87-4E02-A248-870047730F99}" type="slidenum">
              <a:rPr lang="en-US" smtClean="0"/>
              <a:t>21</a:t>
            </a:fld>
            <a:endParaRPr lang="en-US"/>
          </a:p>
        </p:txBody>
      </p:sp>
    </p:spTree>
    <p:extLst>
      <p:ext uri="{BB962C8B-B14F-4D97-AF65-F5344CB8AC3E}">
        <p14:creationId xmlns:p14="http://schemas.microsoft.com/office/powerpoint/2010/main" val="388625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E814A-1C5A-09AD-7311-8141D4B32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F0FC7-46A5-3DC5-6717-53AF46E17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4049E-360F-5BEC-27B8-4B60ED1D52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E7B5B705-3995-89A3-737E-0E2D5E1821CF}"/>
              </a:ext>
            </a:extLst>
          </p:cNvPr>
          <p:cNvSpPr>
            <a:spLocks noGrp="1"/>
          </p:cNvSpPr>
          <p:nvPr>
            <p:ph type="sldNum" sz="quarter" idx="5"/>
          </p:nvPr>
        </p:nvSpPr>
        <p:spPr/>
        <p:txBody>
          <a:bodyPr/>
          <a:lstStyle/>
          <a:p>
            <a:fld id="{893B0CF2-7F87-4E02-A248-870047730F99}" type="slidenum">
              <a:rPr lang="en-US" smtClean="0"/>
              <a:t>22</a:t>
            </a:fld>
            <a:endParaRPr lang="en-US"/>
          </a:p>
        </p:txBody>
      </p:sp>
    </p:spTree>
    <p:extLst>
      <p:ext uri="{BB962C8B-B14F-4D97-AF65-F5344CB8AC3E}">
        <p14:creationId xmlns:p14="http://schemas.microsoft.com/office/powerpoint/2010/main" val="2090647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E1110-800F-8E6A-44F8-8531200EC7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34F22-E352-DA0E-B970-75C168D19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875ED-D90F-C4CA-0338-A709A81D30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5779B2D1-220E-C235-ADE9-2EA0F361ED3A}"/>
              </a:ext>
            </a:extLst>
          </p:cNvPr>
          <p:cNvSpPr>
            <a:spLocks noGrp="1"/>
          </p:cNvSpPr>
          <p:nvPr>
            <p:ph type="sldNum" sz="quarter" idx="5"/>
          </p:nvPr>
        </p:nvSpPr>
        <p:spPr/>
        <p:txBody>
          <a:bodyPr/>
          <a:lstStyle/>
          <a:p>
            <a:fld id="{893B0CF2-7F87-4E02-A248-870047730F99}" type="slidenum">
              <a:rPr lang="en-US" smtClean="0"/>
              <a:t>23</a:t>
            </a:fld>
            <a:endParaRPr lang="en-US"/>
          </a:p>
        </p:txBody>
      </p:sp>
    </p:spTree>
    <p:extLst>
      <p:ext uri="{BB962C8B-B14F-4D97-AF65-F5344CB8AC3E}">
        <p14:creationId xmlns:p14="http://schemas.microsoft.com/office/powerpoint/2010/main" val="2039672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67A5C-5259-97F2-890F-B7B29DE58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1F256-C44E-6056-DE32-DC58FEE85A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B2B34-F982-B950-DD4C-0985CBEDC73A}"/>
              </a:ext>
            </a:extLst>
          </p:cNvPr>
          <p:cNvSpPr>
            <a:spLocks noGrp="1"/>
          </p:cNvSpPr>
          <p:nvPr>
            <p:ph type="body" idx="1"/>
          </p:nvPr>
        </p:nvSpPr>
        <p:spPr/>
        <p:txBody>
          <a:bodyPr/>
          <a:lstStyle/>
          <a:p>
            <a:pPr marL="0" indent="0">
              <a:buFont typeface="+mj-lt"/>
              <a:buNone/>
            </a:pPr>
            <a:endParaRPr lang="en-US" i="0" dirty="0"/>
          </a:p>
        </p:txBody>
      </p:sp>
      <p:sp>
        <p:nvSpPr>
          <p:cNvPr id="4" name="Slide Number Placeholder 3">
            <a:extLst>
              <a:ext uri="{FF2B5EF4-FFF2-40B4-BE49-F238E27FC236}">
                <a16:creationId xmlns:a16="http://schemas.microsoft.com/office/drawing/2014/main" id="{25FB0CB6-6875-9EB1-72C9-A35955F55F3E}"/>
              </a:ext>
            </a:extLst>
          </p:cNvPr>
          <p:cNvSpPr>
            <a:spLocks noGrp="1"/>
          </p:cNvSpPr>
          <p:nvPr>
            <p:ph type="sldNum" sz="quarter" idx="5"/>
          </p:nvPr>
        </p:nvSpPr>
        <p:spPr/>
        <p:txBody>
          <a:bodyPr/>
          <a:lstStyle/>
          <a:p>
            <a:fld id="{893B0CF2-7F87-4E02-A248-870047730F99}" type="slidenum">
              <a:rPr lang="en-US" smtClean="0"/>
              <a:t>24</a:t>
            </a:fld>
            <a:endParaRPr lang="en-US"/>
          </a:p>
        </p:txBody>
      </p:sp>
    </p:spTree>
    <p:extLst>
      <p:ext uri="{BB962C8B-B14F-4D97-AF65-F5344CB8AC3E}">
        <p14:creationId xmlns:p14="http://schemas.microsoft.com/office/powerpoint/2010/main" val="3282308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1155-AAEC-3391-B0E1-B6874A275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F5B66-3A90-998B-F5C4-EE8A646E4B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A5731-1EDC-844D-F751-BE6701A1F220}"/>
              </a:ext>
            </a:extLst>
          </p:cNvPr>
          <p:cNvSpPr>
            <a:spLocks noGrp="1"/>
          </p:cNvSpPr>
          <p:nvPr>
            <p:ph type="body" idx="1"/>
          </p:nvPr>
        </p:nvSpPr>
        <p:spPr/>
        <p:txBody>
          <a:bodyPr/>
          <a:lstStyle/>
          <a:p>
            <a:pPr marL="0" indent="0">
              <a:buFont typeface="+mj-lt"/>
              <a:buNone/>
            </a:pPr>
            <a:endParaRPr lang="en-US" i="0" dirty="0"/>
          </a:p>
        </p:txBody>
      </p:sp>
      <p:sp>
        <p:nvSpPr>
          <p:cNvPr id="4" name="Slide Number Placeholder 3">
            <a:extLst>
              <a:ext uri="{FF2B5EF4-FFF2-40B4-BE49-F238E27FC236}">
                <a16:creationId xmlns:a16="http://schemas.microsoft.com/office/drawing/2014/main" id="{D1B380F8-03EF-BBE0-4448-60F9323F6F6F}"/>
              </a:ext>
            </a:extLst>
          </p:cNvPr>
          <p:cNvSpPr>
            <a:spLocks noGrp="1"/>
          </p:cNvSpPr>
          <p:nvPr>
            <p:ph type="sldNum" sz="quarter" idx="5"/>
          </p:nvPr>
        </p:nvSpPr>
        <p:spPr/>
        <p:txBody>
          <a:bodyPr/>
          <a:lstStyle/>
          <a:p>
            <a:fld id="{893B0CF2-7F87-4E02-A248-870047730F99}" type="slidenum">
              <a:rPr lang="en-US" smtClean="0"/>
              <a:t>27</a:t>
            </a:fld>
            <a:endParaRPr lang="en-US"/>
          </a:p>
        </p:txBody>
      </p:sp>
    </p:spTree>
    <p:extLst>
      <p:ext uri="{BB962C8B-B14F-4D97-AF65-F5344CB8AC3E}">
        <p14:creationId xmlns:p14="http://schemas.microsoft.com/office/powerpoint/2010/main" val="605868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28</a:t>
            </a:fld>
            <a:endParaRPr lang="en-US"/>
          </a:p>
        </p:txBody>
      </p:sp>
    </p:spTree>
    <p:extLst>
      <p:ext uri="{BB962C8B-B14F-4D97-AF65-F5344CB8AC3E}">
        <p14:creationId xmlns:p14="http://schemas.microsoft.com/office/powerpoint/2010/main" val="414244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Beginning with the Spanish invasion of 1769, continuing through the Mexican Period of 1826 to 1848, and on through the American Period, the Kumeyaay were forced off their ancestral lands. Nearly all of the Kumeyaay lands were taken into private ownership or made U.S. government holdings. Treaties negotiated with 18 California tribes in 1850 to set aside 8.5 million acres in specific tribal lands were never ratified by the United States Senate as a result of opposition by the state of California. </a:t>
            </a:r>
            <a:endParaRPr lang="en-US" sz="1100" dirty="0">
              <a:solidFill>
                <a:schemeClr val="dk1"/>
              </a:solidFill>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217304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96258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3857B-5A2C-5B16-8DE2-A60D95EAA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D3824-210E-B7D7-B0BA-5EC9C14584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92C13-6E1C-4510-4F0B-433B7E9B82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5A3CA28-B286-8A91-AA30-5302A3B304EB}"/>
              </a:ext>
            </a:extLst>
          </p:cNvPr>
          <p:cNvSpPr>
            <a:spLocks noGrp="1"/>
          </p:cNvSpPr>
          <p:nvPr>
            <p:ph type="sldNum" sz="quarter" idx="5"/>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1826743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3857B-5A2C-5B16-8DE2-A60D95EAA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D3824-210E-B7D7-B0BA-5EC9C14584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92C13-6E1C-4510-4F0B-433B7E9B82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5A3CA28-B286-8A91-AA30-5302A3B304EB}"/>
              </a:ext>
            </a:extLst>
          </p:cNvPr>
          <p:cNvSpPr>
            <a:spLocks noGrp="1"/>
          </p:cNvSpPr>
          <p:nvPr>
            <p:ph type="sldNum" sz="quarter" idx="5"/>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246106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3857B-5A2C-5B16-8DE2-A60D95EAA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D3824-210E-B7D7-B0BA-5EC9C14584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92C13-6E1C-4510-4F0B-433B7E9B82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5A3CA28-B286-8A91-AA30-5302A3B304EB}"/>
              </a:ext>
            </a:extLst>
          </p:cNvPr>
          <p:cNvSpPr>
            <a:spLocks noGrp="1"/>
          </p:cNvSpPr>
          <p:nvPr>
            <p:ph type="sldNum" sz="quarter" idx="5"/>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345570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10</a:t>
            </a:fld>
            <a:endParaRPr lang="en-US"/>
          </a:p>
        </p:txBody>
      </p:sp>
    </p:spTree>
    <p:extLst>
      <p:ext uri="{BB962C8B-B14F-4D97-AF65-F5344CB8AC3E}">
        <p14:creationId xmlns:p14="http://schemas.microsoft.com/office/powerpoint/2010/main" val="3155972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11</a:t>
            </a:fld>
            <a:endParaRPr lang="en-US"/>
          </a:p>
        </p:txBody>
      </p:sp>
    </p:spTree>
    <p:extLst>
      <p:ext uri="{BB962C8B-B14F-4D97-AF65-F5344CB8AC3E}">
        <p14:creationId xmlns:p14="http://schemas.microsoft.com/office/powerpoint/2010/main" val="18521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0BC4B91-7009-874D-991B-677C1C4EB3EE}" type="datetime1">
              <a:rPr lang="en-US" smtClean="0"/>
              <a:t>11/4/2025</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684B43-1464-9F44-B20C-4CB28E0A99CB}" type="datetime1">
              <a:rPr lang="en-US" smtClean="0"/>
              <a:t>11/4/2025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F4C87E-9228-C846-9DDE-ABF94670676F}" type="datetime1">
              <a:rPr lang="en-US" smtClean="0"/>
              <a:t>11/4/2025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C97F7F-AE60-0344-AEA6-567CE1FFB6C3}" type="datetime1">
              <a:rPr lang="en-US" smtClean="0"/>
              <a:t>11/4/2025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BE3B7A7-55C0-9A44-95DC-BBCD5E6FFD58}" type="datetime1">
              <a:rPr lang="en-US" smtClean="0"/>
              <a:t>11/4/2025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60B2510-6F9A-4C40-BE91-018D9FAE4EA4}" type="datetime1">
              <a:rPr lang="en-US" smtClean="0"/>
              <a:t>11/4/2025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D18743E-AE9E-6C43-B45B-CA287125D961}" type="datetime1">
              <a:rPr lang="en-US" smtClean="0"/>
              <a:t>11/4/2025</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C9AF746-2527-444D-9D16-862671E80D84}" type="datetime1">
              <a:rPr lang="en-US" smtClean="0"/>
              <a:t>11/4/2025</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755B3-D760-CD4E-ADEA-68B7327F1A67}" type="datetime1">
              <a:rPr lang="en-US" smtClean="0"/>
              <a:t>11/4/2025</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1CD4502-817C-E84C-8F39-5BC33D5D79E9}" type="datetime1">
              <a:rPr lang="en-US" smtClean="0"/>
              <a:t>11/4/2025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DA6504-7B8B-E149-A122-89AF210DDE8D}" type="datetime1">
              <a:rPr lang="en-US" smtClean="0"/>
              <a:t>11/4/2025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78BF197-A601-8C48-AEFF-BACA686129D7}" type="datetime1">
              <a:rPr lang="en-US" smtClean="0"/>
              <a:t>11/4/2025</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dmiramar.edu/sites/default/files/2025-11/academic_services_acadsenate_11-4-25_1.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dmiramar.edu/sites/default/files/2025-11/ftl_discussion_at_as_110425.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sdmiramar.edu/sites/default/files/2025-11/2024-2027_technology_plan_-_committee_approved.doc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dmiramar.edu/sites/default/files/2025-11/nov4threportautopayrollded11-4-2025.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dmiramar.edu/sites/default/files/2025-09/miramar-ai-network-ai-dialogue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sdmiramar.edu/sites/default/files/2025-11/draft_-_miramar_college_generative_ai_faculty_guidelines.docx" TargetMode="External"/><Relationship Id="rId5" Type="http://schemas.openxmlformats.org/officeDocument/2006/relationships/hyperlink" Target="https://sdmiramar.edu/sites/default/files/2025-11/ai_position_paper_2025_for_senate_vote.pdf" TargetMode="External"/><Relationship Id="rId4" Type="http://schemas.openxmlformats.org/officeDocument/2006/relationships/hyperlink" Target="https://docs.google.com/spreadsheets/d/1IcHI63C6CFOa8aJbJWRe1npTNO24fBxQJ3IOD3qfUaQ/edit?usp=shari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gomez001@sdccd.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tiff"/><Relationship Id="rId5" Type="http://schemas.openxmlformats.org/officeDocument/2006/relationships/hyperlink" Target="https://sdmiramar.edu/governance/committees/academic-senate" TargetMode="External"/><Relationship Id="rId4" Type="http://schemas.openxmlformats.org/officeDocument/2006/relationships/hyperlink" Target="mailto:jbartolo@sdccd.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dmiramar.edu/sites/default/files/2025-04/ap_7211_2019.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sdmiramar.edu/sites/default/files/2025-04/ap_7211_final_draft_041625.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dccd-edu.zoom.us/j/87439309424"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mailto:rgomez001@sdccd.edu" TargetMode="External"/><Relationship Id="rId4" Type="http://schemas.openxmlformats.org/officeDocument/2006/relationships/hyperlink" Target="https://forms.office.com/r/idcxfNTdz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dmiramar.edu/sites/default/files/2024-02/draft-asen-m240220.pdf" TargetMode="External"/><Relationship Id="rId2" Type="http://schemas.openxmlformats.org/officeDocument/2006/relationships/hyperlink" Target="https://sdmiramar.edu/sites/default/files/2025-10/asen-m251021draft.pdf" TargetMode="External"/><Relationship Id="rId1" Type="http://schemas.openxmlformats.org/officeDocument/2006/relationships/slideLayout" Target="../slideLayouts/slideLayout2.xml"/><Relationship Id="rId5" Type="http://schemas.openxmlformats.org/officeDocument/2006/relationships/hyperlink" Target="https://sdmiramar.edu/sites/default/files/2021-05/ascodeofconduct.pdf" TargetMode="External"/><Relationship Id="rId4" Type="http://schemas.openxmlformats.org/officeDocument/2006/relationships/hyperlink" Target="https://sdmiramar.edu/sites/default/files/2025-11/asen-a251104_digital_0.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dmiramar.edu/services/lead/landacknowledg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hyperlink" Target="https://www.inlander.com/spokane/a-poem-to-acknowledge-that-the-land-itself-along-with-the-people-whose-language-culture-and-religion-were-born-of-it-is-rarely-acknowledg/Content?oid=22469536&amp;fbclid=IwAR1HUaEe653EVlm0rlzGz3G_hxJGszN4xPhuXvd0adqpJlPyPsFl2JCaeC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sccc.org/10_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a:extLst>
            <a:ext uri="{FF2B5EF4-FFF2-40B4-BE49-F238E27FC236}">
              <a16:creationId xmlns:a16="http://schemas.microsoft.com/office/drawing/2014/main" id="{56F262D5-CA1C-9906-224C-CD2C7A096EA8}"/>
            </a:ext>
          </a:extLst>
        </p:cNvPr>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DA8CABEC-ECE8-7953-96CF-0B0233697695}"/>
              </a:ext>
            </a:extLst>
          </p:cNvPr>
          <p:cNvSpPr>
            <a:spLocks noGrp="1"/>
          </p:cNvSpPr>
          <p:nvPr>
            <p:ph type="sldNum" sz="quarter" idx="12"/>
          </p:nvPr>
        </p:nvSpPr>
        <p:spPr>
          <a:xfrm>
            <a:off x="10566400" y="6356351"/>
            <a:ext cx="1016000" cy="365125"/>
          </a:xfrm>
        </p:spPr>
        <p:txBody>
          <a:bodyPr/>
          <a:lstStyle/>
          <a:p>
            <a:fld id="{401CF334-2D5C-4859-84A6-CA7E6E43FAEB}" type="slidenum">
              <a:rPr lang="en-US" smtClean="0"/>
              <a:t>1</a:t>
            </a:fld>
            <a:endParaRPr lang="en-US" dirty="0"/>
          </a:p>
        </p:txBody>
      </p:sp>
      <p:sp>
        <p:nvSpPr>
          <p:cNvPr id="4" name="Rectangle 3">
            <a:extLst>
              <a:ext uri="{FF2B5EF4-FFF2-40B4-BE49-F238E27FC236}">
                <a16:creationId xmlns:a16="http://schemas.microsoft.com/office/drawing/2014/main" id="{94BD88AC-F197-2A5D-B701-F5CE37053B4B}"/>
              </a:ext>
            </a:extLst>
          </p:cNvPr>
          <p:cNvSpPr/>
          <p:nvPr/>
        </p:nvSpPr>
        <p:spPr>
          <a:xfrm>
            <a:off x="476518" y="1121487"/>
            <a:ext cx="11105882" cy="3847207"/>
          </a:xfrm>
          <a:prstGeom prst="rect">
            <a:avLst/>
          </a:prstGeom>
        </p:spPr>
        <p:txBody>
          <a:bodyPr wrap="square">
            <a:spAutoFit/>
          </a:bodyPr>
          <a:lstStyle/>
          <a:p>
            <a:pPr marL="346075" indent="-346075" algn="ctr"/>
            <a:endParaRPr lang="en-US" sz="2400" b="1" dirty="0">
              <a:highlight>
                <a:srgbClr val="FFFF00"/>
              </a:highlight>
            </a:endParaRPr>
          </a:p>
          <a:p>
            <a:pPr marL="346075" indent="-346075" algn="ctr"/>
            <a:endParaRPr lang="en-US" sz="2400" b="1" dirty="0">
              <a:highlight>
                <a:srgbClr val="FFFF00"/>
              </a:highlight>
            </a:endParaRPr>
          </a:p>
          <a:p>
            <a:pPr marL="346075" indent="-346075" algn="ctr"/>
            <a:endParaRPr lang="en-US" sz="2400" b="1" dirty="0">
              <a:highlight>
                <a:srgbClr val="FFFF00"/>
              </a:highlight>
            </a:endParaRPr>
          </a:p>
          <a:p>
            <a:pPr marL="346075" indent="-346075" algn="ctr"/>
            <a:r>
              <a:rPr lang="en-US" sz="3600" b="1" dirty="0"/>
              <a:t>The slideshow for this week is still</a:t>
            </a:r>
          </a:p>
          <a:p>
            <a:pPr marL="346075" indent="-346075" algn="ctr"/>
            <a:endParaRPr lang="en-US" sz="6400" b="1" dirty="0">
              <a:highlight>
                <a:srgbClr val="FFFF00"/>
              </a:highlight>
            </a:endParaRPr>
          </a:p>
          <a:p>
            <a:pPr marL="346075" indent="-346075" algn="ctr"/>
            <a:r>
              <a:rPr lang="en-US" sz="7200" b="1" dirty="0">
                <a:highlight>
                  <a:srgbClr val="FFFF00"/>
                </a:highlight>
              </a:rPr>
              <a:t>UNDER CONSTRUCTION</a:t>
            </a:r>
            <a:endParaRPr lang="en-US" sz="7200" dirty="0">
              <a:highlight>
                <a:srgbClr val="FFFF00"/>
              </a:highlight>
            </a:endParaRPr>
          </a:p>
        </p:txBody>
      </p:sp>
    </p:spTree>
    <p:extLst>
      <p:ext uri="{BB962C8B-B14F-4D97-AF65-F5344CB8AC3E}">
        <p14:creationId xmlns:p14="http://schemas.microsoft.com/office/powerpoint/2010/main" val="88405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10</a:t>
            </a:fld>
            <a:endParaRPr lang="en-US"/>
          </a:p>
        </p:txBody>
      </p:sp>
      <p:sp>
        <p:nvSpPr>
          <p:cNvPr id="10" name="Content Placeholder 1">
            <a:extLst>
              <a:ext uri="{FF2B5EF4-FFF2-40B4-BE49-F238E27FC236}">
                <a16:creationId xmlns:a16="http://schemas.microsoft.com/office/drawing/2014/main" id="{7DA5DFF4-CD28-B64B-94A3-17ADDF7D8C18}"/>
              </a:ext>
            </a:extLst>
          </p:cNvPr>
          <p:cNvSpPr>
            <a:spLocks noGrp="1"/>
          </p:cNvSpPr>
          <p:nvPr>
            <p:ph idx="1"/>
          </p:nvPr>
        </p:nvSpPr>
        <p:spPr>
          <a:xfrm>
            <a:off x="609600" y="1696310"/>
            <a:ext cx="10972800" cy="4660041"/>
          </a:xfrm>
        </p:spPr>
        <p:txBody>
          <a:bodyPr vert="horz" lIns="91440" tIns="45720" rIns="91440" bIns="45720" anchor="t">
            <a:noAutofit/>
          </a:bodyPr>
          <a:lstStyle/>
          <a:p>
            <a:pPr marL="920750" indent="-920750">
              <a:buClr>
                <a:srgbClr val="20557B"/>
              </a:buClr>
              <a:buNone/>
            </a:pPr>
            <a:r>
              <a:rPr lang="en-US" b="1" dirty="0">
                <a:solidFill>
                  <a:schemeClr val="tx2"/>
                </a:solidFill>
                <a:latin typeface="Aptos"/>
              </a:rPr>
              <a:t>6.1.	Curriculum Committee Updates</a:t>
            </a:r>
          </a:p>
          <a:p>
            <a:pPr marL="920750" indent="-920750">
              <a:buClr>
                <a:srgbClr val="20557B"/>
              </a:buClr>
              <a:buNone/>
            </a:pPr>
            <a:r>
              <a:rPr lang="en-US" b="1" dirty="0">
                <a:solidFill>
                  <a:schemeClr val="tx2"/>
                </a:solidFill>
                <a:latin typeface="Aptos"/>
              </a:rPr>
              <a:t>	</a:t>
            </a:r>
            <a:r>
              <a:rPr lang="en-US" b="1" dirty="0">
                <a:latin typeface="Aptos"/>
              </a:rPr>
              <a:t>Veronica Hartmann (10 mins.)</a:t>
            </a:r>
            <a:endParaRPr lang="en-US" dirty="0">
              <a:latin typeface="Aptos"/>
            </a:endParaRPr>
          </a:p>
          <a:p>
            <a:pPr marL="919162" indent="0">
              <a:buClr>
                <a:srgbClr val="20557B"/>
              </a:buClr>
              <a:buNone/>
            </a:pPr>
            <a:endParaRPr lang="en-US" sz="1200" dirty="0">
              <a:latin typeface="Aptos"/>
            </a:endParaRPr>
          </a:p>
          <a:p>
            <a:pPr marL="920750" indent="-920750">
              <a:buClr>
                <a:srgbClr val="20557B"/>
              </a:buClr>
              <a:buNone/>
            </a:pPr>
            <a:r>
              <a:rPr lang="en-US" b="1" dirty="0">
                <a:solidFill>
                  <a:schemeClr val="tx2"/>
                </a:solidFill>
                <a:latin typeface="Aptos"/>
              </a:rPr>
              <a:t>6.2.	School of Academic Services Priorities &amp; Goals</a:t>
            </a:r>
          </a:p>
          <a:p>
            <a:pPr marL="920750" indent="-920750">
              <a:buClr>
                <a:srgbClr val="20557B"/>
              </a:buClr>
              <a:buNone/>
            </a:pPr>
            <a:r>
              <a:rPr lang="en-US" b="1" dirty="0">
                <a:solidFill>
                  <a:schemeClr val="tx2"/>
                </a:solidFill>
                <a:latin typeface="Aptos"/>
              </a:rPr>
              <a:t>	</a:t>
            </a:r>
            <a:r>
              <a:rPr lang="en-US" b="1" dirty="0">
                <a:latin typeface="Aptos"/>
              </a:rPr>
              <a:t>Jeff </a:t>
            </a:r>
            <a:r>
              <a:rPr lang="en-US" b="1" dirty="0" err="1">
                <a:latin typeface="Aptos"/>
              </a:rPr>
              <a:t>Orgera</a:t>
            </a:r>
            <a:r>
              <a:rPr lang="en-US" b="1" dirty="0">
                <a:latin typeface="Aptos"/>
              </a:rPr>
              <a:t> (10 mins.)</a:t>
            </a:r>
            <a:br>
              <a:rPr lang="en-US" b="1" dirty="0">
                <a:latin typeface="Aptos"/>
              </a:rPr>
            </a:br>
            <a:endParaRPr lang="en-US" sz="1200" b="1" dirty="0">
              <a:solidFill>
                <a:schemeClr val="tx2"/>
              </a:solidFill>
              <a:latin typeface="Aptos"/>
            </a:endParaRPr>
          </a:p>
          <a:p>
            <a:pPr marL="920750" indent="-920750">
              <a:buClr>
                <a:srgbClr val="20557B"/>
              </a:buClr>
              <a:buNone/>
            </a:pPr>
            <a:r>
              <a:rPr lang="en-US" b="1" dirty="0">
                <a:solidFill>
                  <a:schemeClr val="tx2"/>
                </a:solidFill>
                <a:latin typeface="Aptos"/>
              </a:rPr>
              <a:t>6.3.	FTL Technology Report	</a:t>
            </a:r>
          </a:p>
          <a:p>
            <a:pPr marL="920750" indent="-920750">
              <a:buClr>
                <a:srgbClr val="20557B"/>
              </a:buClr>
              <a:buNone/>
            </a:pPr>
            <a:r>
              <a:rPr lang="en-US" b="1" dirty="0">
                <a:solidFill>
                  <a:schemeClr val="tx2"/>
                </a:solidFill>
                <a:latin typeface="Aptos"/>
              </a:rPr>
              <a:t>	</a:t>
            </a:r>
            <a:r>
              <a:rPr lang="en-US" b="1" dirty="0">
                <a:latin typeface="Aptos"/>
              </a:rPr>
              <a:t>Pablo Martin (10 mins.)</a:t>
            </a:r>
          </a:p>
          <a:p>
            <a:pPr marL="920750" indent="-920750">
              <a:buClr>
                <a:srgbClr val="20557B"/>
              </a:buClr>
              <a:buNone/>
            </a:pPr>
            <a:endParaRPr lang="en-US" sz="1200" b="1" dirty="0">
              <a:latin typeface="Aptos"/>
            </a:endParaRPr>
          </a:p>
          <a:p>
            <a:pPr marL="920750" indent="-920750">
              <a:buClr>
                <a:srgbClr val="20557B"/>
              </a:buClr>
              <a:buNone/>
            </a:pPr>
            <a:r>
              <a:rPr lang="en-US" b="1" dirty="0">
                <a:solidFill>
                  <a:schemeClr val="tx2"/>
                </a:solidFill>
                <a:latin typeface="Aptos"/>
              </a:rPr>
              <a:t>6.4</a:t>
            </a:r>
            <a:r>
              <a:rPr lang="en-US" b="1" dirty="0">
                <a:latin typeface="Aptos"/>
              </a:rPr>
              <a:t>	</a:t>
            </a:r>
            <a:r>
              <a:rPr lang="en-US" b="1" dirty="0">
                <a:solidFill>
                  <a:schemeClr val="tx2"/>
                </a:solidFill>
                <a:latin typeface="Aptos"/>
              </a:rPr>
              <a:t>AS Treasury Report &amp; Food Pantry Donation</a:t>
            </a:r>
          </a:p>
          <a:p>
            <a:pPr marL="920750" indent="-920750">
              <a:buClr>
                <a:srgbClr val="20557B"/>
              </a:buClr>
              <a:buNone/>
            </a:pPr>
            <a:r>
              <a:rPr lang="en-US" b="1" dirty="0">
                <a:latin typeface="Aptos"/>
              </a:rPr>
              <a:t>	Dawn Diskin / Rodrigo Gomez (10 mins.)</a:t>
            </a:r>
          </a:p>
        </p:txBody>
      </p:sp>
      <p:sp>
        <p:nvSpPr>
          <p:cNvPr id="4" name="TextBox 3">
            <a:extLst>
              <a:ext uri="{FF2B5EF4-FFF2-40B4-BE49-F238E27FC236}">
                <a16:creationId xmlns:a16="http://schemas.microsoft.com/office/drawing/2014/main" id="{4F377C99-43EC-B34A-B16C-DC199A9ADAAB}"/>
              </a:ext>
            </a:extLst>
          </p:cNvPr>
          <p:cNvSpPr txBox="1"/>
          <p:nvPr/>
        </p:nvSpPr>
        <p:spPr>
          <a:xfrm>
            <a:off x="533400" y="677820"/>
            <a:ext cx="10805160" cy="769441"/>
          </a:xfrm>
          <a:prstGeom prst="rect">
            <a:avLst/>
          </a:prstGeom>
          <a:noFill/>
          <a:ln>
            <a:noFill/>
          </a:ln>
        </p:spPr>
        <p:txBody>
          <a:bodyPr wrap="square" rtlCol="0">
            <a:spAutoFit/>
          </a:bodyPr>
          <a:lstStyle/>
          <a:p>
            <a:r>
              <a:rPr lang="en-US" sz="4400" dirty="0">
                <a:solidFill>
                  <a:schemeClr val="tx2"/>
                </a:solidFill>
                <a:latin typeface="Arial" panose="020B0604020202020204" pitchFamily="34" charset="0"/>
                <a:cs typeface="Arial" panose="020B0604020202020204" pitchFamily="34" charset="0"/>
              </a:rPr>
              <a:t>6. Discussion Items (First Reads)</a:t>
            </a:r>
          </a:p>
        </p:txBody>
      </p:sp>
    </p:spTree>
    <p:extLst>
      <p:ext uri="{BB962C8B-B14F-4D97-AF65-F5344CB8AC3E}">
        <p14:creationId xmlns:p14="http://schemas.microsoft.com/office/powerpoint/2010/main" val="153220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11</a:t>
            </a:fld>
            <a:endParaRPr lang="en-US"/>
          </a:p>
        </p:txBody>
      </p:sp>
      <p:sp>
        <p:nvSpPr>
          <p:cNvPr id="10" name="Content Placeholder 1">
            <a:extLst>
              <a:ext uri="{FF2B5EF4-FFF2-40B4-BE49-F238E27FC236}">
                <a16:creationId xmlns:a16="http://schemas.microsoft.com/office/drawing/2014/main" id="{7DA5DFF4-CD28-B64B-94A3-17ADDF7D8C18}"/>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b="1" dirty="0">
                <a:solidFill>
                  <a:schemeClr val="tx2"/>
                </a:solidFill>
                <a:latin typeface="Aptos"/>
              </a:rPr>
              <a:t>6.5.	Potential AS Meeting Day/Time Change</a:t>
            </a:r>
          </a:p>
          <a:p>
            <a:pPr marL="920750" indent="-920750">
              <a:buClr>
                <a:srgbClr val="20557B"/>
              </a:buClr>
              <a:buNone/>
            </a:pPr>
            <a:r>
              <a:rPr lang="en-US" b="1" dirty="0">
                <a:solidFill>
                  <a:schemeClr val="tx2"/>
                </a:solidFill>
                <a:latin typeface="Aptos"/>
              </a:rPr>
              <a:t>	</a:t>
            </a:r>
            <a:r>
              <a:rPr lang="en-US" b="1" dirty="0">
                <a:latin typeface="Aptos"/>
              </a:rPr>
              <a:t>Rodrigo Gomez (5 mins.)</a:t>
            </a:r>
            <a:endParaRPr lang="en-US" dirty="0">
              <a:latin typeface="Aptos"/>
            </a:endParaRPr>
          </a:p>
          <a:p>
            <a:pPr marL="919162" indent="0">
              <a:buClr>
                <a:srgbClr val="20557B"/>
              </a:buClr>
              <a:buNone/>
            </a:pPr>
            <a:endParaRPr lang="en-US" sz="1200" dirty="0">
              <a:latin typeface="Aptos"/>
            </a:endParaRPr>
          </a:p>
          <a:p>
            <a:pPr marL="920750" indent="-920750">
              <a:buClr>
                <a:srgbClr val="20557B"/>
              </a:buClr>
              <a:buNone/>
            </a:pPr>
            <a:r>
              <a:rPr lang="en-US" b="1" dirty="0">
                <a:solidFill>
                  <a:schemeClr val="tx2"/>
                </a:solidFill>
                <a:latin typeface="Aptos"/>
              </a:rPr>
              <a:t>6.6.	Miramar AI Working Group</a:t>
            </a:r>
          </a:p>
          <a:p>
            <a:pPr marL="920750" indent="-920750">
              <a:buClr>
                <a:srgbClr val="20557B"/>
              </a:buClr>
              <a:buNone/>
            </a:pPr>
            <a:r>
              <a:rPr lang="en-US" b="1" dirty="0">
                <a:solidFill>
                  <a:schemeClr val="tx2"/>
                </a:solidFill>
                <a:latin typeface="Aptos"/>
              </a:rPr>
              <a:t>	</a:t>
            </a:r>
            <a:r>
              <a:rPr lang="en-US" b="1" dirty="0">
                <a:latin typeface="Aptos"/>
              </a:rPr>
              <a:t>Rodrigo Gomez (10 mins.)</a:t>
            </a:r>
            <a:br>
              <a:rPr lang="en-US" sz="2200" b="1" dirty="0"/>
            </a:br>
            <a:endParaRPr lang="en-US" sz="1200" b="1" dirty="0">
              <a:solidFill>
                <a:schemeClr val="tx2"/>
              </a:solidFill>
            </a:endParaRPr>
          </a:p>
        </p:txBody>
      </p:sp>
      <p:sp>
        <p:nvSpPr>
          <p:cNvPr id="4" name="TextBox 3">
            <a:extLst>
              <a:ext uri="{FF2B5EF4-FFF2-40B4-BE49-F238E27FC236}">
                <a16:creationId xmlns:a16="http://schemas.microsoft.com/office/drawing/2014/main" id="{4F377C99-43EC-B34A-B16C-DC199A9ADAAB}"/>
              </a:ext>
            </a:extLst>
          </p:cNvPr>
          <p:cNvSpPr txBox="1"/>
          <p:nvPr/>
        </p:nvSpPr>
        <p:spPr>
          <a:xfrm>
            <a:off x="533400" y="677820"/>
            <a:ext cx="10805160" cy="769441"/>
          </a:xfrm>
          <a:prstGeom prst="rect">
            <a:avLst/>
          </a:prstGeom>
          <a:noFill/>
          <a:ln>
            <a:noFill/>
          </a:ln>
        </p:spPr>
        <p:txBody>
          <a:bodyPr wrap="square" rtlCol="0">
            <a:spAutoFit/>
          </a:bodyPr>
          <a:lstStyle/>
          <a:p>
            <a:r>
              <a:rPr lang="en-US" sz="4400" dirty="0">
                <a:solidFill>
                  <a:schemeClr val="tx2"/>
                </a:solidFill>
                <a:latin typeface="Arial" panose="020B0604020202020204" pitchFamily="34" charset="0"/>
                <a:cs typeface="Arial" panose="020B0604020202020204" pitchFamily="34" charset="0"/>
              </a:rPr>
              <a:t>6. Discussion Items (First Reads)</a:t>
            </a:r>
          </a:p>
        </p:txBody>
      </p:sp>
    </p:spTree>
    <p:extLst>
      <p:ext uri="{BB962C8B-B14F-4D97-AF65-F5344CB8AC3E}">
        <p14:creationId xmlns:p14="http://schemas.microsoft.com/office/powerpoint/2010/main" val="74813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8A425-9F37-0836-EC0B-1083F4D0AAE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0A8657-D3FB-CD06-D340-41BE3552D98C}"/>
              </a:ext>
            </a:extLst>
          </p:cNvPr>
          <p:cNvSpPr>
            <a:spLocks noGrp="1"/>
          </p:cNvSpPr>
          <p:nvPr>
            <p:ph type="sldNum" sz="quarter" idx="12"/>
          </p:nvPr>
        </p:nvSpPr>
        <p:spPr/>
        <p:txBody>
          <a:bodyPr/>
          <a:lstStyle/>
          <a:p>
            <a:fld id="{401CF334-2D5C-4859-84A6-CA7E6E43FAEB}" type="slidenum">
              <a:rPr lang="en-US" smtClean="0"/>
              <a:t>12</a:t>
            </a:fld>
            <a:endParaRPr lang="en-US"/>
          </a:p>
        </p:txBody>
      </p:sp>
      <p:sp>
        <p:nvSpPr>
          <p:cNvPr id="10" name="Content Placeholder 1">
            <a:extLst>
              <a:ext uri="{FF2B5EF4-FFF2-40B4-BE49-F238E27FC236}">
                <a16:creationId xmlns:a16="http://schemas.microsoft.com/office/drawing/2014/main" id="{C2F0C2C0-C269-023A-4F90-B86FD347DEFF}"/>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b="1" dirty="0">
                <a:solidFill>
                  <a:schemeClr val="tx2"/>
                </a:solidFill>
                <a:latin typeface="Aptos"/>
              </a:rPr>
              <a:t>6.1.	Curriculum Committee Updates</a:t>
            </a:r>
          </a:p>
          <a:p>
            <a:pPr marL="920750" indent="-920750">
              <a:buClr>
                <a:srgbClr val="20557B"/>
              </a:buClr>
              <a:buNone/>
            </a:pPr>
            <a:r>
              <a:rPr lang="en-US" b="1" dirty="0">
                <a:solidFill>
                  <a:schemeClr val="tx2"/>
                </a:solidFill>
                <a:latin typeface="Aptos"/>
              </a:rPr>
              <a:t>	</a:t>
            </a:r>
            <a:r>
              <a:rPr lang="en-US" b="1" dirty="0">
                <a:latin typeface="Aptos"/>
              </a:rPr>
              <a:t>Veronica Hartmann (10 mins.)</a:t>
            </a:r>
            <a:endParaRPr lang="en-US" dirty="0">
              <a:latin typeface="Aptos"/>
            </a:endParaRPr>
          </a:p>
        </p:txBody>
      </p:sp>
      <p:sp>
        <p:nvSpPr>
          <p:cNvPr id="4" name="TextBox 3">
            <a:extLst>
              <a:ext uri="{FF2B5EF4-FFF2-40B4-BE49-F238E27FC236}">
                <a16:creationId xmlns:a16="http://schemas.microsoft.com/office/drawing/2014/main" id="{6FDB82B7-6206-9F4C-04B5-C444E4DEED09}"/>
              </a:ext>
            </a:extLst>
          </p:cNvPr>
          <p:cNvSpPr txBox="1"/>
          <p:nvPr/>
        </p:nvSpPr>
        <p:spPr>
          <a:xfrm>
            <a:off x="533400" y="677820"/>
            <a:ext cx="10805160" cy="769441"/>
          </a:xfrm>
          <a:prstGeom prst="rect">
            <a:avLst/>
          </a:prstGeom>
          <a:noFill/>
          <a:ln>
            <a:noFill/>
          </a:ln>
        </p:spPr>
        <p:txBody>
          <a:bodyPr wrap="square" rtlCol="0">
            <a:spAutoFit/>
          </a:bodyPr>
          <a:lstStyle/>
          <a:p>
            <a:r>
              <a:rPr lang="en-US" sz="4400" dirty="0">
                <a:solidFill>
                  <a:schemeClr val="tx2"/>
                </a:solidFill>
                <a:latin typeface="Arial" panose="020B0604020202020204" pitchFamily="34" charset="0"/>
                <a:cs typeface="Arial" panose="020B0604020202020204" pitchFamily="34" charset="0"/>
              </a:rPr>
              <a:t>6. Discussion Items (First Reads)</a:t>
            </a:r>
          </a:p>
        </p:txBody>
      </p:sp>
    </p:spTree>
    <p:extLst>
      <p:ext uri="{BB962C8B-B14F-4D97-AF65-F5344CB8AC3E}">
        <p14:creationId xmlns:p14="http://schemas.microsoft.com/office/powerpoint/2010/main" val="25813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8A425-9F37-0836-EC0B-1083F4D0AAE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0A8657-D3FB-CD06-D340-41BE3552D98C}"/>
              </a:ext>
            </a:extLst>
          </p:cNvPr>
          <p:cNvSpPr>
            <a:spLocks noGrp="1"/>
          </p:cNvSpPr>
          <p:nvPr>
            <p:ph type="sldNum" sz="quarter" idx="12"/>
          </p:nvPr>
        </p:nvSpPr>
        <p:spPr/>
        <p:txBody>
          <a:bodyPr/>
          <a:lstStyle/>
          <a:p>
            <a:fld id="{401CF334-2D5C-4859-84A6-CA7E6E43FAEB}" type="slidenum">
              <a:rPr lang="en-US" smtClean="0"/>
              <a:t>13</a:t>
            </a:fld>
            <a:endParaRPr lang="en-US"/>
          </a:p>
        </p:txBody>
      </p:sp>
      <p:sp>
        <p:nvSpPr>
          <p:cNvPr id="10" name="Content Placeholder 1">
            <a:extLst>
              <a:ext uri="{FF2B5EF4-FFF2-40B4-BE49-F238E27FC236}">
                <a16:creationId xmlns:a16="http://schemas.microsoft.com/office/drawing/2014/main" id="{C2F0C2C0-C269-023A-4F90-B86FD347DEFF}"/>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b="1" dirty="0">
                <a:solidFill>
                  <a:schemeClr val="tx2"/>
                </a:solidFill>
                <a:latin typeface="Aptos"/>
              </a:rPr>
              <a:t>6.2.	School of Academic Services Priorities &amp; Goals</a:t>
            </a:r>
          </a:p>
          <a:p>
            <a:pPr marL="920750" indent="-920750">
              <a:buClr>
                <a:srgbClr val="20557B"/>
              </a:buClr>
              <a:buNone/>
            </a:pPr>
            <a:r>
              <a:rPr lang="en-US" b="1" dirty="0">
                <a:solidFill>
                  <a:schemeClr val="tx2"/>
                </a:solidFill>
                <a:latin typeface="Aptos"/>
              </a:rPr>
              <a:t>	</a:t>
            </a:r>
            <a:r>
              <a:rPr lang="en-US" b="1" dirty="0">
                <a:latin typeface="Aptos"/>
              </a:rPr>
              <a:t>Jeff </a:t>
            </a:r>
            <a:r>
              <a:rPr lang="en-US" b="1" dirty="0" err="1">
                <a:latin typeface="Aptos"/>
              </a:rPr>
              <a:t>Orgera</a:t>
            </a:r>
            <a:r>
              <a:rPr lang="en-US" b="1" dirty="0">
                <a:latin typeface="Aptos"/>
              </a:rPr>
              <a:t> (10 mins.)</a:t>
            </a:r>
          </a:p>
          <a:p>
            <a:pPr marL="920750" indent="-920750">
              <a:buClr>
                <a:srgbClr val="20557B"/>
              </a:buClr>
              <a:buNone/>
            </a:pPr>
            <a:endParaRPr lang="en-US" b="1" dirty="0">
              <a:latin typeface="Aptos"/>
            </a:endParaRPr>
          </a:p>
          <a:p>
            <a:pPr marL="920750" indent="-920750">
              <a:buClr>
                <a:srgbClr val="20557B"/>
              </a:buClr>
              <a:buNone/>
            </a:pPr>
            <a:r>
              <a:rPr lang="en-US" b="1" dirty="0">
                <a:latin typeface="Aptos"/>
              </a:rPr>
              <a:t>	</a:t>
            </a:r>
            <a:r>
              <a:rPr lang="en-US" b="1" dirty="0">
                <a:latin typeface="Aptos"/>
                <a:hlinkClick r:id="rId3"/>
              </a:rPr>
              <a:t>Academic Services Slides (</a:t>
            </a:r>
            <a:r>
              <a:rPr lang="en-US" b="1" dirty="0" err="1">
                <a:latin typeface="Aptos"/>
                <a:hlinkClick r:id="rId3"/>
              </a:rPr>
              <a:t>Powerpoint</a:t>
            </a:r>
            <a:r>
              <a:rPr lang="en-US" b="1" dirty="0">
                <a:latin typeface="Aptos"/>
                <a:hlinkClick r:id="rId3"/>
              </a:rPr>
              <a:t>)</a:t>
            </a:r>
            <a:endParaRPr lang="en-US" dirty="0">
              <a:latin typeface="Aptos"/>
            </a:endParaRPr>
          </a:p>
        </p:txBody>
      </p:sp>
      <p:sp>
        <p:nvSpPr>
          <p:cNvPr id="4" name="TextBox 3">
            <a:extLst>
              <a:ext uri="{FF2B5EF4-FFF2-40B4-BE49-F238E27FC236}">
                <a16:creationId xmlns:a16="http://schemas.microsoft.com/office/drawing/2014/main" id="{6FDB82B7-6206-9F4C-04B5-C444E4DEED09}"/>
              </a:ext>
            </a:extLst>
          </p:cNvPr>
          <p:cNvSpPr txBox="1"/>
          <p:nvPr/>
        </p:nvSpPr>
        <p:spPr>
          <a:xfrm>
            <a:off x="533400" y="677820"/>
            <a:ext cx="10805160" cy="769441"/>
          </a:xfrm>
          <a:prstGeom prst="rect">
            <a:avLst/>
          </a:prstGeom>
          <a:noFill/>
          <a:ln>
            <a:noFill/>
          </a:ln>
        </p:spPr>
        <p:txBody>
          <a:bodyPr wrap="square" rtlCol="0">
            <a:spAutoFit/>
          </a:bodyPr>
          <a:lstStyle/>
          <a:p>
            <a:r>
              <a:rPr lang="en-US" sz="4400" dirty="0">
                <a:solidFill>
                  <a:schemeClr val="tx2"/>
                </a:solidFill>
                <a:latin typeface="Arial" panose="020B0604020202020204" pitchFamily="34" charset="0"/>
                <a:cs typeface="Arial" panose="020B0604020202020204" pitchFamily="34" charset="0"/>
              </a:rPr>
              <a:t>6. Discussion Items (First Reads)</a:t>
            </a:r>
          </a:p>
        </p:txBody>
      </p:sp>
    </p:spTree>
    <p:extLst>
      <p:ext uri="{BB962C8B-B14F-4D97-AF65-F5344CB8AC3E}">
        <p14:creationId xmlns:p14="http://schemas.microsoft.com/office/powerpoint/2010/main" val="269876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8A425-9F37-0836-EC0B-1083F4D0AAE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0A8657-D3FB-CD06-D340-41BE3552D98C}"/>
              </a:ext>
            </a:extLst>
          </p:cNvPr>
          <p:cNvSpPr>
            <a:spLocks noGrp="1"/>
          </p:cNvSpPr>
          <p:nvPr>
            <p:ph type="sldNum" sz="quarter" idx="12"/>
          </p:nvPr>
        </p:nvSpPr>
        <p:spPr/>
        <p:txBody>
          <a:bodyPr/>
          <a:lstStyle/>
          <a:p>
            <a:fld id="{401CF334-2D5C-4859-84A6-CA7E6E43FAEB}" type="slidenum">
              <a:rPr lang="en-US" smtClean="0"/>
              <a:t>14</a:t>
            </a:fld>
            <a:endParaRPr lang="en-US"/>
          </a:p>
        </p:txBody>
      </p:sp>
      <p:sp>
        <p:nvSpPr>
          <p:cNvPr id="10" name="Content Placeholder 1">
            <a:extLst>
              <a:ext uri="{FF2B5EF4-FFF2-40B4-BE49-F238E27FC236}">
                <a16:creationId xmlns:a16="http://schemas.microsoft.com/office/drawing/2014/main" id="{C2F0C2C0-C269-023A-4F90-B86FD347DEFF}"/>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b="1" dirty="0">
                <a:solidFill>
                  <a:schemeClr val="tx2"/>
                </a:solidFill>
                <a:latin typeface="Aptos"/>
              </a:rPr>
              <a:t>6.3.	FTL Technology Report</a:t>
            </a:r>
          </a:p>
          <a:p>
            <a:pPr marL="920750" indent="-920750">
              <a:buClr>
                <a:srgbClr val="20557B"/>
              </a:buClr>
              <a:buNone/>
            </a:pPr>
            <a:r>
              <a:rPr lang="en-US" b="1" dirty="0">
                <a:solidFill>
                  <a:schemeClr val="tx2"/>
                </a:solidFill>
                <a:latin typeface="Aptos"/>
              </a:rPr>
              <a:t>	</a:t>
            </a:r>
            <a:r>
              <a:rPr lang="en-US" b="1" dirty="0">
                <a:latin typeface="Aptos"/>
              </a:rPr>
              <a:t>Pablo Martin (10 mins.)</a:t>
            </a:r>
          </a:p>
          <a:p>
            <a:pPr marL="920750" indent="-920750">
              <a:buClr>
                <a:srgbClr val="20557B"/>
              </a:buClr>
              <a:buNone/>
            </a:pPr>
            <a:endParaRPr lang="en-US" b="1" dirty="0">
              <a:latin typeface="Aptos"/>
            </a:endParaRPr>
          </a:p>
          <a:p>
            <a:pPr marL="920750" indent="-920750">
              <a:buClr>
                <a:srgbClr val="20557B"/>
              </a:buClr>
              <a:buNone/>
            </a:pPr>
            <a:r>
              <a:rPr lang="en-US" b="1" dirty="0">
                <a:latin typeface="Aptos"/>
              </a:rPr>
              <a:t>	</a:t>
            </a:r>
            <a:r>
              <a:rPr lang="en-US" b="1" dirty="0">
                <a:latin typeface="Aptos"/>
                <a:hlinkClick r:id="rId3"/>
              </a:rPr>
              <a:t>FTL Slides (</a:t>
            </a:r>
            <a:r>
              <a:rPr lang="en-US" b="1" dirty="0" err="1">
                <a:latin typeface="Aptos"/>
                <a:hlinkClick r:id="rId3"/>
              </a:rPr>
              <a:t>Powerpoint</a:t>
            </a:r>
            <a:r>
              <a:rPr lang="en-US" b="1" dirty="0">
                <a:latin typeface="Aptos"/>
                <a:hlinkClick r:id="rId3"/>
              </a:rPr>
              <a:t>)</a:t>
            </a:r>
            <a:endParaRPr lang="en-US" b="1" dirty="0">
              <a:latin typeface="Aptos"/>
            </a:endParaRPr>
          </a:p>
          <a:p>
            <a:pPr marL="920750" indent="-920750">
              <a:buClr>
                <a:srgbClr val="20557B"/>
              </a:buClr>
              <a:buNone/>
            </a:pPr>
            <a:endParaRPr lang="en-US" sz="1200" b="1" dirty="0">
              <a:latin typeface="Aptos"/>
            </a:endParaRPr>
          </a:p>
          <a:p>
            <a:pPr marL="920750" indent="-920750">
              <a:buClr>
                <a:srgbClr val="20557B"/>
              </a:buClr>
              <a:buNone/>
            </a:pPr>
            <a:r>
              <a:rPr lang="en-US" b="1" dirty="0">
                <a:latin typeface="Aptos"/>
              </a:rPr>
              <a:t>	</a:t>
            </a:r>
            <a:r>
              <a:rPr lang="en-US" b="1" dirty="0">
                <a:latin typeface="Aptos"/>
                <a:hlinkClick r:id="rId4"/>
              </a:rPr>
              <a:t>Technology Plan (Committee Approved)</a:t>
            </a:r>
            <a:endParaRPr lang="en-US" b="1" dirty="0">
              <a:latin typeface="Aptos"/>
            </a:endParaRPr>
          </a:p>
        </p:txBody>
      </p:sp>
      <p:sp>
        <p:nvSpPr>
          <p:cNvPr id="4" name="TextBox 3">
            <a:extLst>
              <a:ext uri="{FF2B5EF4-FFF2-40B4-BE49-F238E27FC236}">
                <a16:creationId xmlns:a16="http://schemas.microsoft.com/office/drawing/2014/main" id="{6FDB82B7-6206-9F4C-04B5-C444E4DEED09}"/>
              </a:ext>
            </a:extLst>
          </p:cNvPr>
          <p:cNvSpPr txBox="1"/>
          <p:nvPr/>
        </p:nvSpPr>
        <p:spPr>
          <a:xfrm>
            <a:off x="533400" y="677820"/>
            <a:ext cx="10805160" cy="769441"/>
          </a:xfrm>
          <a:prstGeom prst="rect">
            <a:avLst/>
          </a:prstGeom>
          <a:noFill/>
          <a:ln>
            <a:noFill/>
          </a:ln>
        </p:spPr>
        <p:txBody>
          <a:bodyPr wrap="square" rtlCol="0">
            <a:spAutoFit/>
          </a:bodyPr>
          <a:lstStyle/>
          <a:p>
            <a:r>
              <a:rPr lang="en-US" sz="4400" dirty="0">
                <a:solidFill>
                  <a:schemeClr val="tx2"/>
                </a:solidFill>
                <a:latin typeface="Arial" panose="020B0604020202020204" pitchFamily="34" charset="0"/>
                <a:cs typeface="Arial" panose="020B0604020202020204" pitchFamily="34" charset="0"/>
              </a:rPr>
              <a:t>6. Discussion Items (First Reads)</a:t>
            </a:r>
          </a:p>
        </p:txBody>
      </p:sp>
    </p:spTree>
    <p:extLst>
      <p:ext uri="{BB962C8B-B14F-4D97-AF65-F5344CB8AC3E}">
        <p14:creationId xmlns:p14="http://schemas.microsoft.com/office/powerpoint/2010/main" val="295545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8A425-9F37-0836-EC0B-1083F4D0AAE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0A8657-D3FB-CD06-D340-41BE3552D98C}"/>
              </a:ext>
            </a:extLst>
          </p:cNvPr>
          <p:cNvSpPr>
            <a:spLocks noGrp="1"/>
          </p:cNvSpPr>
          <p:nvPr>
            <p:ph type="sldNum" sz="quarter" idx="12"/>
          </p:nvPr>
        </p:nvSpPr>
        <p:spPr/>
        <p:txBody>
          <a:bodyPr/>
          <a:lstStyle/>
          <a:p>
            <a:fld id="{401CF334-2D5C-4859-84A6-CA7E6E43FAEB}" type="slidenum">
              <a:rPr lang="en-US" smtClean="0"/>
              <a:t>15</a:t>
            </a:fld>
            <a:endParaRPr lang="en-US"/>
          </a:p>
        </p:txBody>
      </p:sp>
      <p:sp>
        <p:nvSpPr>
          <p:cNvPr id="10" name="Content Placeholder 1">
            <a:extLst>
              <a:ext uri="{FF2B5EF4-FFF2-40B4-BE49-F238E27FC236}">
                <a16:creationId xmlns:a16="http://schemas.microsoft.com/office/drawing/2014/main" id="{C2F0C2C0-C269-023A-4F90-B86FD347DEFF}"/>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b="1" dirty="0">
                <a:solidFill>
                  <a:schemeClr val="tx2"/>
                </a:solidFill>
                <a:latin typeface="Aptos"/>
              </a:rPr>
              <a:t>6.4.	AS Treasury Report &amp; Food Pantry Donation</a:t>
            </a:r>
          </a:p>
          <a:p>
            <a:pPr marL="920750" indent="-920750">
              <a:buClr>
                <a:srgbClr val="20557B"/>
              </a:buClr>
              <a:buNone/>
            </a:pPr>
            <a:r>
              <a:rPr lang="en-US" b="1" dirty="0">
                <a:solidFill>
                  <a:schemeClr val="tx2"/>
                </a:solidFill>
                <a:latin typeface="Aptos"/>
              </a:rPr>
              <a:t>	</a:t>
            </a:r>
            <a:r>
              <a:rPr lang="en-US" b="1" dirty="0">
                <a:latin typeface="Aptos"/>
              </a:rPr>
              <a:t>Dawn Diskin / Rodrigo Gomez (10 mins.)</a:t>
            </a:r>
          </a:p>
          <a:p>
            <a:pPr marL="920750" indent="-920750">
              <a:buClr>
                <a:srgbClr val="20557B"/>
              </a:buClr>
              <a:buNone/>
            </a:pPr>
            <a:endParaRPr lang="en-US" b="1" dirty="0">
              <a:latin typeface="Aptos"/>
            </a:endParaRPr>
          </a:p>
          <a:p>
            <a:pPr marL="920750" indent="-920750">
              <a:buClr>
                <a:srgbClr val="20557B"/>
              </a:buClr>
              <a:buNone/>
            </a:pPr>
            <a:r>
              <a:rPr lang="en-US" b="1" dirty="0">
                <a:latin typeface="Aptos"/>
              </a:rPr>
              <a:t>	</a:t>
            </a:r>
            <a:r>
              <a:rPr lang="en-US" b="1" dirty="0">
                <a:latin typeface="Aptos"/>
                <a:hlinkClick r:id="rId3"/>
              </a:rPr>
              <a:t>Report &amp; Dues</a:t>
            </a:r>
            <a:endParaRPr lang="en-US" dirty="0">
              <a:latin typeface="Aptos"/>
            </a:endParaRPr>
          </a:p>
        </p:txBody>
      </p:sp>
      <p:sp>
        <p:nvSpPr>
          <p:cNvPr id="4" name="TextBox 3">
            <a:extLst>
              <a:ext uri="{FF2B5EF4-FFF2-40B4-BE49-F238E27FC236}">
                <a16:creationId xmlns:a16="http://schemas.microsoft.com/office/drawing/2014/main" id="{6FDB82B7-6206-9F4C-04B5-C444E4DEED09}"/>
              </a:ext>
            </a:extLst>
          </p:cNvPr>
          <p:cNvSpPr txBox="1"/>
          <p:nvPr/>
        </p:nvSpPr>
        <p:spPr>
          <a:xfrm>
            <a:off x="533400" y="677820"/>
            <a:ext cx="10805160" cy="769441"/>
          </a:xfrm>
          <a:prstGeom prst="rect">
            <a:avLst/>
          </a:prstGeom>
          <a:noFill/>
          <a:ln>
            <a:noFill/>
          </a:ln>
        </p:spPr>
        <p:txBody>
          <a:bodyPr wrap="square" rtlCol="0">
            <a:spAutoFit/>
          </a:bodyPr>
          <a:lstStyle/>
          <a:p>
            <a:r>
              <a:rPr lang="en-US" sz="4400" dirty="0">
                <a:solidFill>
                  <a:schemeClr val="tx2"/>
                </a:solidFill>
                <a:latin typeface="Arial" panose="020B0604020202020204" pitchFamily="34" charset="0"/>
                <a:cs typeface="Arial" panose="020B0604020202020204" pitchFamily="34" charset="0"/>
              </a:rPr>
              <a:t>6. Discussion Items (First Reads)</a:t>
            </a:r>
          </a:p>
        </p:txBody>
      </p:sp>
    </p:spTree>
    <p:extLst>
      <p:ext uri="{BB962C8B-B14F-4D97-AF65-F5344CB8AC3E}">
        <p14:creationId xmlns:p14="http://schemas.microsoft.com/office/powerpoint/2010/main" val="338630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8A425-9F37-0836-EC0B-1083F4D0AAE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0A8657-D3FB-CD06-D340-41BE3552D98C}"/>
              </a:ext>
            </a:extLst>
          </p:cNvPr>
          <p:cNvSpPr>
            <a:spLocks noGrp="1"/>
          </p:cNvSpPr>
          <p:nvPr>
            <p:ph type="sldNum" sz="quarter" idx="12"/>
          </p:nvPr>
        </p:nvSpPr>
        <p:spPr/>
        <p:txBody>
          <a:bodyPr/>
          <a:lstStyle/>
          <a:p>
            <a:fld id="{401CF334-2D5C-4859-84A6-CA7E6E43FAEB}" type="slidenum">
              <a:rPr lang="en-US" smtClean="0"/>
              <a:t>16</a:t>
            </a:fld>
            <a:endParaRPr lang="en-US"/>
          </a:p>
        </p:txBody>
      </p:sp>
      <p:sp>
        <p:nvSpPr>
          <p:cNvPr id="10" name="Content Placeholder 1">
            <a:extLst>
              <a:ext uri="{FF2B5EF4-FFF2-40B4-BE49-F238E27FC236}">
                <a16:creationId xmlns:a16="http://schemas.microsoft.com/office/drawing/2014/main" id="{C2F0C2C0-C269-023A-4F90-B86FD347DEFF}"/>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b="1" dirty="0">
                <a:solidFill>
                  <a:schemeClr val="tx2"/>
                </a:solidFill>
                <a:latin typeface="Aptos"/>
              </a:rPr>
              <a:t>6.5.	Potential AS Meeting Day/Time Change</a:t>
            </a:r>
          </a:p>
          <a:p>
            <a:pPr marL="920750" indent="-920750">
              <a:buClr>
                <a:srgbClr val="20557B"/>
              </a:buClr>
              <a:buNone/>
            </a:pPr>
            <a:r>
              <a:rPr lang="en-US" b="1" dirty="0">
                <a:solidFill>
                  <a:schemeClr val="tx2"/>
                </a:solidFill>
                <a:latin typeface="Aptos"/>
              </a:rPr>
              <a:t>	</a:t>
            </a:r>
            <a:r>
              <a:rPr lang="en-US" b="1" dirty="0">
                <a:latin typeface="Aptos"/>
              </a:rPr>
              <a:t>Rodrigo Gomez (5 mins.)</a:t>
            </a:r>
            <a:endParaRPr lang="en-US" dirty="0">
              <a:latin typeface="Aptos"/>
            </a:endParaRPr>
          </a:p>
        </p:txBody>
      </p:sp>
      <p:sp>
        <p:nvSpPr>
          <p:cNvPr id="4" name="TextBox 3">
            <a:extLst>
              <a:ext uri="{FF2B5EF4-FFF2-40B4-BE49-F238E27FC236}">
                <a16:creationId xmlns:a16="http://schemas.microsoft.com/office/drawing/2014/main" id="{6FDB82B7-6206-9F4C-04B5-C444E4DEED09}"/>
              </a:ext>
            </a:extLst>
          </p:cNvPr>
          <p:cNvSpPr txBox="1"/>
          <p:nvPr/>
        </p:nvSpPr>
        <p:spPr>
          <a:xfrm>
            <a:off x="533400" y="677820"/>
            <a:ext cx="10805160" cy="769441"/>
          </a:xfrm>
          <a:prstGeom prst="rect">
            <a:avLst/>
          </a:prstGeom>
          <a:noFill/>
          <a:ln>
            <a:noFill/>
          </a:ln>
        </p:spPr>
        <p:txBody>
          <a:bodyPr wrap="square" rtlCol="0">
            <a:spAutoFit/>
          </a:bodyPr>
          <a:lstStyle/>
          <a:p>
            <a:r>
              <a:rPr lang="en-US" sz="4400" dirty="0">
                <a:solidFill>
                  <a:schemeClr val="tx2"/>
                </a:solidFill>
                <a:latin typeface="Arial" panose="020B0604020202020204" pitchFamily="34" charset="0"/>
                <a:cs typeface="Arial" panose="020B0604020202020204" pitchFamily="34" charset="0"/>
              </a:rPr>
              <a:t>6. Discussion Items (First Reads)</a:t>
            </a:r>
          </a:p>
        </p:txBody>
      </p:sp>
    </p:spTree>
    <p:extLst>
      <p:ext uri="{BB962C8B-B14F-4D97-AF65-F5344CB8AC3E}">
        <p14:creationId xmlns:p14="http://schemas.microsoft.com/office/powerpoint/2010/main" val="328735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50773-DDB8-8E55-0AA9-B01CFA36686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9E8A24-4FCB-5E63-AAE2-26ACB9F849F6}"/>
              </a:ext>
            </a:extLst>
          </p:cNvPr>
          <p:cNvSpPr>
            <a:spLocks noGrp="1"/>
          </p:cNvSpPr>
          <p:nvPr>
            <p:ph type="sldNum" sz="quarter" idx="12"/>
          </p:nvPr>
        </p:nvSpPr>
        <p:spPr/>
        <p:txBody>
          <a:bodyPr/>
          <a:lstStyle/>
          <a:p>
            <a:fld id="{401CF334-2D5C-4859-84A6-CA7E6E43FAEB}" type="slidenum">
              <a:rPr lang="en-US" smtClean="0"/>
              <a:t>17</a:t>
            </a:fld>
            <a:endParaRPr lang="en-US"/>
          </a:p>
        </p:txBody>
      </p:sp>
      <p:sp>
        <p:nvSpPr>
          <p:cNvPr id="4" name="TextBox 3">
            <a:extLst>
              <a:ext uri="{FF2B5EF4-FFF2-40B4-BE49-F238E27FC236}">
                <a16:creationId xmlns:a16="http://schemas.microsoft.com/office/drawing/2014/main" id="{E5757297-1F1B-4AFA-A67E-60CD60D57669}"/>
              </a:ext>
            </a:extLst>
          </p:cNvPr>
          <p:cNvSpPr txBox="1"/>
          <p:nvPr/>
        </p:nvSpPr>
        <p:spPr>
          <a:xfrm>
            <a:off x="533400" y="677820"/>
            <a:ext cx="10805160" cy="769441"/>
          </a:xfrm>
          <a:prstGeom prst="rect">
            <a:avLst/>
          </a:prstGeom>
          <a:noFill/>
          <a:ln>
            <a:noFill/>
          </a:ln>
        </p:spPr>
        <p:txBody>
          <a:bodyPr wrap="square" rtlCol="0">
            <a:spAutoFit/>
          </a:bodyPr>
          <a:lstStyle/>
          <a:p>
            <a:r>
              <a:rPr lang="en-US" sz="4400" dirty="0">
                <a:solidFill>
                  <a:schemeClr val="tx2"/>
                </a:solidFill>
                <a:latin typeface="Arial" panose="020B0604020202020204" pitchFamily="34" charset="0"/>
                <a:cs typeface="Arial" panose="020B0604020202020204" pitchFamily="34" charset="0"/>
              </a:rPr>
              <a:t>6. Discussion Items (First Reads)</a:t>
            </a:r>
          </a:p>
        </p:txBody>
      </p:sp>
      <p:sp>
        <p:nvSpPr>
          <p:cNvPr id="7" name="Content Placeholder 1">
            <a:extLst>
              <a:ext uri="{FF2B5EF4-FFF2-40B4-BE49-F238E27FC236}">
                <a16:creationId xmlns:a16="http://schemas.microsoft.com/office/drawing/2014/main" id="{9D007CE6-5EDA-D4BD-77FD-DDB3216512FF}"/>
              </a:ext>
            </a:extLst>
          </p:cNvPr>
          <p:cNvSpPr>
            <a:spLocks noGrp="1"/>
          </p:cNvSpPr>
          <p:nvPr>
            <p:ph idx="1"/>
          </p:nvPr>
        </p:nvSpPr>
        <p:spPr>
          <a:xfrm>
            <a:off x="609600" y="1539595"/>
            <a:ext cx="11097296" cy="4964236"/>
          </a:xfrm>
        </p:spPr>
        <p:txBody>
          <a:bodyPr vert="horz" lIns="91440" tIns="45720" rIns="91440" bIns="45720" anchor="t">
            <a:noAutofit/>
          </a:bodyPr>
          <a:lstStyle/>
          <a:p>
            <a:pPr marL="920750" indent="-920750">
              <a:buClr>
                <a:srgbClr val="20557B"/>
              </a:buClr>
              <a:buNone/>
            </a:pPr>
            <a:r>
              <a:rPr lang="en-US" b="1" dirty="0">
                <a:solidFill>
                  <a:schemeClr val="tx2"/>
                </a:solidFill>
                <a:latin typeface="Aptos"/>
              </a:rPr>
              <a:t>6.6. 	Miramar AI Working Group</a:t>
            </a:r>
          </a:p>
          <a:p>
            <a:pPr marL="920750" indent="-920750">
              <a:buClr>
                <a:srgbClr val="20557B"/>
              </a:buClr>
              <a:buNone/>
            </a:pPr>
            <a:r>
              <a:rPr lang="en-US" b="1" dirty="0">
                <a:solidFill>
                  <a:schemeClr val="tx2"/>
                </a:solidFill>
                <a:latin typeface="Aptos"/>
              </a:rPr>
              <a:t>	</a:t>
            </a:r>
            <a:r>
              <a:rPr lang="en-US" b="1" dirty="0">
                <a:latin typeface="Aptos"/>
              </a:rPr>
              <a:t>Rodrigo Gomez (10 mins.)</a:t>
            </a:r>
          </a:p>
          <a:p>
            <a:pPr marL="920750" indent="-920750">
              <a:buClr>
                <a:srgbClr val="20557B"/>
              </a:buClr>
              <a:buNone/>
            </a:pPr>
            <a:endParaRPr lang="en-US" sz="1200" b="1" dirty="0">
              <a:solidFill>
                <a:schemeClr val="tx2"/>
              </a:solidFill>
              <a:latin typeface="Aptos"/>
              <a:hlinkClick r:id="rId3"/>
            </a:endParaRPr>
          </a:p>
          <a:p>
            <a:pPr marL="920750" indent="-920750">
              <a:buClr>
                <a:srgbClr val="20557B"/>
              </a:buClr>
              <a:buNone/>
            </a:pPr>
            <a:r>
              <a:rPr lang="en-US" b="1" dirty="0">
                <a:solidFill>
                  <a:schemeClr val="tx2"/>
                </a:solidFill>
                <a:latin typeface="Aptos"/>
                <a:hlinkClick r:id="rId3"/>
              </a:rPr>
              <a:t>MAIN Community of Inquiry/Practice Slides</a:t>
            </a:r>
            <a:endParaRPr lang="en-US" b="1" dirty="0">
              <a:solidFill>
                <a:schemeClr val="tx2"/>
              </a:solidFill>
              <a:latin typeface="Aptos"/>
            </a:endParaRPr>
          </a:p>
          <a:p>
            <a:pPr marL="15875" indent="-15875">
              <a:buClr>
                <a:srgbClr val="20557B"/>
              </a:buClr>
              <a:buNone/>
            </a:pPr>
            <a:r>
              <a:rPr lang="en-US" dirty="0">
                <a:latin typeface="Aptos"/>
              </a:rPr>
              <a:t>Miramar College has been a leader in the AI in Education conversation since it started. We are the only college currently with an AI Resolution. In the absence of specific professional development related to AI, I propose the creation of a Miramar working group on AI. </a:t>
            </a:r>
          </a:p>
          <a:p>
            <a:pPr marL="15875" indent="-15875">
              <a:buClr>
                <a:srgbClr val="20557B"/>
              </a:buClr>
              <a:buNone/>
            </a:pPr>
            <a:endParaRPr lang="en-US" sz="1200" dirty="0">
              <a:latin typeface="Aptos"/>
            </a:endParaRPr>
          </a:p>
          <a:p>
            <a:pPr marL="15875" indent="-15875">
              <a:buClr>
                <a:srgbClr val="20557B"/>
              </a:buClr>
              <a:buNone/>
            </a:pPr>
            <a:r>
              <a:rPr lang="en-US" dirty="0">
                <a:latin typeface="Aptos"/>
                <a:hlinkClick r:id="rId4"/>
              </a:rPr>
              <a:t>AI Policies &amp; Guidelines</a:t>
            </a:r>
            <a:r>
              <a:rPr lang="en-US" dirty="0">
                <a:latin typeface="Aptos"/>
              </a:rPr>
              <a:t>		</a:t>
            </a:r>
            <a:r>
              <a:rPr lang="en-US" dirty="0">
                <a:latin typeface="Aptos"/>
                <a:hlinkClick r:id="rId5"/>
              </a:rPr>
              <a:t>City College AS Position Paper</a:t>
            </a:r>
            <a:endParaRPr lang="en-US" dirty="0">
              <a:latin typeface="Aptos"/>
            </a:endParaRPr>
          </a:p>
          <a:p>
            <a:pPr marL="15875" indent="-15875">
              <a:buClr>
                <a:srgbClr val="20557B"/>
              </a:buClr>
              <a:buNone/>
            </a:pPr>
            <a:r>
              <a:rPr lang="en-US" dirty="0">
                <a:latin typeface="Aptos"/>
                <a:hlinkClick r:id="rId6"/>
              </a:rPr>
              <a:t>Miramar AI Guidelines Draft</a:t>
            </a:r>
            <a:endParaRPr lang="en-US" dirty="0">
              <a:latin typeface="Aptos"/>
            </a:endParaRPr>
          </a:p>
          <a:p>
            <a:pPr marL="15875" indent="-15875">
              <a:buClr>
                <a:srgbClr val="20557B"/>
              </a:buClr>
              <a:buNone/>
            </a:pPr>
            <a:endParaRPr lang="en-US" sz="2400" dirty="0"/>
          </a:p>
          <a:p>
            <a:pPr marL="920750" indent="-920750">
              <a:buClr>
                <a:srgbClr val="20557B"/>
              </a:buClr>
              <a:buNone/>
            </a:pPr>
            <a:endParaRPr lang="en-US" sz="1200" b="1" dirty="0">
              <a:solidFill>
                <a:schemeClr val="tx2"/>
              </a:solidFill>
            </a:endParaRPr>
          </a:p>
          <a:p>
            <a:pPr marL="920750" indent="-920750">
              <a:buClr>
                <a:srgbClr val="20557B"/>
              </a:buClr>
              <a:buNone/>
            </a:pPr>
            <a:endParaRPr lang="en-US" sz="2400" b="1" dirty="0"/>
          </a:p>
        </p:txBody>
      </p:sp>
    </p:spTree>
    <p:extLst>
      <p:ext uri="{BB962C8B-B14F-4D97-AF65-F5344CB8AC3E}">
        <p14:creationId xmlns:p14="http://schemas.microsoft.com/office/powerpoint/2010/main" val="40613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2067F-2F64-EE0A-2E6F-95171285E7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37DCC7-A307-01B6-C620-429550DC07D5}"/>
              </a:ext>
            </a:extLst>
          </p:cNvPr>
          <p:cNvSpPr>
            <a:spLocks noGrp="1"/>
          </p:cNvSpPr>
          <p:nvPr>
            <p:ph type="title"/>
          </p:nvPr>
        </p:nvSpPr>
        <p:spPr>
          <a:xfrm>
            <a:off x="609600" y="795170"/>
            <a:ext cx="10972800" cy="826008"/>
          </a:xfrm>
        </p:spPr>
        <p:txBody>
          <a:bodyPr>
            <a:noAutofit/>
          </a:bodyPr>
          <a:lstStyle/>
          <a:p>
            <a:r>
              <a:rPr lang="en-US" sz="4400" dirty="0">
                <a:latin typeface="Arial" panose="020B0604020202020204" pitchFamily="34" charset="0"/>
                <a:cs typeface="Arial" panose="020B0604020202020204" pitchFamily="34" charset="0"/>
              </a:rPr>
              <a:t>7. Reports</a:t>
            </a:r>
          </a:p>
        </p:txBody>
      </p:sp>
      <p:sp>
        <p:nvSpPr>
          <p:cNvPr id="5" name="Slide Number Placeholder 4">
            <a:extLst>
              <a:ext uri="{FF2B5EF4-FFF2-40B4-BE49-F238E27FC236}">
                <a16:creationId xmlns:a16="http://schemas.microsoft.com/office/drawing/2014/main" id="{E480EB2E-D858-836A-771B-A57F21A56F8D}"/>
              </a:ext>
            </a:extLst>
          </p:cNvPr>
          <p:cNvSpPr>
            <a:spLocks noGrp="1"/>
          </p:cNvSpPr>
          <p:nvPr>
            <p:ph type="sldNum" sz="quarter" idx="12"/>
          </p:nvPr>
        </p:nvSpPr>
        <p:spPr/>
        <p:txBody>
          <a:bodyPr/>
          <a:lstStyle/>
          <a:p>
            <a:fld id="{401CF334-2D5C-4859-84A6-CA7E6E43FAEB}" type="slidenum">
              <a:rPr lang="en-US" smtClean="0"/>
              <a:t>18</a:t>
            </a:fld>
            <a:endParaRPr lang="en-US"/>
          </a:p>
        </p:txBody>
      </p:sp>
      <p:sp>
        <p:nvSpPr>
          <p:cNvPr id="7" name="Rectangle 6">
            <a:extLst>
              <a:ext uri="{FF2B5EF4-FFF2-40B4-BE49-F238E27FC236}">
                <a16:creationId xmlns:a16="http://schemas.microsoft.com/office/drawing/2014/main" id="{568E168C-376E-DC4E-5C64-BFE83942E8E2}"/>
              </a:ext>
            </a:extLst>
          </p:cNvPr>
          <p:cNvSpPr/>
          <p:nvPr/>
        </p:nvSpPr>
        <p:spPr>
          <a:xfrm>
            <a:off x="476518" y="1618344"/>
            <a:ext cx="11105882" cy="1231106"/>
          </a:xfrm>
          <a:prstGeom prst="rect">
            <a:avLst/>
          </a:prstGeom>
        </p:spPr>
        <p:txBody>
          <a:bodyPr wrap="square">
            <a:spAutoFit/>
          </a:bodyPr>
          <a:lstStyle/>
          <a:p>
            <a:pPr marL="922338" indent="-922338">
              <a:buNone/>
            </a:pPr>
            <a:endParaRPr lang="en-US" sz="2400" b="1" dirty="0">
              <a:solidFill>
                <a:schemeClr val="tx2"/>
              </a:solidFill>
            </a:endParaRPr>
          </a:p>
          <a:p>
            <a:pPr marL="922338" indent="-922338">
              <a:buNone/>
            </a:pPr>
            <a:r>
              <a:rPr lang="en-US" sz="2600" b="1" dirty="0">
                <a:solidFill>
                  <a:schemeClr val="tx2"/>
                </a:solidFill>
                <a:latin typeface="Aptos"/>
              </a:rPr>
              <a:t>7.1.	Committee Reports</a:t>
            </a:r>
          </a:p>
          <a:p>
            <a:pPr marL="922338" indent="-922338"/>
            <a:endParaRPr lang="en-US" sz="2400" dirty="0">
              <a:solidFill>
                <a:schemeClr val="tx2"/>
              </a:solidFill>
            </a:endParaRPr>
          </a:p>
        </p:txBody>
      </p:sp>
      <p:sp>
        <p:nvSpPr>
          <p:cNvPr id="6" name="Content Placeholder 1">
            <a:extLst>
              <a:ext uri="{FF2B5EF4-FFF2-40B4-BE49-F238E27FC236}">
                <a16:creationId xmlns:a16="http://schemas.microsoft.com/office/drawing/2014/main" id="{1EF7A141-9679-0CC4-FE01-54AF9F070BF8}"/>
              </a:ext>
            </a:extLst>
          </p:cNvPr>
          <p:cNvSpPr txBox="1">
            <a:spLocks/>
          </p:cNvSpPr>
          <p:nvPr/>
        </p:nvSpPr>
        <p:spPr>
          <a:xfrm>
            <a:off x="609599" y="4115392"/>
            <a:ext cx="11100619" cy="2308324"/>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60375" marR="0" lvl="0" indent="-460375">
              <a:lnSpc>
                <a:spcPct val="115000"/>
              </a:lnSpc>
              <a:spcBef>
                <a:spcPts val="0"/>
              </a:spcBef>
              <a:spcAft>
                <a:spcPts val="0"/>
              </a:spcAft>
              <a:buFont typeface="+mj-lt"/>
              <a:buAutoNum type="arabicPeriod"/>
            </a:pPr>
            <a:endParaRPr lang="en-US" sz="2400" dirty="0">
              <a:solidFill>
                <a:schemeClr val="tx2">
                  <a:lumMod val="50000"/>
                </a:schemeClr>
              </a:solidFill>
            </a:endParaRPr>
          </a:p>
        </p:txBody>
      </p:sp>
    </p:spTree>
    <p:extLst>
      <p:ext uri="{BB962C8B-B14F-4D97-AF65-F5344CB8AC3E}">
        <p14:creationId xmlns:p14="http://schemas.microsoft.com/office/powerpoint/2010/main" val="336337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DDFBF-20AA-9E36-3030-F8DF67B1F0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15BE09-266B-0D23-C5BA-29D3BDC4CEB4}"/>
              </a:ext>
            </a:extLst>
          </p:cNvPr>
          <p:cNvSpPr>
            <a:spLocks noGrp="1"/>
          </p:cNvSpPr>
          <p:nvPr>
            <p:ph type="title"/>
          </p:nvPr>
        </p:nvSpPr>
        <p:spPr>
          <a:xfrm>
            <a:off x="609600" y="795170"/>
            <a:ext cx="10972800" cy="826008"/>
          </a:xfrm>
        </p:spPr>
        <p:txBody>
          <a:bodyPr>
            <a:noAutofit/>
          </a:bodyPr>
          <a:lstStyle/>
          <a:p>
            <a:r>
              <a:rPr lang="en-US" sz="4400" dirty="0">
                <a:latin typeface="Arial" panose="020B0604020202020204" pitchFamily="34" charset="0"/>
                <a:cs typeface="Arial" panose="020B0604020202020204" pitchFamily="34" charset="0"/>
              </a:rPr>
              <a:t>7. Reports</a:t>
            </a:r>
          </a:p>
        </p:txBody>
      </p:sp>
      <p:sp>
        <p:nvSpPr>
          <p:cNvPr id="5" name="Slide Number Placeholder 4">
            <a:extLst>
              <a:ext uri="{FF2B5EF4-FFF2-40B4-BE49-F238E27FC236}">
                <a16:creationId xmlns:a16="http://schemas.microsoft.com/office/drawing/2014/main" id="{843B452F-4917-A960-E700-63E86C0C017B}"/>
              </a:ext>
            </a:extLst>
          </p:cNvPr>
          <p:cNvSpPr>
            <a:spLocks noGrp="1"/>
          </p:cNvSpPr>
          <p:nvPr>
            <p:ph type="sldNum" sz="quarter" idx="12"/>
          </p:nvPr>
        </p:nvSpPr>
        <p:spPr/>
        <p:txBody>
          <a:bodyPr/>
          <a:lstStyle/>
          <a:p>
            <a:fld id="{401CF334-2D5C-4859-84A6-CA7E6E43FAEB}" type="slidenum">
              <a:rPr lang="en-US" smtClean="0"/>
              <a:t>19</a:t>
            </a:fld>
            <a:endParaRPr lang="en-US"/>
          </a:p>
        </p:txBody>
      </p:sp>
      <p:sp>
        <p:nvSpPr>
          <p:cNvPr id="7" name="Rectangle 6">
            <a:extLst>
              <a:ext uri="{FF2B5EF4-FFF2-40B4-BE49-F238E27FC236}">
                <a16:creationId xmlns:a16="http://schemas.microsoft.com/office/drawing/2014/main" id="{E0AFADF3-EAC8-098B-3D1E-FC5C1210CA77}"/>
              </a:ext>
            </a:extLst>
          </p:cNvPr>
          <p:cNvSpPr/>
          <p:nvPr/>
        </p:nvSpPr>
        <p:spPr>
          <a:xfrm>
            <a:off x="476518" y="1618344"/>
            <a:ext cx="11105882" cy="2339102"/>
          </a:xfrm>
          <a:prstGeom prst="rect">
            <a:avLst/>
          </a:prstGeom>
        </p:spPr>
        <p:txBody>
          <a:bodyPr wrap="square">
            <a:spAutoFit/>
          </a:bodyPr>
          <a:lstStyle/>
          <a:p>
            <a:pPr marL="922338" indent="-922338">
              <a:buNone/>
            </a:pPr>
            <a:endParaRPr lang="en-US" sz="2400" b="1" dirty="0">
              <a:solidFill>
                <a:schemeClr val="tx2"/>
              </a:solidFill>
            </a:endParaRPr>
          </a:p>
          <a:p>
            <a:pPr marL="922338" indent="-922338">
              <a:buNone/>
            </a:pPr>
            <a:r>
              <a:rPr lang="en-US" sz="2600" b="1" dirty="0">
                <a:solidFill>
                  <a:schemeClr val="tx2"/>
                </a:solidFill>
                <a:latin typeface="Aptos"/>
              </a:rPr>
              <a:t>7.2.	No Special Reports</a:t>
            </a:r>
          </a:p>
          <a:p>
            <a:pPr marL="922338" indent="-922338">
              <a:buNone/>
            </a:pPr>
            <a:endParaRPr lang="en-US" sz="2400" dirty="0">
              <a:solidFill>
                <a:schemeClr val="tx2"/>
              </a:solidFill>
            </a:endParaRPr>
          </a:p>
          <a:p>
            <a:pPr marL="922338" indent="-922338">
              <a:buNone/>
            </a:pPr>
            <a:br>
              <a:rPr lang="en-US" sz="2400" dirty="0"/>
            </a:br>
            <a:br>
              <a:rPr lang="en-US" sz="2400" dirty="0"/>
            </a:br>
            <a:endParaRPr lang="en-US" sz="2400" dirty="0"/>
          </a:p>
        </p:txBody>
      </p:sp>
      <p:sp>
        <p:nvSpPr>
          <p:cNvPr id="6" name="Content Placeholder 1">
            <a:extLst>
              <a:ext uri="{FF2B5EF4-FFF2-40B4-BE49-F238E27FC236}">
                <a16:creationId xmlns:a16="http://schemas.microsoft.com/office/drawing/2014/main" id="{2139B053-9083-807C-84DC-8FFB84844CAB}"/>
              </a:ext>
            </a:extLst>
          </p:cNvPr>
          <p:cNvSpPr txBox="1">
            <a:spLocks/>
          </p:cNvSpPr>
          <p:nvPr/>
        </p:nvSpPr>
        <p:spPr>
          <a:xfrm>
            <a:off x="545690" y="4101602"/>
            <a:ext cx="11100619" cy="2308324"/>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922338" indent="-922338">
              <a:buNone/>
            </a:pPr>
            <a:endParaRPr lang="en-US" sz="2400" dirty="0"/>
          </a:p>
        </p:txBody>
      </p:sp>
    </p:spTree>
    <p:extLst>
      <p:ext uri="{BB962C8B-B14F-4D97-AF65-F5344CB8AC3E}">
        <p14:creationId xmlns:p14="http://schemas.microsoft.com/office/powerpoint/2010/main" val="33768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DEC70-9CE3-2C69-5820-C6C4D4C4F7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EFB634-E847-9A72-C7CE-EE0CB3CA0241}"/>
              </a:ext>
            </a:extLst>
          </p:cNvPr>
          <p:cNvSpPr>
            <a:spLocks noGrp="1"/>
          </p:cNvSpPr>
          <p:nvPr>
            <p:ph type="title"/>
          </p:nvPr>
        </p:nvSpPr>
        <p:spPr>
          <a:xfrm>
            <a:off x="914400" y="925741"/>
            <a:ext cx="10363200" cy="2213700"/>
          </a:xfrm>
        </p:spPr>
        <p:txBody>
          <a:bodyPr anchor="b">
            <a:normAutofit/>
          </a:bodyPr>
          <a:lstStyle/>
          <a:p>
            <a:pPr algn="r"/>
            <a:r>
              <a:rPr lang="en-US" sz="6000" dirty="0">
                <a:latin typeface="Arial" panose="020B0604020202020204" pitchFamily="34" charset="0"/>
                <a:cs typeface="Arial" panose="020B0604020202020204" pitchFamily="34" charset="0"/>
              </a:rPr>
              <a:t>San Diego Miramar College</a:t>
            </a:r>
            <a:br>
              <a:rPr lang="en-US" sz="6000" dirty="0">
                <a:latin typeface="Arial" panose="020B0604020202020204" pitchFamily="34" charset="0"/>
                <a:cs typeface="Arial" panose="020B0604020202020204" pitchFamily="34" charset="0"/>
              </a:rPr>
            </a:br>
            <a:r>
              <a:rPr lang="en-US" sz="6000" dirty="0">
                <a:latin typeface="Arial" panose="020B0604020202020204" pitchFamily="34" charset="0"/>
                <a:cs typeface="Arial" panose="020B0604020202020204" pitchFamily="34" charset="0"/>
              </a:rPr>
              <a:t>Academic Senate Meeting</a:t>
            </a:r>
          </a:p>
        </p:txBody>
      </p:sp>
      <p:sp>
        <p:nvSpPr>
          <p:cNvPr id="5" name="Subtitle 4">
            <a:extLst>
              <a:ext uri="{FF2B5EF4-FFF2-40B4-BE49-F238E27FC236}">
                <a16:creationId xmlns:a16="http://schemas.microsoft.com/office/drawing/2014/main" id="{527F8943-2855-FE7E-61B6-31EF6CA8C9F0}"/>
              </a:ext>
            </a:extLst>
          </p:cNvPr>
          <p:cNvSpPr>
            <a:spLocks noGrp="1"/>
          </p:cNvSpPr>
          <p:nvPr>
            <p:ph type="body" idx="1"/>
          </p:nvPr>
        </p:nvSpPr>
        <p:spPr>
          <a:xfrm>
            <a:off x="914400" y="3377615"/>
            <a:ext cx="10363200" cy="2978736"/>
          </a:xfrm>
        </p:spPr>
        <p:txBody>
          <a:bodyPr anchor="t">
            <a:noAutofit/>
          </a:bodyPr>
          <a:lstStyle/>
          <a:p>
            <a:pPr algn="r">
              <a:spcBef>
                <a:spcPts val="0"/>
              </a:spcBef>
            </a:pPr>
            <a:r>
              <a:rPr lang="en-US" sz="3000" b="1" dirty="0">
                <a:latin typeface="Aptos"/>
              </a:rPr>
              <a:t>November 4th, 2025</a:t>
            </a:r>
          </a:p>
          <a:p>
            <a:pPr algn="r">
              <a:spcBef>
                <a:spcPts val="0"/>
              </a:spcBef>
            </a:pPr>
            <a:r>
              <a:rPr lang="en-US" sz="3000" b="1" dirty="0">
                <a:latin typeface="Aptos"/>
              </a:rPr>
              <a:t>2024-25 Academic Year</a:t>
            </a:r>
          </a:p>
          <a:p>
            <a:pPr algn="r">
              <a:spcBef>
                <a:spcPts val="0"/>
              </a:spcBef>
            </a:pPr>
            <a:endParaRPr lang="en-US" sz="3000" dirty="0">
              <a:latin typeface="Aptos"/>
            </a:endParaRPr>
          </a:p>
          <a:p>
            <a:pPr algn="r">
              <a:spcBef>
                <a:spcPts val="0"/>
              </a:spcBef>
            </a:pPr>
            <a:r>
              <a:rPr lang="en-US" sz="3000" b="1" i="1" dirty="0">
                <a:latin typeface="Aptos"/>
              </a:rPr>
              <a:t>Cultivating Community:</a:t>
            </a:r>
          </a:p>
          <a:p>
            <a:pPr algn="r">
              <a:spcBef>
                <a:spcPts val="0"/>
              </a:spcBef>
            </a:pPr>
            <a:r>
              <a:rPr lang="en-US" sz="3000" b="1" i="1" dirty="0">
                <a:latin typeface="Aptos"/>
              </a:rPr>
              <a:t>Making the invisible visible</a:t>
            </a:r>
          </a:p>
          <a:p>
            <a:pPr algn="r">
              <a:spcBef>
                <a:spcPts val="0"/>
              </a:spcBef>
            </a:pPr>
            <a:endParaRPr lang="en-US" sz="1600" dirty="0"/>
          </a:p>
          <a:p>
            <a:pPr algn="r">
              <a:spcBef>
                <a:spcPts val="0"/>
              </a:spcBef>
            </a:pPr>
            <a:r>
              <a:rPr lang="en-US" sz="1600" dirty="0"/>
              <a:t>Attending for Flex credit? Email </a:t>
            </a:r>
            <a:r>
              <a:rPr lang="en-US" sz="1600" dirty="0">
                <a:hlinkClick r:id="rId3"/>
              </a:rPr>
              <a:t>rgomez001@sdccd.edu</a:t>
            </a:r>
            <a:r>
              <a:rPr lang="en-US" sz="1600" dirty="0"/>
              <a:t> or </a:t>
            </a:r>
            <a:r>
              <a:rPr lang="en-US" sz="1600" dirty="0">
                <a:hlinkClick r:id="rId4"/>
              </a:rPr>
              <a:t>jbartolo@sdccd.edu</a:t>
            </a:r>
            <a:endParaRPr lang="en-US" sz="1600" dirty="0"/>
          </a:p>
        </p:txBody>
      </p:sp>
      <p:sp>
        <p:nvSpPr>
          <p:cNvPr id="6" name="TextBox 5">
            <a:extLst>
              <a:ext uri="{FF2B5EF4-FFF2-40B4-BE49-F238E27FC236}">
                <a16:creationId xmlns:a16="http://schemas.microsoft.com/office/drawing/2014/main" id="{AA818314-FB21-D03F-D4DD-655196972C5F}"/>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pic>
        <p:nvPicPr>
          <p:cNvPr id="7" name="Picture 6">
            <a:hlinkClick r:id="rId5"/>
            <a:extLst>
              <a:ext uri="{FF2B5EF4-FFF2-40B4-BE49-F238E27FC236}">
                <a16:creationId xmlns:a16="http://schemas.microsoft.com/office/drawing/2014/main" id="{A5BB79AC-EDAE-A381-D8C0-F32A27B9377A}"/>
              </a:ext>
            </a:extLst>
          </p:cNvPr>
          <p:cNvPicPr>
            <a:picLocks noChangeAspect="1"/>
          </p:cNvPicPr>
          <p:nvPr/>
        </p:nvPicPr>
        <p:blipFill>
          <a:blip r:embed="rId6"/>
          <a:stretch>
            <a:fillRect/>
          </a:stretch>
        </p:blipFill>
        <p:spPr>
          <a:xfrm>
            <a:off x="2559156" y="3448923"/>
            <a:ext cx="2133600" cy="2168577"/>
          </a:xfrm>
          <a:prstGeom prst="rect">
            <a:avLst/>
          </a:prstGeom>
        </p:spPr>
      </p:pic>
      <p:sp>
        <p:nvSpPr>
          <p:cNvPr id="3" name="TextBox 2">
            <a:extLst>
              <a:ext uri="{FF2B5EF4-FFF2-40B4-BE49-F238E27FC236}">
                <a16:creationId xmlns:a16="http://schemas.microsoft.com/office/drawing/2014/main" id="{FC076271-23F4-7A94-6905-FC29AA10E124}"/>
              </a:ext>
            </a:extLst>
          </p:cNvPr>
          <p:cNvSpPr txBox="1"/>
          <p:nvPr/>
        </p:nvSpPr>
        <p:spPr>
          <a:xfrm>
            <a:off x="2592686" y="5527433"/>
            <a:ext cx="2105576" cy="276999"/>
          </a:xfrm>
          <a:prstGeom prst="rect">
            <a:avLst/>
          </a:prstGeom>
          <a:noFill/>
          <a:ln>
            <a:noFill/>
          </a:ln>
        </p:spPr>
        <p:txBody>
          <a:bodyPr wrap="none" rtlCol="0">
            <a:spAutoFit/>
          </a:bodyPr>
          <a:lstStyle/>
          <a:p>
            <a:r>
              <a:rPr lang="en-US" sz="1200" dirty="0"/>
              <a:t>(QR Code for A.S. Webpage)</a:t>
            </a:r>
          </a:p>
        </p:txBody>
      </p:sp>
      <p:sp>
        <p:nvSpPr>
          <p:cNvPr id="2" name="Slide Number Placeholder 1">
            <a:extLst>
              <a:ext uri="{FF2B5EF4-FFF2-40B4-BE49-F238E27FC236}">
                <a16:creationId xmlns:a16="http://schemas.microsoft.com/office/drawing/2014/main" id="{3EB1C46F-8268-EF23-A14A-FD08B0996EAF}"/>
              </a:ext>
            </a:extLst>
          </p:cNvPr>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105624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2FE9D-D120-E4FB-579E-4876794AB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34A049-3220-A6D5-0B27-599DAA7285C5}"/>
              </a:ext>
            </a:extLst>
          </p:cNvPr>
          <p:cNvSpPr>
            <a:spLocks noGrp="1"/>
          </p:cNvSpPr>
          <p:nvPr>
            <p:ph type="title"/>
          </p:nvPr>
        </p:nvSpPr>
        <p:spPr>
          <a:xfrm>
            <a:off x="609600" y="795170"/>
            <a:ext cx="10972800" cy="826008"/>
          </a:xfrm>
        </p:spPr>
        <p:txBody>
          <a:bodyPr>
            <a:noAutofit/>
          </a:bodyPr>
          <a:lstStyle/>
          <a:p>
            <a:r>
              <a:rPr lang="en-US" sz="4400" dirty="0">
                <a:latin typeface="Arial" panose="020B0604020202020204" pitchFamily="34" charset="0"/>
                <a:cs typeface="Arial" panose="020B0604020202020204" pitchFamily="34" charset="0"/>
              </a:rPr>
              <a:t>7.3: Executive Committee Reports</a:t>
            </a:r>
          </a:p>
        </p:txBody>
      </p:sp>
      <p:sp>
        <p:nvSpPr>
          <p:cNvPr id="5" name="Slide Number Placeholder 4">
            <a:extLst>
              <a:ext uri="{FF2B5EF4-FFF2-40B4-BE49-F238E27FC236}">
                <a16:creationId xmlns:a16="http://schemas.microsoft.com/office/drawing/2014/main" id="{5BDF4734-39F9-6D16-BF29-ACF6E16C91B1}"/>
              </a:ext>
            </a:extLst>
          </p:cNvPr>
          <p:cNvSpPr>
            <a:spLocks noGrp="1"/>
          </p:cNvSpPr>
          <p:nvPr>
            <p:ph type="sldNum" sz="quarter" idx="12"/>
          </p:nvPr>
        </p:nvSpPr>
        <p:spPr/>
        <p:txBody>
          <a:bodyPr/>
          <a:lstStyle/>
          <a:p>
            <a:fld id="{401CF334-2D5C-4859-84A6-CA7E6E43FAEB}" type="slidenum">
              <a:rPr lang="en-US" smtClean="0"/>
              <a:t>20</a:t>
            </a:fld>
            <a:endParaRPr lang="en-US"/>
          </a:p>
        </p:txBody>
      </p:sp>
      <p:sp>
        <p:nvSpPr>
          <p:cNvPr id="7" name="Rectangle 6">
            <a:extLst>
              <a:ext uri="{FF2B5EF4-FFF2-40B4-BE49-F238E27FC236}">
                <a16:creationId xmlns:a16="http://schemas.microsoft.com/office/drawing/2014/main" id="{C330926B-2B92-E6B1-D661-DD11D5792E72}"/>
              </a:ext>
            </a:extLst>
          </p:cNvPr>
          <p:cNvSpPr/>
          <p:nvPr/>
        </p:nvSpPr>
        <p:spPr>
          <a:xfrm>
            <a:off x="609599" y="1838477"/>
            <a:ext cx="10972800" cy="3262432"/>
          </a:xfrm>
          <a:prstGeom prst="rect">
            <a:avLst/>
          </a:prstGeom>
        </p:spPr>
        <p:txBody>
          <a:bodyPr wrap="square">
            <a:spAutoFit/>
          </a:bodyPr>
          <a:lstStyle/>
          <a:p>
            <a:r>
              <a:rPr lang="en-US" sz="2600" b="1" dirty="0">
                <a:solidFill>
                  <a:schemeClr val="tx2"/>
                </a:solidFill>
                <a:latin typeface="Aptos" panose="020B0004020202020204"/>
              </a:rPr>
              <a:t>7.3.1: President’s Report</a:t>
            </a:r>
            <a:endParaRPr lang="en-US" sz="2600" i="1" dirty="0">
              <a:latin typeface="Aptos" panose="020B0004020202020204"/>
            </a:endParaRPr>
          </a:p>
          <a:p>
            <a:pPr marL="11113"/>
            <a:endParaRPr lang="en-US" sz="2600" i="1" dirty="0">
              <a:latin typeface="Aptos" panose="020B0004020202020204"/>
            </a:endParaRPr>
          </a:p>
          <a:p>
            <a:pPr marL="11113"/>
            <a:r>
              <a:rPr lang="en-US" sz="2600" i="1" dirty="0">
                <a:latin typeface="Aptos" panose="020B0004020202020204"/>
              </a:rPr>
              <a:t>If you have questions that you don’t ask today, I’m available for further discussion via email, face-to-face, or Zoom meetings. </a:t>
            </a:r>
          </a:p>
          <a:p>
            <a:pPr marL="11113"/>
            <a:endParaRPr lang="en-US" sz="2600" i="1" dirty="0">
              <a:latin typeface="Aptos" panose="020B0004020202020204"/>
            </a:endParaRPr>
          </a:p>
          <a:p>
            <a:pPr marL="11113"/>
            <a:r>
              <a:rPr lang="en-US" sz="2600" i="1" dirty="0">
                <a:latin typeface="Aptos" panose="020B0004020202020204"/>
              </a:rPr>
              <a:t>You can also invite me to your department meetings. (</a:t>
            </a:r>
            <a:r>
              <a:rPr lang="en-US" sz="2600" i="1" dirty="0">
                <a:solidFill>
                  <a:srgbClr val="000000"/>
                </a:solidFill>
                <a:effectLst/>
                <a:latin typeface="Aptos" panose="020B0004020202020204"/>
                <a:ea typeface="Calibri" panose="020F0502020204030204" pitchFamily="34" charset="0"/>
                <a:cs typeface="Aptos" panose="020B0004020202020204" pitchFamily="34" charset="0"/>
              </a:rPr>
              <a:t>Past resource </a:t>
            </a:r>
            <a:r>
              <a:rPr lang="en-US" sz="2600" i="1" dirty="0">
                <a:solidFill>
                  <a:srgbClr val="000000"/>
                </a:solidFill>
                <a:latin typeface="Aptos" panose="020B0004020202020204"/>
                <a:ea typeface="Calibri" panose="020F0502020204030204" pitchFamily="34" charset="0"/>
                <a:cs typeface="Aptos" panose="020B0004020202020204" pitchFamily="34" charset="0"/>
              </a:rPr>
              <a:t>d</a:t>
            </a:r>
            <a:r>
              <a:rPr lang="en-US" sz="2600" i="1" dirty="0">
                <a:solidFill>
                  <a:srgbClr val="000000"/>
                </a:solidFill>
                <a:effectLst/>
                <a:latin typeface="Aptos" panose="020B0004020202020204"/>
                <a:ea typeface="Calibri" panose="020F0502020204030204" pitchFamily="34" charset="0"/>
                <a:cs typeface="Aptos" panose="020B0004020202020204" pitchFamily="34" charset="0"/>
              </a:rPr>
              <a:t>ocuments can be found on the specific web page created for each A.S. meeting.)</a:t>
            </a:r>
            <a:endParaRPr lang="en-US" sz="2600" dirty="0">
              <a:effectLst/>
              <a:latin typeface="Aptos" panose="020B0004020202020204"/>
              <a:ea typeface="Calibri" panose="020F0502020204030204" pitchFamily="34" charset="0"/>
              <a:cs typeface="Aptos" panose="020B0004020202020204" pitchFamily="34" charset="0"/>
            </a:endParaRPr>
          </a:p>
          <a:p>
            <a:pPr marL="11113"/>
            <a:endParaRPr lang="en-US" sz="2400" i="1" dirty="0"/>
          </a:p>
        </p:txBody>
      </p:sp>
      <p:sp>
        <p:nvSpPr>
          <p:cNvPr id="6" name="Content Placeholder 1">
            <a:extLst>
              <a:ext uri="{FF2B5EF4-FFF2-40B4-BE49-F238E27FC236}">
                <a16:creationId xmlns:a16="http://schemas.microsoft.com/office/drawing/2014/main" id="{18DE6EC8-4020-628F-DEEB-96A8CE0D27BD}"/>
              </a:ext>
            </a:extLst>
          </p:cNvPr>
          <p:cNvSpPr txBox="1">
            <a:spLocks/>
          </p:cNvSpPr>
          <p:nvPr/>
        </p:nvSpPr>
        <p:spPr>
          <a:xfrm>
            <a:off x="609599" y="4115392"/>
            <a:ext cx="11100619" cy="2308324"/>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60375" marR="0" lvl="0" indent="-460375">
              <a:lnSpc>
                <a:spcPct val="115000"/>
              </a:lnSpc>
              <a:spcBef>
                <a:spcPts val="0"/>
              </a:spcBef>
              <a:spcAft>
                <a:spcPts val="0"/>
              </a:spcAft>
              <a:buFont typeface="+mj-lt"/>
              <a:buAutoNum type="arabicPeriod"/>
            </a:pPr>
            <a:endParaRPr lang="en-US" sz="2400" dirty="0">
              <a:solidFill>
                <a:schemeClr val="tx2">
                  <a:lumMod val="50000"/>
                </a:schemeClr>
              </a:solidFill>
            </a:endParaRPr>
          </a:p>
        </p:txBody>
      </p:sp>
    </p:spTree>
    <p:extLst>
      <p:ext uri="{BB962C8B-B14F-4D97-AF65-F5344CB8AC3E}">
        <p14:creationId xmlns:p14="http://schemas.microsoft.com/office/powerpoint/2010/main" val="119935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061B0-5FA7-6CB0-7A8E-4CAC0B7426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1B62B4-B44B-AE88-53ED-2153A3CEBFC0}"/>
              </a:ext>
            </a:extLst>
          </p:cNvPr>
          <p:cNvSpPr>
            <a:spLocks noGrp="1"/>
          </p:cNvSpPr>
          <p:nvPr>
            <p:ph type="title"/>
          </p:nvPr>
        </p:nvSpPr>
        <p:spPr>
          <a:xfrm>
            <a:off x="609600" y="795170"/>
            <a:ext cx="10972800" cy="826008"/>
          </a:xfrm>
        </p:spPr>
        <p:txBody>
          <a:bodyPr>
            <a:noAutofit/>
          </a:bodyPr>
          <a:lstStyle/>
          <a:p>
            <a:r>
              <a:rPr lang="en-US" sz="4400" dirty="0">
                <a:latin typeface="Arial" panose="020B0604020202020204" pitchFamily="34" charset="0"/>
                <a:cs typeface="Arial" panose="020B0604020202020204" pitchFamily="34" charset="0"/>
              </a:rPr>
              <a:t>7.3: Executive Committee Reports</a:t>
            </a:r>
          </a:p>
        </p:txBody>
      </p:sp>
      <p:sp>
        <p:nvSpPr>
          <p:cNvPr id="5" name="Slide Number Placeholder 4">
            <a:extLst>
              <a:ext uri="{FF2B5EF4-FFF2-40B4-BE49-F238E27FC236}">
                <a16:creationId xmlns:a16="http://schemas.microsoft.com/office/drawing/2014/main" id="{480E87C5-E7A6-6EC1-B39D-93F6FB327C0C}"/>
              </a:ext>
            </a:extLst>
          </p:cNvPr>
          <p:cNvSpPr>
            <a:spLocks noGrp="1"/>
          </p:cNvSpPr>
          <p:nvPr>
            <p:ph type="sldNum" sz="quarter" idx="12"/>
          </p:nvPr>
        </p:nvSpPr>
        <p:spPr/>
        <p:txBody>
          <a:bodyPr/>
          <a:lstStyle/>
          <a:p>
            <a:fld id="{401CF334-2D5C-4859-84A6-CA7E6E43FAEB}" type="slidenum">
              <a:rPr lang="en-US" smtClean="0"/>
              <a:t>21</a:t>
            </a:fld>
            <a:endParaRPr lang="en-US"/>
          </a:p>
        </p:txBody>
      </p:sp>
      <p:sp>
        <p:nvSpPr>
          <p:cNvPr id="7" name="Rectangle 6">
            <a:extLst>
              <a:ext uri="{FF2B5EF4-FFF2-40B4-BE49-F238E27FC236}">
                <a16:creationId xmlns:a16="http://schemas.microsoft.com/office/drawing/2014/main" id="{4D84DBDA-ADFD-799E-4DB8-87261F1428B8}"/>
              </a:ext>
            </a:extLst>
          </p:cNvPr>
          <p:cNvSpPr/>
          <p:nvPr/>
        </p:nvSpPr>
        <p:spPr>
          <a:xfrm>
            <a:off x="604337" y="1678376"/>
            <a:ext cx="10978063" cy="461665"/>
          </a:xfrm>
          <a:prstGeom prst="rect">
            <a:avLst/>
          </a:prstGeom>
        </p:spPr>
        <p:txBody>
          <a:bodyPr wrap="square">
            <a:spAutoFit/>
          </a:bodyPr>
          <a:lstStyle/>
          <a:p>
            <a:r>
              <a:rPr lang="en-US" sz="2400" b="1" dirty="0">
                <a:solidFill>
                  <a:schemeClr val="tx2"/>
                </a:solidFill>
              </a:rPr>
              <a:t>7.3.1.2: President’s Report</a:t>
            </a:r>
            <a:endParaRPr lang="en-US" sz="2400" i="1" dirty="0"/>
          </a:p>
        </p:txBody>
      </p:sp>
      <p:sp>
        <p:nvSpPr>
          <p:cNvPr id="6" name="Content Placeholder 1">
            <a:extLst>
              <a:ext uri="{FF2B5EF4-FFF2-40B4-BE49-F238E27FC236}">
                <a16:creationId xmlns:a16="http://schemas.microsoft.com/office/drawing/2014/main" id="{F622525B-379E-93DE-B12C-41888A2769CE}"/>
              </a:ext>
            </a:extLst>
          </p:cNvPr>
          <p:cNvSpPr txBox="1">
            <a:spLocks/>
          </p:cNvSpPr>
          <p:nvPr/>
        </p:nvSpPr>
        <p:spPr>
          <a:xfrm>
            <a:off x="604337" y="2197239"/>
            <a:ext cx="11105882" cy="4167862"/>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8788" indent="-458788">
              <a:lnSpc>
                <a:spcPct val="115000"/>
              </a:lnSpc>
              <a:spcBef>
                <a:spcPts val="0"/>
              </a:spcBef>
              <a:buNone/>
            </a:pPr>
            <a:r>
              <a:rPr lang="en-US" dirty="0">
                <a:solidFill>
                  <a:schemeClr val="tx2"/>
                </a:solidFill>
                <a:latin typeface="Aptos"/>
              </a:rPr>
              <a:t>1.	</a:t>
            </a:r>
            <a:r>
              <a:rPr lang="en-US" dirty="0">
                <a:solidFill>
                  <a:schemeClr val="tx2">
                    <a:lumMod val="50000"/>
                  </a:schemeClr>
                </a:solidFill>
                <a:latin typeface="Aptos"/>
              </a:rPr>
              <a:t>Adjunct Faculty Shared Governance Funds: </a:t>
            </a:r>
          </a:p>
          <a:p>
            <a:pPr lvl="1">
              <a:lnSpc>
                <a:spcPct val="115000"/>
              </a:lnSpc>
              <a:spcBef>
                <a:spcPts val="0"/>
              </a:spcBef>
            </a:pPr>
            <a:r>
              <a:rPr lang="en-US" sz="2600" dirty="0">
                <a:solidFill>
                  <a:schemeClr val="tx2">
                    <a:lumMod val="50000"/>
                  </a:schemeClr>
                </a:solidFill>
                <a:latin typeface="Aptos"/>
              </a:rPr>
              <a:t>Working with and upon the recommendation of AFT President Jim Mahler, the four A.S. Presidents agreed that each college would receive 110 hours for the fall 2025 semester at the rate of $50/hour.</a:t>
            </a:r>
          </a:p>
          <a:p>
            <a:pPr lvl="1">
              <a:lnSpc>
                <a:spcPct val="115000"/>
              </a:lnSpc>
              <a:spcBef>
                <a:spcPts val="0"/>
              </a:spcBef>
            </a:pPr>
            <a:r>
              <a:rPr lang="en-US" sz="2600" dirty="0">
                <a:solidFill>
                  <a:schemeClr val="tx2">
                    <a:lumMod val="50000"/>
                  </a:schemeClr>
                </a:solidFill>
                <a:latin typeface="Aptos"/>
              </a:rPr>
              <a:t>The rate of pay will increase if the total number of hours submitted is less than 440 hours across the district.</a:t>
            </a:r>
          </a:p>
          <a:p>
            <a:pPr lvl="1">
              <a:lnSpc>
                <a:spcPct val="115000"/>
              </a:lnSpc>
              <a:spcBef>
                <a:spcPts val="0"/>
              </a:spcBef>
            </a:pPr>
            <a:r>
              <a:rPr lang="en-US" sz="2600" dirty="0">
                <a:solidFill>
                  <a:schemeClr val="tx2">
                    <a:lumMod val="50000"/>
                  </a:schemeClr>
                </a:solidFill>
                <a:latin typeface="Aptos"/>
              </a:rPr>
              <a:t>I’ve reviewed my options and created a document that I’ve shared with Adjunct Senators to track the hours that will go to AS &amp; other adjunct governance roles at Miramar. </a:t>
            </a:r>
            <a:r>
              <a:rPr lang="en-US" sz="2600" b="1" dirty="0">
                <a:solidFill>
                  <a:schemeClr val="tx2">
                    <a:lumMod val="50000"/>
                  </a:schemeClr>
                </a:solidFill>
                <a:latin typeface="Aptos"/>
              </a:rPr>
              <a:t>I’ve returned a few forms sent already.</a:t>
            </a:r>
          </a:p>
        </p:txBody>
      </p:sp>
    </p:spTree>
    <p:extLst>
      <p:ext uri="{BB962C8B-B14F-4D97-AF65-F5344CB8AC3E}">
        <p14:creationId xmlns:p14="http://schemas.microsoft.com/office/powerpoint/2010/main" val="98952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7EE58-7132-B99A-05C8-1855E498219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AF217A-28A0-D6F2-E051-D4B8089BC363}"/>
              </a:ext>
            </a:extLst>
          </p:cNvPr>
          <p:cNvSpPr>
            <a:spLocks noGrp="1"/>
          </p:cNvSpPr>
          <p:nvPr>
            <p:ph type="sldNum" sz="quarter" idx="12"/>
          </p:nvPr>
        </p:nvSpPr>
        <p:spPr/>
        <p:txBody>
          <a:bodyPr/>
          <a:lstStyle/>
          <a:p>
            <a:fld id="{401CF334-2D5C-4859-84A6-CA7E6E43FAEB}" type="slidenum">
              <a:rPr lang="en-US" smtClean="0"/>
              <a:t>22</a:t>
            </a:fld>
            <a:endParaRPr lang="en-US"/>
          </a:p>
        </p:txBody>
      </p:sp>
      <p:sp>
        <p:nvSpPr>
          <p:cNvPr id="9" name="Rectangle 8">
            <a:extLst>
              <a:ext uri="{FF2B5EF4-FFF2-40B4-BE49-F238E27FC236}">
                <a16:creationId xmlns:a16="http://schemas.microsoft.com/office/drawing/2014/main" id="{423D4B51-F8B0-7D69-3330-B2A59B159EE6}"/>
              </a:ext>
            </a:extLst>
          </p:cNvPr>
          <p:cNvSpPr/>
          <p:nvPr/>
        </p:nvSpPr>
        <p:spPr>
          <a:xfrm>
            <a:off x="609600" y="995983"/>
            <a:ext cx="10972800" cy="5109091"/>
          </a:xfrm>
          <a:prstGeom prst="rect">
            <a:avLst/>
          </a:prstGeom>
        </p:spPr>
        <p:txBody>
          <a:bodyPr wrap="square">
            <a:spAutoFit/>
          </a:bodyPr>
          <a:lstStyle/>
          <a:p>
            <a:pPr marL="346075" indent="-346075"/>
            <a:r>
              <a:rPr lang="en-US" sz="2600" b="1" dirty="0">
                <a:solidFill>
                  <a:schemeClr val="tx2"/>
                </a:solidFill>
                <a:latin typeface="Aptos" panose="020B0004020202020204"/>
              </a:rPr>
              <a:t>7.3.1.2: President’s Report (cont.)</a:t>
            </a:r>
            <a:endParaRPr lang="en-US" sz="2600" dirty="0">
              <a:latin typeface="Aptos" panose="020B0004020202020204"/>
            </a:endParaRPr>
          </a:p>
          <a:p>
            <a:pPr marL="346075" indent="-346075"/>
            <a:endParaRPr lang="en-US" sz="2600" b="1" dirty="0">
              <a:solidFill>
                <a:schemeClr val="tx2"/>
              </a:solidFill>
              <a:latin typeface="Aptos" panose="020B0004020202020204"/>
            </a:endParaRPr>
          </a:p>
          <a:p>
            <a:r>
              <a:rPr lang="en-US" sz="2600" dirty="0">
                <a:solidFill>
                  <a:schemeClr val="tx2">
                    <a:lumMod val="50000"/>
                  </a:schemeClr>
                </a:solidFill>
                <a:latin typeface="Aptos" panose="020B0004020202020204"/>
              </a:rPr>
              <a:t>2. AP7211 – Voted down at Miramar College. However, Mesa College has requested an update on our position and looking for the edits that we would like to see to approve it.</a:t>
            </a:r>
            <a:endParaRPr lang="en-US" sz="2600" dirty="0">
              <a:solidFill>
                <a:schemeClr val="tx2">
                  <a:lumMod val="50000"/>
                </a:schemeClr>
              </a:solidFill>
              <a:effectLst/>
              <a:latin typeface="Aptos" panose="020B0004020202020204"/>
              <a:ea typeface="Calibri" panose="020F0502020204030204" pitchFamily="34" charset="0"/>
              <a:cs typeface="Aptos" panose="020B0004020202020204" pitchFamily="34" charset="0"/>
            </a:endParaRPr>
          </a:p>
          <a:p>
            <a:pPr marL="342900" indent="-342900">
              <a:buFont typeface="Arial" panose="020B0604020202020204" pitchFamily="34" charset="0"/>
              <a:buChar char="•"/>
            </a:pPr>
            <a:r>
              <a:rPr lang="en-US" sz="2600" dirty="0">
                <a:solidFill>
                  <a:schemeClr val="tx2">
                    <a:lumMod val="50000"/>
                  </a:schemeClr>
                </a:solidFill>
                <a:effectLst/>
                <a:latin typeface="Aptos" panose="020B0004020202020204"/>
                <a:ea typeface="Calibri" panose="020F0502020204030204" pitchFamily="34" charset="0"/>
                <a:cs typeface="Aptos" panose="020B0004020202020204" pitchFamily="34" charset="0"/>
              </a:rPr>
              <a:t>The issue had to do with “Chairs” specifically. </a:t>
            </a:r>
            <a:r>
              <a:rPr lang="en-US" sz="2600" dirty="0">
                <a:solidFill>
                  <a:schemeClr val="tx2">
                    <a:lumMod val="50000"/>
                  </a:schemeClr>
                </a:solidFill>
                <a:latin typeface="Aptos" panose="020B0004020202020204"/>
                <a:ea typeface="Calibri" panose="020F0502020204030204" pitchFamily="34" charset="0"/>
                <a:cs typeface="Aptos" panose="020B0004020202020204" pitchFamily="34" charset="0"/>
                <a:hlinkClick r:id="rId3"/>
              </a:rPr>
              <a:t>Original </a:t>
            </a:r>
            <a:r>
              <a:rPr lang="en-US" sz="2600" dirty="0">
                <a:solidFill>
                  <a:schemeClr val="tx2">
                    <a:lumMod val="50000"/>
                  </a:schemeClr>
                </a:solidFill>
                <a:latin typeface="Aptos" panose="020B0004020202020204"/>
                <a:ea typeface="Calibri" panose="020F0502020204030204" pitchFamily="34" charset="0"/>
                <a:cs typeface="Aptos" panose="020B0004020202020204" pitchFamily="34" charset="0"/>
              </a:rPr>
              <a:t>| </a:t>
            </a:r>
            <a:r>
              <a:rPr lang="en-US" sz="2600" dirty="0">
                <a:solidFill>
                  <a:schemeClr val="tx2">
                    <a:lumMod val="50000"/>
                  </a:schemeClr>
                </a:solidFill>
                <a:latin typeface="Aptos" panose="020B0004020202020204"/>
                <a:ea typeface="Calibri" panose="020F0502020204030204" pitchFamily="34" charset="0"/>
                <a:cs typeface="Aptos" panose="020B0004020202020204" pitchFamily="34" charset="0"/>
                <a:hlinkClick r:id="rId4"/>
              </a:rPr>
              <a:t>Updated Version</a:t>
            </a:r>
            <a:endParaRPr lang="en-US" sz="2600" dirty="0">
              <a:solidFill>
                <a:schemeClr val="tx2">
                  <a:lumMod val="50000"/>
                </a:schemeClr>
              </a:solidFill>
              <a:latin typeface="Aptos" panose="020B0004020202020204"/>
              <a:ea typeface="Calibri" panose="020F0502020204030204" pitchFamily="34" charset="0"/>
              <a:cs typeface="Aptos" panose="020B0004020202020204" pitchFamily="34" charset="0"/>
            </a:endParaRPr>
          </a:p>
          <a:p>
            <a:endParaRPr lang="en-US" sz="2600" dirty="0">
              <a:solidFill>
                <a:schemeClr val="tx2">
                  <a:lumMod val="50000"/>
                </a:schemeClr>
              </a:solidFill>
              <a:latin typeface="Aptos" panose="020B0004020202020204"/>
            </a:endParaRPr>
          </a:p>
          <a:p>
            <a:r>
              <a:rPr lang="en-US" sz="2400" b="1" u="sng" dirty="0">
                <a:latin typeface="Aptos" panose="020B0004020202020204"/>
              </a:rPr>
              <a:t>Faculty Discipline Expert Committee (FDEC) language:</a:t>
            </a:r>
          </a:p>
          <a:p>
            <a:r>
              <a:rPr lang="en-US" sz="2400" dirty="0">
                <a:latin typeface="Aptos" panose="020B0004020202020204"/>
              </a:rPr>
              <a:t>Each college will establish its own Faculty Discipline Expert Committee (FDEC) on an as needed basis. The FDEC will include at least two discipline experts with adequate academic and/or professional experience. </a:t>
            </a:r>
            <a:r>
              <a:rPr lang="en-US" sz="2400" dirty="0">
                <a:highlight>
                  <a:srgbClr val="00FFFF"/>
                </a:highlight>
                <a:latin typeface="Aptos" panose="020B0004020202020204"/>
              </a:rPr>
              <a:t>The Department Chair and/or Area Dean may also be part of the committee</a:t>
            </a:r>
            <a:r>
              <a:rPr lang="en-US" sz="2400" dirty="0">
                <a:latin typeface="Aptos" panose="020B0004020202020204"/>
              </a:rPr>
              <a:t>. Upon receipt of an applicant’s Application for Equivalency Determination, the FDEC shall review the submission.</a:t>
            </a:r>
            <a:endParaRPr lang="en-US" sz="2400" dirty="0">
              <a:solidFill>
                <a:schemeClr val="tx2"/>
              </a:solidFill>
              <a:effectLst/>
              <a:latin typeface="Aptos" panose="020B0004020202020204"/>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173691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A7816-277D-5955-CFD1-C62ED9E89A3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4CDB30-47A5-331E-2C52-215464718B22}"/>
              </a:ext>
            </a:extLst>
          </p:cNvPr>
          <p:cNvSpPr>
            <a:spLocks noGrp="1"/>
          </p:cNvSpPr>
          <p:nvPr>
            <p:ph type="sldNum" sz="quarter" idx="12"/>
          </p:nvPr>
        </p:nvSpPr>
        <p:spPr/>
        <p:txBody>
          <a:bodyPr/>
          <a:lstStyle/>
          <a:p>
            <a:fld id="{401CF334-2D5C-4859-84A6-CA7E6E43FAEB}" type="slidenum">
              <a:rPr lang="en-US" smtClean="0"/>
              <a:t>23</a:t>
            </a:fld>
            <a:endParaRPr lang="en-US"/>
          </a:p>
        </p:txBody>
      </p:sp>
      <p:sp>
        <p:nvSpPr>
          <p:cNvPr id="9" name="Rectangle 8">
            <a:extLst>
              <a:ext uri="{FF2B5EF4-FFF2-40B4-BE49-F238E27FC236}">
                <a16:creationId xmlns:a16="http://schemas.microsoft.com/office/drawing/2014/main" id="{EDF3BF28-AA70-F95F-CEFB-65D636602B47}"/>
              </a:ext>
            </a:extLst>
          </p:cNvPr>
          <p:cNvSpPr/>
          <p:nvPr/>
        </p:nvSpPr>
        <p:spPr>
          <a:xfrm>
            <a:off x="381694" y="960125"/>
            <a:ext cx="11428611" cy="3231654"/>
          </a:xfrm>
          <a:prstGeom prst="rect">
            <a:avLst/>
          </a:prstGeom>
        </p:spPr>
        <p:txBody>
          <a:bodyPr wrap="square">
            <a:spAutoFit/>
          </a:bodyPr>
          <a:lstStyle/>
          <a:p>
            <a:pPr marL="346075" indent="-346075"/>
            <a:r>
              <a:rPr lang="en-US" sz="2600" b="1" dirty="0">
                <a:solidFill>
                  <a:schemeClr val="tx2"/>
                </a:solidFill>
                <a:latin typeface="Aptos"/>
              </a:rPr>
              <a:t>7.3.1.3: President’s Report (cont.)</a:t>
            </a:r>
            <a:endParaRPr lang="en-US" sz="2600" dirty="0">
              <a:latin typeface="Aptos"/>
            </a:endParaRPr>
          </a:p>
          <a:p>
            <a:pPr marL="346075" indent="-346075"/>
            <a:endParaRPr lang="en-US" sz="2400" b="1" dirty="0">
              <a:solidFill>
                <a:schemeClr val="tx2"/>
              </a:solidFill>
            </a:endParaRPr>
          </a:p>
          <a:p>
            <a:pPr marL="403225" indent="-403225"/>
            <a:r>
              <a:rPr lang="en-US" sz="2600" b="1" dirty="0">
                <a:solidFill>
                  <a:schemeClr val="tx2"/>
                </a:solidFill>
                <a:latin typeface="Aptos"/>
              </a:rPr>
              <a:t>State:</a:t>
            </a:r>
          </a:p>
          <a:p>
            <a:pPr marL="403225" indent="-403225"/>
            <a:endParaRPr lang="en-US" sz="2600" b="1" dirty="0">
              <a:solidFill>
                <a:schemeClr val="tx2"/>
              </a:solidFill>
              <a:latin typeface="Aptos"/>
            </a:endParaRPr>
          </a:p>
          <a:p>
            <a:pPr marL="403225" indent="-403225">
              <a:buFont typeface="Arial" panose="020B0604020202020204" pitchFamily="34" charset="0"/>
              <a:buChar char="•"/>
            </a:pPr>
            <a:r>
              <a:rPr lang="en-US" sz="2600" dirty="0">
                <a:latin typeface="Aptos"/>
              </a:rPr>
              <a:t>Fall Plenary 2025 is coming up (La Jolla)</a:t>
            </a:r>
          </a:p>
          <a:p>
            <a:pPr marL="403225" indent="-403225">
              <a:buFont typeface="Arial" panose="020B0604020202020204" pitchFamily="34" charset="0"/>
              <a:buChar char="•"/>
            </a:pPr>
            <a:endParaRPr lang="en-US" sz="2600" dirty="0">
              <a:latin typeface="Aptos"/>
            </a:endParaRPr>
          </a:p>
          <a:p>
            <a:pPr marL="403225" indent="-403225">
              <a:buFont typeface="Arial" panose="020B0604020202020204" pitchFamily="34" charset="0"/>
              <a:buChar char="•"/>
            </a:pPr>
            <a:r>
              <a:rPr lang="en-US" sz="2600" dirty="0">
                <a:latin typeface="Aptos"/>
              </a:rPr>
              <a:t>AI Regional representatives have been selected to lead on AI across California. Miramar is well represented in these conversations.</a:t>
            </a:r>
          </a:p>
        </p:txBody>
      </p:sp>
    </p:spTree>
    <p:extLst>
      <p:ext uri="{BB962C8B-B14F-4D97-AF65-F5344CB8AC3E}">
        <p14:creationId xmlns:p14="http://schemas.microsoft.com/office/powerpoint/2010/main" val="39759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8D401-05D0-0C03-49EF-253F6E571A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88C793-5815-0A04-76ED-B0AB215737BF}"/>
              </a:ext>
            </a:extLst>
          </p:cNvPr>
          <p:cNvSpPr>
            <a:spLocks noGrp="1"/>
          </p:cNvSpPr>
          <p:nvPr>
            <p:ph type="title"/>
          </p:nvPr>
        </p:nvSpPr>
        <p:spPr>
          <a:xfrm>
            <a:off x="609600" y="673608"/>
            <a:ext cx="10972800" cy="1143000"/>
          </a:xfrm>
        </p:spPr>
        <p:txBody>
          <a:bodyPr>
            <a:noAutofit/>
          </a:bodyPr>
          <a:lstStyle/>
          <a:p>
            <a:r>
              <a:rPr lang="en-US" sz="4400" dirty="0">
                <a:latin typeface="Arial" panose="020B0604020202020204" pitchFamily="34" charset="0"/>
                <a:cs typeface="Arial" panose="020B0604020202020204" pitchFamily="34" charset="0"/>
              </a:rPr>
              <a:t>7.3.2-7 Executive Committee Reports</a:t>
            </a:r>
          </a:p>
        </p:txBody>
      </p:sp>
      <p:sp>
        <p:nvSpPr>
          <p:cNvPr id="2" name="Content Placeholder 1">
            <a:extLst>
              <a:ext uri="{FF2B5EF4-FFF2-40B4-BE49-F238E27FC236}">
                <a16:creationId xmlns:a16="http://schemas.microsoft.com/office/drawing/2014/main" id="{39ADBBF2-0A1F-8DB5-D1B3-0301CD9CA20B}"/>
              </a:ext>
            </a:extLst>
          </p:cNvPr>
          <p:cNvSpPr>
            <a:spLocks noGrp="1"/>
          </p:cNvSpPr>
          <p:nvPr>
            <p:ph idx="1"/>
          </p:nvPr>
        </p:nvSpPr>
        <p:spPr>
          <a:xfrm>
            <a:off x="609600" y="1990430"/>
            <a:ext cx="10972800" cy="4379890"/>
          </a:xfrm>
        </p:spPr>
        <p:txBody>
          <a:bodyPr>
            <a:noAutofit/>
          </a:bodyPr>
          <a:lstStyle/>
          <a:p>
            <a:pPr marL="826135" lvl="1" indent="-460375">
              <a:lnSpc>
                <a:spcPct val="150000"/>
              </a:lnSpc>
              <a:spcBef>
                <a:spcPts val="0"/>
              </a:spcBef>
              <a:spcAft>
                <a:spcPts val="800"/>
              </a:spcAft>
              <a:buNone/>
            </a:pPr>
            <a:r>
              <a:rPr lang="en-US" sz="2600" dirty="0">
                <a:latin typeface="Aptos"/>
                <a:ea typeface="ＭＳ Ｐゴシック" pitchFamily="34" charset="-128"/>
              </a:rPr>
              <a:t>Vice-President – Carmen Carrasquillo</a:t>
            </a:r>
          </a:p>
          <a:p>
            <a:pPr marL="826135" lvl="1" indent="-460375">
              <a:lnSpc>
                <a:spcPct val="150000"/>
              </a:lnSpc>
              <a:spcBef>
                <a:spcPts val="0"/>
              </a:spcBef>
              <a:spcAft>
                <a:spcPts val="800"/>
              </a:spcAft>
              <a:buNone/>
            </a:pPr>
            <a:r>
              <a:rPr lang="en-US" sz="2600" dirty="0">
                <a:latin typeface="Aptos"/>
                <a:ea typeface="ＭＳ Ｐゴシック" pitchFamily="34" charset="-128"/>
              </a:rPr>
              <a:t>Secretary – Olivia Flores</a:t>
            </a:r>
          </a:p>
          <a:p>
            <a:pPr marL="826135" lvl="1" indent="-460375">
              <a:lnSpc>
                <a:spcPct val="150000"/>
              </a:lnSpc>
              <a:spcBef>
                <a:spcPts val="0"/>
              </a:spcBef>
              <a:spcAft>
                <a:spcPts val="800"/>
              </a:spcAft>
              <a:buNone/>
            </a:pPr>
            <a:r>
              <a:rPr lang="en-US" sz="2600" dirty="0">
                <a:latin typeface="Aptos"/>
                <a:ea typeface="ＭＳ Ｐゴシック" pitchFamily="34" charset="-128"/>
              </a:rPr>
              <a:t>Treasurer – Dawn Diskin </a:t>
            </a:r>
            <a:r>
              <a:rPr lang="en-US" sz="2600" i="1" dirty="0">
                <a:latin typeface="Aptos"/>
                <a:ea typeface="ＭＳ Ｐゴシック" pitchFamily="34" charset="-128"/>
              </a:rPr>
              <a:t>(please see the following slide)</a:t>
            </a:r>
          </a:p>
          <a:p>
            <a:pPr marL="826135" lvl="1" indent="-460375">
              <a:lnSpc>
                <a:spcPct val="150000"/>
              </a:lnSpc>
              <a:spcBef>
                <a:spcPts val="0"/>
              </a:spcBef>
              <a:spcAft>
                <a:spcPts val="800"/>
              </a:spcAft>
              <a:buNone/>
            </a:pPr>
            <a:r>
              <a:rPr lang="en-US" sz="2600" dirty="0">
                <a:latin typeface="Aptos"/>
                <a:ea typeface="ＭＳ Ｐゴシック" pitchFamily="34" charset="-128"/>
              </a:rPr>
              <a:t>Contract Member-at-Large – Kristin Everhart</a:t>
            </a:r>
          </a:p>
          <a:p>
            <a:pPr marL="826135" lvl="1" indent="-460375">
              <a:lnSpc>
                <a:spcPct val="150000"/>
              </a:lnSpc>
              <a:spcBef>
                <a:spcPts val="0"/>
              </a:spcBef>
              <a:spcAft>
                <a:spcPts val="800"/>
              </a:spcAft>
              <a:buNone/>
            </a:pPr>
            <a:r>
              <a:rPr lang="en-US" sz="2600" dirty="0">
                <a:latin typeface="Aptos"/>
                <a:ea typeface="ＭＳ Ｐゴシック" pitchFamily="34" charset="-128"/>
              </a:rPr>
              <a:t>Contingent Faculty Member-at-Large – Melissa Wolfson</a:t>
            </a:r>
          </a:p>
          <a:p>
            <a:pPr marL="826135" lvl="1" indent="-460375">
              <a:lnSpc>
                <a:spcPct val="150000"/>
              </a:lnSpc>
              <a:spcBef>
                <a:spcPts val="0"/>
              </a:spcBef>
              <a:spcAft>
                <a:spcPts val="800"/>
              </a:spcAft>
              <a:buNone/>
            </a:pPr>
            <a:r>
              <a:rPr lang="en-US" sz="2600" dirty="0">
                <a:latin typeface="Aptos"/>
                <a:ea typeface="ＭＳ Ｐゴシック" pitchFamily="34" charset="-128"/>
              </a:rPr>
              <a:t>Chair of Chairs – Mary </a:t>
            </a:r>
            <a:r>
              <a:rPr lang="en-US" sz="2600" dirty="0" err="1">
                <a:latin typeface="Aptos"/>
                <a:ea typeface="ＭＳ Ｐゴシック" pitchFamily="34" charset="-128"/>
              </a:rPr>
              <a:t>Kjartanson</a:t>
            </a:r>
            <a:endParaRPr lang="en-US" sz="2600" dirty="0">
              <a:latin typeface="Aptos"/>
              <a:ea typeface="ＭＳ Ｐゴシック" pitchFamily="34" charset="-128"/>
            </a:endParaRPr>
          </a:p>
        </p:txBody>
      </p:sp>
      <p:sp>
        <p:nvSpPr>
          <p:cNvPr id="5" name="Slide Number Placeholder 4">
            <a:extLst>
              <a:ext uri="{FF2B5EF4-FFF2-40B4-BE49-F238E27FC236}">
                <a16:creationId xmlns:a16="http://schemas.microsoft.com/office/drawing/2014/main" id="{EE8DCA34-A937-73A8-C7C2-FB355EBF1677}"/>
              </a:ext>
            </a:extLst>
          </p:cNvPr>
          <p:cNvSpPr>
            <a:spLocks noGrp="1"/>
          </p:cNvSpPr>
          <p:nvPr>
            <p:ph type="sldNum" sz="quarter" idx="12"/>
          </p:nvPr>
        </p:nvSpPr>
        <p:spPr/>
        <p:txBody>
          <a:bodyPr/>
          <a:lstStyle/>
          <a:p>
            <a:fld id="{401CF334-2D5C-4859-84A6-CA7E6E43FAEB}" type="slidenum">
              <a:rPr lang="en-US" smtClean="0"/>
              <a:t>24</a:t>
            </a:fld>
            <a:endParaRPr lang="en-US"/>
          </a:p>
        </p:txBody>
      </p:sp>
    </p:spTree>
    <p:extLst>
      <p:ext uri="{BB962C8B-B14F-4D97-AF65-F5344CB8AC3E}">
        <p14:creationId xmlns:p14="http://schemas.microsoft.com/office/powerpoint/2010/main" val="11480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10972800" cy="1143000"/>
          </a:xfrm>
        </p:spPr>
        <p:txBody>
          <a:bodyPr>
            <a:normAutofit/>
          </a:bodyPr>
          <a:lstStyle/>
          <a:p>
            <a:r>
              <a:rPr lang="en-US" sz="4400" dirty="0">
                <a:latin typeface="Arial" panose="020B0604020202020204" pitchFamily="34" charset="0"/>
                <a:cs typeface="Arial" panose="020B0604020202020204" pitchFamily="34" charset="0"/>
              </a:rPr>
              <a:t>7.3.4: A.S. Treasurer</a:t>
            </a:r>
          </a:p>
        </p:txBody>
      </p:sp>
      <p:sp>
        <p:nvSpPr>
          <p:cNvPr id="2" name="Content Placeholder 1"/>
          <p:cNvSpPr>
            <a:spLocks noGrp="1"/>
          </p:cNvSpPr>
          <p:nvPr>
            <p:ph idx="1"/>
          </p:nvPr>
        </p:nvSpPr>
        <p:spPr/>
        <p:txBody>
          <a:bodyPr>
            <a:noAutofit/>
          </a:bodyPr>
          <a:lstStyle/>
          <a:p>
            <a:pPr marL="571500" indent="-571500">
              <a:buFont typeface="+mj-lt"/>
              <a:buAutoNum type="romanUcPeriod"/>
            </a:pPr>
            <a:endParaRPr lang="en-US" sz="2400" dirty="0"/>
          </a:p>
          <a:p>
            <a:pPr marL="571500" indent="-571500">
              <a:buFont typeface="+mj-lt"/>
              <a:buAutoNum type="romanUcPeriod"/>
            </a:pPr>
            <a:r>
              <a:rPr lang="en-US" dirty="0">
                <a:latin typeface="Aptos"/>
              </a:rPr>
              <a:t>Please considering enrolling in auto-payroll deduction for a nominal amount per check. Contributions of $2.00 per check make a difference to our students in funding our scholarships and other necessary needs. </a:t>
            </a:r>
          </a:p>
          <a:p>
            <a:pPr marL="571500" indent="-571500">
              <a:buFont typeface="+mj-lt"/>
              <a:buAutoNum type="romanUcPeriod"/>
            </a:pPr>
            <a:r>
              <a:rPr lang="en-US" dirty="0">
                <a:latin typeface="Aptos"/>
              </a:rPr>
              <a:t>Current Balance = $1,101.07</a:t>
            </a:r>
          </a:p>
          <a:p>
            <a:pPr marL="0" indent="0">
              <a:buNone/>
            </a:pPr>
            <a:endParaRPr lang="en-US" sz="2400"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25</a:t>
            </a:fld>
            <a:endParaRPr lang="en-US"/>
          </a:p>
        </p:txBody>
      </p:sp>
    </p:spTree>
    <p:extLst>
      <p:ext uri="{BB962C8B-B14F-4D97-AF65-F5344CB8AC3E}">
        <p14:creationId xmlns:p14="http://schemas.microsoft.com/office/powerpoint/2010/main" val="38729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01650"/>
            <a:ext cx="10972800" cy="1143000"/>
          </a:xfrm>
        </p:spPr>
        <p:txBody>
          <a:bodyPr>
            <a:normAutofit/>
          </a:bodyPr>
          <a:lstStyle/>
          <a:p>
            <a:r>
              <a:rPr lang="en-US" sz="4400" dirty="0">
                <a:latin typeface="Arial" panose="020B0604020202020204" pitchFamily="34" charset="0"/>
                <a:cs typeface="Arial" panose="020B0604020202020204" pitchFamily="34" charset="0"/>
              </a:rPr>
              <a:t>8. Announcements</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26</a:t>
            </a:fld>
            <a:endParaRPr lang="en-US"/>
          </a:p>
        </p:txBody>
      </p:sp>
      <p:sp>
        <p:nvSpPr>
          <p:cNvPr id="7" name="Content Placeholder 6">
            <a:extLst>
              <a:ext uri="{FF2B5EF4-FFF2-40B4-BE49-F238E27FC236}">
                <a16:creationId xmlns:a16="http://schemas.microsoft.com/office/drawing/2014/main" id="{9AD1BB9F-626B-A545-936E-883E2C75A883}"/>
              </a:ext>
            </a:extLst>
          </p:cNvPr>
          <p:cNvSpPr>
            <a:spLocks noGrp="1"/>
          </p:cNvSpPr>
          <p:nvPr>
            <p:ph idx="1"/>
          </p:nvPr>
        </p:nvSpPr>
        <p:spPr>
          <a:xfrm>
            <a:off x="609600" y="1935479"/>
            <a:ext cx="10972800" cy="4420871"/>
          </a:xfrm>
        </p:spPr>
        <p:txBody>
          <a:bodyPr/>
          <a:lstStyle/>
          <a:p>
            <a:pPr marL="0" indent="0">
              <a:buNone/>
            </a:pPr>
            <a:endParaRPr lang="en-US" b="1" dirty="0">
              <a:latin typeface="Aptos"/>
            </a:endParaRPr>
          </a:p>
          <a:p>
            <a:pPr marL="0" indent="0">
              <a:buNone/>
            </a:pPr>
            <a:r>
              <a:rPr lang="en-US" b="1" dirty="0">
                <a:latin typeface="Aptos"/>
              </a:rPr>
              <a:t>1 min. time limit each</a:t>
            </a:r>
          </a:p>
        </p:txBody>
      </p:sp>
    </p:spTree>
    <p:extLst>
      <p:ext uri="{BB962C8B-B14F-4D97-AF65-F5344CB8AC3E}">
        <p14:creationId xmlns:p14="http://schemas.microsoft.com/office/powerpoint/2010/main" val="116922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71B41-748C-D3CE-DD98-55CCCDEFCA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0ADB99-1AA9-5AD4-3314-639EBF842085}"/>
              </a:ext>
            </a:extLst>
          </p:cNvPr>
          <p:cNvSpPr>
            <a:spLocks noGrp="1"/>
          </p:cNvSpPr>
          <p:nvPr>
            <p:ph type="title"/>
          </p:nvPr>
        </p:nvSpPr>
        <p:spPr>
          <a:xfrm>
            <a:off x="609600" y="496274"/>
            <a:ext cx="10972800" cy="1143000"/>
          </a:xfrm>
        </p:spPr>
        <p:txBody>
          <a:bodyPr>
            <a:noAutofit/>
          </a:bodyPr>
          <a:lstStyle/>
          <a:p>
            <a:r>
              <a:rPr lang="en-US" sz="4400" dirty="0">
                <a:latin typeface="Arial" panose="020B0604020202020204" pitchFamily="34" charset="0"/>
                <a:cs typeface="Arial" panose="020B0604020202020204" pitchFamily="34" charset="0"/>
              </a:rPr>
              <a:t>8.2 Executive Committee</a:t>
            </a:r>
          </a:p>
        </p:txBody>
      </p:sp>
      <p:sp>
        <p:nvSpPr>
          <p:cNvPr id="2" name="Content Placeholder 1">
            <a:extLst>
              <a:ext uri="{FF2B5EF4-FFF2-40B4-BE49-F238E27FC236}">
                <a16:creationId xmlns:a16="http://schemas.microsoft.com/office/drawing/2014/main" id="{071299B5-EC5E-6129-131A-2E317710BC27}"/>
              </a:ext>
            </a:extLst>
          </p:cNvPr>
          <p:cNvSpPr>
            <a:spLocks noGrp="1"/>
          </p:cNvSpPr>
          <p:nvPr>
            <p:ph idx="1"/>
          </p:nvPr>
        </p:nvSpPr>
        <p:spPr>
          <a:xfrm>
            <a:off x="609600" y="1990430"/>
            <a:ext cx="10972800" cy="4379890"/>
          </a:xfrm>
        </p:spPr>
        <p:txBody>
          <a:bodyPr>
            <a:noAutofit/>
          </a:bodyPr>
          <a:lstStyle/>
          <a:p>
            <a:pPr marL="826135" lvl="1" indent="-460375">
              <a:spcBef>
                <a:spcPts val="0"/>
              </a:spcBef>
              <a:spcAft>
                <a:spcPts val="800"/>
              </a:spcAft>
              <a:buNone/>
            </a:pPr>
            <a:r>
              <a:rPr lang="en-US" sz="2600" b="1" dirty="0">
                <a:solidFill>
                  <a:schemeClr val="tx2"/>
                </a:solidFill>
                <a:latin typeface="Aptos"/>
              </a:rPr>
              <a:t>Your 2025-26 A.S. Executive Committee</a:t>
            </a:r>
            <a:endParaRPr lang="en-US" sz="2600" b="1" dirty="0">
              <a:solidFill>
                <a:schemeClr val="tx2"/>
              </a:solidFill>
              <a:latin typeface="Aptos"/>
              <a:ea typeface="ＭＳ Ｐゴシック" pitchFamily="34" charset="-128"/>
            </a:endParaRPr>
          </a:p>
          <a:p>
            <a:pPr marL="826135" lvl="1" indent="-460375">
              <a:spcBef>
                <a:spcPts val="0"/>
              </a:spcBef>
              <a:spcAft>
                <a:spcPts val="800"/>
              </a:spcAft>
              <a:buNone/>
            </a:pPr>
            <a:r>
              <a:rPr lang="en-US" sz="2600" dirty="0">
                <a:latin typeface="Aptos"/>
                <a:ea typeface="ＭＳ Ｐゴシック" pitchFamily="34" charset="-128"/>
              </a:rPr>
              <a:t>President –Rodrigo Gomez</a:t>
            </a:r>
          </a:p>
          <a:p>
            <a:pPr marL="826135" lvl="1" indent="-460375">
              <a:spcBef>
                <a:spcPts val="0"/>
              </a:spcBef>
              <a:spcAft>
                <a:spcPts val="800"/>
              </a:spcAft>
              <a:buNone/>
            </a:pPr>
            <a:r>
              <a:rPr lang="en-US" sz="2600" dirty="0">
                <a:latin typeface="Aptos"/>
                <a:ea typeface="ＭＳ Ｐゴシック" pitchFamily="34" charset="-128"/>
              </a:rPr>
              <a:t>Vice-President – Carmen Carrasquillo</a:t>
            </a:r>
          </a:p>
          <a:p>
            <a:pPr marL="826135" lvl="1" indent="-460375">
              <a:spcBef>
                <a:spcPts val="0"/>
              </a:spcBef>
              <a:spcAft>
                <a:spcPts val="800"/>
              </a:spcAft>
              <a:buNone/>
            </a:pPr>
            <a:r>
              <a:rPr lang="en-US" sz="2600" dirty="0">
                <a:latin typeface="Aptos"/>
                <a:ea typeface="ＭＳ Ｐゴシック" pitchFamily="34" charset="-128"/>
              </a:rPr>
              <a:t>Secretary – Olivia Flores</a:t>
            </a:r>
          </a:p>
          <a:p>
            <a:pPr marL="826135" lvl="1" indent="-460375">
              <a:spcBef>
                <a:spcPts val="0"/>
              </a:spcBef>
              <a:spcAft>
                <a:spcPts val="800"/>
              </a:spcAft>
              <a:buNone/>
            </a:pPr>
            <a:r>
              <a:rPr lang="en-US" sz="2600" dirty="0">
                <a:latin typeface="Aptos"/>
                <a:ea typeface="ＭＳ Ｐゴシック" pitchFamily="34" charset="-128"/>
              </a:rPr>
              <a:t>Treasurer – Dawn Diskin</a:t>
            </a:r>
            <a:endParaRPr lang="en-US" sz="2600" i="1" dirty="0">
              <a:latin typeface="Aptos"/>
              <a:ea typeface="ＭＳ Ｐゴシック" pitchFamily="34" charset="-128"/>
            </a:endParaRPr>
          </a:p>
          <a:p>
            <a:pPr marL="826135" lvl="1" indent="-460375">
              <a:spcBef>
                <a:spcPts val="0"/>
              </a:spcBef>
              <a:spcAft>
                <a:spcPts val="800"/>
              </a:spcAft>
              <a:buNone/>
            </a:pPr>
            <a:r>
              <a:rPr lang="en-US" sz="2600" dirty="0">
                <a:latin typeface="Aptos"/>
                <a:ea typeface="ＭＳ Ｐゴシック" pitchFamily="34" charset="-128"/>
              </a:rPr>
              <a:t>Contract Member-at-Large – Melissa Wolfson</a:t>
            </a:r>
          </a:p>
          <a:p>
            <a:pPr marL="826135" lvl="1" indent="-460375">
              <a:spcBef>
                <a:spcPts val="0"/>
              </a:spcBef>
              <a:spcAft>
                <a:spcPts val="800"/>
              </a:spcAft>
              <a:buNone/>
            </a:pPr>
            <a:r>
              <a:rPr lang="en-US" sz="2600" dirty="0">
                <a:latin typeface="Aptos"/>
                <a:ea typeface="ＭＳ Ｐゴシック" pitchFamily="34" charset="-128"/>
              </a:rPr>
              <a:t>Contingent Faculty Member-at-Large – Kristen Everhart</a:t>
            </a:r>
          </a:p>
          <a:p>
            <a:pPr marL="826135" lvl="1" indent="-460375">
              <a:spcBef>
                <a:spcPts val="0"/>
              </a:spcBef>
              <a:spcAft>
                <a:spcPts val="800"/>
              </a:spcAft>
              <a:buNone/>
            </a:pPr>
            <a:r>
              <a:rPr lang="en-US" sz="2600" dirty="0">
                <a:latin typeface="Aptos"/>
                <a:ea typeface="ＭＳ Ｐゴシック" pitchFamily="34" charset="-128"/>
              </a:rPr>
              <a:t>Curriculum Chair – Veronica Hartmann</a:t>
            </a:r>
          </a:p>
          <a:p>
            <a:pPr marL="826135" lvl="1" indent="-460375">
              <a:spcBef>
                <a:spcPts val="0"/>
              </a:spcBef>
              <a:spcAft>
                <a:spcPts val="800"/>
              </a:spcAft>
              <a:buNone/>
            </a:pPr>
            <a:r>
              <a:rPr lang="en-US" sz="2600" dirty="0">
                <a:latin typeface="Aptos"/>
                <a:ea typeface="ＭＳ Ｐゴシック" pitchFamily="34" charset="-128"/>
              </a:rPr>
              <a:t>Chair of Chairs – Mary </a:t>
            </a:r>
            <a:r>
              <a:rPr lang="en-US" sz="2600" dirty="0" err="1">
                <a:latin typeface="Aptos"/>
                <a:ea typeface="ＭＳ Ｐゴシック" pitchFamily="34" charset="-128"/>
              </a:rPr>
              <a:t>Kjartenson</a:t>
            </a:r>
            <a:endParaRPr lang="en-US" sz="2600" dirty="0">
              <a:latin typeface="Aptos"/>
              <a:ea typeface="ＭＳ Ｐゴシック" pitchFamily="34" charset="-128"/>
            </a:endParaRPr>
          </a:p>
        </p:txBody>
      </p:sp>
      <p:sp>
        <p:nvSpPr>
          <p:cNvPr id="5" name="Slide Number Placeholder 4">
            <a:extLst>
              <a:ext uri="{FF2B5EF4-FFF2-40B4-BE49-F238E27FC236}">
                <a16:creationId xmlns:a16="http://schemas.microsoft.com/office/drawing/2014/main" id="{A19EE5CE-C90C-B908-99BA-B0215507D854}"/>
              </a:ext>
            </a:extLst>
          </p:cNvPr>
          <p:cNvSpPr>
            <a:spLocks noGrp="1"/>
          </p:cNvSpPr>
          <p:nvPr>
            <p:ph type="sldNum" sz="quarter" idx="12"/>
          </p:nvPr>
        </p:nvSpPr>
        <p:spPr/>
        <p:txBody>
          <a:bodyPr/>
          <a:lstStyle/>
          <a:p>
            <a:fld id="{401CF334-2D5C-4859-84A6-CA7E6E43FAEB}" type="slidenum">
              <a:rPr lang="en-US" smtClean="0"/>
              <a:t>27</a:t>
            </a:fld>
            <a:endParaRPr lang="en-US"/>
          </a:p>
        </p:txBody>
      </p:sp>
    </p:spTree>
    <p:extLst>
      <p:ext uri="{BB962C8B-B14F-4D97-AF65-F5344CB8AC3E}">
        <p14:creationId xmlns:p14="http://schemas.microsoft.com/office/powerpoint/2010/main" val="32456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034" y="1953690"/>
            <a:ext cx="10526466" cy="4329012"/>
          </a:xfrm>
        </p:spPr>
        <p:txBody>
          <a:bodyPr anchor="t">
            <a:noAutofit/>
          </a:bodyPr>
          <a:lstStyle/>
          <a:p>
            <a:pPr algn="ctr"/>
            <a:br>
              <a:rPr lang="en-US" sz="2400" dirty="0">
                <a:latin typeface="Aptos"/>
              </a:rPr>
            </a:br>
            <a:br>
              <a:rPr lang="en-US" sz="2400" dirty="0">
                <a:latin typeface="Aptos"/>
              </a:rPr>
            </a:br>
            <a:r>
              <a:rPr lang="en-US" sz="2400" dirty="0">
                <a:latin typeface="Aptos"/>
              </a:rPr>
              <a:t>If the calendar was approved earlier, </a:t>
            </a:r>
            <a:br>
              <a:rPr lang="en-US" sz="2400" dirty="0">
                <a:latin typeface="Aptos"/>
              </a:rPr>
            </a:br>
            <a:r>
              <a:rPr lang="en-US" sz="2400" dirty="0">
                <a:latin typeface="Aptos"/>
              </a:rPr>
              <a:t>the next meeting of the 2025-26 SDMC Academic Senate is:</a:t>
            </a:r>
            <a:br>
              <a:rPr lang="en-US" sz="2400" b="0" dirty="0">
                <a:latin typeface="Aptos"/>
              </a:rPr>
            </a:br>
            <a:r>
              <a:rPr lang="en-US" sz="2400" b="0" spc="-5" dirty="0">
                <a:effectLst/>
                <a:latin typeface="Aptos"/>
                <a:ea typeface="Tahoma" panose="020B0604030504040204" pitchFamily="34" charset="0"/>
              </a:rPr>
              <a:t>Tuesday, </a:t>
            </a:r>
            <a:r>
              <a:rPr lang="en-US" sz="2400" b="0" spc="-5" dirty="0">
                <a:latin typeface="Aptos"/>
                <a:ea typeface="Tahoma" panose="020B0604030504040204" pitchFamily="34" charset="0"/>
              </a:rPr>
              <a:t>December 2nd</a:t>
            </a:r>
            <a:r>
              <a:rPr lang="en-US" sz="2400" b="0" spc="-5" dirty="0">
                <a:effectLst/>
                <a:latin typeface="Aptos"/>
                <a:ea typeface="Tahoma" panose="020B0604030504040204" pitchFamily="34" charset="0"/>
              </a:rPr>
              <a:t>, 2025 </a:t>
            </a:r>
            <a:r>
              <a:rPr lang="en-US" sz="2400" b="0" spc="-5" dirty="0">
                <a:latin typeface="Aptos"/>
                <a:ea typeface="Tahoma" panose="020B0604030504040204" pitchFamily="34" charset="0"/>
              </a:rPr>
              <a:t>from </a:t>
            </a:r>
            <a:r>
              <a:rPr lang="en-US" sz="2400" b="0" spc="-5" dirty="0">
                <a:effectLst/>
                <a:latin typeface="Aptos"/>
                <a:ea typeface="Tahoma" panose="020B0604030504040204" pitchFamily="34" charset="0"/>
              </a:rPr>
              <a:t>3:30-5:00 pm in </a:t>
            </a:r>
            <a:r>
              <a:rPr lang="en-US" sz="2400" b="0" spc="-5" dirty="0">
                <a:latin typeface="Aptos"/>
                <a:ea typeface="Tahoma" panose="020B0604030504040204" pitchFamily="34" charset="0"/>
              </a:rPr>
              <a:t>M-110 and </a:t>
            </a:r>
            <a:r>
              <a:rPr lang="en-US" sz="2400" b="0" spc="-5" dirty="0">
                <a:effectLst/>
                <a:latin typeface="Aptos"/>
                <a:ea typeface="Tahoma" panose="020B0604030504040204" pitchFamily="34" charset="0"/>
              </a:rPr>
              <a:t>on </a:t>
            </a:r>
            <a:r>
              <a:rPr lang="en-US" sz="2400" b="0" spc="-5" dirty="0">
                <a:effectLst/>
                <a:latin typeface="Aptos"/>
                <a:ea typeface="Tahoma" panose="020B0604030504040204" pitchFamily="34" charset="0"/>
                <a:hlinkClick r:id="rId3"/>
              </a:rPr>
              <a:t>Zoom</a:t>
            </a:r>
            <a:r>
              <a:rPr lang="en-US" sz="2400" b="0" spc="-5" dirty="0">
                <a:effectLst/>
                <a:latin typeface="Aptos"/>
                <a:ea typeface="Tahoma" panose="020B0604030504040204" pitchFamily="34" charset="0"/>
              </a:rPr>
              <a:t>.</a:t>
            </a:r>
            <a:br>
              <a:rPr lang="en-US" sz="2400" b="0" dirty="0">
                <a:highlight>
                  <a:srgbClr val="FFFF00"/>
                </a:highlight>
                <a:latin typeface="Aptos"/>
              </a:rPr>
            </a:br>
            <a:br>
              <a:rPr lang="en-US" sz="2400" b="0" dirty="0">
                <a:latin typeface="Aptos"/>
              </a:rPr>
            </a:br>
            <a:br>
              <a:rPr lang="en-US" sz="2400" b="0" dirty="0">
                <a:latin typeface="Aptos"/>
              </a:rPr>
            </a:br>
            <a:r>
              <a:rPr lang="en-US" sz="2400" b="0" i="1" dirty="0">
                <a:latin typeface="Aptos"/>
              </a:rPr>
              <a:t>Senators wishing to attend remotely can learn more via the</a:t>
            </a:r>
            <a:br>
              <a:rPr lang="en-US" sz="2400" b="0" i="1" dirty="0">
                <a:latin typeface="Aptos"/>
              </a:rPr>
            </a:br>
            <a:r>
              <a:rPr lang="en-US" sz="2400" b="0" i="1" dirty="0">
                <a:latin typeface="Aptos"/>
                <a:hlinkClick r:id="rId4"/>
              </a:rPr>
              <a:t>A.S. Senator Remote Attendance Form</a:t>
            </a:r>
            <a:r>
              <a:rPr lang="en-US" sz="2400" b="0" i="1" dirty="0">
                <a:latin typeface="Aptos"/>
              </a:rPr>
              <a:t>. Senators wishing to change their attendance to in person should contact </a:t>
            </a:r>
            <a:r>
              <a:rPr lang="en-US" sz="2400" b="0" i="1" dirty="0">
                <a:latin typeface="Aptos"/>
                <a:hlinkClick r:id="rId5"/>
              </a:rPr>
              <a:t>rgomez001@sdccd.edu</a:t>
            </a:r>
            <a:r>
              <a:rPr lang="en-US" sz="2400" b="0" i="1" dirty="0">
                <a:latin typeface="Aptos"/>
              </a:rPr>
              <a:t>.</a:t>
            </a:r>
            <a:endParaRPr lang="en-US" sz="2400" i="1" dirty="0">
              <a:latin typeface="Aptos"/>
            </a:endParaRPr>
          </a:p>
        </p:txBody>
      </p:sp>
      <p:sp>
        <p:nvSpPr>
          <p:cNvPr id="6" name="TextBox 5">
            <a:extLst>
              <a:ext uri="{FF2B5EF4-FFF2-40B4-BE49-F238E27FC236}">
                <a16:creationId xmlns:a16="http://schemas.microsoft.com/office/drawing/2014/main" id="{1DD5FEF1-F867-F544-8CBD-2FA9DE9D6C6E}"/>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sp>
        <p:nvSpPr>
          <p:cNvPr id="5" name="Title 2">
            <a:extLst>
              <a:ext uri="{FF2B5EF4-FFF2-40B4-BE49-F238E27FC236}">
                <a16:creationId xmlns:a16="http://schemas.microsoft.com/office/drawing/2014/main" id="{0F4959D2-E8F5-9A4D-9753-F655D3535591}"/>
              </a:ext>
            </a:extLst>
          </p:cNvPr>
          <p:cNvSpPr txBox="1">
            <a:spLocks/>
          </p:cNvSpPr>
          <p:nvPr/>
        </p:nvSpPr>
        <p:spPr>
          <a:xfrm>
            <a:off x="609600" y="433630"/>
            <a:ext cx="10972800" cy="1143000"/>
          </a:xfrm>
          <a:prstGeom prst="rect">
            <a:avLst/>
          </a:prstGeom>
          <a:ln>
            <a:noFill/>
          </a:ln>
        </p:spPr>
        <p:txBody>
          <a:bodyPr vert="horz" lIns="0" tIns="0" rIns="0" bIns="0" anchor="b">
            <a:norm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tx2"/>
                </a:solidFill>
                <a:effectLst/>
                <a:latin typeface="+mj-lt"/>
                <a:ea typeface="+mj-ea"/>
                <a:cs typeface="+mj-cs"/>
              </a:defRPr>
            </a:lvl1pPr>
          </a:lstStyle>
          <a:p>
            <a:r>
              <a:rPr lang="en-US" sz="4400" b="0" dirty="0">
                <a:latin typeface="Arial" panose="020B0604020202020204" pitchFamily="34" charset="0"/>
                <a:cs typeface="Arial" panose="020B0604020202020204" pitchFamily="34" charset="0"/>
              </a:rPr>
              <a:t>9. Adjournment</a:t>
            </a:r>
          </a:p>
        </p:txBody>
      </p:sp>
      <p:sp>
        <p:nvSpPr>
          <p:cNvPr id="2" name="Slide Number Placeholder 1">
            <a:extLst>
              <a:ext uri="{FF2B5EF4-FFF2-40B4-BE49-F238E27FC236}">
                <a16:creationId xmlns:a16="http://schemas.microsoft.com/office/drawing/2014/main" id="{29BD54FE-0B9C-7C4F-B8D6-6F8C4BCB6136}"/>
              </a:ext>
            </a:extLst>
          </p:cNvPr>
          <p:cNvSpPr>
            <a:spLocks noGrp="1"/>
          </p:cNvSpPr>
          <p:nvPr>
            <p:ph type="sldNum" sz="quarter" idx="12"/>
          </p:nvPr>
        </p:nvSpPr>
        <p:spPr/>
        <p:txBody>
          <a:bodyPr/>
          <a:lstStyle/>
          <a:p>
            <a:fld id="{401CF334-2D5C-4859-84A6-CA7E6E43FAEB}" type="slidenum">
              <a:rPr lang="en-US" smtClean="0"/>
              <a:t>28</a:t>
            </a:fld>
            <a:endParaRPr lang="en-US"/>
          </a:p>
        </p:txBody>
      </p:sp>
    </p:spTree>
    <p:extLst>
      <p:ext uri="{BB962C8B-B14F-4D97-AF65-F5344CB8AC3E}">
        <p14:creationId xmlns:p14="http://schemas.microsoft.com/office/powerpoint/2010/main" val="59125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D5FEF1-F867-F544-8CBD-2FA9DE9D6C6E}"/>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sp>
        <p:nvSpPr>
          <p:cNvPr id="2" name="Slide Number Placeholder 1">
            <a:extLst>
              <a:ext uri="{FF2B5EF4-FFF2-40B4-BE49-F238E27FC236}">
                <a16:creationId xmlns:a16="http://schemas.microsoft.com/office/drawing/2014/main" id="{A529FD48-7759-534D-8C2D-390EDFB483C0}"/>
              </a:ext>
            </a:extLst>
          </p:cNvPr>
          <p:cNvSpPr>
            <a:spLocks noGrp="1"/>
          </p:cNvSpPr>
          <p:nvPr>
            <p:ph type="sldNum" sz="quarter" idx="12"/>
          </p:nvPr>
        </p:nvSpPr>
        <p:spPr/>
        <p:txBody>
          <a:bodyPr/>
          <a:lstStyle/>
          <a:p>
            <a:fld id="{401CF334-2D5C-4859-84A6-CA7E6E43FAEB}" type="slidenum">
              <a:rPr lang="en-US" smtClean="0"/>
              <a:t>3</a:t>
            </a:fld>
            <a:endParaRPr lang="en-US"/>
          </a:p>
        </p:txBody>
      </p:sp>
      <p:sp>
        <p:nvSpPr>
          <p:cNvPr id="12" name="TextBox 11">
            <a:extLst>
              <a:ext uri="{FF2B5EF4-FFF2-40B4-BE49-F238E27FC236}">
                <a16:creationId xmlns:a16="http://schemas.microsoft.com/office/drawing/2014/main" id="{2F00DE79-15B7-9E86-D0D2-3D59B78CC739}"/>
              </a:ext>
            </a:extLst>
          </p:cNvPr>
          <p:cNvSpPr txBox="1"/>
          <p:nvPr/>
        </p:nvSpPr>
        <p:spPr>
          <a:xfrm>
            <a:off x="6570516" y="3796346"/>
            <a:ext cx="4716905" cy="1292662"/>
          </a:xfrm>
          <a:prstGeom prst="rect">
            <a:avLst/>
          </a:prstGeom>
          <a:noFill/>
          <a:ln>
            <a:solidFill>
              <a:schemeClr val="bg2"/>
            </a:solidFill>
          </a:ln>
        </p:spPr>
        <p:txBody>
          <a:bodyPr wrap="square">
            <a:spAutoFit/>
          </a:bodyPr>
          <a:lstStyle/>
          <a:p>
            <a:pPr algn="ctr"/>
            <a:r>
              <a:rPr lang="en-US" sz="2600" dirty="0">
                <a:latin typeface="Aptos"/>
              </a:rPr>
              <a:t>Please remember to sign in using the QR Code! The sign-in sheet is a secondary option (See Olivia!)</a:t>
            </a:r>
          </a:p>
        </p:txBody>
      </p:sp>
      <p:sp>
        <p:nvSpPr>
          <p:cNvPr id="14" name="TextBox 13">
            <a:extLst>
              <a:ext uri="{FF2B5EF4-FFF2-40B4-BE49-F238E27FC236}">
                <a16:creationId xmlns:a16="http://schemas.microsoft.com/office/drawing/2014/main" id="{17FE1F2E-D654-69B2-1B5D-3BD28ADB1552}"/>
              </a:ext>
            </a:extLst>
          </p:cNvPr>
          <p:cNvSpPr txBox="1"/>
          <p:nvPr/>
        </p:nvSpPr>
        <p:spPr>
          <a:xfrm>
            <a:off x="6570516" y="5333957"/>
            <a:ext cx="4716905" cy="892552"/>
          </a:xfrm>
          <a:prstGeom prst="rect">
            <a:avLst/>
          </a:prstGeom>
          <a:noFill/>
          <a:ln>
            <a:solidFill>
              <a:schemeClr val="bg2"/>
            </a:solidFill>
          </a:ln>
        </p:spPr>
        <p:txBody>
          <a:bodyPr wrap="square">
            <a:spAutoFit/>
          </a:bodyPr>
          <a:lstStyle/>
          <a:p>
            <a:pPr algn="ctr"/>
            <a:r>
              <a:rPr lang="en-US" sz="2600" dirty="0">
                <a:latin typeface="Aptos"/>
              </a:rPr>
              <a:t>When we reach </a:t>
            </a:r>
            <a:r>
              <a:rPr lang="en-US" sz="2600" b="1" dirty="0">
                <a:latin typeface="Aptos"/>
              </a:rPr>
              <a:t>quorum (23/44)</a:t>
            </a:r>
            <a:r>
              <a:rPr lang="en-US" sz="2600" dirty="0">
                <a:latin typeface="Aptos"/>
              </a:rPr>
              <a:t> we can get started officially!</a:t>
            </a:r>
          </a:p>
        </p:txBody>
      </p:sp>
      <p:sp>
        <p:nvSpPr>
          <p:cNvPr id="15" name="TextBox 14">
            <a:extLst>
              <a:ext uri="{FF2B5EF4-FFF2-40B4-BE49-F238E27FC236}">
                <a16:creationId xmlns:a16="http://schemas.microsoft.com/office/drawing/2014/main" id="{E1690D41-A026-1F60-4AB1-D7B5E421379F}"/>
              </a:ext>
            </a:extLst>
          </p:cNvPr>
          <p:cNvSpPr txBox="1"/>
          <p:nvPr/>
        </p:nvSpPr>
        <p:spPr>
          <a:xfrm>
            <a:off x="5970740" y="996852"/>
            <a:ext cx="5916459" cy="2554545"/>
          </a:xfrm>
          <a:prstGeom prst="rect">
            <a:avLst/>
          </a:prstGeom>
          <a:noFill/>
          <a:ln>
            <a:solidFill>
              <a:schemeClr val="bg2"/>
            </a:solidFill>
          </a:ln>
        </p:spPr>
        <p:txBody>
          <a:bodyPr wrap="square">
            <a:spAutoFit/>
          </a:bodyPr>
          <a:lstStyle/>
          <a:p>
            <a:pPr algn="ctr">
              <a:spcBef>
                <a:spcPts val="0"/>
              </a:spcBef>
            </a:pPr>
            <a:r>
              <a:rPr lang="en-US" sz="4000" b="1" dirty="0">
                <a:latin typeface="Arial" panose="020B0604020202020204" pitchFamily="34" charset="0"/>
                <a:cs typeface="Arial" panose="020B0604020202020204" pitchFamily="34" charset="0"/>
              </a:rPr>
              <a:t>Academic Senate Attendance             </a:t>
            </a:r>
          </a:p>
          <a:p>
            <a:pPr algn="ctr">
              <a:spcBef>
                <a:spcPts val="0"/>
              </a:spcBef>
            </a:pPr>
            <a:r>
              <a:rPr lang="en-US" sz="4000" b="1" dirty="0">
                <a:latin typeface="Arial" panose="020B0604020202020204" pitchFamily="34" charset="0"/>
                <a:cs typeface="Arial" panose="020B0604020202020204" pitchFamily="34" charset="0"/>
              </a:rPr>
              <a:t>November 4th, 2025</a:t>
            </a:r>
          </a:p>
          <a:p>
            <a:pPr algn="ctr">
              <a:spcBef>
                <a:spcPts val="0"/>
              </a:spcBef>
            </a:pPr>
            <a:r>
              <a:rPr lang="en-US" sz="4000" b="1" dirty="0">
                <a:latin typeface="Arial" panose="020B0604020202020204" pitchFamily="34" charset="0"/>
                <a:cs typeface="Arial" panose="020B0604020202020204" pitchFamily="34" charset="0"/>
              </a:rPr>
              <a:t>2024-25 Academic Year</a:t>
            </a:r>
          </a:p>
        </p:txBody>
      </p:sp>
      <p:pic>
        <p:nvPicPr>
          <p:cNvPr id="4" name="Picture 3">
            <a:extLst>
              <a:ext uri="{FF2B5EF4-FFF2-40B4-BE49-F238E27FC236}">
                <a16:creationId xmlns:a16="http://schemas.microsoft.com/office/drawing/2014/main" id="{67AC9D21-0BF5-461F-BC74-8BBAA683F7DA}"/>
              </a:ext>
            </a:extLst>
          </p:cNvPr>
          <p:cNvPicPr>
            <a:picLocks noChangeAspect="1"/>
          </p:cNvPicPr>
          <p:nvPr/>
        </p:nvPicPr>
        <p:blipFill rotWithShape="1">
          <a:blip r:embed="rId3">
            <a:extLst>
              <a:ext uri="{28A0092B-C50C-407E-A947-70E740481C1C}">
                <a14:useLocalDpi xmlns:a14="http://schemas.microsoft.com/office/drawing/2010/main" val="0"/>
              </a:ext>
            </a:extLst>
          </a:blip>
          <a:srcRect l="21750" t="27459" r="21629" b="4602"/>
          <a:stretch/>
        </p:blipFill>
        <p:spPr>
          <a:xfrm>
            <a:off x="0" y="0"/>
            <a:ext cx="5715511" cy="6858000"/>
          </a:xfrm>
          <a:prstGeom prst="rect">
            <a:avLst/>
          </a:prstGeom>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88962"/>
            <a:ext cx="10972800" cy="833602"/>
          </a:xfrm>
        </p:spPr>
        <p:txBody>
          <a:bodyPr>
            <a:normAutofit/>
          </a:bodyPr>
          <a:lstStyle/>
          <a:p>
            <a:r>
              <a:rPr lang="en-US" sz="4400" dirty="0">
                <a:latin typeface="Arial" panose="020B0604020202020204" pitchFamily="34" charset="0"/>
                <a:cs typeface="Arial" panose="020B0604020202020204" pitchFamily="34" charset="0"/>
              </a:rPr>
              <a:t>2. Agenda Overview</a:t>
            </a:r>
          </a:p>
        </p:txBody>
      </p:sp>
      <p:sp>
        <p:nvSpPr>
          <p:cNvPr id="2" name="Content Placeholder 1"/>
          <p:cNvSpPr>
            <a:spLocks noGrp="1"/>
          </p:cNvSpPr>
          <p:nvPr>
            <p:ph idx="1"/>
          </p:nvPr>
        </p:nvSpPr>
        <p:spPr>
          <a:xfrm>
            <a:off x="335922" y="1755847"/>
            <a:ext cx="11520156" cy="4485795"/>
          </a:xfrm>
        </p:spPr>
        <p:txBody>
          <a:bodyPr numCol="2">
            <a:noAutofit/>
          </a:bodyPr>
          <a:lstStyle/>
          <a:p>
            <a:pPr marL="514350" lvl="0" indent="-514350">
              <a:spcBef>
                <a:spcPts val="0"/>
              </a:spcBef>
              <a:buFont typeface="+mj-lt"/>
              <a:buAutoNum type="arabicPeriod"/>
            </a:pPr>
            <a:r>
              <a:rPr lang="en-US" sz="1800" dirty="0">
                <a:latin typeface="Aptos"/>
              </a:rPr>
              <a:t>Call to Order</a:t>
            </a:r>
          </a:p>
          <a:p>
            <a:pPr marL="514350" lvl="0" indent="-514350">
              <a:spcBef>
                <a:spcPts val="0"/>
              </a:spcBef>
              <a:buFont typeface="+mj-lt"/>
              <a:buAutoNum type="arabicPeriod"/>
            </a:pPr>
            <a:r>
              <a:rPr lang="en-US" sz="1800" dirty="0">
                <a:latin typeface="Aptos"/>
              </a:rPr>
              <a:t>Approval of Agenda &amp; Consent Calendar</a:t>
            </a:r>
          </a:p>
          <a:p>
            <a:pPr marL="880110" lvl="1" indent="-514350">
              <a:spcBef>
                <a:spcPts val="0"/>
              </a:spcBef>
              <a:buFont typeface="+mj-lt"/>
              <a:buAutoNum type="alphaLcPeriod"/>
            </a:pPr>
            <a:r>
              <a:rPr lang="en-US" sz="1800" b="0" i="0" u="none" strike="noStrike" dirty="0">
                <a:solidFill>
                  <a:srgbClr val="006E79"/>
                </a:solidFill>
                <a:effectLst/>
                <a:latin typeface="Aptos"/>
                <a:hlinkClick r:id="rId2"/>
              </a:rPr>
              <a:t>DRAFT Minutes </a:t>
            </a:r>
            <a:r>
              <a:rPr lang="en-US" sz="1800" dirty="0">
                <a:solidFill>
                  <a:srgbClr val="006E79"/>
                </a:solidFill>
                <a:latin typeface="Aptos"/>
                <a:hlinkClick r:id="rId2"/>
              </a:rPr>
              <a:t>1021</a:t>
            </a:r>
            <a:r>
              <a:rPr lang="en-US" sz="1800" b="0" i="0" u="none" strike="noStrike" dirty="0">
                <a:solidFill>
                  <a:srgbClr val="006E79"/>
                </a:solidFill>
                <a:effectLst/>
                <a:latin typeface="Aptos"/>
                <a:hlinkClick r:id="rId2"/>
              </a:rPr>
              <a:t>25</a:t>
            </a:r>
            <a:endParaRPr lang="en-US" sz="1800" dirty="0">
              <a:latin typeface="Aptos"/>
              <a:hlinkClick r:id="rId3"/>
            </a:endParaRPr>
          </a:p>
          <a:p>
            <a:pPr marL="514350" lvl="0" indent="-514350">
              <a:spcBef>
                <a:spcPts val="0"/>
              </a:spcBef>
              <a:buFont typeface="+mj-lt"/>
              <a:buAutoNum type="arabicPeriod"/>
            </a:pPr>
            <a:r>
              <a:rPr lang="en-US" sz="1800" dirty="0">
                <a:latin typeface="Aptos"/>
              </a:rPr>
              <a:t>Land Acknowledgement (Updated)</a:t>
            </a:r>
          </a:p>
          <a:p>
            <a:pPr marL="514350" lvl="0" indent="-514350">
              <a:spcBef>
                <a:spcPts val="0"/>
              </a:spcBef>
              <a:buFont typeface="+mj-lt"/>
              <a:buAutoNum type="arabicPeriod"/>
            </a:pPr>
            <a:r>
              <a:rPr lang="en-US" sz="1800" dirty="0">
                <a:latin typeface="Aptos"/>
              </a:rPr>
              <a:t>Public Comments</a:t>
            </a:r>
          </a:p>
          <a:p>
            <a:pPr marL="514350" indent="-514350">
              <a:spcBef>
                <a:spcPts val="0"/>
              </a:spcBef>
              <a:buFont typeface="+mj-lt"/>
              <a:buAutoNum type="arabicPeriod"/>
            </a:pPr>
            <a:r>
              <a:rPr lang="en-US" sz="1800" dirty="0">
                <a:latin typeface="Aptos"/>
              </a:rPr>
              <a:t>Action Items</a:t>
            </a:r>
          </a:p>
          <a:p>
            <a:pPr marL="744538" indent="-338138">
              <a:spcBef>
                <a:spcPts val="0"/>
              </a:spcBef>
              <a:buFont typeface="+mj-lt"/>
              <a:buAutoNum type="alphaLcPeriod"/>
            </a:pPr>
            <a:r>
              <a:rPr lang="en-US" sz="1800" dirty="0">
                <a:latin typeface="Aptos"/>
                <a:ea typeface="Arial" panose="020B0604020202020204" pitchFamily="34" charset="0"/>
                <a:cs typeface="Times New Roman" panose="02020603050405020304" pitchFamily="18" charset="0"/>
              </a:rPr>
              <a:t>Updating College Mission &amp; Vision Statements</a:t>
            </a:r>
            <a:endParaRPr lang="en-US" sz="1800" dirty="0">
              <a:effectLst/>
              <a:latin typeface="Aptos"/>
              <a:ea typeface="Arial" panose="020B0604020202020204" pitchFamily="34" charset="0"/>
              <a:cs typeface="Times New Roman" panose="02020603050405020304" pitchFamily="18" charset="0"/>
            </a:endParaRPr>
          </a:p>
          <a:p>
            <a:pPr marL="514350" indent="-514350">
              <a:spcBef>
                <a:spcPts val="0"/>
              </a:spcBef>
              <a:buFont typeface="+mj-lt"/>
              <a:buAutoNum type="arabicPeriod" startAt="6"/>
            </a:pPr>
            <a:r>
              <a:rPr lang="en-US" sz="1800" dirty="0">
                <a:latin typeface="Aptos"/>
              </a:rPr>
              <a:t>Discussion Items</a:t>
            </a:r>
          </a:p>
          <a:p>
            <a:pPr marL="880110" lvl="1" indent="-514350">
              <a:spcBef>
                <a:spcPts val="0"/>
              </a:spcBef>
              <a:buFont typeface="+mj-lt"/>
              <a:buAutoNum type="alphaLcPeriod"/>
            </a:pPr>
            <a:r>
              <a:rPr lang="en-US" sz="1800" dirty="0">
                <a:latin typeface="Aptos"/>
              </a:rPr>
              <a:t>Standing: Curriculum Committee Updates</a:t>
            </a:r>
            <a:endParaRPr lang="en-US" sz="1800" dirty="0">
              <a:latin typeface="Aptos"/>
              <a:ea typeface="Tahoma" panose="020B0604030504040204" pitchFamily="34" charset="0"/>
            </a:endParaRPr>
          </a:p>
          <a:p>
            <a:pPr marL="880110" lvl="1" indent="-514350">
              <a:spcBef>
                <a:spcPts val="0"/>
              </a:spcBef>
              <a:buFont typeface="+mj-lt"/>
              <a:buAutoNum type="alphaLcPeriod"/>
            </a:pPr>
            <a:r>
              <a:rPr lang="en-US" sz="1800" dirty="0">
                <a:effectLst/>
                <a:latin typeface="Aptos"/>
                <a:ea typeface="Tahoma" panose="020B0604030504040204" pitchFamily="34" charset="0"/>
              </a:rPr>
              <a:t>School of Academic Services Priorities &amp; Goals</a:t>
            </a:r>
          </a:p>
          <a:p>
            <a:pPr marL="880110" lvl="1" indent="-514350">
              <a:spcBef>
                <a:spcPts val="0"/>
              </a:spcBef>
              <a:buFont typeface="+mj-lt"/>
              <a:buAutoNum type="alphaLcPeriod"/>
            </a:pPr>
            <a:r>
              <a:rPr lang="en-US" sz="1800" dirty="0">
                <a:latin typeface="Aptos"/>
                <a:ea typeface="Tahoma" panose="020B0604030504040204" pitchFamily="34" charset="0"/>
              </a:rPr>
              <a:t>FTL Technology Report</a:t>
            </a:r>
          </a:p>
          <a:p>
            <a:pPr marL="880110" lvl="1" indent="-514350">
              <a:spcBef>
                <a:spcPts val="0"/>
              </a:spcBef>
              <a:buFont typeface="+mj-lt"/>
              <a:buAutoNum type="alphaLcPeriod"/>
            </a:pPr>
            <a:r>
              <a:rPr lang="en-US" sz="1800" dirty="0">
                <a:latin typeface="Aptos"/>
                <a:ea typeface="Tahoma" panose="020B0604030504040204" pitchFamily="34" charset="0"/>
              </a:rPr>
              <a:t>AS Treasury Report &amp; Food Pantry Donation</a:t>
            </a:r>
          </a:p>
          <a:p>
            <a:pPr marL="880110" lvl="1" indent="-514350">
              <a:spcBef>
                <a:spcPts val="0"/>
              </a:spcBef>
              <a:buFont typeface="+mj-lt"/>
              <a:buAutoNum type="alphaLcPeriod"/>
            </a:pPr>
            <a:r>
              <a:rPr lang="en-US" sz="1800" dirty="0">
                <a:latin typeface="Aptos"/>
                <a:ea typeface="Tahoma" panose="020B0604030504040204" pitchFamily="34" charset="0"/>
              </a:rPr>
              <a:t>Potential AS Meeting Day/Time Change</a:t>
            </a:r>
          </a:p>
          <a:p>
            <a:pPr marL="880110" lvl="1" indent="-514350">
              <a:spcBef>
                <a:spcPts val="0"/>
              </a:spcBef>
              <a:buFont typeface="+mj-lt"/>
              <a:buAutoNum type="alphaLcPeriod"/>
            </a:pPr>
            <a:r>
              <a:rPr lang="en-US" sz="1800" dirty="0">
                <a:effectLst/>
                <a:latin typeface="Aptos"/>
                <a:ea typeface="Tahoma" panose="020B0604030504040204" pitchFamily="34" charset="0"/>
              </a:rPr>
              <a:t>Miramar AI Working Group – AI Policies &amp; Gui</a:t>
            </a:r>
            <a:r>
              <a:rPr lang="en-US" sz="1800" dirty="0">
                <a:latin typeface="Aptos"/>
                <a:ea typeface="Tahoma" panose="020B0604030504040204" pitchFamily="34" charset="0"/>
              </a:rPr>
              <a:t>delines</a:t>
            </a:r>
          </a:p>
          <a:p>
            <a:pPr marL="880110" lvl="1" indent="-514350">
              <a:spcBef>
                <a:spcPts val="0"/>
              </a:spcBef>
              <a:buFont typeface="+mj-lt"/>
              <a:buAutoNum type="alphaLcPeriod"/>
            </a:pPr>
            <a:endParaRPr lang="en-US" sz="1800" dirty="0">
              <a:effectLst/>
              <a:latin typeface="Aptos"/>
              <a:ea typeface="Tahoma" panose="020B0604030504040204" pitchFamily="34" charset="0"/>
            </a:endParaRPr>
          </a:p>
          <a:p>
            <a:pPr marL="365760" lvl="1" indent="0">
              <a:spcBef>
                <a:spcPts val="0"/>
              </a:spcBef>
              <a:buNone/>
            </a:pPr>
            <a:endParaRPr lang="en-US" sz="1800" dirty="0">
              <a:effectLst/>
              <a:latin typeface="Aptos"/>
              <a:ea typeface="Tahoma" panose="020B0604030504040204" pitchFamily="34" charset="0"/>
            </a:endParaRPr>
          </a:p>
          <a:p>
            <a:pPr marL="514350" indent="-514350">
              <a:spcBef>
                <a:spcPts val="0"/>
              </a:spcBef>
              <a:buFont typeface="+mj-lt"/>
              <a:buAutoNum type="arabicPeriod" startAt="7"/>
            </a:pPr>
            <a:r>
              <a:rPr lang="en-US" sz="1800" dirty="0">
                <a:latin typeface="Aptos"/>
              </a:rPr>
              <a:t>Reports:</a:t>
            </a:r>
          </a:p>
          <a:p>
            <a:pPr marL="880110" lvl="1" indent="-514350">
              <a:spcBef>
                <a:spcPts val="0"/>
              </a:spcBef>
              <a:buFont typeface="+mj-lt"/>
              <a:buAutoNum type="alphaLcPeriod"/>
            </a:pPr>
            <a:r>
              <a:rPr lang="en-US" sz="1800" dirty="0">
                <a:latin typeface="Aptos"/>
              </a:rPr>
              <a:t>Committee Reports</a:t>
            </a:r>
            <a:endParaRPr lang="en-US" sz="1800" strike="sngStrike" dirty="0">
              <a:latin typeface="Aptos"/>
            </a:endParaRPr>
          </a:p>
          <a:p>
            <a:pPr marL="880110" lvl="1" indent="-514350">
              <a:spcBef>
                <a:spcPts val="0"/>
              </a:spcBef>
              <a:buFont typeface="+mj-lt"/>
              <a:buAutoNum type="alphaLcPeriod"/>
            </a:pPr>
            <a:r>
              <a:rPr lang="en-US" sz="1800" dirty="0">
                <a:latin typeface="Aptos"/>
              </a:rPr>
              <a:t>Special Reports</a:t>
            </a:r>
          </a:p>
          <a:p>
            <a:pPr marL="1154430" lvl="2" indent="-514350">
              <a:spcBef>
                <a:spcPts val="0"/>
              </a:spcBef>
              <a:buFont typeface="+mj-lt"/>
              <a:buAutoNum type="alphaLcPeriod"/>
            </a:pPr>
            <a:r>
              <a:rPr lang="en-US" sz="1800" dirty="0">
                <a:latin typeface="Aptos"/>
              </a:rPr>
              <a:t>Faculty Technology Liaison Report</a:t>
            </a:r>
          </a:p>
          <a:p>
            <a:pPr marL="880110" lvl="1" indent="-514350">
              <a:spcBef>
                <a:spcPts val="0"/>
              </a:spcBef>
              <a:buFont typeface="+mj-lt"/>
              <a:buAutoNum type="alphaLcPeriod"/>
            </a:pPr>
            <a:r>
              <a:rPr lang="en-US" sz="1800" dirty="0">
                <a:latin typeface="Aptos"/>
              </a:rPr>
              <a:t>Executive Committee Reports</a:t>
            </a:r>
          </a:p>
          <a:p>
            <a:pPr marL="514350" lvl="0" indent="-514350">
              <a:spcBef>
                <a:spcPts val="0"/>
              </a:spcBef>
              <a:buFont typeface="+mj-lt"/>
              <a:buAutoNum type="arabicPeriod" startAt="7"/>
            </a:pPr>
            <a:r>
              <a:rPr lang="en-US" sz="1800" dirty="0">
                <a:latin typeface="Aptos"/>
              </a:rPr>
              <a:t>Announcements</a:t>
            </a:r>
          </a:p>
          <a:p>
            <a:pPr marL="514350" lvl="0" indent="-514350">
              <a:spcBef>
                <a:spcPts val="0"/>
              </a:spcBef>
              <a:buFont typeface="+mj-lt"/>
              <a:buAutoNum type="arabicPeriod" startAt="7"/>
            </a:pPr>
            <a:r>
              <a:rPr lang="en-US" sz="1800" dirty="0">
                <a:latin typeface="Aptos"/>
              </a:rPr>
              <a:t>Adjournment</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4</a:t>
            </a:fld>
            <a:endParaRPr lang="en-US"/>
          </a:p>
        </p:txBody>
      </p:sp>
      <p:sp>
        <p:nvSpPr>
          <p:cNvPr id="6" name="TextBox 5">
            <a:extLst>
              <a:ext uri="{FF2B5EF4-FFF2-40B4-BE49-F238E27FC236}">
                <a16:creationId xmlns:a16="http://schemas.microsoft.com/office/drawing/2014/main" id="{13743A35-43E1-534B-A511-51AA5367A8C2}"/>
              </a:ext>
            </a:extLst>
          </p:cNvPr>
          <p:cNvSpPr txBox="1"/>
          <p:nvPr/>
        </p:nvSpPr>
        <p:spPr>
          <a:xfrm>
            <a:off x="1583055" y="6137778"/>
            <a:ext cx="9025890" cy="430887"/>
          </a:xfrm>
          <a:prstGeom prst="rect">
            <a:avLst/>
          </a:prstGeom>
          <a:noFill/>
          <a:ln>
            <a:noFill/>
          </a:ln>
        </p:spPr>
        <p:txBody>
          <a:bodyPr wrap="square">
            <a:spAutoFit/>
          </a:bodyPr>
          <a:lstStyle/>
          <a:p>
            <a:pPr marL="920750" indent="-920750" algn="ctr">
              <a:buClr>
                <a:srgbClr val="20557B"/>
              </a:buClr>
            </a:pPr>
            <a:r>
              <a:rPr lang="en-US" sz="2200" b="1" spc="-5" dirty="0">
                <a:solidFill>
                  <a:srgbClr val="000000"/>
                </a:solidFill>
                <a:effectLst/>
                <a:ea typeface="Arial" panose="020B0604020202020204" pitchFamily="34" charset="0"/>
                <a:cs typeface="Times New Roman" panose="02020603050405020304" pitchFamily="18" charset="0"/>
                <a:hlinkClick r:id="rId4"/>
              </a:rPr>
              <a:t>A.S. Agenda for </a:t>
            </a:r>
            <a:r>
              <a:rPr lang="en-US" sz="2200" b="1" spc="-5" dirty="0">
                <a:solidFill>
                  <a:srgbClr val="000000"/>
                </a:solidFill>
                <a:ea typeface="Arial" panose="020B0604020202020204" pitchFamily="34" charset="0"/>
                <a:cs typeface="Times New Roman" panose="02020603050405020304" pitchFamily="18" charset="0"/>
                <a:hlinkClick r:id="rId4"/>
              </a:rPr>
              <a:t>11</a:t>
            </a:r>
            <a:r>
              <a:rPr lang="en-US" sz="2200" b="1" spc="-5" dirty="0">
                <a:solidFill>
                  <a:srgbClr val="000000"/>
                </a:solidFill>
                <a:effectLst/>
                <a:ea typeface="Arial" panose="020B0604020202020204" pitchFamily="34" charset="0"/>
                <a:cs typeface="Times New Roman" panose="02020603050405020304" pitchFamily="18" charset="0"/>
                <a:hlinkClick r:id="rId4"/>
              </a:rPr>
              <a:t>/04/25</a:t>
            </a:r>
            <a:r>
              <a:rPr lang="en-US" sz="2200" b="1" spc="-5" dirty="0">
                <a:solidFill>
                  <a:srgbClr val="000000"/>
                </a:solidFill>
                <a:effectLst/>
                <a:ea typeface="Arial" panose="020B0604020202020204" pitchFamily="34" charset="0"/>
                <a:cs typeface="Times New Roman" panose="02020603050405020304" pitchFamily="18" charset="0"/>
              </a:rPr>
              <a:t>		</a:t>
            </a:r>
            <a:r>
              <a:rPr lang="en-US" sz="2200" b="1" i="0" u="none" strike="noStrike" dirty="0">
                <a:solidFill>
                  <a:srgbClr val="006E79"/>
                </a:solidFill>
                <a:effectLst/>
                <a:hlinkClick r:id="rId5"/>
              </a:rPr>
              <a:t> AS Code of Conduct</a:t>
            </a:r>
            <a:endParaRPr lang="en-US" sz="2200" b="1" i="0" u="none" strike="noStrike" dirty="0">
              <a:solidFill>
                <a:srgbClr val="2C2E32"/>
              </a:solidFill>
              <a:effectLst/>
            </a:endParaRPr>
          </a:p>
        </p:txBody>
      </p:sp>
    </p:spTree>
    <p:extLst>
      <p:ext uri="{BB962C8B-B14F-4D97-AF65-F5344CB8AC3E}">
        <p14:creationId xmlns:p14="http://schemas.microsoft.com/office/powerpoint/2010/main" val="118571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5</a:t>
            </a:fld>
            <a:endParaRPr lang="en-US"/>
          </a:p>
        </p:txBody>
      </p:sp>
      <p:sp>
        <p:nvSpPr>
          <p:cNvPr id="9" name="TextBox 8">
            <a:extLst>
              <a:ext uri="{FF2B5EF4-FFF2-40B4-BE49-F238E27FC236}">
                <a16:creationId xmlns:a16="http://schemas.microsoft.com/office/drawing/2014/main" id="{6D9DAACF-EF70-464A-BD16-2E96EBF29215}"/>
              </a:ext>
            </a:extLst>
          </p:cNvPr>
          <p:cNvSpPr txBox="1"/>
          <p:nvPr/>
        </p:nvSpPr>
        <p:spPr>
          <a:xfrm>
            <a:off x="164123" y="6324600"/>
            <a:ext cx="11768797" cy="369332"/>
          </a:xfrm>
          <a:prstGeom prst="rect">
            <a:avLst/>
          </a:prstGeom>
          <a:noFill/>
          <a:ln>
            <a:solidFill>
              <a:schemeClr val="bg2"/>
            </a:solidFill>
          </a:ln>
        </p:spPr>
        <p:txBody>
          <a:bodyPr wrap="square" rtlCol="0">
            <a:spAutoFit/>
          </a:bodyPr>
          <a:lstStyle/>
          <a:p>
            <a:pPr marL="120650" algn="ctr"/>
            <a:r>
              <a:rPr lang="en-US" i="1" dirty="0">
                <a:latin typeface="Aptos"/>
              </a:rPr>
              <a:t>Resources: </a:t>
            </a:r>
            <a:r>
              <a:rPr lang="en-US" i="1" dirty="0">
                <a:latin typeface="Aptos"/>
                <a:hlinkClick r:id="rId3"/>
              </a:rPr>
              <a:t>“Making a land acknowledgment meaningful”</a:t>
            </a:r>
            <a:r>
              <a:rPr lang="en-US" i="1" dirty="0">
                <a:latin typeface="Aptos"/>
              </a:rPr>
              <a:t>; </a:t>
            </a:r>
            <a:r>
              <a:rPr lang="en-US" i="1" dirty="0">
                <a:latin typeface="Aptos"/>
                <a:hlinkClick r:id="rId4"/>
              </a:rPr>
              <a:t>A call for more powerful land acknowledgements</a:t>
            </a:r>
            <a:endParaRPr lang="en-US" dirty="0">
              <a:latin typeface="Aptos"/>
            </a:endParaRPr>
          </a:p>
        </p:txBody>
      </p:sp>
      <p:pic>
        <p:nvPicPr>
          <p:cNvPr id="7" name="Picture 6">
            <a:extLst>
              <a:ext uri="{FF2B5EF4-FFF2-40B4-BE49-F238E27FC236}">
                <a16:creationId xmlns:a16="http://schemas.microsoft.com/office/drawing/2014/main" id="{CDC90B1C-D916-2040-94D2-DAA473A11609}"/>
              </a:ext>
            </a:extLst>
          </p:cNvPr>
          <p:cNvPicPr>
            <a:picLocks noChangeAspect="1"/>
          </p:cNvPicPr>
          <p:nvPr/>
        </p:nvPicPr>
        <p:blipFill>
          <a:blip r:embed="rId5"/>
          <a:stretch>
            <a:fillRect/>
          </a:stretch>
        </p:blipFill>
        <p:spPr>
          <a:xfrm>
            <a:off x="563880" y="1299970"/>
            <a:ext cx="11064240" cy="5055743"/>
          </a:xfrm>
          <a:prstGeom prst="rect">
            <a:avLst/>
          </a:prstGeom>
        </p:spPr>
      </p:pic>
      <p:sp>
        <p:nvSpPr>
          <p:cNvPr id="11" name="Title 2">
            <a:extLst>
              <a:ext uri="{FF2B5EF4-FFF2-40B4-BE49-F238E27FC236}">
                <a16:creationId xmlns:a16="http://schemas.microsoft.com/office/drawing/2014/main" id="{F748C175-CCB4-3946-9A4D-1FABC025DBAA}"/>
              </a:ext>
            </a:extLst>
          </p:cNvPr>
          <p:cNvSpPr>
            <a:spLocks noGrp="1"/>
          </p:cNvSpPr>
          <p:nvPr>
            <p:ph type="title"/>
          </p:nvPr>
        </p:nvSpPr>
        <p:spPr>
          <a:xfrm>
            <a:off x="609600" y="495692"/>
            <a:ext cx="10972800" cy="858753"/>
          </a:xfrm>
        </p:spPr>
        <p:txBody>
          <a:bodyPr>
            <a:normAutofit/>
          </a:bodyPr>
          <a:lstStyle/>
          <a:p>
            <a:pPr marL="812800" indent="-812800"/>
            <a:r>
              <a:rPr lang="en-US" sz="4400" dirty="0">
                <a:latin typeface="Arial" panose="020B0604020202020204" pitchFamily="34" charset="0"/>
                <a:cs typeface="Arial" panose="020B0604020202020204" pitchFamily="34" charset="0"/>
              </a:rPr>
              <a:t>3. Land Acknowledgment (Updated)</a:t>
            </a:r>
          </a:p>
        </p:txBody>
      </p:sp>
      <p:sp>
        <p:nvSpPr>
          <p:cNvPr id="4" name="Rectangle 3">
            <a:extLst>
              <a:ext uri="{FF2B5EF4-FFF2-40B4-BE49-F238E27FC236}">
                <a16:creationId xmlns:a16="http://schemas.microsoft.com/office/drawing/2014/main" id="{D5E65A8F-D384-04A5-DF36-DCC724D6EEA8}"/>
              </a:ext>
            </a:extLst>
          </p:cNvPr>
          <p:cNvSpPr/>
          <p:nvPr/>
        </p:nvSpPr>
        <p:spPr>
          <a:xfrm>
            <a:off x="762001" y="1388311"/>
            <a:ext cx="6807200" cy="4792355"/>
          </a:xfrm>
          <a:prstGeom prst="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9C325D43-BEFF-E7F8-ACD8-08E94ECE7AD2}"/>
              </a:ext>
            </a:extLst>
          </p:cNvPr>
          <p:cNvSpPr txBox="1"/>
          <p:nvPr/>
        </p:nvSpPr>
        <p:spPr>
          <a:xfrm>
            <a:off x="829735" y="1438865"/>
            <a:ext cx="6671732" cy="4801314"/>
          </a:xfrm>
          <a:prstGeom prst="rect">
            <a:avLst/>
          </a:prstGeom>
          <a:noFill/>
          <a:ln>
            <a:solidFill>
              <a:schemeClr val="bg2"/>
            </a:solidFill>
          </a:ln>
        </p:spPr>
        <p:txBody>
          <a:bodyPr wrap="square" rtlCol="0">
            <a:spAutoFit/>
          </a:bodyPr>
          <a:lstStyle/>
          <a:p>
            <a:r>
              <a:rPr lang="en-US" i="1" dirty="0">
                <a:highlight>
                  <a:srgbClr val="FFFF00"/>
                </a:highlight>
                <a:latin typeface="Aptos"/>
              </a:rPr>
              <a:t>We recognize that San Diego Miramar College sits on the ancestral homeland of the Kumeyaay, Luiseño, Cupeño, and Cahuilla tribes, who have lived in this area for well over 10,000 years, and we honor their past, present, and future connection to this land and its inherent connection to their identity. </a:t>
            </a:r>
            <a:r>
              <a:rPr lang="en-US" i="1" dirty="0">
                <a:latin typeface="Aptos"/>
              </a:rPr>
              <a:t>    </a:t>
            </a:r>
          </a:p>
          <a:p>
            <a:r>
              <a:rPr lang="en-US" i="1" dirty="0">
                <a:latin typeface="Aptos"/>
              </a:rPr>
              <a:t>   </a:t>
            </a:r>
            <a:endParaRPr lang="en-US" dirty="0">
              <a:latin typeface="Aptos"/>
            </a:endParaRPr>
          </a:p>
          <a:p>
            <a:r>
              <a:rPr lang="en-US" i="1" dirty="0">
                <a:latin typeface="Aptos"/>
              </a:rPr>
              <a:t>We acknowledge our occupation of unceded Kumeyaay land and the violent systemic injustices this has continuously perpetuated for Native peoples of this region. We pay respect to the Indigenous people of San Diego County - past, present, and future - and honor their continuing presence in their homeland and their spiritual beliefs that land does not belong to people; people belong to land.</a:t>
            </a:r>
          </a:p>
          <a:p>
            <a:endParaRPr lang="en-US" dirty="0">
              <a:latin typeface="Aptos"/>
            </a:endParaRPr>
          </a:p>
          <a:p>
            <a:r>
              <a:rPr lang="en-US" i="1" dirty="0">
                <a:latin typeface="Aptos"/>
              </a:rPr>
              <a:t>We also acknowledge that this is merely the beginning, and there is far more work to be done in an attempt to heal all of the injustices and inequities that still exist today and throughout their entire historical diaspora. We commit to moving forward together.</a:t>
            </a:r>
            <a:endParaRPr lang="en-US" dirty="0">
              <a:latin typeface="Aptos"/>
            </a:endParaRPr>
          </a:p>
        </p:txBody>
      </p:sp>
    </p:spTree>
    <p:extLst>
      <p:ext uri="{BB962C8B-B14F-4D97-AF65-F5344CB8AC3E}">
        <p14:creationId xmlns:p14="http://schemas.microsoft.com/office/powerpoint/2010/main" val="82926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4. Public Comments (10 min)</a:t>
            </a:r>
          </a:p>
        </p:txBody>
      </p:sp>
      <p:sp>
        <p:nvSpPr>
          <p:cNvPr id="2" name="Content Placeholder 1"/>
          <p:cNvSpPr>
            <a:spLocks noGrp="1"/>
          </p:cNvSpPr>
          <p:nvPr>
            <p:ph idx="1"/>
          </p:nvPr>
        </p:nvSpPr>
        <p:spPr>
          <a:xfrm>
            <a:off x="609600" y="1950720"/>
            <a:ext cx="10972800" cy="4203192"/>
          </a:xfrm>
        </p:spPr>
        <p:txBody>
          <a:bodyPr>
            <a:noAutofit/>
          </a:bodyPr>
          <a:lstStyle/>
          <a:p>
            <a:pPr marL="571500" indent="-571500">
              <a:buFont typeface="+mj-lt"/>
              <a:buAutoNum type="romanUcPeriod"/>
            </a:pPr>
            <a:endParaRPr lang="en-US" sz="2400" dirty="0"/>
          </a:p>
          <a:p>
            <a:r>
              <a:rPr lang="en-US" dirty="0">
                <a:latin typeface="Aptos"/>
              </a:rPr>
              <a:t>Limited to </a:t>
            </a:r>
            <a:r>
              <a:rPr lang="en-US" dirty="0">
                <a:latin typeface="Aptos"/>
                <a:hlinkClick r:id="rId3"/>
              </a:rPr>
              <a:t>10+1</a:t>
            </a:r>
            <a:r>
              <a:rPr lang="en-US" dirty="0">
                <a:latin typeface="Aptos"/>
              </a:rPr>
              <a:t> items that are not on the agenda</a:t>
            </a:r>
          </a:p>
          <a:p>
            <a:pPr lvl="1"/>
            <a:r>
              <a:rPr lang="en-US" sz="2600" dirty="0">
                <a:latin typeface="Aptos"/>
              </a:rPr>
              <a:t>Public Comments on agenda items will take place before the A.S. body discussion begins but after any relevant presentations.</a:t>
            </a:r>
          </a:p>
          <a:p>
            <a:r>
              <a:rPr lang="en-US" dirty="0">
                <a:latin typeface="Aptos"/>
              </a:rPr>
              <a:t>2 min. per speaker, 10 mins. per topic</a:t>
            </a:r>
          </a:p>
          <a:p>
            <a:pPr lvl="1"/>
            <a:r>
              <a:rPr lang="en-US" sz="2600" dirty="0">
                <a:latin typeface="Aptos"/>
              </a:rPr>
              <a:t>Individual speakers may not yield their time to another speaker or spokesperson</a:t>
            </a:r>
          </a:p>
          <a:p>
            <a:r>
              <a:rPr lang="en-US" dirty="0">
                <a:latin typeface="Aptos"/>
              </a:rPr>
              <a:t>To be continued at the end of the meeting if necessary</a:t>
            </a:r>
          </a:p>
          <a:p>
            <a:pPr marL="0" indent="0">
              <a:buNone/>
            </a:pPr>
            <a:endParaRPr lang="en-US" sz="2400"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6</a:t>
            </a:fld>
            <a:endParaRPr lang="en-US"/>
          </a:p>
        </p:txBody>
      </p:sp>
    </p:spTree>
    <p:extLst>
      <p:ext uri="{BB962C8B-B14F-4D97-AF65-F5344CB8AC3E}">
        <p14:creationId xmlns:p14="http://schemas.microsoft.com/office/powerpoint/2010/main" val="413166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9DD0C-DBA0-1215-A058-DFEC642D1A2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6C9FF2-DEDC-099F-0D70-578B6B203955}"/>
              </a:ext>
            </a:extLst>
          </p:cNvPr>
          <p:cNvSpPr>
            <a:spLocks noGrp="1"/>
          </p:cNvSpPr>
          <p:nvPr>
            <p:ph type="sldNum" sz="quarter" idx="12"/>
          </p:nvPr>
        </p:nvSpPr>
        <p:spPr>
          <a:xfrm>
            <a:off x="10566400" y="6188711"/>
            <a:ext cx="1016000" cy="365125"/>
          </a:xfrm>
        </p:spPr>
        <p:txBody>
          <a:bodyPr/>
          <a:lstStyle/>
          <a:p>
            <a:fld id="{401CF334-2D5C-4859-84A6-CA7E6E43FAEB}" type="slidenum">
              <a:rPr lang="en-US" smtClean="0"/>
              <a:t>7</a:t>
            </a:fld>
            <a:endParaRPr lang="en-US"/>
          </a:p>
        </p:txBody>
      </p:sp>
      <p:sp>
        <p:nvSpPr>
          <p:cNvPr id="11" name="Title 2">
            <a:extLst>
              <a:ext uri="{FF2B5EF4-FFF2-40B4-BE49-F238E27FC236}">
                <a16:creationId xmlns:a16="http://schemas.microsoft.com/office/drawing/2014/main" id="{E01E8A5D-787A-5B55-60BA-F2A4E666F6C1}"/>
              </a:ext>
            </a:extLst>
          </p:cNvPr>
          <p:cNvSpPr txBox="1">
            <a:spLocks/>
          </p:cNvSpPr>
          <p:nvPr/>
        </p:nvSpPr>
        <p:spPr>
          <a:xfrm>
            <a:off x="609600" y="376598"/>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400" dirty="0">
                <a:latin typeface="Arial" panose="020B0604020202020204" pitchFamily="34" charset="0"/>
                <a:cs typeface="Arial" panose="020B0604020202020204" pitchFamily="34" charset="0"/>
              </a:rPr>
              <a:t>5</a:t>
            </a:r>
            <a:r>
              <a:rPr lang="en-US" sz="4400" dirty="0">
                <a:solidFill>
                  <a:schemeClr val="tx2"/>
                </a:solidFill>
                <a:latin typeface="Arial" panose="020B0604020202020204" pitchFamily="34" charset="0"/>
                <a:cs typeface="Arial" panose="020B0604020202020204" pitchFamily="34" charset="0"/>
              </a:rPr>
              <a:t>. Action Items (Second Reads)</a:t>
            </a:r>
          </a:p>
        </p:txBody>
      </p:sp>
      <p:sp>
        <p:nvSpPr>
          <p:cNvPr id="7" name="Content Placeholder 1">
            <a:extLst>
              <a:ext uri="{FF2B5EF4-FFF2-40B4-BE49-F238E27FC236}">
                <a16:creationId xmlns:a16="http://schemas.microsoft.com/office/drawing/2014/main" id="{25941F63-CDB4-CE7B-0AD7-4F1A89B0E9DE}"/>
              </a:ext>
            </a:extLst>
          </p:cNvPr>
          <p:cNvSpPr txBox="1">
            <a:spLocks/>
          </p:cNvSpPr>
          <p:nvPr/>
        </p:nvSpPr>
        <p:spPr>
          <a:xfrm>
            <a:off x="1584100" y="2998818"/>
            <a:ext cx="9998299" cy="3506088"/>
          </a:xfrm>
          <a:prstGeom prst="rect">
            <a:avLst/>
          </a:prstGeom>
        </p:spPr>
        <p:txBody>
          <a:bodyPr vert="horz">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defRPr sz="2400"/>
            </a:pPr>
            <a:endParaRPr lang="en-US" sz="2400" dirty="0"/>
          </a:p>
        </p:txBody>
      </p:sp>
      <p:sp>
        <p:nvSpPr>
          <p:cNvPr id="9" name="Content Placeholder 1">
            <a:extLst>
              <a:ext uri="{FF2B5EF4-FFF2-40B4-BE49-F238E27FC236}">
                <a16:creationId xmlns:a16="http://schemas.microsoft.com/office/drawing/2014/main" id="{DE9D1E87-77DC-C18D-07C5-FB9C4DE2EB53}"/>
              </a:ext>
            </a:extLst>
          </p:cNvPr>
          <p:cNvSpPr>
            <a:spLocks noGrp="1"/>
          </p:cNvSpPr>
          <p:nvPr>
            <p:ph idx="1"/>
          </p:nvPr>
        </p:nvSpPr>
        <p:spPr>
          <a:xfrm>
            <a:off x="604344" y="1608871"/>
            <a:ext cx="10972800" cy="1019333"/>
          </a:xfrm>
        </p:spPr>
        <p:txBody>
          <a:bodyPr>
            <a:noAutofit/>
          </a:bodyPr>
          <a:lstStyle/>
          <a:p>
            <a:pPr marL="920750" indent="-920750">
              <a:buClr>
                <a:srgbClr val="20557B"/>
              </a:buClr>
              <a:buNone/>
            </a:pPr>
            <a:r>
              <a:rPr lang="en-US" b="1" dirty="0">
                <a:solidFill>
                  <a:schemeClr val="tx2"/>
                </a:solidFill>
                <a:latin typeface="Aptos"/>
              </a:rPr>
              <a:t>5.1.	Updating College Mission &amp; Vision Statements</a:t>
            </a:r>
          </a:p>
          <a:p>
            <a:pPr marL="920750" indent="-920750">
              <a:buClr>
                <a:srgbClr val="20557B"/>
              </a:buClr>
              <a:buNone/>
            </a:pPr>
            <a:r>
              <a:rPr lang="en-US" b="1" dirty="0">
                <a:solidFill>
                  <a:schemeClr val="tx2"/>
                </a:solidFill>
                <a:latin typeface="Aptos"/>
              </a:rPr>
              <a:t>	</a:t>
            </a:r>
            <a:r>
              <a:rPr lang="en-US" b="1" dirty="0">
                <a:latin typeface="Aptos"/>
              </a:rPr>
              <a:t>David Wilhelm / Rodrigo Gomez (10 mins.)</a:t>
            </a:r>
            <a:endParaRPr lang="en-US" dirty="0">
              <a:latin typeface="Aptos"/>
            </a:endParaRPr>
          </a:p>
        </p:txBody>
      </p:sp>
      <p:sp>
        <p:nvSpPr>
          <p:cNvPr id="3" name="Rectangle 2">
            <a:extLst>
              <a:ext uri="{FF2B5EF4-FFF2-40B4-BE49-F238E27FC236}">
                <a16:creationId xmlns:a16="http://schemas.microsoft.com/office/drawing/2014/main" id="{1394DDF2-6191-4E69-B594-5ECA9A31501E}"/>
              </a:ext>
            </a:extLst>
          </p:cNvPr>
          <p:cNvSpPr/>
          <p:nvPr/>
        </p:nvSpPr>
        <p:spPr>
          <a:xfrm>
            <a:off x="1023966" y="2788083"/>
            <a:ext cx="10133556" cy="3477875"/>
          </a:xfrm>
          <a:prstGeom prst="rect">
            <a:avLst/>
          </a:prstGeom>
        </p:spPr>
        <p:txBody>
          <a:bodyPr wrap="square">
            <a:spAutoFit/>
          </a:bodyPr>
          <a:lstStyle/>
          <a:p>
            <a:r>
              <a:rPr lang="en-US" sz="2000" dirty="0">
                <a:latin typeface="Aptos" panose="020B0004020202020204"/>
              </a:rPr>
              <a:t>San Diego Miramar College, in keeping with this vision, supports and emphasizes the following guiding values: </a:t>
            </a:r>
          </a:p>
          <a:p>
            <a:endParaRPr lang="en-US" sz="2000" dirty="0">
              <a:latin typeface="Aptos" panose="020B0004020202020204"/>
            </a:endParaRPr>
          </a:p>
          <a:p>
            <a:pPr marL="342900" indent="-342900">
              <a:buAutoNum type="arabicPeriod"/>
            </a:pPr>
            <a:r>
              <a:rPr lang="en-US" sz="2000" dirty="0">
                <a:latin typeface="Aptos" panose="020B0004020202020204"/>
              </a:rPr>
              <a:t>Access to learning and support services, for all students to successfully achieve their educational and career goals </a:t>
            </a:r>
          </a:p>
          <a:p>
            <a:pPr marL="342900" indent="-342900">
              <a:buAutoNum type="arabicPeriod"/>
            </a:pPr>
            <a:r>
              <a:rPr lang="en-US" sz="2000" dirty="0">
                <a:latin typeface="Aptos" panose="020B0004020202020204"/>
              </a:rPr>
              <a:t>A culture that breaks down barriers, embraces, promotes and respects community through equity, inclusion, civility, responsibility and sustainability, from a global perspective </a:t>
            </a:r>
          </a:p>
          <a:p>
            <a:pPr marL="342900" indent="-342900">
              <a:buAutoNum type="arabicPeriod"/>
            </a:pPr>
            <a:r>
              <a:rPr lang="en-US" sz="2000" dirty="0">
                <a:highlight>
                  <a:srgbClr val="FFFF00"/>
                </a:highlight>
                <a:latin typeface="Aptos" panose="020B0004020202020204"/>
              </a:rPr>
              <a:t>A reflection and respect of our diverse community of our students, classified professionals, faculty and administrators. </a:t>
            </a:r>
          </a:p>
          <a:p>
            <a:pPr marL="342900" indent="-342900">
              <a:buAutoNum type="arabicPeriod"/>
            </a:pPr>
            <a:r>
              <a:rPr lang="en-US" sz="2000" dirty="0">
                <a:highlight>
                  <a:srgbClr val="FFFF00"/>
                </a:highlight>
                <a:latin typeface="Aptos" panose="020B0004020202020204"/>
              </a:rPr>
              <a:t>A reflection of our community through the diversity of our students, classified professionals, faculty, and administrators. </a:t>
            </a:r>
          </a:p>
        </p:txBody>
      </p:sp>
    </p:spTree>
    <p:extLst>
      <p:ext uri="{BB962C8B-B14F-4D97-AF65-F5344CB8AC3E}">
        <p14:creationId xmlns:p14="http://schemas.microsoft.com/office/powerpoint/2010/main" val="230020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9DD0C-DBA0-1215-A058-DFEC642D1A2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6C9FF2-DEDC-099F-0D70-578B6B203955}"/>
              </a:ext>
            </a:extLst>
          </p:cNvPr>
          <p:cNvSpPr>
            <a:spLocks noGrp="1"/>
          </p:cNvSpPr>
          <p:nvPr>
            <p:ph type="sldNum" sz="quarter" idx="12"/>
          </p:nvPr>
        </p:nvSpPr>
        <p:spPr>
          <a:xfrm>
            <a:off x="10566400" y="6188711"/>
            <a:ext cx="1016000" cy="365125"/>
          </a:xfrm>
        </p:spPr>
        <p:txBody>
          <a:bodyPr/>
          <a:lstStyle/>
          <a:p>
            <a:fld id="{401CF334-2D5C-4859-84A6-CA7E6E43FAEB}" type="slidenum">
              <a:rPr lang="en-US" smtClean="0"/>
              <a:t>8</a:t>
            </a:fld>
            <a:endParaRPr lang="en-US"/>
          </a:p>
        </p:txBody>
      </p:sp>
      <p:sp>
        <p:nvSpPr>
          <p:cNvPr id="11" name="Title 2">
            <a:extLst>
              <a:ext uri="{FF2B5EF4-FFF2-40B4-BE49-F238E27FC236}">
                <a16:creationId xmlns:a16="http://schemas.microsoft.com/office/drawing/2014/main" id="{E01E8A5D-787A-5B55-60BA-F2A4E666F6C1}"/>
              </a:ext>
            </a:extLst>
          </p:cNvPr>
          <p:cNvSpPr txBox="1">
            <a:spLocks/>
          </p:cNvSpPr>
          <p:nvPr/>
        </p:nvSpPr>
        <p:spPr>
          <a:xfrm>
            <a:off x="609600" y="376598"/>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400" dirty="0">
                <a:latin typeface="Arial" panose="020B0604020202020204" pitchFamily="34" charset="0"/>
                <a:cs typeface="Arial" panose="020B0604020202020204" pitchFamily="34" charset="0"/>
              </a:rPr>
              <a:t>5</a:t>
            </a:r>
            <a:r>
              <a:rPr lang="en-US" sz="4400" dirty="0">
                <a:solidFill>
                  <a:schemeClr val="tx2"/>
                </a:solidFill>
                <a:latin typeface="Arial" panose="020B0604020202020204" pitchFamily="34" charset="0"/>
                <a:cs typeface="Arial" panose="020B0604020202020204" pitchFamily="34" charset="0"/>
              </a:rPr>
              <a:t>. Action Items (Second Reads)</a:t>
            </a:r>
          </a:p>
        </p:txBody>
      </p:sp>
      <p:sp>
        <p:nvSpPr>
          <p:cNvPr id="9" name="Content Placeholder 1">
            <a:extLst>
              <a:ext uri="{FF2B5EF4-FFF2-40B4-BE49-F238E27FC236}">
                <a16:creationId xmlns:a16="http://schemas.microsoft.com/office/drawing/2014/main" id="{DE9D1E87-77DC-C18D-07C5-FB9C4DE2EB53}"/>
              </a:ext>
            </a:extLst>
          </p:cNvPr>
          <p:cNvSpPr>
            <a:spLocks noGrp="1"/>
          </p:cNvSpPr>
          <p:nvPr>
            <p:ph idx="1"/>
          </p:nvPr>
        </p:nvSpPr>
        <p:spPr>
          <a:xfrm>
            <a:off x="604344" y="1608871"/>
            <a:ext cx="10972800" cy="1019333"/>
          </a:xfrm>
        </p:spPr>
        <p:txBody>
          <a:bodyPr>
            <a:noAutofit/>
          </a:bodyPr>
          <a:lstStyle/>
          <a:p>
            <a:pPr marL="920750" indent="-920750">
              <a:buClr>
                <a:srgbClr val="20557B"/>
              </a:buClr>
              <a:buNone/>
            </a:pPr>
            <a:r>
              <a:rPr lang="en-US" b="1" dirty="0">
                <a:solidFill>
                  <a:schemeClr val="tx2"/>
                </a:solidFill>
                <a:latin typeface="Aptos"/>
              </a:rPr>
              <a:t>5.1.	Updating College Mission &amp; Vision Statements</a:t>
            </a:r>
          </a:p>
          <a:p>
            <a:pPr marL="920750" indent="-920750">
              <a:buClr>
                <a:srgbClr val="20557B"/>
              </a:buClr>
              <a:buNone/>
            </a:pPr>
            <a:r>
              <a:rPr lang="en-US" b="1" dirty="0">
                <a:solidFill>
                  <a:schemeClr val="tx2"/>
                </a:solidFill>
                <a:latin typeface="Aptos"/>
              </a:rPr>
              <a:t>	</a:t>
            </a:r>
            <a:r>
              <a:rPr lang="en-US" b="1" dirty="0">
                <a:latin typeface="Aptos"/>
              </a:rPr>
              <a:t>David Wilhelm / Rodrigo Gomez (10 mins.)</a:t>
            </a:r>
            <a:endParaRPr lang="en-US" dirty="0">
              <a:latin typeface="Aptos"/>
            </a:endParaRPr>
          </a:p>
        </p:txBody>
      </p:sp>
      <p:sp>
        <p:nvSpPr>
          <p:cNvPr id="2" name="Rectangle 1">
            <a:extLst>
              <a:ext uri="{FF2B5EF4-FFF2-40B4-BE49-F238E27FC236}">
                <a16:creationId xmlns:a16="http://schemas.microsoft.com/office/drawing/2014/main" id="{C8BE3445-9E1C-4F01-95CD-B82D2D4E8AE7}"/>
              </a:ext>
            </a:extLst>
          </p:cNvPr>
          <p:cNvSpPr/>
          <p:nvPr/>
        </p:nvSpPr>
        <p:spPr>
          <a:xfrm>
            <a:off x="1856947" y="2977296"/>
            <a:ext cx="8467594" cy="2862322"/>
          </a:xfrm>
          <a:prstGeom prst="rect">
            <a:avLst/>
          </a:prstGeom>
        </p:spPr>
        <p:txBody>
          <a:bodyPr wrap="square">
            <a:spAutoFit/>
          </a:bodyPr>
          <a:lstStyle/>
          <a:p>
            <a:r>
              <a:rPr lang="en-US" sz="2000" dirty="0">
                <a:latin typeface="Aptos" panose="020B0004020202020204"/>
                <a:ea typeface="Calibri" panose="020F0502020204030204" pitchFamily="34" charset="0"/>
              </a:rPr>
              <a:t>The Classified Senate met today and discussed bullets 3 &amp; 4 on the Mission and Vision statement. </a:t>
            </a:r>
          </a:p>
          <a:p>
            <a:r>
              <a:rPr lang="en-US" sz="2000" dirty="0">
                <a:latin typeface="Aptos" panose="020B0004020202020204"/>
                <a:ea typeface="Calibri" panose="020F0502020204030204" pitchFamily="34" charset="0"/>
              </a:rPr>
              <a:t> </a:t>
            </a:r>
          </a:p>
          <a:p>
            <a:r>
              <a:rPr lang="en-US" sz="2000" dirty="0">
                <a:latin typeface="Aptos" panose="020B0004020202020204"/>
                <a:ea typeface="Calibri" panose="020F0502020204030204" pitchFamily="34" charset="0"/>
              </a:rPr>
              <a:t>We came up with the following recommendation to combine these bullets: </a:t>
            </a:r>
          </a:p>
          <a:p>
            <a:r>
              <a:rPr lang="en-US" sz="2000" dirty="0">
                <a:latin typeface="Aptos" panose="020B0004020202020204"/>
                <a:ea typeface="Calibri" panose="020F0502020204030204" pitchFamily="34" charset="0"/>
              </a:rPr>
              <a:t> </a:t>
            </a:r>
          </a:p>
          <a:p>
            <a:r>
              <a:rPr lang="en-US" sz="2000" dirty="0">
                <a:solidFill>
                  <a:srgbClr val="000000"/>
                </a:solidFill>
                <a:highlight>
                  <a:srgbClr val="FFFF00"/>
                </a:highlight>
                <a:latin typeface="Aptos" panose="020B0004020202020204"/>
                <a:ea typeface="Calibri" panose="020F0502020204030204" pitchFamily="34" charset="0"/>
              </a:rPr>
              <a:t>“A commitment to respect and reflect the diversity of our local community.”</a:t>
            </a:r>
            <a:endParaRPr lang="en-US" sz="2000" dirty="0">
              <a:highlight>
                <a:srgbClr val="FFFF00"/>
              </a:highlight>
              <a:latin typeface="Aptos" panose="020B0004020202020204"/>
              <a:ea typeface="Calibri" panose="020F0502020204030204" pitchFamily="34" charset="0"/>
            </a:endParaRPr>
          </a:p>
          <a:p>
            <a:r>
              <a:rPr lang="en-US" sz="2000" dirty="0">
                <a:solidFill>
                  <a:srgbClr val="000000"/>
                </a:solidFill>
                <a:latin typeface="Aptos" panose="020B0004020202020204"/>
                <a:ea typeface="Calibri" panose="020F0502020204030204" pitchFamily="34" charset="0"/>
              </a:rPr>
              <a:t> </a:t>
            </a:r>
            <a:endParaRPr lang="en-US" sz="2000" dirty="0">
              <a:latin typeface="Aptos" panose="020B0004020202020204"/>
              <a:ea typeface="Calibri" panose="020F0502020204030204" pitchFamily="34" charset="0"/>
            </a:endParaRPr>
          </a:p>
          <a:p>
            <a:r>
              <a:rPr lang="en-US" sz="2000" dirty="0">
                <a:solidFill>
                  <a:srgbClr val="000000"/>
                </a:solidFill>
                <a:latin typeface="Aptos" panose="020B0004020202020204"/>
                <a:ea typeface="Calibri" panose="020F0502020204030204" pitchFamily="34" charset="0"/>
              </a:rPr>
              <a:t>I wanted to ensure you had this ahead of your meeting this afternoon, in case you would like to include it in your discussion. </a:t>
            </a:r>
            <a:endParaRPr lang="en-US" sz="2000" dirty="0">
              <a:latin typeface="Aptos" panose="020B0004020202020204"/>
              <a:ea typeface="Calibri" panose="020F0502020204030204" pitchFamily="34" charset="0"/>
            </a:endParaRPr>
          </a:p>
        </p:txBody>
      </p:sp>
    </p:spTree>
    <p:extLst>
      <p:ext uri="{BB962C8B-B14F-4D97-AF65-F5344CB8AC3E}">
        <p14:creationId xmlns:p14="http://schemas.microsoft.com/office/powerpoint/2010/main" val="31789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9DD0C-DBA0-1215-A058-DFEC642D1A2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6C9FF2-DEDC-099F-0D70-578B6B203955}"/>
              </a:ext>
            </a:extLst>
          </p:cNvPr>
          <p:cNvSpPr>
            <a:spLocks noGrp="1"/>
          </p:cNvSpPr>
          <p:nvPr>
            <p:ph type="sldNum" sz="quarter" idx="12"/>
          </p:nvPr>
        </p:nvSpPr>
        <p:spPr>
          <a:xfrm>
            <a:off x="10566400" y="6188711"/>
            <a:ext cx="1016000" cy="365125"/>
          </a:xfrm>
        </p:spPr>
        <p:txBody>
          <a:bodyPr/>
          <a:lstStyle/>
          <a:p>
            <a:fld id="{401CF334-2D5C-4859-84A6-CA7E6E43FAEB}" type="slidenum">
              <a:rPr lang="en-US" smtClean="0"/>
              <a:t>9</a:t>
            </a:fld>
            <a:endParaRPr lang="en-US"/>
          </a:p>
        </p:txBody>
      </p:sp>
      <p:sp>
        <p:nvSpPr>
          <p:cNvPr id="11" name="Title 2">
            <a:extLst>
              <a:ext uri="{FF2B5EF4-FFF2-40B4-BE49-F238E27FC236}">
                <a16:creationId xmlns:a16="http://schemas.microsoft.com/office/drawing/2014/main" id="{E01E8A5D-787A-5B55-60BA-F2A4E666F6C1}"/>
              </a:ext>
            </a:extLst>
          </p:cNvPr>
          <p:cNvSpPr txBox="1">
            <a:spLocks/>
          </p:cNvSpPr>
          <p:nvPr/>
        </p:nvSpPr>
        <p:spPr>
          <a:xfrm>
            <a:off x="609600" y="376598"/>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400" dirty="0">
                <a:latin typeface="Arial" panose="020B0604020202020204" pitchFamily="34" charset="0"/>
                <a:cs typeface="Arial" panose="020B0604020202020204" pitchFamily="34" charset="0"/>
              </a:rPr>
              <a:t>5</a:t>
            </a:r>
            <a:r>
              <a:rPr lang="en-US" sz="4400" dirty="0">
                <a:solidFill>
                  <a:schemeClr val="tx2"/>
                </a:solidFill>
                <a:latin typeface="Arial" panose="020B0604020202020204" pitchFamily="34" charset="0"/>
                <a:cs typeface="Arial" panose="020B0604020202020204" pitchFamily="34" charset="0"/>
              </a:rPr>
              <a:t>. Action Items (Second Reads)</a:t>
            </a:r>
          </a:p>
        </p:txBody>
      </p:sp>
      <p:sp>
        <p:nvSpPr>
          <p:cNvPr id="7" name="Content Placeholder 1">
            <a:extLst>
              <a:ext uri="{FF2B5EF4-FFF2-40B4-BE49-F238E27FC236}">
                <a16:creationId xmlns:a16="http://schemas.microsoft.com/office/drawing/2014/main" id="{25941F63-CDB4-CE7B-0AD7-4F1A89B0E9DE}"/>
              </a:ext>
            </a:extLst>
          </p:cNvPr>
          <p:cNvSpPr txBox="1">
            <a:spLocks/>
          </p:cNvSpPr>
          <p:nvPr/>
        </p:nvSpPr>
        <p:spPr>
          <a:xfrm>
            <a:off x="1584100" y="2998818"/>
            <a:ext cx="9998299" cy="3506088"/>
          </a:xfrm>
          <a:prstGeom prst="rect">
            <a:avLst/>
          </a:prstGeom>
        </p:spPr>
        <p:txBody>
          <a:bodyPr vert="horz">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defRPr sz="2400"/>
            </a:pPr>
            <a:endParaRPr lang="en-US" sz="2400" dirty="0"/>
          </a:p>
        </p:txBody>
      </p:sp>
      <p:sp>
        <p:nvSpPr>
          <p:cNvPr id="9" name="Content Placeholder 1">
            <a:extLst>
              <a:ext uri="{FF2B5EF4-FFF2-40B4-BE49-F238E27FC236}">
                <a16:creationId xmlns:a16="http://schemas.microsoft.com/office/drawing/2014/main" id="{DE9D1E87-77DC-C18D-07C5-FB9C4DE2EB53}"/>
              </a:ext>
            </a:extLst>
          </p:cNvPr>
          <p:cNvSpPr>
            <a:spLocks noGrp="1"/>
          </p:cNvSpPr>
          <p:nvPr>
            <p:ph idx="1"/>
          </p:nvPr>
        </p:nvSpPr>
        <p:spPr>
          <a:xfrm>
            <a:off x="604344" y="1608871"/>
            <a:ext cx="10972800" cy="1019333"/>
          </a:xfrm>
        </p:spPr>
        <p:txBody>
          <a:bodyPr>
            <a:noAutofit/>
          </a:bodyPr>
          <a:lstStyle/>
          <a:p>
            <a:pPr marL="920750" indent="-920750">
              <a:buClr>
                <a:srgbClr val="20557B"/>
              </a:buClr>
              <a:buNone/>
            </a:pPr>
            <a:r>
              <a:rPr lang="en-US" b="1" dirty="0">
                <a:solidFill>
                  <a:schemeClr val="tx2"/>
                </a:solidFill>
                <a:latin typeface="Aptos"/>
              </a:rPr>
              <a:t>5.1.	Updating College Mission &amp; Vision Statements</a:t>
            </a:r>
          </a:p>
          <a:p>
            <a:pPr marL="920750" indent="-920750">
              <a:buClr>
                <a:srgbClr val="20557B"/>
              </a:buClr>
              <a:buNone/>
            </a:pPr>
            <a:r>
              <a:rPr lang="en-US" b="1" dirty="0">
                <a:solidFill>
                  <a:schemeClr val="tx2"/>
                </a:solidFill>
                <a:latin typeface="Aptos"/>
              </a:rPr>
              <a:t>	</a:t>
            </a:r>
            <a:r>
              <a:rPr lang="en-US" b="1" dirty="0">
                <a:latin typeface="Aptos"/>
              </a:rPr>
              <a:t>David Wilhelm / Rodrigo Gomez (10 mins.)</a:t>
            </a:r>
            <a:endParaRPr lang="en-US" dirty="0">
              <a:latin typeface="Aptos"/>
            </a:endParaRPr>
          </a:p>
        </p:txBody>
      </p:sp>
      <p:sp>
        <p:nvSpPr>
          <p:cNvPr id="2" name="Rectangle 1">
            <a:extLst>
              <a:ext uri="{FF2B5EF4-FFF2-40B4-BE49-F238E27FC236}">
                <a16:creationId xmlns:a16="http://schemas.microsoft.com/office/drawing/2014/main" id="{2BB970CE-6008-404F-84DD-FB10EC66799F}"/>
              </a:ext>
            </a:extLst>
          </p:cNvPr>
          <p:cNvSpPr/>
          <p:nvPr/>
        </p:nvSpPr>
        <p:spPr>
          <a:xfrm>
            <a:off x="597638" y="2802830"/>
            <a:ext cx="5302122" cy="3785652"/>
          </a:xfrm>
          <a:prstGeom prst="rect">
            <a:avLst/>
          </a:prstGeom>
        </p:spPr>
        <p:txBody>
          <a:bodyPr wrap="square">
            <a:spAutoFit/>
          </a:bodyPr>
          <a:lstStyle/>
          <a:p>
            <a:r>
              <a:rPr lang="en-US" sz="2000" b="1" dirty="0">
                <a:latin typeface="Aptos" panose="020B0004020202020204"/>
              </a:rPr>
              <a:t>Option 1 – Keep both but rewrite for distinct purposes </a:t>
            </a:r>
          </a:p>
          <a:p>
            <a:endParaRPr lang="en-US" sz="2000" dirty="0">
              <a:latin typeface="Aptos" panose="020B0004020202020204"/>
            </a:endParaRPr>
          </a:p>
          <a:p>
            <a:r>
              <a:rPr lang="en-US" sz="2000" dirty="0">
                <a:latin typeface="Aptos" panose="020B0004020202020204"/>
              </a:rPr>
              <a:t>• #3 – Respect for Diversity: Commitment to respecting and honoring the diverse backgrounds and perspectives of our students, classified professionals, faculty, and administrators. </a:t>
            </a:r>
          </a:p>
          <a:p>
            <a:endParaRPr lang="en-US" sz="2000" dirty="0">
              <a:latin typeface="Aptos" panose="020B0004020202020204"/>
            </a:endParaRPr>
          </a:p>
          <a:p>
            <a:r>
              <a:rPr lang="en-US" sz="2000" dirty="0">
                <a:latin typeface="Aptos" panose="020B0004020202020204"/>
              </a:rPr>
              <a:t>• #4 – Representation and Inclusion: Commitment to ensuring that our programs, services, and institutional practices reflect and serve the diversity of our college community. </a:t>
            </a:r>
          </a:p>
        </p:txBody>
      </p:sp>
      <p:sp>
        <p:nvSpPr>
          <p:cNvPr id="4" name="Rectangle 3">
            <a:extLst>
              <a:ext uri="{FF2B5EF4-FFF2-40B4-BE49-F238E27FC236}">
                <a16:creationId xmlns:a16="http://schemas.microsoft.com/office/drawing/2014/main" id="{27F1CF57-4688-4FF7-A8A8-302417D058D4}"/>
              </a:ext>
            </a:extLst>
          </p:cNvPr>
          <p:cNvSpPr/>
          <p:nvPr/>
        </p:nvSpPr>
        <p:spPr>
          <a:xfrm>
            <a:off x="6292242" y="2838797"/>
            <a:ext cx="4597053" cy="3477875"/>
          </a:xfrm>
          <a:prstGeom prst="rect">
            <a:avLst/>
          </a:prstGeom>
        </p:spPr>
        <p:txBody>
          <a:bodyPr wrap="square">
            <a:spAutoFit/>
          </a:bodyPr>
          <a:lstStyle/>
          <a:p>
            <a:r>
              <a:rPr lang="en-US" sz="2000" b="1" dirty="0">
                <a:latin typeface="Aptos" panose="020B0004020202020204"/>
              </a:rPr>
              <a:t>Option 2: Merge #3 and #4 into a single clear value </a:t>
            </a:r>
          </a:p>
          <a:p>
            <a:endParaRPr lang="en-US" sz="2000" dirty="0">
              <a:latin typeface="Aptos" panose="020B0004020202020204"/>
            </a:endParaRPr>
          </a:p>
          <a:p>
            <a:r>
              <a:rPr lang="en-US" sz="2000" dirty="0">
                <a:latin typeface="Aptos" panose="020B0004020202020204"/>
              </a:rPr>
              <a:t>• A culture that breaks down barriers and promotes community through equity, inclusion, civility, respect, responsibility, and sustainability, from a global perspective — one that reflects and celebrates the diversity of our students, classified professionals, faculty, and administrators. </a:t>
            </a:r>
          </a:p>
        </p:txBody>
      </p:sp>
    </p:spTree>
    <p:extLst>
      <p:ext uri="{BB962C8B-B14F-4D97-AF65-F5344CB8AC3E}">
        <p14:creationId xmlns:p14="http://schemas.microsoft.com/office/powerpoint/2010/main" val="379694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Custom 12">
      <a:dk1>
        <a:srgbClr val="000000"/>
      </a:dk1>
      <a:lt1>
        <a:srgbClr val="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0074F7"/>
      </a:hlink>
      <a:folHlink>
        <a:srgbClr val="E7F19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Miramar Theme</Template>
  <TotalTime>57966</TotalTime>
  <Words>1969</Words>
  <Application>Microsoft Office PowerPoint</Application>
  <PresentationFormat>Widescreen</PresentationFormat>
  <Paragraphs>252</Paragraphs>
  <Slides>28</Slides>
  <Notes>24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Aptos</vt:lpstr>
      <vt:lpstr>Arial</vt:lpstr>
      <vt:lpstr>Calibri</vt:lpstr>
      <vt:lpstr>Tahoma</vt:lpstr>
      <vt:lpstr>Times New Roman</vt:lpstr>
      <vt:lpstr>Trebuchet MS</vt:lpstr>
      <vt:lpstr>Wingdings 2</vt:lpstr>
      <vt:lpstr>Presentation on brainstorming</vt:lpstr>
      <vt:lpstr>PowerPoint Presentation</vt:lpstr>
      <vt:lpstr>San Diego Miramar College Academic Senate Meeting</vt:lpstr>
      <vt:lpstr>PowerPoint Presentation</vt:lpstr>
      <vt:lpstr>2. Agenda Overview</vt:lpstr>
      <vt:lpstr>3. Land Acknowledgment (Updated)</vt:lpstr>
      <vt:lpstr>4. Public Comments (10 min)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Reports</vt:lpstr>
      <vt:lpstr>7. Reports</vt:lpstr>
      <vt:lpstr>7.3: Executive Committee Reports</vt:lpstr>
      <vt:lpstr>7.3: Executive Committee Reports</vt:lpstr>
      <vt:lpstr>PowerPoint Presentation</vt:lpstr>
      <vt:lpstr>PowerPoint Presentation</vt:lpstr>
      <vt:lpstr>7.3.2-7 Executive Committee Reports</vt:lpstr>
      <vt:lpstr>7.3.4: A.S. Treasurer</vt:lpstr>
      <vt:lpstr>8. Announcements</vt:lpstr>
      <vt:lpstr>8.2 Executive Committee</vt:lpstr>
      <vt:lpstr>  If the calendar was approved earlier,  the next meeting of the 2025-26 SDMC Academic Senate is: Tuesday, December 2nd, 2025 from 3:30-5:00 pm in M-110 and on Zoom.   Senators wishing to attend remotely can learn more via the A.S. Senator Remote Attendance Form. Senators wishing to change their attendance to in person should contact rgomez001@sdccd.edu.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Session</dc:title>
  <dc:creator>Pablo Martin</dc:creator>
  <cp:lastModifiedBy>Rodrigo Gomez</cp:lastModifiedBy>
  <cp:revision>6255</cp:revision>
  <cp:lastPrinted>2022-09-20T19:58:39Z</cp:lastPrinted>
  <dcterms:created xsi:type="dcterms:W3CDTF">2022-08-23T03:57:42Z</dcterms:created>
  <dcterms:modified xsi:type="dcterms:W3CDTF">2025-11-04T22:52:55Z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