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260" r:id="rId4"/>
    <p:sldId id="261" r:id="rId5"/>
    <p:sldId id="263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95" autoAdjust="0"/>
    <p:restoredTop sz="94660"/>
  </p:normalViewPr>
  <p:slideViewPr>
    <p:cSldViewPr snapToGrid="0" showGuides="1">
      <p:cViewPr>
        <p:scale>
          <a:sx n="120" d="100"/>
          <a:sy n="120" d="100"/>
        </p:scale>
        <p:origin x="492" y="12"/>
      </p:cViewPr>
      <p:guideLst>
        <p:guide orient="horz" pos="336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364AD-0B60-488C-A16B-C45CC412A8DB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1033E-31E0-42A5-83AF-5645F3FCF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268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364AD-0B60-488C-A16B-C45CC412A8DB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1033E-31E0-42A5-83AF-5645F3FCF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453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364AD-0B60-488C-A16B-C45CC412A8DB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1033E-31E0-42A5-83AF-5645F3FCF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561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364AD-0B60-488C-A16B-C45CC412A8DB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1033E-31E0-42A5-83AF-5645F3FCF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653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364AD-0B60-488C-A16B-C45CC412A8DB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1033E-31E0-42A5-83AF-5645F3FCF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346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364AD-0B60-488C-A16B-C45CC412A8DB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1033E-31E0-42A5-83AF-5645F3FCF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477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364AD-0B60-488C-A16B-C45CC412A8DB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1033E-31E0-42A5-83AF-5645F3FCF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552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364AD-0B60-488C-A16B-C45CC412A8DB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1033E-31E0-42A5-83AF-5645F3FCF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448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364AD-0B60-488C-A16B-C45CC412A8DB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1033E-31E0-42A5-83AF-5645F3FCF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373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364AD-0B60-488C-A16B-C45CC412A8DB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1033E-31E0-42A5-83AF-5645F3FCF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468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364AD-0B60-488C-A16B-C45CC412A8DB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1033E-31E0-42A5-83AF-5645F3FCF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071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B364AD-0B60-488C-A16B-C45CC412A8DB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31033E-31E0-42A5-83AF-5645F3FCF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489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587" y="504154"/>
            <a:ext cx="5108575" cy="603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 Box 5"/>
          <p:cNvSpPr txBox="1">
            <a:spLocks noChangeArrowheads="1"/>
          </p:cNvSpPr>
          <p:nvPr/>
        </p:nvSpPr>
        <p:spPr bwMode="auto">
          <a:xfrm>
            <a:off x="829605" y="216771"/>
            <a:ext cx="2703512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rgbClr val="339933"/>
                </a:solidFill>
                <a:latin typeface="Calibri" panose="020F0502020204030204" pitchFamily="34" charset="0"/>
              </a:rPr>
              <a:t>The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rgbClr val="339933"/>
                </a:solidFill>
                <a:latin typeface="Calibri" panose="020F0502020204030204" pitchFamily="34" charset="0"/>
              </a:rPr>
              <a:t>Lymphatic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rgbClr val="339933"/>
                </a:solidFill>
                <a:latin typeface="Calibri" panose="020F0502020204030204" pitchFamily="34" charset="0"/>
              </a:rPr>
              <a:t>System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CB4ED9C9-5C98-DBC7-5525-1507F9EC2A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170" y="2703510"/>
            <a:ext cx="4760967" cy="1751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buNone/>
            </a:pPr>
            <a:r>
              <a:rPr lang="en-US" altLang="en-US" sz="2400" u="sng" dirty="0">
                <a:latin typeface="Calibri" panose="020F0502020204030204" pitchFamily="34" charset="0"/>
              </a:rPr>
              <a:t>Roles of Lymphatic System</a:t>
            </a:r>
            <a:r>
              <a:rPr lang="en-US" altLang="en-US" sz="2400" dirty="0">
                <a:latin typeface="Calibri" panose="020F0502020204030204" pitchFamily="34" charset="0"/>
              </a:rPr>
              <a:t>:</a:t>
            </a:r>
          </a:p>
          <a:p>
            <a:pPr marL="339725" indent="-339725">
              <a:buFontTx/>
              <a:buAutoNum type="arabicParenR"/>
            </a:pPr>
            <a:r>
              <a:rPr lang="en-US" altLang="en-US" sz="2000" dirty="0">
                <a:latin typeface="Calibri" panose="020F0502020204030204" pitchFamily="34" charset="0"/>
              </a:rPr>
              <a:t>One-way drainage system. </a:t>
            </a:r>
          </a:p>
          <a:p>
            <a:pPr marL="339725" indent="-339725">
              <a:buAutoNum type="arabicParenR" startAt="2"/>
            </a:pPr>
            <a:r>
              <a:rPr lang="en-US" altLang="en-US" sz="2000" dirty="0">
                <a:latin typeface="Calibri" panose="020F0502020204030204" pitchFamily="34" charset="0"/>
              </a:rPr>
              <a:t>Lipid Absorption from Small Intestine. </a:t>
            </a:r>
          </a:p>
          <a:p>
            <a:pPr marL="339725" indent="-339725">
              <a:buAutoNum type="arabicParenR" startAt="2"/>
            </a:pPr>
            <a:r>
              <a:rPr lang="en-US" altLang="en-US" sz="2000" dirty="0">
                <a:latin typeface="Calibri" panose="020F0502020204030204" pitchFamily="34" charset="0"/>
              </a:rPr>
              <a:t>Produce &amp; Circulates Defense cells.</a:t>
            </a:r>
          </a:p>
        </p:txBody>
      </p:sp>
    </p:spTree>
    <p:extLst>
      <p:ext uri="{BB962C8B-B14F-4D97-AF65-F5344CB8AC3E}">
        <p14:creationId xmlns:p14="http://schemas.microsoft.com/office/powerpoint/2010/main" val="20228429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5" b="4042"/>
          <a:stretch>
            <a:fillRect/>
          </a:stretch>
        </p:blipFill>
        <p:spPr bwMode="auto">
          <a:xfrm>
            <a:off x="855663" y="609600"/>
            <a:ext cx="7907337" cy="561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5"/>
          <p:cNvSpPr>
            <a:spLocks noChangeArrowheads="1"/>
          </p:cNvSpPr>
          <p:nvPr/>
        </p:nvSpPr>
        <p:spPr bwMode="auto">
          <a:xfrm>
            <a:off x="235132" y="1012371"/>
            <a:ext cx="433686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tx2"/>
                </a:solidFill>
                <a:latin typeface="Calibri" panose="020F0502020204030204" pitchFamily="34" charset="0"/>
              </a:rPr>
              <a:t>Derivation and Distribution of </a:t>
            </a:r>
            <a:br>
              <a:rPr lang="en-US" altLang="en-US" sz="2400" dirty="0">
                <a:solidFill>
                  <a:schemeClr val="tx2"/>
                </a:solidFill>
                <a:latin typeface="Calibri" panose="020F0502020204030204" pitchFamily="34" charset="0"/>
              </a:rPr>
            </a:br>
            <a:r>
              <a:rPr lang="en-US" altLang="en-US" sz="2400" b="1" dirty="0">
                <a:solidFill>
                  <a:schemeClr val="tx2"/>
                </a:solidFill>
                <a:latin typeface="Calibri" panose="020F0502020204030204" pitchFamily="34" charset="0"/>
              </a:rPr>
              <a:t>Lymphocytes:</a:t>
            </a:r>
            <a:r>
              <a:rPr lang="en-US" altLang="en-US" sz="2400" dirty="0">
                <a:solidFill>
                  <a:schemeClr val="tx2"/>
                </a:solidFill>
                <a:latin typeface="Calibri" panose="020F0502020204030204" pitchFamily="34" charset="0"/>
              </a:rPr>
              <a:t>  T- cells and B-cells</a:t>
            </a:r>
            <a:endParaRPr lang="en-US" altLang="en-US" sz="2400" dirty="0">
              <a:latin typeface="Calibri" panose="020F0502020204030204" pitchFamily="34" charset="0"/>
            </a:endParaRPr>
          </a:p>
        </p:txBody>
      </p:sp>
      <p:sp>
        <p:nvSpPr>
          <p:cNvPr id="14340" name="Text Box 6"/>
          <p:cNvSpPr txBox="1">
            <a:spLocks noChangeArrowheads="1"/>
          </p:cNvSpPr>
          <p:nvPr/>
        </p:nvSpPr>
        <p:spPr bwMode="auto">
          <a:xfrm>
            <a:off x="1600200" y="2514600"/>
            <a:ext cx="12366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A50021"/>
                </a:solidFill>
                <a:latin typeface="Calibri" panose="020F0502020204030204" pitchFamily="34" charset="0"/>
              </a:rPr>
              <a:t>T-cells</a:t>
            </a:r>
          </a:p>
        </p:txBody>
      </p:sp>
      <p:sp>
        <p:nvSpPr>
          <p:cNvPr id="14341" name="Text Box 7"/>
          <p:cNvSpPr txBox="1">
            <a:spLocks noChangeArrowheads="1"/>
          </p:cNvSpPr>
          <p:nvPr/>
        </p:nvSpPr>
        <p:spPr bwMode="auto">
          <a:xfrm>
            <a:off x="5715000" y="304800"/>
            <a:ext cx="12588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A50021"/>
                </a:solidFill>
                <a:latin typeface="Calibri" panose="020F0502020204030204" pitchFamily="34" charset="0"/>
              </a:rPr>
              <a:t>B-cells</a:t>
            </a:r>
          </a:p>
        </p:txBody>
      </p:sp>
      <p:sp>
        <p:nvSpPr>
          <p:cNvPr id="2" name="Rectangle 1"/>
          <p:cNvSpPr/>
          <p:nvPr/>
        </p:nvSpPr>
        <p:spPr>
          <a:xfrm>
            <a:off x="1905000" y="6096000"/>
            <a:ext cx="52578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0EB5897-2B74-0232-F0E5-9BB732A255FF}"/>
              </a:ext>
            </a:extLst>
          </p:cNvPr>
          <p:cNvSpPr/>
          <p:nvPr/>
        </p:nvSpPr>
        <p:spPr>
          <a:xfrm>
            <a:off x="6335735" y="4502330"/>
            <a:ext cx="169567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40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6"/>
          <p:cNvSpPr>
            <a:spLocks noChangeArrowheads="1"/>
          </p:cNvSpPr>
          <p:nvPr/>
        </p:nvSpPr>
        <p:spPr bwMode="auto">
          <a:xfrm>
            <a:off x="240278" y="5570409"/>
            <a:ext cx="359040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sz="2400" dirty="0">
                <a:latin typeface="Calibri" panose="020F0502020204030204" pitchFamily="34" charset="0"/>
              </a:rPr>
              <a:t>Where T cells Differentiate.</a:t>
            </a:r>
          </a:p>
        </p:txBody>
      </p:sp>
      <p:sp>
        <p:nvSpPr>
          <p:cNvPr id="2" name="Oval 1"/>
          <p:cNvSpPr/>
          <p:nvPr/>
        </p:nvSpPr>
        <p:spPr>
          <a:xfrm>
            <a:off x="4800600" y="5381625"/>
            <a:ext cx="228600" cy="1809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C7A88C-863B-24AE-E035-4177CB46F6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141" y="789599"/>
            <a:ext cx="3200677" cy="323725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61306F0-1958-4BBF-8813-444A3F9F05D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8826" r="-1" b="7880"/>
          <a:stretch>
            <a:fillRect/>
          </a:stretch>
        </p:blipFill>
        <p:spPr>
          <a:xfrm>
            <a:off x="3868920" y="524209"/>
            <a:ext cx="4964039" cy="4728814"/>
          </a:xfrm>
          <a:prstGeom prst="rect">
            <a:avLst/>
          </a:prstGeom>
        </p:spPr>
      </p:pic>
      <p:sp>
        <p:nvSpPr>
          <p:cNvPr id="15364" name="Rectangle 5"/>
          <p:cNvSpPr>
            <a:spLocks noChangeArrowheads="1"/>
          </p:cNvSpPr>
          <p:nvPr/>
        </p:nvSpPr>
        <p:spPr bwMode="auto">
          <a:xfrm>
            <a:off x="240278" y="4564603"/>
            <a:ext cx="4572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eaLnBrk="1" hangingPunct="1">
              <a:spcBef>
                <a:spcPts val="600"/>
              </a:spcBef>
              <a:buNone/>
            </a:pPr>
            <a:r>
              <a:rPr lang="en-US" altLang="en-US" sz="2400" dirty="0">
                <a:latin typeface="Calibri" panose="020F0502020204030204" pitchFamily="34" charset="0"/>
              </a:rPr>
              <a:t>Located behind the sternum, on top of the heart (in mediastinum).</a:t>
            </a:r>
          </a:p>
        </p:txBody>
      </p:sp>
      <p:sp>
        <p:nvSpPr>
          <p:cNvPr id="15363" name="Rectangle 4"/>
          <p:cNvSpPr>
            <a:spLocks noChangeArrowheads="1"/>
          </p:cNvSpPr>
          <p:nvPr/>
        </p:nvSpPr>
        <p:spPr bwMode="auto">
          <a:xfrm>
            <a:off x="451322" y="87461"/>
            <a:ext cx="822642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0070C0"/>
                </a:solidFill>
                <a:latin typeface="Calibri" panose="020F0502020204030204" pitchFamily="34" charset="0"/>
              </a:rPr>
              <a:t>The Thymus</a:t>
            </a:r>
          </a:p>
        </p:txBody>
      </p:sp>
    </p:spTree>
    <p:extLst>
      <p:ext uri="{BB962C8B-B14F-4D97-AF65-F5344CB8AC3E}">
        <p14:creationId xmlns:p14="http://schemas.microsoft.com/office/powerpoint/2010/main" val="10059980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810" y="516246"/>
            <a:ext cx="4503511" cy="5255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4"/>
          <p:cNvSpPr>
            <a:spLocks noChangeArrowheads="1"/>
          </p:cNvSpPr>
          <p:nvPr/>
        </p:nvSpPr>
        <p:spPr bwMode="auto">
          <a:xfrm>
            <a:off x="2320244" y="-10165"/>
            <a:ext cx="4503511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3600" b="1" dirty="0">
                <a:solidFill>
                  <a:schemeClr val="tx2"/>
                </a:solidFill>
                <a:latin typeface="Calibri" panose="020F0502020204030204" pitchFamily="34" charset="0"/>
              </a:rPr>
              <a:t>The Spleen</a:t>
            </a:r>
            <a:endParaRPr lang="en-US" altLang="en-US" sz="3600" b="1" dirty="0">
              <a:latin typeface="Calibri" panose="020F0502020204030204" pitchFamily="34" charset="0"/>
            </a:endParaRPr>
          </a:p>
        </p:txBody>
      </p:sp>
      <p:sp>
        <p:nvSpPr>
          <p:cNvPr id="16388" name="Rectangle 5"/>
          <p:cNvSpPr>
            <a:spLocks noChangeArrowheads="1"/>
          </p:cNvSpPr>
          <p:nvPr/>
        </p:nvSpPr>
        <p:spPr bwMode="auto">
          <a:xfrm>
            <a:off x="418011" y="1086145"/>
            <a:ext cx="182879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Calibri" panose="020F0502020204030204" pitchFamily="34" charset="0"/>
              </a:rPr>
              <a:t>*</a:t>
            </a:r>
            <a:r>
              <a:rPr lang="en-US" altLang="en-US" sz="2400" dirty="0">
                <a:latin typeface="Calibri" panose="020F0502020204030204" pitchFamily="34" charset="0"/>
              </a:rPr>
              <a:t>Largest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</a:rPr>
              <a:t>lymphoid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</a:rPr>
              <a:t>tissue in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</a:rPr>
              <a:t>the body</a:t>
            </a: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30163" y="5468938"/>
            <a:ext cx="3475037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400" b="1" dirty="0">
                <a:solidFill>
                  <a:srgbClr val="A50021"/>
                </a:solidFill>
                <a:latin typeface="Calibri" panose="020F0502020204030204" pitchFamily="34" charset="0"/>
              </a:rPr>
              <a:t>Spleen</a:t>
            </a:r>
            <a:r>
              <a:rPr lang="en-US" altLang="en-US" sz="2400" dirty="0">
                <a:latin typeface="Calibri" panose="020F0502020204030204" pitchFamily="34" charset="0"/>
              </a:rPr>
              <a:t> cleans the blood, </a:t>
            </a:r>
          </a:p>
          <a:p>
            <a:pPr eaLnBrk="1" hangingPunct="1">
              <a:buFontTx/>
              <a:buNone/>
            </a:pPr>
            <a:r>
              <a:rPr lang="en-US" altLang="en-US" sz="2400" b="1" dirty="0">
                <a:solidFill>
                  <a:srgbClr val="663300"/>
                </a:solidFill>
                <a:latin typeface="Calibri" panose="020F0502020204030204" pitchFamily="34" charset="0"/>
              </a:rPr>
              <a:t>Liver</a:t>
            </a:r>
            <a:r>
              <a:rPr lang="en-US" altLang="en-US" sz="2400" dirty="0">
                <a:latin typeface="Calibri" panose="020F0502020204030204" pitchFamily="34" charset="0"/>
              </a:rPr>
              <a:t> detoxifies, makes proteins and organizes.</a:t>
            </a:r>
          </a:p>
        </p:txBody>
      </p:sp>
      <p:sp>
        <p:nvSpPr>
          <p:cNvPr id="16390" name="Rectangle 7"/>
          <p:cNvSpPr>
            <a:spLocks noChangeArrowheads="1"/>
          </p:cNvSpPr>
          <p:nvPr/>
        </p:nvSpPr>
        <p:spPr bwMode="auto">
          <a:xfrm>
            <a:off x="5544551" y="617448"/>
            <a:ext cx="351994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000" b="1" dirty="0">
                <a:solidFill>
                  <a:srgbClr val="A50021"/>
                </a:solidFill>
                <a:latin typeface="Calibri" panose="020F0502020204030204" pitchFamily="34" charset="0"/>
              </a:rPr>
              <a:t>Spleen</a:t>
            </a:r>
            <a:r>
              <a:rPr lang="en-US" altLang="en-US" sz="2000" dirty="0">
                <a:latin typeface="Calibri" panose="020F0502020204030204" pitchFamily="34" charset="0"/>
              </a:rPr>
              <a:t> made of 2 tissues: </a:t>
            </a:r>
          </a:p>
          <a:p>
            <a:pPr eaLnBrk="1" hangingPunct="1">
              <a:buFontTx/>
              <a:buNone/>
            </a:pPr>
            <a:r>
              <a:rPr lang="en-US" altLang="en-US" sz="2000" b="1" dirty="0">
                <a:solidFill>
                  <a:srgbClr val="C00000"/>
                </a:solidFill>
                <a:latin typeface="Calibri" panose="020F0502020204030204" pitchFamily="34" charset="0"/>
              </a:rPr>
              <a:t>1) Red pulp (outer) </a:t>
            </a:r>
            <a:r>
              <a:rPr lang="en-US" altLang="en-US" sz="2000" dirty="0">
                <a:latin typeface="Calibri" panose="020F0502020204030204" pitchFamily="34" charset="0"/>
              </a:rPr>
              <a:t>– filled with blood and phagocytic cells.  </a:t>
            </a:r>
          </a:p>
          <a:p>
            <a:pPr eaLnBrk="1" hangingPunct="1">
              <a:buFontTx/>
              <a:buNone/>
            </a:pPr>
            <a:r>
              <a:rPr lang="en-US" altLang="en-US" sz="2000" b="1" dirty="0">
                <a:latin typeface="Calibri" panose="020F0502020204030204" pitchFamily="34" charset="0"/>
              </a:rPr>
              <a:t>2) White pulp (inner) </a:t>
            </a:r>
            <a:r>
              <a:rPr lang="en-US" altLang="en-US" sz="2000" dirty="0">
                <a:latin typeface="Calibri" panose="020F0502020204030204" pitchFamily="34" charset="0"/>
              </a:rPr>
              <a:t>where the lymphocytes reside.</a:t>
            </a:r>
            <a:endParaRPr lang="en-US" altLang="en-US" sz="2400" dirty="0">
              <a:latin typeface="Calibri" panose="020F0502020204030204" pitchFamily="34" charset="0"/>
            </a:endParaRPr>
          </a:p>
        </p:txBody>
      </p:sp>
      <p:pic>
        <p:nvPicPr>
          <p:cNvPr id="16391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4056063"/>
            <a:ext cx="2741613" cy="240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6223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243839" y="365190"/>
            <a:ext cx="8786949" cy="4907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609600" indent="-609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b="1" u="sng" dirty="0">
                <a:solidFill>
                  <a:srgbClr val="C00000"/>
                </a:solidFill>
                <a:latin typeface="Calibri" panose="020F0502020204030204" pitchFamily="34" charset="0"/>
              </a:rPr>
              <a:t>Functions of the Spleen</a:t>
            </a:r>
            <a:r>
              <a:rPr lang="en-US" altLang="en-US" dirty="0">
                <a:solidFill>
                  <a:srgbClr val="C00000"/>
                </a:solidFill>
                <a:latin typeface="Calibri" panose="020F0502020204030204" pitchFamily="34" charset="0"/>
              </a:rPr>
              <a:t>:</a:t>
            </a:r>
          </a:p>
          <a:p>
            <a:pPr eaLnBrk="1" hangingPunct="1">
              <a:buFontTx/>
              <a:buNone/>
            </a:pPr>
            <a:endParaRPr lang="en-US" altLang="en-US" sz="1800" dirty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 eaLnBrk="1" hangingPunct="1">
              <a:lnSpc>
                <a:spcPts val="4500"/>
              </a:lnSpc>
              <a:spcBef>
                <a:spcPct val="0"/>
              </a:spcBef>
              <a:buFontTx/>
              <a:buAutoNum type="arabicParenR"/>
            </a:pPr>
            <a:r>
              <a:rPr lang="en-US" altLang="en-US" sz="2800" dirty="0">
                <a:latin typeface="Calibri" panose="020F0502020204030204" pitchFamily="34" charset="0"/>
              </a:rPr>
              <a:t>Removes (‘culls’) old &amp; abnormal blood cells from circulation (</a:t>
            </a:r>
            <a:r>
              <a:rPr lang="en-US" altLang="en-US" sz="2800" i="1" dirty="0">
                <a:latin typeface="Calibri" panose="020F0502020204030204" pitchFamily="34" charset="0"/>
              </a:rPr>
              <a:t>erythrocyte graveyard</a:t>
            </a:r>
            <a:r>
              <a:rPr lang="en-US" altLang="en-US" sz="2800" dirty="0">
                <a:latin typeface="Calibri" panose="020F0502020204030204" pitchFamily="34" charset="0"/>
              </a:rPr>
              <a:t>).</a:t>
            </a:r>
          </a:p>
          <a:p>
            <a:pPr eaLnBrk="1" hangingPunct="1">
              <a:lnSpc>
                <a:spcPts val="4500"/>
              </a:lnSpc>
              <a:spcBef>
                <a:spcPct val="0"/>
              </a:spcBef>
              <a:buFontTx/>
              <a:buAutoNum type="arabicParenR"/>
            </a:pPr>
            <a:r>
              <a:rPr lang="en-US" altLang="en-US" sz="2800" dirty="0">
                <a:latin typeface="Calibri" panose="020F0502020204030204" pitchFamily="34" charset="0"/>
              </a:rPr>
              <a:t>It</a:t>
            </a:r>
            <a:r>
              <a:rPr lang="en-US" altLang="en-US" sz="2800" b="1" dirty="0">
                <a:latin typeface="Calibri" panose="020F0502020204030204" pitchFamily="34" charset="0"/>
              </a:rPr>
              <a:t> stores Iron </a:t>
            </a:r>
            <a:r>
              <a:rPr lang="en-US" altLang="en-US" sz="2800" dirty="0">
                <a:latin typeface="Calibri" panose="020F0502020204030204" pitchFamily="34" charset="0"/>
              </a:rPr>
              <a:t>(</a:t>
            </a:r>
            <a:r>
              <a:rPr lang="en-US" altLang="en-US" sz="2800" b="1" dirty="0">
                <a:solidFill>
                  <a:srgbClr val="C00000"/>
                </a:solidFill>
                <a:latin typeface="Calibri" panose="020F0502020204030204" pitchFamily="34" charset="0"/>
              </a:rPr>
              <a:t>Fe</a:t>
            </a:r>
            <a:r>
              <a:rPr lang="en-US" altLang="en-US" sz="2800" dirty="0">
                <a:latin typeface="Calibri" panose="020F0502020204030204" pitchFamily="34" charset="0"/>
              </a:rPr>
              <a:t>) from the recycled RBCs.</a:t>
            </a:r>
          </a:p>
          <a:p>
            <a:pPr eaLnBrk="1" hangingPunct="1">
              <a:lnSpc>
                <a:spcPts val="4500"/>
              </a:lnSpc>
              <a:spcBef>
                <a:spcPct val="0"/>
              </a:spcBef>
              <a:buFontTx/>
              <a:buAutoNum type="arabicParenR"/>
            </a:pPr>
            <a:r>
              <a:rPr lang="en-US" altLang="en-US" sz="2800" dirty="0">
                <a:latin typeface="Calibri" panose="020F0502020204030204" pitchFamily="34" charset="0"/>
              </a:rPr>
              <a:t>Can initiate defensive action (via T-cells and B-cells).</a:t>
            </a:r>
          </a:p>
          <a:p>
            <a:pPr eaLnBrk="1" hangingPunct="1">
              <a:lnSpc>
                <a:spcPts val="4500"/>
              </a:lnSpc>
              <a:spcBef>
                <a:spcPct val="0"/>
              </a:spcBef>
              <a:buFontTx/>
              <a:buAutoNum type="arabicParenR" startAt="4"/>
            </a:pPr>
            <a:r>
              <a:rPr lang="en-US" altLang="en-US" sz="2800" u="sng" dirty="0">
                <a:latin typeface="Calibri" panose="020F0502020204030204" pitchFamily="34" charset="0"/>
              </a:rPr>
              <a:t>Hematopoietic</a:t>
            </a:r>
            <a:r>
              <a:rPr lang="en-US" altLang="en-US" sz="2800" b="1" dirty="0">
                <a:latin typeface="Calibri" panose="020F0502020204030204" pitchFamily="34" charset="0"/>
              </a:rPr>
              <a:t> </a:t>
            </a:r>
            <a:r>
              <a:rPr lang="en-US" altLang="en-US" sz="2800" dirty="0">
                <a:latin typeface="Calibri" panose="020F0502020204030204" pitchFamily="34" charset="0"/>
              </a:rPr>
              <a:t>organ – meaning it can store ~</a:t>
            </a:r>
            <a:r>
              <a:rPr lang="en-US" altLang="en-US" sz="2800" b="1" dirty="0">
                <a:solidFill>
                  <a:srgbClr val="C00000"/>
                </a:solidFill>
                <a:latin typeface="Calibri" panose="020F0502020204030204" pitchFamily="34" charset="0"/>
              </a:rPr>
              <a:t>30%</a:t>
            </a:r>
            <a:r>
              <a:rPr lang="en-US" altLang="en-US" sz="2800" dirty="0">
                <a:latin typeface="Calibri" panose="020F0502020204030204" pitchFamily="34" charset="0"/>
              </a:rPr>
              <a:t> of </a:t>
            </a:r>
            <a:r>
              <a:rPr lang="en-US" altLang="en-US" sz="2800" b="1" dirty="0">
                <a:solidFill>
                  <a:srgbClr val="C00000"/>
                </a:solidFill>
                <a:latin typeface="Calibri" panose="020F0502020204030204" pitchFamily="34" charset="0"/>
              </a:rPr>
              <a:t>RBC</a:t>
            </a:r>
            <a:r>
              <a:rPr lang="en-US" altLang="en-US" sz="2800" dirty="0">
                <a:latin typeface="Calibri" panose="020F0502020204030204" pitchFamily="34" charset="0"/>
              </a:rPr>
              <a:t> volume for emergency release. </a:t>
            </a:r>
          </a:p>
          <a:p>
            <a:pPr>
              <a:lnSpc>
                <a:spcPts val="4500"/>
              </a:lnSpc>
              <a:spcBef>
                <a:spcPct val="0"/>
              </a:spcBef>
              <a:buFontTx/>
              <a:buAutoNum type="arabicParenR" startAt="4"/>
            </a:pPr>
            <a:r>
              <a:rPr lang="en-US" altLang="en-US" sz="2800" dirty="0">
                <a:latin typeface="Calibri" panose="020F0502020204030204" pitchFamily="34" charset="0"/>
              </a:rPr>
              <a:t>Stores </a:t>
            </a:r>
            <a:r>
              <a:rPr lang="en-US" altLang="en-US" sz="2800" b="1" dirty="0">
                <a:solidFill>
                  <a:srgbClr val="FF9900"/>
                </a:solidFill>
                <a:latin typeface="Calibri" panose="020F0502020204030204" pitchFamily="34" charset="0"/>
              </a:rPr>
              <a:t>platelet cells </a:t>
            </a:r>
            <a:r>
              <a:rPr lang="en-US" altLang="en-US" sz="2800" dirty="0">
                <a:latin typeface="Calibri" panose="020F0502020204030204" pitchFamily="34" charset="0"/>
              </a:rPr>
              <a:t>to create clots (stop blood loss). </a:t>
            </a:r>
          </a:p>
        </p:txBody>
      </p:sp>
    </p:spTree>
    <p:extLst>
      <p:ext uri="{BB962C8B-B14F-4D97-AF65-F5344CB8AC3E}">
        <p14:creationId xmlns:p14="http://schemas.microsoft.com/office/powerpoint/2010/main" val="2718573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4" b="4042"/>
          <a:stretch>
            <a:fillRect/>
          </a:stretch>
        </p:blipFill>
        <p:spPr bwMode="auto">
          <a:xfrm>
            <a:off x="347663" y="685800"/>
            <a:ext cx="8418512" cy="601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1600200" y="6467475"/>
            <a:ext cx="5257800" cy="3810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100" name="Rectangle 3"/>
          <p:cNvSpPr>
            <a:spLocks noChangeArrowheads="1"/>
          </p:cNvSpPr>
          <p:nvPr/>
        </p:nvSpPr>
        <p:spPr bwMode="auto">
          <a:xfrm>
            <a:off x="76200" y="92075"/>
            <a:ext cx="85344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2400" b="1">
                <a:solidFill>
                  <a:srgbClr val="FF9900"/>
                </a:solidFill>
                <a:latin typeface="Calibri" panose="020F0502020204030204" pitchFamily="34" charset="0"/>
              </a:rPr>
              <a:t>Lymphatic Vessels are a component of the Circulatory System</a:t>
            </a:r>
          </a:p>
        </p:txBody>
      </p:sp>
    </p:spTree>
    <p:extLst>
      <p:ext uri="{BB962C8B-B14F-4D97-AF65-F5344CB8AC3E}">
        <p14:creationId xmlns:p14="http://schemas.microsoft.com/office/powerpoint/2010/main" val="16602323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9" b="3627"/>
          <a:stretch>
            <a:fillRect/>
          </a:stretch>
        </p:blipFill>
        <p:spPr bwMode="auto">
          <a:xfrm>
            <a:off x="330341" y="719138"/>
            <a:ext cx="8383588" cy="601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711200" y="4975914"/>
            <a:ext cx="4603483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200" dirty="0">
                <a:latin typeface="Calibri" panose="020F0502020204030204" pitchFamily="34" charset="0"/>
              </a:rPr>
              <a:t>Valves in collecting lymphatics prevent backflow of lymph as it is transported toward the heart from the tissues.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4278663" y="6428492"/>
            <a:ext cx="1447800" cy="31273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3665692" y="3832927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11200" y="127000"/>
            <a:ext cx="83693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800" b="1" dirty="0">
                <a:solidFill>
                  <a:srgbClr val="FF9900"/>
                </a:solidFill>
                <a:latin typeface="Calibri" panose="020F0502020204030204" pitchFamily="34" charset="0"/>
              </a:rPr>
              <a:t>Comparison of Arteries, Veins and Lymphatic Vessels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927615" y="4061527"/>
            <a:ext cx="23071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4">
                    <a:lumMod val="75000"/>
                  </a:schemeClr>
                </a:solidFill>
              </a:rPr>
              <a:t>*Lymphatic vessels are  </a:t>
            </a:r>
          </a:p>
          <a:p>
            <a:r>
              <a:rPr lang="en-US" sz="1600" dirty="0">
                <a:solidFill>
                  <a:schemeClr val="accent4">
                    <a:lumMod val="75000"/>
                  </a:schemeClr>
                </a:solidFill>
              </a:rPr>
              <a:t>   most similar to veins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280025" y="6071083"/>
            <a:ext cx="217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*</a:t>
            </a:r>
          </a:p>
        </p:txBody>
      </p:sp>
      <p:sp>
        <p:nvSpPr>
          <p:cNvPr id="7" name="Line 7">
            <a:extLst>
              <a:ext uri="{FF2B5EF4-FFF2-40B4-BE49-F238E27FC236}">
                <a16:creationId xmlns:a16="http://schemas.microsoft.com/office/drawing/2014/main" id="{A24874C4-87AC-ED85-31F6-3869ACACA63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983101" y="1511587"/>
            <a:ext cx="473017" cy="161272"/>
          </a:xfrm>
          <a:prstGeom prst="line">
            <a:avLst/>
          </a:prstGeom>
          <a:noFill/>
          <a:ln w="28575">
            <a:solidFill>
              <a:schemeClr val="hlink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7">
            <a:extLst>
              <a:ext uri="{FF2B5EF4-FFF2-40B4-BE49-F238E27FC236}">
                <a16:creationId xmlns:a16="http://schemas.microsoft.com/office/drawing/2014/main" id="{6F6AE6DE-21E7-BBB0-E5D6-F6E5B9951BA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130800" y="1884610"/>
            <a:ext cx="473016" cy="132831"/>
          </a:xfrm>
          <a:prstGeom prst="line">
            <a:avLst/>
          </a:prstGeom>
          <a:noFill/>
          <a:ln w="28575">
            <a:solidFill>
              <a:srgbClr val="C000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2326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6438" y="748028"/>
            <a:ext cx="6159500" cy="572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TextBox 1"/>
          <p:cNvSpPr txBox="1">
            <a:spLocks noChangeArrowheads="1"/>
          </p:cNvSpPr>
          <p:nvPr/>
        </p:nvSpPr>
        <p:spPr bwMode="auto">
          <a:xfrm>
            <a:off x="2580188" y="6210616"/>
            <a:ext cx="13716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200">
                <a:latin typeface="Calibri" panose="020F0502020204030204" pitchFamily="34" charset="0"/>
              </a:rPr>
              <a:t>Initial lymphatics</a:t>
            </a:r>
          </a:p>
        </p:txBody>
      </p:sp>
      <p:sp>
        <p:nvSpPr>
          <p:cNvPr id="6149" name="TextBox 5"/>
          <p:cNvSpPr txBox="1">
            <a:spLocks noChangeArrowheads="1"/>
          </p:cNvSpPr>
          <p:nvPr/>
        </p:nvSpPr>
        <p:spPr bwMode="auto">
          <a:xfrm>
            <a:off x="4224838" y="6204266"/>
            <a:ext cx="1371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200">
                <a:latin typeface="Calibri" panose="020F0502020204030204" pitchFamily="34" charset="0"/>
              </a:rPr>
              <a:t>Collecting lymphatics</a:t>
            </a:r>
          </a:p>
        </p:txBody>
      </p:sp>
      <p:sp>
        <p:nvSpPr>
          <p:cNvPr id="6150" name="TextBox 6"/>
          <p:cNvSpPr txBox="1">
            <a:spLocks noChangeArrowheads="1"/>
          </p:cNvSpPr>
          <p:nvPr/>
        </p:nvSpPr>
        <p:spPr bwMode="auto">
          <a:xfrm>
            <a:off x="4332788" y="5216841"/>
            <a:ext cx="13716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200">
                <a:latin typeface="Calibri" panose="020F0502020204030204" pitchFamily="34" charset="0"/>
              </a:rPr>
              <a:t>Lymphatic </a:t>
            </a:r>
          </a:p>
          <a:p>
            <a:pPr algn="ctr"/>
            <a:r>
              <a:rPr lang="en-US" altLang="en-US" sz="1200">
                <a:latin typeface="Calibri" panose="020F0502020204030204" pitchFamily="34" charset="0"/>
              </a:rPr>
              <a:t>valve</a:t>
            </a:r>
          </a:p>
        </p:txBody>
      </p:sp>
      <p:sp>
        <p:nvSpPr>
          <p:cNvPr id="6151" name="TextBox 7"/>
          <p:cNvSpPr txBox="1">
            <a:spLocks noChangeArrowheads="1"/>
          </p:cNvSpPr>
          <p:nvPr/>
        </p:nvSpPr>
        <p:spPr bwMode="auto">
          <a:xfrm>
            <a:off x="5018588" y="4831078"/>
            <a:ext cx="1371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200">
                <a:latin typeface="Calibri" panose="020F0502020204030204" pitchFamily="34" charset="0"/>
              </a:rPr>
              <a:t>Afferent </a:t>
            </a:r>
          </a:p>
          <a:p>
            <a:pPr algn="ctr"/>
            <a:r>
              <a:rPr lang="en-US" altLang="en-US" sz="1200">
                <a:latin typeface="Calibri" panose="020F0502020204030204" pitchFamily="34" charset="0"/>
              </a:rPr>
              <a:t>lymphatic </a:t>
            </a:r>
          </a:p>
          <a:p>
            <a:pPr algn="ctr"/>
            <a:r>
              <a:rPr lang="en-US" altLang="en-US" sz="1200">
                <a:latin typeface="Calibri" panose="020F0502020204030204" pitchFamily="34" charset="0"/>
              </a:rPr>
              <a:t>vessels</a:t>
            </a:r>
          </a:p>
        </p:txBody>
      </p:sp>
      <p:sp>
        <p:nvSpPr>
          <p:cNvPr id="6152" name="TextBox 8"/>
          <p:cNvSpPr txBox="1">
            <a:spLocks noChangeArrowheads="1"/>
          </p:cNvSpPr>
          <p:nvPr/>
        </p:nvSpPr>
        <p:spPr bwMode="auto">
          <a:xfrm>
            <a:off x="4942388" y="4097653"/>
            <a:ext cx="1371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200">
                <a:latin typeface="Calibri" panose="020F0502020204030204" pitchFamily="34" charset="0"/>
              </a:rPr>
              <a:t>Lumbar trunks</a:t>
            </a:r>
          </a:p>
        </p:txBody>
      </p:sp>
      <p:sp>
        <p:nvSpPr>
          <p:cNvPr id="6153" name="TextBox 10"/>
          <p:cNvSpPr txBox="1">
            <a:spLocks noChangeArrowheads="1"/>
          </p:cNvSpPr>
          <p:nvPr/>
        </p:nvSpPr>
        <p:spPr bwMode="auto">
          <a:xfrm>
            <a:off x="7228388" y="3905566"/>
            <a:ext cx="1371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200">
                <a:latin typeface="Calibri" panose="020F0502020204030204" pitchFamily="34" charset="0"/>
              </a:rPr>
              <a:t>Intestinal and inguinal trunks</a:t>
            </a:r>
          </a:p>
        </p:txBody>
      </p:sp>
      <p:sp>
        <p:nvSpPr>
          <p:cNvPr id="6154" name="TextBox 11"/>
          <p:cNvSpPr txBox="1">
            <a:spLocks noChangeArrowheads="1"/>
          </p:cNvSpPr>
          <p:nvPr/>
        </p:nvSpPr>
        <p:spPr bwMode="auto">
          <a:xfrm>
            <a:off x="6009188" y="4678678"/>
            <a:ext cx="1100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200">
                <a:latin typeface="Calibri" panose="020F0502020204030204" pitchFamily="34" charset="0"/>
              </a:rPr>
              <a:t>Collecting lymphatics</a:t>
            </a:r>
          </a:p>
        </p:txBody>
      </p:sp>
      <p:sp>
        <p:nvSpPr>
          <p:cNvPr id="6158" name="TextBox 15"/>
          <p:cNvSpPr txBox="1">
            <a:spLocks noChangeArrowheads="1"/>
          </p:cNvSpPr>
          <p:nvPr/>
        </p:nvSpPr>
        <p:spPr bwMode="auto">
          <a:xfrm>
            <a:off x="6866438" y="2464116"/>
            <a:ext cx="13716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200">
                <a:latin typeface="Calibri" panose="020F0502020204030204" pitchFamily="34" charset="0"/>
              </a:rPr>
              <a:t>Thoracic duct</a:t>
            </a:r>
          </a:p>
        </p:txBody>
      </p:sp>
      <p:sp>
        <p:nvSpPr>
          <p:cNvPr id="6159" name="TextBox 16"/>
          <p:cNvSpPr txBox="1">
            <a:spLocks noChangeArrowheads="1"/>
          </p:cNvSpPr>
          <p:nvPr/>
        </p:nvSpPr>
        <p:spPr bwMode="auto">
          <a:xfrm>
            <a:off x="7472863" y="1486216"/>
            <a:ext cx="1371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200">
                <a:latin typeface="Calibri" panose="020F0502020204030204" pitchFamily="34" charset="0"/>
              </a:rPr>
              <a:t>L. Subclavian</a:t>
            </a:r>
          </a:p>
          <a:p>
            <a:pPr algn="ctr"/>
            <a:r>
              <a:rPr lang="en-US" altLang="en-US" sz="1200">
                <a:latin typeface="Calibri" panose="020F0502020204030204" pitchFamily="34" charset="0"/>
              </a:rPr>
              <a:t> vein</a:t>
            </a:r>
          </a:p>
        </p:txBody>
      </p:sp>
      <p:sp>
        <p:nvSpPr>
          <p:cNvPr id="6160" name="TextBox 17"/>
          <p:cNvSpPr txBox="1">
            <a:spLocks noChangeArrowheads="1"/>
          </p:cNvSpPr>
          <p:nvPr/>
        </p:nvSpPr>
        <p:spPr bwMode="auto">
          <a:xfrm>
            <a:off x="7152188" y="1849753"/>
            <a:ext cx="1371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200">
                <a:latin typeface="Calibri" panose="020F0502020204030204" pitchFamily="34" charset="0"/>
              </a:rPr>
              <a:t>L. Brachiocephalic</a:t>
            </a:r>
          </a:p>
          <a:p>
            <a:pPr algn="ctr"/>
            <a:r>
              <a:rPr lang="en-US" altLang="en-US" sz="1200">
                <a:latin typeface="Calibri" panose="020F0502020204030204" pitchFamily="34" charset="0"/>
              </a:rPr>
              <a:t> vein</a:t>
            </a:r>
          </a:p>
        </p:txBody>
      </p:sp>
      <p:sp>
        <p:nvSpPr>
          <p:cNvPr id="6161" name="TextBox 18"/>
          <p:cNvSpPr txBox="1">
            <a:spLocks noChangeArrowheads="1"/>
          </p:cNvSpPr>
          <p:nvPr/>
        </p:nvSpPr>
        <p:spPr bwMode="auto">
          <a:xfrm>
            <a:off x="5110663" y="1576703"/>
            <a:ext cx="1371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200">
                <a:latin typeface="Calibri" panose="020F0502020204030204" pitchFamily="34" charset="0"/>
              </a:rPr>
              <a:t>R. </a:t>
            </a:r>
          </a:p>
          <a:p>
            <a:pPr algn="ctr"/>
            <a:r>
              <a:rPr lang="en-US" altLang="en-US" sz="1200">
                <a:latin typeface="Calibri" panose="020F0502020204030204" pitchFamily="34" charset="0"/>
              </a:rPr>
              <a:t>Brachiocephalic</a:t>
            </a:r>
          </a:p>
          <a:p>
            <a:pPr algn="ctr"/>
            <a:r>
              <a:rPr lang="en-US" altLang="en-US" sz="1200">
                <a:latin typeface="Calibri" panose="020F0502020204030204" pitchFamily="34" charset="0"/>
              </a:rPr>
              <a:t> vein</a:t>
            </a:r>
          </a:p>
        </p:txBody>
      </p:sp>
      <p:sp>
        <p:nvSpPr>
          <p:cNvPr id="6163" name="TextBox 20"/>
          <p:cNvSpPr txBox="1">
            <a:spLocks noChangeArrowheads="1"/>
          </p:cNvSpPr>
          <p:nvPr/>
        </p:nvSpPr>
        <p:spPr bwMode="auto">
          <a:xfrm>
            <a:off x="7456988" y="6078853"/>
            <a:ext cx="1371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200">
                <a:latin typeface="Calibri" panose="020F0502020204030204" pitchFamily="34" charset="0"/>
              </a:rPr>
              <a:t>Lymph node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0D21813-9553-A29A-3329-0F6B2F2DA228}"/>
              </a:ext>
            </a:extLst>
          </p:cNvPr>
          <p:cNvSpPr/>
          <p:nvPr/>
        </p:nvSpPr>
        <p:spPr>
          <a:xfrm>
            <a:off x="1695908" y="952161"/>
            <a:ext cx="3576680" cy="18951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62" name="TextBox 19"/>
          <p:cNvSpPr txBox="1">
            <a:spLocks noChangeArrowheads="1"/>
          </p:cNvSpPr>
          <p:nvPr/>
        </p:nvSpPr>
        <p:spPr bwMode="auto">
          <a:xfrm>
            <a:off x="4535988" y="1359216"/>
            <a:ext cx="14732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200" dirty="0">
                <a:latin typeface="Calibri" panose="020F0502020204030204" pitchFamily="34" charset="0"/>
              </a:rPr>
              <a:t>R. Subclavian vein</a:t>
            </a:r>
          </a:p>
        </p:txBody>
      </p:sp>
      <p:sp>
        <p:nvSpPr>
          <p:cNvPr id="6147" name="Rectangle 5"/>
          <p:cNvSpPr>
            <a:spLocks noChangeArrowheads="1"/>
          </p:cNvSpPr>
          <p:nvPr/>
        </p:nvSpPr>
        <p:spPr bwMode="auto">
          <a:xfrm>
            <a:off x="2332983" y="1650401"/>
            <a:ext cx="3219005" cy="1809726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altLang="en-US" sz="18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Lymphatic Vessels </a:t>
            </a:r>
          </a:p>
          <a:p>
            <a:pPr>
              <a:buNone/>
            </a:pPr>
            <a:r>
              <a:rPr lang="en-US" altLang="en-US" sz="18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These vessels return tissue fluid (which becomes lymph once inside a lymphatic vessel) from the periphery of the body to the Cardiovascular System.</a:t>
            </a:r>
            <a:endParaRPr lang="en-US" altLang="en-US" sz="2000" b="1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6CC3128-346D-66E6-D233-AC4631E539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085" y="952161"/>
            <a:ext cx="1567397" cy="242573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74C5E2F-49F5-4A5F-BF9F-76EEA7892852}"/>
              </a:ext>
            </a:extLst>
          </p:cNvPr>
          <p:cNvSpPr/>
          <p:nvPr/>
        </p:nvSpPr>
        <p:spPr>
          <a:xfrm>
            <a:off x="2053583" y="314627"/>
            <a:ext cx="6698805" cy="4619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55" name="TextBox 12"/>
          <p:cNvSpPr txBox="1">
            <a:spLocks noChangeArrowheads="1"/>
          </p:cNvSpPr>
          <p:nvPr/>
        </p:nvSpPr>
        <p:spPr bwMode="auto">
          <a:xfrm>
            <a:off x="5871075" y="315434"/>
            <a:ext cx="1371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200" dirty="0">
                <a:latin typeface="Calibri" panose="020F0502020204030204" pitchFamily="34" charset="0"/>
              </a:rPr>
              <a:t>R. and L. Internal jugular veins</a:t>
            </a:r>
          </a:p>
        </p:txBody>
      </p:sp>
      <p:sp>
        <p:nvSpPr>
          <p:cNvPr id="6156" name="TextBox 13"/>
          <p:cNvSpPr txBox="1">
            <a:spLocks noChangeArrowheads="1"/>
          </p:cNvSpPr>
          <p:nvPr/>
        </p:nvSpPr>
        <p:spPr bwMode="auto">
          <a:xfrm>
            <a:off x="7380788" y="374966"/>
            <a:ext cx="13716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200">
                <a:latin typeface="Calibri" panose="020F0502020204030204" pitchFamily="34" charset="0"/>
              </a:rPr>
              <a:t>Thoracic duct entrance into L. subclavian vein</a:t>
            </a:r>
          </a:p>
        </p:txBody>
      </p:sp>
      <p:sp>
        <p:nvSpPr>
          <p:cNvPr id="6157" name="TextBox 14"/>
          <p:cNvSpPr txBox="1">
            <a:spLocks noChangeArrowheads="1"/>
          </p:cNvSpPr>
          <p:nvPr/>
        </p:nvSpPr>
        <p:spPr bwMode="auto">
          <a:xfrm>
            <a:off x="4180388" y="538478"/>
            <a:ext cx="1371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200">
                <a:latin typeface="Calibri" panose="020F0502020204030204" pitchFamily="34" charset="0"/>
              </a:rPr>
              <a:t>Right lymph </a:t>
            </a:r>
          </a:p>
          <a:p>
            <a:pPr algn="ctr"/>
            <a:r>
              <a:rPr lang="en-US" altLang="en-US" sz="1200">
                <a:latin typeface="Calibri" panose="020F0502020204030204" pitchFamily="34" charset="0"/>
              </a:rPr>
              <a:t>duct</a:t>
            </a:r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1E04945F-BF22-68F3-2214-53A56B6E78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83" y="238937"/>
            <a:ext cx="2174653" cy="646331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US" altLang="en-US" sz="1800" b="1" dirty="0">
                <a:latin typeface="Calibri" panose="020F0502020204030204" pitchFamily="34" charset="0"/>
              </a:rPr>
              <a:t>The order of the return Journey</a:t>
            </a:r>
            <a:endParaRPr lang="en-US" altLang="en-US" sz="20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87474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5" b="4042"/>
          <a:stretch>
            <a:fillRect/>
          </a:stretch>
        </p:blipFill>
        <p:spPr bwMode="auto">
          <a:xfrm>
            <a:off x="514608" y="1052513"/>
            <a:ext cx="7832725" cy="559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ight Arrow 1"/>
          <p:cNvSpPr/>
          <p:nvPr/>
        </p:nvSpPr>
        <p:spPr>
          <a:xfrm rot="17362337">
            <a:off x="3404652" y="2567782"/>
            <a:ext cx="1012825" cy="12858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ight Arrow 3"/>
          <p:cNvSpPr/>
          <p:nvPr/>
        </p:nvSpPr>
        <p:spPr>
          <a:xfrm rot="14409420">
            <a:off x="5024695" y="2616201"/>
            <a:ext cx="1171575" cy="1016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197" name="TextBox 2"/>
          <p:cNvSpPr txBox="1">
            <a:spLocks noChangeArrowheads="1"/>
          </p:cNvSpPr>
          <p:nvPr/>
        </p:nvSpPr>
        <p:spPr bwMode="auto">
          <a:xfrm>
            <a:off x="2768858" y="3111500"/>
            <a:ext cx="194945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400" b="1">
                <a:latin typeface="Calibri" panose="020F0502020204030204" pitchFamily="34" charset="0"/>
              </a:rPr>
              <a:t>Right </a:t>
            </a:r>
          </a:p>
          <a:p>
            <a:pPr algn="ctr"/>
            <a:r>
              <a:rPr lang="en-US" altLang="en-US" sz="1400" b="1">
                <a:latin typeface="Calibri" panose="020F0502020204030204" pitchFamily="34" charset="0"/>
              </a:rPr>
              <a:t>Lymphatic </a:t>
            </a:r>
          </a:p>
          <a:p>
            <a:pPr algn="ctr"/>
            <a:r>
              <a:rPr lang="en-US" altLang="en-US" sz="1400" b="1">
                <a:latin typeface="Calibri" panose="020F0502020204030204" pitchFamily="34" charset="0"/>
              </a:rPr>
              <a:t>Duct</a:t>
            </a:r>
          </a:p>
        </p:txBody>
      </p:sp>
      <p:sp>
        <p:nvSpPr>
          <p:cNvPr id="8198" name="TextBox 5"/>
          <p:cNvSpPr txBox="1">
            <a:spLocks noChangeArrowheads="1"/>
          </p:cNvSpPr>
          <p:nvPr/>
        </p:nvSpPr>
        <p:spPr bwMode="auto">
          <a:xfrm>
            <a:off x="4970721" y="3167063"/>
            <a:ext cx="19494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400" b="1">
                <a:latin typeface="Calibri" panose="020F0502020204030204" pitchFamily="34" charset="0"/>
              </a:rPr>
              <a:t>Thoracic </a:t>
            </a:r>
          </a:p>
          <a:p>
            <a:pPr algn="ctr"/>
            <a:r>
              <a:rPr lang="en-US" altLang="en-US" sz="1400" b="1">
                <a:latin typeface="Calibri" panose="020F0502020204030204" pitchFamily="34" charset="0"/>
              </a:rPr>
              <a:t>Duct</a:t>
            </a:r>
          </a:p>
        </p:txBody>
      </p:sp>
      <p:sp>
        <p:nvSpPr>
          <p:cNvPr id="8199" name="TextBox 6"/>
          <p:cNvSpPr txBox="1">
            <a:spLocks noChangeArrowheads="1"/>
          </p:cNvSpPr>
          <p:nvPr/>
        </p:nvSpPr>
        <p:spPr bwMode="auto">
          <a:xfrm>
            <a:off x="2768858" y="5635625"/>
            <a:ext cx="1949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400" b="1">
                <a:latin typeface="Calibri" panose="020F0502020204030204" pitchFamily="34" charset="0"/>
              </a:rPr>
              <a:t>Cisterna chyli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292858" y="5791200"/>
            <a:ext cx="53340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275521" y="6477000"/>
            <a:ext cx="998537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275521" y="6172200"/>
            <a:ext cx="998537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064258" y="6648450"/>
            <a:ext cx="107473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04" name="TextBox 13"/>
          <p:cNvSpPr txBox="1">
            <a:spLocks noChangeArrowheads="1"/>
          </p:cNvSpPr>
          <p:nvPr/>
        </p:nvSpPr>
        <p:spPr bwMode="auto">
          <a:xfrm>
            <a:off x="541767" y="228600"/>
            <a:ext cx="80454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rgbClr val="008000"/>
                </a:solidFill>
                <a:latin typeface="Calibri" panose="020F0502020204030204" pitchFamily="34" charset="0"/>
              </a:rPr>
              <a:t>Location of Lymph Return to L. and R. Subclavian Veins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8767" y="5614947"/>
            <a:ext cx="20098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About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¼</a:t>
            </a:r>
            <a:r>
              <a:rPr lang="en-US" dirty="0"/>
              <a:t> of lymph is returned by Right Lymphatic duct.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118688" y="5614900"/>
            <a:ext cx="20098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About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¾</a:t>
            </a:r>
            <a:r>
              <a:rPr lang="en-US" dirty="0"/>
              <a:t> of lymph is returned by the Thoracic duct.</a:t>
            </a:r>
          </a:p>
        </p:txBody>
      </p:sp>
    </p:spTree>
    <p:extLst>
      <p:ext uri="{BB962C8B-B14F-4D97-AF65-F5344CB8AC3E}">
        <p14:creationId xmlns:p14="http://schemas.microsoft.com/office/powerpoint/2010/main" val="28954460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5"/>
          <p:cNvSpPr>
            <a:spLocks noChangeArrowheads="1"/>
          </p:cNvSpPr>
          <p:nvPr/>
        </p:nvSpPr>
        <p:spPr bwMode="auto">
          <a:xfrm>
            <a:off x="442913" y="76200"/>
            <a:ext cx="8226425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chemeClr val="tx2"/>
                </a:solidFill>
                <a:latin typeface="Calibri" panose="020F0502020204030204" pitchFamily="34" charset="0"/>
              </a:rPr>
              <a:t>The Tonsils</a:t>
            </a:r>
            <a:endParaRPr lang="en-US" altLang="en-US" sz="3600" b="1" dirty="0">
              <a:latin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B86331-238B-AAE0-56AA-036F3ABE2E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024" y="630238"/>
            <a:ext cx="4513818" cy="449543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461954" y="1762221"/>
            <a:ext cx="3722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1)</a:t>
            </a:r>
          </a:p>
        </p:txBody>
      </p:sp>
      <p:sp>
        <p:nvSpPr>
          <p:cNvPr id="5" name="Rectangle 4"/>
          <p:cNvSpPr/>
          <p:nvPr/>
        </p:nvSpPr>
        <p:spPr>
          <a:xfrm>
            <a:off x="2045790" y="3823715"/>
            <a:ext cx="3738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2)</a:t>
            </a:r>
          </a:p>
        </p:txBody>
      </p:sp>
      <p:sp>
        <p:nvSpPr>
          <p:cNvPr id="6" name="Rectangle 5"/>
          <p:cNvSpPr/>
          <p:nvPr/>
        </p:nvSpPr>
        <p:spPr>
          <a:xfrm>
            <a:off x="2045790" y="4630783"/>
            <a:ext cx="3738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3)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C555875-2FC4-47DA-92F7-45A69B0856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6131" y="1056927"/>
            <a:ext cx="4717869" cy="428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eaLnBrk="1" hangingPunct="1">
              <a:buFontTx/>
              <a:buNone/>
            </a:pPr>
            <a:r>
              <a:rPr lang="en-US" altLang="en-US" sz="2400" i="1" dirty="0">
                <a:latin typeface="Calibri" panose="020F0502020204030204" pitchFamily="34" charset="0"/>
              </a:rPr>
              <a:t>Un-encapsulated</a:t>
            </a:r>
            <a:r>
              <a:rPr lang="en-US" altLang="en-US" sz="2400" dirty="0">
                <a:latin typeface="Calibri" panose="020F0502020204030204" pitchFamily="34" charset="0"/>
              </a:rPr>
              <a:t> lymphoid tissues:</a:t>
            </a:r>
          </a:p>
          <a:p>
            <a:pPr marL="0" indent="0" eaLnBrk="1" hangingPunct="1">
              <a:buFontTx/>
              <a:buNone/>
            </a:pPr>
            <a:endParaRPr lang="en-US" altLang="en-US" sz="1200" dirty="0">
              <a:latin typeface="Calibri" panose="020F0502020204030204" pitchFamily="34" charset="0"/>
            </a:endParaRPr>
          </a:p>
          <a:p>
            <a:pPr algn="ctr"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Calibri" panose="020F0502020204030204" pitchFamily="34" charset="0"/>
              </a:rPr>
              <a:t>1)</a:t>
            </a:r>
            <a:r>
              <a:rPr lang="en-US" altLang="en-US" sz="2400" dirty="0">
                <a:latin typeface="Calibri" panose="020F0502020204030204" pitchFamily="34" charset="0"/>
              </a:rPr>
              <a:t> Pharyngeal (single)</a:t>
            </a:r>
          </a:p>
          <a:p>
            <a:pPr algn="ctr">
              <a:buNone/>
            </a:pPr>
            <a:r>
              <a:rPr lang="en-US" altLang="en-US" sz="2000" dirty="0">
                <a:latin typeface="Calibri" panose="020F0502020204030204" pitchFamily="34" charset="0"/>
              </a:rPr>
              <a:t> in nasopharynx</a:t>
            </a:r>
          </a:p>
          <a:p>
            <a:pPr algn="ctr">
              <a:buNone/>
            </a:pPr>
            <a:endParaRPr lang="en-US" altLang="en-US" sz="2000" dirty="0">
              <a:latin typeface="Calibri" panose="020F0502020204030204" pitchFamily="34" charset="0"/>
            </a:endParaRPr>
          </a:p>
          <a:p>
            <a:pPr algn="ctr"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Calibri" panose="020F0502020204030204" pitchFamily="34" charset="0"/>
              </a:rPr>
              <a:t>2)</a:t>
            </a:r>
            <a:r>
              <a:rPr lang="en-US" altLang="en-US" sz="2400" dirty="0">
                <a:latin typeface="Calibri" panose="020F0502020204030204" pitchFamily="34" charset="0"/>
              </a:rPr>
              <a:t> Palatine (paired)</a:t>
            </a:r>
          </a:p>
          <a:p>
            <a:pPr algn="ctr">
              <a:buNone/>
            </a:pPr>
            <a:r>
              <a:rPr lang="en-US" altLang="en-US" sz="2400" dirty="0">
                <a:latin typeface="Calibri" panose="020F0502020204030204" pitchFamily="34" charset="0"/>
              </a:rPr>
              <a:t> </a:t>
            </a:r>
            <a:r>
              <a:rPr lang="en-US" altLang="en-US" sz="2000" dirty="0">
                <a:latin typeface="Calibri" panose="020F0502020204030204" pitchFamily="34" charset="0"/>
              </a:rPr>
              <a:t>in oropharynx</a:t>
            </a:r>
          </a:p>
          <a:p>
            <a:pPr algn="ctr">
              <a:buNone/>
            </a:pPr>
            <a:endParaRPr lang="en-US" altLang="en-US" sz="2400" dirty="0">
              <a:latin typeface="Calibri" panose="020F0502020204030204" pitchFamily="34" charset="0"/>
            </a:endParaRPr>
          </a:p>
          <a:p>
            <a:pPr algn="ctr"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Calibri" panose="020F0502020204030204" pitchFamily="34" charset="0"/>
              </a:rPr>
              <a:t>3)</a:t>
            </a:r>
            <a:r>
              <a:rPr lang="en-US" altLang="en-US" sz="2400" dirty="0">
                <a:latin typeface="Calibri" panose="020F0502020204030204" pitchFamily="34" charset="0"/>
              </a:rPr>
              <a:t> Lingual (paired)</a:t>
            </a:r>
          </a:p>
          <a:p>
            <a:pPr algn="ctr">
              <a:buNone/>
            </a:pPr>
            <a:r>
              <a:rPr lang="en-US" altLang="en-US" sz="2000" dirty="0">
                <a:latin typeface="Calibri" panose="020F0502020204030204" pitchFamily="34" charset="0"/>
              </a:rPr>
              <a:t>in oral cavity</a:t>
            </a:r>
          </a:p>
        </p:txBody>
      </p:sp>
    </p:spTree>
    <p:extLst>
      <p:ext uri="{BB962C8B-B14F-4D97-AF65-F5344CB8AC3E}">
        <p14:creationId xmlns:p14="http://schemas.microsoft.com/office/powerpoint/2010/main" val="2040812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ChangeArrowheads="1"/>
          </p:cNvSpPr>
          <p:nvPr/>
        </p:nvSpPr>
        <p:spPr bwMode="auto">
          <a:xfrm>
            <a:off x="457200" y="91445"/>
            <a:ext cx="82296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b="1" u="sng" dirty="0">
                <a:latin typeface="Calibri" panose="020F0502020204030204" pitchFamily="34" charset="0"/>
              </a:rPr>
              <a:t>Lymphoid Organs:</a:t>
            </a:r>
          </a:p>
          <a:p>
            <a:pPr algn="ctr" eaLnBrk="1" hangingPunct="1">
              <a:buFontTx/>
              <a:buNone/>
            </a:pPr>
            <a:r>
              <a:rPr lang="en-US" altLang="en-US" dirty="0">
                <a:latin typeface="Calibri" panose="020F0502020204030204" pitchFamily="34" charset="0"/>
              </a:rPr>
              <a:t>Surrounded by fibrous capsule (</a:t>
            </a:r>
            <a:r>
              <a:rPr lang="en-US" altLang="en-US" i="1" dirty="0">
                <a:latin typeface="Calibri" panose="020F0502020204030204" pitchFamily="34" charset="0"/>
              </a:rPr>
              <a:t>encapsulated</a:t>
            </a:r>
            <a:r>
              <a:rPr lang="en-US" altLang="en-US" dirty="0">
                <a:latin typeface="Calibri" panose="020F0502020204030204" pitchFamily="34" charset="0"/>
              </a:rPr>
              <a:t>)</a:t>
            </a:r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381000" y="1231128"/>
            <a:ext cx="82296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endParaRPr lang="en-US" altLang="en-US" sz="2800" dirty="0">
              <a:latin typeface="Calibri" panose="020F0502020204030204" pitchFamily="34" charset="0"/>
            </a:endParaRPr>
          </a:p>
          <a:p>
            <a:pPr algn="ctr" eaLnBrk="1" hangingPunct="1">
              <a:buFontTx/>
              <a:buNone/>
            </a:pPr>
            <a:r>
              <a:rPr lang="en-US" altLang="en-US" sz="4000" dirty="0">
                <a:latin typeface="Calibri" panose="020F0502020204030204" pitchFamily="34" charset="0"/>
              </a:rPr>
              <a:t>Lymph Nodes</a:t>
            </a:r>
          </a:p>
          <a:p>
            <a:pPr algn="ctr" eaLnBrk="1" hangingPunct="1">
              <a:buFontTx/>
              <a:buNone/>
            </a:pPr>
            <a:endParaRPr lang="en-US" altLang="en-US" sz="4000" dirty="0">
              <a:latin typeface="Calibri" panose="020F0502020204030204" pitchFamily="34" charset="0"/>
            </a:endParaRPr>
          </a:p>
          <a:p>
            <a:pPr algn="ctr" eaLnBrk="1" hangingPunct="1">
              <a:buFontTx/>
              <a:buNone/>
            </a:pPr>
            <a:r>
              <a:rPr lang="en-US" altLang="en-US" sz="4000" dirty="0">
                <a:latin typeface="Calibri" panose="020F0502020204030204" pitchFamily="34" charset="0"/>
              </a:rPr>
              <a:t>Thymus</a:t>
            </a:r>
          </a:p>
          <a:p>
            <a:pPr algn="ctr" eaLnBrk="1" hangingPunct="1">
              <a:buFontTx/>
              <a:buNone/>
            </a:pPr>
            <a:endParaRPr lang="en-US" altLang="en-US" sz="4000" dirty="0">
              <a:latin typeface="Calibri" panose="020F0502020204030204" pitchFamily="34" charset="0"/>
            </a:endParaRPr>
          </a:p>
          <a:p>
            <a:pPr algn="ctr" eaLnBrk="1" hangingPunct="1">
              <a:buFontTx/>
              <a:buNone/>
            </a:pPr>
            <a:r>
              <a:rPr lang="en-US" altLang="en-US" sz="4000" dirty="0">
                <a:latin typeface="Calibri" panose="020F0502020204030204" pitchFamily="34" charset="0"/>
              </a:rPr>
              <a:t>Spleen</a:t>
            </a:r>
          </a:p>
        </p:txBody>
      </p:sp>
    </p:spTree>
    <p:extLst>
      <p:ext uri="{BB962C8B-B14F-4D97-AF65-F5344CB8AC3E}">
        <p14:creationId xmlns:p14="http://schemas.microsoft.com/office/powerpoint/2010/main" val="28892540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6" y="906780"/>
            <a:ext cx="5022850" cy="441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4"/>
          <p:cNvSpPr>
            <a:spLocks noChangeArrowheads="1"/>
          </p:cNvSpPr>
          <p:nvPr/>
        </p:nvSpPr>
        <p:spPr bwMode="auto">
          <a:xfrm>
            <a:off x="457200" y="66675"/>
            <a:ext cx="822642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Structure of a Lymph Node</a:t>
            </a:r>
          </a:p>
        </p:txBody>
      </p:sp>
      <p:sp>
        <p:nvSpPr>
          <p:cNvPr id="2" name="Rectangle 1"/>
          <p:cNvSpPr/>
          <p:nvPr/>
        </p:nvSpPr>
        <p:spPr>
          <a:xfrm>
            <a:off x="3528060" y="946786"/>
            <a:ext cx="533400" cy="4140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371600" y="4508501"/>
            <a:ext cx="533400" cy="4445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581400" y="1724025"/>
            <a:ext cx="533400" cy="30003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191000" y="2046923"/>
            <a:ext cx="504825" cy="4540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992438" y="4447223"/>
            <a:ext cx="512762" cy="2544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616602-BEDF-41C1-1687-4BCB227E92F6}"/>
              </a:ext>
            </a:extLst>
          </p:cNvPr>
          <p:cNvSpPr txBox="1"/>
          <p:nvPr/>
        </p:nvSpPr>
        <p:spPr>
          <a:xfrm>
            <a:off x="5294814" y="1153796"/>
            <a:ext cx="3581398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They are </a:t>
            </a:r>
            <a:r>
              <a:rPr lang="en-US" b="1" dirty="0"/>
              <a:t>encapsulated</a:t>
            </a:r>
            <a:r>
              <a:rPr lang="en-US" dirty="0"/>
              <a:t> lymphoid tissue, so the afferent (incoming) lymph vessels go through the capsule into node, and the lymph leaves via the efferent (outgoing) vessel.  </a:t>
            </a:r>
          </a:p>
          <a:p>
            <a:endParaRPr lang="en-US" dirty="0"/>
          </a:p>
          <a:p>
            <a:r>
              <a:rPr lang="en-US" dirty="0"/>
              <a:t>Main role of lymph nodes is to </a:t>
            </a:r>
            <a:r>
              <a:rPr lang="en-US" b="1" dirty="0"/>
              <a:t>filter</a:t>
            </a:r>
            <a:r>
              <a:rPr lang="en-US" dirty="0"/>
              <a:t> the lymph as it moves from the periphery toward the heart.</a:t>
            </a:r>
          </a:p>
          <a:p>
            <a:endParaRPr lang="en-US" dirty="0"/>
          </a:p>
          <a:p>
            <a:r>
              <a:rPr lang="en-US" dirty="0"/>
              <a:t>Resident </a:t>
            </a:r>
            <a:r>
              <a:rPr lang="en-US" b="1" dirty="0"/>
              <a:t>T cells </a:t>
            </a:r>
            <a:r>
              <a:rPr lang="en-US" dirty="0"/>
              <a:t>and </a:t>
            </a:r>
            <a:r>
              <a:rPr lang="en-US" b="1" dirty="0"/>
              <a:t>B cells </a:t>
            </a:r>
            <a:r>
              <a:rPr lang="en-US" dirty="0"/>
              <a:t>can act on any pathogens and can also be circulated within lymph. </a:t>
            </a:r>
          </a:p>
          <a:p>
            <a:endParaRPr lang="en-US" dirty="0"/>
          </a:p>
          <a:p>
            <a:r>
              <a:rPr lang="en-US" dirty="0"/>
              <a:t>The </a:t>
            </a:r>
            <a:r>
              <a:rPr lang="en-US" b="1" dirty="0"/>
              <a:t>hilus</a:t>
            </a:r>
            <a:r>
              <a:rPr lang="en-US" dirty="0"/>
              <a:t> is the ‘dimpled’ region that is a point of entry/exit.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0C59A68-701A-1520-10FA-AA07ED86BE89}"/>
              </a:ext>
            </a:extLst>
          </p:cNvPr>
          <p:cNvSpPr/>
          <p:nvPr/>
        </p:nvSpPr>
        <p:spPr>
          <a:xfrm>
            <a:off x="76994" y="2580322"/>
            <a:ext cx="715485" cy="2847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10463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14375"/>
          </a:xfrm>
        </p:spPr>
        <p:txBody>
          <a:bodyPr/>
          <a:lstStyle/>
          <a:p>
            <a:pPr eaLnBrk="1" hangingPunct="1"/>
            <a:r>
              <a:rPr lang="en-US" altLang="en-US" sz="3600" u="sng">
                <a:solidFill>
                  <a:srgbClr val="C00000"/>
                </a:solidFill>
                <a:latin typeface="Calibri" panose="020F0502020204030204" pitchFamily="34" charset="0"/>
              </a:rPr>
              <a:t>Find the Various Lymph Nodes in the Body</a:t>
            </a:r>
          </a:p>
        </p:txBody>
      </p:sp>
      <p:pic>
        <p:nvPicPr>
          <p:cNvPr id="1331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926" y="782455"/>
            <a:ext cx="3402874" cy="5104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228600" y="1109387"/>
            <a:ext cx="5619206" cy="4450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>
                <a:latin typeface="Calibri" panose="020F0502020204030204" pitchFamily="34" charset="0"/>
              </a:rPr>
              <a:t>Cervical lymph nodes</a:t>
            </a:r>
          </a:p>
          <a:p>
            <a:pPr eaLnBrk="1" hangingPunct="1"/>
            <a:r>
              <a:rPr lang="en-US" altLang="en-US" sz="2400" dirty="0">
                <a:latin typeface="Calibri" panose="020F0502020204030204" pitchFamily="34" charset="0"/>
              </a:rPr>
              <a:t>Supraclavicular lymph nodes </a:t>
            </a:r>
          </a:p>
          <a:p>
            <a:pPr eaLnBrk="1" hangingPunct="1"/>
            <a:r>
              <a:rPr lang="en-US" altLang="en-US" sz="2400" dirty="0">
                <a:latin typeface="Calibri" panose="020F0502020204030204" pitchFamily="34" charset="0"/>
              </a:rPr>
              <a:t>Axillary lymph nodes</a:t>
            </a:r>
          </a:p>
          <a:p>
            <a:pPr eaLnBrk="1" hangingPunct="1"/>
            <a:r>
              <a:rPr lang="en-US" altLang="en-US" sz="2400" dirty="0">
                <a:latin typeface="Calibri" panose="020F0502020204030204" pitchFamily="34" charset="0"/>
              </a:rPr>
              <a:t>Supratrochlear lymph nodes</a:t>
            </a:r>
          </a:p>
          <a:p>
            <a:pPr eaLnBrk="1" hangingPunct="1"/>
            <a:r>
              <a:rPr lang="en-US" altLang="en-US" sz="2400" dirty="0">
                <a:latin typeface="Calibri" panose="020F0502020204030204" pitchFamily="34" charset="0"/>
              </a:rPr>
              <a:t>Mediastinal &amp; Thoracic lymph nodes</a:t>
            </a:r>
          </a:p>
          <a:p>
            <a:pPr eaLnBrk="1" hangingPunct="1"/>
            <a:r>
              <a:rPr lang="en-US" altLang="en-US" sz="2400" dirty="0">
                <a:latin typeface="Calibri" panose="020F0502020204030204" pitchFamily="34" charset="0"/>
              </a:rPr>
              <a:t>Lumbar lymph nodes</a:t>
            </a:r>
          </a:p>
          <a:p>
            <a:pPr eaLnBrk="1" hangingPunct="1"/>
            <a:r>
              <a:rPr lang="en-US" altLang="en-US" sz="2400" dirty="0">
                <a:latin typeface="Calibri" panose="020F0502020204030204" pitchFamily="34" charset="0"/>
              </a:rPr>
              <a:t>Pelvic lymph nodes</a:t>
            </a:r>
          </a:p>
          <a:p>
            <a:pPr eaLnBrk="1" hangingPunct="1"/>
            <a:r>
              <a:rPr lang="en-US" altLang="en-US" sz="2400" dirty="0">
                <a:latin typeface="Calibri" panose="020F0502020204030204" pitchFamily="34" charset="0"/>
              </a:rPr>
              <a:t>Inguinal lymph nodes</a:t>
            </a:r>
          </a:p>
          <a:p>
            <a:pPr eaLnBrk="1" hangingPunct="1"/>
            <a:r>
              <a:rPr lang="en-US" altLang="en-US" sz="2400" dirty="0">
                <a:latin typeface="Calibri" panose="020F0502020204030204" pitchFamily="34" charset="0"/>
              </a:rPr>
              <a:t>Femoral lymph nodes</a:t>
            </a:r>
          </a:p>
          <a:p>
            <a:pPr eaLnBrk="1" hangingPunct="1"/>
            <a:r>
              <a:rPr lang="en-US" altLang="en-US" sz="2400" dirty="0">
                <a:latin typeface="Calibri" panose="020F0502020204030204" pitchFamily="34" charset="0"/>
              </a:rPr>
              <a:t>Popliteal lymph nodes</a:t>
            </a:r>
          </a:p>
        </p:txBody>
      </p:sp>
    </p:spTree>
    <p:extLst>
      <p:ext uri="{BB962C8B-B14F-4D97-AF65-F5344CB8AC3E}">
        <p14:creationId xmlns:p14="http://schemas.microsoft.com/office/powerpoint/2010/main" val="26638584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85</TotalTime>
  <Words>550</Words>
  <Application>Microsoft Office PowerPoint</Application>
  <PresentationFormat>On-screen Show (4:3)</PresentationFormat>
  <Paragraphs>113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Find the Various Lymph Nodes in the Body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Marie McMahon</dc:creator>
  <cp:lastModifiedBy>Marie Mc Mahon</cp:lastModifiedBy>
  <cp:revision>20</cp:revision>
  <dcterms:created xsi:type="dcterms:W3CDTF">2023-11-12T02:37:07Z</dcterms:created>
  <dcterms:modified xsi:type="dcterms:W3CDTF">2025-11-17T04:34:55Z</dcterms:modified>
</cp:coreProperties>
</file>