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73" r:id="rId2"/>
    <p:sldId id="285" r:id="rId3"/>
    <p:sldId id="280" r:id="rId4"/>
    <p:sldId id="282" r:id="rId5"/>
    <p:sldId id="283" r:id="rId6"/>
    <p:sldId id="28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4762"/>
  </p:normalViewPr>
  <p:slideViewPr>
    <p:cSldViewPr snapToGrid="0">
      <p:cViewPr varScale="1">
        <p:scale>
          <a:sx n="103" d="100"/>
          <a:sy n="103" d="100"/>
        </p:scale>
        <p:origin x="1064" y="18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84"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10/6/25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khill@sdccd.edu" TargetMode="External"/><Relationship Id="rId7" Type="http://schemas.openxmlformats.org/officeDocument/2006/relationships/hyperlink" Target="mailto:bstamos@sdccd.edu"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mailto:cpelayo@sdccd.edu" TargetMode="External"/><Relationship Id="rId5" Type="http://schemas.openxmlformats.org/officeDocument/2006/relationships/hyperlink" Target="mailto:bpacheco@sdccd.edu" TargetMode="External"/><Relationship Id="rId4" Type="http://schemas.openxmlformats.org/officeDocument/2006/relationships/hyperlink" Target="mailto:jcarletello@sdccd.edu"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3600" kern="1200" baseline="0" dirty="0">
                <a:solidFill>
                  <a:schemeClr val="tx1"/>
                </a:solidFill>
                <a:effectLst/>
                <a:latin typeface="+mn-lt"/>
                <a:ea typeface="+mn-ea"/>
                <a:cs typeface="+mn-cs"/>
              </a:rPr>
              <a:t>I. The Academic Senate voted to bring the 2025 Technology Plan back to the Technology Committee for further revisions due to VP Battisti’s new leadership and the new processes for site improvements (SI) at the District. TC members haven't met since the last vote on 9/16. Their next meeting is on 10/14.</a:t>
            </a:r>
            <a:r>
              <a:rPr lang="en-US" sz="3600" baseline="0" dirty="0">
                <a:effectLst/>
              </a:rPr>
              <a:t> </a:t>
            </a:r>
          </a:p>
          <a:p>
            <a:pPr lvl="0"/>
            <a:endParaRPr lang="en-US" sz="3600" baseline="0" dirty="0"/>
          </a:p>
          <a:p>
            <a:pPr lvl="0"/>
            <a:r>
              <a:rPr lang="en-US" sz="3600" baseline="0" dirty="0"/>
              <a:t>II. I’ll dive into “</a:t>
            </a:r>
            <a:r>
              <a:rPr lang="en-US" sz="1200" kern="1200" dirty="0">
                <a:solidFill>
                  <a:schemeClr val="tx1"/>
                </a:solidFill>
                <a:effectLst/>
                <a:latin typeface="+mn-lt"/>
                <a:ea typeface="+mn-ea"/>
                <a:cs typeface="+mn-cs"/>
              </a:rPr>
              <a:t>AV Upgrade Plan (</a:t>
            </a:r>
            <a:r>
              <a:rPr lang="en-US" sz="1200" dirty="0"/>
              <a:t>especially in Bu</a:t>
            </a:r>
            <a:r>
              <a:rPr lang="en-US" sz="1200" kern="1200" dirty="0">
                <a:solidFill>
                  <a:schemeClr val="tx1"/>
                </a:solidFill>
                <a:effectLst/>
                <a:latin typeface="+mn-lt"/>
                <a:ea typeface="+mn-ea"/>
                <a:cs typeface="+mn-cs"/>
              </a:rPr>
              <a:t>ilding H)” on the next slide</a:t>
            </a:r>
          </a:p>
          <a:p>
            <a:r>
              <a:rPr lang="en-US" sz="1200" kern="1200" dirty="0">
                <a:solidFill>
                  <a:schemeClr val="tx1"/>
                </a:solidFill>
                <a:effectLst/>
                <a:latin typeface="+mn-lt"/>
                <a:ea typeface="+mn-ea"/>
                <a:cs typeface="+mn-cs"/>
              </a:rPr>
              <a:t>Technology Plan/Program Review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Are AV upgrades supported by the technology plan and program review?</a:t>
            </a:r>
          </a:p>
          <a:p>
            <a:r>
              <a:rPr lang="en-US" sz="1200" kern="1200" dirty="0">
                <a:solidFill>
                  <a:schemeClr val="tx1"/>
                </a:solidFill>
                <a:effectLst/>
                <a:latin typeface="+mn-lt"/>
                <a:ea typeface="+mn-ea"/>
                <a:cs typeface="+mn-cs"/>
              </a:rPr>
              <a:t>Inventory Process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Is there an inventory list with projected costs for technology upgrades on a 3–5 year cycle?</a:t>
            </a:r>
          </a:p>
          <a:p>
            <a:r>
              <a:rPr lang="en-US" sz="1200" kern="1200" dirty="0">
                <a:solidFill>
                  <a:schemeClr val="tx1"/>
                </a:solidFill>
                <a:effectLst/>
                <a:latin typeface="+mn-lt"/>
                <a:ea typeface="+mn-ea"/>
                <a:cs typeface="+mn-cs"/>
              </a:rPr>
              <a:t>Technology Committee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Review of the committee’s operating agreement/charge to ensure the committee is being utilized appropriately</a:t>
            </a:r>
          </a:p>
          <a:p>
            <a:pPr lvl="0"/>
            <a:endParaRPr lang="en-US" sz="3600" baseline="0" dirty="0"/>
          </a:p>
        </p:txBody>
      </p:sp>
      <p:sp>
        <p:nvSpPr>
          <p:cNvPr id="4" name="Slide Number Placeholder 3"/>
          <p:cNvSpPr>
            <a:spLocks noGrp="1"/>
          </p:cNvSpPr>
          <p:nvPr>
            <p:ph type="sldNum" sz="quarter" idx="5"/>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3800322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14BEC-A4A5-76D6-28DE-0875A85A9D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F3D24A-1976-4D9C-90AB-592E8A21D2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09A5DA-EF64-F27F-69A9-C072AEBA591C}"/>
              </a:ext>
            </a:extLst>
          </p:cNvPr>
          <p:cNvSpPr>
            <a:spLocks noGrp="1"/>
          </p:cNvSpPr>
          <p:nvPr>
            <p:ph type="body" idx="1"/>
          </p:nvPr>
        </p:nvSpPr>
        <p:spPr/>
        <p:txBody>
          <a:bodyPr/>
          <a:lstStyle/>
          <a:p>
            <a:pPr lvl="0"/>
            <a:endParaRPr lang="en-US" sz="3600" baseline="0" dirty="0"/>
          </a:p>
        </p:txBody>
      </p:sp>
      <p:sp>
        <p:nvSpPr>
          <p:cNvPr id="4" name="Slide Number Placeholder 3">
            <a:extLst>
              <a:ext uri="{FF2B5EF4-FFF2-40B4-BE49-F238E27FC236}">
                <a16:creationId xmlns:a16="http://schemas.microsoft.com/office/drawing/2014/main" id="{6CA5F9C6-4A01-2488-9B3C-CE72706C3B4D}"/>
              </a:ext>
            </a:extLst>
          </p:cNvPr>
          <p:cNvSpPr>
            <a:spLocks noGrp="1"/>
          </p:cNvSpPr>
          <p:nvPr>
            <p:ph type="sldNum" sz="quarter" idx="5"/>
          </p:nvPr>
        </p:nvSpPr>
        <p:spPr/>
        <p:txBody>
          <a:bodyPr/>
          <a:lstStyle/>
          <a:p>
            <a:fld id="{893B0CF2-7F87-4E02-A248-870047730F99}" type="slidenum">
              <a:rPr lang="en-US" smtClean="0"/>
              <a:t>2</a:t>
            </a:fld>
            <a:endParaRPr lang="en-US"/>
          </a:p>
        </p:txBody>
      </p:sp>
    </p:spTree>
    <p:extLst>
      <p:ext uri="{BB962C8B-B14F-4D97-AF65-F5344CB8AC3E}">
        <p14:creationId xmlns:p14="http://schemas.microsoft.com/office/powerpoint/2010/main" val="1650804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their last meeting on 9/29/25, </a:t>
            </a:r>
            <a:r>
              <a:rPr lang="en-US" sz="1200" kern="1200" dirty="0">
                <a:solidFill>
                  <a:schemeClr val="tx1"/>
                </a:solidFill>
                <a:effectLst/>
                <a:latin typeface="+mn-lt"/>
                <a:ea typeface="+mn-ea"/>
                <a:cs typeface="+mn-cs"/>
              </a:rPr>
              <a:t>the main discussion was about the scheduling of site technology updates/improvements and what the process looks like at the District level.</a:t>
            </a:r>
          </a:p>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3</a:t>
            </a:fld>
            <a:endParaRPr lang="en-US"/>
          </a:p>
        </p:txBody>
      </p:sp>
    </p:spTree>
    <p:extLst>
      <p:ext uri="{BB962C8B-B14F-4D97-AF65-F5344CB8AC3E}">
        <p14:creationId xmlns:p14="http://schemas.microsoft.com/office/powerpoint/2010/main" val="2255689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0F847-692B-D9BB-C258-255357431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93BCD-10B2-E12F-8A52-436FD9C6D8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5FB23-D292-631B-149B-F5CE767D30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89B402-E0ED-38D6-3B2E-35DAAB96867A}"/>
              </a:ext>
            </a:extLst>
          </p:cNvPr>
          <p:cNvSpPr>
            <a:spLocks noGrp="1"/>
          </p:cNvSpPr>
          <p:nvPr>
            <p:ph type="sldNum" sz="quarter" idx="5"/>
          </p:nvPr>
        </p:nvSpPr>
        <p:spPr/>
        <p:txBody>
          <a:bodyPr/>
          <a:lstStyle/>
          <a:p>
            <a:fld id="{893B0CF2-7F87-4E02-A248-870047730F99}" type="slidenum">
              <a:rPr lang="en-US" smtClean="0"/>
              <a:t>4</a:t>
            </a:fld>
            <a:endParaRPr lang="en-US"/>
          </a:p>
        </p:txBody>
      </p:sp>
    </p:spTree>
    <p:extLst>
      <p:ext uri="{BB962C8B-B14F-4D97-AF65-F5344CB8AC3E}">
        <p14:creationId xmlns:p14="http://schemas.microsoft.com/office/powerpoint/2010/main" val="1241275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2618D-C835-6061-933F-AEB009AC8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AF799E-0A4E-D45C-6EC0-88DAABA5F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ADDA00-DC1E-7B51-2F47-2B8277148956}"/>
              </a:ext>
            </a:extLst>
          </p:cNvPr>
          <p:cNvSpPr>
            <a:spLocks noGrp="1"/>
          </p:cNvSpPr>
          <p:nvPr>
            <p:ph type="body" idx="1"/>
          </p:nvPr>
        </p:nvSpPr>
        <p:spPr/>
        <p:txBody>
          <a:bodyPr/>
          <a:lstStyle/>
          <a:p>
            <a:pPr lvl="0"/>
            <a:r>
              <a:rPr lang="en-US" sz="1200" kern="1200" dirty="0">
                <a:solidFill>
                  <a:schemeClr val="tx1"/>
                </a:solidFill>
                <a:effectLst/>
                <a:latin typeface="+mn-lt"/>
                <a:ea typeface="+mn-ea"/>
                <a:cs typeface="+mn-cs"/>
              </a:rPr>
              <a:t>See Technology Director Hill’s email, “Subject: Update on Campus AV Technology Updates” from 9/17/25. The big takeaways are:</a:t>
            </a:r>
          </a:p>
          <a:p>
            <a:pPr lvl="1"/>
            <a:r>
              <a:rPr lang="en-US" sz="1200" kern="1200" dirty="0">
                <a:solidFill>
                  <a:schemeClr val="tx1"/>
                </a:solidFill>
                <a:effectLst/>
                <a:latin typeface="+mn-lt"/>
                <a:ea typeface="+mn-ea"/>
                <a:cs typeface="+mn-cs"/>
              </a:rPr>
              <a:t>For immediate support:</a:t>
            </a:r>
          </a:p>
          <a:p>
            <a:pPr lvl="2"/>
            <a:r>
              <a:rPr lang="en-US" sz="1200" kern="1200" dirty="0">
                <a:solidFill>
                  <a:schemeClr val="tx1"/>
                </a:solidFill>
                <a:effectLst/>
                <a:latin typeface="+mn-lt"/>
                <a:ea typeface="+mn-ea"/>
                <a:cs typeface="+mn-cs"/>
              </a:rPr>
              <a:t>Submit a helpdesk ticket (https://</a:t>
            </a:r>
            <a:r>
              <a:rPr lang="en-US" sz="1200" kern="1200" dirty="0" err="1">
                <a:solidFill>
                  <a:schemeClr val="tx1"/>
                </a:solidFill>
                <a:effectLst/>
                <a:latin typeface="+mn-lt"/>
                <a:ea typeface="+mn-ea"/>
                <a:cs typeface="+mn-cs"/>
              </a:rPr>
              <a:t>help.sdccd.edu</a:t>
            </a:r>
            <a:r>
              <a:rPr lang="en-US" sz="1200" kern="1200" dirty="0">
                <a:solidFill>
                  <a:schemeClr val="tx1"/>
                </a:solidFill>
                <a:effectLst/>
                <a:latin typeface="+mn-lt"/>
                <a:ea typeface="+mn-ea"/>
                <a:cs typeface="+mn-cs"/>
              </a:rPr>
              <a:t>), where you can include details and images.</a:t>
            </a:r>
          </a:p>
          <a:p>
            <a:pPr lvl="2"/>
            <a:r>
              <a:rPr lang="en-US" sz="1200" kern="1200" dirty="0">
                <a:solidFill>
                  <a:schemeClr val="tx1"/>
                </a:solidFill>
                <a:effectLst/>
                <a:latin typeface="+mn-lt"/>
                <a:ea typeface="+mn-ea"/>
                <a:cs typeface="+mn-cs"/>
              </a:rPr>
              <a:t>Contact Hill or a member of his team directly: </a:t>
            </a:r>
            <a:r>
              <a:rPr lang="en-US" sz="1200" u="sng" kern="1200" dirty="0">
                <a:solidFill>
                  <a:schemeClr val="tx1"/>
                </a:solidFill>
                <a:effectLst/>
                <a:latin typeface="+mn-lt"/>
                <a:ea typeface="+mn-ea"/>
                <a:cs typeface="+mn-cs"/>
                <a:hlinkClick r:id="rId3"/>
              </a:rPr>
              <a:t>khill@sdccd.edu</a:t>
            </a:r>
            <a:r>
              <a:rPr lang="en-US" sz="1200" u="sng"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4" tooltip="mailto:jcarletello@sdccd.edu"/>
              </a:rPr>
              <a:t>jcarletello@sdccd.edu</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5" tooltip="mailto:bpacheco@sdccd.edu"/>
              </a:rPr>
              <a:t>bpacheco@sdccd.edu</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6" tooltip="mailto:cpelayo@sdccd.edu"/>
              </a:rPr>
              <a:t>cpelayo@sdccd.edu</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7" tooltip="mailto:bstamos@sdccd.edu"/>
              </a:rPr>
              <a:t>bstamos@sdccd.edu</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Upgrade Progress &amp; Next Steps:</a:t>
            </a:r>
          </a:p>
          <a:p>
            <a:pPr lvl="2"/>
            <a:r>
              <a:rPr lang="en-US" sz="1200" kern="1200" dirty="0">
                <a:solidFill>
                  <a:schemeClr val="tx1"/>
                </a:solidFill>
                <a:effectLst/>
                <a:latin typeface="+mn-lt"/>
                <a:ea typeface="+mn-ea"/>
                <a:cs typeface="+mn-cs"/>
              </a:rPr>
              <a:t>Phase one focuses on replacing older analog systems with fully digital connections in order to provide a more reliable connection for faculty devices and resolve issues such as blocked streaming content</a:t>
            </a:r>
          </a:p>
          <a:p>
            <a:pPr lvl="2"/>
            <a:r>
              <a:rPr lang="en-US" sz="1200" kern="1200" dirty="0">
                <a:solidFill>
                  <a:schemeClr val="tx1"/>
                </a:solidFill>
                <a:effectLst/>
                <a:latin typeface="+mn-lt"/>
                <a:ea typeface="+mn-ea"/>
                <a:cs typeface="+mn-cs"/>
              </a:rPr>
              <a:t>(As mentioned above, the District released a new Site Improvement (SI) process that VPA </a:t>
            </a:r>
            <a:r>
              <a:rPr lang="en-US" sz="1200" kern="1200" dirty="0" err="1">
                <a:solidFill>
                  <a:schemeClr val="tx1"/>
                </a:solidFill>
                <a:effectLst/>
                <a:latin typeface="+mn-lt"/>
                <a:ea typeface="+mn-ea"/>
                <a:cs typeface="+mn-cs"/>
              </a:rPr>
              <a:t>Battissti</a:t>
            </a:r>
            <a:r>
              <a:rPr lang="en-US" sz="1200" kern="1200" dirty="0">
                <a:solidFill>
                  <a:schemeClr val="tx1"/>
                </a:solidFill>
                <a:effectLst/>
                <a:latin typeface="+mn-lt"/>
                <a:ea typeface="+mn-ea"/>
                <a:cs typeface="+mn-cs"/>
              </a:rPr>
              <a:t> is discussing the AV Upgrades and Technology Planning at Miramar workgroup.)</a:t>
            </a:r>
          </a:p>
          <a:p>
            <a:pPr lvl="1"/>
            <a:r>
              <a:rPr lang="en-US" sz="1200" kern="1200" dirty="0">
                <a:solidFill>
                  <a:schemeClr val="tx1"/>
                </a:solidFill>
                <a:effectLst/>
                <a:latin typeface="+mn-lt"/>
                <a:ea typeface="+mn-ea"/>
                <a:cs typeface="+mn-cs"/>
              </a:rPr>
              <a:t>A number of rooms were digitally upgraded over the summer: </a:t>
            </a:r>
          </a:p>
          <a:p>
            <a:pPr lvl="2"/>
            <a:r>
              <a:rPr lang="en-US" sz="1200" kern="1200" dirty="0">
                <a:solidFill>
                  <a:schemeClr val="tx1"/>
                </a:solidFill>
                <a:effectLst/>
                <a:latin typeface="+mn-lt"/>
                <a:ea typeface="+mn-ea"/>
                <a:cs typeface="+mn-cs"/>
              </a:rPr>
              <a:t>C2-102, H-106, H-107, H-108, H-201, H-203, H-204, L-104, L-301, L-302, M-207, M-208, R1-105, and S5-108</a:t>
            </a:r>
          </a:p>
          <a:p>
            <a:pPr lvl="2"/>
            <a:r>
              <a:rPr lang="en-US" sz="1200" kern="1200" dirty="0">
                <a:solidFill>
                  <a:schemeClr val="tx1"/>
                </a:solidFill>
                <a:effectLst/>
                <a:latin typeface="+mn-lt"/>
                <a:ea typeface="+mn-ea"/>
                <a:cs typeface="+mn-cs"/>
              </a:rPr>
              <a:t>* (Faculty should confirm that everything is functioning properly in these rooms—the network was not working via the USB-C in H-201, for example)</a:t>
            </a:r>
          </a:p>
          <a:p>
            <a:endParaRPr lang="en-US" dirty="0"/>
          </a:p>
        </p:txBody>
      </p:sp>
      <p:sp>
        <p:nvSpPr>
          <p:cNvPr id="4" name="Slide Number Placeholder 3">
            <a:extLst>
              <a:ext uri="{FF2B5EF4-FFF2-40B4-BE49-F238E27FC236}">
                <a16:creationId xmlns:a16="http://schemas.microsoft.com/office/drawing/2014/main" id="{A34A9E0B-592C-E873-284D-4FD53DA63916}"/>
              </a:ext>
            </a:extLst>
          </p:cNvPr>
          <p:cNvSpPr>
            <a:spLocks noGrp="1"/>
          </p:cNvSpPr>
          <p:nvPr>
            <p:ph type="sldNum" sz="quarter" idx="5"/>
          </p:nvPr>
        </p:nvSpPr>
        <p:spPr/>
        <p:txBody>
          <a:bodyPr/>
          <a:lstStyle/>
          <a:p>
            <a:fld id="{893B0CF2-7F87-4E02-A248-870047730F99}" type="slidenum">
              <a:rPr lang="en-US" smtClean="0"/>
              <a:t>5</a:t>
            </a:fld>
            <a:endParaRPr lang="en-US"/>
          </a:p>
        </p:txBody>
      </p:sp>
    </p:spTree>
    <p:extLst>
      <p:ext uri="{BB962C8B-B14F-4D97-AF65-F5344CB8AC3E}">
        <p14:creationId xmlns:p14="http://schemas.microsoft.com/office/powerpoint/2010/main" val="2546036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46B41-B808-0206-7030-B96C0EC71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8A3C73-DE09-5187-5CC0-2E3C54D74B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5B0093-F488-A1BC-A2EF-57CD964A90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E595BB-7630-3BA7-B74A-352D296092AD}"/>
              </a:ext>
            </a:extLst>
          </p:cNvPr>
          <p:cNvSpPr>
            <a:spLocks noGrp="1"/>
          </p:cNvSpPr>
          <p:nvPr>
            <p:ph type="sldNum" sz="quarter" idx="5"/>
          </p:nvPr>
        </p:nvSpPr>
        <p:spPr/>
        <p:txBody>
          <a:bodyPr/>
          <a:lstStyle/>
          <a:p>
            <a:fld id="{893B0CF2-7F87-4E02-A248-870047730F99}" type="slidenum">
              <a:rPr lang="en-US" smtClean="0"/>
              <a:t>6</a:t>
            </a:fld>
            <a:endParaRPr lang="en-US"/>
          </a:p>
        </p:txBody>
      </p:sp>
    </p:spTree>
    <p:extLst>
      <p:ext uri="{BB962C8B-B14F-4D97-AF65-F5344CB8AC3E}">
        <p14:creationId xmlns:p14="http://schemas.microsoft.com/office/powerpoint/2010/main" val="621690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21A1D30-C0A0-4124-A783-34D9F15FA0FE}" type="datetime1">
              <a:rPr lang="en-US" smtClean="0"/>
              <a:t>10/6/25</a:t>
            </a:fld>
            <a:endParaRPr lang="en-US"/>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10/6/25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10/6/25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10/6/25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10/6/25</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10/6/25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10/6/25</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10/6/25</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10/6/25</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10/6/25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10/6/25</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10/6/25</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urvey.alchemer.com/s3/8319448/Miramar-College-Employee-Technology-Survey-Spring-202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
        <p:nvSpPr>
          <p:cNvPr id="2" name="Content Placeholder 1"/>
          <p:cNvSpPr>
            <a:spLocks noGrp="1"/>
          </p:cNvSpPr>
          <p:nvPr>
            <p:ph idx="1"/>
          </p:nvPr>
        </p:nvSpPr>
        <p:spPr>
          <a:xfrm>
            <a:off x="609600" y="1649730"/>
            <a:ext cx="10972800" cy="4389120"/>
          </a:xfrm>
        </p:spPr>
        <p:txBody>
          <a:bodyPr>
            <a:noAutofit/>
          </a:bodyPr>
          <a:lstStyle/>
          <a:p>
            <a:pPr marL="571500" indent="-571500">
              <a:buFont typeface="+mj-lt"/>
              <a:buAutoNum type="romanUcPeriod"/>
            </a:pPr>
            <a:r>
              <a:rPr lang="en-US" sz="2400" dirty="0"/>
              <a:t>The A.S. voted to send the 2025 Technology Plan back to the Technology Committee for further revisions. They will discuss it at their next meeting on 10/14.</a:t>
            </a:r>
          </a:p>
          <a:p>
            <a:pPr marL="571500" indent="-571500">
              <a:buFont typeface="+mj-lt"/>
              <a:buAutoNum type="romanUcPeriod"/>
            </a:pPr>
            <a:r>
              <a:rPr lang="en-US" sz="2400" dirty="0"/>
              <a:t>AV Upgrades and Technology Planning at Miramar:</a:t>
            </a:r>
          </a:p>
          <a:p>
            <a:pPr marL="937260" lvl="1" indent="-571500">
              <a:buFont typeface="+mj-lt"/>
              <a:buAutoNum type="alphaUcPeriod"/>
            </a:pPr>
            <a:r>
              <a:rPr lang="en-US" dirty="0"/>
              <a:t>VPA Battisti coordinated this workgroup. It includes reps. from Miramar’s AV, IT, and Finance as well as District IT and Facilities folx</a:t>
            </a:r>
          </a:p>
          <a:p>
            <a:pPr marL="937260" lvl="1" indent="-571500">
              <a:buFont typeface="+mj-lt"/>
              <a:buAutoNum type="alphaUcPeriod"/>
            </a:pPr>
            <a:r>
              <a:rPr lang="en-US" dirty="0"/>
              <a:t>They are focusing on four areas:</a:t>
            </a:r>
          </a:p>
          <a:p>
            <a:pPr marL="1211580" lvl="2" indent="-571500">
              <a:buFont typeface="+mj-lt"/>
              <a:buAutoNum type="romanLcPeriod"/>
            </a:pPr>
            <a:r>
              <a:rPr lang="en-US" sz="2400" dirty="0"/>
              <a:t>An AV Upgrade Plan (especially in Building H)</a:t>
            </a:r>
          </a:p>
          <a:p>
            <a:pPr marL="1211580" lvl="2" indent="-571500">
              <a:buFont typeface="+mj-lt"/>
              <a:buAutoNum type="romanLcPeriod"/>
            </a:pPr>
            <a:r>
              <a:rPr lang="en-US" sz="2400" dirty="0"/>
              <a:t>The Technology Plan and how it relates to Program Review</a:t>
            </a:r>
          </a:p>
          <a:p>
            <a:pPr marL="1211580" lvl="2" indent="-571500">
              <a:buFont typeface="+mj-lt"/>
              <a:buAutoNum type="romanLcPeriod"/>
            </a:pPr>
            <a:r>
              <a:rPr lang="en-US" sz="2400" dirty="0"/>
              <a:t>The Inventory Process</a:t>
            </a:r>
          </a:p>
          <a:p>
            <a:pPr marL="1211580" lvl="2" indent="-571500">
              <a:buFont typeface="+mj-lt"/>
              <a:buAutoNum type="romanLcPeriod"/>
            </a:pPr>
            <a:r>
              <a:rPr lang="en-US" sz="2400" dirty="0"/>
              <a:t>The Technology Committee</a:t>
            </a:r>
          </a:p>
        </p:txBody>
      </p:sp>
      <p:sp>
        <p:nvSpPr>
          <p:cNvPr id="5" name="Slide Number Placeholder 4">
            <a:extLst>
              <a:ext uri="{FF2B5EF4-FFF2-40B4-BE49-F238E27FC236}">
                <a16:creationId xmlns:a16="http://schemas.microsoft.com/office/drawing/2014/main" id="{BA48F780-E033-E244-A4EB-3D810FA6B44A}"/>
              </a:ext>
            </a:extLst>
          </p:cNvPr>
          <p:cNvSpPr>
            <a:spLocks noGrp="1"/>
          </p:cNvSpPr>
          <p:nvPr>
            <p:ph type="sldNum" sz="quarter" idx="12"/>
          </p:nvPr>
        </p:nvSpPr>
        <p:spPr/>
        <p:txBody>
          <a:bodyPr/>
          <a:lstStyle/>
          <a:p>
            <a:fld id="{401CF334-2D5C-4859-84A6-CA7E6E43FAEB}" type="slidenum">
              <a:rPr lang="en-US" smtClean="0"/>
              <a:t>1</a:t>
            </a:fld>
            <a:endParaRPr lang="en-US"/>
          </a:p>
        </p:txBody>
      </p:sp>
    </p:spTree>
    <p:extLst>
      <p:ext uri="{BB962C8B-B14F-4D97-AF65-F5344CB8AC3E}">
        <p14:creationId xmlns:p14="http://schemas.microsoft.com/office/powerpoint/2010/main" val="3046390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FA5AE-6EA2-8AC3-AB31-0306A84F27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0730A5-5CA3-2438-6BF4-6B287E67C07B}"/>
              </a:ext>
            </a:extLst>
          </p:cNvPr>
          <p:cNvSpPr>
            <a:spLocks noGrp="1"/>
          </p:cNvSpPr>
          <p:nvPr>
            <p:ph idx="1"/>
          </p:nvPr>
        </p:nvSpPr>
        <p:spPr>
          <a:xfrm>
            <a:off x="609600" y="1649730"/>
            <a:ext cx="10972800" cy="4389120"/>
          </a:xfrm>
        </p:spPr>
        <p:txBody>
          <a:bodyPr>
            <a:noAutofit/>
          </a:bodyPr>
          <a:lstStyle/>
          <a:p>
            <a:pPr marL="0" indent="0">
              <a:buNone/>
            </a:pPr>
            <a:r>
              <a:rPr lang="en-US" sz="2400" dirty="0">
                <a:solidFill>
                  <a:schemeClr val="tx2"/>
                </a:solidFill>
              </a:rPr>
              <a:t>II. </a:t>
            </a:r>
            <a:r>
              <a:rPr lang="en-US" sz="2400" dirty="0"/>
              <a:t>AV Upgrades and Technology Planning at Miramar (cont.)</a:t>
            </a:r>
          </a:p>
          <a:p>
            <a:pPr marL="937260" lvl="1" indent="-571500">
              <a:buFont typeface="+mj-lt"/>
              <a:buAutoNum type="alphaUcPeriod"/>
            </a:pPr>
            <a:r>
              <a:rPr lang="en-US" dirty="0"/>
              <a:t>VPA Battisti’s Big picture goals or next steps for the workgroup are: </a:t>
            </a:r>
            <a:endParaRPr lang="en-US" sz="2400" dirty="0"/>
          </a:p>
          <a:p>
            <a:pPr marL="1211580" lvl="2" indent="-571500">
              <a:buFont typeface="+mj-lt"/>
              <a:buAutoNum type="romanLcPeriod"/>
            </a:pPr>
            <a:r>
              <a:rPr lang="en-US" sz="2400" dirty="0"/>
              <a:t>The IT department will start preparing a plan to develop an inventory report</a:t>
            </a:r>
          </a:p>
          <a:p>
            <a:pPr marL="1211580" lvl="2" indent="-571500">
              <a:buFont typeface="+mj-lt"/>
              <a:buAutoNum type="romanLcPeriod"/>
            </a:pPr>
            <a:r>
              <a:rPr lang="en-US" sz="2400" dirty="0"/>
              <a:t>The IT department will develop a plan for moving AV upgrades forward in the H-building</a:t>
            </a:r>
          </a:p>
          <a:p>
            <a:pPr marL="1211580" lvl="2" indent="-571500">
              <a:buFont typeface="+mj-lt"/>
              <a:buAutoNum type="romanLcPeriod"/>
            </a:pPr>
            <a:r>
              <a:rPr lang="en-US" sz="2400" dirty="0"/>
              <a:t>Dean Orgera, Director Hill, and VP Battisti will connect with Technology Committee Co-Chair Lisa Muñoz to discuss how the committee can support these efforts</a:t>
            </a:r>
          </a:p>
          <a:p>
            <a:pPr marL="1211580" lvl="2" indent="-571500">
              <a:buFont typeface="+mj-lt"/>
              <a:buAutoNum type="romanLcPeriod"/>
            </a:pPr>
            <a:r>
              <a:rPr lang="en-US" sz="2400" dirty="0"/>
              <a:t>The IT department will meet bi-weekly (opposite week that this group meets) with VP Battisti to discuss how the team is moving along with the development of the plans mentioned above</a:t>
            </a:r>
          </a:p>
          <a:p>
            <a:pPr marL="1211580" lvl="2" indent="-571500">
              <a:buFont typeface="+mj-lt"/>
              <a:buAutoNum type="romanLcPeriod"/>
            </a:pPr>
            <a:endParaRPr lang="en-US" sz="2400" dirty="0"/>
          </a:p>
          <a:p>
            <a:pPr marL="1211580" lvl="2" indent="-571500">
              <a:buFont typeface="+mj-lt"/>
              <a:buAutoNum type="romanLcPeriod"/>
            </a:pPr>
            <a:endParaRPr lang="en-US" sz="2400" dirty="0"/>
          </a:p>
        </p:txBody>
      </p:sp>
      <p:sp>
        <p:nvSpPr>
          <p:cNvPr id="5" name="Slide Number Placeholder 4">
            <a:extLst>
              <a:ext uri="{FF2B5EF4-FFF2-40B4-BE49-F238E27FC236}">
                <a16:creationId xmlns:a16="http://schemas.microsoft.com/office/drawing/2014/main" id="{CF13B318-E7B8-A334-C3C3-8E8B7C3A6ABA}"/>
              </a:ext>
            </a:extLst>
          </p:cNvPr>
          <p:cNvSpPr>
            <a:spLocks noGrp="1"/>
          </p:cNvSpPr>
          <p:nvPr>
            <p:ph type="sldNum" sz="quarter" idx="12"/>
          </p:nvPr>
        </p:nvSpPr>
        <p:spPr/>
        <p:txBody>
          <a:bodyPr/>
          <a:lstStyle/>
          <a:p>
            <a:fld id="{401CF334-2D5C-4859-84A6-CA7E6E43FAEB}" type="slidenum">
              <a:rPr lang="en-US" smtClean="0"/>
              <a:t>2</a:t>
            </a:fld>
            <a:endParaRPr lang="en-US"/>
          </a:p>
        </p:txBody>
      </p:sp>
      <p:sp>
        <p:nvSpPr>
          <p:cNvPr id="7" name="Title 2">
            <a:extLst>
              <a:ext uri="{FF2B5EF4-FFF2-40B4-BE49-F238E27FC236}">
                <a16:creationId xmlns:a16="http://schemas.microsoft.com/office/drawing/2014/main" id="{456C514F-A982-AA9B-0A6A-95B076D330AE}"/>
              </a:ext>
            </a:extLst>
          </p:cNvPr>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Tree>
    <p:extLst>
      <p:ext uri="{BB962C8B-B14F-4D97-AF65-F5344CB8AC3E}">
        <p14:creationId xmlns:p14="http://schemas.microsoft.com/office/powerpoint/2010/main" val="2203324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821180"/>
            <a:ext cx="10972800" cy="4389120"/>
          </a:xfrm>
        </p:spPr>
        <p:txBody>
          <a:bodyPr>
            <a:normAutofit/>
          </a:bodyPr>
          <a:lstStyle/>
          <a:p>
            <a:pPr marL="465138" indent="-465138">
              <a:buNone/>
            </a:pPr>
            <a:r>
              <a:rPr lang="en-US" sz="2400" dirty="0">
                <a:solidFill>
                  <a:schemeClr val="tx2"/>
                </a:solidFill>
              </a:rPr>
              <a:t>III. 	</a:t>
            </a:r>
            <a:r>
              <a:rPr lang="en-US" sz="2400" dirty="0"/>
              <a:t>Diving deeper into </a:t>
            </a:r>
            <a:r>
              <a:rPr lang="en-US" sz="2400" dirty="0" err="1"/>
              <a:t>II.B.i</a:t>
            </a:r>
            <a:r>
              <a:rPr lang="en-US" sz="2400" dirty="0"/>
              <a:t>.–AV Upgrade Plan (especially in Building H):</a:t>
            </a:r>
          </a:p>
          <a:p>
            <a:pPr marL="937260" lvl="1" indent="-571500">
              <a:buFont typeface="+mj-lt"/>
              <a:buAutoNum type="alphaUcPeriod"/>
            </a:pPr>
            <a:r>
              <a:rPr lang="en-US" dirty="0"/>
              <a:t>District Site Improvement (SI) process and available funding </a:t>
            </a:r>
          </a:p>
          <a:p>
            <a:pPr marL="937260" lvl="1" indent="-571500">
              <a:buFont typeface="+mj-lt"/>
              <a:buAutoNum type="alphaUcPeriod"/>
            </a:pPr>
            <a:r>
              <a:rPr lang="en-US" dirty="0"/>
              <a:t>Prioritization list</a:t>
            </a:r>
          </a:p>
          <a:p>
            <a:pPr marL="1211580" lvl="2" indent="-571500">
              <a:buFont typeface="+mj-lt"/>
              <a:buAutoNum type="romanLcPeriod"/>
            </a:pPr>
            <a:r>
              <a:rPr lang="en-US" sz="2400" dirty="0"/>
              <a:t>The question is, who decides what gets prioritized at the campus level and sent first to the District?</a:t>
            </a:r>
          </a:p>
          <a:p>
            <a:pPr marL="1211580" lvl="2" indent="-571500">
              <a:buFont typeface="+mj-lt"/>
              <a:buAutoNum type="romanLcPeriod"/>
            </a:pPr>
            <a:r>
              <a:rPr lang="en-US" sz="2400" dirty="0"/>
              <a:t>They felt it was important for Miramar to create a process to prioritize campus projects—this would be similar to what Miramar’s CFHPC uses.</a:t>
            </a:r>
          </a:p>
          <a:p>
            <a:pPr marL="1211580" lvl="2" indent="-571500">
              <a:buFont typeface="+mj-lt"/>
              <a:buAutoNum type="romanLcPeriod"/>
            </a:pPr>
            <a:r>
              <a:rPr lang="en-US" sz="2400" dirty="0"/>
              <a:t>Charlie Williams, Assistant Director of SDCCD-Facilities Services shared a number of helpful documents we might emulate</a:t>
            </a:r>
          </a:p>
        </p:txBody>
      </p:sp>
      <p:sp>
        <p:nvSpPr>
          <p:cNvPr id="5" name="Slide Number Placeholder 4">
            <a:extLst>
              <a:ext uri="{FF2B5EF4-FFF2-40B4-BE49-F238E27FC236}">
                <a16:creationId xmlns:a16="http://schemas.microsoft.com/office/drawing/2014/main" id="{BA48F780-E033-E244-A4EB-3D810FA6B44A}"/>
              </a:ext>
            </a:extLst>
          </p:cNvPr>
          <p:cNvSpPr>
            <a:spLocks noGrp="1"/>
          </p:cNvSpPr>
          <p:nvPr>
            <p:ph type="sldNum" sz="quarter" idx="12"/>
          </p:nvPr>
        </p:nvSpPr>
        <p:spPr/>
        <p:txBody>
          <a:bodyPr/>
          <a:lstStyle/>
          <a:p>
            <a:fld id="{401CF334-2D5C-4859-84A6-CA7E6E43FAEB}" type="slidenum">
              <a:rPr lang="en-US" smtClean="0"/>
              <a:t>3</a:t>
            </a:fld>
            <a:endParaRPr lang="en-US"/>
          </a:p>
        </p:txBody>
      </p:sp>
      <p:sp>
        <p:nvSpPr>
          <p:cNvPr id="7" name="Title 2">
            <a:extLst>
              <a:ext uri="{FF2B5EF4-FFF2-40B4-BE49-F238E27FC236}">
                <a16:creationId xmlns:a16="http://schemas.microsoft.com/office/drawing/2014/main" id="{217E65F6-314D-323B-A47D-70F1E97665A0}"/>
              </a:ext>
            </a:extLst>
          </p:cNvPr>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Tree>
    <p:extLst>
      <p:ext uri="{BB962C8B-B14F-4D97-AF65-F5344CB8AC3E}">
        <p14:creationId xmlns:p14="http://schemas.microsoft.com/office/powerpoint/2010/main" val="202347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F932A-CA83-8ADD-0C75-CB277E3C9B1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C736B9-0F38-8E61-DE16-39AD6FFC9073}"/>
              </a:ext>
            </a:extLst>
          </p:cNvPr>
          <p:cNvSpPr>
            <a:spLocks noGrp="1"/>
          </p:cNvSpPr>
          <p:nvPr>
            <p:ph idx="1"/>
          </p:nvPr>
        </p:nvSpPr>
        <p:spPr>
          <a:xfrm>
            <a:off x="609600" y="1821180"/>
            <a:ext cx="10972800" cy="4389120"/>
          </a:xfrm>
        </p:spPr>
        <p:txBody>
          <a:bodyPr>
            <a:noAutofit/>
          </a:bodyPr>
          <a:lstStyle/>
          <a:p>
            <a:pPr marL="465138" indent="-465138">
              <a:buNone/>
            </a:pPr>
            <a:r>
              <a:rPr lang="en-US" sz="2400" dirty="0">
                <a:solidFill>
                  <a:schemeClr val="tx2"/>
                </a:solidFill>
              </a:rPr>
              <a:t>IV. 	</a:t>
            </a:r>
            <a:r>
              <a:rPr lang="en-US" sz="2400" dirty="0"/>
              <a:t>Clarifying the new IT and AV operational structure at Miramar:</a:t>
            </a:r>
          </a:p>
          <a:p>
            <a:pPr marL="937260" lvl="1" indent="-571500">
              <a:buFont typeface="+mj-lt"/>
              <a:buAutoNum type="alphaUcPeriod"/>
            </a:pPr>
            <a:r>
              <a:rPr lang="en-US" dirty="0"/>
              <a:t>Director Hill focuses on the instructional piece </a:t>
            </a:r>
          </a:p>
          <a:p>
            <a:pPr marL="937260" lvl="1" indent="-571500">
              <a:buFont typeface="+mj-lt"/>
              <a:buAutoNum type="alphaUcPeriod"/>
            </a:pPr>
            <a:r>
              <a:rPr lang="en-US" dirty="0"/>
              <a:t>Dean Orgera’s role is to focus on the “Distance Education” piece</a:t>
            </a:r>
          </a:p>
          <a:p>
            <a:pPr marL="937260" lvl="1" indent="-571500">
              <a:buFont typeface="+mj-lt"/>
              <a:buAutoNum type="alphaUcPeriod"/>
            </a:pPr>
            <a:r>
              <a:rPr lang="en-US" dirty="0"/>
              <a:t>The District manages office and staff technology needs</a:t>
            </a:r>
          </a:p>
          <a:p>
            <a:pPr marL="937260" lvl="1" indent="-571500">
              <a:buFont typeface="+mj-lt"/>
              <a:buAutoNum type="alphaUcPeriod"/>
            </a:pPr>
            <a:r>
              <a:rPr lang="en-US" b="1" i="1" dirty="0"/>
              <a:t>Unless they are urgent, all faculty technology needs should be directed to your Deans</a:t>
            </a:r>
          </a:p>
          <a:p>
            <a:pPr marL="1211580" lvl="2" indent="-571500">
              <a:buFont typeface="+mj-lt"/>
              <a:buAutoNum type="romanLcPeriod"/>
            </a:pPr>
            <a:r>
              <a:rPr lang="en-US" sz="2400" dirty="0"/>
              <a:t>See the following slide for more on urgent IT or AV needs</a:t>
            </a:r>
          </a:p>
          <a:p>
            <a:pPr marL="1211580" lvl="2" indent="-571500">
              <a:buFont typeface="+mj-lt"/>
              <a:buAutoNum type="romanLcPeriod"/>
            </a:pPr>
            <a:r>
              <a:rPr lang="en-US" sz="2400" dirty="0"/>
              <a:t>Director Hill has been asked to attend the Dean’s Council once a month</a:t>
            </a:r>
          </a:p>
        </p:txBody>
      </p:sp>
      <p:sp>
        <p:nvSpPr>
          <p:cNvPr id="5" name="Slide Number Placeholder 4">
            <a:extLst>
              <a:ext uri="{FF2B5EF4-FFF2-40B4-BE49-F238E27FC236}">
                <a16:creationId xmlns:a16="http://schemas.microsoft.com/office/drawing/2014/main" id="{CA32C639-0BBC-FB96-5A6E-973F0F8A4694}"/>
              </a:ext>
            </a:extLst>
          </p:cNvPr>
          <p:cNvSpPr>
            <a:spLocks noGrp="1"/>
          </p:cNvSpPr>
          <p:nvPr>
            <p:ph type="sldNum" sz="quarter" idx="12"/>
          </p:nvPr>
        </p:nvSpPr>
        <p:spPr/>
        <p:txBody>
          <a:bodyPr/>
          <a:lstStyle/>
          <a:p>
            <a:fld id="{401CF334-2D5C-4859-84A6-CA7E6E43FAEB}" type="slidenum">
              <a:rPr lang="en-US" smtClean="0"/>
              <a:t>4</a:t>
            </a:fld>
            <a:endParaRPr lang="en-US"/>
          </a:p>
        </p:txBody>
      </p:sp>
      <p:sp>
        <p:nvSpPr>
          <p:cNvPr id="7" name="Title 2">
            <a:extLst>
              <a:ext uri="{FF2B5EF4-FFF2-40B4-BE49-F238E27FC236}">
                <a16:creationId xmlns:a16="http://schemas.microsoft.com/office/drawing/2014/main" id="{B39149E5-AC0B-F1C5-11D7-36EAD57FB539}"/>
              </a:ext>
            </a:extLst>
          </p:cNvPr>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Tree>
    <p:extLst>
      <p:ext uri="{BB962C8B-B14F-4D97-AF65-F5344CB8AC3E}">
        <p14:creationId xmlns:p14="http://schemas.microsoft.com/office/powerpoint/2010/main" val="805841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9A3E6-8D5B-2643-D591-98C575FF76D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6248FA-4657-220E-88EB-DA2AD72C6739}"/>
              </a:ext>
            </a:extLst>
          </p:cNvPr>
          <p:cNvSpPr>
            <a:spLocks noGrp="1"/>
          </p:cNvSpPr>
          <p:nvPr>
            <p:ph idx="1"/>
          </p:nvPr>
        </p:nvSpPr>
        <p:spPr>
          <a:xfrm>
            <a:off x="609600" y="1678300"/>
            <a:ext cx="10972800" cy="4389120"/>
          </a:xfrm>
        </p:spPr>
        <p:txBody>
          <a:bodyPr>
            <a:noAutofit/>
          </a:bodyPr>
          <a:lstStyle/>
          <a:p>
            <a:pPr marL="465138" indent="-465138">
              <a:buNone/>
            </a:pPr>
            <a:r>
              <a:rPr lang="en-US" sz="2400" dirty="0">
                <a:solidFill>
                  <a:schemeClr val="tx2"/>
                </a:solidFill>
              </a:rPr>
              <a:t>V. 	</a:t>
            </a:r>
            <a:r>
              <a:rPr lang="en-US" sz="2400" dirty="0"/>
              <a:t>Director Hill sent an email on 9/17/25, “Update on Campus AV Technology Updates.” The big takeaways were:</a:t>
            </a:r>
          </a:p>
          <a:p>
            <a:pPr marL="937260" lvl="1" indent="-571500">
              <a:buFont typeface="+mj-lt"/>
              <a:buAutoNum type="alphaUcPeriod"/>
            </a:pPr>
            <a:r>
              <a:rPr lang="en-US" dirty="0"/>
              <a:t>For immediate support: </a:t>
            </a:r>
          </a:p>
          <a:p>
            <a:pPr marL="1211580" lvl="2" indent="-571500">
              <a:buFont typeface="+mj-lt"/>
              <a:buAutoNum type="romanLcPeriod"/>
            </a:pPr>
            <a:r>
              <a:rPr lang="en-US" sz="2400" dirty="0"/>
              <a:t>Submit a helpdesk ticket (https://help.sdccd.edu)</a:t>
            </a:r>
          </a:p>
          <a:p>
            <a:pPr marL="1211580" lvl="2" indent="-571500">
              <a:buFont typeface="+mj-lt"/>
              <a:buAutoNum type="romanLcPeriod"/>
            </a:pPr>
            <a:r>
              <a:rPr lang="en-US" sz="2400" dirty="0"/>
              <a:t>Contact Hill or a member of his team directly: </a:t>
            </a:r>
            <a:r>
              <a:rPr lang="en-US" sz="2400" dirty="0" err="1"/>
              <a:t>khill@sdccd.edu</a:t>
            </a:r>
            <a:r>
              <a:rPr lang="en-US" sz="2400" dirty="0"/>
              <a:t>, </a:t>
            </a:r>
            <a:r>
              <a:rPr lang="en-US" sz="2400" dirty="0" err="1"/>
              <a:t>jcarletello@sdccd.edu</a:t>
            </a:r>
            <a:r>
              <a:rPr lang="en-US" sz="2400" dirty="0"/>
              <a:t>, </a:t>
            </a:r>
            <a:r>
              <a:rPr lang="en-US" sz="2400" dirty="0" err="1"/>
              <a:t>bpacheco@sdccd.edu</a:t>
            </a:r>
            <a:r>
              <a:rPr lang="en-US" sz="2400" dirty="0"/>
              <a:t>, </a:t>
            </a:r>
            <a:r>
              <a:rPr lang="en-US" sz="2400" dirty="0" err="1"/>
              <a:t>cpelayo@sdccd.edu</a:t>
            </a:r>
            <a:r>
              <a:rPr lang="en-US" sz="2400" dirty="0"/>
              <a:t>, </a:t>
            </a:r>
            <a:r>
              <a:rPr lang="en-US" sz="2400" dirty="0" err="1"/>
              <a:t>bstamos@sdccd.edu</a:t>
            </a:r>
            <a:endParaRPr lang="en-US" sz="2400" dirty="0"/>
          </a:p>
          <a:p>
            <a:pPr marL="937260" lvl="1" indent="-571500">
              <a:buFont typeface="+mj-lt"/>
              <a:buAutoNum type="alphaUcPeriod"/>
            </a:pPr>
            <a:r>
              <a:rPr lang="en-US" dirty="0"/>
              <a:t>Upgrade Progress &amp; Next Steps:</a:t>
            </a:r>
          </a:p>
          <a:p>
            <a:pPr marL="1211580" lvl="2" indent="-571500">
              <a:buFont typeface="+mj-lt"/>
              <a:buAutoNum type="romanLcPeriod"/>
            </a:pPr>
            <a:r>
              <a:rPr lang="en-US" sz="2400" dirty="0"/>
              <a:t>Replacing analog systems with fully digital connections</a:t>
            </a:r>
          </a:p>
          <a:p>
            <a:pPr marL="937260" lvl="1" indent="-571500">
              <a:buFont typeface="+mj-lt"/>
              <a:buAutoNum type="alphaUcPeriod"/>
            </a:pPr>
            <a:r>
              <a:rPr lang="en-US" dirty="0"/>
              <a:t>Listing rooms that were digitally upgraded* over the summer:</a:t>
            </a:r>
          </a:p>
          <a:p>
            <a:pPr marL="1211580" lvl="2" indent="-571500">
              <a:buFont typeface="+mj-lt"/>
              <a:buAutoNum type="romanLcPeriod"/>
            </a:pPr>
            <a:r>
              <a:rPr lang="en-US" sz="2400" dirty="0"/>
              <a:t>C2-102, H-106, H-107, H-108, H-201, H-203, H-204, L-104, L-301, L-302, M-207, M-208, R1-105, and S5-108</a:t>
            </a:r>
          </a:p>
        </p:txBody>
      </p:sp>
      <p:sp>
        <p:nvSpPr>
          <p:cNvPr id="5" name="Slide Number Placeholder 4">
            <a:extLst>
              <a:ext uri="{FF2B5EF4-FFF2-40B4-BE49-F238E27FC236}">
                <a16:creationId xmlns:a16="http://schemas.microsoft.com/office/drawing/2014/main" id="{96AE866E-D246-16A2-45D5-564F72655975}"/>
              </a:ext>
            </a:extLst>
          </p:cNvPr>
          <p:cNvSpPr>
            <a:spLocks noGrp="1"/>
          </p:cNvSpPr>
          <p:nvPr>
            <p:ph type="sldNum" sz="quarter" idx="12"/>
          </p:nvPr>
        </p:nvSpPr>
        <p:spPr/>
        <p:txBody>
          <a:bodyPr/>
          <a:lstStyle/>
          <a:p>
            <a:fld id="{401CF334-2D5C-4859-84A6-CA7E6E43FAEB}" type="slidenum">
              <a:rPr lang="en-US" smtClean="0"/>
              <a:t>5</a:t>
            </a:fld>
            <a:endParaRPr lang="en-US"/>
          </a:p>
        </p:txBody>
      </p:sp>
      <p:sp>
        <p:nvSpPr>
          <p:cNvPr id="7" name="Title 2">
            <a:extLst>
              <a:ext uri="{FF2B5EF4-FFF2-40B4-BE49-F238E27FC236}">
                <a16:creationId xmlns:a16="http://schemas.microsoft.com/office/drawing/2014/main" id="{83DA74A9-30B2-CCFA-51B2-E79823B6050F}"/>
              </a:ext>
            </a:extLst>
          </p:cNvPr>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Tree>
    <p:extLst>
      <p:ext uri="{BB962C8B-B14F-4D97-AF65-F5344CB8AC3E}">
        <p14:creationId xmlns:p14="http://schemas.microsoft.com/office/powerpoint/2010/main" val="1944093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DE063-0014-0E36-8FFA-389A23C2069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8457A0-C23F-9906-C7AB-31C6424D11E2}"/>
              </a:ext>
            </a:extLst>
          </p:cNvPr>
          <p:cNvSpPr>
            <a:spLocks noGrp="1"/>
          </p:cNvSpPr>
          <p:nvPr>
            <p:ph idx="1"/>
          </p:nvPr>
        </p:nvSpPr>
        <p:spPr>
          <a:xfrm>
            <a:off x="609600" y="1678300"/>
            <a:ext cx="10972800" cy="4389120"/>
          </a:xfrm>
        </p:spPr>
        <p:txBody>
          <a:bodyPr>
            <a:noAutofit/>
          </a:bodyPr>
          <a:lstStyle/>
          <a:p>
            <a:pPr marL="465138" indent="-465138">
              <a:buNone/>
            </a:pPr>
            <a:r>
              <a:rPr lang="en-US" sz="2400" dirty="0">
                <a:solidFill>
                  <a:schemeClr val="tx2"/>
                </a:solidFill>
              </a:rPr>
              <a:t>VI.	</a:t>
            </a:r>
            <a:r>
              <a:rPr lang="en-US" sz="2400" dirty="0"/>
              <a:t>Miramar’s Web Developer is retiring so how we move forward with that position may be under discussion</a:t>
            </a:r>
          </a:p>
          <a:p>
            <a:pPr marL="465138" indent="-465138">
              <a:buNone/>
            </a:pPr>
            <a:endParaRPr lang="en-US" sz="2400" dirty="0"/>
          </a:p>
          <a:p>
            <a:pPr marL="465138" indent="-465138">
              <a:buNone/>
            </a:pPr>
            <a:r>
              <a:rPr lang="en-US" sz="2400" dirty="0">
                <a:solidFill>
                  <a:schemeClr val="tx2"/>
                </a:solidFill>
              </a:rPr>
              <a:t>VII.	</a:t>
            </a:r>
            <a:r>
              <a:rPr lang="en-US" sz="2400" dirty="0"/>
              <a:t>The Office of Institutional Effectiveness’ technology survey:</a:t>
            </a:r>
          </a:p>
          <a:p>
            <a:pPr marL="830898" lvl="1" indent="-465138">
              <a:buFont typeface="+mj-lt"/>
              <a:buAutoNum type="alphaUcPeriod"/>
            </a:pPr>
            <a:r>
              <a:rPr lang="en-US" dirty="0"/>
              <a:t>It will remain open until 10/20; </a:t>
            </a:r>
            <a:r>
              <a:rPr lang="en-US" b="1" dirty="0">
                <a:hlinkClick r:id="rId3"/>
              </a:rPr>
              <a:t>Faculty can link to the survey here</a:t>
            </a:r>
            <a:endParaRPr lang="en-US" b="1" dirty="0"/>
          </a:p>
          <a:p>
            <a:pPr marL="830898" lvl="1" indent="-465138">
              <a:buFont typeface="+mj-lt"/>
              <a:buAutoNum type="alphaUcPeriod"/>
            </a:pPr>
            <a:r>
              <a:rPr lang="en-US" dirty="0"/>
              <a:t>I’ll report on survey results and discuss next steps once the researchers provide me with the results</a:t>
            </a:r>
            <a:endParaRPr lang="en-US" b="1" dirty="0"/>
          </a:p>
          <a:p>
            <a:pPr marL="465138" indent="-465138">
              <a:buNone/>
            </a:pPr>
            <a:endParaRPr lang="en-US" sz="2400" dirty="0"/>
          </a:p>
          <a:p>
            <a:pPr marL="465138" indent="-465138">
              <a:buNone/>
            </a:pPr>
            <a:r>
              <a:rPr lang="en-US" sz="2400" dirty="0">
                <a:solidFill>
                  <a:schemeClr val="tx2"/>
                </a:solidFill>
              </a:rPr>
              <a:t>VIII.	</a:t>
            </a:r>
            <a:r>
              <a:rPr lang="en-US" sz="2400" dirty="0"/>
              <a:t>Accessibility of all front-facing websites and Canvas shells is also a key area of focus for the District</a:t>
            </a:r>
          </a:p>
          <a:p>
            <a:pPr marL="830898" lvl="1" indent="-465138">
              <a:buFont typeface="+mj-lt"/>
              <a:buAutoNum type="alphaUcPeriod"/>
            </a:pPr>
            <a:r>
              <a:rPr lang="en-US" dirty="0"/>
              <a:t>Be on the lookout for updates and P.D. on this</a:t>
            </a:r>
          </a:p>
        </p:txBody>
      </p:sp>
      <p:sp>
        <p:nvSpPr>
          <p:cNvPr id="5" name="Slide Number Placeholder 4">
            <a:extLst>
              <a:ext uri="{FF2B5EF4-FFF2-40B4-BE49-F238E27FC236}">
                <a16:creationId xmlns:a16="http://schemas.microsoft.com/office/drawing/2014/main" id="{037235EB-9675-B8C0-5758-2F756010F22B}"/>
              </a:ext>
            </a:extLst>
          </p:cNvPr>
          <p:cNvSpPr>
            <a:spLocks noGrp="1"/>
          </p:cNvSpPr>
          <p:nvPr>
            <p:ph type="sldNum" sz="quarter" idx="12"/>
          </p:nvPr>
        </p:nvSpPr>
        <p:spPr/>
        <p:txBody>
          <a:bodyPr/>
          <a:lstStyle/>
          <a:p>
            <a:fld id="{401CF334-2D5C-4859-84A6-CA7E6E43FAEB}" type="slidenum">
              <a:rPr lang="en-US" smtClean="0"/>
              <a:t>6</a:t>
            </a:fld>
            <a:endParaRPr lang="en-US"/>
          </a:p>
        </p:txBody>
      </p:sp>
      <p:sp>
        <p:nvSpPr>
          <p:cNvPr id="7" name="Title 2">
            <a:extLst>
              <a:ext uri="{FF2B5EF4-FFF2-40B4-BE49-F238E27FC236}">
                <a16:creationId xmlns:a16="http://schemas.microsoft.com/office/drawing/2014/main" id="{33E2766C-F176-0A9B-0B43-2A60717E0D95}"/>
              </a:ext>
            </a:extLst>
          </p:cNvPr>
          <p:cNvSpPr>
            <a:spLocks noGrp="1"/>
          </p:cNvSpPr>
          <p:nvPr>
            <p:ph type="title"/>
          </p:nvPr>
        </p:nvSpPr>
        <p:spPr>
          <a:xfrm>
            <a:off x="609600" y="818388"/>
            <a:ext cx="10972800" cy="793242"/>
          </a:xfrm>
        </p:spPr>
        <p:txBody>
          <a:bodyPr anchor="t">
            <a:noAutofit/>
          </a:bodyPr>
          <a:lstStyle/>
          <a:p>
            <a:r>
              <a:rPr lang="en-US" sz="4400" dirty="0"/>
              <a:t>Report: Faculty Technology Liaison Updates</a:t>
            </a:r>
          </a:p>
        </p:txBody>
      </p:sp>
    </p:spTree>
    <p:extLst>
      <p:ext uri="{BB962C8B-B14F-4D97-AF65-F5344CB8AC3E}">
        <p14:creationId xmlns:p14="http://schemas.microsoft.com/office/powerpoint/2010/main" val="1191434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Custom 1">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{CF2C57B9-4569-E644-B570-A0D59B77EFCF}tf10001122</Template>
  <TotalTime>126</TotalTime>
  <Words>1052</Words>
  <Application>Microsoft Macintosh PowerPoint</Application>
  <PresentationFormat>Widescreen</PresentationFormat>
  <Paragraphs>81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Trebuchet MS</vt:lpstr>
      <vt:lpstr>Wingdings 2</vt:lpstr>
      <vt:lpstr>Presentation on brainstorming</vt:lpstr>
      <vt:lpstr>Report: Faculty Technology Liaison Updates</vt:lpstr>
      <vt:lpstr>Report: Faculty Technology Liaison Updates</vt:lpstr>
      <vt:lpstr>Report: Faculty Technology Liaison Updates</vt:lpstr>
      <vt:lpstr>Report: Faculty Technology Liaison Updates</vt:lpstr>
      <vt:lpstr>Report: Faculty Technology Liaison Updates</vt:lpstr>
      <vt:lpstr>Report: Faculty Technology Liaison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Creativity Session</dc:title>
  <dc:creator>Pablo Martin</dc:creator>
  <cp:lastModifiedBy>Rodrigo Gomez</cp:lastModifiedBy>
  <cp:revision>124</cp:revision>
  <dcterms:created xsi:type="dcterms:W3CDTF">2022-08-23T03:57:42Z</dcterms:created>
  <dcterms:modified xsi:type="dcterms:W3CDTF">2025-10-07T06:19:25Z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