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69" r:id="rId3"/>
    <p:sldId id="290" r:id="rId4"/>
    <p:sldId id="285" r:id="rId5"/>
    <p:sldId id="291" r:id="rId6"/>
    <p:sldId id="296" r:id="rId7"/>
    <p:sldId id="292" r:id="rId8"/>
    <p:sldId id="295" r:id="rId9"/>
    <p:sldId id="293" r:id="rId10"/>
    <p:sldId id="299" r:id="rId11"/>
    <p:sldId id="287" r:id="rId12"/>
    <p:sldId id="298" r:id="rId13"/>
    <p:sldId id="294" r:id="rId14"/>
    <p:sldId id="289" r:id="rId15"/>
    <p:sldId id="297" r:id="rId16"/>
    <p:sldId id="27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707B"/>
    <a:srgbClr val="23756B"/>
    <a:srgbClr val="2B6D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8257" autoAdjust="0"/>
  </p:normalViewPr>
  <p:slideViewPr>
    <p:cSldViewPr snapToGrid="0">
      <p:cViewPr>
        <p:scale>
          <a:sx n="90" d="100"/>
          <a:sy n="90" d="100"/>
        </p:scale>
        <p:origin x="1152"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91C080-25F3-4659-8335-2A4F459A46DD}"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88921EC9-44C7-42FF-A71C-535D015FD5AF}">
      <dgm:prSet phldrT="[Text]" custT="1"/>
      <dgm:spPr/>
      <dgm:t>
        <a:bodyPr/>
        <a:lstStyle/>
        <a:p>
          <a:pPr algn="ctr"/>
          <a:r>
            <a:rPr lang="en-US" sz="2200" b="1"/>
            <a:t>Phase 3</a:t>
          </a:r>
          <a:r>
            <a:rPr lang="en-US" sz="2200"/>
            <a:t> </a:t>
          </a:r>
        </a:p>
        <a:p>
          <a:pPr algn="ctr"/>
          <a:r>
            <a:rPr lang="en-US" sz="1600"/>
            <a:t>(Aug-Oct. '25)</a:t>
          </a:r>
        </a:p>
      </dgm:t>
    </dgm:pt>
    <dgm:pt modelId="{D8DDD437-09A4-4EEB-B708-40A5EABEFBD0}" type="parTrans" cxnId="{8450FFBB-E9C1-444D-AF69-3FAFE5D17F34}">
      <dgm:prSet/>
      <dgm:spPr/>
      <dgm:t>
        <a:bodyPr/>
        <a:lstStyle/>
        <a:p>
          <a:pPr algn="ctr"/>
          <a:endParaRPr lang="en-US"/>
        </a:p>
      </dgm:t>
    </dgm:pt>
    <dgm:pt modelId="{9748F202-CF35-41C7-9591-D5A7C053451B}" type="sibTrans" cxnId="{8450FFBB-E9C1-444D-AF69-3FAFE5D17F34}">
      <dgm:prSet/>
      <dgm:spPr/>
      <dgm:t>
        <a:bodyPr/>
        <a:lstStyle/>
        <a:p>
          <a:pPr algn="ctr"/>
          <a:endParaRPr lang="en-US"/>
        </a:p>
      </dgm:t>
    </dgm:pt>
    <dgm:pt modelId="{3429AAE5-587F-4CF4-A10C-1E5EBDE08A50}">
      <dgm:prSet phldrT="[Text]"/>
      <dgm:spPr>
        <a:solidFill>
          <a:srgbClr val="1E9097"/>
        </a:solidFill>
      </dgm:spPr>
      <dgm:t>
        <a:bodyPr/>
        <a:lstStyle/>
        <a:p>
          <a:pPr algn="ctr"/>
          <a:r>
            <a:rPr lang="en-US" dirty="0"/>
            <a:t>Dept Adoption:</a:t>
          </a:r>
        </a:p>
        <a:p>
          <a:pPr algn="ctr"/>
          <a:r>
            <a:rPr lang="en-US" dirty="0"/>
            <a:t>Finalize </a:t>
          </a:r>
          <a:r>
            <a:rPr lang="en-US" dirty="0" err="1"/>
            <a:t>FinAid</a:t>
          </a:r>
          <a:r>
            <a:rPr lang="en-US" dirty="0"/>
            <a:t> &amp; Counseling; begin integration with LEAD, C&amp;LDS, Admissions, DSPS, EOPS, Veterans, Student Affairs (Graduation), Promise and Scholarships/Dreamers</a:t>
          </a:r>
        </a:p>
      </dgm:t>
    </dgm:pt>
    <dgm:pt modelId="{32F3EEF9-D54A-4282-8CB4-A09515AD98CC}" type="parTrans" cxnId="{4824A91E-9495-4157-B76F-B613F27B0B0B}">
      <dgm:prSet/>
      <dgm:spPr/>
      <dgm:t>
        <a:bodyPr/>
        <a:lstStyle/>
        <a:p>
          <a:pPr algn="ctr"/>
          <a:endParaRPr lang="en-US"/>
        </a:p>
      </dgm:t>
    </dgm:pt>
    <dgm:pt modelId="{7C270AE1-F5D5-4EBA-8FD9-40A708062266}" type="sibTrans" cxnId="{4824A91E-9495-4157-B76F-B613F27B0B0B}">
      <dgm:prSet/>
      <dgm:spPr/>
      <dgm:t>
        <a:bodyPr/>
        <a:lstStyle/>
        <a:p>
          <a:pPr algn="ctr"/>
          <a:endParaRPr lang="en-US"/>
        </a:p>
      </dgm:t>
    </dgm:pt>
    <dgm:pt modelId="{773D72D8-FC4D-4A90-80F9-1A641093A4CC}">
      <dgm:prSet phldrT="[Text]" custT="1"/>
      <dgm:spPr/>
      <dgm:t>
        <a:bodyPr/>
        <a:lstStyle/>
        <a:p>
          <a:pPr algn="ctr"/>
          <a:r>
            <a:rPr lang="en-US" sz="2200" b="1"/>
            <a:t>Phase 4</a:t>
          </a:r>
          <a:r>
            <a:rPr lang="en-US" sz="2200"/>
            <a:t> </a:t>
          </a:r>
        </a:p>
        <a:p>
          <a:pPr algn="ctr"/>
          <a:r>
            <a:rPr lang="en-US" sz="1400"/>
            <a:t>(Nov '25-Mar '26)</a:t>
          </a:r>
        </a:p>
      </dgm:t>
    </dgm:pt>
    <dgm:pt modelId="{D1F7D916-7339-4EDD-8B8D-24995AB6AED0}" type="parTrans" cxnId="{A7D3D29E-909D-436C-842D-BCD08A1B467F}">
      <dgm:prSet/>
      <dgm:spPr/>
      <dgm:t>
        <a:bodyPr/>
        <a:lstStyle/>
        <a:p>
          <a:pPr algn="ctr"/>
          <a:endParaRPr lang="en-US"/>
        </a:p>
      </dgm:t>
    </dgm:pt>
    <dgm:pt modelId="{00AD65AA-AC09-42D2-ADAE-1EE365417204}" type="sibTrans" cxnId="{A7D3D29E-909D-436C-842D-BCD08A1B467F}">
      <dgm:prSet/>
      <dgm:spPr/>
      <dgm:t>
        <a:bodyPr/>
        <a:lstStyle/>
        <a:p>
          <a:pPr algn="ctr"/>
          <a:endParaRPr lang="en-US"/>
        </a:p>
      </dgm:t>
    </dgm:pt>
    <dgm:pt modelId="{2BE680A1-E527-4468-9E98-43E9E6EC9251}">
      <dgm:prSet phldrT="[Text]"/>
      <dgm:spPr>
        <a:solidFill>
          <a:srgbClr val="1E9097"/>
        </a:solidFill>
      </dgm:spPr>
      <dgm:t>
        <a:bodyPr/>
        <a:lstStyle/>
        <a:p>
          <a:pPr algn="ctr"/>
          <a:r>
            <a:rPr lang="en-US" dirty="0"/>
            <a:t>Dept. Adoption:</a:t>
          </a:r>
        </a:p>
        <a:p>
          <a:pPr algn="ctr"/>
          <a:r>
            <a:rPr lang="en-US" dirty="0"/>
            <a:t>Athletics, Transfer Ctr, Library/Technology Services, Academic Success Ctr, Basic Needs,  Bookstore, STEM/MESA, Health Center, Rising Scholars, </a:t>
          </a:r>
          <a:r>
            <a:rPr lang="en-US" dirty="0" err="1"/>
            <a:t>CalWorks</a:t>
          </a:r>
          <a:r>
            <a:rPr lang="en-US" dirty="0"/>
            <a:t>/CARE </a:t>
          </a:r>
        </a:p>
      </dgm:t>
    </dgm:pt>
    <dgm:pt modelId="{DA7CB012-F5C3-479E-A957-4E67ECF8BBC3}" type="parTrans" cxnId="{E6E5C231-CB85-421C-857E-B7A9F0565428}">
      <dgm:prSet/>
      <dgm:spPr/>
      <dgm:t>
        <a:bodyPr/>
        <a:lstStyle/>
        <a:p>
          <a:pPr algn="ctr"/>
          <a:endParaRPr lang="en-US"/>
        </a:p>
      </dgm:t>
    </dgm:pt>
    <dgm:pt modelId="{16AFC6DA-ECC2-4113-B7BC-AE5E5663D175}" type="sibTrans" cxnId="{E6E5C231-CB85-421C-857E-B7A9F0565428}">
      <dgm:prSet/>
      <dgm:spPr/>
      <dgm:t>
        <a:bodyPr/>
        <a:lstStyle/>
        <a:p>
          <a:pPr algn="ctr"/>
          <a:endParaRPr lang="en-US"/>
        </a:p>
      </dgm:t>
    </dgm:pt>
    <dgm:pt modelId="{24F2FF73-FA46-426D-A401-968CE7892731}">
      <dgm:prSet phldrT="[Text]" custT="1"/>
      <dgm:spPr/>
      <dgm:t>
        <a:bodyPr/>
        <a:lstStyle/>
        <a:p>
          <a:pPr algn="ctr"/>
          <a:r>
            <a:rPr lang="en-US" sz="2200" b="1"/>
            <a:t>Phase 5</a:t>
          </a:r>
          <a:r>
            <a:rPr lang="en-US" sz="2200"/>
            <a:t> </a:t>
          </a:r>
        </a:p>
        <a:p>
          <a:pPr algn="ctr"/>
          <a:r>
            <a:rPr lang="en-US" sz="1600"/>
            <a:t>(Apr-Jun '26)</a:t>
          </a:r>
        </a:p>
      </dgm:t>
    </dgm:pt>
    <dgm:pt modelId="{EA5938F9-0CAA-4F65-B68A-A2A605505707}" type="parTrans" cxnId="{004875A9-8811-45B6-BD95-C16E07D52E20}">
      <dgm:prSet/>
      <dgm:spPr/>
      <dgm:t>
        <a:bodyPr/>
        <a:lstStyle/>
        <a:p>
          <a:pPr algn="ctr"/>
          <a:endParaRPr lang="en-US"/>
        </a:p>
      </dgm:t>
    </dgm:pt>
    <dgm:pt modelId="{F60B6407-8511-40BD-B376-66D3C137FF34}" type="sibTrans" cxnId="{004875A9-8811-45B6-BD95-C16E07D52E20}">
      <dgm:prSet/>
      <dgm:spPr/>
      <dgm:t>
        <a:bodyPr/>
        <a:lstStyle/>
        <a:p>
          <a:pPr algn="ctr"/>
          <a:endParaRPr lang="en-US"/>
        </a:p>
      </dgm:t>
    </dgm:pt>
    <dgm:pt modelId="{E99C9760-C70C-41D1-88B0-8FA94C3FD1A2}">
      <dgm:prSet phldrT="[Text]"/>
      <dgm:spPr>
        <a:solidFill>
          <a:srgbClr val="1E9097"/>
        </a:solidFill>
      </dgm:spPr>
      <dgm:t>
        <a:bodyPr/>
        <a:lstStyle/>
        <a:p>
          <a:pPr algn="ctr"/>
          <a:r>
            <a:rPr lang="en-US"/>
            <a:t>Finalize Academic Campaigns</a:t>
          </a:r>
        </a:p>
      </dgm:t>
    </dgm:pt>
    <dgm:pt modelId="{F0D32A1D-8422-4B89-92A0-E4614533FB04}" type="parTrans" cxnId="{9BBCA896-876A-4285-AE6F-1016BCFAE479}">
      <dgm:prSet/>
      <dgm:spPr/>
      <dgm:t>
        <a:bodyPr/>
        <a:lstStyle/>
        <a:p>
          <a:pPr algn="ctr"/>
          <a:endParaRPr lang="en-US"/>
        </a:p>
      </dgm:t>
    </dgm:pt>
    <dgm:pt modelId="{3E53E6B1-D4E4-4585-A69C-B8BF2D53D723}" type="sibTrans" cxnId="{9BBCA896-876A-4285-AE6F-1016BCFAE479}">
      <dgm:prSet/>
      <dgm:spPr/>
      <dgm:t>
        <a:bodyPr/>
        <a:lstStyle/>
        <a:p>
          <a:pPr algn="ctr"/>
          <a:endParaRPr lang="en-US"/>
        </a:p>
      </dgm:t>
    </dgm:pt>
    <dgm:pt modelId="{40165769-6021-41FB-A50F-2F1ECDAC5431}">
      <dgm:prSet phldrT="[Text]"/>
      <dgm:spPr>
        <a:solidFill>
          <a:srgbClr val="1E9097"/>
        </a:solidFill>
      </dgm:spPr>
      <dgm:t>
        <a:bodyPr/>
        <a:lstStyle/>
        <a:p>
          <a:pPr algn="ctr"/>
          <a:r>
            <a:rPr lang="en-US"/>
            <a:t>Finalize Department Campaigns</a:t>
          </a:r>
        </a:p>
      </dgm:t>
    </dgm:pt>
    <dgm:pt modelId="{F6C129F5-B35E-46FE-8F15-051AB9E77931}" type="parTrans" cxnId="{3E811433-73F7-4533-A510-757059359749}">
      <dgm:prSet/>
      <dgm:spPr/>
      <dgm:t>
        <a:bodyPr/>
        <a:lstStyle/>
        <a:p>
          <a:pPr algn="ctr"/>
          <a:endParaRPr lang="en-US"/>
        </a:p>
      </dgm:t>
    </dgm:pt>
    <dgm:pt modelId="{6A0860AB-7FAE-4C17-A5A5-DD13BBB5EA42}" type="sibTrans" cxnId="{3E811433-73F7-4533-A510-757059359749}">
      <dgm:prSet/>
      <dgm:spPr/>
      <dgm:t>
        <a:bodyPr/>
        <a:lstStyle/>
        <a:p>
          <a:pPr algn="ctr"/>
          <a:endParaRPr lang="en-US"/>
        </a:p>
      </dgm:t>
    </dgm:pt>
    <dgm:pt modelId="{9A2B3D34-9090-4189-88FA-BA4FDAB913AA}">
      <dgm:prSet phldrT="[Text]"/>
      <dgm:spPr>
        <a:solidFill>
          <a:srgbClr val="1E9097"/>
        </a:solidFill>
      </dgm:spPr>
      <dgm:t>
        <a:bodyPr/>
        <a:lstStyle/>
        <a:p>
          <a:pPr algn="ctr"/>
          <a:r>
            <a:rPr lang="en-US"/>
            <a:t>Creation of Acadmeic Program Campaigns</a:t>
          </a:r>
        </a:p>
      </dgm:t>
    </dgm:pt>
    <dgm:pt modelId="{CE53F86F-B7CF-431A-9108-75DB83C6F04E}" type="sibTrans" cxnId="{B24ADB5C-8AE9-4855-B2F2-C8A8E56EF0C7}">
      <dgm:prSet/>
      <dgm:spPr/>
      <dgm:t>
        <a:bodyPr/>
        <a:lstStyle/>
        <a:p>
          <a:pPr algn="ctr"/>
          <a:endParaRPr lang="en-US"/>
        </a:p>
      </dgm:t>
    </dgm:pt>
    <dgm:pt modelId="{E245B50D-081A-478C-86F2-8211DEE93BDE}" type="parTrans" cxnId="{B24ADB5C-8AE9-4855-B2F2-C8A8E56EF0C7}">
      <dgm:prSet/>
      <dgm:spPr/>
      <dgm:t>
        <a:bodyPr/>
        <a:lstStyle/>
        <a:p>
          <a:pPr algn="ctr"/>
          <a:endParaRPr lang="en-US"/>
        </a:p>
      </dgm:t>
    </dgm:pt>
    <dgm:pt modelId="{B2362D63-BE52-48DF-B8CD-B1C673985B70}">
      <dgm:prSet phldrT="[Text]"/>
      <dgm:spPr>
        <a:solidFill>
          <a:srgbClr val="1E9097"/>
        </a:solidFill>
      </dgm:spPr>
      <dgm:t>
        <a:bodyPr/>
        <a:lstStyle/>
        <a:p>
          <a:pPr algn="ctr"/>
          <a:r>
            <a:rPr lang="en-US"/>
            <a:t>Creation of Academic Program Campaigns</a:t>
          </a:r>
        </a:p>
      </dgm:t>
    </dgm:pt>
    <dgm:pt modelId="{2D286807-6089-4CEC-A8AE-F5B9AACDAD9D}" type="sibTrans" cxnId="{E4A4CE38-E6D4-4BDB-BA58-CFF4D4D4D095}">
      <dgm:prSet/>
      <dgm:spPr/>
      <dgm:t>
        <a:bodyPr/>
        <a:lstStyle/>
        <a:p>
          <a:pPr algn="ctr"/>
          <a:endParaRPr lang="en-US"/>
        </a:p>
      </dgm:t>
    </dgm:pt>
    <dgm:pt modelId="{A761CDB2-258A-42B6-A52D-8E6DAFC5714C}" type="parTrans" cxnId="{E4A4CE38-E6D4-4BDB-BA58-CFF4D4D4D095}">
      <dgm:prSet/>
      <dgm:spPr/>
      <dgm:t>
        <a:bodyPr/>
        <a:lstStyle/>
        <a:p>
          <a:pPr algn="ctr"/>
          <a:endParaRPr lang="en-US"/>
        </a:p>
      </dgm:t>
    </dgm:pt>
    <dgm:pt modelId="{B1331957-29B8-44C0-88ED-91717AD8A718}" type="pres">
      <dgm:prSet presAssocID="{ED91C080-25F3-4659-8335-2A4F459A46DD}" presName="theList" presStyleCnt="0">
        <dgm:presLayoutVars>
          <dgm:dir/>
          <dgm:animLvl val="lvl"/>
          <dgm:resizeHandles val="exact"/>
        </dgm:presLayoutVars>
      </dgm:prSet>
      <dgm:spPr/>
    </dgm:pt>
    <dgm:pt modelId="{8AF6E433-A0FB-452B-865E-EF9D2C0DB7E2}" type="pres">
      <dgm:prSet presAssocID="{88921EC9-44C7-42FF-A71C-535D015FD5AF}" presName="compNode" presStyleCnt="0"/>
      <dgm:spPr/>
    </dgm:pt>
    <dgm:pt modelId="{A904F742-8520-470F-976B-6944E7AAE533}" type="pres">
      <dgm:prSet presAssocID="{88921EC9-44C7-42FF-A71C-535D015FD5AF}" presName="aNode" presStyleLbl="bgShp" presStyleIdx="0" presStyleCnt="3"/>
      <dgm:spPr/>
    </dgm:pt>
    <dgm:pt modelId="{F673ECED-E1D6-40AB-9E09-2FF0D26E922A}" type="pres">
      <dgm:prSet presAssocID="{88921EC9-44C7-42FF-A71C-535D015FD5AF}" presName="textNode" presStyleLbl="bgShp" presStyleIdx="0" presStyleCnt="3"/>
      <dgm:spPr/>
    </dgm:pt>
    <dgm:pt modelId="{40676C89-5E89-4BCA-B492-B0125A74B4DD}" type="pres">
      <dgm:prSet presAssocID="{88921EC9-44C7-42FF-A71C-535D015FD5AF}" presName="compChildNode" presStyleCnt="0"/>
      <dgm:spPr/>
    </dgm:pt>
    <dgm:pt modelId="{0C8632AC-881C-4BD7-B595-A6B3F700DC1B}" type="pres">
      <dgm:prSet presAssocID="{88921EC9-44C7-42FF-A71C-535D015FD5AF}" presName="theInnerList" presStyleCnt="0"/>
      <dgm:spPr/>
    </dgm:pt>
    <dgm:pt modelId="{68104A3E-A75C-4A9B-8ACB-4AA3F3E85991}" type="pres">
      <dgm:prSet presAssocID="{B2362D63-BE52-48DF-B8CD-B1C673985B70}" presName="childNode" presStyleLbl="node1" presStyleIdx="0" presStyleCnt="6">
        <dgm:presLayoutVars>
          <dgm:bulletEnabled val="1"/>
        </dgm:presLayoutVars>
      </dgm:prSet>
      <dgm:spPr/>
    </dgm:pt>
    <dgm:pt modelId="{1A9009A9-88F9-42CB-B4FD-278E32D60F7A}" type="pres">
      <dgm:prSet presAssocID="{B2362D63-BE52-48DF-B8CD-B1C673985B70}" presName="aSpace2" presStyleCnt="0"/>
      <dgm:spPr/>
    </dgm:pt>
    <dgm:pt modelId="{2EF1D509-C3FC-44BB-B0B8-3D208B2F3E3B}" type="pres">
      <dgm:prSet presAssocID="{3429AAE5-587F-4CF4-A10C-1E5EBDE08A50}" presName="childNode" presStyleLbl="node1" presStyleIdx="1" presStyleCnt="6">
        <dgm:presLayoutVars>
          <dgm:bulletEnabled val="1"/>
        </dgm:presLayoutVars>
      </dgm:prSet>
      <dgm:spPr/>
    </dgm:pt>
    <dgm:pt modelId="{5AC931EE-64FA-4219-BCBD-E3FBA60D5608}" type="pres">
      <dgm:prSet presAssocID="{88921EC9-44C7-42FF-A71C-535D015FD5AF}" presName="aSpace" presStyleCnt="0"/>
      <dgm:spPr/>
    </dgm:pt>
    <dgm:pt modelId="{ED761836-430A-4E56-81EC-7017BDFDD886}" type="pres">
      <dgm:prSet presAssocID="{773D72D8-FC4D-4A90-80F9-1A641093A4CC}" presName="compNode" presStyleCnt="0"/>
      <dgm:spPr/>
    </dgm:pt>
    <dgm:pt modelId="{CBE68781-B861-4C69-97FE-411D74676F69}" type="pres">
      <dgm:prSet presAssocID="{773D72D8-FC4D-4A90-80F9-1A641093A4CC}" presName="aNode" presStyleLbl="bgShp" presStyleIdx="1" presStyleCnt="3"/>
      <dgm:spPr/>
    </dgm:pt>
    <dgm:pt modelId="{55B11D15-4D14-4103-BE36-1E6C33326E67}" type="pres">
      <dgm:prSet presAssocID="{773D72D8-FC4D-4A90-80F9-1A641093A4CC}" presName="textNode" presStyleLbl="bgShp" presStyleIdx="1" presStyleCnt="3"/>
      <dgm:spPr/>
    </dgm:pt>
    <dgm:pt modelId="{09B5CE28-C7F7-44DC-9D5D-801CCAD14BB0}" type="pres">
      <dgm:prSet presAssocID="{773D72D8-FC4D-4A90-80F9-1A641093A4CC}" presName="compChildNode" presStyleCnt="0"/>
      <dgm:spPr/>
    </dgm:pt>
    <dgm:pt modelId="{84C3B64E-D5D2-4B9F-B624-8F3481DFC6BB}" type="pres">
      <dgm:prSet presAssocID="{773D72D8-FC4D-4A90-80F9-1A641093A4CC}" presName="theInnerList" presStyleCnt="0"/>
      <dgm:spPr/>
    </dgm:pt>
    <dgm:pt modelId="{89B6DCA6-11EB-464A-BC8A-FAC70F72BEBB}" type="pres">
      <dgm:prSet presAssocID="{9A2B3D34-9090-4189-88FA-BA4FDAB913AA}" presName="childNode" presStyleLbl="node1" presStyleIdx="2" presStyleCnt="6">
        <dgm:presLayoutVars>
          <dgm:bulletEnabled val="1"/>
        </dgm:presLayoutVars>
      </dgm:prSet>
      <dgm:spPr/>
    </dgm:pt>
    <dgm:pt modelId="{4EBAA421-8BD8-4160-A2FF-ADDFC4543B8C}" type="pres">
      <dgm:prSet presAssocID="{9A2B3D34-9090-4189-88FA-BA4FDAB913AA}" presName="aSpace2" presStyleCnt="0"/>
      <dgm:spPr/>
    </dgm:pt>
    <dgm:pt modelId="{E29F3A46-4FD1-44F9-B6B5-734DF46F41B1}" type="pres">
      <dgm:prSet presAssocID="{2BE680A1-E527-4468-9E98-43E9E6EC9251}" presName="childNode" presStyleLbl="node1" presStyleIdx="3" presStyleCnt="6">
        <dgm:presLayoutVars>
          <dgm:bulletEnabled val="1"/>
        </dgm:presLayoutVars>
      </dgm:prSet>
      <dgm:spPr/>
    </dgm:pt>
    <dgm:pt modelId="{16F96EBA-EE22-4C04-BCA3-6229BC51A932}" type="pres">
      <dgm:prSet presAssocID="{773D72D8-FC4D-4A90-80F9-1A641093A4CC}" presName="aSpace" presStyleCnt="0"/>
      <dgm:spPr/>
    </dgm:pt>
    <dgm:pt modelId="{852317B4-B1D8-4CC9-9E0D-602B0B43D6E2}" type="pres">
      <dgm:prSet presAssocID="{24F2FF73-FA46-426D-A401-968CE7892731}" presName="compNode" presStyleCnt="0"/>
      <dgm:spPr/>
    </dgm:pt>
    <dgm:pt modelId="{599378E3-251A-451F-9D3D-0EB553337BB2}" type="pres">
      <dgm:prSet presAssocID="{24F2FF73-FA46-426D-A401-968CE7892731}" presName="aNode" presStyleLbl="bgShp" presStyleIdx="2" presStyleCnt="3"/>
      <dgm:spPr/>
    </dgm:pt>
    <dgm:pt modelId="{950F9989-0DA2-47A1-9803-F7696E87B25B}" type="pres">
      <dgm:prSet presAssocID="{24F2FF73-FA46-426D-A401-968CE7892731}" presName="textNode" presStyleLbl="bgShp" presStyleIdx="2" presStyleCnt="3"/>
      <dgm:spPr/>
    </dgm:pt>
    <dgm:pt modelId="{82EB9498-2B4B-44F4-9D34-5E227C07E677}" type="pres">
      <dgm:prSet presAssocID="{24F2FF73-FA46-426D-A401-968CE7892731}" presName="compChildNode" presStyleCnt="0"/>
      <dgm:spPr/>
    </dgm:pt>
    <dgm:pt modelId="{5FB1BFA5-ACE4-45AB-8CB3-4D8D93B38784}" type="pres">
      <dgm:prSet presAssocID="{24F2FF73-FA46-426D-A401-968CE7892731}" presName="theInnerList" presStyleCnt="0"/>
      <dgm:spPr/>
    </dgm:pt>
    <dgm:pt modelId="{E4A8DABC-A21D-4D24-99A0-3FB7223B9010}" type="pres">
      <dgm:prSet presAssocID="{E99C9760-C70C-41D1-88B0-8FA94C3FD1A2}" presName="childNode" presStyleLbl="node1" presStyleIdx="4" presStyleCnt="6">
        <dgm:presLayoutVars>
          <dgm:bulletEnabled val="1"/>
        </dgm:presLayoutVars>
      </dgm:prSet>
      <dgm:spPr/>
    </dgm:pt>
    <dgm:pt modelId="{C1CA85D8-0D7E-4579-8D93-D8FEAC3132FB}" type="pres">
      <dgm:prSet presAssocID="{E99C9760-C70C-41D1-88B0-8FA94C3FD1A2}" presName="aSpace2" presStyleCnt="0"/>
      <dgm:spPr/>
    </dgm:pt>
    <dgm:pt modelId="{D7F97F57-7AC0-4A80-9FF2-A5188D51F85F}" type="pres">
      <dgm:prSet presAssocID="{40165769-6021-41FB-A50F-2F1ECDAC5431}" presName="childNode" presStyleLbl="node1" presStyleIdx="5" presStyleCnt="6">
        <dgm:presLayoutVars>
          <dgm:bulletEnabled val="1"/>
        </dgm:presLayoutVars>
      </dgm:prSet>
      <dgm:spPr/>
    </dgm:pt>
  </dgm:ptLst>
  <dgm:cxnLst>
    <dgm:cxn modelId="{A5822001-177D-4726-A578-FBE48113A4CE}" type="presOf" srcId="{E99C9760-C70C-41D1-88B0-8FA94C3FD1A2}" destId="{E4A8DABC-A21D-4D24-99A0-3FB7223B9010}" srcOrd="0" destOrd="0" presId="urn:microsoft.com/office/officeart/2005/8/layout/lProcess2"/>
    <dgm:cxn modelId="{ED82541A-4C7D-430F-980E-EC1BD5F934AC}" type="presOf" srcId="{88921EC9-44C7-42FF-A71C-535D015FD5AF}" destId="{F673ECED-E1D6-40AB-9E09-2FF0D26E922A}" srcOrd="1" destOrd="0" presId="urn:microsoft.com/office/officeart/2005/8/layout/lProcess2"/>
    <dgm:cxn modelId="{4824A91E-9495-4157-B76F-B613F27B0B0B}" srcId="{88921EC9-44C7-42FF-A71C-535D015FD5AF}" destId="{3429AAE5-587F-4CF4-A10C-1E5EBDE08A50}" srcOrd="1" destOrd="0" parTransId="{32F3EEF9-D54A-4282-8CB4-A09515AD98CC}" sibTransId="{7C270AE1-F5D5-4EBA-8FD9-40A708062266}"/>
    <dgm:cxn modelId="{5235C721-1A82-4F9E-8E3C-134461DF262D}" type="presOf" srcId="{773D72D8-FC4D-4A90-80F9-1A641093A4CC}" destId="{55B11D15-4D14-4103-BE36-1E6C33326E67}" srcOrd="1" destOrd="0" presId="urn:microsoft.com/office/officeart/2005/8/layout/lProcess2"/>
    <dgm:cxn modelId="{B7A6F329-559A-48A7-95F3-340069404E7F}" type="presOf" srcId="{9A2B3D34-9090-4189-88FA-BA4FDAB913AA}" destId="{89B6DCA6-11EB-464A-BC8A-FAC70F72BEBB}" srcOrd="0" destOrd="0" presId="urn:microsoft.com/office/officeart/2005/8/layout/lProcess2"/>
    <dgm:cxn modelId="{8B588F2A-FE40-4888-BC57-1E61C1833425}" type="presOf" srcId="{773D72D8-FC4D-4A90-80F9-1A641093A4CC}" destId="{CBE68781-B861-4C69-97FE-411D74676F69}" srcOrd="0" destOrd="0" presId="urn:microsoft.com/office/officeart/2005/8/layout/lProcess2"/>
    <dgm:cxn modelId="{E6E5C231-CB85-421C-857E-B7A9F0565428}" srcId="{773D72D8-FC4D-4A90-80F9-1A641093A4CC}" destId="{2BE680A1-E527-4468-9E98-43E9E6EC9251}" srcOrd="1" destOrd="0" parTransId="{DA7CB012-F5C3-479E-A957-4E67ECF8BBC3}" sibTransId="{16AFC6DA-ECC2-4113-B7BC-AE5E5663D175}"/>
    <dgm:cxn modelId="{3E811433-73F7-4533-A510-757059359749}" srcId="{24F2FF73-FA46-426D-A401-968CE7892731}" destId="{40165769-6021-41FB-A50F-2F1ECDAC5431}" srcOrd="1" destOrd="0" parTransId="{F6C129F5-B35E-46FE-8F15-051AB9E77931}" sibTransId="{6A0860AB-7FAE-4C17-A5A5-DD13BBB5EA42}"/>
    <dgm:cxn modelId="{E4A4CE38-E6D4-4BDB-BA58-CFF4D4D4D095}" srcId="{88921EC9-44C7-42FF-A71C-535D015FD5AF}" destId="{B2362D63-BE52-48DF-B8CD-B1C673985B70}" srcOrd="0" destOrd="0" parTransId="{A761CDB2-258A-42B6-A52D-8E6DAFC5714C}" sibTransId="{2D286807-6089-4CEC-A8AE-F5B9AACDAD9D}"/>
    <dgm:cxn modelId="{AA4C643B-C0C9-47EF-BC78-A6C98CB740CB}" type="presOf" srcId="{3429AAE5-587F-4CF4-A10C-1E5EBDE08A50}" destId="{2EF1D509-C3FC-44BB-B0B8-3D208B2F3E3B}" srcOrd="0" destOrd="0" presId="urn:microsoft.com/office/officeart/2005/8/layout/lProcess2"/>
    <dgm:cxn modelId="{8F02905C-FFD3-4DE4-9EE5-584C41C29D3B}" type="presOf" srcId="{40165769-6021-41FB-A50F-2F1ECDAC5431}" destId="{D7F97F57-7AC0-4A80-9FF2-A5188D51F85F}" srcOrd="0" destOrd="0" presId="urn:microsoft.com/office/officeart/2005/8/layout/lProcess2"/>
    <dgm:cxn modelId="{B24ADB5C-8AE9-4855-B2F2-C8A8E56EF0C7}" srcId="{773D72D8-FC4D-4A90-80F9-1A641093A4CC}" destId="{9A2B3D34-9090-4189-88FA-BA4FDAB913AA}" srcOrd="0" destOrd="0" parTransId="{E245B50D-081A-478C-86F2-8211DEE93BDE}" sibTransId="{CE53F86F-B7CF-431A-9108-75DB83C6F04E}"/>
    <dgm:cxn modelId="{D8C6B647-6CA6-4A72-B2C3-C0612D627157}" type="presOf" srcId="{24F2FF73-FA46-426D-A401-968CE7892731}" destId="{950F9989-0DA2-47A1-9803-F7696E87B25B}" srcOrd="1" destOrd="0" presId="urn:microsoft.com/office/officeart/2005/8/layout/lProcess2"/>
    <dgm:cxn modelId="{D12B1080-DC96-4D4D-9BAF-967EF6638DA4}" type="presOf" srcId="{88921EC9-44C7-42FF-A71C-535D015FD5AF}" destId="{A904F742-8520-470F-976B-6944E7AAE533}" srcOrd="0" destOrd="0" presId="urn:microsoft.com/office/officeart/2005/8/layout/lProcess2"/>
    <dgm:cxn modelId="{9BBCA896-876A-4285-AE6F-1016BCFAE479}" srcId="{24F2FF73-FA46-426D-A401-968CE7892731}" destId="{E99C9760-C70C-41D1-88B0-8FA94C3FD1A2}" srcOrd="0" destOrd="0" parTransId="{F0D32A1D-8422-4B89-92A0-E4614533FB04}" sibTransId="{3E53E6B1-D4E4-4585-A69C-B8BF2D53D723}"/>
    <dgm:cxn modelId="{A7D3D29E-909D-436C-842D-BCD08A1B467F}" srcId="{ED91C080-25F3-4659-8335-2A4F459A46DD}" destId="{773D72D8-FC4D-4A90-80F9-1A641093A4CC}" srcOrd="1" destOrd="0" parTransId="{D1F7D916-7339-4EDD-8B8D-24995AB6AED0}" sibTransId="{00AD65AA-AC09-42D2-ADAE-1EE365417204}"/>
    <dgm:cxn modelId="{0E0AF5A8-0399-47AB-9065-5B121203BF33}" type="presOf" srcId="{B2362D63-BE52-48DF-B8CD-B1C673985B70}" destId="{68104A3E-A75C-4A9B-8ACB-4AA3F3E85991}" srcOrd="0" destOrd="0" presId="urn:microsoft.com/office/officeart/2005/8/layout/lProcess2"/>
    <dgm:cxn modelId="{004875A9-8811-45B6-BD95-C16E07D52E20}" srcId="{ED91C080-25F3-4659-8335-2A4F459A46DD}" destId="{24F2FF73-FA46-426D-A401-968CE7892731}" srcOrd="2" destOrd="0" parTransId="{EA5938F9-0CAA-4F65-B68A-A2A605505707}" sibTransId="{F60B6407-8511-40BD-B376-66D3C137FF34}"/>
    <dgm:cxn modelId="{8450FFBB-E9C1-444D-AF69-3FAFE5D17F34}" srcId="{ED91C080-25F3-4659-8335-2A4F459A46DD}" destId="{88921EC9-44C7-42FF-A71C-535D015FD5AF}" srcOrd="0" destOrd="0" parTransId="{D8DDD437-09A4-4EEB-B708-40A5EABEFBD0}" sibTransId="{9748F202-CF35-41C7-9591-D5A7C053451B}"/>
    <dgm:cxn modelId="{95F34DC5-202E-410C-AA7F-C1C724E8D304}" type="presOf" srcId="{ED91C080-25F3-4659-8335-2A4F459A46DD}" destId="{B1331957-29B8-44C0-88ED-91717AD8A718}" srcOrd="0" destOrd="0" presId="urn:microsoft.com/office/officeart/2005/8/layout/lProcess2"/>
    <dgm:cxn modelId="{FC314DC8-54C7-4FBA-9144-D619A19A691A}" type="presOf" srcId="{24F2FF73-FA46-426D-A401-968CE7892731}" destId="{599378E3-251A-451F-9D3D-0EB553337BB2}" srcOrd="0" destOrd="0" presId="urn:microsoft.com/office/officeart/2005/8/layout/lProcess2"/>
    <dgm:cxn modelId="{8D0C01F0-C075-4BB0-9AE1-0C2DF85BB8C6}" type="presOf" srcId="{2BE680A1-E527-4468-9E98-43E9E6EC9251}" destId="{E29F3A46-4FD1-44F9-B6B5-734DF46F41B1}" srcOrd="0" destOrd="0" presId="urn:microsoft.com/office/officeart/2005/8/layout/lProcess2"/>
    <dgm:cxn modelId="{18EDD77F-B8F0-4BF2-BC8A-3C08BBBAF8C3}" type="presParOf" srcId="{B1331957-29B8-44C0-88ED-91717AD8A718}" destId="{8AF6E433-A0FB-452B-865E-EF9D2C0DB7E2}" srcOrd="0" destOrd="0" presId="urn:microsoft.com/office/officeart/2005/8/layout/lProcess2"/>
    <dgm:cxn modelId="{9D876051-0B9C-4105-86E0-EF2DCFE7C872}" type="presParOf" srcId="{8AF6E433-A0FB-452B-865E-EF9D2C0DB7E2}" destId="{A904F742-8520-470F-976B-6944E7AAE533}" srcOrd="0" destOrd="0" presId="urn:microsoft.com/office/officeart/2005/8/layout/lProcess2"/>
    <dgm:cxn modelId="{DFFFE3C2-5A96-422E-911C-93D8A87670F6}" type="presParOf" srcId="{8AF6E433-A0FB-452B-865E-EF9D2C0DB7E2}" destId="{F673ECED-E1D6-40AB-9E09-2FF0D26E922A}" srcOrd="1" destOrd="0" presId="urn:microsoft.com/office/officeart/2005/8/layout/lProcess2"/>
    <dgm:cxn modelId="{5BFCF96F-7385-46C9-B5CF-FE0698657688}" type="presParOf" srcId="{8AF6E433-A0FB-452B-865E-EF9D2C0DB7E2}" destId="{40676C89-5E89-4BCA-B492-B0125A74B4DD}" srcOrd="2" destOrd="0" presId="urn:microsoft.com/office/officeart/2005/8/layout/lProcess2"/>
    <dgm:cxn modelId="{44C07C37-817F-48EC-8A45-F82FD8D03421}" type="presParOf" srcId="{40676C89-5E89-4BCA-B492-B0125A74B4DD}" destId="{0C8632AC-881C-4BD7-B595-A6B3F700DC1B}" srcOrd="0" destOrd="0" presId="urn:microsoft.com/office/officeart/2005/8/layout/lProcess2"/>
    <dgm:cxn modelId="{F9E0435B-AE66-4125-9876-7106940490F6}" type="presParOf" srcId="{0C8632AC-881C-4BD7-B595-A6B3F700DC1B}" destId="{68104A3E-A75C-4A9B-8ACB-4AA3F3E85991}" srcOrd="0" destOrd="0" presId="urn:microsoft.com/office/officeart/2005/8/layout/lProcess2"/>
    <dgm:cxn modelId="{4594C396-B277-4394-ACAB-51768B02844D}" type="presParOf" srcId="{0C8632AC-881C-4BD7-B595-A6B3F700DC1B}" destId="{1A9009A9-88F9-42CB-B4FD-278E32D60F7A}" srcOrd="1" destOrd="0" presId="urn:microsoft.com/office/officeart/2005/8/layout/lProcess2"/>
    <dgm:cxn modelId="{7072055A-9B48-42C8-9225-FED9334646C5}" type="presParOf" srcId="{0C8632AC-881C-4BD7-B595-A6B3F700DC1B}" destId="{2EF1D509-C3FC-44BB-B0B8-3D208B2F3E3B}" srcOrd="2" destOrd="0" presId="urn:microsoft.com/office/officeart/2005/8/layout/lProcess2"/>
    <dgm:cxn modelId="{47D9541C-D6EC-411B-9315-363F5ECDB065}" type="presParOf" srcId="{B1331957-29B8-44C0-88ED-91717AD8A718}" destId="{5AC931EE-64FA-4219-BCBD-E3FBA60D5608}" srcOrd="1" destOrd="0" presId="urn:microsoft.com/office/officeart/2005/8/layout/lProcess2"/>
    <dgm:cxn modelId="{7E2E69B5-7FC4-4238-A191-F1C4A5E66152}" type="presParOf" srcId="{B1331957-29B8-44C0-88ED-91717AD8A718}" destId="{ED761836-430A-4E56-81EC-7017BDFDD886}" srcOrd="2" destOrd="0" presId="urn:microsoft.com/office/officeart/2005/8/layout/lProcess2"/>
    <dgm:cxn modelId="{6EF375F1-821B-472A-BDB3-34E0700F493C}" type="presParOf" srcId="{ED761836-430A-4E56-81EC-7017BDFDD886}" destId="{CBE68781-B861-4C69-97FE-411D74676F69}" srcOrd="0" destOrd="0" presId="urn:microsoft.com/office/officeart/2005/8/layout/lProcess2"/>
    <dgm:cxn modelId="{30AAA379-15F6-4E7F-8621-5286A8691664}" type="presParOf" srcId="{ED761836-430A-4E56-81EC-7017BDFDD886}" destId="{55B11D15-4D14-4103-BE36-1E6C33326E67}" srcOrd="1" destOrd="0" presId="urn:microsoft.com/office/officeart/2005/8/layout/lProcess2"/>
    <dgm:cxn modelId="{CB3BE29C-88B6-47BC-9C22-4E95F392FF97}" type="presParOf" srcId="{ED761836-430A-4E56-81EC-7017BDFDD886}" destId="{09B5CE28-C7F7-44DC-9D5D-801CCAD14BB0}" srcOrd="2" destOrd="0" presId="urn:microsoft.com/office/officeart/2005/8/layout/lProcess2"/>
    <dgm:cxn modelId="{00F43933-8358-46BC-A925-8B5121D855A0}" type="presParOf" srcId="{09B5CE28-C7F7-44DC-9D5D-801CCAD14BB0}" destId="{84C3B64E-D5D2-4B9F-B624-8F3481DFC6BB}" srcOrd="0" destOrd="0" presId="urn:microsoft.com/office/officeart/2005/8/layout/lProcess2"/>
    <dgm:cxn modelId="{C8673927-A521-47FE-8E37-F2F8AFEA6F87}" type="presParOf" srcId="{84C3B64E-D5D2-4B9F-B624-8F3481DFC6BB}" destId="{89B6DCA6-11EB-464A-BC8A-FAC70F72BEBB}" srcOrd="0" destOrd="0" presId="urn:microsoft.com/office/officeart/2005/8/layout/lProcess2"/>
    <dgm:cxn modelId="{FB07D057-513A-42DA-B67C-8EEA18659035}" type="presParOf" srcId="{84C3B64E-D5D2-4B9F-B624-8F3481DFC6BB}" destId="{4EBAA421-8BD8-4160-A2FF-ADDFC4543B8C}" srcOrd="1" destOrd="0" presId="urn:microsoft.com/office/officeart/2005/8/layout/lProcess2"/>
    <dgm:cxn modelId="{4DF4E3BD-1C55-4678-8B84-CA2CBA655294}" type="presParOf" srcId="{84C3B64E-D5D2-4B9F-B624-8F3481DFC6BB}" destId="{E29F3A46-4FD1-44F9-B6B5-734DF46F41B1}" srcOrd="2" destOrd="0" presId="urn:microsoft.com/office/officeart/2005/8/layout/lProcess2"/>
    <dgm:cxn modelId="{64A52537-9753-453A-887A-0D03986081FD}" type="presParOf" srcId="{B1331957-29B8-44C0-88ED-91717AD8A718}" destId="{16F96EBA-EE22-4C04-BCA3-6229BC51A932}" srcOrd="3" destOrd="0" presId="urn:microsoft.com/office/officeart/2005/8/layout/lProcess2"/>
    <dgm:cxn modelId="{436E952D-A00D-4CF6-B9AD-941D0E0D713B}" type="presParOf" srcId="{B1331957-29B8-44C0-88ED-91717AD8A718}" destId="{852317B4-B1D8-4CC9-9E0D-602B0B43D6E2}" srcOrd="4" destOrd="0" presId="urn:microsoft.com/office/officeart/2005/8/layout/lProcess2"/>
    <dgm:cxn modelId="{9893CDA8-3FD9-44C4-9137-C307BDCE402E}" type="presParOf" srcId="{852317B4-B1D8-4CC9-9E0D-602B0B43D6E2}" destId="{599378E3-251A-451F-9D3D-0EB553337BB2}" srcOrd="0" destOrd="0" presId="urn:microsoft.com/office/officeart/2005/8/layout/lProcess2"/>
    <dgm:cxn modelId="{02A84816-4069-4BB1-9984-170495E7F8BB}" type="presParOf" srcId="{852317B4-B1D8-4CC9-9E0D-602B0B43D6E2}" destId="{950F9989-0DA2-47A1-9803-F7696E87B25B}" srcOrd="1" destOrd="0" presId="urn:microsoft.com/office/officeart/2005/8/layout/lProcess2"/>
    <dgm:cxn modelId="{0A3869FB-9972-46D5-8F06-7FA0667EC1A9}" type="presParOf" srcId="{852317B4-B1D8-4CC9-9E0D-602B0B43D6E2}" destId="{82EB9498-2B4B-44F4-9D34-5E227C07E677}" srcOrd="2" destOrd="0" presId="urn:microsoft.com/office/officeart/2005/8/layout/lProcess2"/>
    <dgm:cxn modelId="{44D09571-C4CF-4A97-B25F-C156E311FA1C}" type="presParOf" srcId="{82EB9498-2B4B-44F4-9D34-5E227C07E677}" destId="{5FB1BFA5-ACE4-45AB-8CB3-4D8D93B38784}" srcOrd="0" destOrd="0" presId="urn:microsoft.com/office/officeart/2005/8/layout/lProcess2"/>
    <dgm:cxn modelId="{4A0B4AC3-6B96-4B64-99DA-95CAE9568417}" type="presParOf" srcId="{5FB1BFA5-ACE4-45AB-8CB3-4D8D93B38784}" destId="{E4A8DABC-A21D-4D24-99A0-3FB7223B9010}" srcOrd="0" destOrd="0" presId="urn:microsoft.com/office/officeart/2005/8/layout/lProcess2"/>
    <dgm:cxn modelId="{176D8BEF-E027-4A5B-8826-9B58B5320907}" type="presParOf" srcId="{5FB1BFA5-ACE4-45AB-8CB3-4D8D93B38784}" destId="{C1CA85D8-0D7E-4579-8D93-D8FEAC3132FB}" srcOrd="1" destOrd="0" presId="urn:microsoft.com/office/officeart/2005/8/layout/lProcess2"/>
    <dgm:cxn modelId="{E12A7094-DFB9-4377-809F-531105A819E6}" type="presParOf" srcId="{5FB1BFA5-ACE4-45AB-8CB3-4D8D93B38784}" destId="{D7F97F57-7AC0-4A80-9FF2-A5188D51F85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4F742-8520-470F-976B-6944E7AAE533}">
      <dsp:nvSpPr>
        <dsp:cNvPr id="0" name=""/>
        <dsp:cNvSpPr/>
      </dsp:nvSpPr>
      <dsp:spPr>
        <a:xfrm>
          <a:off x="864" y="0"/>
          <a:ext cx="2246973" cy="540735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Phase 3</a:t>
          </a:r>
          <a:r>
            <a:rPr lang="en-US" sz="2200" kern="1200"/>
            <a:t> </a:t>
          </a:r>
        </a:p>
        <a:p>
          <a:pPr marL="0" lvl="0" indent="0" algn="ctr" defTabSz="977900">
            <a:lnSpc>
              <a:spcPct val="90000"/>
            </a:lnSpc>
            <a:spcBef>
              <a:spcPct val="0"/>
            </a:spcBef>
            <a:spcAft>
              <a:spcPct val="35000"/>
            </a:spcAft>
            <a:buNone/>
          </a:pPr>
          <a:r>
            <a:rPr lang="en-US" sz="1600" kern="1200"/>
            <a:t>(Aug-Oct. '25)</a:t>
          </a:r>
        </a:p>
      </dsp:txBody>
      <dsp:txXfrm>
        <a:off x="864" y="0"/>
        <a:ext cx="2246973" cy="1622205"/>
      </dsp:txXfrm>
    </dsp:sp>
    <dsp:sp modelId="{68104A3E-A75C-4A9B-8ACB-4AA3F3E85991}">
      <dsp:nvSpPr>
        <dsp:cNvPr id="0" name=""/>
        <dsp:cNvSpPr/>
      </dsp:nvSpPr>
      <dsp:spPr>
        <a:xfrm>
          <a:off x="225561" y="1623789"/>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a:t>Creation of Academic Program Campaigns</a:t>
          </a:r>
        </a:p>
      </dsp:txBody>
      <dsp:txXfrm>
        <a:off x="273313" y="1671541"/>
        <a:ext cx="1702075" cy="1534885"/>
      </dsp:txXfrm>
    </dsp:sp>
    <dsp:sp modelId="{2EF1D509-C3FC-44BB-B0B8-3D208B2F3E3B}">
      <dsp:nvSpPr>
        <dsp:cNvPr id="0" name=""/>
        <dsp:cNvSpPr/>
      </dsp:nvSpPr>
      <dsp:spPr>
        <a:xfrm>
          <a:off x="225561" y="3505008"/>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Dept Adoption:</a:t>
          </a:r>
        </a:p>
        <a:p>
          <a:pPr marL="0" lvl="0" indent="0" algn="ctr" defTabSz="488950">
            <a:lnSpc>
              <a:spcPct val="90000"/>
            </a:lnSpc>
            <a:spcBef>
              <a:spcPct val="0"/>
            </a:spcBef>
            <a:spcAft>
              <a:spcPct val="35000"/>
            </a:spcAft>
            <a:buNone/>
          </a:pPr>
          <a:r>
            <a:rPr lang="en-US" sz="1100" kern="1200" dirty="0"/>
            <a:t>Finalize </a:t>
          </a:r>
          <a:r>
            <a:rPr lang="en-US" sz="1100" kern="1200" dirty="0" err="1"/>
            <a:t>FinAid</a:t>
          </a:r>
          <a:r>
            <a:rPr lang="en-US" sz="1100" kern="1200" dirty="0"/>
            <a:t> &amp; Counseling; begin integration with LEAD, C&amp;LDS, Admissions, DSPS, EOPS, Veterans, Student Affairs (Graduation), Promise and Scholarships/Dreamers</a:t>
          </a:r>
        </a:p>
      </dsp:txBody>
      <dsp:txXfrm>
        <a:off x="273313" y="3552760"/>
        <a:ext cx="1702075" cy="1534885"/>
      </dsp:txXfrm>
    </dsp:sp>
    <dsp:sp modelId="{CBE68781-B861-4C69-97FE-411D74676F69}">
      <dsp:nvSpPr>
        <dsp:cNvPr id="0" name=""/>
        <dsp:cNvSpPr/>
      </dsp:nvSpPr>
      <dsp:spPr>
        <a:xfrm>
          <a:off x="2416361" y="0"/>
          <a:ext cx="2246973" cy="540735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Phase 4</a:t>
          </a:r>
          <a:r>
            <a:rPr lang="en-US" sz="2200" kern="1200"/>
            <a:t> </a:t>
          </a:r>
        </a:p>
        <a:p>
          <a:pPr marL="0" lvl="0" indent="0" algn="ctr" defTabSz="977900">
            <a:lnSpc>
              <a:spcPct val="90000"/>
            </a:lnSpc>
            <a:spcBef>
              <a:spcPct val="0"/>
            </a:spcBef>
            <a:spcAft>
              <a:spcPct val="35000"/>
            </a:spcAft>
            <a:buNone/>
          </a:pPr>
          <a:r>
            <a:rPr lang="en-US" sz="1400" kern="1200"/>
            <a:t>(Nov '25-Mar '26)</a:t>
          </a:r>
        </a:p>
      </dsp:txBody>
      <dsp:txXfrm>
        <a:off x="2416361" y="0"/>
        <a:ext cx="2246973" cy="1622205"/>
      </dsp:txXfrm>
    </dsp:sp>
    <dsp:sp modelId="{89B6DCA6-11EB-464A-BC8A-FAC70F72BEBB}">
      <dsp:nvSpPr>
        <dsp:cNvPr id="0" name=""/>
        <dsp:cNvSpPr/>
      </dsp:nvSpPr>
      <dsp:spPr>
        <a:xfrm>
          <a:off x="2641058" y="1623789"/>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a:t>Creation of Acadmeic Program Campaigns</a:t>
          </a:r>
        </a:p>
      </dsp:txBody>
      <dsp:txXfrm>
        <a:off x="2688810" y="1671541"/>
        <a:ext cx="1702075" cy="1534885"/>
      </dsp:txXfrm>
    </dsp:sp>
    <dsp:sp modelId="{E29F3A46-4FD1-44F9-B6B5-734DF46F41B1}">
      <dsp:nvSpPr>
        <dsp:cNvPr id="0" name=""/>
        <dsp:cNvSpPr/>
      </dsp:nvSpPr>
      <dsp:spPr>
        <a:xfrm>
          <a:off x="2641058" y="3505008"/>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Dept. Adoption:</a:t>
          </a:r>
        </a:p>
        <a:p>
          <a:pPr marL="0" lvl="0" indent="0" algn="ctr" defTabSz="488950">
            <a:lnSpc>
              <a:spcPct val="90000"/>
            </a:lnSpc>
            <a:spcBef>
              <a:spcPct val="0"/>
            </a:spcBef>
            <a:spcAft>
              <a:spcPct val="35000"/>
            </a:spcAft>
            <a:buNone/>
          </a:pPr>
          <a:r>
            <a:rPr lang="en-US" sz="1100" kern="1200" dirty="0"/>
            <a:t>Athletics, Transfer Ctr, Library/Technology Services, Academic Success Ctr, Basic Needs,  Bookstore, STEM/MESA, Health Center, Rising Scholars, </a:t>
          </a:r>
          <a:r>
            <a:rPr lang="en-US" sz="1100" kern="1200" dirty="0" err="1"/>
            <a:t>CalWorks</a:t>
          </a:r>
          <a:r>
            <a:rPr lang="en-US" sz="1100" kern="1200" dirty="0"/>
            <a:t>/CARE </a:t>
          </a:r>
        </a:p>
      </dsp:txBody>
      <dsp:txXfrm>
        <a:off x="2688810" y="3552760"/>
        <a:ext cx="1702075" cy="1534885"/>
      </dsp:txXfrm>
    </dsp:sp>
    <dsp:sp modelId="{599378E3-251A-451F-9D3D-0EB553337BB2}">
      <dsp:nvSpPr>
        <dsp:cNvPr id="0" name=""/>
        <dsp:cNvSpPr/>
      </dsp:nvSpPr>
      <dsp:spPr>
        <a:xfrm>
          <a:off x="4831857" y="0"/>
          <a:ext cx="2246973" cy="540735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a:t>Phase 5</a:t>
          </a:r>
          <a:r>
            <a:rPr lang="en-US" sz="2200" kern="1200"/>
            <a:t> </a:t>
          </a:r>
        </a:p>
        <a:p>
          <a:pPr marL="0" lvl="0" indent="0" algn="ctr" defTabSz="977900">
            <a:lnSpc>
              <a:spcPct val="90000"/>
            </a:lnSpc>
            <a:spcBef>
              <a:spcPct val="0"/>
            </a:spcBef>
            <a:spcAft>
              <a:spcPct val="35000"/>
            </a:spcAft>
            <a:buNone/>
          </a:pPr>
          <a:r>
            <a:rPr lang="en-US" sz="1600" kern="1200"/>
            <a:t>(Apr-Jun '26)</a:t>
          </a:r>
        </a:p>
      </dsp:txBody>
      <dsp:txXfrm>
        <a:off x="4831857" y="0"/>
        <a:ext cx="2246973" cy="1622205"/>
      </dsp:txXfrm>
    </dsp:sp>
    <dsp:sp modelId="{E4A8DABC-A21D-4D24-99A0-3FB7223B9010}">
      <dsp:nvSpPr>
        <dsp:cNvPr id="0" name=""/>
        <dsp:cNvSpPr/>
      </dsp:nvSpPr>
      <dsp:spPr>
        <a:xfrm>
          <a:off x="5056555" y="1623789"/>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a:t>Finalize Academic Campaigns</a:t>
          </a:r>
        </a:p>
      </dsp:txBody>
      <dsp:txXfrm>
        <a:off x="5104307" y="1671541"/>
        <a:ext cx="1702075" cy="1534885"/>
      </dsp:txXfrm>
    </dsp:sp>
    <dsp:sp modelId="{D7F97F57-7AC0-4A80-9FF2-A5188D51F85F}">
      <dsp:nvSpPr>
        <dsp:cNvPr id="0" name=""/>
        <dsp:cNvSpPr/>
      </dsp:nvSpPr>
      <dsp:spPr>
        <a:xfrm>
          <a:off x="5056555" y="3505008"/>
          <a:ext cx="1797579" cy="1630389"/>
        </a:xfrm>
        <a:prstGeom prst="roundRect">
          <a:avLst>
            <a:gd name="adj" fmla="val 10000"/>
          </a:avLst>
        </a:prstGeom>
        <a:solidFill>
          <a:srgbClr val="1E909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a:t>Finalize Department Campaigns</a:t>
          </a:r>
        </a:p>
      </dsp:txBody>
      <dsp:txXfrm>
        <a:off x="5104307" y="3552760"/>
        <a:ext cx="1702075" cy="153488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2" tIns="46587" rIns="93172" bIns="46587" rtlCol="0"/>
          <a:lstStyle>
            <a:lvl1pPr algn="r">
              <a:defRPr sz="1200"/>
            </a:lvl1pPr>
          </a:lstStyle>
          <a:p>
            <a:fld id="{48044BE9-9D4B-4C8E-852C-3B13285C39E1}" type="datetimeFigureOut">
              <a:rPr lang="en-US" smtClean="0"/>
              <a:t>9/23/2025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7" rIns="93172" bIns="46587"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7" rIns="93172"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72" tIns="46587" rIns="93172"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72" tIns="46587" rIns="93172" bIns="46587" rtlCol="0" anchor="b"/>
          <a:lstStyle>
            <a:lvl1pPr algn="r">
              <a:defRPr sz="1200"/>
            </a:lvl1pPr>
          </a:lstStyle>
          <a:p>
            <a:fld id="{EFAA1718-2E1E-4CD2-86E5-E565060180C1}" type="slidenum">
              <a:rPr lang="en-US" smtClean="0"/>
              <a:t>‹#›</a:t>
            </a:fld>
            <a:endParaRPr lang="en-US"/>
          </a:p>
        </p:txBody>
      </p:sp>
    </p:spTree>
    <p:extLst>
      <p:ext uri="{BB962C8B-B14F-4D97-AF65-F5344CB8AC3E}">
        <p14:creationId xmlns:p14="http://schemas.microsoft.com/office/powerpoint/2010/main" val="956426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 so there is a lot going on with this project, and I’m happy to be sharing an update with you all. There has been a lot of progress and some developments, so we want to really make sure everyone is aware of the work being done, as well as the challenges.</a:t>
            </a:r>
          </a:p>
          <a:p>
            <a:endParaRPr lang="en-US" dirty="0"/>
          </a:p>
          <a:p>
            <a:endParaRPr lang="en-US" dirty="0"/>
          </a:p>
        </p:txBody>
      </p:sp>
      <p:sp>
        <p:nvSpPr>
          <p:cNvPr id="4" name="Slide Number Placeholder 3"/>
          <p:cNvSpPr>
            <a:spLocks noGrp="1"/>
          </p:cNvSpPr>
          <p:nvPr>
            <p:ph type="sldNum" sz="quarter" idx="5"/>
          </p:nvPr>
        </p:nvSpPr>
        <p:spPr/>
        <p:txBody>
          <a:bodyPr/>
          <a:lstStyle/>
          <a:p>
            <a:fld id="{7B982557-EA2A-4E59-B96E-B7E8D7F80136}" type="slidenum">
              <a:rPr lang="en-US" smtClean="0"/>
              <a:t>1</a:t>
            </a:fld>
            <a:endParaRPr lang="en-US"/>
          </a:p>
        </p:txBody>
      </p:sp>
    </p:spTree>
    <p:extLst>
      <p:ext uri="{BB962C8B-B14F-4D97-AF65-F5344CB8AC3E}">
        <p14:creationId xmlns:p14="http://schemas.microsoft.com/office/powerpoint/2010/main" val="583090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also start to see the impact in other ways … I had the office of IE put together a comparison of the Primary Term Persistence of our Jets Jumpstart attendees v. the general college student population. Students who attend the event are persisting at double the rate of the overall student population. While this does represent just a small sample, the results do align with what we all know: when students are engaged, when they build connections and learn about the support available to them, they are more likely to return the next semester. </a:t>
            </a:r>
            <a:br>
              <a:rPr lang="en-US" dirty="0"/>
            </a:br>
            <a:br>
              <a:rPr lang="en-US" dirty="0"/>
            </a:br>
            <a:r>
              <a:rPr lang="en-US" dirty="0"/>
              <a:t>One idea that we could explore is creating a campaign targeting non-attendees to provide them with the information such as campus events, basic needs, ACP success coaches, ASC and include the Resource Guide to potentially raise the Primary Term Persistence for all students? </a:t>
            </a:r>
          </a:p>
        </p:txBody>
      </p:sp>
      <p:sp>
        <p:nvSpPr>
          <p:cNvPr id="4" name="Slide Number Placeholder 3"/>
          <p:cNvSpPr>
            <a:spLocks noGrp="1"/>
          </p:cNvSpPr>
          <p:nvPr>
            <p:ph type="sldNum" sz="quarter" idx="5"/>
          </p:nvPr>
        </p:nvSpPr>
        <p:spPr/>
        <p:txBody>
          <a:bodyPr/>
          <a:lstStyle/>
          <a:p>
            <a:fld id="{EFAA1718-2E1E-4CD2-86E5-E565060180C1}" type="slidenum">
              <a:rPr lang="en-US" smtClean="0"/>
              <a:t>10</a:t>
            </a:fld>
            <a:endParaRPr lang="en-US"/>
          </a:p>
        </p:txBody>
      </p:sp>
    </p:spTree>
    <p:extLst>
      <p:ext uri="{BB962C8B-B14F-4D97-AF65-F5344CB8AC3E}">
        <p14:creationId xmlns:p14="http://schemas.microsoft.com/office/powerpoint/2010/main" val="1159700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 we are primarily taking advantage of about a third of this platform’s capabilities. Imagine when we are able to utilize the entire functionality of the platform, we would have the ability to impact a number of areas here at Miramar College. From the Equity Plan to VAR, Guided Pathways, ACPs and even reduce administrative bottlenecks. But nothing is more enticing than the prospect of instituting an Early Alert system through the use of all three functions of Engagement, Agentic AI and Canvas Integration.</a:t>
            </a:r>
          </a:p>
        </p:txBody>
      </p:sp>
      <p:sp>
        <p:nvSpPr>
          <p:cNvPr id="4" name="Slide Number Placeholder 3"/>
          <p:cNvSpPr>
            <a:spLocks noGrp="1"/>
          </p:cNvSpPr>
          <p:nvPr>
            <p:ph type="sldNum" sz="quarter" idx="5"/>
          </p:nvPr>
        </p:nvSpPr>
        <p:spPr/>
        <p:txBody>
          <a:bodyPr/>
          <a:lstStyle/>
          <a:p>
            <a:fld id="{7B982557-EA2A-4E59-B96E-B7E8D7F80136}" type="slidenum">
              <a:rPr lang="en-US" smtClean="0"/>
              <a:t>11</a:t>
            </a:fld>
            <a:endParaRPr lang="en-US"/>
          </a:p>
        </p:txBody>
      </p:sp>
    </p:spTree>
    <p:extLst>
      <p:ext uri="{BB962C8B-B14F-4D97-AF65-F5344CB8AC3E}">
        <p14:creationId xmlns:p14="http://schemas.microsoft.com/office/powerpoint/2010/main" val="3183761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brief demonstration of the a fully realized AI Agent, (Play Video)</a:t>
            </a:r>
          </a:p>
          <a:p>
            <a:endParaRPr lang="en-US" dirty="0"/>
          </a:p>
          <a:p>
            <a:r>
              <a:rPr lang="en-US" dirty="0"/>
              <a:t>An AI Agent whose sole job is to monitor a students activity and academic performance to assist in our Persistence efforts, helping students to connect with a Counselor or ACP Success Coach, Basic Needs, or Health Services.</a:t>
            </a:r>
          </a:p>
          <a:p>
            <a:r>
              <a:rPr lang="en-US" dirty="0"/>
              <a:t>The good news, thanks to the collaborative efforts of some of the folks in this room, we’ve been informed that, in partnership with the District, we will be hosting a pilot of an early alert system for Spring 2026.</a:t>
            </a:r>
          </a:p>
          <a:p>
            <a:endParaRPr lang="en-US" dirty="0"/>
          </a:p>
        </p:txBody>
      </p:sp>
      <p:sp>
        <p:nvSpPr>
          <p:cNvPr id="4" name="Slide Number Placeholder 3"/>
          <p:cNvSpPr>
            <a:spLocks noGrp="1"/>
          </p:cNvSpPr>
          <p:nvPr>
            <p:ph type="sldNum" sz="quarter" idx="5"/>
          </p:nvPr>
        </p:nvSpPr>
        <p:spPr/>
        <p:txBody>
          <a:bodyPr/>
          <a:lstStyle/>
          <a:p>
            <a:fld id="{EFAA1718-2E1E-4CD2-86E5-E565060180C1}" type="slidenum">
              <a:rPr lang="en-US" smtClean="0"/>
              <a:t>12</a:t>
            </a:fld>
            <a:endParaRPr lang="en-US"/>
          </a:p>
        </p:txBody>
      </p:sp>
    </p:spTree>
    <p:extLst>
      <p:ext uri="{BB962C8B-B14F-4D97-AF65-F5344CB8AC3E}">
        <p14:creationId xmlns:p14="http://schemas.microsoft.com/office/powerpoint/2010/main" val="31433922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look ahead past the initial implementation, we should work to expand the use of all three components of the CRM Platform, having them work in concert to provide personalized, targeted communications toward our Student Success goals such as increasing persistence metrics and capturing student data for VAR; addressing equity gaps for our DI populations; and doing so more efficiently through a Student Hub App we can make available to all our students.</a:t>
            </a:r>
          </a:p>
        </p:txBody>
      </p:sp>
      <p:sp>
        <p:nvSpPr>
          <p:cNvPr id="4" name="Slide Number Placeholder 3"/>
          <p:cNvSpPr>
            <a:spLocks noGrp="1"/>
          </p:cNvSpPr>
          <p:nvPr>
            <p:ph type="sldNum" sz="quarter" idx="5"/>
          </p:nvPr>
        </p:nvSpPr>
        <p:spPr/>
        <p:txBody>
          <a:bodyPr/>
          <a:lstStyle/>
          <a:p>
            <a:fld id="{7B982557-EA2A-4E59-B96E-B7E8D7F80136}" type="slidenum">
              <a:rPr lang="en-US" smtClean="0"/>
              <a:t>13</a:t>
            </a:fld>
            <a:endParaRPr lang="en-US"/>
          </a:p>
        </p:txBody>
      </p:sp>
    </p:spTree>
    <p:extLst>
      <p:ext uri="{BB962C8B-B14F-4D97-AF65-F5344CB8AC3E}">
        <p14:creationId xmlns:p14="http://schemas.microsoft.com/office/powerpoint/2010/main" val="3068672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for now the primary focus is on the first iteration of the implementation. On deck for Phase 4 are the areas you see listed here. Meetings are already scheduled for Jeff’s area and Cheryl’s area. I have connected with Linda and Athletics, and will be reaching out to Jacqueline to schedule time with the Public Safety crew.</a:t>
            </a:r>
          </a:p>
        </p:txBody>
      </p:sp>
      <p:sp>
        <p:nvSpPr>
          <p:cNvPr id="4" name="Slide Number Placeholder 3"/>
          <p:cNvSpPr>
            <a:spLocks noGrp="1"/>
          </p:cNvSpPr>
          <p:nvPr>
            <p:ph type="sldNum" sz="quarter" idx="5"/>
          </p:nvPr>
        </p:nvSpPr>
        <p:spPr/>
        <p:txBody>
          <a:bodyPr/>
          <a:lstStyle/>
          <a:p>
            <a:fld id="{7B982557-EA2A-4E59-B96E-B7E8D7F80136}" type="slidenum">
              <a:rPr lang="en-US" smtClean="0"/>
              <a:t>14</a:t>
            </a:fld>
            <a:endParaRPr lang="en-US"/>
          </a:p>
        </p:txBody>
      </p:sp>
    </p:spTree>
    <p:extLst>
      <p:ext uri="{BB962C8B-B14F-4D97-AF65-F5344CB8AC3E}">
        <p14:creationId xmlns:p14="http://schemas.microsoft.com/office/powerpoint/2010/main" val="1261471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continued departmental expansion, formalized training will begin in November with representatives from the previously mentioned Phase 3 areas. We have an 80-page and growing resource guide that I will be utilizing during training, but participants will of course be keeping them as they begin the adoption process in their areas. I am looking at Friday mornings as a designated time, and still ironing out location. </a:t>
            </a:r>
          </a:p>
        </p:txBody>
      </p:sp>
      <p:sp>
        <p:nvSpPr>
          <p:cNvPr id="4" name="Slide Number Placeholder 3"/>
          <p:cNvSpPr>
            <a:spLocks noGrp="1"/>
          </p:cNvSpPr>
          <p:nvPr>
            <p:ph type="sldNum" sz="quarter" idx="5"/>
          </p:nvPr>
        </p:nvSpPr>
        <p:spPr/>
        <p:txBody>
          <a:bodyPr/>
          <a:lstStyle/>
          <a:p>
            <a:fld id="{EFAA1718-2E1E-4CD2-86E5-E565060180C1}" type="slidenum">
              <a:rPr lang="en-US" smtClean="0"/>
              <a:t>15</a:t>
            </a:fld>
            <a:endParaRPr lang="en-US"/>
          </a:p>
        </p:txBody>
      </p:sp>
    </p:spTree>
    <p:extLst>
      <p:ext uri="{BB962C8B-B14F-4D97-AF65-F5344CB8AC3E}">
        <p14:creationId xmlns:p14="http://schemas.microsoft.com/office/powerpoint/2010/main" val="26355032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meantime, I am trying to increase the level of communication I am providing around the project. I feel like all I am doing is talking about the project – but I have learned that no matter how I feel about it, there are still folks here who state they do not know enough about the project. If you hear a member of the Miramar College community state as much, contact me. I am now addicted to caffeine and a coffee meeting to discuss the project will always be welcomed.</a:t>
            </a:r>
          </a:p>
        </p:txBody>
      </p:sp>
      <p:sp>
        <p:nvSpPr>
          <p:cNvPr id="4" name="Slide Number Placeholder 3"/>
          <p:cNvSpPr>
            <a:spLocks noGrp="1"/>
          </p:cNvSpPr>
          <p:nvPr>
            <p:ph type="sldNum" sz="quarter" idx="5"/>
          </p:nvPr>
        </p:nvSpPr>
        <p:spPr/>
        <p:txBody>
          <a:bodyPr/>
          <a:lstStyle/>
          <a:p>
            <a:fld id="{E923F508-1B41-41AC-8015-B72ED0E05204}" type="slidenum">
              <a:rPr lang="en-US" smtClean="0"/>
              <a:t>16</a:t>
            </a:fld>
            <a:endParaRPr lang="en-US"/>
          </a:p>
        </p:txBody>
      </p:sp>
    </p:spTree>
    <p:extLst>
      <p:ext uri="{BB962C8B-B14F-4D97-AF65-F5344CB8AC3E}">
        <p14:creationId xmlns:p14="http://schemas.microsoft.com/office/powerpoint/2010/main" val="1956695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on track. I have been meeting with many teams across the Phase 3 areas included the conclusion of work with Outreach, Retention and Promise @100% adoption. Work with Counseling, CLDS, Vet Affairs, DSPS, Fin Aid, EOPS, Admissions, Basic Needs, Promise, Graduation and LEAD have commenced.</a:t>
            </a:r>
          </a:p>
          <a:p>
            <a:endParaRPr lang="en-US" dirty="0"/>
          </a:p>
        </p:txBody>
      </p:sp>
      <p:sp>
        <p:nvSpPr>
          <p:cNvPr id="4" name="Slide Number Placeholder 3"/>
          <p:cNvSpPr>
            <a:spLocks noGrp="1"/>
          </p:cNvSpPr>
          <p:nvPr>
            <p:ph type="sldNum" sz="quarter" idx="5"/>
          </p:nvPr>
        </p:nvSpPr>
        <p:spPr/>
        <p:txBody>
          <a:bodyPr/>
          <a:lstStyle/>
          <a:p>
            <a:fld id="{7B982557-EA2A-4E59-B96E-B7E8D7F80136}" type="slidenum">
              <a:rPr lang="en-US" smtClean="0"/>
              <a:t>2</a:t>
            </a:fld>
            <a:endParaRPr lang="en-US"/>
          </a:p>
        </p:txBody>
      </p:sp>
    </p:spTree>
    <p:extLst>
      <p:ext uri="{BB962C8B-B14F-4D97-AF65-F5344CB8AC3E}">
        <p14:creationId xmlns:p14="http://schemas.microsoft.com/office/powerpoint/2010/main" val="1002493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that we understand the primary functions of the CRM:</a:t>
            </a:r>
          </a:p>
          <a:p>
            <a:pPr marL="232930" indent="-232930">
              <a:buAutoNum type="arabicPeriod"/>
            </a:pPr>
            <a:r>
              <a:rPr lang="en-US" dirty="0"/>
              <a:t>Engagement and Communication Tool</a:t>
            </a:r>
          </a:p>
          <a:p>
            <a:pPr marL="232930" indent="-232930">
              <a:buAutoNum type="arabicPeriod"/>
            </a:pPr>
            <a:r>
              <a:rPr lang="en-US" dirty="0"/>
              <a:t>Agentic AI</a:t>
            </a:r>
          </a:p>
          <a:p>
            <a:pPr marL="232930" indent="-232930">
              <a:buAutoNum type="arabicPeriod"/>
            </a:pPr>
            <a:r>
              <a:rPr lang="en-US" dirty="0"/>
              <a:t>LMS Integration</a:t>
            </a:r>
          </a:p>
          <a:p>
            <a:endParaRPr lang="en-US" dirty="0"/>
          </a:p>
        </p:txBody>
      </p:sp>
      <p:sp>
        <p:nvSpPr>
          <p:cNvPr id="4" name="Slide Number Placeholder 3"/>
          <p:cNvSpPr>
            <a:spLocks noGrp="1"/>
          </p:cNvSpPr>
          <p:nvPr>
            <p:ph type="sldNum" sz="quarter" idx="5"/>
          </p:nvPr>
        </p:nvSpPr>
        <p:spPr/>
        <p:txBody>
          <a:bodyPr/>
          <a:lstStyle/>
          <a:p>
            <a:fld id="{7B982557-EA2A-4E59-B96E-B7E8D7F80136}" type="slidenum">
              <a:rPr lang="en-US" smtClean="0"/>
              <a:t>3</a:t>
            </a:fld>
            <a:endParaRPr lang="en-US"/>
          </a:p>
        </p:txBody>
      </p:sp>
    </p:spTree>
    <p:extLst>
      <p:ext uri="{BB962C8B-B14F-4D97-AF65-F5344CB8AC3E}">
        <p14:creationId xmlns:p14="http://schemas.microsoft.com/office/powerpoint/2010/main" val="1928311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to note: </a:t>
            </a:r>
          </a:p>
          <a:p>
            <a:r>
              <a:rPr lang="en-US" dirty="0"/>
              <a:t>Let’s remember that Communication and Engagement is where we are right now with this project. Agentic AI and CANVAS integration are updated components of the CRM, and while we are beginning some work in those areas, the initial implementation is centered around communication and engagement tools within the CRM.</a:t>
            </a:r>
          </a:p>
        </p:txBody>
      </p:sp>
      <p:sp>
        <p:nvSpPr>
          <p:cNvPr id="4" name="Slide Number Placeholder 3"/>
          <p:cNvSpPr>
            <a:spLocks noGrp="1"/>
          </p:cNvSpPr>
          <p:nvPr>
            <p:ph type="sldNum" sz="quarter" idx="5"/>
          </p:nvPr>
        </p:nvSpPr>
        <p:spPr/>
        <p:txBody>
          <a:bodyPr/>
          <a:lstStyle/>
          <a:p>
            <a:fld id="{7B982557-EA2A-4E59-B96E-B7E8D7F80136}" type="slidenum">
              <a:rPr lang="en-US" smtClean="0"/>
              <a:t>4</a:t>
            </a:fld>
            <a:endParaRPr lang="en-US"/>
          </a:p>
        </p:txBody>
      </p:sp>
    </p:spTree>
    <p:extLst>
      <p:ext uri="{BB962C8B-B14F-4D97-AF65-F5344CB8AC3E}">
        <p14:creationId xmlns:p14="http://schemas.microsoft.com/office/powerpoint/2010/main" val="582391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meeting with departments or academic programs. We go through a 4-step process</a:t>
            </a:r>
          </a:p>
          <a:p>
            <a:r>
              <a:rPr lang="en-US" dirty="0"/>
              <a:t>Step 1 – Introduce personnel to the goal: targeted, personalized automated communication </a:t>
            </a:r>
          </a:p>
          <a:p>
            <a:r>
              <a:rPr lang="en-US" dirty="0"/>
              <a:t>Step 2 – Learn business processes of the department and partner on initial CRM usage, reviewing the Messaging lens against their goals and processes</a:t>
            </a:r>
          </a:p>
          <a:p>
            <a:r>
              <a:rPr lang="en-US" dirty="0"/>
              <a:t>Step 3 – Launch initial project, review results</a:t>
            </a:r>
          </a:p>
          <a:p>
            <a:r>
              <a:rPr lang="en-US" dirty="0"/>
              <a:t>Step 4 – Train departments primary user (For the aforementioned areas, we are knee-deep between steps 2-3)</a:t>
            </a:r>
          </a:p>
          <a:p>
            <a:endParaRPr lang="en-US" dirty="0"/>
          </a:p>
          <a:p>
            <a:endParaRPr lang="en-US" dirty="0"/>
          </a:p>
        </p:txBody>
      </p:sp>
      <p:sp>
        <p:nvSpPr>
          <p:cNvPr id="4" name="Slide Number Placeholder 3"/>
          <p:cNvSpPr>
            <a:spLocks noGrp="1"/>
          </p:cNvSpPr>
          <p:nvPr>
            <p:ph type="sldNum" sz="quarter" idx="5"/>
          </p:nvPr>
        </p:nvSpPr>
        <p:spPr/>
        <p:txBody>
          <a:bodyPr/>
          <a:lstStyle/>
          <a:p>
            <a:fld id="{EFAA1718-2E1E-4CD2-86E5-E565060180C1}" type="slidenum">
              <a:rPr lang="en-US" smtClean="0"/>
              <a:t>5</a:t>
            </a:fld>
            <a:endParaRPr lang="en-US"/>
          </a:p>
        </p:txBody>
      </p:sp>
    </p:spTree>
    <p:extLst>
      <p:ext uri="{BB962C8B-B14F-4D97-AF65-F5344CB8AC3E}">
        <p14:creationId xmlns:p14="http://schemas.microsoft.com/office/powerpoint/2010/main" val="1374953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give everyone an idea of the things being worked, I will point to just a couple of items in this list:</a:t>
            </a:r>
          </a:p>
          <a:p>
            <a:r>
              <a:rPr lang="en-US" dirty="0"/>
              <a:t>-Counseling: 34% increase in 1-hour Ed Plan appts (fully booked)</a:t>
            </a:r>
          </a:p>
          <a:p>
            <a:r>
              <a:rPr lang="en-US" dirty="0"/>
              <a:t>-Collaborating between Admissions and Student Affairs to bring the graduation and commencement on board with the CRM</a:t>
            </a:r>
          </a:p>
          <a:p>
            <a:r>
              <a:rPr lang="en-US" dirty="0"/>
              <a:t>-We are also looking to help clear out the Admissions inbox through the use of an AI Agent to answer top 15 most common email inquiries</a:t>
            </a:r>
          </a:p>
          <a:p>
            <a:endParaRPr lang="en-US" dirty="0"/>
          </a:p>
        </p:txBody>
      </p:sp>
      <p:sp>
        <p:nvSpPr>
          <p:cNvPr id="4" name="Slide Number Placeholder 3"/>
          <p:cNvSpPr>
            <a:spLocks noGrp="1"/>
          </p:cNvSpPr>
          <p:nvPr>
            <p:ph type="sldNum" sz="quarter" idx="5"/>
          </p:nvPr>
        </p:nvSpPr>
        <p:spPr/>
        <p:txBody>
          <a:bodyPr/>
          <a:lstStyle/>
          <a:p>
            <a:fld id="{EFAA1718-2E1E-4CD2-86E5-E565060180C1}" type="slidenum">
              <a:rPr lang="en-US" smtClean="0"/>
              <a:t>6</a:t>
            </a:fld>
            <a:endParaRPr lang="en-US"/>
          </a:p>
        </p:txBody>
      </p:sp>
    </p:spTree>
    <p:extLst>
      <p:ext uri="{BB962C8B-B14F-4D97-AF65-F5344CB8AC3E}">
        <p14:creationId xmlns:p14="http://schemas.microsoft.com/office/powerpoint/2010/main" val="3035618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 me give the breakdown here:</a:t>
            </a:r>
          </a:p>
          <a:p>
            <a:pPr marL="174698" indent="-174698">
              <a:buFontTx/>
              <a:buChar char="-"/>
            </a:pPr>
            <a:r>
              <a:rPr lang="en-US" b="0" i="0" dirty="0">
                <a:solidFill>
                  <a:srgbClr val="1D1C1D"/>
                </a:solidFill>
                <a:effectLst/>
                <a:latin typeface="Slack-Lato"/>
              </a:rPr>
              <a:t>Agent &amp; Conversation/Chat tool (75 hours saved)</a:t>
            </a:r>
          </a:p>
          <a:p>
            <a:pPr marL="174698" indent="-174698">
              <a:buFontTx/>
              <a:buChar char="-"/>
            </a:pPr>
            <a:r>
              <a:rPr lang="en-US" b="0" i="0" dirty="0">
                <a:solidFill>
                  <a:srgbClr val="1D1C1D"/>
                </a:solidFill>
                <a:effectLst/>
                <a:latin typeface="Slack-Lato"/>
              </a:rPr>
              <a:t>Event tool (52 quarterly hours saved)</a:t>
            </a:r>
            <a:br>
              <a:rPr lang="en-US" dirty="0"/>
            </a:br>
            <a:r>
              <a:rPr lang="en-US" b="0" i="0" dirty="0">
                <a:solidFill>
                  <a:srgbClr val="1D1C1D"/>
                </a:solidFill>
                <a:effectLst/>
                <a:latin typeface="Slack-Lato"/>
              </a:rPr>
              <a:t>- SMS campaigns (20 hours saved)</a:t>
            </a:r>
            <a:br>
              <a:rPr lang="en-US" dirty="0"/>
            </a:br>
            <a:r>
              <a:rPr lang="en-US" b="0" i="0" dirty="0">
                <a:solidFill>
                  <a:srgbClr val="1D1C1D"/>
                </a:solidFill>
                <a:effectLst/>
                <a:latin typeface="Slack-Lato"/>
              </a:rPr>
              <a:t>- Email automation (17 hours saved)</a:t>
            </a:r>
          </a:p>
          <a:p>
            <a:r>
              <a:rPr lang="en-US" b="0" i="0" dirty="0">
                <a:solidFill>
                  <a:srgbClr val="1D1C1D"/>
                </a:solidFill>
                <a:effectLst/>
                <a:latin typeface="Slack-Lato"/>
              </a:rPr>
              <a:t>Element then takes the number of hours saved and multiply by the national average hourly rate of an admissions representative of approximately $25/hour – coincidentally, not all that outrageous considering the minimum wage increase for hospitality workers in San Diego going up to $25/hour.</a:t>
            </a:r>
          </a:p>
        </p:txBody>
      </p:sp>
      <p:sp>
        <p:nvSpPr>
          <p:cNvPr id="4" name="Slide Number Placeholder 3"/>
          <p:cNvSpPr>
            <a:spLocks noGrp="1"/>
          </p:cNvSpPr>
          <p:nvPr>
            <p:ph type="sldNum" sz="quarter" idx="5"/>
          </p:nvPr>
        </p:nvSpPr>
        <p:spPr/>
        <p:txBody>
          <a:bodyPr/>
          <a:lstStyle/>
          <a:p>
            <a:fld id="{EFAA1718-2E1E-4CD2-86E5-E565060180C1}" type="slidenum">
              <a:rPr lang="en-US" smtClean="0"/>
              <a:t>7</a:t>
            </a:fld>
            <a:endParaRPr lang="en-US"/>
          </a:p>
        </p:txBody>
      </p:sp>
    </p:spTree>
    <p:extLst>
      <p:ext uri="{BB962C8B-B14F-4D97-AF65-F5344CB8AC3E}">
        <p14:creationId xmlns:p14="http://schemas.microsoft.com/office/powerpoint/2010/main" val="755727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The other development is the replacement of the Chatbot with our first AI Agent – Jimmy the Jet has been upgraded. </a:t>
            </a:r>
            <a:r>
              <a:rPr lang="en-US" b="0" i="0" dirty="0">
                <a:solidFill>
                  <a:srgbClr val="222222"/>
                </a:solidFill>
                <a:effectLst/>
                <a:latin typeface="Tahoma" panose="020B0604030504040204" pitchFamily="34" charset="0"/>
              </a:rPr>
              <a:t>Chatbots → Limited by pre-programmed flows, often leaving students stuck in loops with partial information.</a:t>
            </a:r>
          </a:p>
          <a:p>
            <a:pPr algn="l"/>
            <a:r>
              <a:rPr lang="en-US" b="0" i="0" dirty="0">
                <a:solidFill>
                  <a:srgbClr val="222222"/>
                </a:solidFill>
                <a:effectLst/>
                <a:latin typeface="Tahoma" panose="020B0604030504040204" pitchFamily="34" charset="0"/>
              </a:rPr>
              <a:t>AI Agents → Use contextual intelligence and decision-making capabilities to adapt, problem-solve, and learn. Think of it this way: chatbots follow instructions, while AI agents act like junior teammates who grow smarter with every interaction. We have replaced the Ocelot version with the AI Agents on these pages, with just three areas left – all of which are on pace to be implemented well before December 2025 when the contract expires. </a:t>
            </a:r>
          </a:p>
          <a:p>
            <a:endParaRPr lang="en-US" dirty="0"/>
          </a:p>
        </p:txBody>
      </p:sp>
      <p:sp>
        <p:nvSpPr>
          <p:cNvPr id="4" name="Slide Number Placeholder 3"/>
          <p:cNvSpPr>
            <a:spLocks noGrp="1"/>
          </p:cNvSpPr>
          <p:nvPr>
            <p:ph type="sldNum" sz="quarter" idx="5"/>
          </p:nvPr>
        </p:nvSpPr>
        <p:spPr/>
        <p:txBody>
          <a:bodyPr/>
          <a:lstStyle/>
          <a:p>
            <a:fld id="{EFAA1718-2E1E-4CD2-86E5-E565060180C1}" type="slidenum">
              <a:rPr lang="en-US" smtClean="0"/>
              <a:t>8</a:t>
            </a:fld>
            <a:endParaRPr lang="en-US"/>
          </a:p>
        </p:txBody>
      </p:sp>
    </p:spTree>
    <p:extLst>
      <p:ext uri="{BB962C8B-B14F-4D97-AF65-F5344CB8AC3E}">
        <p14:creationId xmlns:p14="http://schemas.microsoft.com/office/powerpoint/2010/main" val="4196980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Between the savings through marketing automation and the expiration of the Ocelot contract, will see an ROI of $78k</a:t>
            </a:r>
          </a:p>
        </p:txBody>
      </p:sp>
      <p:sp>
        <p:nvSpPr>
          <p:cNvPr id="4" name="Slide Number Placeholder 3"/>
          <p:cNvSpPr>
            <a:spLocks noGrp="1"/>
          </p:cNvSpPr>
          <p:nvPr>
            <p:ph type="sldNum" sz="quarter" idx="5"/>
          </p:nvPr>
        </p:nvSpPr>
        <p:spPr/>
        <p:txBody>
          <a:bodyPr/>
          <a:lstStyle/>
          <a:p>
            <a:fld id="{EFAA1718-2E1E-4CD2-86E5-E565060180C1}" type="slidenum">
              <a:rPr lang="en-US" smtClean="0"/>
              <a:t>9</a:t>
            </a:fld>
            <a:endParaRPr lang="en-US"/>
          </a:p>
        </p:txBody>
      </p:sp>
    </p:spTree>
    <p:extLst>
      <p:ext uri="{BB962C8B-B14F-4D97-AF65-F5344CB8AC3E}">
        <p14:creationId xmlns:p14="http://schemas.microsoft.com/office/powerpoint/2010/main" val="3955152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BBFAF-6DD9-F644-8969-4E2C9B694D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FF8451-4077-8A62-41B2-19BC59070C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2A258F-FF7F-B416-0F97-960B410DF207}"/>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ED5D0DBD-1ADD-0EEA-18F9-BD50DC2C44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E2F99-0D73-3319-322F-3ED94191C6D4}"/>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293586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3EF60-D838-7BC7-8454-2D4BC584E8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C3F5EE-D302-67FD-06F8-481A931714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6E117-9CDA-AF56-5624-ED8D2962729E}"/>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CFEC9864-7599-5F4D-B2BE-BC5ADEE12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52BC1F-3338-A6B9-0463-162DA0504BFA}"/>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881851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100264-3C2E-F7F7-D0CE-867318CE81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2583FE-BDDA-97BB-7B0A-1398758AFD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70B310-96E0-3CAF-2FD5-1682676795A9}"/>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9EF04A1D-2903-4C69-20CB-65E09D97D6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2C126D-98FA-D886-FD0F-E9204C4E55B1}"/>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209459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iram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EDC159-E198-A29F-CFCA-347455FAAF26}"/>
              </a:ext>
            </a:extLst>
          </p:cNvPr>
          <p:cNvSpPr>
            <a:spLocks noGrp="1" noRot="1" noMove="1" noResize="1" noEditPoints="1" noAdjustHandles="1" noChangeArrowheads="1" noChangeShapeType="1"/>
          </p:cNvSpPr>
          <p:nvPr userDrawn="1"/>
        </p:nvSpPr>
        <p:spPr>
          <a:xfrm>
            <a:off x="0" y="0"/>
            <a:ext cx="4267200" cy="6858000"/>
          </a:xfrm>
          <a:prstGeom prst="rect">
            <a:avLst/>
          </a:prstGeom>
          <a:solidFill>
            <a:srgbClr val="1E90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1">
              <a:solidFill>
                <a:srgbClr val="1E9097"/>
              </a:solidFill>
            </a:endParaRPr>
          </a:p>
        </p:txBody>
      </p:sp>
      <p:pic>
        <p:nvPicPr>
          <p:cNvPr id="4" name="Graphic 3">
            <a:extLst>
              <a:ext uri="{FF2B5EF4-FFF2-40B4-BE49-F238E27FC236}">
                <a16:creationId xmlns:a16="http://schemas.microsoft.com/office/drawing/2014/main" id="{B4D3BD2C-C540-E110-13FE-677ABCC762E8}"/>
              </a:ext>
            </a:extLst>
          </p:cNvPr>
          <p:cNvPicPr>
            <a:picLocks noGrp="1" noRot="1" noMove="1" noResize="1" noEditPoints="1" noAdjustHandles="1" noChangeArrowheads="1" noChangeShapeType="1" noCrop="1"/>
          </p:cNvPicPr>
          <p:nvPr userDrawn="1"/>
        </p:nvPicPr>
        <p:blipFill>
          <a:blip r:embed="rId2">
            <a:extLst>
              <a:ext uri="{96DAC541-7B7A-43D3-8B79-37D633B846F1}">
                <asvg:svgBlip xmlns:asvg="http://schemas.microsoft.com/office/drawing/2016/SVG/main" r:embed="rId3"/>
              </a:ext>
            </a:extLst>
          </a:blip>
          <a:stretch>
            <a:fillRect/>
          </a:stretch>
        </p:blipFill>
        <p:spPr>
          <a:xfrm>
            <a:off x="-3288122" y="-3206045"/>
            <a:ext cx="22437713" cy="21320303"/>
          </a:xfrm>
          <a:prstGeom prst="rect">
            <a:avLst/>
          </a:prstGeom>
        </p:spPr>
      </p:pic>
      <p:sp>
        <p:nvSpPr>
          <p:cNvPr id="2" name="Content Placeholder 8">
            <a:extLst>
              <a:ext uri="{FF2B5EF4-FFF2-40B4-BE49-F238E27FC236}">
                <a16:creationId xmlns:a16="http://schemas.microsoft.com/office/drawing/2014/main" id="{209036E0-EF48-0870-0A0F-C370C6775836}"/>
              </a:ext>
            </a:extLst>
          </p:cNvPr>
          <p:cNvSpPr>
            <a:spLocks noGrp="1"/>
          </p:cNvSpPr>
          <p:nvPr>
            <p:ph idx="1" hasCustomPrompt="1"/>
          </p:nvPr>
        </p:nvSpPr>
        <p:spPr>
          <a:xfrm>
            <a:off x="4763293" y="1944680"/>
            <a:ext cx="7098699" cy="4411416"/>
          </a:xfrm>
          <a:prstGeom prst="rect">
            <a:avLst/>
          </a:prstGeom>
        </p:spPr>
        <p:txBody>
          <a:bodyPr anchor="ctr">
            <a:normAutofit/>
          </a:bodyPr>
          <a:lstStyle/>
          <a:p>
            <a:r>
              <a:rPr lang="en-US" dirty="0">
                <a:effectLst/>
                <a:latin typeface="Arial" panose="020B0604020202020204" pitchFamily="34" charset="0"/>
                <a:cs typeface="Arial" panose="020B0604020202020204" pitchFamily="34" charset="0"/>
              </a:rPr>
              <a:t>Click to add text</a:t>
            </a:r>
          </a:p>
        </p:txBody>
      </p:sp>
      <p:sp>
        <p:nvSpPr>
          <p:cNvPr id="7" name="Title 1">
            <a:extLst>
              <a:ext uri="{FF2B5EF4-FFF2-40B4-BE49-F238E27FC236}">
                <a16:creationId xmlns:a16="http://schemas.microsoft.com/office/drawing/2014/main" id="{A1F055B7-9CF7-12C8-3385-AC952C5CCF43}"/>
              </a:ext>
            </a:extLst>
          </p:cNvPr>
          <p:cNvSpPr>
            <a:spLocks noGrp="1"/>
          </p:cNvSpPr>
          <p:nvPr>
            <p:ph type="title" hasCustomPrompt="1"/>
          </p:nvPr>
        </p:nvSpPr>
        <p:spPr>
          <a:xfrm>
            <a:off x="637500" y="915348"/>
            <a:ext cx="2992200" cy="1325033"/>
          </a:xfrm>
        </p:spPr>
        <p:txBody>
          <a:bodyPr/>
          <a:lstStyle/>
          <a:p>
            <a:r>
              <a:rPr lang="en-US" dirty="0"/>
              <a:t>Miramar College</a:t>
            </a:r>
          </a:p>
        </p:txBody>
      </p:sp>
      <p:pic>
        <p:nvPicPr>
          <p:cNvPr id="6" name="Picture 5">
            <a:extLst>
              <a:ext uri="{FF2B5EF4-FFF2-40B4-BE49-F238E27FC236}">
                <a16:creationId xmlns:a16="http://schemas.microsoft.com/office/drawing/2014/main" id="{6320E75A-437C-4D0B-A915-9BC6A86C19DF}"/>
              </a:ext>
            </a:extLst>
          </p:cNvPr>
          <p:cNvPicPr>
            <a:picLocks noChangeAspect="1"/>
          </p:cNvPicPr>
          <p:nvPr userDrawn="1"/>
        </p:nvPicPr>
        <p:blipFill>
          <a:blip r:embed="rId4"/>
          <a:stretch>
            <a:fillRect/>
          </a:stretch>
        </p:blipFill>
        <p:spPr>
          <a:xfrm>
            <a:off x="1564859" y="5942654"/>
            <a:ext cx="1131495" cy="609393"/>
          </a:xfrm>
          <a:prstGeom prst="rect">
            <a:avLst/>
          </a:prstGeom>
        </p:spPr>
      </p:pic>
    </p:spTree>
    <p:extLst>
      <p:ext uri="{BB962C8B-B14F-4D97-AF65-F5344CB8AC3E}">
        <p14:creationId xmlns:p14="http://schemas.microsoft.com/office/powerpoint/2010/main" val="1533474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5408B-E110-B9C5-462D-21A10E0AF6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313F65-2DF1-72DF-38D9-6EE8364DE0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0C8C2-AA4C-4797-F351-48127537C6E5}"/>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AAA7DD4E-9935-1E62-10A0-9C7AA65C23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1AA8A6-8C9C-4437-6C2C-36808BF01B38}"/>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2718847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CCE30-B423-6852-2888-547A6F829B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735C69-7E33-51BC-7E87-CA2275B832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544380-0744-3718-11C8-9BB7C78C1AB1}"/>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2F3F449A-5072-43E5-B484-FBD888A9D2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EC8D38-E948-73B8-B005-0096992FD64E}"/>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31934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AF6E8-BA04-43BE-D0EC-FEA8FD565C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C9FCB2-CBFD-AF57-C156-5039B87B90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3C1A63-A0E7-84AA-760F-5403A50B7A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558DFA-1C39-4DE3-567B-1D3738B969D4}"/>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6" name="Footer Placeholder 5">
            <a:extLst>
              <a:ext uri="{FF2B5EF4-FFF2-40B4-BE49-F238E27FC236}">
                <a16:creationId xmlns:a16="http://schemas.microsoft.com/office/drawing/2014/main" id="{98FED1CF-FB25-A18A-E8C7-757802D2B6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CE7C84-F619-D818-F5F1-F6F2724841A3}"/>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04039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FFD1A-80AF-97C8-1283-F0C308C37F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3941DD-802C-7379-1D0B-C40A21F80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788102-B341-AE5C-D59A-2C1B4468C3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B281DE-4F1A-3C63-D8E5-54DA953CFA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544A73-35CB-B843-83F3-9E41C4988C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8787EF-BD8C-07F4-9382-4B4CA4D48B55}"/>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8" name="Footer Placeholder 7">
            <a:extLst>
              <a:ext uri="{FF2B5EF4-FFF2-40B4-BE49-F238E27FC236}">
                <a16:creationId xmlns:a16="http://schemas.microsoft.com/office/drawing/2014/main" id="{C5A4F057-5AD5-2822-16A6-525C7C7A98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75220-390A-D2D3-3519-1B9758B2527F}"/>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61380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7A400-E3FD-CE85-2AAD-6E90FA8F7F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F3B1E3-AD88-2BDC-6216-13A9DF7C602B}"/>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4" name="Footer Placeholder 3">
            <a:extLst>
              <a:ext uri="{FF2B5EF4-FFF2-40B4-BE49-F238E27FC236}">
                <a16:creationId xmlns:a16="http://schemas.microsoft.com/office/drawing/2014/main" id="{0BDF2063-FAD3-48E8-C052-98DF1616A8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634EFE-CC6F-C29E-257E-AE2ECBAA64E5}"/>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220003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52980E-39FB-987F-4301-D36493195288}"/>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3" name="Footer Placeholder 2">
            <a:extLst>
              <a:ext uri="{FF2B5EF4-FFF2-40B4-BE49-F238E27FC236}">
                <a16:creationId xmlns:a16="http://schemas.microsoft.com/office/drawing/2014/main" id="{CF1DDDC1-CDF3-6318-64BD-7D9203EA9F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55014A-3208-2150-9F25-2AE070F0A0BB}"/>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720036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A7897-5AF5-1DA2-779F-39831E5232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79AAB9-F270-B8E1-AAD4-52626815B5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06F561-7D9A-FF39-DB71-D57E11CC4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23366B-B55F-9BC8-CB9B-7EF6498095D8}"/>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6" name="Footer Placeholder 5">
            <a:extLst>
              <a:ext uri="{FF2B5EF4-FFF2-40B4-BE49-F238E27FC236}">
                <a16:creationId xmlns:a16="http://schemas.microsoft.com/office/drawing/2014/main" id="{F87D5801-B15C-0CE6-57DF-257475EE79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D86604-57B8-BCE0-29E6-BD2FD9B8826E}"/>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901405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8AD06-796F-95FB-D3BD-A6DCE54C04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8C5E59-A006-84E4-93D8-6793B9FC26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4C2B96-EFFB-246F-A972-0109FBDB07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B557B4-D619-7074-38E9-D523EE473940}"/>
              </a:ext>
            </a:extLst>
          </p:cNvPr>
          <p:cNvSpPr>
            <a:spLocks noGrp="1"/>
          </p:cNvSpPr>
          <p:nvPr>
            <p:ph type="dt" sz="half" idx="10"/>
          </p:nvPr>
        </p:nvSpPr>
        <p:spPr/>
        <p:txBody>
          <a:bodyPr/>
          <a:lstStyle/>
          <a:p>
            <a:fld id="{78B8DA39-C24B-4506-9FC3-08DC22F37031}" type="datetimeFigureOut">
              <a:rPr lang="en-US" smtClean="0"/>
              <a:t>9/23/2025</a:t>
            </a:fld>
            <a:endParaRPr lang="en-US"/>
          </a:p>
        </p:txBody>
      </p:sp>
      <p:sp>
        <p:nvSpPr>
          <p:cNvPr id="6" name="Footer Placeholder 5">
            <a:extLst>
              <a:ext uri="{FF2B5EF4-FFF2-40B4-BE49-F238E27FC236}">
                <a16:creationId xmlns:a16="http://schemas.microsoft.com/office/drawing/2014/main" id="{D60F2E8A-8485-96BC-6CC4-2CB34E34F8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D8AA0C-6FAA-559B-D300-8B48D94CB5F1}"/>
              </a:ext>
            </a:extLst>
          </p:cNvPr>
          <p:cNvSpPr>
            <a:spLocks noGrp="1"/>
          </p:cNvSpPr>
          <p:nvPr>
            <p:ph type="sldNum" sz="quarter" idx="12"/>
          </p:nvPr>
        </p:nvSpPr>
        <p:spPr/>
        <p:txBody>
          <a:bodyPr/>
          <a:lstStyle/>
          <a:p>
            <a:fld id="{47901D05-03F4-4736-A26E-FC93EA228F8F}" type="slidenum">
              <a:rPr lang="en-US" smtClean="0"/>
              <a:t>‹#›</a:t>
            </a:fld>
            <a:endParaRPr lang="en-US"/>
          </a:p>
        </p:txBody>
      </p:sp>
    </p:spTree>
    <p:extLst>
      <p:ext uri="{BB962C8B-B14F-4D97-AF65-F5344CB8AC3E}">
        <p14:creationId xmlns:p14="http://schemas.microsoft.com/office/powerpoint/2010/main" val="3552863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186934-40A0-677C-8655-4F7D5046C0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BC27F5-8799-6C60-BA2F-A68233ADB7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4CF8E9-A538-BCB2-295F-89B774C0F7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8B8DA39-C24B-4506-9FC3-08DC22F37031}" type="datetimeFigureOut">
              <a:rPr lang="en-US" smtClean="0"/>
              <a:t>9/23/2025</a:t>
            </a:fld>
            <a:endParaRPr lang="en-US"/>
          </a:p>
        </p:txBody>
      </p:sp>
      <p:sp>
        <p:nvSpPr>
          <p:cNvPr id="5" name="Footer Placeholder 4">
            <a:extLst>
              <a:ext uri="{FF2B5EF4-FFF2-40B4-BE49-F238E27FC236}">
                <a16:creationId xmlns:a16="http://schemas.microsoft.com/office/drawing/2014/main" id="{BBF93B08-E4EA-BA51-686A-801DD102F6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71D31F2-8600-3401-1284-AE74C7B2EC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901D05-03F4-4736-A26E-FC93EA228F8F}" type="slidenum">
              <a:rPr lang="en-US" smtClean="0"/>
              <a:t>‹#›</a:t>
            </a:fld>
            <a:endParaRPr lang="en-US"/>
          </a:p>
        </p:txBody>
      </p:sp>
    </p:spTree>
    <p:extLst>
      <p:ext uri="{BB962C8B-B14F-4D97-AF65-F5344CB8AC3E}">
        <p14:creationId xmlns:p14="http://schemas.microsoft.com/office/powerpoint/2010/main" val="3854851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app.powerbi.com/Redirect?action=OpenApp&amp;appId=9d81dbcc-555d-4689-8a5d-4b8b9c5c9463&amp;ctid=040c6031-3abb-4835-b30c-9d88955b4c69&amp;experience=power-bi"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notesSlide" Target="../notesSlides/notesSlide12.xml"/><Relationship Id="rId7"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video" Target="https://www.youtube.com/embed/VqwDf60HtQ8?feature=oembed" TargetMode="Externa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3.jpeg"/><Relationship Id="rId9" Type="http://schemas.openxmlformats.org/officeDocument/2006/relationships/image" Target="../media/image11.svg"/></Relationships>
</file>

<file path=ppt/slides/_rels/slide1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0.png"/><Relationship Id="rId11" Type="http://schemas.openxmlformats.org/officeDocument/2006/relationships/image" Target="../media/image4.png"/><Relationship Id="rId5" Type="http://schemas.openxmlformats.org/officeDocument/2006/relationships/image" Target="../media/image9.png"/><Relationship Id="rId10" Type="http://schemas.openxmlformats.org/officeDocument/2006/relationships/image" Target="../media/image5.png"/><Relationship Id="rId4" Type="http://schemas.openxmlformats.org/officeDocument/2006/relationships/image" Target="../media/image8.svg"/><Relationship Id="rId9" Type="http://schemas.openxmlformats.org/officeDocument/2006/relationships/image" Target="../media/image15.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hyperlink" Target="mailto:droberts001@sdccd.edu"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71F67-78F0-44C0-903C-413DEA29CE23}"/>
              </a:ext>
            </a:extLst>
          </p:cNvPr>
          <p:cNvSpPr>
            <a:spLocks noGrp="1"/>
          </p:cNvSpPr>
          <p:nvPr>
            <p:ph type="ctrTitle"/>
          </p:nvPr>
        </p:nvSpPr>
        <p:spPr>
          <a:xfrm>
            <a:off x="1523999" y="396393"/>
            <a:ext cx="9144000" cy="1060767"/>
          </a:xfrm>
        </p:spPr>
        <p:txBody>
          <a:bodyPr>
            <a:normAutofit/>
          </a:bodyPr>
          <a:lstStyle/>
          <a:p>
            <a:r>
              <a:rPr lang="en-US" sz="4800" dirty="0"/>
              <a:t>CRM Implementation Update</a:t>
            </a:r>
          </a:p>
        </p:txBody>
      </p:sp>
      <p:pic>
        <p:nvPicPr>
          <p:cNvPr id="4" name="Picture 2" descr="Element451 vs. Slate | Element451">
            <a:extLst>
              <a:ext uri="{FF2B5EF4-FFF2-40B4-BE49-F238E27FC236}">
                <a16:creationId xmlns:a16="http://schemas.microsoft.com/office/drawing/2014/main" id="{3084B8D5-5B99-4438-9A61-F3B7BFC715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917" y="2134856"/>
            <a:ext cx="2496669" cy="23498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DB92E78-0788-493C-98CB-07EB702AEB57}"/>
              </a:ext>
            </a:extLst>
          </p:cNvPr>
          <p:cNvPicPr>
            <a:picLocks noChangeAspect="1"/>
          </p:cNvPicPr>
          <p:nvPr/>
        </p:nvPicPr>
        <p:blipFill>
          <a:blip r:embed="rId4"/>
          <a:stretch>
            <a:fillRect/>
          </a:stretch>
        </p:blipFill>
        <p:spPr>
          <a:xfrm>
            <a:off x="3369165" y="2134856"/>
            <a:ext cx="1979757" cy="2349806"/>
          </a:xfrm>
          <a:prstGeom prst="rect">
            <a:avLst/>
          </a:prstGeom>
        </p:spPr>
      </p:pic>
    </p:spTree>
    <p:extLst>
      <p:ext uri="{BB962C8B-B14F-4D97-AF65-F5344CB8AC3E}">
        <p14:creationId xmlns:p14="http://schemas.microsoft.com/office/powerpoint/2010/main" val="2229191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33AD596-995C-E3C0-7B6C-3972C89D1050}"/>
              </a:ext>
            </a:extLst>
          </p:cNvPr>
          <p:cNvGraphicFramePr>
            <a:graphicFrameLocks noGrp="1"/>
          </p:cNvGraphicFramePr>
          <p:nvPr>
            <p:ph idx="1"/>
            <p:extLst>
              <p:ext uri="{D42A27DB-BD31-4B8C-83A1-F6EECF244321}">
                <p14:modId xmlns:p14="http://schemas.microsoft.com/office/powerpoint/2010/main" val="1694924124"/>
              </p:ext>
            </p:extLst>
          </p:nvPr>
        </p:nvGraphicFramePr>
        <p:xfrm>
          <a:off x="5007048" y="2743200"/>
          <a:ext cx="6503580" cy="1737360"/>
        </p:xfrm>
        <a:graphic>
          <a:graphicData uri="http://schemas.openxmlformats.org/drawingml/2006/table">
            <a:tbl>
              <a:tblPr firstRow="1" bandRow="1">
                <a:tableStyleId>{5C22544A-7EE6-4342-B048-85BDC9FD1C3A}</a:tableStyleId>
              </a:tblPr>
              <a:tblGrid>
                <a:gridCol w="2167860">
                  <a:extLst>
                    <a:ext uri="{9D8B030D-6E8A-4147-A177-3AD203B41FA5}">
                      <a16:colId xmlns:a16="http://schemas.microsoft.com/office/drawing/2014/main" val="1925748351"/>
                    </a:ext>
                  </a:extLst>
                </a:gridCol>
                <a:gridCol w="1682013">
                  <a:extLst>
                    <a:ext uri="{9D8B030D-6E8A-4147-A177-3AD203B41FA5}">
                      <a16:colId xmlns:a16="http://schemas.microsoft.com/office/drawing/2014/main" val="560265884"/>
                    </a:ext>
                  </a:extLst>
                </a:gridCol>
                <a:gridCol w="2653707">
                  <a:extLst>
                    <a:ext uri="{9D8B030D-6E8A-4147-A177-3AD203B41FA5}">
                      <a16:colId xmlns:a16="http://schemas.microsoft.com/office/drawing/2014/main" val="2045104696"/>
                    </a:ext>
                  </a:extLst>
                </a:gridCol>
              </a:tblGrid>
              <a:tr h="370840">
                <a:tc>
                  <a:txBody>
                    <a:bodyPr/>
                    <a:lstStyle/>
                    <a:p>
                      <a:r>
                        <a:rPr lang="en-US" sz="2400" dirty="0"/>
                        <a:t>Semester</a:t>
                      </a:r>
                    </a:p>
                  </a:txBody>
                  <a:tcPr>
                    <a:solidFill>
                      <a:srgbClr val="1D707B"/>
                    </a:solidFill>
                  </a:tcPr>
                </a:tc>
                <a:tc>
                  <a:txBody>
                    <a:bodyPr/>
                    <a:lstStyle/>
                    <a:p>
                      <a:pPr algn="ctr"/>
                      <a:r>
                        <a:rPr lang="en-US" sz="2400" dirty="0"/>
                        <a:t>Miramar Students*</a:t>
                      </a:r>
                    </a:p>
                  </a:txBody>
                  <a:tcPr>
                    <a:solidFill>
                      <a:srgbClr val="1D707B"/>
                    </a:solidFill>
                  </a:tcPr>
                </a:tc>
                <a:tc>
                  <a:txBody>
                    <a:bodyPr/>
                    <a:lstStyle/>
                    <a:p>
                      <a:pPr algn="ctr"/>
                      <a:r>
                        <a:rPr lang="en-US" sz="2400" dirty="0"/>
                        <a:t>Jets JumpStart</a:t>
                      </a:r>
                    </a:p>
                    <a:p>
                      <a:pPr algn="ctr"/>
                      <a:r>
                        <a:rPr lang="en-US" sz="2400" dirty="0"/>
                        <a:t>Attendees**</a:t>
                      </a:r>
                    </a:p>
                  </a:txBody>
                  <a:tcPr>
                    <a:solidFill>
                      <a:srgbClr val="1D707B"/>
                    </a:solidFill>
                  </a:tcPr>
                </a:tc>
                <a:extLst>
                  <a:ext uri="{0D108BD9-81ED-4DB2-BD59-A6C34878D82A}">
                    <a16:rowId xmlns:a16="http://schemas.microsoft.com/office/drawing/2014/main" val="3046518881"/>
                  </a:ext>
                </a:extLst>
              </a:tr>
              <a:tr h="370840">
                <a:tc>
                  <a:txBody>
                    <a:bodyPr/>
                    <a:lstStyle/>
                    <a:p>
                      <a:r>
                        <a:rPr lang="en-US" sz="2400" b="1" dirty="0"/>
                        <a:t>Fall 2024</a:t>
                      </a:r>
                    </a:p>
                  </a:txBody>
                  <a:tcPr/>
                </a:tc>
                <a:tc>
                  <a:txBody>
                    <a:bodyPr/>
                    <a:lstStyle/>
                    <a:p>
                      <a:pPr algn="ctr"/>
                      <a:r>
                        <a:rPr lang="en-US" sz="2400" dirty="0"/>
                        <a:t>49%</a:t>
                      </a:r>
                    </a:p>
                  </a:txBody>
                  <a:tcPr/>
                </a:tc>
                <a:tc>
                  <a:txBody>
                    <a:bodyPr/>
                    <a:lstStyle/>
                    <a:p>
                      <a:pPr algn="ctr"/>
                      <a:r>
                        <a:rPr lang="en-US" sz="2400" dirty="0"/>
                        <a:t>87%</a:t>
                      </a:r>
                    </a:p>
                  </a:txBody>
                  <a:tcPr/>
                </a:tc>
                <a:extLst>
                  <a:ext uri="{0D108BD9-81ED-4DB2-BD59-A6C34878D82A}">
                    <a16:rowId xmlns:a16="http://schemas.microsoft.com/office/drawing/2014/main" val="1820886248"/>
                  </a:ext>
                </a:extLst>
              </a:tr>
              <a:tr h="370840">
                <a:tc>
                  <a:txBody>
                    <a:bodyPr/>
                    <a:lstStyle/>
                    <a:p>
                      <a:r>
                        <a:rPr lang="en-US" sz="2400" b="1" dirty="0"/>
                        <a:t>Spring 2025</a:t>
                      </a:r>
                    </a:p>
                  </a:txBody>
                  <a:tcPr/>
                </a:tc>
                <a:tc>
                  <a:txBody>
                    <a:bodyPr/>
                    <a:lstStyle/>
                    <a:p>
                      <a:pPr algn="ctr"/>
                      <a:r>
                        <a:rPr lang="en-US" sz="2400" dirty="0"/>
                        <a:t>39%</a:t>
                      </a:r>
                    </a:p>
                  </a:txBody>
                  <a:tcPr/>
                </a:tc>
                <a:tc>
                  <a:txBody>
                    <a:bodyPr/>
                    <a:lstStyle/>
                    <a:p>
                      <a:pPr algn="ctr"/>
                      <a:r>
                        <a:rPr lang="en-US" sz="2400" dirty="0"/>
                        <a:t>75%</a:t>
                      </a:r>
                    </a:p>
                  </a:txBody>
                  <a:tcPr/>
                </a:tc>
                <a:extLst>
                  <a:ext uri="{0D108BD9-81ED-4DB2-BD59-A6C34878D82A}">
                    <a16:rowId xmlns:a16="http://schemas.microsoft.com/office/drawing/2014/main" val="1829773146"/>
                  </a:ext>
                </a:extLst>
              </a:tr>
            </a:tbl>
          </a:graphicData>
        </a:graphic>
      </p:graphicFrame>
      <p:sp>
        <p:nvSpPr>
          <p:cNvPr id="3" name="Title 2">
            <a:extLst>
              <a:ext uri="{FF2B5EF4-FFF2-40B4-BE49-F238E27FC236}">
                <a16:creationId xmlns:a16="http://schemas.microsoft.com/office/drawing/2014/main" id="{D7FC9800-ABFD-2670-B9FB-B4BF5897662C}"/>
              </a:ext>
            </a:extLst>
          </p:cNvPr>
          <p:cNvSpPr>
            <a:spLocks noGrp="1"/>
          </p:cNvSpPr>
          <p:nvPr>
            <p:ph type="title"/>
          </p:nvPr>
        </p:nvSpPr>
        <p:spPr>
          <a:xfrm>
            <a:off x="531628" y="915348"/>
            <a:ext cx="3157870" cy="1325033"/>
          </a:xfrm>
        </p:spPr>
        <p:txBody>
          <a:bodyPr>
            <a:normAutofit/>
          </a:bodyPr>
          <a:lstStyle/>
          <a:p>
            <a:r>
              <a:rPr lang="en-US" sz="3600" dirty="0">
                <a:solidFill>
                  <a:schemeClr val="bg1"/>
                </a:solidFill>
              </a:rPr>
              <a:t>Implementation Update</a:t>
            </a:r>
            <a:endParaRPr lang="en-US" sz="3600" dirty="0"/>
          </a:p>
        </p:txBody>
      </p:sp>
      <p:sp>
        <p:nvSpPr>
          <p:cNvPr id="4" name="TextBox 3">
            <a:extLst>
              <a:ext uri="{FF2B5EF4-FFF2-40B4-BE49-F238E27FC236}">
                <a16:creationId xmlns:a16="http://schemas.microsoft.com/office/drawing/2014/main" id="{7503839F-0C07-037B-CD4A-37F77E35E34E}"/>
              </a:ext>
            </a:extLst>
          </p:cNvPr>
          <p:cNvSpPr txBox="1"/>
          <p:nvPr/>
        </p:nvSpPr>
        <p:spPr>
          <a:xfrm>
            <a:off x="5156791" y="531628"/>
            <a:ext cx="6503581" cy="1200329"/>
          </a:xfrm>
          <a:prstGeom prst="rect">
            <a:avLst/>
          </a:prstGeom>
          <a:noFill/>
        </p:spPr>
        <p:txBody>
          <a:bodyPr wrap="square" rtlCol="0">
            <a:spAutoFit/>
          </a:bodyPr>
          <a:lstStyle/>
          <a:p>
            <a:pPr algn="ctr"/>
            <a:r>
              <a:rPr lang="en-US" sz="3600" b="1" dirty="0"/>
              <a:t>Engagement &amp; </a:t>
            </a:r>
          </a:p>
          <a:p>
            <a:pPr algn="ctr"/>
            <a:r>
              <a:rPr lang="en-US" sz="3600" b="1" dirty="0"/>
              <a:t>Primary Term Persistence</a:t>
            </a:r>
          </a:p>
        </p:txBody>
      </p:sp>
      <p:sp>
        <p:nvSpPr>
          <p:cNvPr id="6" name="TextBox 5">
            <a:extLst>
              <a:ext uri="{FF2B5EF4-FFF2-40B4-BE49-F238E27FC236}">
                <a16:creationId xmlns:a16="http://schemas.microsoft.com/office/drawing/2014/main" id="{E8D496C1-B667-F78E-A8AD-04F07A5ED1DD}"/>
              </a:ext>
            </a:extLst>
          </p:cNvPr>
          <p:cNvSpPr txBox="1"/>
          <p:nvPr/>
        </p:nvSpPr>
        <p:spPr>
          <a:xfrm>
            <a:off x="5156791" y="6064762"/>
            <a:ext cx="6283842" cy="523220"/>
          </a:xfrm>
          <a:prstGeom prst="rect">
            <a:avLst/>
          </a:prstGeom>
          <a:noFill/>
        </p:spPr>
        <p:txBody>
          <a:bodyPr wrap="square" rtlCol="0">
            <a:spAutoFit/>
          </a:bodyPr>
          <a:lstStyle/>
          <a:p>
            <a:r>
              <a:rPr lang="en-US" sz="1400" dirty="0"/>
              <a:t>*Source: </a:t>
            </a:r>
            <a:r>
              <a:rPr lang="en-US" sz="1400" dirty="0">
                <a:hlinkClick r:id="rId3"/>
              </a:rPr>
              <a:t>Public PREDD 2024-2025</a:t>
            </a:r>
            <a:endParaRPr lang="en-US" sz="1400" dirty="0"/>
          </a:p>
          <a:p>
            <a:r>
              <a:rPr lang="en-US" sz="1400" dirty="0"/>
              <a:t>**Source: Miramar College Office of Institutional Effectiveness</a:t>
            </a:r>
          </a:p>
        </p:txBody>
      </p:sp>
    </p:spTree>
    <p:extLst>
      <p:ext uri="{BB962C8B-B14F-4D97-AF65-F5344CB8AC3E}">
        <p14:creationId xmlns:p14="http://schemas.microsoft.com/office/powerpoint/2010/main" val="936389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EA45DE-48A4-D388-0406-4C963E03742D}"/>
              </a:ext>
            </a:extLst>
          </p:cNvPr>
          <p:cNvSpPr>
            <a:spLocks noGrp="1"/>
          </p:cNvSpPr>
          <p:nvPr>
            <p:ph type="title"/>
          </p:nvPr>
        </p:nvSpPr>
        <p:spPr>
          <a:xfrm>
            <a:off x="550985" y="915348"/>
            <a:ext cx="3188677" cy="1325033"/>
          </a:xfrm>
        </p:spPr>
        <p:txBody>
          <a:bodyPr>
            <a:normAutofit/>
          </a:bodyPr>
          <a:lstStyle/>
          <a:p>
            <a:r>
              <a:rPr lang="en-US" sz="3600" dirty="0">
                <a:solidFill>
                  <a:schemeClr val="bg1"/>
                </a:solidFill>
              </a:rPr>
              <a:t>Implementation Update</a:t>
            </a:r>
          </a:p>
        </p:txBody>
      </p:sp>
      <p:sp>
        <p:nvSpPr>
          <p:cNvPr id="4" name="TextBox 3">
            <a:extLst>
              <a:ext uri="{FF2B5EF4-FFF2-40B4-BE49-F238E27FC236}">
                <a16:creationId xmlns:a16="http://schemas.microsoft.com/office/drawing/2014/main" id="{824E2787-C7FA-3B82-7C8D-971D4D706077}"/>
              </a:ext>
            </a:extLst>
          </p:cNvPr>
          <p:cNvSpPr txBox="1"/>
          <p:nvPr/>
        </p:nvSpPr>
        <p:spPr>
          <a:xfrm>
            <a:off x="5254577" y="750278"/>
            <a:ext cx="5651741" cy="646331"/>
          </a:xfrm>
          <a:prstGeom prst="rect">
            <a:avLst/>
          </a:prstGeom>
          <a:noFill/>
        </p:spPr>
        <p:txBody>
          <a:bodyPr wrap="square" rtlCol="0">
            <a:spAutoFit/>
          </a:bodyPr>
          <a:lstStyle/>
          <a:p>
            <a:pPr algn="ctr"/>
            <a:r>
              <a:rPr lang="en-US" sz="3600" b="1" dirty="0"/>
              <a:t>Scratching the Surface</a:t>
            </a:r>
          </a:p>
        </p:txBody>
      </p:sp>
      <p:pic>
        <p:nvPicPr>
          <p:cNvPr id="11" name="Graphic 10" descr="Artificial Intelligence with solid fill">
            <a:extLst>
              <a:ext uri="{FF2B5EF4-FFF2-40B4-BE49-F238E27FC236}">
                <a16:creationId xmlns:a16="http://schemas.microsoft.com/office/drawing/2014/main" id="{42476A49-5787-72AE-E545-5BA06B834C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30581" y="1690515"/>
            <a:ext cx="1099732" cy="1099732"/>
          </a:xfrm>
          <a:prstGeom prst="rect">
            <a:avLst/>
          </a:prstGeom>
        </p:spPr>
      </p:pic>
      <p:pic>
        <p:nvPicPr>
          <p:cNvPr id="1026" name="Picture 2" descr="Canvas for students - University of Oslo">
            <a:extLst>
              <a:ext uri="{FF2B5EF4-FFF2-40B4-BE49-F238E27FC236}">
                <a16:creationId xmlns:a16="http://schemas.microsoft.com/office/drawing/2014/main" id="{9CDDD76E-7C4B-35D3-96F8-5DB175F0AB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5899" y="1777156"/>
            <a:ext cx="1071563"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descr="Boardroom with solid fill">
            <a:extLst>
              <a:ext uri="{FF2B5EF4-FFF2-40B4-BE49-F238E27FC236}">
                <a16:creationId xmlns:a16="http://schemas.microsoft.com/office/drawing/2014/main" id="{B514CB80-05A5-3509-3655-2E1C5735492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95248" y="1563940"/>
            <a:ext cx="1356728" cy="1356728"/>
          </a:xfrm>
          <a:prstGeom prst="rect">
            <a:avLst/>
          </a:prstGeom>
        </p:spPr>
      </p:pic>
      <p:sp>
        <p:nvSpPr>
          <p:cNvPr id="14" name="TextBox 13">
            <a:extLst>
              <a:ext uri="{FF2B5EF4-FFF2-40B4-BE49-F238E27FC236}">
                <a16:creationId xmlns:a16="http://schemas.microsoft.com/office/drawing/2014/main" id="{5B81CE75-D770-C2A9-704C-E6A4BB356852}"/>
              </a:ext>
            </a:extLst>
          </p:cNvPr>
          <p:cNvSpPr txBox="1"/>
          <p:nvPr/>
        </p:nvSpPr>
        <p:spPr>
          <a:xfrm>
            <a:off x="4724042" y="2809577"/>
            <a:ext cx="1899139" cy="584775"/>
          </a:xfrm>
          <a:prstGeom prst="rect">
            <a:avLst/>
          </a:prstGeom>
          <a:noFill/>
        </p:spPr>
        <p:txBody>
          <a:bodyPr wrap="square" rtlCol="0">
            <a:spAutoFit/>
          </a:bodyPr>
          <a:lstStyle/>
          <a:p>
            <a:pPr algn="ctr"/>
            <a:r>
              <a:rPr lang="en-US" sz="1600" dirty="0"/>
              <a:t>Communication &amp; Engagement</a:t>
            </a:r>
          </a:p>
        </p:txBody>
      </p:sp>
      <p:sp>
        <p:nvSpPr>
          <p:cNvPr id="15" name="TextBox 14">
            <a:extLst>
              <a:ext uri="{FF2B5EF4-FFF2-40B4-BE49-F238E27FC236}">
                <a16:creationId xmlns:a16="http://schemas.microsoft.com/office/drawing/2014/main" id="{26A879FE-8199-E74D-488E-5EC383509B10}"/>
              </a:ext>
            </a:extLst>
          </p:cNvPr>
          <p:cNvSpPr txBox="1"/>
          <p:nvPr/>
        </p:nvSpPr>
        <p:spPr>
          <a:xfrm>
            <a:off x="7098076" y="2932687"/>
            <a:ext cx="1899139" cy="338554"/>
          </a:xfrm>
          <a:prstGeom prst="rect">
            <a:avLst/>
          </a:prstGeom>
          <a:noFill/>
        </p:spPr>
        <p:txBody>
          <a:bodyPr wrap="square" rtlCol="0">
            <a:spAutoFit/>
          </a:bodyPr>
          <a:lstStyle/>
          <a:p>
            <a:pPr algn="ctr"/>
            <a:r>
              <a:rPr lang="en-US" sz="1600" dirty="0"/>
              <a:t>Agentic AI</a:t>
            </a:r>
          </a:p>
        </p:txBody>
      </p:sp>
      <p:sp>
        <p:nvSpPr>
          <p:cNvPr id="16" name="TextBox 15">
            <a:extLst>
              <a:ext uri="{FF2B5EF4-FFF2-40B4-BE49-F238E27FC236}">
                <a16:creationId xmlns:a16="http://schemas.microsoft.com/office/drawing/2014/main" id="{F3602E23-CB04-FC89-9518-E090AE720E92}"/>
              </a:ext>
            </a:extLst>
          </p:cNvPr>
          <p:cNvSpPr txBox="1"/>
          <p:nvPr/>
        </p:nvSpPr>
        <p:spPr>
          <a:xfrm>
            <a:off x="9405053" y="2903070"/>
            <a:ext cx="2033253" cy="338554"/>
          </a:xfrm>
          <a:prstGeom prst="rect">
            <a:avLst/>
          </a:prstGeom>
          <a:noFill/>
        </p:spPr>
        <p:txBody>
          <a:bodyPr wrap="square" rtlCol="0">
            <a:spAutoFit/>
          </a:bodyPr>
          <a:lstStyle/>
          <a:p>
            <a:pPr algn="ctr"/>
            <a:r>
              <a:rPr lang="en-US" sz="1600" dirty="0"/>
              <a:t>CANVAS Integration</a:t>
            </a:r>
          </a:p>
        </p:txBody>
      </p:sp>
      <p:sp>
        <p:nvSpPr>
          <p:cNvPr id="2" name="Speech Bubble: Rectangle with Corners Rounded 1">
            <a:extLst>
              <a:ext uri="{FF2B5EF4-FFF2-40B4-BE49-F238E27FC236}">
                <a16:creationId xmlns:a16="http://schemas.microsoft.com/office/drawing/2014/main" id="{02BD1571-7620-EB22-C18A-18FD2BC88457}"/>
              </a:ext>
            </a:extLst>
          </p:cNvPr>
          <p:cNvSpPr/>
          <p:nvPr/>
        </p:nvSpPr>
        <p:spPr>
          <a:xfrm rot="1102484">
            <a:off x="10146647" y="3625998"/>
            <a:ext cx="1380521" cy="1062613"/>
          </a:xfrm>
          <a:prstGeom prst="wedgeRoundRectCallout">
            <a:avLst/>
          </a:prstGeom>
          <a:solidFill>
            <a:srgbClr val="1D707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peech Bubble: Rectangle with Corners Rounded 4">
            <a:extLst>
              <a:ext uri="{FF2B5EF4-FFF2-40B4-BE49-F238E27FC236}">
                <a16:creationId xmlns:a16="http://schemas.microsoft.com/office/drawing/2014/main" id="{B83EC63E-85E7-BA59-1C91-3F2C0853F87B}"/>
              </a:ext>
            </a:extLst>
          </p:cNvPr>
          <p:cNvSpPr/>
          <p:nvPr/>
        </p:nvSpPr>
        <p:spPr>
          <a:xfrm rot="20686134">
            <a:off x="5099002" y="3542566"/>
            <a:ext cx="1420438" cy="979783"/>
          </a:xfrm>
          <a:prstGeom prst="wedgeRoundRectCallout">
            <a:avLst/>
          </a:prstGeom>
          <a:solidFill>
            <a:srgbClr val="1D707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peech Bubble: Rectangle with Corners Rounded 5">
            <a:extLst>
              <a:ext uri="{FF2B5EF4-FFF2-40B4-BE49-F238E27FC236}">
                <a16:creationId xmlns:a16="http://schemas.microsoft.com/office/drawing/2014/main" id="{B9611A89-06B5-1229-25FB-2B2509993A15}"/>
              </a:ext>
            </a:extLst>
          </p:cNvPr>
          <p:cNvSpPr/>
          <p:nvPr/>
        </p:nvSpPr>
        <p:spPr>
          <a:xfrm>
            <a:off x="7707086" y="3928843"/>
            <a:ext cx="1420621" cy="1064401"/>
          </a:xfrm>
          <a:prstGeom prst="wedgeRoundRectCallout">
            <a:avLst/>
          </a:prstGeom>
          <a:solidFill>
            <a:srgbClr val="1D707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peech Bubble: Rectangle with Corners Rounded 6">
            <a:extLst>
              <a:ext uri="{FF2B5EF4-FFF2-40B4-BE49-F238E27FC236}">
                <a16:creationId xmlns:a16="http://schemas.microsoft.com/office/drawing/2014/main" id="{3F261280-3AF0-609A-A402-A025ED67DBC6}"/>
              </a:ext>
            </a:extLst>
          </p:cNvPr>
          <p:cNvSpPr/>
          <p:nvPr/>
        </p:nvSpPr>
        <p:spPr>
          <a:xfrm rot="20324051">
            <a:off x="5815578" y="5087716"/>
            <a:ext cx="1430054" cy="1150843"/>
          </a:xfrm>
          <a:prstGeom prst="wedgeRoundRectCallout">
            <a:avLst/>
          </a:prstGeom>
          <a:solidFill>
            <a:srgbClr val="1D707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peech Bubble: Rectangle with Corners Rounded 7">
            <a:extLst>
              <a:ext uri="{FF2B5EF4-FFF2-40B4-BE49-F238E27FC236}">
                <a16:creationId xmlns:a16="http://schemas.microsoft.com/office/drawing/2014/main" id="{A586A433-E1D0-030B-9F6C-9B3A9EE69BFA}"/>
              </a:ext>
            </a:extLst>
          </p:cNvPr>
          <p:cNvSpPr/>
          <p:nvPr/>
        </p:nvSpPr>
        <p:spPr>
          <a:xfrm rot="1228854">
            <a:off x="9542446" y="5315636"/>
            <a:ext cx="1475298" cy="1051862"/>
          </a:xfrm>
          <a:prstGeom prst="wedgeRoundRectCallout">
            <a:avLst/>
          </a:prstGeom>
          <a:solidFill>
            <a:srgbClr val="1D707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5DD8334-E6D6-1690-526D-42BEDD5201AC}"/>
              </a:ext>
            </a:extLst>
          </p:cNvPr>
          <p:cNvSpPr txBox="1"/>
          <p:nvPr/>
        </p:nvSpPr>
        <p:spPr>
          <a:xfrm rot="20596394">
            <a:off x="5334436" y="3716582"/>
            <a:ext cx="949570" cy="646331"/>
          </a:xfrm>
          <a:prstGeom prst="rect">
            <a:avLst/>
          </a:prstGeom>
          <a:noFill/>
        </p:spPr>
        <p:txBody>
          <a:bodyPr wrap="square" rtlCol="0">
            <a:spAutoFit/>
          </a:bodyPr>
          <a:lstStyle/>
          <a:p>
            <a:pPr algn="ctr"/>
            <a:r>
              <a:rPr lang="en-US" b="1" dirty="0">
                <a:solidFill>
                  <a:schemeClr val="bg1"/>
                </a:solidFill>
              </a:rPr>
              <a:t>Equity Plan</a:t>
            </a:r>
          </a:p>
        </p:txBody>
      </p:sp>
      <p:sp>
        <p:nvSpPr>
          <p:cNvPr id="10" name="TextBox 9">
            <a:extLst>
              <a:ext uri="{FF2B5EF4-FFF2-40B4-BE49-F238E27FC236}">
                <a16:creationId xmlns:a16="http://schemas.microsoft.com/office/drawing/2014/main" id="{9B30338C-A31B-619B-A6F2-41195B590991}"/>
              </a:ext>
            </a:extLst>
          </p:cNvPr>
          <p:cNvSpPr txBox="1"/>
          <p:nvPr/>
        </p:nvSpPr>
        <p:spPr>
          <a:xfrm rot="1172864">
            <a:off x="10362122" y="3962929"/>
            <a:ext cx="949570" cy="369332"/>
          </a:xfrm>
          <a:prstGeom prst="rect">
            <a:avLst/>
          </a:prstGeom>
          <a:noFill/>
        </p:spPr>
        <p:txBody>
          <a:bodyPr wrap="square" rtlCol="0">
            <a:spAutoFit/>
          </a:bodyPr>
          <a:lstStyle/>
          <a:p>
            <a:pPr algn="ctr"/>
            <a:r>
              <a:rPr lang="en-US" b="1" dirty="0">
                <a:solidFill>
                  <a:schemeClr val="bg1"/>
                </a:solidFill>
              </a:rPr>
              <a:t>VAR</a:t>
            </a:r>
          </a:p>
        </p:txBody>
      </p:sp>
      <p:sp>
        <p:nvSpPr>
          <p:cNvPr id="12" name="TextBox 11">
            <a:extLst>
              <a:ext uri="{FF2B5EF4-FFF2-40B4-BE49-F238E27FC236}">
                <a16:creationId xmlns:a16="http://schemas.microsoft.com/office/drawing/2014/main" id="{D92064A3-FAED-16A3-7C47-7C7469CD721F}"/>
              </a:ext>
            </a:extLst>
          </p:cNvPr>
          <p:cNvSpPr txBox="1"/>
          <p:nvPr/>
        </p:nvSpPr>
        <p:spPr>
          <a:xfrm>
            <a:off x="7707086" y="4137877"/>
            <a:ext cx="1420621" cy="646331"/>
          </a:xfrm>
          <a:prstGeom prst="rect">
            <a:avLst/>
          </a:prstGeom>
          <a:noFill/>
        </p:spPr>
        <p:txBody>
          <a:bodyPr wrap="square" rtlCol="0">
            <a:spAutoFit/>
          </a:bodyPr>
          <a:lstStyle/>
          <a:p>
            <a:pPr algn="ctr"/>
            <a:r>
              <a:rPr lang="en-US" b="1" dirty="0">
                <a:solidFill>
                  <a:schemeClr val="bg1"/>
                </a:solidFill>
              </a:rPr>
              <a:t>Early Alert: Persistence</a:t>
            </a:r>
          </a:p>
        </p:txBody>
      </p:sp>
      <p:sp>
        <p:nvSpPr>
          <p:cNvPr id="17" name="TextBox 16">
            <a:extLst>
              <a:ext uri="{FF2B5EF4-FFF2-40B4-BE49-F238E27FC236}">
                <a16:creationId xmlns:a16="http://schemas.microsoft.com/office/drawing/2014/main" id="{69002E3C-001E-DEBF-8E90-A8888ECA0350}"/>
              </a:ext>
            </a:extLst>
          </p:cNvPr>
          <p:cNvSpPr txBox="1"/>
          <p:nvPr/>
        </p:nvSpPr>
        <p:spPr>
          <a:xfrm rot="20354037">
            <a:off x="5847571" y="5204259"/>
            <a:ext cx="1366068" cy="923330"/>
          </a:xfrm>
          <a:prstGeom prst="rect">
            <a:avLst/>
          </a:prstGeom>
          <a:noFill/>
        </p:spPr>
        <p:txBody>
          <a:bodyPr wrap="square" rtlCol="0">
            <a:spAutoFit/>
          </a:bodyPr>
          <a:lstStyle/>
          <a:p>
            <a:pPr algn="ctr"/>
            <a:r>
              <a:rPr lang="en-US" b="1" dirty="0">
                <a:solidFill>
                  <a:schemeClr val="bg1"/>
                </a:solidFill>
              </a:rPr>
              <a:t>Guided Pathways/ACPs</a:t>
            </a:r>
          </a:p>
        </p:txBody>
      </p:sp>
      <p:sp>
        <p:nvSpPr>
          <p:cNvPr id="18" name="TextBox 17">
            <a:extLst>
              <a:ext uri="{FF2B5EF4-FFF2-40B4-BE49-F238E27FC236}">
                <a16:creationId xmlns:a16="http://schemas.microsoft.com/office/drawing/2014/main" id="{64646EDC-C0E6-715E-20E9-D3F3C53461E5}"/>
              </a:ext>
            </a:extLst>
          </p:cNvPr>
          <p:cNvSpPr txBox="1"/>
          <p:nvPr/>
        </p:nvSpPr>
        <p:spPr>
          <a:xfrm rot="1188216">
            <a:off x="9543234" y="5564568"/>
            <a:ext cx="1473720" cy="553998"/>
          </a:xfrm>
          <a:prstGeom prst="rect">
            <a:avLst/>
          </a:prstGeom>
          <a:noFill/>
        </p:spPr>
        <p:txBody>
          <a:bodyPr wrap="square" rtlCol="0">
            <a:spAutoFit/>
          </a:bodyPr>
          <a:lstStyle/>
          <a:p>
            <a:pPr algn="ctr"/>
            <a:r>
              <a:rPr lang="en-US" sz="1500" b="1" dirty="0">
                <a:solidFill>
                  <a:schemeClr val="bg1"/>
                </a:solidFill>
              </a:rPr>
              <a:t>Administrative Bottlenecks</a:t>
            </a:r>
          </a:p>
        </p:txBody>
      </p:sp>
    </p:spTree>
    <p:extLst>
      <p:ext uri="{BB962C8B-B14F-4D97-AF65-F5344CB8AC3E}">
        <p14:creationId xmlns:p14="http://schemas.microsoft.com/office/powerpoint/2010/main" val="327006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Alerts and Intervention with Bolt Agents">
            <a:hlinkClick r:id="" action="ppaction://media"/>
            <a:extLst>
              <a:ext uri="{FF2B5EF4-FFF2-40B4-BE49-F238E27FC236}">
                <a16:creationId xmlns:a16="http://schemas.microsoft.com/office/drawing/2014/main" id="{6DA6FD47-0A70-C448-E91F-C22A4FF08FB6}"/>
              </a:ext>
            </a:extLst>
          </p:cNvPr>
          <p:cNvPicPr>
            <a:picLocks noRot="1" noChangeAspect="1"/>
          </p:cNvPicPr>
          <p:nvPr>
            <a:videoFile r:link="rId1"/>
          </p:nvPr>
        </p:nvPicPr>
        <p:blipFill>
          <a:blip r:embed="rId4"/>
          <a:stretch>
            <a:fillRect/>
          </a:stretch>
        </p:blipFill>
        <p:spPr>
          <a:xfrm>
            <a:off x="4810917" y="2536480"/>
            <a:ext cx="6820414" cy="3853543"/>
          </a:xfrm>
          <a:prstGeom prst="rect">
            <a:avLst/>
          </a:prstGeom>
        </p:spPr>
      </p:pic>
      <p:sp>
        <p:nvSpPr>
          <p:cNvPr id="5" name="TextBox 4">
            <a:extLst>
              <a:ext uri="{FF2B5EF4-FFF2-40B4-BE49-F238E27FC236}">
                <a16:creationId xmlns:a16="http://schemas.microsoft.com/office/drawing/2014/main" id="{54F4CDD5-1843-9D4C-513E-7A46CC00786D}"/>
              </a:ext>
            </a:extLst>
          </p:cNvPr>
          <p:cNvSpPr txBox="1"/>
          <p:nvPr/>
        </p:nvSpPr>
        <p:spPr>
          <a:xfrm>
            <a:off x="5254576" y="269017"/>
            <a:ext cx="5651741" cy="646331"/>
          </a:xfrm>
          <a:prstGeom prst="rect">
            <a:avLst/>
          </a:prstGeom>
          <a:noFill/>
        </p:spPr>
        <p:txBody>
          <a:bodyPr wrap="square" rtlCol="0">
            <a:spAutoFit/>
          </a:bodyPr>
          <a:lstStyle/>
          <a:p>
            <a:pPr algn="ctr"/>
            <a:r>
              <a:rPr lang="en-US" sz="3600" b="1" dirty="0"/>
              <a:t>Vision In Action</a:t>
            </a:r>
          </a:p>
        </p:txBody>
      </p:sp>
      <p:pic>
        <p:nvPicPr>
          <p:cNvPr id="6" name="Graphic 5" descr="Artificial Intelligence with solid fill">
            <a:extLst>
              <a:ext uri="{FF2B5EF4-FFF2-40B4-BE49-F238E27FC236}">
                <a16:creationId xmlns:a16="http://schemas.microsoft.com/office/drawing/2014/main" id="{5385F074-87AD-3349-5718-6076E44F8F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71258" y="1067517"/>
            <a:ext cx="1099732" cy="1099732"/>
          </a:xfrm>
          <a:prstGeom prst="rect">
            <a:avLst/>
          </a:prstGeom>
        </p:spPr>
      </p:pic>
      <p:pic>
        <p:nvPicPr>
          <p:cNvPr id="7" name="Picture 2" descr="Canvas for students - University of Oslo">
            <a:extLst>
              <a:ext uri="{FF2B5EF4-FFF2-40B4-BE49-F238E27FC236}">
                <a16:creationId xmlns:a16="http://schemas.microsoft.com/office/drawing/2014/main" id="{B3E15E8C-796A-7022-E87B-F8B63A24BE8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26576" y="1154158"/>
            <a:ext cx="1071563" cy="1066800"/>
          </a:xfrm>
          <a:prstGeom prst="rect">
            <a:avLst/>
          </a:prstGeom>
          <a:noFill/>
          <a:extLst>
            <a:ext uri="{909E8E84-426E-40DD-AFC4-6F175D3DCCD1}">
              <a14:hiddenFill xmlns:a14="http://schemas.microsoft.com/office/drawing/2010/main">
                <a:solidFill>
                  <a:srgbClr val="FFFFFF"/>
                </a:solidFill>
              </a14:hiddenFill>
            </a:ext>
          </a:extLst>
        </p:spPr>
      </p:pic>
      <p:pic>
        <p:nvPicPr>
          <p:cNvPr id="8" name="Graphic 7" descr="Boardroom with solid fill">
            <a:extLst>
              <a:ext uri="{FF2B5EF4-FFF2-40B4-BE49-F238E27FC236}">
                <a16:creationId xmlns:a16="http://schemas.microsoft.com/office/drawing/2014/main" id="{BDB645A8-C252-58F5-7A5A-ADA031D0339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135925" y="940942"/>
            <a:ext cx="1356728" cy="1356728"/>
          </a:xfrm>
          <a:prstGeom prst="rect">
            <a:avLst/>
          </a:prstGeom>
        </p:spPr>
      </p:pic>
      <p:sp>
        <p:nvSpPr>
          <p:cNvPr id="10" name="TextBox 9">
            <a:extLst>
              <a:ext uri="{FF2B5EF4-FFF2-40B4-BE49-F238E27FC236}">
                <a16:creationId xmlns:a16="http://schemas.microsoft.com/office/drawing/2014/main" id="{A98A19A0-BFFA-19E0-C7BC-4689C8979AF3}"/>
              </a:ext>
            </a:extLst>
          </p:cNvPr>
          <p:cNvSpPr txBox="1"/>
          <p:nvPr/>
        </p:nvSpPr>
        <p:spPr>
          <a:xfrm>
            <a:off x="401680" y="467352"/>
            <a:ext cx="3597310" cy="1200329"/>
          </a:xfrm>
          <a:prstGeom prst="rect">
            <a:avLst/>
          </a:prstGeom>
          <a:noFill/>
        </p:spPr>
        <p:txBody>
          <a:bodyPr wrap="square">
            <a:spAutoFit/>
          </a:bodyPr>
          <a:lstStyle/>
          <a:p>
            <a:r>
              <a:rPr lang="en-US" sz="3600" dirty="0">
                <a:solidFill>
                  <a:schemeClr val="bg1"/>
                </a:solidFill>
              </a:rPr>
              <a:t>Implementation Update</a:t>
            </a:r>
            <a:endParaRPr lang="en-US" sz="3600" dirty="0"/>
          </a:p>
        </p:txBody>
      </p:sp>
    </p:spTree>
    <p:extLst>
      <p:ext uri="{BB962C8B-B14F-4D97-AF65-F5344CB8AC3E}">
        <p14:creationId xmlns:p14="http://schemas.microsoft.com/office/powerpoint/2010/main" val="3826676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EA45DE-48A4-D388-0406-4C963E03742D}"/>
              </a:ext>
            </a:extLst>
          </p:cNvPr>
          <p:cNvSpPr>
            <a:spLocks noGrp="1"/>
          </p:cNvSpPr>
          <p:nvPr>
            <p:ph type="title"/>
          </p:nvPr>
        </p:nvSpPr>
        <p:spPr>
          <a:xfrm>
            <a:off x="550985" y="915348"/>
            <a:ext cx="3188677" cy="1325033"/>
          </a:xfrm>
        </p:spPr>
        <p:txBody>
          <a:bodyPr>
            <a:normAutofit/>
          </a:bodyPr>
          <a:lstStyle/>
          <a:p>
            <a:r>
              <a:rPr lang="en-US" sz="3600" dirty="0">
                <a:solidFill>
                  <a:schemeClr val="bg1"/>
                </a:solidFill>
              </a:rPr>
              <a:t>Implementation Update</a:t>
            </a:r>
          </a:p>
        </p:txBody>
      </p:sp>
      <p:sp>
        <p:nvSpPr>
          <p:cNvPr id="4" name="TextBox 3">
            <a:extLst>
              <a:ext uri="{FF2B5EF4-FFF2-40B4-BE49-F238E27FC236}">
                <a16:creationId xmlns:a16="http://schemas.microsoft.com/office/drawing/2014/main" id="{824E2787-C7FA-3B82-7C8D-971D4D706077}"/>
              </a:ext>
            </a:extLst>
          </p:cNvPr>
          <p:cNvSpPr txBox="1"/>
          <p:nvPr/>
        </p:nvSpPr>
        <p:spPr>
          <a:xfrm>
            <a:off x="5254577" y="750278"/>
            <a:ext cx="5651741" cy="646331"/>
          </a:xfrm>
          <a:prstGeom prst="rect">
            <a:avLst/>
          </a:prstGeom>
          <a:noFill/>
        </p:spPr>
        <p:txBody>
          <a:bodyPr wrap="square" rtlCol="0">
            <a:spAutoFit/>
          </a:bodyPr>
          <a:lstStyle/>
          <a:p>
            <a:pPr algn="ctr"/>
            <a:r>
              <a:rPr lang="en-US" sz="3600" b="1" dirty="0"/>
              <a:t>Looking Ahead…</a:t>
            </a:r>
          </a:p>
        </p:txBody>
      </p:sp>
      <p:pic>
        <p:nvPicPr>
          <p:cNvPr id="11" name="Graphic 10" descr="Artificial Intelligence with solid fill">
            <a:extLst>
              <a:ext uri="{FF2B5EF4-FFF2-40B4-BE49-F238E27FC236}">
                <a16:creationId xmlns:a16="http://schemas.microsoft.com/office/drawing/2014/main" id="{42476A49-5787-72AE-E545-5BA06B834C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30581" y="1690515"/>
            <a:ext cx="1099732" cy="1099732"/>
          </a:xfrm>
          <a:prstGeom prst="rect">
            <a:avLst/>
          </a:prstGeom>
        </p:spPr>
      </p:pic>
      <p:pic>
        <p:nvPicPr>
          <p:cNvPr id="1026" name="Picture 2" descr="Canvas for students - University of Oslo">
            <a:extLst>
              <a:ext uri="{FF2B5EF4-FFF2-40B4-BE49-F238E27FC236}">
                <a16:creationId xmlns:a16="http://schemas.microsoft.com/office/drawing/2014/main" id="{9CDDD76E-7C4B-35D3-96F8-5DB175F0AB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5899" y="1777156"/>
            <a:ext cx="1071563"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descr="Boardroom with solid fill">
            <a:extLst>
              <a:ext uri="{FF2B5EF4-FFF2-40B4-BE49-F238E27FC236}">
                <a16:creationId xmlns:a16="http://schemas.microsoft.com/office/drawing/2014/main" id="{B514CB80-05A5-3509-3655-2E1C5735492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95248" y="1563940"/>
            <a:ext cx="1356728" cy="1356728"/>
          </a:xfrm>
          <a:prstGeom prst="rect">
            <a:avLst/>
          </a:prstGeom>
        </p:spPr>
      </p:pic>
      <p:sp>
        <p:nvSpPr>
          <p:cNvPr id="14" name="TextBox 13">
            <a:extLst>
              <a:ext uri="{FF2B5EF4-FFF2-40B4-BE49-F238E27FC236}">
                <a16:creationId xmlns:a16="http://schemas.microsoft.com/office/drawing/2014/main" id="{5B81CE75-D770-C2A9-704C-E6A4BB356852}"/>
              </a:ext>
            </a:extLst>
          </p:cNvPr>
          <p:cNvSpPr txBox="1"/>
          <p:nvPr/>
        </p:nvSpPr>
        <p:spPr>
          <a:xfrm>
            <a:off x="4724042" y="2809577"/>
            <a:ext cx="1899139" cy="584775"/>
          </a:xfrm>
          <a:prstGeom prst="rect">
            <a:avLst/>
          </a:prstGeom>
          <a:noFill/>
        </p:spPr>
        <p:txBody>
          <a:bodyPr wrap="square" rtlCol="0">
            <a:spAutoFit/>
          </a:bodyPr>
          <a:lstStyle/>
          <a:p>
            <a:pPr algn="ctr"/>
            <a:r>
              <a:rPr lang="en-US" sz="1600" dirty="0"/>
              <a:t>Communication &amp; Engagement</a:t>
            </a:r>
          </a:p>
        </p:txBody>
      </p:sp>
      <p:sp>
        <p:nvSpPr>
          <p:cNvPr id="15" name="TextBox 14">
            <a:extLst>
              <a:ext uri="{FF2B5EF4-FFF2-40B4-BE49-F238E27FC236}">
                <a16:creationId xmlns:a16="http://schemas.microsoft.com/office/drawing/2014/main" id="{26A879FE-8199-E74D-488E-5EC383509B10}"/>
              </a:ext>
            </a:extLst>
          </p:cNvPr>
          <p:cNvSpPr txBox="1"/>
          <p:nvPr/>
        </p:nvSpPr>
        <p:spPr>
          <a:xfrm>
            <a:off x="7098076" y="2932687"/>
            <a:ext cx="1899139" cy="338554"/>
          </a:xfrm>
          <a:prstGeom prst="rect">
            <a:avLst/>
          </a:prstGeom>
          <a:noFill/>
        </p:spPr>
        <p:txBody>
          <a:bodyPr wrap="square" rtlCol="0">
            <a:spAutoFit/>
          </a:bodyPr>
          <a:lstStyle/>
          <a:p>
            <a:pPr algn="ctr"/>
            <a:r>
              <a:rPr lang="en-US" sz="1600" dirty="0"/>
              <a:t>Agentic AI</a:t>
            </a:r>
          </a:p>
        </p:txBody>
      </p:sp>
      <p:sp>
        <p:nvSpPr>
          <p:cNvPr id="16" name="TextBox 15">
            <a:extLst>
              <a:ext uri="{FF2B5EF4-FFF2-40B4-BE49-F238E27FC236}">
                <a16:creationId xmlns:a16="http://schemas.microsoft.com/office/drawing/2014/main" id="{F3602E23-CB04-FC89-9518-E090AE720E92}"/>
              </a:ext>
            </a:extLst>
          </p:cNvPr>
          <p:cNvSpPr txBox="1"/>
          <p:nvPr/>
        </p:nvSpPr>
        <p:spPr>
          <a:xfrm>
            <a:off x="9405053" y="2903070"/>
            <a:ext cx="2033253" cy="338554"/>
          </a:xfrm>
          <a:prstGeom prst="rect">
            <a:avLst/>
          </a:prstGeom>
          <a:noFill/>
        </p:spPr>
        <p:txBody>
          <a:bodyPr wrap="square" rtlCol="0">
            <a:spAutoFit/>
          </a:bodyPr>
          <a:lstStyle/>
          <a:p>
            <a:pPr algn="ctr"/>
            <a:r>
              <a:rPr lang="en-US" sz="1600" dirty="0"/>
              <a:t>CANVAS Integration</a:t>
            </a:r>
          </a:p>
        </p:txBody>
      </p:sp>
      <p:pic>
        <p:nvPicPr>
          <p:cNvPr id="20" name="Graphic 19" descr="Smart Phone with solid fill">
            <a:extLst>
              <a:ext uri="{FF2B5EF4-FFF2-40B4-BE49-F238E27FC236}">
                <a16:creationId xmlns:a16="http://schemas.microsoft.com/office/drawing/2014/main" id="{6C186217-E6DF-17C4-C3BF-1191013CC88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64182" y="3586760"/>
            <a:ext cx="2832530" cy="2832530"/>
          </a:xfrm>
          <a:prstGeom prst="rect">
            <a:avLst/>
          </a:prstGeom>
        </p:spPr>
      </p:pic>
      <p:pic>
        <p:nvPicPr>
          <p:cNvPr id="21" name="Picture 20">
            <a:extLst>
              <a:ext uri="{FF2B5EF4-FFF2-40B4-BE49-F238E27FC236}">
                <a16:creationId xmlns:a16="http://schemas.microsoft.com/office/drawing/2014/main" id="{19965BE6-AEDB-5BB3-0B4C-1AB855BAC415}"/>
              </a:ext>
            </a:extLst>
          </p:cNvPr>
          <p:cNvPicPr>
            <a:picLocks noChangeAspect="1"/>
          </p:cNvPicPr>
          <p:nvPr/>
        </p:nvPicPr>
        <p:blipFill>
          <a:blip r:embed="rId10"/>
          <a:stretch>
            <a:fillRect/>
          </a:stretch>
        </p:blipFill>
        <p:spPr>
          <a:xfrm>
            <a:off x="7795145" y="4130061"/>
            <a:ext cx="570603" cy="677258"/>
          </a:xfrm>
          <a:prstGeom prst="rect">
            <a:avLst/>
          </a:prstGeom>
        </p:spPr>
      </p:pic>
      <p:pic>
        <p:nvPicPr>
          <p:cNvPr id="22" name="Picture 2" descr="Element451 vs. Slate | Element451">
            <a:extLst>
              <a:ext uri="{FF2B5EF4-FFF2-40B4-BE49-F238E27FC236}">
                <a16:creationId xmlns:a16="http://schemas.microsoft.com/office/drawing/2014/main" id="{1B5BFEDD-B032-0C50-BEC0-ACAD76E1BCA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24445" y="4791273"/>
            <a:ext cx="712002" cy="670119"/>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1DF4CE3A-9EC6-4D40-0B57-2E5154FEF12F}"/>
              </a:ext>
            </a:extLst>
          </p:cNvPr>
          <p:cNvSpPr txBox="1"/>
          <p:nvPr/>
        </p:nvSpPr>
        <p:spPr>
          <a:xfrm>
            <a:off x="7616651" y="5468531"/>
            <a:ext cx="934496" cy="430887"/>
          </a:xfrm>
          <a:prstGeom prst="rect">
            <a:avLst/>
          </a:prstGeom>
          <a:noFill/>
        </p:spPr>
        <p:txBody>
          <a:bodyPr wrap="square" rtlCol="0">
            <a:spAutoFit/>
          </a:bodyPr>
          <a:lstStyle/>
          <a:p>
            <a:pPr algn="ctr"/>
            <a:r>
              <a:rPr lang="en-US" sz="1100" dirty="0"/>
              <a:t>Student Hub</a:t>
            </a:r>
          </a:p>
        </p:txBody>
      </p:sp>
    </p:spTree>
    <p:extLst>
      <p:ext uri="{BB962C8B-B14F-4D97-AF65-F5344CB8AC3E}">
        <p14:creationId xmlns:p14="http://schemas.microsoft.com/office/powerpoint/2010/main" val="2555440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EA45DE-48A4-D388-0406-4C963E03742D}"/>
              </a:ext>
            </a:extLst>
          </p:cNvPr>
          <p:cNvSpPr>
            <a:spLocks noGrp="1"/>
          </p:cNvSpPr>
          <p:nvPr>
            <p:ph type="title"/>
          </p:nvPr>
        </p:nvSpPr>
        <p:spPr>
          <a:xfrm>
            <a:off x="550985" y="915348"/>
            <a:ext cx="3188677" cy="1325033"/>
          </a:xfrm>
        </p:spPr>
        <p:txBody>
          <a:bodyPr>
            <a:normAutofit/>
          </a:bodyPr>
          <a:lstStyle/>
          <a:p>
            <a:r>
              <a:rPr lang="en-US" sz="3600" dirty="0">
                <a:solidFill>
                  <a:schemeClr val="bg1"/>
                </a:solidFill>
              </a:rPr>
              <a:t>Implementation Update</a:t>
            </a:r>
          </a:p>
        </p:txBody>
      </p:sp>
      <p:sp>
        <p:nvSpPr>
          <p:cNvPr id="4" name="TextBox 3">
            <a:extLst>
              <a:ext uri="{FF2B5EF4-FFF2-40B4-BE49-F238E27FC236}">
                <a16:creationId xmlns:a16="http://schemas.microsoft.com/office/drawing/2014/main" id="{824E2787-C7FA-3B82-7C8D-971D4D706077}"/>
              </a:ext>
            </a:extLst>
          </p:cNvPr>
          <p:cNvSpPr txBox="1"/>
          <p:nvPr/>
        </p:nvSpPr>
        <p:spPr>
          <a:xfrm>
            <a:off x="5254577" y="750278"/>
            <a:ext cx="5651741" cy="646331"/>
          </a:xfrm>
          <a:prstGeom prst="rect">
            <a:avLst/>
          </a:prstGeom>
          <a:noFill/>
        </p:spPr>
        <p:txBody>
          <a:bodyPr wrap="square" rtlCol="0">
            <a:spAutoFit/>
          </a:bodyPr>
          <a:lstStyle/>
          <a:p>
            <a:pPr algn="ctr"/>
            <a:r>
              <a:rPr lang="en-US" sz="3600" b="1" dirty="0"/>
              <a:t>Phase Four On Deck…</a:t>
            </a:r>
          </a:p>
        </p:txBody>
      </p:sp>
      <p:grpSp>
        <p:nvGrpSpPr>
          <p:cNvPr id="2" name="Group 1">
            <a:extLst>
              <a:ext uri="{FF2B5EF4-FFF2-40B4-BE49-F238E27FC236}">
                <a16:creationId xmlns:a16="http://schemas.microsoft.com/office/drawing/2014/main" id="{6A1BAB78-7F57-9417-52A1-E66FAFEAA717}"/>
              </a:ext>
            </a:extLst>
          </p:cNvPr>
          <p:cNvGrpSpPr/>
          <p:nvPr/>
        </p:nvGrpSpPr>
        <p:grpSpPr>
          <a:xfrm>
            <a:off x="6096000" y="1918833"/>
            <a:ext cx="3860913" cy="3587663"/>
            <a:chOff x="2641058" y="3505008"/>
            <a:chExt cx="1797579" cy="1630389"/>
          </a:xfrm>
        </p:grpSpPr>
        <p:sp>
          <p:nvSpPr>
            <p:cNvPr id="5" name="Rectangle: Rounded Corners 4">
              <a:extLst>
                <a:ext uri="{FF2B5EF4-FFF2-40B4-BE49-F238E27FC236}">
                  <a16:creationId xmlns:a16="http://schemas.microsoft.com/office/drawing/2014/main" id="{D04CBEE3-DC8A-275A-1CAB-5FED230F1A55}"/>
                </a:ext>
              </a:extLst>
            </p:cNvPr>
            <p:cNvSpPr/>
            <p:nvPr/>
          </p:nvSpPr>
          <p:spPr>
            <a:xfrm>
              <a:off x="2641058" y="3505008"/>
              <a:ext cx="1797579" cy="1630389"/>
            </a:xfrm>
            <a:prstGeom prst="roundRect">
              <a:avLst>
                <a:gd name="adj" fmla="val 10000"/>
              </a:avLst>
            </a:prstGeom>
            <a:solidFill>
              <a:srgbClr val="1E909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ectangle: Rounded Corners 4">
              <a:extLst>
                <a:ext uri="{FF2B5EF4-FFF2-40B4-BE49-F238E27FC236}">
                  <a16:creationId xmlns:a16="http://schemas.microsoft.com/office/drawing/2014/main" id="{C8D3612C-3E99-EDE3-CAA5-19BBF6836AB8}"/>
                </a:ext>
              </a:extLst>
            </p:cNvPr>
            <p:cNvSpPr txBox="1"/>
            <p:nvPr/>
          </p:nvSpPr>
          <p:spPr>
            <a:xfrm>
              <a:off x="2688810" y="3552760"/>
              <a:ext cx="1702075" cy="15348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2400" kern="1200" dirty="0"/>
                <a:t>Dept. Adoption:</a:t>
              </a:r>
            </a:p>
            <a:p>
              <a:pPr marL="0" lvl="0" indent="0" algn="ctr" defTabSz="488950">
                <a:lnSpc>
                  <a:spcPct val="90000"/>
                </a:lnSpc>
                <a:spcBef>
                  <a:spcPct val="0"/>
                </a:spcBef>
                <a:spcAft>
                  <a:spcPct val="35000"/>
                </a:spcAft>
                <a:buNone/>
              </a:pPr>
              <a:r>
                <a:rPr lang="en-US" sz="2400" kern="1200" dirty="0"/>
                <a:t>Athletics, Transfer Ctr, Library/Technology Services, Academic Success Ctr, Basic Needs,  Bookstore, STEM/MESA, Health Center, Rising Scholars, </a:t>
              </a:r>
              <a:r>
                <a:rPr lang="en-US" sz="2400" kern="1200" dirty="0" err="1"/>
                <a:t>CalWorks</a:t>
              </a:r>
              <a:r>
                <a:rPr lang="en-US" sz="2400" kern="1200" dirty="0"/>
                <a:t>/CARE </a:t>
              </a:r>
            </a:p>
          </p:txBody>
        </p:sp>
      </p:grpSp>
    </p:spTree>
    <p:extLst>
      <p:ext uri="{BB962C8B-B14F-4D97-AF65-F5344CB8AC3E}">
        <p14:creationId xmlns:p14="http://schemas.microsoft.com/office/powerpoint/2010/main" val="51917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745D9A-61A8-A994-190F-0A2B348607D3}"/>
              </a:ext>
            </a:extLst>
          </p:cNvPr>
          <p:cNvSpPr>
            <a:spLocks noGrp="1"/>
          </p:cNvSpPr>
          <p:nvPr>
            <p:ph type="title"/>
          </p:nvPr>
        </p:nvSpPr>
        <p:spPr>
          <a:xfrm>
            <a:off x="592853" y="915348"/>
            <a:ext cx="3114989" cy="1325033"/>
          </a:xfrm>
        </p:spPr>
        <p:txBody>
          <a:bodyPr>
            <a:normAutofit/>
          </a:bodyPr>
          <a:lstStyle/>
          <a:p>
            <a:r>
              <a:rPr lang="en-US" sz="3600" dirty="0">
                <a:solidFill>
                  <a:schemeClr val="bg1"/>
                </a:solidFill>
              </a:rPr>
              <a:t>Implementation Update</a:t>
            </a:r>
            <a:endParaRPr lang="en-US" sz="3600" dirty="0"/>
          </a:p>
        </p:txBody>
      </p:sp>
      <p:sp>
        <p:nvSpPr>
          <p:cNvPr id="4" name="TextBox 3">
            <a:extLst>
              <a:ext uri="{FF2B5EF4-FFF2-40B4-BE49-F238E27FC236}">
                <a16:creationId xmlns:a16="http://schemas.microsoft.com/office/drawing/2014/main" id="{0DECF836-5A38-95BA-3DF2-E94BA7AFF213}"/>
              </a:ext>
            </a:extLst>
          </p:cNvPr>
          <p:cNvSpPr txBox="1"/>
          <p:nvPr/>
        </p:nvSpPr>
        <p:spPr>
          <a:xfrm>
            <a:off x="4763292" y="269017"/>
            <a:ext cx="7098699" cy="646331"/>
          </a:xfrm>
          <a:prstGeom prst="rect">
            <a:avLst/>
          </a:prstGeom>
          <a:noFill/>
        </p:spPr>
        <p:txBody>
          <a:bodyPr wrap="square" rtlCol="0">
            <a:spAutoFit/>
          </a:bodyPr>
          <a:lstStyle/>
          <a:p>
            <a:pPr algn="ctr"/>
            <a:r>
              <a:rPr lang="en-US" sz="3600" b="1" dirty="0"/>
              <a:t>Formalized Training</a:t>
            </a:r>
          </a:p>
        </p:txBody>
      </p:sp>
      <p:pic>
        <p:nvPicPr>
          <p:cNvPr id="8" name="Picture 7">
            <a:extLst>
              <a:ext uri="{FF2B5EF4-FFF2-40B4-BE49-F238E27FC236}">
                <a16:creationId xmlns:a16="http://schemas.microsoft.com/office/drawing/2014/main" id="{AB1FC682-F503-C7E6-3761-AADA23B16934}"/>
              </a:ext>
            </a:extLst>
          </p:cNvPr>
          <p:cNvPicPr>
            <a:picLocks noChangeAspect="1"/>
          </p:cNvPicPr>
          <p:nvPr/>
        </p:nvPicPr>
        <p:blipFill>
          <a:blip r:embed="rId3"/>
          <a:stretch>
            <a:fillRect/>
          </a:stretch>
        </p:blipFill>
        <p:spPr>
          <a:xfrm>
            <a:off x="4763292" y="1147622"/>
            <a:ext cx="2615156" cy="3434426"/>
          </a:xfrm>
          <a:prstGeom prst="rect">
            <a:avLst/>
          </a:prstGeom>
        </p:spPr>
      </p:pic>
      <p:pic>
        <p:nvPicPr>
          <p:cNvPr id="10" name="Picture 9">
            <a:extLst>
              <a:ext uri="{FF2B5EF4-FFF2-40B4-BE49-F238E27FC236}">
                <a16:creationId xmlns:a16="http://schemas.microsoft.com/office/drawing/2014/main" id="{B3E7C13B-5D6E-6F86-9E51-7B4913CAB9D0}"/>
              </a:ext>
            </a:extLst>
          </p:cNvPr>
          <p:cNvPicPr>
            <a:picLocks noChangeAspect="1"/>
          </p:cNvPicPr>
          <p:nvPr/>
        </p:nvPicPr>
        <p:blipFill>
          <a:blip r:embed="rId4"/>
          <a:stretch>
            <a:fillRect/>
          </a:stretch>
        </p:blipFill>
        <p:spPr>
          <a:xfrm>
            <a:off x="6108687" y="1669267"/>
            <a:ext cx="2476922" cy="3264563"/>
          </a:xfrm>
          <a:prstGeom prst="rect">
            <a:avLst/>
          </a:prstGeom>
        </p:spPr>
      </p:pic>
      <p:pic>
        <p:nvPicPr>
          <p:cNvPr id="12" name="Picture 11">
            <a:extLst>
              <a:ext uri="{FF2B5EF4-FFF2-40B4-BE49-F238E27FC236}">
                <a16:creationId xmlns:a16="http://schemas.microsoft.com/office/drawing/2014/main" id="{25471803-ACCC-DC6D-2360-55690311CA9B}"/>
              </a:ext>
            </a:extLst>
          </p:cNvPr>
          <p:cNvPicPr>
            <a:picLocks noChangeAspect="1"/>
          </p:cNvPicPr>
          <p:nvPr/>
        </p:nvPicPr>
        <p:blipFill>
          <a:blip r:embed="rId5"/>
          <a:stretch>
            <a:fillRect/>
          </a:stretch>
        </p:blipFill>
        <p:spPr>
          <a:xfrm>
            <a:off x="7240214" y="2254213"/>
            <a:ext cx="2615156" cy="3189486"/>
          </a:xfrm>
          <a:prstGeom prst="rect">
            <a:avLst/>
          </a:prstGeom>
        </p:spPr>
      </p:pic>
      <p:pic>
        <p:nvPicPr>
          <p:cNvPr id="14" name="Picture 13">
            <a:extLst>
              <a:ext uri="{FF2B5EF4-FFF2-40B4-BE49-F238E27FC236}">
                <a16:creationId xmlns:a16="http://schemas.microsoft.com/office/drawing/2014/main" id="{C273A82C-843E-8850-B9AA-F59B05E42B77}"/>
              </a:ext>
            </a:extLst>
          </p:cNvPr>
          <p:cNvPicPr>
            <a:picLocks noChangeAspect="1"/>
          </p:cNvPicPr>
          <p:nvPr/>
        </p:nvPicPr>
        <p:blipFill>
          <a:blip r:embed="rId6"/>
          <a:stretch>
            <a:fillRect/>
          </a:stretch>
        </p:blipFill>
        <p:spPr>
          <a:xfrm>
            <a:off x="8509975" y="2693794"/>
            <a:ext cx="2886160" cy="3776507"/>
          </a:xfrm>
          <a:prstGeom prst="rect">
            <a:avLst/>
          </a:prstGeom>
        </p:spPr>
      </p:pic>
    </p:spTree>
    <p:extLst>
      <p:ext uri="{BB962C8B-B14F-4D97-AF65-F5344CB8AC3E}">
        <p14:creationId xmlns:p14="http://schemas.microsoft.com/office/powerpoint/2010/main" val="633868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E3C18-BD28-38A2-B59F-FFE0ECA2536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298536-4351-4FBB-B4B4-DD5030E8B843}"/>
              </a:ext>
            </a:extLst>
          </p:cNvPr>
          <p:cNvSpPr>
            <a:spLocks noGrp="1"/>
          </p:cNvSpPr>
          <p:nvPr>
            <p:ph idx="1"/>
          </p:nvPr>
        </p:nvSpPr>
        <p:spPr>
          <a:xfrm>
            <a:off x="4687588" y="866994"/>
            <a:ext cx="7098699" cy="4411416"/>
          </a:xfrm>
        </p:spPr>
        <p:txBody>
          <a:bodyPr>
            <a:normAutofit/>
          </a:bodyPr>
          <a:lstStyle/>
          <a:p>
            <a:pPr marL="0" indent="0" algn="ctr">
              <a:buNone/>
            </a:pPr>
            <a:r>
              <a:rPr lang="en-US" sz="3200" b="1" dirty="0"/>
              <a:t>The Ask</a:t>
            </a:r>
          </a:p>
          <a:p>
            <a:pPr marL="0" indent="0" algn="ctr">
              <a:buNone/>
            </a:pPr>
            <a:endParaRPr lang="en-US" sz="2400" dirty="0"/>
          </a:p>
          <a:p>
            <a:pPr marL="0" indent="0" algn="ctr">
              <a:buNone/>
            </a:pPr>
            <a:r>
              <a:rPr lang="en-US" sz="2400" dirty="0"/>
              <a:t>Spread the word:</a:t>
            </a:r>
          </a:p>
          <a:p>
            <a:pPr marL="0" indent="0" algn="ctr">
              <a:buNone/>
            </a:pPr>
            <a:r>
              <a:rPr lang="en-US" sz="2400" dirty="0">
                <a:hlinkClick r:id="rId3"/>
              </a:rPr>
              <a:t>droberts001@sdccd.edu</a:t>
            </a:r>
            <a:endParaRPr lang="en-US" sz="2400" dirty="0"/>
          </a:p>
          <a:p>
            <a:pPr marL="0" indent="0" algn="ctr">
              <a:buNone/>
            </a:pPr>
            <a:endParaRPr lang="en-US" sz="2400" dirty="0"/>
          </a:p>
        </p:txBody>
      </p:sp>
    </p:spTree>
    <p:extLst>
      <p:ext uri="{BB962C8B-B14F-4D97-AF65-F5344CB8AC3E}">
        <p14:creationId xmlns:p14="http://schemas.microsoft.com/office/powerpoint/2010/main" val="129233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3279B8-363E-A3E1-D51C-9A0512436EA7}"/>
              </a:ext>
            </a:extLst>
          </p:cNvPr>
          <p:cNvSpPr>
            <a:spLocks noGrp="1"/>
          </p:cNvSpPr>
          <p:nvPr>
            <p:ph type="title"/>
          </p:nvPr>
        </p:nvSpPr>
        <p:spPr>
          <a:xfrm>
            <a:off x="486383" y="915348"/>
            <a:ext cx="3143317" cy="1325033"/>
          </a:xfrm>
        </p:spPr>
        <p:txBody>
          <a:bodyPr>
            <a:normAutofit/>
          </a:bodyPr>
          <a:lstStyle/>
          <a:p>
            <a:r>
              <a:rPr lang="en-US" sz="3600" dirty="0">
                <a:solidFill>
                  <a:schemeClr val="bg1"/>
                </a:solidFill>
              </a:rPr>
              <a:t>Implementation Update</a:t>
            </a:r>
          </a:p>
        </p:txBody>
      </p:sp>
      <p:pic>
        <p:nvPicPr>
          <p:cNvPr id="4" name="Picture 3" descr="A diagram of a crm implementation&#10;&#10;AI-generated content may be incorrect.">
            <a:extLst>
              <a:ext uri="{FF2B5EF4-FFF2-40B4-BE49-F238E27FC236}">
                <a16:creationId xmlns:a16="http://schemas.microsoft.com/office/drawing/2014/main" id="{AC38F7EB-CFD1-4C38-AF1B-8EC14F8C2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1022" y="915348"/>
            <a:ext cx="7062390" cy="5296793"/>
          </a:xfrm>
          <a:prstGeom prst="rect">
            <a:avLst/>
          </a:prstGeom>
        </p:spPr>
      </p:pic>
      <p:sp>
        <p:nvSpPr>
          <p:cNvPr id="5" name="Star: 6 Points 4">
            <a:extLst>
              <a:ext uri="{FF2B5EF4-FFF2-40B4-BE49-F238E27FC236}">
                <a16:creationId xmlns:a16="http://schemas.microsoft.com/office/drawing/2014/main" id="{5C463946-326B-4A7E-8E2D-23C8301104B2}"/>
              </a:ext>
            </a:extLst>
          </p:cNvPr>
          <p:cNvSpPr/>
          <p:nvPr/>
        </p:nvSpPr>
        <p:spPr>
          <a:xfrm>
            <a:off x="9504951" y="3881637"/>
            <a:ext cx="290457" cy="322728"/>
          </a:xfrm>
          <a:prstGeom prst="star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410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EA45DE-48A4-D388-0406-4C963E03742D}"/>
              </a:ext>
            </a:extLst>
          </p:cNvPr>
          <p:cNvSpPr>
            <a:spLocks noGrp="1"/>
          </p:cNvSpPr>
          <p:nvPr>
            <p:ph type="title"/>
          </p:nvPr>
        </p:nvSpPr>
        <p:spPr>
          <a:xfrm>
            <a:off x="550985" y="915348"/>
            <a:ext cx="3188677" cy="1325033"/>
          </a:xfrm>
        </p:spPr>
        <p:txBody>
          <a:bodyPr>
            <a:normAutofit/>
          </a:bodyPr>
          <a:lstStyle/>
          <a:p>
            <a:r>
              <a:rPr lang="en-US" sz="3600" dirty="0">
                <a:solidFill>
                  <a:schemeClr val="bg1"/>
                </a:solidFill>
              </a:rPr>
              <a:t>Implementation Update</a:t>
            </a:r>
          </a:p>
        </p:txBody>
      </p:sp>
      <p:sp>
        <p:nvSpPr>
          <p:cNvPr id="4" name="TextBox 3">
            <a:extLst>
              <a:ext uri="{FF2B5EF4-FFF2-40B4-BE49-F238E27FC236}">
                <a16:creationId xmlns:a16="http://schemas.microsoft.com/office/drawing/2014/main" id="{824E2787-C7FA-3B82-7C8D-971D4D706077}"/>
              </a:ext>
            </a:extLst>
          </p:cNvPr>
          <p:cNvSpPr txBox="1"/>
          <p:nvPr/>
        </p:nvSpPr>
        <p:spPr>
          <a:xfrm>
            <a:off x="5305721" y="736440"/>
            <a:ext cx="5651741" cy="646331"/>
          </a:xfrm>
          <a:prstGeom prst="rect">
            <a:avLst/>
          </a:prstGeom>
          <a:noFill/>
        </p:spPr>
        <p:txBody>
          <a:bodyPr wrap="square" rtlCol="0">
            <a:spAutoFit/>
          </a:bodyPr>
          <a:lstStyle/>
          <a:p>
            <a:pPr algn="ctr"/>
            <a:r>
              <a:rPr lang="en-US" sz="3600" b="1" dirty="0"/>
              <a:t>Element451 Functionality</a:t>
            </a:r>
          </a:p>
        </p:txBody>
      </p:sp>
      <p:pic>
        <p:nvPicPr>
          <p:cNvPr id="11" name="Graphic 10" descr="Artificial Intelligence with solid fill">
            <a:extLst>
              <a:ext uri="{FF2B5EF4-FFF2-40B4-BE49-F238E27FC236}">
                <a16:creationId xmlns:a16="http://schemas.microsoft.com/office/drawing/2014/main" id="{42476A49-5787-72AE-E545-5BA06B834C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93949" y="2717977"/>
            <a:ext cx="1099732" cy="1099732"/>
          </a:xfrm>
          <a:prstGeom prst="rect">
            <a:avLst/>
          </a:prstGeom>
        </p:spPr>
      </p:pic>
      <p:pic>
        <p:nvPicPr>
          <p:cNvPr id="1026" name="Picture 2" descr="Canvas for students - University of Oslo">
            <a:extLst>
              <a:ext uri="{FF2B5EF4-FFF2-40B4-BE49-F238E27FC236}">
                <a16:creationId xmlns:a16="http://schemas.microsoft.com/office/drawing/2014/main" id="{9CDDD76E-7C4B-35D3-96F8-5DB175F0AB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65802" y="2834235"/>
            <a:ext cx="1071563"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descr="Boardroom with solid fill">
            <a:extLst>
              <a:ext uri="{FF2B5EF4-FFF2-40B4-BE49-F238E27FC236}">
                <a16:creationId xmlns:a16="http://schemas.microsoft.com/office/drawing/2014/main" id="{B514CB80-05A5-3509-3655-2E1C5735492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95248" y="2468291"/>
            <a:ext cx="1356728" cy="1356728"/>
          </a:xfrm>
          <a:prstGeom prst="rect">
            <a:avLst/>
          </a:prstGeom>
        </p:spPr>
      </p:pic>
      <p:sp>
        <p:nvSpPr>
          <p:cNvPr id="14" name="TextBox 13">
            <a:extLst>
              <a:ext uri="{FF2B5EF4-FFF2-40B4-BE49-F238E27FC236}">
                <a16:creationId xmlns:a16="http://schemas.microsoft.com/office/drawing/2014/main" id="{5B81CE75-D770-C2A9-704C-E6A4BB356852}"/>
              </a:ext>
            </a:extLst>
          </p:cNvPr>
          <p:cNvSpPr txBox="1"/>
          <p:nvPr/>
        </p:nvSpPr>
        <p:spPr>
          <a:xfrm>
            <a:off x="4724042" y="3713928"/>
            <a:ext cx="1966196" cy="584775"/>
          </a:xfrm>
          <a:prstGeom prst="rect">
            <a:avLst/>
          </a:prstGeom>
          <a:noFill/>
        </p:spPr>
        <p:txBody>
          <a:bodyPr wrap="square" rtlCol="0">
            <a:spAutoFit/>
          </a:bodyPr>
          <a:lstStyle/>
          <a:p>
            <a:pPr algn="ctr"/>
            <a:r>
              <a:rPr lang="en-US" sz="1600" dirty="0"/>
              <a:t>Communication &amp; Engagement</a:t>
            </a:r>
          </a:p>
        </p:txBody>
      </p:sp>
      <p:sp>
        <p:nvSpPr>
          <p:cNvPr id="15" name="TextBox 14">
            <a:extLst>
              <a:ext uri="{FF2B5EF4-FFF2-40B4-BE49-F238E27FC236}">
                <a16:creationId xmlns:a16="http://schemas.microsoft.com/office/drawing/2014/main" id="{26A879FE-8199-E74D-488E-5EC383509B10}"/>
              </a:ext>
            </a:extLst>
          </p:cNvPr>
          <p:cNvSpPr txBox="1"/>
          <p:nvPr/>
        </p:nvSpPr>
        <p:spPr>
          <a:xfrm>
            <a:off x="6961444" y="3960149"/>
            <a:ext cx="1899139" cy="338554"/>
          </a:xfrm>
          <a:prstGeom prst="rect">
            <a:avLst/>
          </a:prstGeom>
          <a:noFill/>
        </p:spPr>
        <p:txBody>
          <a:bodyPr wrap="square" rtlCol="0">
            <a:spAutoFit/>
          </a:bodyPr>
          <a:lstStyle/>
          <a:p>
            <a:pPr algn="ctr"/>
            <a:r>
              <a:rPr lang="en-US" sz="1600" dirty="0"/>
              <a:t>Agentic AI</a:t>
            </a:r>
          </a:p>
        </p:txBody>
      </p:sp>
      <p:sp>
        <p:nvSpPr>
          <p:cNvPr id="16" name="TextBox 15">
            <a:extLst>
              <a:ext uri="{FF2B5EF4-FFF2-40B4-BE49-F238E27FC236}">
                <a16:creationId xmlns:a16="http://schemas.microsoft.com/office/drawing/2014/main" id="{F3602E23-CB04-FC89-9518-E090AE720E92}"/>
              </a:ext>
            </a:extLst>
          </p:cNvPr>
          <p:cNvSpPr txBox="1"/>
          <p:nvPr/>
        </p:nvSpPr>
        <p:spPr>
          <a:xfrm>
            <a:off x="9384956" y="3960149"/>
            <a:ext cx="2033253" cy="338554"/>
          </a:xfrm>
          <a:prstGeom prst="rect">
            <a:avLst/>
          </a:prstGeom>
          <a:noFill/>
        </p:spPr>
        <p:txBody>
          <a:bodyPr wrap="square" rtlCol="0">
            <a:spAutoFit/>
          </a:bodyPr>
          <a:lstStyle/>
          <a:p>
            <a:pPr algn="ctr"/>
            <a:r>
              <a:rPr lang="en-US" sz="1600" dirty="0"/>
              <a:t>CANVAS Integration</a:t>
            </a:r>
          </a:p>
        </p:txBody>
      </p:sp>
    </p:spTree>
    <p:extLst>
      <p:ext uri="{BB962C8B-B14F-4D97-AF65-F5344CB8AC3E}">
        <p14:creationId xmlns:p14="http://schemas.microsoft.com/office/powerpoint/2010/main" val="3271149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EA45DE-48A4-D388-0406-4C963E03742D}"/>
              </a:ext>
            </a:extLst>
          </p:cNvPr>
          <p:cNvSpPr>
            <a:spLocks noGrp="1"/>
          </p:cNvSpPr>
          <p:nvPr>
            <p:ph type="title"/>
          </p:nvPr>
        </p:nvSpPr>
        <p:spPr>
          <a:xfrm>
            <a:off x="550985" y="915348"/>
            <a:ext cx="3188677" cy="1325033"/>
          </a:xfrm>
        </p:spPr>
        <p:txBody>
          <a:bodyPr>
            <a:normAutofit/>
          </a:bodyPr>
          <a:lstStyle/>
          <a:p>
            <a:r>
              <a:rPr lang="en-US" sz="3600" dirty="0">
                <a:solidFill>
                  <a:schemeClr val="bg1"/>
                </a:solidFill>
              </a:rPr>
              <a:t>Implementation Update</a:t>
            </a:r>
          </a:p>
        </p:txBody>
      </p:sp>
      <p:sp>
        <p:nvSpPr>
          <p:cNvPr id="4" name="TextBox 3">
            <a:extLst>
              <a:ext uri="{FF2B5EF4-FFF2-40B4-BE49-F238E27FC236}">
                <a16:creationId xmlns:a16="http://schemas.microsoft.com/office/drawing/2014/main" id="{824E2787-C7FA-3B82-7C8D-971D4D706077}"/>
              </a:ext>
            </a:extLst>
          </p:cNvPr>
          <p:cNvSpPr txBox="1"/>
          <p:nvPr/>
        </p:nvSpPr>
        <p:spPr>
          <a:xfrm>
            <a:off x="5305721" y="402883"/>
            <a:ext cx="5651741" cy="1200329"/>
          </a:xfrm>
          <a:prstGeom prst="rect">
            <a:avLst/>
          </a:prstGeom>
          <a:noFill/>
        </p:spPr>
        <p:txBody>
          <a:bodyPr wrap="square" rtlCol="0">
            <a:spAutoFit/>
          </a:bodyPr>
          <a:lstStyle/>
          <a:p>
            <a:pPr algn="ctr"/>
            <a:r>
              <a:rPr lang="en-US" sz="3600" b="1" dirty="0"/>
              <a:t>Functionality for </a:t>
            </a:r>
          </a:p>
          <a:p>
            <a:pPr algn="ctr"/>
            <a:r>
              <a:rPr lang="en-US" sz="3600" b="1" dirty="0"/>
              <a:t>Miramar College</a:t>
            </a:r>
          </a:p>
        </p:txBody>
      </p:sp>
      <p:pic>
        <p:nvPicPr>
          <p:cNvPr id="11" name="Graphic 10" descr="Artificial Intelligence with solid fill">
            <a:extLst>
              <a:ext uri="{FF2B5EF4-FFF2-40B4-BE49-F238E27FC236}">
                <a16:creationId xmlns:a16="http://schemas.microsoft.com/office/drawing/2014/main" id="{42476A49-5787-72AE-E545-5BA06B834C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30581" y="1690515"/>
            <a:ext cx="1099732" cy="1099732"/>
          </a:xfrm>
          <a:prstGeom prst="rect">
            <a:avLst/>
          </a:prstGeom>
        </p:spPr>
      </p:pic>
      <p:pic>
        <p:nvPicPr>
          <p:cNvPr id="1026" name="Picture 2" descr="Canvas for students - University of Oslo">
            <a:extLst>
              <a:ext uri="{FF2B5EF4-FFF2-40B4-BE49-F238E27FC236}">
                <a16:creationId xmlns:a16="http://schemas.microsoft.com/office/drawing/2014/main" id="{9CDDD76E-7C4B-35D3-96F8-5DB175F0AB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5899" y="1777156"/>
            <a:ext cx="1071563"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descr="Boardroom with solid fill">
            <a:extLst>
              <a:ext uri="{FF2B5EF4-FFF2-40B4-BE49-F238E27FC236}">
                <a16:creationId xmlns:a16="http://schemas.microsoft.com/office/drawing/2014/main" id="{B514CB80-05A5-3509-3655-2E1C5735492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95248" y="1563940"/>
            <a:ext cx="1356728" cy="1356728"/>
          </a:xfrm>
          <a:prstGeom prst="rect">
            <a:avLst/>
          </a:prstGeom>
        </p:spPr>
      </p:pic>
      <p:sp>
        <p:nvSpPr>
          <p:cNvPr id="14" name="TextBox 13">
            <a:extLst>
              <a:ext uri="{FF2B5EF4-FFF2-40B4-BE49-F238E27FC236}">
                <a16:creationId xmlns:a16="http://schemas.microsoft.com/office/drawing/2014/main" id="{5B81CE75-D770-C2A9-704C-E6A4BB356852}"/>
              </a:ext>
            </a:extLst>
          </p:cNvPr>
          <p:cNvSpPr txBox="1"/>
          <p:nvPr/>
        </p:nvSpPr>
        <p:spPr>
          <a:xfrm>
            <a:off x="4724042" y="3101965"/>
            <a:ext cx="1899139" cy="3046988"/>
          </a:xfrm>
          <a:prstGeom prst="rect">
            <a:avLst/>
          </a:prstGeom>
          <a:noFill/>
        </p:spPr>
        <p:txBody>
          <a:bodyPr wrap="square" rtlCol="0">
            <a:spAutoFit/>
          </a:bodyPr>
          <a:lstStyle/>
          <a:p>
            <a:pPr marL="285750" indent="-285750">
              <a:buFont typeface="Arial" panose="020B0604020202020204" pitchFamily="34" charset="0"/>
              <a:buChar char="•"/>
            </a:pPr>
            <a:r>
              <a:rPr lang="en-US" sz="1600" dirty="0"/>
              <a:t>Admissions and Enrollment Nurturing</a:t>
            </a:r>
          </a:p>
          <a:p>
            <a:pPr marL="285750" indent="-285750">
              <a:buFont typeface="Arial" panose="020B0604020202020204" pitchFamily="34" charset="0"/>
              <a:buChar char="•"/>
            </a:pPr>
            <a:r>
              <a:rPr lang="en-US" sz="1600" dirty="0"/>
              <a:t>Event Management</a:t>
            </a:r>
          </a:p>
          <a:p>
            <a:pPr marL="285750" indent="-285750">
              <a:buFont typeface="Arial" panose="020B0604020202020204" pitchFamily="34" charset="0"/>
              <a:buChar char="•"/>
            </a:pPr>
            <a:r>
              <a:rPr lang="en-US" sz="1600" dirty="0"/>
              <a:t>Student Journey Management</a:t>
            </a:r>
          </a:p>
          <a:p>
            <a:pPr marL="285750" indent="-285750">
              <a:buFont typeface="Arial" panose="020B0604020202020204" pitchFamily="34" charset="0"/>
              <a:buChar char="•"/>
            </a:pPr>
            <a:r>
              <a:rPr lang="en-US" sz="1600" dirty="0"/>
              <a:t>Student Data Capturing</a:t>
            </a:r>
          </a:p>
          <a:p>
            <a:pPr marL="285750" indent="-285750">
              <a:buFont typeface="Arial" panose="020B0604020202020204" pitchFamily="34" charset="0"/>
              <a:buChar char="•"/>
            </a:pPr>
            <a:r>
              <a:rPr lang="en-US" sz="1600" dirty="0"/>
              <a:t>Reduce the Noise!</a:t>
            </a:r>
          </a:p>
          <a:p>
            <a:pPr marL="285750" indent="-285750">
              <a:buFont typeface="Arial" panose="020B0604020202020204" pitchFamily="34" charset="0"/>
              <a:buChar char="•"/>
            </a:pPr>
            <a:endParaRPr lang="en-US" sz="1600" dirty="0"/>
          </a:p>
        </p:txBody>
      </p:sp>
      <p:sp>
        <p:nvSpPr>
          <p:cNvPr id="15" name="TextBox 14">
            <a:extLst>
              <a:ext uri="{FF2B5EF4-FFF2-40B4-BE49-F238E27FC236}">
                <a16:creationId xmlns:a16="http://schemas.microsoft.com/office/drawing/2014/main" id="{26A879FE-8199-E74D-488E-5EC383509B10}"/>
              </a:ext>
            </a:extLst>
          </p:cNvPr>
          <p:cNvSpPr txBox="1"/>
          <p:nvPr/>
        </p:nvSpPr>
        <p:spPr>
          <a:xfrm>
            <a:off x="7130877" y="3101965"/>
            <a:ext cx="1899139" cy="2308324"/>
          </a:xfrm>
          <a:prstGeom prst="rect">
            <a:avLst/>
          </a:prstGeom>
          <a:noFill/>
        </p:spPr>
        <p:txBody>
          <a:bodyPr wrap="square" rtlCol="0">
            <a:spAutoFit/>
          </a:bodyPr>
          <a:lstStyle/>
          <a:p>
            <a:pPr marL="285750" indent="-285750">
              <a:buFont typeface="Arial" panose="020B0604020202020204" pitchFamily="34" charset="0"/>
              <a:buChar char="•"/>
            </a:pPr>
            <a:r>
              <a:rPr lang="en-US" sz="1600" dirty="0"/>
              <a:t>Replace Chatbot Vendor (Ocelot)</a:t>
            </a:r>
          </a:p>
          <a:p>
            <a:pPr marL="285750" indent="-285750">
              <a:buFont typeface="Arial" panose="020B0604020202020204" pitchFamily="34" charset="0"/>
              <a:buChar char="•"/>
            </a:pPr>
            <a:r>
              <a:rPr lang="en-US" sz="1600" dirty="0"/>
              <a:t>Department Level AI Teammates</a:t>
            </a:r>
          </a:p>
          <a:p>
            <a:pPr marL="285750" indent="-285750">
              <a:buFont typeface="Arial" panose="020B0604020202020204" pitchFamily="34" charset="0"/>
              <a:buChar char="•"/>
            </a:pPr>
            <a:r>
              <a:rPr lang="en-US" sz="1600" dirty="0"/>
              <a:t>Proactive Jobs functionality</a:t>
            </a:r>
          </a:p>
          <a:p>
            <a:pPr marL="285750" indent="-285750">
              <a:buFont typeface="Arial" panose="020B0604020202020204" pitchFamily="34" charset="0"/>
              <a:buChar char="•"/>
            </a:pPr>
            <a:endParaRPr lang="en-US" sz="1600" dirty="0"/>
          </a:p>
        </p:txBody>
      </p:sp>
      <p:sp>
        <p:nvSpPr>
          <p:cNvPr id="16" name="TextBox 15">
            <a:extLst>
              <a:ext uri="{FF2B5EF4-FFF2-40B4-BE49-F238E27FC236}">
                <a16:creationId xmlns:a16="http://schemas.microsoft.com/office/drawing/2014/main" id="{F3602E23-CB04-FC89-9518-E090AE720E92}"/>
              </a:ext>
            </a:extLst>
          </p:cNvPr>
          <p:cNvSpPr txBox="1"/>
          <p:nvPr/>
        </p:nvSpPr>
        <p:spPr>
          <a:xfrm>
            <a:off x="9415305" y="3101965"/>
            <a:ext cx="2120203" cy="2246769"/>
          </a:xfrm>
          <a:prstGeom prst="rect">
            <a:avLst/>
          </a:prstGeom>
          <a:noFill/>
        </p:spPr>
        <p:txBody>
          <a:bodyPr wrap="square" rtlCol="0">
            <a:spAutoFit/>
          </a:bodyPr>
          <a:lstStyle/>
          <a:p>
            <a:pPr marL="285750" indent="-285750">
              <a:buFont typeface="Arial" panose="020B0604020202020204" pitchFamily="34" charset="0"/>
              <a:buChar char="•"/>
            </a:pPr>
            <a:r>
              <a:rPr lang="en-US" sz="1600" dirty="0"/>
              <a:t>Monitor Grades</a:t>
            </a:r>
          </a:p>
          <a:p>
            <a:pPr marL="285750" indent="-285750">
              <a:buFont typeface="Arial" panose="020B0604020202020204" pitchFamily="34" charset="0"/>
              <a:buChar char="•"/>
            </a:pPr>
            <a:r>
              <a:rPr lang="en-US" sz="1600" dirty="0"/>
              <a:t>Monitor attendance &amp; class engagement</a:t>
            </a:r>
          </a:p>
          <a:p>
            <a:pPr marL="285750" indent="-285750">
              <a:buFont typeface="Arial" panose="020B0604020202020204" pitchFamily="34" charset="0"/>
              <a:buChar char="•"/>
            </a:pPr>
            <a:r>
              <a:rPr lang="en-US" sz="2000" b="1" dirty="0"/>
              <a:t>Early Alert (Retention / Persistence)</a:t>
            </a:r>
          </a:p>
          <a:p>
            <a:pPr marL="285750" indent="-285750">
              <a:buFont typeface="Arial" panose="020B0604020202020204" pitchFamily="34" charset="0"/>
              <a:buChar char="•"/>
            </a:pPr>
            <a:endParaRPr lang="en-US" sz="1600" dirty="0"/>
          </a:p>
        </p:txBody>
      </p:sp>
      <p:sp>
        <p:nvSpPr>
          <p:cNvPr id="2" name="Arrow: Down 1">
            <a:extLst>
              <a:ext uri="{FF2B5EF4-FFF2-40B4-BE49-F238E27FC236}">
                <a16:creationId xmlns:a16="http://schemas.microsoft.com/office/drawing/2014/main" id="{95CDA4FA-1C34-001B-1A40-69613B31E725}"/>
              </a:ext>
            </a:extLst>
          </p:cNvPr>
          <p:cNvSpPr/>
          <p:nvPr/>
        </p:nvSpPr>
        <p:spPr>
          <a:xfrm rot="19749517">
            <a:off x="4743067" y="450625"/>
            <a:ext cx="745374" cy="1398105"/>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F4A59DE-71AF-35D4-9077-6AED4DF8F74C}"/>
              </a:ext>
            </a:extLst>
          </p:cNvPr>
          <p:cNvSpPr txBox="1"/>
          <p:nvPr/>
        </p:nvSpPr>
        <p:spPr>
          <a:xfrm rot="3468217">
            <a:off x="4415751" y="980400"/>
            <a:ext cx="1400005" cy="338554"/>
          </a:xfrm>
          <a:prstGeom prst="rect">
            <a:avLst/>
          </a:prstGeom>
          <a:noFill/>
        </p:spPr>
        <p:txBody>
          <a:bodyPr wrap="square" rtlCol="0">
            <a:spAutoFit/>
          </a:bodyPr>
          <a:lstStyle/>
          <a:p>
            <a:r>
              <a:rPr lang="en-US" sz="1600" b="1" dirty="0">
                <a:solidFill>
                  <a:schemeClr val="bg1"/>
                </a:solidFill>
              </a:rPr>
              <a:t>We are here !</a:t>
            </a:r>
          </a:p>
        </p:txBody>
      </p:sp>
    </p:spTree>
    <p:extLst>
      <p:ext uri="{BB962C8B-B14F-4D97-AF65-F5344CB8AC3E}">
        <p14:creationId xmlns:p14="http://schemas.microsoft.com/office/powerpoint/2010/main" val="172773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DA8AA7-820E-BAE2-B386-933DE8CEA079}"/>
              </a:ext>
            </a:extLst>
          </p:cNvPr>
          <p:cNvSpPr>
            <a:spLocks noGrp="1"/>
          </p:cNvSpPr>
          <p:nvPr>
            <p:ph type="title"/>
          </p:nvPr>
        </p:nvSpPr>
        <p:spPr>
          <a:xfrm>
            <a:off x="512466" y="915348"/>
            <a:ext cx="3117234" cy="1325033"/>
          </a:xfrm>
        </p:spPr>
        <p:txBody>
          <a:bodyPr>
            <a:normAutofit/>
          </a:bodyPr>
          <a:lstStyle/>
          <a:p>
            <a:r>
              <a:rPr lang="en-US" sz="3600" dirty="0">
                <a:solidFill>
                  <a:schemeClr val="bg1"/>
                </a:solidFill>
              </a:rPr>
              <a:t>Implementation Update</a:t>
            </a:r>
            <a:endParaRPr lang="en-US" sz="3600" dirty="0"/>
          </a:p>
        </p:txBody>
      </p:sp>
      <p:graphicFrame>
        <p:nvGraphicFramePr>
          <p:cNvPr id="4" name="Diagram 3">
            <a:extLst>
              <a:ext uri="{FF2B5EF4-FFF2-40B4-BE49-F238E27FC236}">
                <a16:creationId xmlns:a16="http://schemas.microsoft.com/office/drawing/2014/main" id="{B829F708-1500-FCCC-A1EA-C3CEB9074D4E}"/>
              </a:ext>
            </a:extLst>
          </p:cNvPr>
          <p:cNvGraphicFramePr/>
          <p:nvPr>
            <p:extLst>
              <p:ext uri="{D42A27DB-BD31-4B8C-83A1-F6EECF244321}">
                <p14:modId xmlns:p14="http://schemas.microsoft.com/office/powerpoint/2010/main" val="3242785557"/>
              </p:ext>
            </p:extLst>
          </p:nvPr>
        </p:nvGraphicFramePr>
        <p:xfrm>
          <a:off x="4599838" y="631709"/>
          <a:ext cx="7079696" cy="5407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2226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AD71F4-1565-0DBA-92E6-EDD44022BFA4}"/>
              </a:ext>
            </a:extLst>
          </p:cNvPr>
          <p:cNvSpPr>
            <a:spLocks noGrp="1"/>
          </p:cNvSpPr>
          <p:nvPr>
            <p:ph idx="1"/>
          </p:nvPr>
        </p:nvSpPr>
        <p:spPr>
          <a:xfrm>
            <a:off x="4602145" y="915348"/>
            <a:ext cx="7335296" cy="5349565"/>
          </a:xfrm>
        </p:spPr>
        <p:txBody>
          <a:bodyPr>
            <a:normAutofit fontScale="62500" lnSpcReduction="20000"/>
          </a:bodyPr>
          <a:lstStyle/>
          <a:p>
            <a:r>
              <a:rPr lang="en-US" sz="2900" b="1" dirty="0"/>
              <a:t>Counseling</a:t>
            </a:r>
          </a:p>
          <a:p>
            <a:pPr lvl="1"/>
            <a:r>
              <a:rPr lang="en-US" dirty="0"/>
              <a:t>Student Education Plan Campaign – seeing a 34% increase* in appointments set; fully booked since launch (September 17-current)</a:t>
            </a:r>
          </a:p>
          <a:p>
            <a:r>
              <a:rPr lang="en-US" b="1" dirty="0"/>
              <a:t>Career &amp; Life Design</a:t>
            </a:r>
          </a:p>
          <a:p>
            <a:pPr lvl="1"/>
            <a:r>
              <a:rPr lang="en-US" dirty="0"/>
              <a:t>Workshops Campaign; Undecided Students - Case Management  </a:t>
            </a:r>
          </a:p>
          <a:p>
            <a:r>
              <a:rPr lang="en-US" b="1" dirty="0"/>
              <a:t>Veteran Affairs</a:t>
            </a:r>
          </a:p>
          <a:p>
            <a:pPr lvl="1"/>
            <a:r>
              <a:rPr lang="en-US" dirty="0"/>
              <a:t>Campaign: Priority Registration; Veterans Week</a:t>
            </a:r>
          </a:p>
          <a:p>
            <a:r>
              <a:rPr lang="en-US" b="1" dirty="0"/>
              <a:t>Financial Aid</a:t>
            </a:r>
          </a:p>
          <a:p>
            <a:pPr lvl="1"/>
            <a:r>
              <a:rPr lang="en-US" dirty="0"/>
              <a:t>Six Campaigns formed; final revision work pending </a:t>
            </a:r>
          </a:p>
          <a:p>
            <a:r>
              <a:rPr lang="en-US" b="1" dirty="0"/>
              <a:t>EOPS</a:t>
            </a:r>
          </a:p>
          <a:p>
            <a:pPr lvl="1"/>
            <a:r>
              <a:rPr lang="en-US" dirty="0"/>
              <a:t>Eligibility Requirements Campaign aligned with Program Review Goals</a:t>
            </a:r>
          </a:p>
          <a:p>
            <a:r>
              <a:rPr lang="en-US" b="1" dirty="0"/>
              <a:t>Admissions</a:t>
            </a:r>
          </a:p>
          <a:p>
            <a:pPr lvl="1"/>
            <a:r>
              <a:rPr lang="en-US" dirty="0"/>
              <a:t>Early work around AI Agent to answer top 15 FAQ inquiries; Graduation</a:t>
            </a:r>
          </a:p>
          <a:p>
            <a:r>
              <a:rPr lang="en-US" b="1" dirty="0"/>
              <a:t>Basic Needs</a:t>
            </a:r>
          </a:p>
          <a:p>
            <a:pPr lvl="1"/>
            <a:r>
              <a:rPr lang="en-US" dirty="0"/>
              <a:t>Spring Campaign for CAL Fresh</a:t>
            </a:r>
          </a:p>
          <a:p>
            <a:r>
              <a:rPr lang="en-US" b="1" dirty="0"/>
              <a:t>Graduation</a:t>
            </a:r>
          </a:p>
          <a:p>
            <a:pPr lvl="1"/>
            <a:r>
              <a:rPr lang="en-US" dirty="0"/>
              <a:t>Collaboration between Admissions/Evaluations and Student Affairs</a:t>
            </a:r>
          </a:p>
          <a:p>
            <a:r>
              <a:rPr lang="en-US" b="1" dirty="0"/>
              <a:t>LEAD</a:t>
            </a:r>
            <a:r>
              <a:rPr lang="en-US" dirty="0"/>
              <a:t> </a:t>
            </a:r>
          </a:p>
          <a:p>
            <a:pPr lvl="1"/>
            <a:r>
              <a:rPr lang="en-US" dirty="0"/>
              <a:t>Equity Plan Metrics – DI Populations; Supporting PEARL-</a:t>
            </a:r>
            <a:r>
              <a:rPr lang="en-US" dirty="0" err="1"/>
              <a:t>MindArch</a:t>
            </a:r>
            <a:r>
              <a:rPr lang="en-US" dirty="0"/>
              <a:t> grant work</a:t>
            </a:r>
          </a:p>
          <a:p>
            <a:r>
              <a:rPr lang="en-US" b="1" dirty="0"/>
              <a:t>Plus academics program campaigns/automation</a:t>
            </a:r>
          </a:p>
        </p:txBody>
      </p:sp>
      <p:sp>
        <p:nvSpPr>
          <p:cNvPr id="3" name="Title 2">
            <a:extLst>
              <a:ext uri="{FF2B5EF4-FFF2-40B4-BE49-F238E27FC236}">
                <a16:creationId xmlns:a16="http://schemas.microsoft.com/office/drawing/2014/main" id="{676C8AC5-2098-8F34-2C13-A9D6488DE8C8}"/>
              </a:ext>
            </a:extLst>
          </p:cNvPr>
          <p:cNvSpPr>
            <a:spLocks noGrp="1"/>
          </p:cNvSpPr>
          <p:nvPr>
            <p:ph type="title"/>
          </p:nvPr>
        </p:nvSpPr>
        <p:spPr>
          <a:xfrm>
            <a:off x="552659" y="915348"/>
            <a:ext cx="3205425" cy="1325033"/>
          </a:xfrm>
        </p:spPr>
        <p:txBody>
          <a:bodyPr>
            <a:normAutofit/>
          </a:bodyPr>
          <a:lstStyle/>
          <a:p>
            <a:r>
              <a:rPr lang="en-US" sz="3600" dirty="0">
                <a:solidFill>
                  <a:schemeClr val="bg1"/>
                </a:solidFill>
              </a:rPr>
              <a:t>Implementation Update</a:t>
            </a:r>
            <a:endParaRPr lang="en-US" sz="3600" dirty="0"/>
          </a:p>
        </p:txBody>
      </p:sp>
      <p:sp>
        <p:nvSpPr>
          <p:cNvPr id="5" name="TextBox 4">
            <a:extLst>
              <a:ext uri="{FF2B5EF4-FFF2-40B4-BE49-F238E27FC236}">
                <a16:creationId xmlns:a16="http://schemas.microsoft.com/office/drawing/2014/main" id="{B47825C8-B94E-3D9E-2647-1994EBBFFBA6}"/>
              </a:ext>
            </a:extLst>
          </p:cNvPr>
          <p:cNvSpPr txBox="1"/>
          <p:nvPr/>
        </p:nvSpPr>
        <p:spPr>
          <a:xfrm>
            <a:off x="4461467" y="269017"/>
            <a:ext cx="7475974" cy="646331"/>
          </a:xfrm>
          <a:prstGeom prst="rect">
            <a:avLst/>
          </a:prstGeom>
          <a:noFill/>
        </p:spPr>
        <p:txBody>
          <a:bodyPr wrap="square">
            <a:spAutoFit/>
          </a:bodyPr>
          <a:lstStyle/>
          <a:p>
            <a:pPr algn="ctr"/>
            <a:r>
              <a:rPr lang="en-US" sz="3600" b="1" dirty="0"/>
              <a:t>How does that translate?</a:t>
            </a:r>
          </a:p>
        </p:txBody>
      </p:sp>
      <p:sp>
        <p:nvSpPr>
          <p:cNvPr id="6" name="TextBox 5">
            <a:extLst>
              <a:ext uri="{FF2B5EF4-FFF2-40B4-BE49-F238E27FC236}">
                <a16:creationId xmlns:a16="http://schemas.microsoft.com/office/drawing/2014/main" id="{3308CBBA-CC8B-4993-8CD2-2F805CE9E675}"/>
              </a:ext>
            </a:extLst>
          </p:cNvPr>
          <p:cNvSpPr txBox="1"/>
          <p:nvPr/>
        </p:nvSpPr>
        <p:spPr>
          <a:xfrm>
            <a:off x="8687442" y="6450483"/>
            <a:ext cx="3249999" cy="276999"/>
          </a:xfrm>
          <a:prstGeom prst="rect">
            <a:avLst/>
          </a:prstGeom>
          <a:noFill/>
        </p:spPr>
        <p:txBody>
          <a:bodyPr wrap="square" rtlCol="0">
            <a:spAutoFit/>
          </a:bodyPr>
          <a:lstStyle/>
          <a:p>
            <a:r>
              <a:rPr lang="en-US" sz="1200" b="1" dirty="0"/>
              <a:t>*Source: A. Nelson, Counseling Department</a:t>
            </a:r>
          </a:p>
        </p:txBody>
      </p:sp>
    </p:spTree>
    <p:extLst>
      <p:ext uri="{BB962C8B-B14F-4D97-AF65-F5344CB8AC3E}">
        <p14:creationId xmlns:p14="http://schemas.microsoft.com/office/powerpoint/2010/main" val="103914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A48D45-8B55-6A08-6556-19BC2740DE17}"/>
              </a:ext>
            </a:extLst>
          </p:cNvPr>
          <p:cNvSpPr>
            <a:spLocks noGrp="1"/>
          </p:cNvSpPr>
          <p:nvPr>
            <p:ph type="title"/>
          </p:nvPr>
        </p:nvSpPr>
        <p:spPr>
          <a:xfrm>
            <a:off x="532563" y="915348"/>
            <a:ext cx="3205423" cy="1325033"/>
          </a:xfrm>
        </p:spPr>
        <p:txBody>
          <a:bodyPr>
            <a:normAutofit/>
          </a:bodyPr>
          <a:lstStyle/>
          <a:p>
            <a:r>
              <a:rPr lang="en-US" sz="3600" dirty="0">
                <a:solidFill>
                  <a:schemeClr val="bg1"/>
                </a:solidFill>
              </a:rPr>
              <a:t>Implementation Update</a:t>
            </a:r>
            <a:endParaRPr lang="en-US" sz="3600" dirty="0"/>
          </a:p>
        </p:txBody>
      </p:sp>
      <p:sp>
        <p:nvSpPr>
          <p:cNvPr id="19" name="TextBox 18">
            <a:extLst>
              <a:ext uri="{FF2B5EF4-FFF2-40B4-BE49-F238E27FC236}">
                <a16:creationId xmlns:a16="http://schemas.microsoft.com/office/drawing/2014/main" id="{B199A60E-5B1F-82A5-551B-9CB665721D4C}"/>
              </a:ext>
            </a:extLst>
          </p:cNvPr>
          <p:cNvSpPr txBox="1"/>
          <p:nvPr/>
        </p:nvSpPr>
        <p:spPr>
          <a:xfrm>
            <a:off x="5264626" y="592182"/>
            <a:ext cx="5651741" cy="646331"/>
          </a:xfrm>
          <a:prstGeom prst="rect">
            <a:avLst/>
          </a:prstGeom>
          <a:noFill/>
        </p:spPr>
        <p:txBody>
          <a:bodyPr wrap="square" rtlCol="0">
            <a:spAutoFit/>
          </a:bodyPr>
          <a:lstStyle/>
          <a:p>
            <a:pPr algn="ctr"/>
            <a:r>
              <a:rPr lang="en-US" sz="3600" b="1" dirty="0"/>
              <a:t>Initial ROI</a:t>
            </a:r>
          </a:p>
        </p:txBody>
      </p:sp>
      <p:pic>
        <p:nvPicPr>
          <p:cNvPr id="21" name="Picture 20">
            <a:extLst>
              <a:ext uri="{FF2B5EF4-FFF2-40B4-BE49-F238E27FC236}">
                <a16:creationId xmlns:a16="http://schemas.microsoft.com/office/drawing/2014/main" id="{ABA65FC9-B71B-319C-E65F-DA09B56652AC}"/>
              </a:ext>
            </a:extLst>
          </p:cNvPr>
          <p:cNvPicPr>
            <a:picLocks noChangeAspect="1"/>
          </p:cNvPicPr>
          <p:nvPr/>
        </p:nvPicPr>
        <p:blipFill>
          <a:blip r:embed="rId3"/>
          <a:stretch>
            <a:fillRect/>
          </a:stretch>
        </p:blipFill>
        <p:spPr>
          <a:xfrm>
            <a:off x="5085318" y="2240381"/>
            <a:ext cx="6529007" cy="3657328"/>
          </a:xfrm>
          <a:prstGeom prst="rect">
            <a:avLst/>
          </a:prstGeom>
        </p:spPr>
      </p:pic>
      <p:sp>
        <p:nvSpPr>
          <p:cNvPr id="22" name="TextBox 21">
            <a:extLst>
              <a:ext uri="{FF2B5EF4-FFF2-40B4-BE49-F238E27FC236}">
                <a16:creationId xmlns:a16="http://schemas.microsoft.com/office/drawing/2014/main" id="{F9EE2993-D9AB-A301-4BEA-A892682FB889}"/>
              </a:ext>
            </a:extLst>
          </p:cNvPr>
          <p:cNvSpPr txBox="1"/>
          <p:nvPr/>
        </p:nvSpPr>
        <p:spPr>
          <a:xfrm>
            <a:off x="6392324" y="1337660"/>
            <a:ext cx="3396343" cy="369332"/>
          </a:xfrm>
          <a:prstGeom prst="rect">
            <a:avLst/>
          </a:prstGeom>
          <a:noFill/>
        </p:spPr>
        <p:txBody>
          <a:bodyPr wrap="square" rtlCol="0">
            <a:spAutoFit/>
          </a:bodyPr>
          <a:lstStyle/>
          <a:p>
            <a:pPr algn="ctr"/>
            <a:r>
              <a:rPr lang="en-US" dirty="0"/>
              <a:t>Q3 2025 CRM Savings</a:t>
            </a:r>
          </a:p>
        </p:txBody>
      </p:sp>
    </p:spTree>
    <p:extLst>
      <p:ext uri="{BB962C8B-B14F-4D97-AF65-F5344CB8AC3E}">
        <p14:creationId xmlns:p14="http://schemas.microsoft.com/office/powerpoint/2010/main" val="3195281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6C31F7-8C2D-1F5B-42B9-9B61401EF40F}"/>
              </a:ext>
            </a:extLst>
          </p:cNvPr>
          <p:cNvSpPr>
            <a:spLocks noGrp="1"/>
          </p:cNvSpPr>
          <p:nvPr>
            <p:ph type="title"/>
          </p:nvPr>
        </p:nvSpPr>
        <p:spPr>
          <a:xfrm>
            <a:off x="637499" y="915348"/>
            <a:ext cx="3110535" cy="1325033"/>
          </a:xfrm>
        </p:spPr>
        <p:txBody>
          <a:bodyPr>
            <a:normAutofit/>
          </a:bodyPr>
          <a:lstStyle/>
          <a:p>
            <a:r>
              <a:rPr lang="en-US" sz="3600" dirty="0">
                <a:solidFill>
                  <a:schemeClr val="bg1"/>
                </a:solidFill>
              </a:rPr>
              <a:t>Implementation Update</a:t>
            </a:r>
            <a:endParaRPr lang="en-US" sz="3600" dirty="0"/>
          </a:p>
        </p:txBody>
      </p:sp>
      <p:graphicFrame>
        <p:nvGraphicFramePr>
          <p:cNvPr id="4" name="Table 3">
            <a:extLst>
              <a:ext uri="{FF2B5EF4-FFF2-40B4-BE49-F238E27FC236}">
                <a16:creationId xmlns:a16="http://schemas.microsoft.com/office/drawing/2014/main" id="{CF54F61F-A0EB-1960-93CD-C099C3F5DC48}"/>
              </a:ext>
            </a:extLst>
          </p:cNvPr>
          <p:cNvGraphicFramePr>
            <a:graphicFrameLocks noGrp="1"/>
          </p:cNvGraphicFramePr>
          <p:nvPr>
            <p:extLst>
              <p:ext uri="{D42A27DB-BD31-4B8C-83A1-F6EECF244321}">
                <p14:modId xmlns:p14="http://schemas.microsoft.com/office/powerpoint/2010/main" val="3931175264"/>
              </p:ext>
            </p:extLst>
          </p:nvPr>
        </p:nvGraphicFramePr>
        <p:xfrm>
          <a:off x="4710223" y="1485237"/>
          <a:ext cx="6955913" cy="4351339"/>
        </p:xfrm>
        <a:graphic>
          <a:graphicData uri="http://schemas.openxmlformats.org/drawingml/2006/table">
            <a:tbl>
              <a:tblPr>
                <a:tableStyleId>{5C22544A-7EE6-4342-B048-85BDC9FD1C3A}</a:tableStyleId>
              </a:tblPr>
              <a:tblGrid>
                <a:gridCol w="1935126">
                  <a:extLst>
                    <a:ext uri="{9D8B030D-6E8A-4147-A177-3AD203B41FA5}">
                      <a16:colId xmlns:a16="http://schemas.microsoft.com/office/drawing/2014/main" val="3745115494"/>
                    </a:ext>
                  </a:extLst>
                </a:gridCol>
                <a:gridCol w="2573079">
                  <a:extLst>
                    <a:ext uri="{9D8B030D-6E8A-4147-A177-3AD203B41FA5}">
                      <a16:colId xmlns:a16="http://schemas.microsoft.com/office/drawing/2014/main" val="1936817131"/>
                    </a:ext>
                  </a:extLst>
                </a:gridCol>
                <a:gridCol w="2447708">
                  <a:extLst>
                    <a:ext uri="{9D8B030D-6E8A-4147-A177-3AD203B41FA5}">
                      <a16:colId xmlns:a16="http://schemas.microsoft.com/office/drawing/2014/main" val="2596346555"/>
                    </a:ext>
                  </a:extLst>
                </a:gridCol>
              </a:tblGrid>
              <a:tr h="393245">
                <a:tc>
                  <a:txBody>
                    <a:bodyPr/>
                    <a:lstStyle/>
                    <a:p>
                      <a:pPr algn="l" fontAlgn="b"/>
                      <a:r>
                        <a:rPr lang="en-US" sz="2300" b="1" u="none" strike="noStrike" dirty="0">
                          <a:solidFill>
                            <a:schemeClr val="bg1"/>
                          </a:solidFill>
                          <a:effectLst/>
                        </a:rPr>
                        <a:t>Departments</a:t>
                      </a:r>
                      <a:endParaRPr lang="en-US" sz="2300" b="1" i="0" u="none" strike="noStrike" dirty="0">
                        <a:solidFill>
                          <a:schemeClr val="bg1"/>
                        </a:solidFill>
                        <a:effectLst/>
                        <a:latin typeface="Aptos Narrow" panose="020B0004020202020204" pitchFamily="34" charset="0"/>
                      </a:endParaRPr>
                    </a:p>
                  </a:txBody>
                  <a:tcPr marL="8549" marR="8549" marT="8549" marB="0" anchor="b">
                    <a:solidFill>
                      <a:srgbClr val="1D707B"/>
                    </a:solidFill>
                  </a:tcPr>
                </a:tc>
                <a:tc>
                  <a:txBody>
                    <a:bodyPr/>
                    <a:lstStyle/>
                    <a:p>
                      <a:pPr algn="l" fontAlgn="b"/>
                      <a:r>
                        <a:rPr lang="en-US" sz="2300" b="1" u="none" strike="noStrike" dirty="0">
                          <a:solidFill>
                            <a:schemeClr val="bg1"/>
                          </a:solidFill>
                          <a:effectLst/>
                        </a:rPr>
                        <a:t>Target</a:t>
                      </a:r>
                      <a:endParaRPr lang="en-US" sz="2300" b="1" i="0" u="none" strike="noStrike" dirty="0">
                        <a:solidFill>
                          <a:schemeClr val="bg1"/>
                        </a:solidFill>
                        <a:effectLst/>
                        <a:latin typeface="Aptos Narrow" panose="020B0004020202020204" pitchFamily="34" charset="0"/>
                      </a:endParaRPr>
                    </a:p>
                  </a:txBody>
                  <a:tcPr marL="8549" marR="8549" marT="8549" marB="0" anchor="b">
                    <a:solidFill>
                      <a:srgbClr val="1D707B"/>
                    </a:solidFill>
                  </a:tcPr>
                </a:tc>
                <a:tc>
                  <a:txBody>
                    <a:bodyPr/>
                    <a:lstStyle/>
                    <a:p>
                      <a:pPr algn="l" fontAlgn="b"/>
                      <a:r>
                        <a:rPr lang="en-US" sz="2300" b="1" u="none" strike="noStrike" dirty="0">
                          <a:solidFill>
                            <a:schemeClr val="bg1"/>
                          </a:solidFill>
                          <a:effectLst/>
                        </a:rPr>
                        <a:t>Actual</a:t>
                      </a:r>
                      <a:endParaRPr lang="en-US" sz="2300" b="1" i="0" u="none" strike="noStrike" dirty="0">
                        <a:solidFill>
                          <a:schemeClr val="bg1"/>
                        </a:solidFill>
                        <a:effectLst/>
                        <a:latin typeface="Aptos Narrow" panose="020B0004020202020204" pitchFamily="34" charset="0"/>
                      </a:endParaRPr>
                    </a:p>
                  </a:txBody>
                  <a:tcPr marL="8549" marR="8549" marT="8549" marB="0" anchor="b">
                    <a:solidFill>
                      <a:srgbClr val="1D707B"/>
                    </a:solidFill>
                  </a:tcPr>
                </a:tc>
                <a:extLst>
                  <a:ext uri="{0D108BD9-81ED-4DB2-BD59-A6C34878D82A}">
                    <a16:rowId xmlns:a16="http://schemas.microsoft.com/office/drawing/2014/main" val="138007821"/>
                  </a:ext>
                </a:extLst>
              </a:tr>
              <a:tr h="393245">
                <a:tc>
                  <a:txBody>
                    <a:bodyPr/>
                    <a:lstStyle/>
                    <a:p>
                      <a:pPr algn="l" fontAlgn="b"/>
                      <a:r>
                        <a:rPr lang="en-US" sz="2000" u="none" strike="noStrike" dirty="0">
                          <a:effectLst/>
                        </a:rPr>
                        <a:t>Outreach</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algn="l" fontAlgn="b"/>
                      <a:r>
                        <a:rPr lang="en-US" sz="2000" u="none" strike="noStrike" dirty="0">
                          <a:effectLst/>
                        </a:rPr>
                        <a:t> Launched</a:t>
                      </a:r>
                      <a:endParaRPr lang="en-US" sz="2000" b="0" i="0" u="none" strike="noStrike" dirty="0">
                        <a:solidFill>
                          <a:srgbClr val="000000"/>
                        </a:solidFill>
                        <a:effectLst/>
                        <a:latin typeface="Aptos Narrow" panose="020B0004020202020204" pitchFamily="34" charset="0"/>
                      </a:endParaRPr>
                    </a:p>
                  </a:txBody>
                  <a:tcPr marL="8549" marR="8549" marT="8549" marB="0" anchor="b"/>
                </a:tc>
                <a:extLst>
                  <a:ext uri="{0D108BD9-81ED-4DB2-BD59-A6C34878D82A}">
                    <a16:rowId xmlns:a16="http://schemas.microsoft.com/office/drawing/2014/main" val="4122486303"/>
                  </a:ext>
                </a:extLst>
              </a:tr>
              <a:tr h="393245">
                <a:tc>
                  <a:txBody>
                    <a:bodyPr/>
                    <a:lstStyle/>
                    <a:p>
                      <a:pPr algn="l" fontAlgn="b"/>
                      <a:r>
                        <a:rPr lang="en-US" sz="2000" u="none" strike="noStrike" dirty="0">
                          <a:effectLst/>
                        </a:rPr>
                        <a:t>Assessment</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extLst>
                  <a:ext uri="{0D108BD9-81ED-4DB2-BD59-A6C34878D82A}">
                    <a16:rowId xmlns:a16="http://schemas.microsoft.com/office/drawing/2014/main" val="1654809008"/>
                  </a:ext>
                </a:extLst>
              </a:tr>
              <a:tr h="393245">
                <a:tc>
                  <a:txBody>
                    <a:bodyPr/>
                    <a:lstStyle/>
                    <a:p>
                      <a:pPr algn="l" fontAlgn="b"/>
                      <a:r>
                        <a:rPr lang="en-US" sz="2000" u="none" strike="noStrike" dirty="0">
                          <a:effectLst/>
                        </a:rPr>
                        <a:t>Promise</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tc>
                <a:extLst>
                  <a:ext uri="{0D108BD9-81ED-4DB2-BD59-A6C34878D82A}">
                    <a16:rowId xmlns:a16="http://schemas.microsoft.com/office/drawing/2014/main" val="2628121240"/>
                  </a:ext>
                </a:extLst>
              </a:tr>
              <a:tr h="393245">
                <a:tc>
                  <a:txBody>
                    <a:bodyPr/>
                    <a:lstStyle/>
                    <a:p>
                      <a:pPr algn="l" fontAlgn="b"/>
                      <a:r>
                        <a:rPr lang="en-US" sz="2000" u="none" strike="noStrike" dirty="0">
                          <a:effectLst/>
                        </a:rPr>
                        <a:t>Career Services</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extLst>
                  <a:ext uri="{0D108BD9-81ED-4DB2-BD59-A6C34878D82A}">
                    <a16:rowId xmlns:a16="http://schemas.microsoft.com/office/drawing/2014/main" val="730013618"/>
                  </a:ext>
                </a:extLst>
              </a:tr>
              <a:tr h="393245">
                <a:tc>
                  <a:txBody>
                    <a:bodyPr/>
                    <a:lstStyle/>
                    <a:p>
                      <a:pPr algn="l" fontAlgn="b"/>
                      <a:r>
                        <a:rPr lang="en-US" sz="2000" u="none" strike="noStrike">
                          <a:effectLst/>
                        </a:rPr>
                        <a:t>Evaluations</a:t>
                      </a:r>
                      <a:endParaRPr lang="en-US" sz="2000" b="0" i="0" u="none" strike="noStrike">
                        <a:solidFill>
                          <a:srgbClr val="000000"/>
                        </a:solidFill>
                        <a:effectLst/>
                        <a:latin typeface="Aptos Narrow" panose="020B0004020202020204" pitchFamily="34" charset="0"/>
                      </a:endParaRPr>
                    </a:p>
                  </a:txBody>
                  <a:tcPr marL="8549" marR="8549" marT="8549" marB="0" anchor="b"/>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tc>
                <a:extLst>
                  <a:ext uri="{0D108BD9-81ED-4DB2-BD59-A6C34878D82A}">
                    <a16:rowId xmlns:a16="http://schemas.microsoft.com/office/drawing/2014/main" val="1167807473"/>
                  </a:ext>
                </a:extLst>
              </a:tr>
              <a:tr h="393245">
                <a:tc>
                  <a:txBody>
                    <a:bodyPr/>
                    <a:lstStyle/>
                    <a:p>
                      <a:pPr algn="l" fontAlgn="b"/>
                      <a:r>
                        <a:rPr lang="en-US" sz="2000" u="none" strike="noStrike" dirty="0">
                          <a:effectLst/>
                        </a:rPr>
                        <a:t>BTCWI</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Launched</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extLst>
                  <a:ext uri="{0D108BD9-81ED-4DB2-BD59-A6C34878D82A}">
                    <a16:rowId xmlns:a16="http://schemas.microsoft.com/office/drawing/2014/main" val="592459334"/>
                  </a:ext>
                </a:extLst>
              </a:tr>
              <a:tr h="401793">
                <a:tc>
                  <a:txBody>
                    <a:bodyPr/>
                    <a:lstStyle/>
                    <a:p>
                      <a:pPr algn="l" fontAlgn="b"/>
                      <a:r>
                        <a:rPr lang="en-US" sz="2000" u="none" strike="noStrike">
                          <a:effectLst/>
                        </a:rPr>
                        <a:t>Graduation</a:t>
                      </a:r>
                      <a:endParaRPr lang="en-US" sz="2000" b="0" i="0" u="none" strike="noStrike">
                        <a:solidFill>
                          <a:srgbClr val="000000"/>
                        </a:solidFill>
                        <a:effectLst/>
                        <a:latin typeface="Aptos Narrow" panose="020B0004020202020204" pitchFamily="34" charset="0"/>
                      </a:endParaRPr>
                    </a:p>
                  </a:txBody>
                  <a:tcPr marL="8549" marR="8549" marT="8549" marB="0" anchor="b"/>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tc>
                <a:extLst>
                  <a:ext uri="{0D108BD9-81ED-4DB2-BD59-A6C34878D82A}">
                    <a16:rowId xmlns:a16="http://schemas.microsoft.com/office/drawing/2014/main" val="4245770433"/>
                  </a:ext>
                </a:extLst>
              </a:tr>
              <a:tr h="401793">
                <a:tc>
                  <a:txBody>
                    <a:bodyPr/>
                    <a:lstStyle/>
                    <a:p>
                      <a:pPr algn="l" fontAlgn="b"/>
                      <a:r>
                        <a:rPr lang="en-US" sz="2000" u="none" strike="noStrike" dirty="0">
                          <a:effectLst/>
                        </a:rPr>
                        <a:t>Scholarships</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extLst>
                  <a:ext uri="{0D108BD9-81ED-4DB2-BD59-A6C34878D82A}">
                    <a16:rowId xmlns:a16="http://schemas.microsoft.com/office/drawing/2014/main" val="2963961706"/>
                  </a:ext>
                </a:extLst>
              </a:tr>
              <a:tr h="393245">
                <a:tc>
                  <a:txBody>
                    <a:bodyPr/>
                    <a:lstStyle/>
                    <a:p>
                      <a:pPr algn="l" fontAlgn="b"/>
                      <a:r>
                        <a:rPr lang="en-US" sz="2000" u="none" strike="noStrike">
                          <a:effectLst/>
                        </a:rPr>
                        <a:t>Financial Aid</a:t>
                      </a:r>
                      <a:endParaRPr lang="en-US" sz="2000" b="0" i="0" u="none" strike="noStrike">
                        <a:solidFill>
                          <a:srgbClr val="000000"/>
                        </a:solidFill>
                        <a:effectLst/>
                        <a:latin typeface="Aptos Narrow" panose="020B0004020202020204" pitchFamily="34" charset="0"/>
                      </a:endParaRPr>
                    </a:p>
                  </a:txBody>
                  <a:tcPr marL="8549" marR="8549" marT="8549" marB="0" anchor="b"/>
                </a:tc>
                <a:tc>
                  <a:txBody>
                    <a:bodyPr/>
                    <a:lstStyle/>
                    <a:p>
                      <a:pPr algn="ctr" fontAlgn="b"/>
                      <a:r>
                        <a:rPr lang="en-US" sz="2000" u="none" strike="noStrike" dirty="0">
                          <a:effectLst/>
                        </a:rPr>
                        <a:t>First week October</a:t>
                      </a:r>
                      <a:endParaRPr lang="en-US" sz="2000" b="0" i="0" u="none" strike="noStrike" dirty="0">
                        <a:solidFill>
                          <a:srgbClr val="000000"/>
                        </a:solidFill>
                        <a:effectLst/>
                        <a:latin typeface="Aptos Narrow" panose="020B0004020202020204" pitchFamily="34" charset="0"/>
                      </a:endParaRPr>
                    </a:p>
                  </a:txBody>
                  <a:tcPr marL="8549" marR="8549" marT="8549"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Launch 10/6/2025</a:t>
                      </a:r>
                      <a:endParaRPr lang="en-US" sz="2000" b="0" i="0" u="none" strike="noStrike" dirty="0">
                        <a:solidFill>
                          <a:srgbClr val="000000"/>
                        </a:solidFill>
                        <a:effectLst/>
                        <a:latin typeface="Aptos Narrow" panose="020B0004020202020204" pitchFamily="34" charset="0"/>
                      </a:endParaRPr>
                    </a:p>
                  </a:txBody>
                  <a:tcPr marL="8549" marR="8549" marT="8549" marB="0" anchor="b"/>
                </a:tc>
                <a:extLst>
                  <a:ext uri="{0D108BD9-81ED-4DB2-BD59-A6C34878D82A}">
                    <a16:rowId xmlns:a16="http://schemas.microsoft.com/office/drawing/2014/main" val="351172537"/>
                  </a:ext>
                </a:extLst>
              </a:tr>
              <a:tr h="401793">
                <a:tc>
                  <a:txBody>
                    <a:bodyPr/>
                    <a:lstStyle/>
                    <a:p>
                      <a:pPr algn="l" fontAlgn="b"/>
                      <a:r>
                        <a:rPr lang="en-US" sz="2000" u="none" strike="noStrike" dirty="0">
                          <a:effectLst/>
                        </a:rPr>
                        <a:t>Counseling</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algn="ctr" fontAlgn="b"/>
                      <a:r>
                        <a:rPr lang="en-US" sz="2000" u="none" strike="noStrike" dirty="0">
                          <a:effectLst/>
                        </a:rPr>
                        <a:t>First week November</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u="none" strike="noStrike" dirty="0">
                          <a:effectLst/>
                        </a:rPr>
                        <a:t>  On Target</a:t>
                      </a:r>
                      <a:endParaRPr lang="en-US" sz="2000" b="0" i="0" u="none" strike="noStrike" dirty="0">
                        <a:solidFill>
                          <a:srgbClr val="000000"/>
                        </a:solidFill>
                        <a:effectLst/>
                        <a:latin typeface="Aptos Narrow" panose="020B0004020202020204" pitchFamily="34" charset="0"/>
                      </a:endParaRPr>
                    </a:p>
                  </a:txBody>
                  <a:tcPr marL="8549" marR="8549" marT="8549" marB="0" anchor="b">
                    <a:solidFill>
                      <a:schemeClr val="bg2">
                        <a:lumMod val="90000"/>
                      </a:schemeClr>
                    </a:solidFill>
                  </a:tcPr>
                </a:tc>
                <a:extLst>
                  <a:ext uri="{0D108BD9-81ED-4DB2-BD59-A6C34878D82A}">
                    <a16:rowId xmlns:a16="http://schemas.microsoft.com/office/drawing/2014/main" val="142625625"/>
                  </a:ext>
                </a:extLst>
              </a:tr>
            </a:tbl>
          </a:graphicData>
        </a:graphic>
      </p:graphicFrame>
      <p:sp>
        <p:nvSpPr>
          <p:cNvPr id="6" name="TextBox 5">
            <a:extLst>
              <a:ext uri="{FF2B5EF4-FFF2-40B4-BE49-F238E27FC236}">
                <a16:creationId xmlns:a16="http://schemas.microsoft.com/office/drawing/2014/main" id="{112B31B1-0053-2B84-6066-3F434598B284}"/>
              </a:ext>
            </a:extLst>
          </p:cNvPr>
          <p:cNvSpPr txBox="1"/>
          <p:nvPr/>
        </p:nvSpPr>
        <p:spPr>
          <a:xfrm>
            <a:off x="4541855" y="284908"/>
            <a:ext cx="7415684" cy="646331"/>
          </a:xfrm>
          <a:prstGeom prst="rect">
            <a:avLst/>
          </a:prstGeom>
          <a:noFill/>
        </p:spPr>
        <p:txBody>
          <a:bodyPr wrap="square">
            <a:spAutoFit/>
          </a:bodyPr>
          <a:lstStyle/>
          <a:p>
            <a:pPr algn="ctr"/>
            <a:r>
              <a:rPr lang="en-US" sz="3600" b="1" dirty="0"/>
              <a:t>Upgrading “Jimmy the Jet”</a:t>
            </a:r>
          </a:p>
        </p:txBody>
      </p:sp>
    </p:spTree>
    <p:extLst>
      <p:ext uri="{BB962C8B-B14F-4D97-AF65-F5344CB8AC3E}">
        <p14:creationId xmlns:p14="http://schemas.microsoft.com/office/powerpoint/2010/main" val="457513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0968442-8BF3-808A-5DCE-ACE7E7FD3A59}"/>
              </a:ext>
            </a:extLst>
          </p:cNvPr>
          <p:cNvSpPr>
            <a:spLocks noGrp="1"/>
          </p:cNvSpPr>
          <p:nvPr>
            <p:ph type="title"/>
          </p:nvPr>
        </p:nvSpPr>
        <p:spPr>
          <a:xfrm>
            <a:off x="532563" y="915348"/>
            <a:ext cx="3155182" cy="1325033"/>
          </a:xfrm>
        </p:spPr>
        <p:txBody>
          <a:bodyPr>
            <a:normAutofit/>
          </a:bodyPr>
          <a:lstStyle/>
          <a:p>
            <a:r>
              <a:rPr lang="en-US" sz="3600" dirty="0">
                <a:solidFill>
                  <a:schemeClr val="bg1"/>
                </a:solidFill>
              </a:rPr>
              <a:t>Implementation Update</a:t>
            </a:r>
            <a:endParaRPr lang="en-US" sz="3600" dirty="0"/>
          </a:p>
        </p:txBody>
      </p:sp>
      <p:sp>
        <p:nvSpPr>
          <p:cNvPr id="5" name="TextBox 4">
            <a:extLst>
              <a:ext uri="{FF2B5EF4-FFF2-40B4-BE49-F238E27FC236}">
                <a16:creationId xmlns:a16="http://schemas.microsoft.com/office/drawing/2014/main" id="{F8CD1AFF-DD84-0454-E294-6B36A5D14012}"/>
              </a:ext>
            </a:extLst>
          </p:cNvPr>
          <p:cNvSpPr txBox="1"/>
          <p:nvPr/>
        </p:nvSpPr>
        <p:spPr>
          <a:xfrm>
            <a:off x="4672484" y="418235"/>
            <a:ext cx="7189508" cy="646331"/>
          </a:xfrm>
          <a:prstGeom prst="rect">
            <a:avLst/>
          </a:prstGeom>
          <a:noFill/>
        </p:spPr>
        <p:txBody>
          <a:bodyPr wrap="square">
            <a:spAutoFit/>
          </a:bodyPr>
          <a:lstStyle/>
          <a:p>
            <a:pPr algn="ctr"/>
            <a:r>
              <a:rPr lang="en-US" sz="3600" b="1" dirty="0"/>
              <a:t>Initial ROI</a:t>
            </a:r>
          </a:p>
        </p:txBody>
      </p:sp>
      <p:graphicFrame>
        <p:nvGraphicFramePr>
          <p:cNvPr id="6" name="Table 5">
            <a:extLst>
              <a:ext uri="{FF2B5EF4-FFF2-40B4-BE49-F238E27FC236}">
                <a16:creationId xmlns:a16="http://schemas.microsoft.com/office/drawing/2014/main" id="{E9AEF73C-C637-4B59-E921-92EE23118200}"/>
              </a:ext>
            </a:extLst>
          </p:cNvPr>
          <p:cNvGraphicFramePr>
            <a:graphicFrameLocks noGrp="1"/>
          </p:cNvGraphicFramePr>
          <p:nvPr>
            <p:extLst>
              <p:ext uri="{D42A27DB-BD31-4B8C-83A1-F6EECF244321}">
                <p14:modId xmlns:p14="http://schemas.microsoft.com/office/powerpoint/2010/main" val="3261277160"/>
              </p:ext>
            </p:extLst>
          </p:nvPr>
        </p:nvGraphicFramePr>
        <p:xfrm>
          <a:off x="6047912" y="1340648"/>
          <a:ext cx="4353327" cy="899733"/>
        </p:xfrm>
        <a:graphic>
          <a:graphicData uri="http://schemas.openxmlformats.org/drawingml/2006/table">
            <a:tbl>
              <a:tblPr firstRow="1" firstCol="1" bandRow="1">
                <a:tableStyleId>{5C22544A-7EE6-4342-B048-85BDC9FD1C3A}</a:tableStyleId>
              </a:tblPr>
              <a:tblGrid>
                <a:gridCol w="2154880">
                  <a:extLst>
                    <a:ext uri="{9D8B030D-6E8A-4147-A177-3AD203B41FA5}">
                      <a16:colId xmlns:a16="http://schemas.microsoft.com/office/drawing/2014/main" val="429757063"/>
                    </a:ext>
                  </a:extLst>
                </a:gridCol>
                <a:gridCol w="1078131">
                  <a:extLst>
                    <a:ext uri="{9D8B030D-6E8A-4147-A177-3AD203B41FA5}">
                      <a16:colId xmlns:a16="http://schemas.microsoft.com/office/drawing/2014/main" val="3444536978"/>
                    </a:ext>
                  </a:extLst>
                </a:gridCol>
                <a:gridCol w="1120316">
                  <a:extLst>
                    <a:ext uri="{9D8B030D-6E8A-4147-A177-3AD203B41FA5}">
                      <a16:colId xmlns:a16="http://schemas.microsoft.com/office/drawing/2014/main" val="1679275094"/>
                    </a:ext>
                  </a:extLst>
                </a:gridCol>
              </a:tblGrid>
              <a:tr h="0">
                <a:tc>
                  <a:txBody>
                    <a:bodyPr/>
                    <a:lstStyle/>
                    <a:p>
                      <a:pPr marL="0" marR="0">
                        <a:lnSpc>
                          <a:spcPct val="115000"/>
                        </a:lnSpc>
                        <a:spcBef>
                          <a:spcPts val="0"/>
                        </a:spcBef>
                        <a:spcAft>
                          <a:spcPts val="0"/>
                        </a:spcAft>
                      </a:pPr>
                      <a:r>
                        <a:rPr lang="en-US" sz="1800" kern="100" dirty="0">
                          <a:effectLst/>
                        </a:rPr>
                        <a:t>Element 451ROI</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D707B"/>
                    </a:solidFill>
                  </a:tcPr>
                </a:tc>
                <a:tc>
                  <a:txBody>
                    <a:bodyPr/>
                    <a:lstStyle/>
                    <a:p>
                      <a:pPr marL="0" marR="0">
                        <a:lnSpc>
                          <a:spcPct val="115000"/>
                        </a:lnSpc>
                        <a:spcBef>
                          <a:spcPts val="0"/>
                        </a:spcBef>
                        <a:spcAft>
                          <a:spcPts val="0"/>
                        </a:spcAft>
                      </a:pPr>
                      <a:r>
                        <a:rPr lang="en-US" sz="1800" kern="100" dirty="0">
                          <a:effectLst/>
                        </a:rPr>
                        <a:t>Q2</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D707B"/>
                    </a:solidFill>
                  </a:tcPr>
                </a:tc>
                <a:tc>
                  <a:txBody>
                    <a:bodyPr/>
                    <a:lstStyle/>
                    <a:p>
                      <a:pPr marL="0" marR="0">
                        <a:lnSpc>
                          <a:spcPct val="115000"/>
                        </a:lnSpc>
                        <a:spcBef>
                          <a:spcPts val="0"/>
                        </a:spcBef>
                        <a:spcAft>
                          <a:spcPts val="0"/>
                        </a:spcAft>
                      </a:pPr>
                      <a:r>
                        <a:rPr lang="en-US" sz="1800" kern="100" dirty="0">
                          <a:effectLst/>
                        </a:rPr>
                        <a:t>Q3</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D707B"/>
                    </a:solidFill>
                  </a:tcPr>
                </a:tc>
                <a:extLst>
                  <a:ext uri="{0D108BD9-81ED-4DB2-BD59-A6C34878D82A}">
                    <a16:rowId xmlns:a16="http://schemas.microsoft.com/office/drawing/2014/main" val="3392030094"/>
                  </a:ext>
                </a:extLst>
              </a:tr>
              <a:tr h="0">
                <a:tc>
                  <a:txBody>
                    <a:bodyPr/>
                    <a:lstStyle/>
                    <a:p>
                      <a:pPr marL="0" marR="0">
                        <a:lnSpc>
                          <a:spcPct val="115000"/>
                        </a:lnSpc>
                        <a:spcBef>
                          <a:spcPts val="0"/>
                        </a:spcBef>
                        <a:spcAft>
                          <a:spcPts val="0"/>
                        </a:spcAft>
                      </a:pPr>
                      <a:r>
                        <a:rPr lang="en-US" sz="1800" kern="100" dirty="0">
                          <a:effectLst/>
                        </a:rPr>
                        <a:t>Total Hours Saved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D707B"/>
                    </a:solidFill>
                  </a:tcPr>
                </a:tc>
                <a:tc>
                  <a:txBody>
                    <a:bodyPr/>
                    <a:lstStyle/>
                    <a:p>
                      <a:pPr marL="0" marR="0">
                        <a:lnSpc>
                          <a:spcPct val="115000"/>
                        </a:lnSpc>
                        <a:spcBef>
                          <a:spcPts val="0"/>
                        </a:spcBef>
                        <a:spcAft>
                          <a:spcPts val="0"/>
                        </a:spcAft>
                      </a:pPr>
                      <a:r>
                        <a:rPr lang="en-US" sz="1800" kern="100">
                          <a:effectLst/>
                        </a:rPr>
                        <a:t>115</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kern="100">
                          <a:effectLst/>
                        </a:rPr>
                        <a:t>164</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5178916"/>
                  </a:ext>
                </a:extLst>
              </a:tr>
              <a:tr h="0">
                <a:tc>
                  <a:txBody>
                    <a:bodyPr/>
                    <a:lstStyle/>
                    <a:p>
                      <a:pPr marL="0" marR="0">
                        <a:lnSpc>
                          <a:spcPct val="115000"/>
                        </a:lnSpc>
                        <a:spcBef>
                          <a:spcPts val="0"/>
                        </a:spcBef>
                        <a:spcAft>
                          <a:spcPts val="0"/>
                        </a:spcAft>
                      </a:pPr>
                      <a:r>
                        <a:rPr lang="en-US" sz="1800" kern="100" dirty="0">
                          <a:effectLst/>
                        </a:rPr>
                        <a:t>Annual Savings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1D707B"/>
                    </a:solidFill>
                  </a:tcPr>
                </a:tc>
                <a:tc>
                  <a:txBody>
                    <a:bodyPr/>
                    <a:lstStyle/>
                    <a:p>
                      <a:pPr marL="0" marR="0">
                        <a:lnSpc>
                          <a:spcPct val="115000"/>
                        </a:lnSpc>
                        <a:spcBef>
                          <a:spcPts val="0"/>
                        </a:spcBef>
                        <a:spcAft>
                          <a:spcPts val="0"/>
                        </a:spcAft>
                      </a:pPr>
                      <a:r>
                        <a:rPr lang="en-US" sz="1800" kern="100" dirty="0">
                          <a:effectLst/>
                        </a:rPr>
                        <a:t>$11,200</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kern="100" dirty="0">
                          <a:effectLst/>
                        </a:rPr>
                        <a:t>$16,400</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3044870"/>
                  </a:ext>
                </a:extLst>
              </a:tr>
            </a:tbl>
          </a:graphicData>
        </a:graphic>
      </p:graphicFrame>
      <p:sp>
        <p:nvSpPr>
          <p:cNvPr id="8" name="TextBox 7">
            <a:extLst>
              <a:ext uri="{FF2B5EF4-FFF2-40B4-BE49-F238E27FC236}">
                <a16:creationId xmlns:a16="http://schemas.microsoft.com/office/drawing/2014/main" id="{F04A563A-B359-E578-A90C-7F0F24BFBB30}"/>
              </a:ext>
            </a:extLst>
          </p:cNvPr>
          <p:cNvSpPr txBox="1"/>
          <p:nvPr/>
        </p:nvSpPr>
        <p:spPr>
          <a:xfrm>
            <a:off x="5144755" y="2534859"/>
            <a:ext cx="6159640" cy="400110"/>
          </a:xfrm>
          <a:prstGeom prst="rect">
            <a:avLst/>
          </a:prstGeom>
          <a:noFill/>
        </p:spPr>
        <p:txBody>
          <a:bodyPr wrap="square" rtlCol="0">
            <a:spAutoFit/>
          </a:bodyPr>
          <a:lstStyle/>
          <a:p>
            <a:pPr algn="ctr"/>
            <a:r>
              <a:rPr lang="en-US" sz="2000" b="1" dirty="0"/>
              <a:t>Ocelot Contract Ends 2025: $62,250 Annually</a:t>
            </a:r>
            <a:endParaRPr lang="en-US" dirty="0"/>
          </a:p>
        </p:txBody>
      </p:sp>
      <p:sp>
        <p:nvSpPr>
          <p:cNvPr id="9" name="Rectangle 8">
            <a:extLst>
              <a:ext uri="{FF2B5EF4-FFF2-40B4-BE49-F238E27FC236}">
                <a16:creationId xmlns:a16="http://schemas.microsoft.com/office/drawing/2014/main" id="{4BAF69D8-1B93-750C-117E-80FD7333B388}"/>
              </a:ext>
            </a:extLst>
          </p:cNvPr>
          <p:cNvSpPr/>
          <p:nvPr/>
        </p:nvSpPr>
        <p:spPr>
          <a:xfrm>
            <a:off x="4634218" y="3229447"/>
            <a:ext cx="7266040" cy="1754326"/>
          </a:xfrm>
          <a:prstGeom prst="rect">
            <a:avLst/>
          </a:prstGeom>
          <a:noFill/>
        </p:spPr>
        <p:txBody>
          <a:bodyPr wrap="squar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$78,650 </a:t>
            </a:r>
          </a:p>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Annual Savings</a:t>
            </a:r>
          </a:p>
        </p:txBody>
      </p:sp>
      <p:sp>
        <p:nvSpPr>
          <p:cNvPr id="10" name="TextBox 9">
            <a:extLst>
              <a:ext uri="{FF2B5EF4-FFF2-40B4-BE49-F238E27FC236}">
                <a16:creationId xmlns:a16="http://schemas.microsoft.com/office/drawing/2014/main" id="{2DB97F25-E324-2FB9-699B-D6DF001CC830}"/>
              </a:ext>
            </a:extLst>
          </p:cNvPr>
          <p:cNvSpPr txBox="1"/>
          <p:nvPr/>
        </p:nvSpPr>
        <p:spPr>
          <a:xfrm>
            <a:off x="5875730" y="5355771"/>
            <a:ext cx="4783015" cy="338554"/>
          </a:xfrm>
          <a:prstGeom prst="rect">
            <a:avLst/>
          </a:prstGeom>
          <a:noFill/>
        </p:spPr>
        <p:txBody>
          <a:bodyPr wrap="square" rtlCol="0">
            <a:spAutoFit/>
          </a:bodyPr>
          <a:lstStyle/>
          <a:p>
            <a:pPr algn="ctr"/>
            <a:r>
              <a:rPr lang="en-US" sz="1600" b="1" i="1" dirty="0">
                <a:solidFill>
                  <a:srgbClr val="23756B"/>
                </a:solidFill>
              </a:rPr>
              <a:t>* Only one department at 100% Adoption</a:t>
            </a:r>
          </a:p>
        </p:txBody>
      </p:sp>
    </p:spTree>
    <p:extLst>
      <p:ext uri="{BB962C8B-B14F-4D97-AF65-F5344CB8AC3E}">
        <p14:creationId xmlns:p14="http://schemas.microsoft.com/office/powerpoint/2010/main" val="1737319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20171</TotalTime>
  <Words>1858</Words>
  <Application>Microsoft Office PowerPoint</Application>
  <PresentationFormat>Widescreen</PresentationFormat>
  <Paragraphs>205</Paragraphs>
  <Slides>16</Slides>
  <Notes>16</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Aptos Narrow</vt:lpstr>
      <vt:lpstr>Arial</vt:lpstr>
      <vt:lpstr>Slack-Lato</vt:lpstr>
      <vt:lpstr>Tahoma</vt:lpstr>
      <vt:lpstr>Office Theme</vt:lpstr>
      <vt:lpstr>CRM Implementation Update</vt:lpstr>
      <vt:lpstr>Implementation Update</vt:lpstr>
      <vt:lpstr>Implementation Update</vt:lpstr>
      <vt:lpstr>Implementation Update</vt:lpstr>
      <vt:lpstr>Implementation Update</vt:lpstr>
      <vt:lpstr>Implementation Update</vt:lpstr>
      <vt:lpstr>Implementation Update</vt:lpstr>
      <vt:lpstr>Implementation Update</vt:lpstr>
      <vt:lpstr>Implementation Update</vt:lpstr>
      <vt:lpstr>Implementation Update</vt:lpstr>
      <vt:lpstr>Implementation Update</vt:lpstr>
      <vt:lpstr>PowerPoint Presentation</vt:lpstr>
      <vt:lpstr>Implementation Update</vt:lpstr>
      <vt:lpstr>Implementation Update</vt:lpstr>
      <vt:lpstr>Implementation Update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 RobertsJr</dc:creator>
  <cp:lastModifiedBy>Daniel Roberts</cp:lastModifiedBy>
  <cp:revision>16</cp:revision>
  <cp:lastPrinted>2025-10-01T23:15:05Z</cp:lastPrinted>
  <dcterms:created xsi:type="dcterms:W3CDTF">2025-09-11T22:23:35Z</dcterms:created>
  <dcterms:modified xsi:type="dcterms:W3CDTF">2025-10-03T20:31:09Z</dcterms:modified>
</cp:coreProperties>
</file>