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08" r:id="rId4"/>
    <p:sldMasterId id="2147483732" r:id="rId5"/>
  </p:sldMasterIdLst>
  <p:notesMasterIdLst>
    <p:notesMasterId r:id="rId41"/>
  </p:notesMasterIdLst>
  <p:sldIdLst>
    <p:sldId id="256" r:id="rId6"/>
    <p:sldId id="330" r:id="rId7"/>
    <p:sldId id="377" r:id="rId8"/>
    <p:sldId id="368" r:id="rId9"/>
    <p:sldId id="366" r:id="rId10"/>
    <p:sldId id="373" r:id="rId11"/>
    <p:sldId id="369" r:id="rId12"/>
    <p:sldId id="374" r:id="rId13"/>
    <p:sldId id="370" r:id="rId14"/>
    <p:sldId id="375" r:id="rId15"/>
    <p:sldId id="371" r:id="rId16"/>
    <p:sldId id="376" r:id="rId17"/>
    <p:sldId id="372" r:id="rId18"/>
    <p:sldId id="325" r:id="rId19"/>
    <p:sldId id="329" r:id="rId20"/>
    <p:sldId id="347" r:id="rId21"/>
    <p:sldId id="348" r:id="rId22"/>
    <p:sldId id="349" r:id="rId23"/>
    <p:sldId id="350" r:id="rId24"/>
    <p:sldId id="351" r:id="rId25"/>
    <p:sldId id="352" r:id="rId26"/>
    <p:sldId id="326" r:id="rId27"/>
    <p:sldId id="353" r:id="rId28"/>
    <p:sldId id="354" r:id="rId29"/>
    <p:sldId id="356" r:id="rId30"/>
    <p:sldId id="355" r:id="rId31"/>
    <p:sldId id="327" r:id="rId32"/>
    <p:sldId id="357" r:id="rId33"/>
    <p:sldId id="358" r:id="rId34"/>
    <p:sldId id="359" r:id="rId35"/>
    <p:sldId id="363" r:id="rId36"/>
    <p:sldId id="328" r:id="rId37"/>
    <p:sldId id="360" r:id="rId38"/>
    <p:sldId id="364" r:id="rId39"/>
    <p:sldId id="365" r:id="rId4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D7E4BD"/>
    <a:srgbClr val="377989"/>
    <a:srgbClr val="33877F"/>
    <a:srgbClr val="CC0000"/>
    <a:srgbClr val="FAC090"/>
    <a:srgbClr val="9BBB59"/>
    <a:srgbClr val="221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2"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5.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6.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7.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8.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9.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0.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oleObject" Target="file:///C:\Users\jfigueroa001\Projects\Tech%20Questionnaire\Data\Survey_Summary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8433945756781E-2"/>
          <c:y val="4.0816326530612242E-2"/>
          <c:w val="0.8669749198016915"/>
          <c:h val="0.64338796936097276"/>
        </c:manualLayout>
      </c:layout>
      <c:barChart>
        <c:barDir val="col"/>
        <c:grouping val="clustered"/>
        <c:varyColors val="0"/>
        <c:ser>
          <c:idx val="0"/>
          <c:order val="0"/>
          <c:tx>
            <c:strRef>
              <c:f>IS!$B$2</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IS!$A$3:$A$7</c:f>
              <c:strCache>
                <c:ptCount val="5"/>
                <c:pt idx="0">
                  <c:v>Office and/or Conference Hardware (e.g. Desktop, Printer, and Phone)</c:v>
                </c:pt>
                <c:pt idx="1">
                  <c:v>Web-Based Software (e.g. Zoom, Canvas, and Canva)</c:v>
                </c:pt>
                <c:pt idx="2">
                  <c:v>Classroom Hardware (e.g. Projector, Document Camera, and AV System)</c:v>
                </c:pt>
                <c:pt idx="3">
                  <c:v>Specialized Software (e.g. Logic, Adobe Premier, and AutoCAD)</c:v>
                </c:pt>
                <c:pt idx="4">
                  <c:v>Other: Instrument - Specific OS</c:v>
                </c:pt>
              </c:strCache>
            </c:strRef>
          </c:cat>
          <c:val>
            <c:numRef>
              <c:f>IS!$B$3:$B$7</c:f>
              <c:numCache>
                <c:formatCode>General</c:formatCode>
                <c:ptCount val="5"/>
                <c:pt idx="0">
                  <c:v>20</c:v>
                </c:pt>
                <c:pt idx="1">
                  <c:v>13</c:v>
                </c:pt>
                <c:pt idx="2">
                  <c:v>9</c:v>
                </c:pt>
                <c:pt idx="3">
                  <c:v>6</c:v>
                </c:pt>
                <c:pt idx="4">
                  <c:v>1</c:v>
                </c:pt>
              </c:numCache>
            </c:numRef>
          </c:val>
          <c:extLst>
            <c:ext xmlns:c16="http://schemas.microsoft.com/office/drawing/2014/chart" uri="{C3380CC4-5D6E-409C-BE32-E72D297353CC}">
              <c16:uniqueId val="{00000000-497C-4B9C-848A-E9B92D6928BF}"/>
            </c:ext>
          </c:extLst>
        </c:ser>
        <c:dLbls>
          <c:dLblPos val="outEnd"/>
          <c:showLegendKey val="0"/>
          <c:showVal val="1"/>
          <c:showCatName val="0"/>
          <c:showSerName val="0"/>
          <c:showPercent val="0"/>
          <c:showBubbleSize val="0"/>
        </c:dLbls>
        <c:gapWidth val="219"/>
        <c:overlap val="-27"/>
        <c:axId val="953971824"/>
        <c:axId val="953973744"/>
      </c:barChart>
      <c:catAx>
        <c:axId val="9539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973744"/>
        <c:crosses val="autoZero"/>
        <c:auto val="1"/>
        <c:lblAlgn val="ctr"/>
        <c:lblOffset val="100"/>
        <c:noMultiLvlLbl val="0"/>
      </c:catAx>
      <c:valAx>
        <c:axId val="95397374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97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IS!$B$62</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IS!$A$63:$A$66</c:f>
              <c:strCache>
                <c:ptCount val="4"/>
                <c:pt idx="0">
                  <c:v>Personal Laptop/Computer</c:v>
                </c:pt>
                <c:pt idx="1">
                  <c:v>Personal Phone/Tablet</c:v>
                </c:pt>
                <c:pt idx="2">
                  <c:v>Support Equipment (Mouse, Keyboard, Cables, Printer, etc.)</c:v>
                </c:pt>
                <c:pt idx="3">
                  <c:v>Software &amp; Online Tools (Canva, Collab, DocuSign, video editors, etc.)</c:v>
                </c:pt>
              </c:strCache>
            </c:strRef>
          </c:cat>
          <c:val>
            <c:numRef>
              <c:f>IS!$B$63:$B$66</c:f>
              <c:numCache>
                <c:formatCode>General</c:formatCode>
                <c:ptCount val="4"/>
                <c:pt idx="0">
                  <c:v>5</c:v>
                </c:pt>
                <c:pt idx="1">
                  <c:v>3</c:v>
                </c:pt>
                <c:pt idx="2">
                  <c:v>2</c:v>
                </c:pt>
                <c:pt idx="3">
                  <c:v>1</c:v>
                </c:pt>
              </c:numCache>
            </c:numRef>
          </c:val>
          <c:extLst>
            <c:ext xmlns:c16="http://schemas.microsoft.com/office/drawing/2014/chart" uri="{C3380CC4-5D6E-409C-BE32-E72D297353CC}">
              <c16:uniqueId val="{00000000-65D8-4353-AA08-DA1F29971FB3}"/>
            </c:ext>
          </c:extLst>
        </c:ser>
        <c:dLbls>
          <c:dLblPos val="outEnd"/>
          <c:showLegendKey val="0"/>
          <c:showVal val="1"/>
          <c:showCatName val="0"/>
          <c:showSerName val="0"/>
          <c:showPercent val="0"/>
          <c:showBubbleSize val="0"/>
        </c:dLbls>
        <c:gapWidth val="219"/>
        <c:overlap val="-27"/>
        <c:axId val="953970864"/>
        <c:axId val="953976144"/>
      </c:barChart>
      <c:catAx>
        <c:axId val="95397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976144"/>
        <c:crosses val="autoZero"/>
        <c:auto val="1"/>
        <c:lblAlgn val="ctr"/>
        <c:lblOffset val="100"/>
        <c:noMultiLvlLbl val="0"/>
      </c:catAx>
      <c:valAx>
        <c:axId val="953976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97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AS!$D$19:$D$22</c:f>
              <c:strCache>
                <c:ptCount val="4"/>
                <c:pt idx="0">
                  <c:v>Personal Laptop/Computer</c:v>
                </c:pt>
                <c:pt idx="1">
                  <c:v>Personal Phone/Tablet</c:v>
                </c:pt>
                <c:pt idx="2">
                  <c:v>Support Equipment (Mouse, Keyboard, Cables, Printer, etc.)</c:v>
                </c:pt>
                <c:pt idx="3">
                  <c:v>Software &amp; Online Tools (Canva, Collab, DocuSign, video editors, etc.)</c:v>
                </c:pt>
              </c:strCache>
            </c:strRef>
          </c:cat>
          <c:val>
            <c:numRef>
              <c:f>AS!$E$19:$E$22</c:f>
              <c:numCache>
                <c:formatCode>General</c:formatCode>
                <c:ptCount val="4"/>
                <c:pt idx="0">
                  <c:v>2</c:v>
                </c:pt>
                <c:pt idx="1">
                  <c:v>1</c:v>
                </c:pt>
                <c:pt idx="2">
                  <c:v>2</c:v>
                </c:pt>
                <c:pt idx="3">
                  <c:v>1</c:v>
                </c:pt>
              </c:numCache>
            </c:numRef>
          </c:val>
          <c:extLst>
            <c:ext xmlns:c16="http://schemas.microsoft.com/office/drawing/2014/chart" uri="{C3380CC4-5D6E-409C-BE32-E72D297353CC}">
              <c16:uniqueId val="{00000000-4E99-4471-8985-519625153802}"/>
            </c:ext>
          </c:extLst>
        </c:ser>
        <c:dLbls>
          <c:showLegendKey val="0"/>
          <c:showVal val="0"/>
          <c:showCatName val="0"/>
          <c:showSerName val="0"/>
          <c:showPercent val="0"/>
          <c:showBubbleSize val="0"/>
        </c:dLbls>
        <c:gapWidth val="219"/>
        <c:overlap val="-27"/>
        <c:axId val="1481292400"/>
        <c:axId val="1481281840"/>
      </c:barChart>
      <c:catAx>
        <c:axId val="148129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81840"/>
        <c:crosses val="autoZero"/>
        <c:auto val="1"/>
        <c:lblAlgn val="ctr"/>
        <c:lblOffset val="100"/>
        <c:noMultiLvlLbl val="0"/>
      </c:catAx>
      <c:valAx>
        <c:axId val="14812818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9240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O!$D$46:$D$49</c:f>
              <c:strCache>
                <c:ptCount val="4"/>
                <c:pt idx="0">
                  <c:v>Personal Laptop/Computer</c:v>
                </c:pt>
                <c:pt idx="1">
                  <c:v>Personal Phone/Tablet</c:v>
                </c:pt>
                <c:pt idx="2">
                  <c:v>Support Equipment (Mouse, Keyboard, Cables, Printer, etc.)</c:v>
                </c:pt>
                <c:pt idx="3">
                  <c:v>Software &amp; Online Tools (Canva, Collab, DocuSign, video editors, etc.)</c:v>
                </c:pt>
              </c:strCache>
            </c:strRef>
          </c:cat>
          <c:val>
            <c:numRef>
              <c:f>O!$E$46:$E$49</c:f>
              <c:numCache>
                <c:formatCode>General</c:formatCode>
                <c:ptCount val="4"/>
                <c:pt idx="0">
                  <c:v>1</c:v>
                </c:pt>
                <c:pt idx="1">
                  <c:v>1</c:v>
                </c:pt>
                <c:pt idx="2">
                  <c:v>0</c:v>
                </c:pt>
                <c:pt idx="3">
                  <c:v>0</c:v>
                </c:pt>
              </c:numCache>
            </c:numRef>
          </c:val>
          <c:extLst>
            <c:ext xmlns:c16="http://schemas.microsoft.com/office/drawing/2014/chart" uri="{C3380CC4-5D6E-409C-BE32-E72D297353CC}">
              <c16:uniqueId val="{00000000-0681-460B-9158-295AAA2BDB50}"/>
            </c:ext>
          </c:extLst>
        </c:ser>
        <c:dLbls>
          <c:showLegendKey val="0"/>
          <c:showVal val="0"/>
          <c:showCatName val="0"/>
          <c:showSerName val="0"/>
          <c:showPercent val="0"/>
          <c:showBubbleSize val="0"/>
        </c:dLbls>
        <c:gapWidth val="219"/>
        <c:overlap val="-27"/>
        <c:axId val="1575603168"/>
        <c:axId val="1575603648"/>
      </c:barChart>
      <c:catAx>
        <c:axId val="157560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603648"/>
        <c:crosses val="autoZero"/>
        <c:auto val="1"/>
        <c:lblAlgn val="ctr"/>
        <c:lblOffset val="100"/>
        <c:noMultiLvlLbl val="0"/>
      </c:catAx>
      <c:valAx>
        <c:axId val="1575603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6031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02190814476267"/>
          <c:y val="5.1206332956815363E-2"/>
          <c:w val="0.49433998195020573"/>
          <c:h val="0.83591736431586516"/>
        </c:manualLayout>
      </c:layout>
      <c:barChart>
        <c:barDir val="col"/>
        <c:grouping val="percentStacked"/>
        <c:varyColors val="0"/>
        <c:ser>
          <c:idx val="0"/>
          <c:order val="0"/>
          <c:tx>
            <c:strRef>
              <c:f>AS!$D$30</c:f>
              <c:strCache>
                <c:ptCount val="1"/>
                <c:pt idx="0">
                  <c:v>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AS!$E$30:$F$30</c:f>
              <c:numCache>
                <c:formatCode>General</c:formatCode>
                <c:ptCount val="2"/>
                <c:pt idx="0">
                  <c:v>8</c:v>
                </c:pt>
                <c:pt idx="1">
                  <c:v>5</c:v>
                </c:pt>
              </c:numCache>
            </c:numRef>
          </c:val>
          <c:extLst>
            <c:ext xmlns:c16="http://schemas.microsoft.com/office/drawing/2014/chart" uri="{C3380CC4-5D6E-409C-BE32-E72D297353CC}">
              <c16:uniqueId val="{00000000-F893-49D4-A323-5B5EEEEC4BE0}"/>
            </c:ext>
          </c:extLst>
        </c:ser>
        <c:ser>
          <c:idx val="1"/>
          <c:order val="1"/>
          <c:tx>
            <c:strRef>
              <c:f>AS!$D$31</c:f>
              <c:strCache>
                <c:ptCount val="1"/>
                <c:pt idx="0">
                  <c:v>Very 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AS!$E$31:$F$31</c:f>
              <c:numCache>
                <c:formatCode>General</c:formatCode>
                <c:ptCount val="2"/>
                <c:pt idx="0">
                  <c:v>2</c:v>
                </c:pt>
                <c:pt idx="1">
                  <c:v>4</c:v>
                </c:pt>
              </c:numCache>
            </c:numRef>
          </c:val>
          <c:extLst>
            <c:ext xmlns:c16="http://schemas.microsoft.com/office/drawing/2014/chart" uri="{C3380CC4-5D6E-409C-BE32-E72D297353CC}">
              <c16:uniqueId val="{00000001-F893-49D4-A323-5B5EEEEC4BE0}"/>
            </c:ext>
          </c:extLst>
        </c:ser>
        <c:ser>
          <c:idx val="2"/>
          <c:order val="2"/>
          <c:tx>
            <c:strRef>
              <c:f>AS!$D$32</c:f>
              <c:strCache>
                <c:ptCount val="1"/>
                <c:pt idx="0">
                  <c:v>Very Poor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AS!$E$32:$F$32</c:f>
              <c:numCache>
                <c:formatCode>General</c:formatCode>
                <c:ptCount val="2"/>
                <c:pt idx="0">
                  <c:v>1</c:v>
                </c:pt>
                <c:pt idx="1">
                  <c:v>2</c:v>
                </c:pt>
              </c:numCache>
            </c:numRef>
          </c:val>
          <c:extLst>
            <c:ext xmlns:c16="http://schemas.microsoft.com/office/drawing/2014/chart" uri="{C3380CC4-5D6E-409C-BE32-E72D297353CC}">
              <c16:uniqueId val="{00000002-F893-49D4-A323-5B5EEEEC4BE0}"/>
            </c:ext>
          </c:extLst>
        </c:ser>
        <c:ser>
          <c:idx val="3"/>
          <c:order val="3"/>
          <c:tx>
            <c:strRef>
              <c:f>AS!$D$33</c:f>
              <c:strCache>
                <c:ptCount val="1"/>
                <c:pt idx="0">
                  <c:v>Poor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AS!$E$33:$F$33</c:f>
              <c:numCache>
                <c:formatCode>General</c:formatCode>
                <c:ptCount val="2"/>
                <c:pt idx="0">
                  <c:v>1</c:v>
                </c:pt>
                <c:pt idx="1">
                  <c:v>1</c:v>
                </c:pt>
              </c:numCache>
            </c:numRef>
          </c:val>
          <c:extLst>
            <c:ext xmlns:c16="http://schemas.microsoft.com/office/drawing/2014/chart" uri="{C3380CC4-5D6E-409C-BE32-E72D297353CC}">
              <c16:uniqueId val="{00000003-F893-49D4-A323-5B5EEEEC4BE0}"/>
            </c:ext>
          </c:extLst>
        </c:ser>
        <c:ser>
          <c:idx val="4"/>
          <c:order val="4"/>
          <c:tx>
            <c:strRef>
              <c:f>AS!$D$34</c:f>
              <c:strCache>
                <c:ptCount val="1"/>
                <c:pt idx="0">
                  <c:v>Fair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AS!$E$34:$F$34</c:f>
              <c:numCache>
                <c:formatCode>General</c:formatCode>
                <c:ptCount val="2"/>
                <c:pt idx="0">
                  <c:v>1</c:v>
                </c:pt>
                <c:pt idx="1">
                  <c:v>1</c:v>
                </c:pt>
              </c:numCache>
            </c:numRef>
          </c:val>
          <c:extLst>
            <c:ext xmlns:c16="http://schemas.microsoft.com/office/drawing/2014/chart" uri="{C3380CC4-5D6E-409C-BE32-E72D297353CC}">
              <c16:uniqueId val="{00000004-F893-49D4-A323-5B5EEEEC4BE0}"/>
            </c:ext>
          </c:extLst>
        </c:ser>
        <c:dLbls>
          <c:dLblPos val="ctr"/>
          <c:showLegendKey val="0"/>
          <c:showVal val="1"/>
          <c:showCatName val="0"/>
          <c:showSerName val="0"/>
          <c:showPercent val="0"/>
          <c:showBubbleSize val="0"/>
        </c:dLbls>
        <c:gapWidth val="150"/>
        <c:overlap val="100"/>
        <c:axId val="1491472944"/>
        <c:axId val="1491467184"/>
      </c:barChart>
      <c:catAx>
        <c:axId val="1491472944"/>
        <c:scaling>
          <c:orientation val="minMax"/>
        </c:scaling>
        <c:delete val="1"/>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n-US" sz="1000" b="0" i="0" u="none" strike="noStrike" kern="1200" baseline="0" dirty="0">
                    <a:solidFill>
                      <a:prstClr val="black">
                        <a:lumMod val="65000"/>
                        <a:lumOff val="35000"/>
                      </a:prstClr>
                    </a:solidFill>
                  </a:rPr>
                  <a:t>Q5 Access to Hardware Q6 Access to Software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n-US"/>
            </a:p>
          </c:txPr>
        </c:title>
        <c:numFmt formatCode="General" sourceLinked="1"/>
        <c:majorTickMark val="none"/>
        <c:minorTickMark val="none"/>
        <c:tickLblPos val="nextTo"/>
        <c:crossAx val="1491467184"/>
        <c:crosses val="autoZero"/>
        <c:auto val="1"/>
        <c:lblAlgn val="ctr"/>
        <c:lblOffset val="100"/>
        <c:noMultiLvlLbl val="0"/>
      </c:catAx>
      <c:valAx>
        <c:axId val="14914671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1472944"/>
        <c:crosses val="autoZero"/>
        <c:crossBetween val="between"/>
      </c:valAx>
      <c:spPr>
        <a:noFill/>
        <a:ln>
          <a:noFill/>
        </a:ln>
        <a:effectLst/>
      </c:spPr>
    </c:plotArea>
    <c:legend>
      <c:legendPos val="r"/>
      <c:layout>
        <c:manualLayout>
          <c:xMode val="edge"/>
          <c:yMode val="edge"/>
          <c:x val="0.70905249619822763"/>
          <c:y val="0.33492038874759295"/>
          <c:w val="0.23136119695470997"/>
          <c:h val="0.328156665223867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O!$D$17</c:f>
              <c:strCache>
                <c:ptCount val="1"/>
                <c:pt idx="0">
                  <c:v>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O!$E$17:$F$17</c:f>
              <c:numCache>
                <c:formatCode>General</c:formatCode>
                <c:ptCount val="2"/>
                <c:pt idx="0">
                  <c:v>0</c:v>
                </c:pt>
                <c:pt idx="1">
                  <c:v>0</c:v>
                </c:pt>
              </c:numCache>
            </c:numRef>
          </c:val>
          <c:extLst>
            <c:ext xmlns:c16="http://schemas.microsoft.com/office/drawing/2014/chart" uri="{C3380CC4-5D6E-409C-BE32-E72D297353CC}">
              <c16:uniqueId val="{00000000-C61D-439C-B49C-03BA351CE7AE}"/>
            </c:ext>
          </c:extLst>
        </c:ser>
        <c:ser>
          <c:idx val="1"/>
          <c:order val="1"/>
          <c:tx>
            <c:strRef>
              <c:f>O!$D$18</c:f>
              <c:strCache>
                <c:ptCount val="1"/>
                <c:pt idx="0">
                  <c:v>Very Good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O!$E$18:$F$18</c:f>
              <c:numCache>
                <c:formatCode>General</c:formatCode>
                <c:ptCount val="2"/>
                <c:pt idx="0">
                  <c:v>1</c:v>
                </c:pt>
                <c:pt idx="1">
                  <c:v>1</c:v>
                </c:pt>
              </c:numCache>
            </c:numRef>
          </c:val>
          <c:extLst>
            <c:ext xmlns:c16="http://schemas.microsoft.com/office/drawing/2014/chart" uri="{C3380CC4-5D6E-409C-BE32-E72D297353CC}">
              <c16:uniqueId val="{00000001-C61D-439C-B49C-03BA351CE7AE}"/>
            </c:ext>
          </c:extLst>
        </c:ser>
        <c:ser>
          <c:idx val="2"/>
          <c:order val="2"/>
          <c:tx>
            <c:strRef>
              <c:f>O!$D$19</c:f>
              <c:strCache>
                <c:ptCount val="1"/>
                <c:pt idx="0">
                  <c:v>Very Poor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O!$E$19:$F$19</c:f>
              <c:numCache>
                <c:formatCode>General</c:formatCode>
                <c:ptCount val="2"/>
                <c:pt idx="0">
                  <c:v>0</c:v>
                </c:pt>
                <c:pt idx="1">
                  <c:v>0</c:v>
                </c:pt>
              </c:numCache>
            </c:numRef>
          </c:val>
          <c:extLst>
            <c:ext xmlns:c16="http://schemas.microsoft.com/office/drawing/2014/chart" uri="{C3380CC4-5D6E-409C-BE32-E72D297353CC}">
              <c16:uniqueId val="{00000002-C61D-439C-B49C-03BA351CE7AE}"/>
            </c:ext>
          </c:extLst>
        </c:ser>
        <c:ser>
          <c:idx val="3"/>
          <c:order val="3"/>
          <c:tx>
            <c:strRef>
              <c:f>O!$D$20</c:f>
              <c:strCache>
                <c:ptCount val="1"/>
                <c:pt idx="0">
                  <c:v>Poor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O!$E$20:$F$20</c:f>
              <c:numCache>
                <c:formatCode>General</c:formatCode>
                <c:ptCount val="2"/>
                <c:pt idx="0">
                  <c:v>0</c:v>
                </c:pt>
                <c:pt idx="1">
                  <c:v>0</c:v>
                </c:pt>
              </c:numCache>
            </c:numRef>
          </c:val>
          <c:extLst>
            <c:ext xmlns:c16="http://schemas.microsoft.com/office/drawing/2014/chart" uri="{C3380CC4-5D6E-409C-BE32-E72D297353CC}">
              <c16:uniqueId val="{00000003-C61D-439C-B49C-03BA351CE7AE}"/>
            </c:ext>
          </c:extLst>
        </c:ser>
        <c:ser>
          <c:idx val="4"/>
          <c:order val="4"/>
          <c:tx>
            <c:strRef>
              <c:f>O!$D$21</c:f>
              <c:strCache>
                <c:ptCount val="1"/>
                <c:pt idx="0">
                  <c:v>Fair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O!$E$21:$F$21</c:f>
              <c:numCache>
                <c:formatCode>General</c:formatCode>
                <c:ptCount val="2"/>
                <c:pt idx="0">
                  <c:v>2</c:v>
                </c:pt>
                <c:pt idx="1">
                  <c:v>2</c:v>
                </c:pt>
              </c:numCache>
            </c:numRef>
          </c:val>
          <c:extLst>
            <c:ext xmlns:c16="http://schemas.microsoft.com/office/drawing/2014/chart" uri="{C3380CC4-5D6E-409C-BE32-E72D297353CC}">
              <c16:uniqueId val="{00000004-C61D-439C-B49C-03BA351CE7AE}"/>
            </c:ext>
          </c:extLst>
        </c:ser>
        <c:dLbls>
          <c:dLblPos val="ctr"/>
          <c:showLegendKey val="0"/>
          <c:showVal val="1"/>
          <c:showCatName val="0"/>
          <c:showSerName val="0"/>
          <c:showPercent val="0"/>
          <c:showBubbleSize val="0"/>
        </c:dLbls>
        <c:gapWidth val="150"/>
        <c:overlap val="100"/>
        <c:axId val="1575602688"/>
        <c:axId val="1575598848"/>
      </c:barChart>
      <c:catAx>
        <c:axId val="157560268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Q5 Access to Hardware Q6 Access to Software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575598848"/>
        <c:crosses val="autoZero"/>
        <c:auto val="1"/>
        <c:lblAlgn val="ctr"/>
        <c:lblOffset val="100"/>
        <c:noMultiLvlLbl val="0"/>
      </c:catAx>
      <c:valAx>
        <c:axId val="1575598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602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81497986406991"/>
          <c:y val="4.6493439499455023E-2"/>
          <c:w val="0.55921347194761517"/>
          <c:h val="0.72546306234347568"/>
        </c:manualLayout>
      </c:layout>
      <c:barChart>
        <c:barDir val="col"/>
        <c:grouping val="percentStacked"/>
        <c:varyColors val="0"/>
        <c:ser>
          <c:idx val="0"/>
          <c:order val="0"/>
          <c:tx>
            <c:strRef>
              <c:f>SS!$D$22</c:f>
              <c:strCache>
                <c:ptCount val="1"/>
                <c:pt idx="0">
                  <c:v>Good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SS!$E$22:$F$22</c:f>
              <c:numCache>
                <c:formatCode>General</c:formatCode>
                <c:ptCount val="2"/>
                <c:pt idx="0">
                  <c:v>21</c:v>
                </c:pt>
                <c:pt idx="1">
                  <c:v>23</c:v>
                </c:pt>
              </c:numCache>
            </c:numRef>
          </c:val>
          <c:extLst>
            <c:ext xmlns:c16="http://schemas.microsoft.com/office/drawing/2014/chart" uri="{C3380CC4-5D6E-409C-BE32-E72D297353CC}">
              <c16:uniqueId val="{00000000-6039-4FDA-A058-7B9B7A9039E3}"/>
            </c:ext>
          </c:extLst>
        </c:ser>
        <c:ser>
          <c:idx val="1"/>
          <c:order val="1"/>
          <c:tx>
            <c:strRef>
              <c:f>SS!$D$23</c:f>
              <c:strCache>
                <c:ptCount val="1"/>
                <c:pt idx="0">
                  <c:v>Fair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SS!$E$23:$F$23</c:f>
              <c:numCache>
                <c:formatCode>General</c:formatCode>
                <c:ptCount val="2"/>
                <c:pt idx="0">
                  <c:v>10</c:v>
                </c:pt>
                <c:pt idx="1">
                  <c:v>9</c:v>
                </c:pt>
              </c:numCache>
            </c:numRef>
          </c:val>
          <c:extLst>
            <c:ext xmlns:c16="http://schemas.microsoft.com/office/drawing/2014/chart" uri="{C3380CC4-5D6E-409C-BE32-E72D297353CC}">
              <c16:uniqueId val="{00000001-6039-4FDA-A058-7B9B7A9039E3}"/>
            </c:ext>
          </c:extLst>
        </c:ser>
        <c:ser>
          <c:idx val="2"/>
          <c:order val="2"/>
          <c:tx>
            <c:strRef>
              <c:f>SS!$D$24</c:f>
              <c:strCache>
                <c:ptCount val="1"/>
                <c:pt idx="0">
                  <c:v>Very Good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SS!$E$24:$F$24</c:f>
              <c:numCache>
                <c:formatCode>General</c:formatCode>
                <c:ptCount val="2"/>
                <c:pt idx="0">
                  <c:v>7</c:v>
                </c:pt>
                <c:pt idx="1">
                  <c:v>5</c:v>
                </c:pt>
              </c:numCache>
            </c:numRef>
          </c:val>
          <c:extLst>
            <c:ext xmlns:c16="http://schemas.microsoft.com/office/drawing/2014/chart" uri="{C3380CC4-5D6E-409C-BE32-E72D297353CC}">
              <c16:uniqueId val="{00000002-6039-4FDA-A058-7B9B7A9039E3}"/>
            </c:ext>
          </c:extLst>
        </c:ser>
        <c:ser>
          <c:idx val="3"/>
          <c:order val="3"/>
          <c:tx>
            <c:strRef>
              <c:f>SS!$D$25</c:f>
              <c:strCache>
                <c:ptCount val="1"/>
                <c:pt idx="0">
                  <c:v>Very Poor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SS!$E$25:$F$25</c:f>
              <c:numCache>
                <c:formatCode>General</c:formatCode>
                <c:ptCount val="2"/>
                <c:pt idx="0">
                  <c:v>0</c:v>
                </c:pt>
                <c:pt idx="1">
                  <c:v>1</c:v>
                </c:pt>
              </c:numCache>
            </c:numRef>
          </c:val>
          <c:extLst>
            <c:ext xmlns:c16="http://schemas.microsoft.com/office/drawing/2014/chart" uri="{C3380CC4-5D6E-409C-BE32-E72D297353CC}">
              <c16:uniqueId val="{00000003-6039-4FDA-A058-7B9B7A9039E3}"/>
            </c:ext>
          </c:extLst>
        </c:ser>
        <c:dLbls>
          <c:dLblPos val="ctr"/>
          <c:showLegendKey val="0"/>
          <c:showVal val="1"/>
          <c:showCatName val="0"/>
          <c:showSerName val="0"/>
          <c:showPercent val="0"/>
          <c:showBubbleSize val="0"/>
        </c:dLbls>
        <c:gapWidth val="150"/>
        <c:overlap val="100"/>
        <c:axId val="1481289520"/>
        <c:axId val="1481294800"/>
      </c:barChart>
      <c:catAx>
        <c:axId val="1481289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Q5 Access to Hardware Q6 Access to Software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94800"/>
        <c:crosses val="autoZero"/>
        <c:auto val="1"/>
        <c:lblAlgn val="ctr"/>
        <c:lblOffset val="100"/>
        <c:noMultiLvlLbl val="0"/>
      </c:catAx>
      <c:valAx>
        <c:axId val="14812948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89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13906258068913E-2"/>
          <c:y val="5.2742317347163371E-2"/>
          <c:w val="0.5000293624776897"/>
          <c:h val="0.82566266738701266"/>
        </c:manualLayout>
      </c:layout>
      <c:barChart>
        <c:barDir val="col"/>
        <c:grouping val="percentStacked"/>
        <c:varyColors val="0"/>
        <c:ser>
          <c:idx val="0"/>
          <c:order val="0"/>
          <c:tx>
            <c:strRef>
              <c:f>IS!$D$23</c:f>
              <c:strCache>
                <c:ptCount val="1"/>
                <c:pt idx="0">
                  <c:v>Very Good</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IS!$E$23:$F$23</c:f>
              <c:numCache>
                <c:formatCode>General</c:formatCode>
                <c:ptCount val="2"/>
                <c:pt idx="0">
                  <c:v>8</c:v>
                </c:pt>
                <c:pt idx="1">
                  <c:v>7</c:v>
                </c:pt>
              </c:numCache>
            </c:numRef>
          </c:val>
          <c:extLst>
            <c:ext xmlns:c16="http://schemas.microsoft.com/office/drawing/2014/chart" uri="{C3380CC4-5D6E-409C-BE32-E72D297353CC}">
              <c16:uniqueId val="{00000000-E9BE-4827-8642-5DF68DD360E3}"/>
            </c:ext>
          </c:extLst>
        </c:ser>
        <c:ser>
          <c:idx val="1"/>
          <c:order val="1"/>
          <c:tx>
            <c:strRef>
              <c:f>IS!$D$24</c:f>
              <c:strCache>
                <c:ptCount val="1"/>
                <c:pt idx="0">
                  <c:v>Good</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IS!$E$24:$F$24</c:f>
              <c:numCache>
                <c:formatCode>General</c:formatCode>
                <c:ptCount val="2"/>
                <c:pt idx="0">
                  <c:v>6</c:v>
                </c:pt>
                <c:pt idx="1">
                  <c:v>6</c:v>
                </c:pt>
              </c:numCache>
            </c:numRef>
          </c:val>
          <c:extLst>
            <c:ext xmlns:c16="http://schemas.microsoft.com/office/drawing/2014/chart" uri="{C3380CC4-5D6E-409C-BE32-E72D297353CC}">
              <c16:uniqueId val="{00000001-E9BE-4827-8642-5DF68DD360E3}"/>
            </c:ext>
          </c:extLst>
        </c:ser>
        <c:ser>
          <c:idx val="2"/>
          <c:order val="2"/>
          <c:tx>
            <c:strRef>
              <c:f>IS!$D$25</c:f>
              <c:strCache>
                <c:ptCount val="1"/>
                <c:pt idx="0">
                  <c:v>Fair</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IS!$E$25:$F$25</c:f>
              <c:numCache>
                <c:formatCode>General</c:formatCode>
                <c:ptCount val="2"/>
                <c:pt idx="0">
                  <c:v>5</c:v>
                </c:pt>
                <c:pt idx="1">
                  <c:v>6</c:v>
                </c:pt>
              </c:numCache>
            </c:numRef>
          </c:val>
          <c:extLst>
            <c:ext xmlns:c16="http://schemas.microsoft.com/office/drawing/2014/chart" uri="{C3380CC4-5D6E-409C-BE32-E72D297353CC}">
              <c16:uniqueId val="{00000002-E9BE-4827-8642-5DF68DD360E3}"/>
            </c:ext>
          </c:extLst>
        </c:ser>
        <c:ser>
          <c:idx val="3"/>
          <c:order val="3"/>
          <c:tx>
            <c:strRef>
              <c:f>IS!$D$26</c:f>
              <c:strCache>
                <c:ptCount val="1"/>
                <c:pt idx="0">
                  <c:v>Poor</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IS!$E$26:$F$26</c:f>
              <c:numCache>
                <c:formatCode>General</c:formatCode>
                <c:ptCount val="2"/>
                <c:pt idx="0">
                  <c:v>2</c:v>
                </c:pt>
                <c:pt idx="1">
                  <c:v>2</c:v>
                </c:pt>
              </c:numCache>
            </c:numRef>
          </c:val>
          <c:extLst>
            <c:ext xmlns:c16="http://schemas.microsoft.com/office/drawing/2014/chart" uri="{C3380CC4-5D6E-409C-BE32-E72D297353CC}">
              <c16:uniqueId val="{00000003-E9BE-4827-8642-5DF68DD360E3}"/>
            </c:ext>
          </c:extLst>
        </c:ser>
        <c:dLbls>
          <c:dLblPos val="ctr"/>
          <c:showLegendKey val="0"/>
          <c:showVal val="1"/>
          <c:showCatName val="0"/>
          <c:showSerName val="0"/>
          <c:showPercent val="0"/>
          <c:showBubbleSize val="0"/>
        </c:dLbls>
        <c:gapWidth val="150"/>
        <c:overlap val="100"/>
        <c:axId val="1077357488"/>
        <c:axId val="1077352688"/>
      </c:barChart>
      <c:catAx>
        <c:axId val="107735748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a:solidFill>
                      <a:prstClr val="black">
                        <a:lumMod val="65000"/>
                        <a:lumOff val="35000"/>
                      </a:prstClr>
                    </a:solidFill>
                  </a:rPr>
                  <a:t>Q5 Access to Hardware Q6 Access to Software </a:t>
                </a:r>
              </a:p>
            </c:rich>
          </c:tx>
          <c:layout>
            <c:manualLayout>
              <c:xMode val="edge"/>
              <c:yMode val="edge"/>
              <c:x val="9.2016761780121178E-2"/>
              <c:y val="0.876678872530087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077352688"/>
        <c:crosses val="autoZero"/>
        <c:auto val="1"/>
        <c:lblAlgn val="ctr"/>
        <c:lblOffset val="100"/>
        <c:noMultiLvlLbl val="0"/>
      </c:catAx>
      <c:valAx>
        <c:axId val="1077352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357488"/>
        <c:crosses val="autoZero"/>
        <c:crossBetween val="between"/>
      </c:valAx>
      <c:spPr>
        <a:noFill/>
        <a:ln>
          <a:noFill/>
        </a:ln>
        <a:effectLst/>
      </c:spPr>
    </c:plotArea>
    <c:legend>
      <c:legendPos val="r"/>
      <c:layout>
        <c:manualLayout>
          <c:xMode val="edge"/>
          <c:yMode val="edge"/>
          <c:x val="0.61972594579332385"/>
          <c:y val="0.28550847256059231"/>
          <c:w val="0.2198094765608814"/>
          <c:h val="0.420608088338284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SS!$A$32:$A$43</c:f>
              <c:strCache>
                <c:ptCount val="12"/>
                <c:pt idx="0">
                  <c:v>Hardware/Software over 3 years old.</c:v>
                </c:pt>
                <c:pt idx="1">
                  <c:v>Insufficient training on technology.</c:v>
                </c:pt>
                <c:pt idx="2">
                  <c:v>Limited internet access/connectivity.</c:v>
                </c:pt>
                <c:pt idx="3">
                  <c:v>Lack of funding to purchase technology.</c:v>
                </c:pt>
                <c:pt idx="4">
                  <c:v>Limited opportunities for participation in decision-making processes related to technology, such as Program Review.</c:v>
                </c:pt>
                <c:pt idx="5">
                  <c:v>Security concerns.</c:v>
                </c:pt>
                <c:pt idx="6">
                  <c:v>Response time for technical support.</c:v>
                </c:pt>
                <c:pt idx="7">
                  <c:v>Quality of customer service by Technology Services.</c:v>
                </c:pt>
                <c:pt idx="8">
                  <c:v>Lack of access to necessary software.</c:v>
                </c:pt>
                <c:pt idx="9">
                  <c:v>Other</c:v>
                </c:pt>
                <c:pt idx="10">
                  <c:v>CS support at district cannot fix system disfunctions.</c:v>
                </c:pt>
                <c:pt idx="11">
                  <c:v>Concerns about decisions regarding technology made by campus administration.</c:v>
                </c:pt>
              </c:strCache>
            </c:strRef>
          </c:cat>
          <c:val>
            <c:numRef>
              <c:f>SS!$B$32:$B$43</c:f>
              <c:numCache>
                <c:formatCode>General</c:formatCode>
                <c:ptCount val="12"/>
                <c:pt idx="0">
                  <c:v>14</c:v>
                </c:pt>
                <c:pt idx="1">
                  <c:v>8</c:v>
                </c:pt>
                <c:pt idx="2">
                  <c:v>7</c:v>
                </c:pt>
                <c:pt idx="3">
                  <c:v>6</c:v>
                </c:pt>
                <c:pt idx="4">
                  <c:v>5</c:v>
                </c:pt>
                <c:pt idx="5">
                  <c:v>4</c:v>
                </c:pt>
                <c:pt idx="6">
                  <c:v>3</c:v>
                </c:pt>
                <c:pt idx="7">
                  <c:v>2</c:v>
                </c:pt>
                <c:pt idx="8">
                  <c:v>2</c:v>
                </c:pt>
                <c:pt idx="9">
                  <c:v>2</c:v>
                </c:pt>
                <c:pt idx="10">
                  <c:v>1</c:v>
                </c:pt>
                <c:pt idx="11">
                  <c:v>1</c:v>
                </c:pt>
              </c:numCache>
            </c:numRef>
          </c:val>
          <c:extLst>
            <c:ext xmlns:c16="http://schemas.microsoft.com/office/drawing/2014/chart" uri="{C3380CC4-5D6E-409C-BE32-E72D297353CC}">
              <c16:uniqueId val="{00000000-E8C1-4A5D-9772-E78CC3B44A31}"/>
            </c:ext>
          </c:extLst>
        </c:ser>
        <c:dLbls>
          <c:dLblPos val="outEnd"/>
          <c:showLegendKey val="0"/>
          <c:showVal val="1"/>
          <c:showCatName val="0"/>
          <c:showSerName val="0"/>
          <c:showPercent val="0"/>
          <c:showBubbleSize val="0"/>
        </c:dLbls>
        <c:gapWidth val="182"/>
        <c:axId val="1364586704"/>
        <c:axId val="1364582384"/>
      </c:barChart>
      <c:catAx>
        <c:axId val="136458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582384"/>
        <c:crosses val="autoZero"/>
        <c:auto val="1"/>
        <c:lblAlgn val="ctr"/>
        <c:lblOffset val="100"/>
        <c:noMultiLvlLbl val="0"/>
      </c:catAx>
      <c:valAx>
        <c:axId val="1364582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58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IS!$A$31:$A$42</c:f>
              <c:strCache>
                <c:ptCount val="12"/>
                <c:pt idx="0">
                  <c:v>Insufficient training on technology.</c:v>
                </c:pt>
                <c:pt idx="1">
                  <c:v>Hardware/Software over 3 years old.</c:v>
                </c:pt>
                <c:pt idx="2">
                  <c:v>Response time for technical support.</c:v>
                </c:pt>
                <c:pt idx="3">
                  <c:v>Quality of customer service by Technology Services.</c:v>
                </c:pt>
                <c:pt idx="4">
                  <c:v>Limited opportunities for participation in decision-making processes related to technology, such as Program Review.</c:v>
                </c:pt>
                <c:pt idx="5">
                  <c:v>Limited internet access/connectivity.</c:v>
                </c:pt>
                <c:pt idx="6">
                  <c:v>Lack of funding to purchase technology.</c:v>
                </c:pt>
                <c:pt idx="7">
                  <c:v>Concerns about decisions regarding technology made by campus administration.</c:v>
                </c:pt>
                <c:pt idx="8">
                  <c:v>Lack of access to necessary software.</c:v>
                </c:pt>
                <c:pt idx="9">
                  <c:v>I still don't have G drive access</c:v>
                </c:pt>
                <c:pt idx="10">
                  <c:v>Security concerns.</c:v>
                </c:pt>
                <c:pt idx="11">
                  <c:v>Other</c:v>
                </c:pt>
              </c:strCache>
            </c:strRef>
          </c:cat>
          <c:val>
            <c:numRef>
              <c:f>IS!$B$31:$B$42</c:f>
              <c:numCache>
                <c:formatCode>General</c:formatCode>
                <c:ptCount val="12"/>
                <c:pt idx="0">
                  <c:v>10</c:v>
                </c:pt>
                <c:pt idx="1">
                  <c:v>9</c:v>
                </c:pt>
                <c:pt idx="2">
                  <c:v>6</c:v>
                </c:pt>
                <c:pt idx="3">
                  <c:v>5</c:v>
                </c:pt>
                <c:pt idx="4">
                  <c:v>5</c:v>
                </c:pt>
                <c:pt idx="5">
                  <c:v>4</c:v>
                </c:pt>
                <c:pt idx="6">
                  <c:v>4</c:v>
                </c:pt>
                <c:pt idx="7">
                  <c:v>3</c:v>
                </c:pt>
                <c:pt idx="8">
                  <c:v>2</c:v>
                </c:pt>
                <c:pt idx="9">
                  <c:v>1</c:v>
                </c:pt>
                <c:pt idx="10">
                  <c:v>1</c:v>
                </c:pt>
                <c:pt idx="11">
                  <c:v>1</c:v>
                </c:pt>
              </c:numCache>
            </c:numRef>
          </c:val>
          <c:extLst>
            <c:ext xmlns:c16="http://schemas.microsoft.com/office/drawing/2014/chart" uri="{C3380CC4-5D6E-409C-BE32-E72D297353CC}">
              <c16:uniqueId val="{00000000-F75E-41CE-8B2C-4B87BBDCDD8B}"/>
            </c:ext>
          </c:extLst>
        </c:ser>
        <c:dLbls>
          <c:dLblPos val="outEnd"/>
          <c:showLegendKey val="0"/>
          <c:showVal val="1"/>
          <c:showCatName val="0"/>
          <c:showSerName val="0"/>
          <c:showPercent val="0"/>
          <c:showBubbleSize val="0"/>
        </c:dLbls>
        <c:gapWidth val="182"/>
        <c:axId val="954412592"/>
        <c:axId val="954414032"/>
      </c:barChart>
      <c:catAx>
        <c:axId val="954412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414032"/>
        <c:crosses val="autoZero"/>
        <c:auto val="1"/>
        <c:lblAlgn val="ctr"/>
        <c:lblOffset val="100"/>
        <c:noMultiLvlLbl val="0"/>
      </c:catAx>
      <c:valAx>
        <c:axId val="954414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4412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AS!$A$42:$A$52</c:f>
              <c:strCache>
                <c:ptCount val="11"/>
                <c:pt idx="0">
                  <c:v>Insufficient training on technology.</c:v>
                </c:pt>
                <c:pt idx="1">
                  <c:v>Lack of funding to purchase technology.</c:v>
                </c:pt>
                <c:pt idx="2">
                  <c:v>Response time for technical support.</c:v>
                </c:pt>
                <c:pt idx="3">
                  <c:v>Hardware/Software over 3 years old.</c:v>
                </c:pt>
                <c:pt idx="4">
                  <c:v>Lack of access to necessary software.</c:v>
                </c:pt>
                <c:pt idx="5">
                  <c:v>Limited opportunities for participation in decision-making processes related to technology, such as Program Review.</c:v>
                </c:pt>
                <c:pt idx="6">
                  <c:v>Concerns about decisions regarding technology made by campus administration.</c:v>
                </c:pt>
                <c:pt idx="7">
                  <c:v>Security concerns.</c:v>
                </c:pt>
                <c:pt idx="8">
                  <c:v>Limited internet access/connectivity.</c:v>
                </c:pt>
                <c:pt idx="9">
                  <c:v>Other</c:v>
                </c:pt>
                <c:pt idx="10">
                  <c:v>Quality of customer service by Technology Services.</c:v>
                </c:pt>
              </c:strCache>
            </c:strRef>
          </c:cat>
          <c:val>
            <c:numRef>
              <c:f>AS!$B$42:$B$52</c:f>
              <c:numCache>
                <c:formatCode>General</c:formatCode>
                <c:ptCount val="11"/>
                <c:pt idx="0">
                  <c:v>5</c:v>
                </c:pt>
                <c:pt idx="1">
                  <c:v>5</c:v>
                </c:pt>
                <c:pt idx="2">
                  <c:v>4</c:v>
                </c:pt>
                <c:pt idx="3">
                  <c:v>4</c:v>
                </c:pt>
                <c:pt idx="4">
                  <c:v>3</c:v>
                </c:pt>
                <c:pt idx="5">
                  <c:v>3</c:v>
                </c:pt>
                <c:pt idx="6">
                  <c:v>2</c:v>
                </c:pt>
                <c:pt idx="7">
                  <c:v>1</c:v>
                </c:pt>
                <c:pt idx="8">
                  <c:v>1</c:v>
                </c:pt>
                <c:pt idx="9">
                  <c:v>1</c:v>
                </c:pt>
                <c:pt idx="10">
                  <c:v>1</c:v>
                </c:pt>
              </c:numCache>
            </c:numRef>
          </c:val>
          <c:extLst>
            <c:ext xmlns:c16="http://schemas.microsoft.com/office/drawing/2014/chart" uri="{C3380CC4-5D6E-409C-BE32-E72D297353CC}">
              <c16:uniqueId val="{00000000-D036-4529-B130-5F083060F831}"/>
            </c:ext>
          </c:extLst>
        </c:ser>
        <c:dLbls>
          <c:dLblPos val="outEnd"/>
          <c:showLegendKey val="0"/>
          <c:showVal val="1"/>
          <c:showCatName val="0"/>
          <c:showSerName val="0"/>
          <c:showPercent val="0"/>
          <c:showBubbleSize val="0"/>
        </c:dLbls>
        <c:gapWidth val="182"/>
        <c:axId val="1481293840"/>
        <c:axId val="1481283280"/>
      </c:barChart>
      <c:catAx>
        <c:axId val="1481293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83280"/>
        <c:crosses val="autoZero"/>
        <c:auto val="1"/>
        <c:lblAlgn val="ctr"/>
        <c:lblOffset val="100"/>
        <c:noMultiLvlLbl val="0"/>
      </c:catAx>
      <c:valAx>
        <c:axId val="1481283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9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SS!$A$3:$A$7</c:f>
              <c:strCache>
                <c:ptCount val="5"/>
                <c:pt idx="0">
                  <c:v>Office and/or Conference Hardware (e.g. Desktop, Printer, and Phone)</c:v>
                </c:pt>
                <c:pt idx="1">
                  <c:v>Web-Based Software (e.g. Zoom, Canvas, and Canva)</c:v>
                </c:pt>
                <c:pt idx="2">
                  <c:v>Specialized Software (e.g. Logic, Adobe Premier, and AutoCAD)</c:v>
                </c:pt>
                <c:pt idx="3">
                  <c:v>Classroom Hardware (e.g. Projector, Document Camera, and AV System)</c:v>
                </c:pt>
                <c:pt idx="4">
                  <c:v>Other: Webgrants, macropads, Dept of ED FPP, COD, NSLDS, Webgrants, AdvancedMD </c:v>
                </c:pt>
              </c:strCache>
            </c:strRef>
          </c:cat>
          <c:val>
            <c:numRef>
              <c:f>SS!$B$3:$B$7</c:f>
              <c:numCache>
                <c:formatCode>General</c:formatCode>
                <c:ptCount val="5"/>
                <c:pt idx="0">
                  <c:v>37</c:v>
                </c:pt>
                <c:pt idx="1">
                  <c:v>28</c:v>
                </c:pt>
                <c:pt idx="2">
                  <c:v>9</c:v>
                </c:pt>
                <c:pt idx="3">
                  <c:v>5</c:v>
                </c:pt>
                <c:pt idx="4">
                  <c:v>3</c:v>
                </c:pt>
              </c:numCache>
            </c:numRef>
          </c:val>
          <c:extLst>
            <c:ext xmlns:c16="http://schemas.microsoft.com/office/drawing/2014/chart" uri="{C3380CC4-5D6E-409C-BE32-E72D297353CC}">
              <c16:uniqueId val="{00000000-4C77-46A0-85DB-7D1D3C52D2B2}"/>
            </c:ext>
          </c:extLst>
        </c:ser>
        <c:dLbls>
          <c:showLegendKey val="0"/>
          <c:showVal val="0"/>
          <c:showCatName val="0"/>
          <c:showSerName val="0"/>
          <c:showPercent val="0"/>
          <c:showBubbleSize val="0"/>
        </c:dLbls>
        <c:gapWidth val="219"/>
        <c:overlap val="-27"/>
        <c:axId val="1618354432"/>
        <c:axId val="1618350112"/>
      </c:barChart>
      <c:catAx>
        <c:axId val="161835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350112"/>
        <c:crosses val="autoZero"/>
        <c:auto val="1"/>
        <c:lblAlgn val="ctr"/>
        <c:lblOffset val="100"/>
        <c:noMultiLvlLbl val="0"/>
      </c:catAx>
      <c:valAx>
        <c:axId val="1618350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354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05714140382898"/>
          <c:y val="4.6883332320939733E-2"/>
          <c:w val="0.562893290665202"/>
          <c:h val="0.85835528437576869"/>
        </c:manualLayout>
      </c:layout>
      <c:barChart>
        <c:barDir val="bar"/>
        <c:grouping val="clustered"/>
        <c:varyColors val="0"/>
        <c:ser>
          <c:idx val="0"/>
          <c:order val="0"/>
          <c:spPr>
            <a:solidFill>
              <a:schemeClr val="accent1"/>
            </a:solidFill>
            <a:ln>
              <a:noFill/>
            </a:ln>
            <a:effectLst/>
          </c:spPr>
          <c:invertIfNegative val="0"/>
          <c:cat>
            <c:strRef>
              <c:f>O!$A$29:$A$30</c:f>
              <c:strCache>
                <c:ptCount val="2"/>
                <c:pt idx="0">
                  <c:v>Hardware/Software over 3 years old.</c:v>
                </c:pt>
                <c:pt idx="1">
                  <c:v>Insufficient training on technology.</c:v>
                </c:pt>
              </c:strCache>
            </c:strRef>
          </c:cat>
          <c:val>
            <c:numRef>
              <c:f>O!$B$29:$B$30</c:f>
              <c:numCache>
                <c:formatCode>General</c:formatCode>
                <c:ptCount val="2"/>
                <c:pt idx="0">
                  <c:v>1</c:v>
                </c:pt>
                <c:pt idx="1">
                  <c:v>1</c:v>
                </c:pt>
              </c:numCache>
            </c:numRef>
          </c:val>
          <c:extLst>
            <c:ext xmlns:c16="http://schemas.microsoft.com/office/drawing/2014/chart" uri="{C3380CC4-5D6E-409C-BE32-E72D297353CC}">
              <c16:uniqueId val="{00000000-7692-451C-9114-2453C69090EE}"/>
            </c:ext>
          </c:extLst>
        </c:ser>
        <c:dLbls>
          <c:showLegendKey val="0"/>
          <c:showVal val="0"/>
          <c:showCatName val="0"/>
          <c:showSerName val="0"/>
          <c:showPercent val="0"/>
          <c:showBubbleSize val="0"/>
        </c:dLbls>
        <c:gapWidth val="182"/>
        <c:axId val="1575598368"/>
        <c:axId val="1575597408"/>
      </c:barChart>
      <c:catAx>
        <c:axId val="1575598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597408"/>
        <c:crosses val="autoZero"/>
        <c:auto val="1"/>
        <c:lblAlgn val="ctr"/>
        <c:lblOffset val="100"/>
        <c:noMultiLvlLbl val="0"/>
      </c:catAx>
      <c:valAx>
        <c:axId val="1575597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55983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AS!$A$3:$A$7</c:f>
              <c:strCache>
                <c:ptCount val="5"/>
                <c:pt idx="0">
                  <c:v>Office and/or Conference Hardware (e.g. Desktop, Printer, and Phone)</c:v>
                </c:pt>
                <c:pt idx="1">
                  <c:v>Web-Based Software (e.g. Zoom, Canvas, and Canva)</c:v>
                </c:pt>
                <c:pt idx="2">
                  <c:v>Specialized Software (e.g. Logic, Adobe Premier, and AutoCAD)</c:v>
                </c:pt>
                <c:pt idx="3">
                  <c:v>Classroom Hardware (e.g. Projector, Document Camera, and AV System)</c:v>
                </c:pt>
                <c:pt idx="4">
                  <c:v>Other: Premiere, audition, obs, vision, wide format printers, binding equipment, digital presses, quickbooks</c:v>
                </c:pt>
              </c:strCache>
            </c:strRef>
          </c:cat>
          <c:val>
            <c:numRef>
              <c:f>AS!$B$3:$B$7</c:f>
              <c:numCache>
                <c:formatCode>General</c:formatCode>
                <c:ptCount val="5"/>
                <c:pt idx="0">
                  <c:v>13</c:v>
                </c:pt>
                <c:pt idx="1">
                  <c:v>8</c:v>
                </c:pt>
                <c:pt idx="2">
                  <c:v>5</c:v>
                </c:pt>
                <c:pt idx="3">
                  <c:v>3</c:v>
                </c:pt>
                <c:pt idx="4">
                  <c:v>3</c:v>
                </c:pt>
              </c:numCache>
            </c:numRef>
          </c:val>
          <c:extLst>
            <c:ext xmlns:c16="http://schemas.microsoft.com/office/drawing/2014/chart" uri="{C3380CC4-5D6E-409C-BE32-E72D297353CC}">
              <c16:uniqueId val="{00000000-2D8F-4DC2-88F0-656B90129158}"/>
            </c:ext>
          </c:extLst>
        </c:ser>
        <c:dLbls>
          <c:dLblPos val="outEnd"/>
          <c:showLegendKey val="0"/>
          <c:showVal val="1"/>
          <c:showCatName val="0"/>
          <c:showSerName val="0"/>
          <c:showPercent val="0"/>
          <c:showBubbleSize val="0"/>
        </c:dLbls>
        <c:gapWidth val="219"/>
        <c:overlap val="-27"/>
        <c:axId val="1618359232"/>
        <c:axId val="1618359712"/>
      </c:barChart>
      <c:catAx>
        <c:axId val="161835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359712"/>
        <c:crosses val="autoZero"/>
        <c:auto val="1"/>
        <c:lblAlgn val="ctr"/>
        <c:lblOffset val="100"/>
        <c:noMultiLvlLbl val="0"/>
      </c:catAx>
      <c:valAx>
        <c:axId val="1618359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35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O!$A$3:$A$6</c:f>
              <c:strCache>
                <c:ptCount val="4"/>
                <c:pt idx="0">
                  <c:v>Office and/or Conference Hardware (e.g. Desktop, Printer, and Phone)</c:v>
                </c:pt>
                <c:pt idx="1">
                  <c:v>Web-Based Software (e.g. Zoom, Canvas, and Canva)</c:v>
                </c:pt>
                <c:pt idx="2">
                  <c:v>Classroom Hardware (e.g. Projector, Document Camera, and AV System)</c:v>
                </c:pt>
                <c:pt idx="3">
                  <c:v>Specialized Software (e.g. Logic, Adobe Premier, and AutoCAD)</c:v>
                </c:pt>
              </c:strCache>
            </c:strRef>
          </c:cat>
          <c:val>
            <c:numRef>
              <c:f>O!$B$3:$B$6</c:f>
              <c:numCache>
                <c:formatCode>General</c:formatCode>
                <c:ptCount val="4"/>
                <c:pt idx="0">
                  <c:v>3</c:v>
                </c:pt>
                <c:pt idx="1">
                  <c:v>3</c:v>
                </c:pt>
                <c:pt idx="2">
                  <c:v>1</c:v>
                </c:pt>
                <c:pt idx="3">
                  <c:v>1</c:v>
                </c:pt>
              </c:numCache>
            </c:numRef>
          </c:val>
          <c:extLst>
            <c:ext xmlns:c16="http://schemas.microsoft.com/office/drawing/2014/chart" uri="{C3380CC4-5D6E-409C-BE32-E72D297353CC}">
              <c16:uniqueId val="{00000000-6AD4-4C72-9F73-ADB5696D1441}"/>
            </c:ext>
          </c:extLst>
        </c:ser>
        <c:dLbls>
          <c:showLegendKey val="0"/>
          <c:showVal val="0"/>
          <c:showCatName val="0"/>
          <c:showSerName val="0"/>
          <c:showPercent val="0"/>
          <c:showBubbleSize val="0"/>
        </c:dLbls>
        <c:gapWidth val="219"/>
        <c:overlap val="-27"/>
        <c:axId val="1481294320"/>
        <c:axId val="1481283760"/>
      </c:barChart>
      <c:catAx>
        <c:axId val="148129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83760"/>
        <c:crosses val="autoZero"/>
        <c:auto val="1"/>
        <c:lblAlgn val="ctr"/>
        <c:lblOffset val="100"/>
        <c:noMultiLvlLbl val="0"/>
      </c:catAx>
      <c:valAx>
        <c:axId val="1481283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29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53-4027-9227-A72DC3A29B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53-4027-9227-A72DC3A29B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53-4027-9227-A72DC3A29BE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SS!$A$13:$A$15</c:f>
              <c:strCache>
                <c:ptCount val="3"/>
                <c:pt idx="0">
                  <c:v>No</c:v>
                </c:pt>
                <c:pt idx="1">
                  <c:v>Yes</c:v>
                </c:pt>
                <c:pt idx="2">
                  <c:v>Unsure</c:v>
                </c:pt>
              </c:strCache>
            </c:strRef>
          </c:cat>
          <c:val>
            <c:numRef>
              <c:f>SS!$B$13:$B$15</c:f>
              <c:numCache>
                <c:formatCode>General</c:formatCode>
                <c:ptCount val="3"/>
                <c:pt idx="0">
                  <c:v>23</c:v>
                </c:pt>
                <c:pt idx="1">
                  <c:v>8</c:v>
                </c:pt>
                <c:pt idx="2">
                  <c:v>7</c:v>
                </c:pt>
              </c:numCache>
            </c:numRef>
          </c:val>
          <c:extLst>
            <c:ext xmlns:c16="http://schemas.microsoft.com/office/drawing/2014/chart" uri="{C3380CC4-5D6E-409C-BE32-E72D297353CC}">
              <c16:uniqueId val="{00000006-0153-4027-9227-A72DC3A29BE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61134665859076"/>
          <c:y val="0.11336839145106861"/>
          <c:w val="0.69567761962447006"/>
          <c:h val="0.76968587703132851"/>
        </c:manualLayout>
      </c:layout>
      <c:pieChart>
        <c:varyColors val="1"/>
        <c:ser>
          <c:idx val="0"/>
          <c:order val="0"/>
          <c:tx>
            <c:strRef>
              <c:f>IS!$B$10</c:f>
              <c:strCache>
                <c:ptCount val="1"/>
                <c:pt idx="0">
                  <c:v>Count</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C53E-48C1-A1F5-FF09FE317ED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53E-48C1-A1F5-FF09FE317EDE}"/>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C53E-48C1-A1F5-FF09FE317ED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IS!$A$11:$A$13</c:f>
              <c:strCache>
                <c:ptCount val="3"/>
                <c:pt idx="0">
                  <c:v>Yes</c:v>
                </c:pt>
                <c:pt idx="1">
                  <c:v>No</c:v>
                </c:pt>
                <c:pt idx="2">
                  <c:v>Unsure</c:v>
                </c:pt>
              </c:strCache>
            </c:strRef>
          </c:cat>
          <c:val>
            <c:numRef>
              <c:f>IS!$B$11:$B$13</c:f>
              <c:numCache>
                <c:formatCode>General</c:formatCode>
                <c:ptCount val="3"/>
                <c:pt idx="0">
                  <c:v>11</c:v>
                </c:pt>
                <c:pt idx="1">
                  <c:v>8</c:v>
                </c:pt>
                <c:pt idx="2">
                  <c:v>2</c:v>
                </c:pt>
              </c:numCache>
            </c:numRef>
          </c:val>
          <c:extLst>
            <c:ext xmlns:c16="http://schemas.microsoft.com/office/drawing/2014/chart" uri="{C3380CC4-5D6E-409C-BE32-E72D297353CC}">
              <c16:uniqueId val="{00000006-C53E-48C1-A1F5-FF09FE317ED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12-440F-9101-2DDCC92E88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12-440F-9101-2DDCC92E88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12-440F-9101-2DDCC92E88D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AS!$A$13:$A$15</c:f>
              <c:strCache>
                <c:ptCount val="3"/>
                <c:pt idx="0">
                  <c:v>No</c:v>
                </c:pt>
                <c:pt idx="1">
                  <c:v>Yes</c:v>
                </c:pt>
                <c:pt idx="2">
                  <c:v>Unsure</c:v>
                </c:pt>
              </c:strCache>
            </c:strRef>
          </c:cat>
          <c:val>
            <c:numRef>
              <c:f>AS!$B$13:$B$15</c:f>
              <c:numCache>
                <c:formatCode>General</c:formatCode>
                <c:ptCount val="3"/>
                <c:pt idx="0">
                  <c:v>7</c:v>
                </c:pt>
                <c:pt idx="1">
                  <c:v>5</c:v>
                </c:pt>
                <c:pt idx="2">
                  <c:v>1</c:v>
                </c:pt>
              </c:numCache>
            </c:numRef>
          </c:val>
          <c:extLst>
            <c:ext xmlns:c16="http://schemas.microsoft.com/office/drawing/2014/chart" uri="{C3380CC4-5D6E-409C-BE32-E72D297353CC}">
              <c16:uniqueId val="{00000006-2712-440F-9101-2DDCC92E88D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92155147273256"/>
          <c:y val="8.777777777777776E-2"/>
          <c:w val="0.76652726742490518"/>
          <c:h val="0.7929592421636950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44-4910-A163-5B9A14357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44-4910-A163-5B9A1435728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O!$A$10:$A$11</c:f>
              <c:strCache>
                <c:ptCount val="2"/>
                <c:pt idx="0">
                  <c:v>Yes</c:v>
                </c:pt>
                <c:pt idx="1">
                  <c:v>No</c:v>
                </c:pt>
              </c:strCache>
            </c:strRef>
          </c:cat>
          <c:val>
            <c:numRef>
              <c:f>O!$B$10:$B$11</c:f>
              <c:numCache>
                <c:formatCode>General</c:formatCode>
                <c:ptCount val="2"/>
                <c:pt idx="0">
                  <c:v>2</c:v>
                </c:pt>
                <c:pt idx="1">
                  <c:v>1</c:v>
                </c:pt>
              </c:numCache>
            </c:numRef>
          </c:val>
          <c:extLst>
            <c:ext xmlns:c16="http://schemas.microsoft.com/office/drawing/2014/chart" uri="{C3380CC4-5D6E-409C-BE32-E72D297353CC}">
              <c16:uniqueId val="{00000004-9F44-4910-A163-5B9A1435728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SS!$D$67:$D$70</c:f>
              <c:strCache>
                <c:ptCount val="4"/>
                <c:pt idx="0">
                  <c:v>Personal Laptop/Computer</c:v>
                </c:pt>
                <c:pt idx="1">
                  <c:v>Personal Phone/Tablet</c:v>
                </c:pt>
                <c:pt idx="2">
                  <c:v>Support Equipment (Mouse, Keyboard, Cables, Printer, etc.)</c:v>
                </c:pt>
                <c:pt idx="3">
                  <c:v>Software &amp; Online Tools (Canva, Collab, DocuSign, video editors, etc.)</c:v>
                </c:pt>
              </c:strCache>
            </c:strRef>
          </c:cat>
          <c:val>
            <c:numRef>
              <c:f>SS!$E$67:$E$70</c:f>
              <c:numCache>
                <c:formatCode>General</c:formatCode>
                <c:ptCount val="4"/>
                <c:pt idx="0">
                  <c:v>5</c:v>
                </c:pt>
                <c:pt idx="1">
                  <c:v>0</c:v>
                </c:pt>
                <c:pt idx="2">
                  <c:v>1</c:v>
                </c:pt>
                <c:pt idx="3">
                  <c:v>1</c:v>
                </c:pt>
              </c:numCache>
            </c:numRef>
          </c:val>
          <c:extLst>
            <c:ext xmlns:c16="http://schemas.microsoft.com/office/drawing/2014/chart" uri="{C3380CC4-5D6E-409C-BE32-E72D297353CC}">
              <c16:uniqueId val="{00000000-187C-45EA-AA39-C3336B2EA76D}"/>
            </c:ext>
          </c:extLst>
        </c:ser>
        <c:dLbls>
          <c:dLblPos val="outEnd"/>
          <c:showLegendKey val="0"/>
          <c:showVal val="1"/>
          <c:showCatName val="0"/>
          <c:showSerName val="0"/>
          <c:showPercent val="0"/>
          <c:showBubbleSize val="0"/>
        </c:dLbls>
        <c:gapWidth val="219"/>
        <c:overlap val="-27"/>
        <c:axId val="1618352032"/>
        <c:axId val="1618347232"/>
      </c:barChart>
      <c:catAx>
        <c:axId val="161835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347232"/>
        <c:crosses val="autoZero"/>
        <c:auto val="1"/>
        <c:lblAlgn val="ctr"/>
        <c:lblOffset val="100"/>
        <c:noMultiLvlLbl val="0"/>
      </c:catAx>
      <c:valAx>
        <c:axId val="1618347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35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944706D-897C-44FB-A985-EA2D44D2F2F3}" type="datetimeFigureOut">
              <a:rPr lang="en-US" smtClean="0"/>
              <a:t>10/14/2025</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A7CF6E0-B186-4E90-A290-2351D3C678BB}" type="slidenum">
              <a:rPr lang="en-US" smtClean="0"/>
              <a:t>‹#›</a:t>
            </a:fld>
            <a:endParaRPr lang="en-US" dirty="0"/>
          </a:p>
        </p:txBody>
      </p:sp>
    </p:spTree>
    <p:extLst>
      <p:ext uri="{BB962C8B-B14F-4D97-AF65-F5344CB8AC3E}">
        <p14:creationId xmlns:p14="http://schemas.microsoft.com/office/powerpoint/2010/main" val="284729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CF6E0-B186-4E90-A290-2351D3C678BB}" type="slidenum">
              <a:rPr lang="en-US" smtClean="0"/>
              <a:t>1</a:t>
            </a:fld>
            <a:endParaRPr lang="en-US" dirty="0"/>
          </a:p>
        </p:txBody>
      </p:sp>
    </p:spTree>
    <p:extLst>
      <p:ext uri="{BB962C8B-B14F-4D97-AF65-F5344CB8AC3E}">
        <p14:creationId xmlns:p14="http://schemas.microsoft.com/office/powerpoint/2010/main" val="63491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C96EF60-F6EB-4713-B7ED-E391A6EF4927}" type="datetime1">
              <a:rPr lang="en-US" smtClean="0"/>
              <a:t>10/14/2025</a:t>
            </a:fld>
            <a:endParaRPr lang="en-US" dirty="0"/>
          </a:p>
        </p:txBody>
      </p:sp>
      <p:sp>
        <p:nvSpPr>
          <p:cNvPr id="17" name="Footer Placeholder 16"/>
          <p:cNvSpPr>
            <a:spLocks noGrp="1"/>
          </p:cNvSpPr>
          <p:nvPr>
            <p:ph type="ftr" sz="quarter" idx="11"/>
          </p:nvPr>
        </p:nvSpPr>
        <p:spPr/>
        <p:txBody>
          <a:bodyPr/>
          <a:lstStyle/>
          <a:p>
            <a:r>
              <a:rPr lang="en-US" dirty="0"/>
              <a:t>Miramar College Office of Planning, Research, and Institutional Effectiveness</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1773280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8DCA6-75D2-4D6E-8DA2-F0573020847E}"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8685790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32CFD3A-6E92-4E5D-8203-868DD966CFF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4027-D95C-45D9-8FE5-3B953BEEB3F9}"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6841077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C96EF60-F6EB-4713-B7ED-E391A6EF4927}" type="datetime1">
              <a:rPr lang="en-US" smtClean="0"/>
              <a:t>10/14/2025</a:t>
            </a:fld>
            <a:endParaRPr lang="en-US" dirty="0"/>
          </a:p>
        </p:txBody>
      </p:sp>
      <p:sp>
        <p:nvSpPr>
          <p:cNvPr id="17" name="Footer Placeholder 16"/>
          <p:cNvSpPr>
            <a:spLocks noGrp="1"/>
          </p:cNvSpPr>
          <p:nvPr>
            <p:ph type="ftr" sz="quarter" idx="11"/>
          </p:nvPr>
        </p:nvSpPr>
        <p:spPr/>
        <p:txBody>
          <a:bodyPr/>
          <a:lstStyle/>
          <a:p>
            <a:r>
              <a:rPr lang="en-US" dirty="0"/>
              <a:t>Miramar College Office of Planning, Research, and Institutional Effectiveness</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8956392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A074212-002F-44E9-A3EC-40865AECBA33}"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a:xfrm>
            <a:off x="4361688" y="1026372"/>
            <a:ext cx="457200" cy="441325"/>
          </a:xfrm>
        </p:spPr>
        <p:txBody>
          <a:bodyPr/>
          <a:lstStyle/>
          <a:p>
            <a:fld id="{A32CFD3A-6E92-4E5D-8203-868DD966CFF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9988590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4" name="Date Placeholder 3"/>
          <p:cNvSpPr>
            <a:spLocks noGrp="1"/>
          </p:cNvSpPr>
          <p:nvPr>
            <p:ph type="dt" sz="half" idx="10"/>
          </p:nvPr>
        </p:nvSpPr>
        <p:spPr/>
        <p:txBody>
          <a:bodyPr/>
          <a:lstStyle/>
          <a:p>
            <a:fld id="{1C6ABFA7-18D2-4959-AFFC-562D48634703}" type="datetime1">
              <a:rPr lang="en-US" smtClean="0"/>
              <a:t>10/14/2025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8429825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C3FD5E7-C683-45C1-9484-F8E47A6E052E}"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dirty="0"/>
              <a:t>Miramar College Office of Planning, Research, and Institutional Effectiveness</a:t>
            </a:r>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34758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4952544-8709-4824-85F9-68332855379D}" type="datetime1">
              <a:rPr lang="en-US" smtClean="0"/>
              <a:t>10/14/2025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Miramar College Office of Planning, Research, and Institutional Effectiveness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32CFD3A-6E92-4E5D-8203-868DD966CFF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7614606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50393D-DAF7-43CE-8568-84DA9EB5888F}" type="datetime1">
              <a:rPr lang="en-US" smtClean="0"/>
              <a:t>10/14/2025</a:t>
            </a:fld>
            <a:endParaRPr lang="en-US" dirty="0"/>
          </a:p>
        </p:txBody>
      </p:sp>
      <p:sp>
        <p:nvSpPr>
          <p:cNvPr id="4" name="Footer Placeholder 3"/>
          <p:cNvSpPr>
            <a:spLocks noGrp="1"/>
          </p:cNvSpPr>
          <p:nvPr>
            <p:ph type="ftr" sz="quarter" idx="11"/>
          </p:nvPr>
        </p:nvSpPr>
        <p:spPr/>
        <p:txBody>
          <a:bodyPr/>
          <a:lstStyle/>
          <a:p>
            <a:r>
              <a:rPr lang="en-US" dirty="0"/>
              <a:t>Miramar College Office of Planning, Research, and Institutional Effectiveness</a:t>
            </a:r>
          </a:p>
        </p:txBody>
      </p:sp>
      <p:sp>
        <p:nvSpPr>
          <p:cNvPr id="5" name="Slide Number Placeholder 4"/>
          <p:cNvSpPr>
            <a:spLocks noGrp="1"/>
          </p:cNvSpPr>
          <p:nvPr>
            <p:ph type="sldNum" sz="quarter" idx="12"/>
          </p:nvPr>
        </p:nvSpPr>
        <p:spPr>
          <a:xfrm>
            <a:off x="4343400" y="1036020"/>
            <a:ext cx="457200" cy="441325"/>
          </a:xfrm>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396876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101277-456C-47F3-8A16-1EFF9B3F67FA}" type="datetime1">
              <a:rPr lang="en-US" smtClean="0"/>
              <a:t>10/14/2025</a:t>
            </a:fld>
            <a:endParaRPr lang="en-US" dirty="0"/>
          </a:p>
        </p:txBody>
      </p:sp>
      <p:sp>
        <p:nvSpPr>
          <p:cNvPr id="3" name="Footer Placeholder 2"/>
          <p:cNvSpPr>
            <a:spLocks noGrp="1"/>
          </p:cNvSpPr>
          <p:nvPr>
            <p:ph type="ftr" sz="quarter" idx="11"/>
          </p:nvPr>
        </p:nvSpPr>
        <p:spPr/>
        <p:txBody>
          <a:bodyPr/>
          <a:lstStyle/>
          <a:p>
            <a:r>
              <a:rPr lang="en-US" dirty="0"/>
              <a:t>Miramar College Office of Planning, Research, and Institutional Effectiveness</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2CFD3A-6E92-4E5D-8203-868DD966CFF4}" type="slidenum">
              <a:rPr lang="en-US" smtClean="0"/>
              <a:t>‹#›</a:t>
            </a:fld>
            <a:endParaRPr lang="en-US" dirty="0"/>
          </a:p>
        </p:txBody>
      </p:sp>
    </p:spTree>
    <p:extLst>
      <p:ext uri="{BB962C8B-B14F-4D97-AF65-F5344CB8AC3E}">
        <p14:creationId xmlns:p14="http://schemas.microsoft.com/office/powerpoint/2010/main" val="292170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DAF0C77-21B5-456A-99B0-8E5C3AD73F65}" type="datetime1">
              <a:rPr lang="en-US" smtClean="0"/>
              <a:t>10/14/2025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5444697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A074212-002F-44E9-A3EC-40865AECBA33}"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a:xfrm>
            <a:off x="4361688" y="1026372"/>
            <a:ext cx="457200" cy="441325"/>
          </a:xfrm>
        </p:spPr>
        <p:txBody>
          <a:bodyPr/>
          <a:lstStyle/>
          <a:p>
            <a:fld id="{A32CFD3A-6E92-4E5D-8203-868DD966CFF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567838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32CFD3A-6E92-4E5D-8203-868DD966CFF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BF540CF-40E7-4850-B4AC-040E906A8F9B}" type="datetime1">
              <a:rPr lang="en-US" smtClean="0"/>
              <a:t>10/14/2025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198804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8DCA6-75D2-4D6E-8DA2-F0573020847E}"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8634697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32CFD3A-6E92-4E5D-8203-868DD966CFF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4027-D95C-45D9-8FE5-3B953BEEB3F9}"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50354721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C96EF60-F6EB-4713-B7ED-E391A6EF4927}" type="datetime1">
              <a:rPr lang="en-US" smtClean="0"/>
              <a:t>10/14/2025</a:t>
            </a:fld>
            <a:endParaRPr lang="en-US" dirty="0"/>
          </a:p>
        </p:txBody>
      </p:sp>
      <p:sp>
        <p:nvSpPr>
          <p:cNvPr id="17" name="Footer Placeholder 16"/>
          <p:cNvSpPr>
            <a:spLocks noGrp="1"/>
          </p:cNvSpPr>
          <p:nvPr>
            <p:ph type="ftr" sz="quarter" idx="11"/>
          </p:nvPr>
        </p:nvSpPr>
        <p:spPr/>
        <p:txBody>
          <a:bodyPr/>
          <a:lstStyle/>
          <a:p>
            <a:r>
              <a:rPr lang="en-US" dirty="0"/>
              <a:t>Miramar College Office of Planning, Research, and Institutional Effectiveness</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89111122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A074212-002F-44E9-A3EC-40865AECBA33}"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a:xfrm>
            <a:off x="4361688" y="1026372"/>
            <a:ext cx="457200" cy="441325"/>
          </a:xfrm>
        </p:spPr>
        <p:txBody>
          <a:bodyPr/>
          <a:lstStyle/>
          <a:p>
            <a:fld id="{A32CFD3A-6E92-4E5D-8203-868DD966CFF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8219973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4" name="Date Placeholder 3"/>
          <p:cNvSpPr>
            <a:spLocks noGrp="1"/>
          </p:cNvSpPr>
          <p:nvPr>
            <p:ph type="dt" sz="half" idx="10"/>
          </p:nvPr>
        </p:nvSpPr>
        <p:spPr/>
        <p:txBody>
          <a:bodyPr/>
          <a:lstStyle/>
          <a:p>
            <a:fld id="{1C6ABFA7-18D2-4959-AFFC-562D48634703}" type="datetime1">
              <a:rPr lang="en-US" smtClean="0"/>
              <a:t>10/14/2025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8417326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C3FD5E7-C683-45C1-9484-F8E47A6E052E}"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dirty="0"/>
              <a:t>Miramar College Office of Planning, Research, and Institutional Effectiveness</a:t>
            </a:r>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8161120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4952544-8709-4824-85F9-68332855379D}" type="datetime1">
              <a:rPr lang="en-US" smtClean="0"/>
              <a:t>10/14/2025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Miramar College Office of Planning, Research, and Institutional Effectiveness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32CFD3A-6E92-4E5D-8203-868DD966CFF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245096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50393D-DAF7-43CE-8568-84DA9EB5888F}" type="datetime1">
              <a:rPr lang="en-US" smtClean="0"/>
              <a:t>10/14/2025</a:t>
            </a:fld>
            <a:endParaRPr lang="en-US" dirty="0"/>
          </a:p>
        </p:txBody>
      </p:sp>
      <p:sp>
        <p:nvSpPr>
          <p:cNvPr id="4" name="Footer Placeholder 3"/>
          <p:cNvSpPr>
            <a:spLocks noGrp="1"/>
          </p:cNvSpPr>
          <p:nvPr>
            <p:ph type="ftr" sz="quarter" idx="11"/>
          </p:nvPr>
        </p:nvSpPr>
        <p:spPr/>
        <p:txBody>
          <a:bodyPr/>
          <a:lstStyle/>
          <a:p>
            <a:r>
              <a:rPr lang="en-US" dirty="0"/>
              <a:t>Miramar College Office of Planning, Research, and Institutional Effectiveness</a:t>
            </a:r>
          </a:p>
        </p:txBody>
      </p:sp>
      <p:sp>
        <p:nvSpPr>
          <p:cNvPr id="5" name="Slide Number Placeholder 4"/>
          <p:cNvSpPr>
            <a:spLocks noGrp="1"/>
          </p:cNvSpPr>
          <p:nvPr>
            <p:ph type="sldNum" sz="quarter" idx="12"/>
          </p:nvPr>
        </p:nvSpPr>
        <p:spPr>
          <a:xfrm>
            <a:off x="4343400" y="1036020"/>
            <a:ext cx="457200" cy="441325"/>
          </a:xfrm>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2762051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101277-456C-47F3-8A16-1EFF9B3F67FA}" type="datetime1">
              <a:rPr lang="en-US" smtClean="0"/>
              <a:t>10/14/2025</a:t>
            </a:fld>
            <a:endParaRPr lang="en-US" dirty="0"/>
          </a:p>
        </p:txBody>
      </p:sp>
      <p:sp>
        <p:nvSpPr>
          <p:cNvPr id="3" name="Footer Placeholder 2"/>
          <p:cNvSpPr>
            <a:spLocks noGrp="1"/>
          </p:cNvSpPr>
          <p:nvPr>
            <p:ph type="ftr" sz="quarter" idx="11"/>
          </p:nvPr>
        </p:nvSpPr>
        <p:spPr/>
        <p:txBody>
          <a:bodyPr/>
          <a:lstStyle/>
          <a:p>
            <a:r>
              <a:rPr lang="en-US" dirty="0"/>
              <a:t>Miramar College Office of Planning, Research, and Institutional Effectiveness</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2CFD3A-6E92-4E5D-8203-868DD966CFF4}" type="slidenum">
              <a:rPr lang="en-US" smtClean="0"/>
              <a:t>‹#›</a:t>
            </a:fld>
            <a:endParaRPr lang="en-US" dirty="0"/>
          </a:p>
        </p:txBody>
      </p:sp>
    </p:spTree>
    <p:extLst>
      <p:ext uri="{BB962C8B-B14F-4D97-AF65-F5344CB8AC3E}">
        <p14:creationId xmlns:p14="http://schemas.microsoft.com/office/powerpoint/2010/main" val="209240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4" name="Date Placeholder 3"/>
          <p:cNvSpPr>
            <a:spLocks noGrp="1"/>
          </p:cNvSpPr>
          <p:nvPr>
            <p:ph type="dt" sz="half" idx="10"/>
          </p:nvPr>
        </p:nvSpPr>
        <p:spPr/>
        <p:txBody>
          <a:bodyPr/>
          <a:lstStyle/>
          <a:p>
            <a:fld id="{1C6ABFA7-18D2-4959-AFFC-562D48634703}" type="datetime1">
              <a:rPr lang="en-US" smtClean="0"/>
              <a:t>10/14/2025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898992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DAF0C77-21B5-456A-99B0-8E5C3AD73F65}" type="datetime1">
              <a:rPr lang="en-US" smtClean="0"/>
              <a:t>10/14/2025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384900929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32CFD3A-6E92-4E5D-8203-868DD966CFF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BF540CF-40E7-4850-B4AC-040E906A8F9B}" type="datetime1">
              <a:rPr lang="en-US" smtClean="0"/>
              <a:t>10/14/2025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840756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8DCA6-75D2-4D6E-8DA2-F0573020847E}"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38826448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32CFD3A-6E92-4E5D-8203-868DD966CFF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4027-D95C-45D9-8FE5-3B953BEEB3F9}"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75894861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C96EF60-F6EB-4713-B7ED-E391A6EF4927}" type="datetime1">
              <a:rPr lang="en-US" smtClean="0"/>
              <a:t>10/14/2025</a:t>
            </a:fld>
            <a:endParaRPr lang="en-US" dirty="0"/>
          </a:p>
        </p:txBody>
      </p:sp>
      <p:sp>
        <p:nvSpPr>
          <p:cNvPr id="17" name="Footer Placeholder 16"/>
          <p:cNvSpPr>
            <a:spLocks noGrp="1"/>
          </p:cNvSpPr>
          <p:nvPr>
            <p:ph type="ftr" sz="quarter" idx="11"/>
          </p:nvPr>
        </p:nvSpPr>
        <p:spPr/>
        <p:txBody>
          <a:bodyPr/>
          <a:lstStyle/>
          <a:p>
            <a:r>
              <a:rPr lang="en-US" dirty="0"/>
              <a:t>Miramar College Office of Planning, Research, and Institutional Effectiveness</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60711926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A074212-002F-44E9-A3EC-40865AECBA33}"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a:xfrm>
            <a:off x="4361688" y="1026372"/>
            <a:ext cx="457200" cy="441325"/>
          </a:xfrm>
        </p:spPr>
        <p:txBody>
          <a:bodyPr/>
          <a:lstStyle/>
          <a:p>
            <a:fld id="{A32CFD3A-6E92-4E5D-8203-868DD966CFF4}"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566726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4" name="Date Placeholder 3"/>
          <p:cNvSpPr>
            <a:spLocks noGrp="1"/>
          </p:cNvSpPr>
          <p:nvPr>
            <p:ph type="dt" sz="half" idx="10"/>
          </p:nvPr>
        </p:nvSpPr>
        <p:spPr/>
        <p:txBody>
          <a:bodyPr/>
          <a:lstStyle/>
          <a:p>
            <a:fld id="{1C6ABFA7-18D2-4959-AFFC-562D48634703}" type="datetime1">
              <a:rPr lang="en-US" smtClean="0"/>
              <a:t>10/14/2025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67705015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C3FD5E7-C683-45C1-9484-F8E47A6E052E}"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dirty="0"/>
              <a:t>Miramar College Office of Planning, Research, and Institutional Effectiveness</a:t>
            </a:r>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714341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4952544-8709-4824-85F9-68332855379D}" type="datetime1">
              <a:rPr lang="en-US" smtClean="0"/>
              <a:t>10/14/2025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Miramar College Office of Planning, Research, and Institutional Effectiveness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32CFD3A-6E92-4E5D-8203-868DD966CFF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41718664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50393D-DAF7-43CE-8568-84DA9EB5888F}" type="datetime1">
              <a:rPr lang="en-US" smtClean="0"/>
              <a:t>10/14/2025</a:t>
            </a:fld>
            <a:endParaRPr lang="en-US" dirty="0"/>
          </a:p>
        </p:txBody>
      </p:sp>
      <p:sp>
        <p:nvSpPr>
          <p:cNvPr id="4" name="Footer Placeholder 3"/>
          <p:cNvSpPr>
            <a:spLocks noGrp="1"/>
          </p:cNvSpPr>
          <p:nvPr>
            <p:ph type="ftr" sz="quarter" idx="11"/>
          </p:nvPr>
        </p:nvSpPr>
        <p:spPr/>
        <p:txBody>
          <a:bodyPr/>
          <a:lstStyle/>
          <a:p>
            <a:r>
              <a:rPr lang="en-US" dirty="0"/>
              <a:t>Miramar College Office of Planning, Research, and Institutional Effectiveness</a:t>
            </a:r>
          </a:p>
        </p:txBody>
      </p:sp>
      <p:sp>
        <p:nvSpPr>
          <p:cNvPr id="5" name="Slide Number Placeholder 4"/>
          <p:cNvSpPr>
            <a:spLocks noGrp="1"/>
          </p:cNvSpPr>
          <p:nvPr>
            <p:ph type="sldNum" sz="quarter" idx="12"/>
          </p:nvPr>
        </p:nvSpPr>
        <p:spPr>
          <a:xfrm>
            <a:off x="4343400" y="1036020"/>
            <a:ext cx="457200" cy="441325"/>
          </a:xfrm>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89184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4C3FD5E7-C683-45C1-9484-F8E47A6E052E}"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dirty="0"/>
              <a:t>Miramar College Office of Planning, Research, and Institutional Effectiveness</a:t>
            </a:r>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0534726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101277-456C-47F3-8A16-1EFF9B3F67FA}" type="datetime1">
              <a:rPr lang="en-US" smtClean="0"/>
              <a:t>10/14/2025</a:t>
            </a:fld>
            <a:endParaRPr lang="en-US" dirty="0"/>
          </a:p>
        </p:txBody>
      </p:sp>
      <p:sp>
        <p:nvSpPr>
          <p:cNvPr id="3" name="Footer Placeholder 2"/>
          <p:cNvSpPr>
            <a:spLocks noGrp="1"/>
          </p:cNvSpPr>
          <p:nvPr>
            <p:ph type="ftr" sz="quarter" idx="11"/>
          </p:nvPr>
        </p:nvSpPr>
        <p:spPr/>
        <p:txBody>
          <a:bodyPr/>
          <a:lstStyle/>
          <a:p>
            <a:r>
              <a:rPr lang="en-US" dirty="0"/>
              <a:t>Miramar College Office of Planning, Research, and Institutional Effectiveness</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2CFD3A-6E92-4E5D-8203-868DD966CFF4}" type="slidenum">
              <a:rPr lang="en-US" smtClean="0"/>
              <a:t>‹#›</a:t>
            </a:fld>
            <a:endParaRPr lang="en-US" dirty="0"/>
          </a:p>
        </p:txBody>
      </p:sp>
    </p:spTree>
    <p:extLst>
      <p:ext uri="{BB962C8B-B14F-4D97-AF65-F5344CB8AC3E}">
        <p14:creationId xmlns:p14="http://schemas.microsoft.com/office/powerpoint/2010/main" val="461431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DAF0C77-21B5-456A-99B0-8E5C3AD73F65}" type="datetime1">
              <a:rPr lang="en-US" smtClean="0"/>
              <a:t>10/14/2025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43571152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32CFD3A-6E92-4E5D-8203-868DD966CFF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BF540CF-40E7-4850-B4AC-040E906A8F9B}" type="datetime1">
              <a:rPr lang="en-US" smtClean="0"/>
              <a:t>10/14/2025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918795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8DCA6-75D2-4D6E-8DA2-F0573020847E}"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37804313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32CFD3A-6E92-4E5D-8203-868DD966CFF4}"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E94027-D95C-45D9-8FE5-3B953BEEB3F9}"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dirty="0"/>
              <a:t>Miramar College Office of Planning, Research, and Institutional Effectiveness</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29324681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EC96EF60-F6EB-4713-B7ED-E391A6EF4927}" type="datetime1">
              <a:rPr lang="en-US" smtClean="0"/>
              <a:t>10/14/2025</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a:t>Miramar College Office of Planning, Research, and Institutional Effectiveness</a:t>
            </a:r>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A32CFD3A-6E92-4E5D-8203-868DD966CFF4}" type="slidenum">
              <a:rPr lang="en-US" smtClean="0"/>
              <a:t>‹#›</a:t>
            </a:fld>
            <a:endParaRPr lang="en-US" dirty="0"/>
          </a:p>
        </p:txBody>
      </p:sp>
    </p:spTree>
    <p:extLst>
      <p:ext uri="{BB962C8B-B14F-4D97-AF65-F5344CB8AC3E}">
        <p14:creationId xmlns:p14="http://schemas.microsoft.com/office/powerpoint/2010/main" val="109121237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074212-002F-44E9-A3EC-40865AECBA33}"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44719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ABFA7-18D2-4959-AFFC-562D48634703}"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0673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FD5E7-C683-45C1-9484-F8E47A6E052E}"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597215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ECF93-0353-4BA7-9BC3-7E0017F80DC9}" type="datetime1">
              <a:rPr lang="en-US" smtClean="0"/>
              <a:t>10/14/2025</a:t>
            </a:fld>
            <a:endParaRPr lang="en-US" dirty="0"/>
          </a:p>
        </p:txBody>
      </p:sp>
      <p:sp>
        <p:nvSpPr>
          <p:cNvPr id="8" name="Footer Placeholder 7"/>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9" name="Slide Number Placeholder 8"/>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321184091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4952544-8709-4824-85F9-68332855379D}" type="datetime1">
              <a:rPr lang="en-US" smtClean="0"/>
              <a:t>10/14/2025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Miramar College Office of Planning, Research, and Institutional Effectiveness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32CFD3A-6E92-4E5D-8203-868DD966CFF4}"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49061198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50393D-DAF7-43CE-8568-84DA9EB5888F}" type="datetime1">
              <a:rPr lang="en-US" smtClean="0"/>
              <a:t>10/14/2025</a:t>
            </a:fld>
            <a:endParaRPr lang="en-US" dirty="0"/>
          </a:p>
        </p:txBody>
      </p:sp>
      <p:sp>
        <p:nvSpPr>
          <p:cNvPr id="4" name="Footer Placeholder 3"/>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5" name="Slide Number Placeholder 4"/>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2935136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01277-456C-47F3-8A16-1EFF9B3F67FA}" type="datetime1">
              <a:rPr lang="en-US" smtClean="0"/>
              <a:t>10/14/2025</a:t>
            </a:fld>
            <a:endParaRPr lang="en-US" dirty="0"/>
          </a:p>
        </p:txBody>
      </p:sp>
      <p:sp>
        <p:nvSpPr>
          <p:cNvPr id="3" name="Footer Placeholder 2"/>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4" name="Slide Number Placeholder 3"/>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3776788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AF0C77-21B5-456A-99B0-8E5C3AD73F65}"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454415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540CF-40E7-4850-B4AC-040E906A8F9B}" type="datetime1">
              <a:rPr lang="en-US" smtClean="0"/>
              <a:t>10/14/2025</a:t>
            </a:fld>
            <a:endParaRPr lang="en-US" dirty="0"/>
          </a:p>
        </p:txBody>
      </p:sp>
      <p:sp>
        <p:nvSpPr>
          <p:cNvPr id="6" name="Footer Placeholder 5"/>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7" name="Slide Number Placeholder 6"/>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3862349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8DCA6-75D2-4D6E-8DA2-F0573020847E}"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912387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94027-D95C-45D9-8FE5-3B953BEEB3F9}" type="datetime1">
              <a:rPr lang="en-US" smtClean="0"/>
              <a:t>10/14/2025</a:t>
            </a:fld>
            <a:endParaRPr lang="en-US" dirty="0"/>
          </a:p>
        </p:txBody>
      </p:sp>
      <p:sp>
        <p:nvSpPr>
          <p:cNvPr id="5" name="Footer Placeholder 4"/>
          <p:cNvSpPr>
            <a:spLocks noGrp="1"/>
          </p:cNvSpPr>
          <p:nvPr>
            <p:ph type="ftr" sz="quarter" idx="11"/>
          </p:nvPr>
        </p:nvSpPr>
        <p:spPr/>
        <p:txBody>
          <a:bodyPr/>
          <a:lstStyle/>
          <a:p>
            <a:r>
              <a:rPr lang="en-US"/>
              <a:t>Miramar College Office of Planning, Research, and Institutional Effectiveness</a:t>
            </a:r>
            <a:endParaRPr lang="en-US" dirty="0"/>
          </a:p>
        </p:txBody>
      </p:sp>
      <p:sp>
        <p:nvSpPr>
          <p:cNvPr id="6" name="Slide Number Placeholder 5"/>
          <p:cNvSpPr>
            <a:spLocks noGrp="1"/>
          </p:cNvSpPr>
          <p:nvPr>
            <p:ph type="sldNum" sz="quarter" idx="12"/>
          </p:nvPr>
        </p:nvSpPr>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55988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50393D-DAF7-43CE-8568-84DA9EB5888F}" type="datetime1">
              <a:rPr lang="en-US" smtClean="0"/>
              <a:t>10/14/2025</a:t>
            </a:fld>
            <a:endParaRPr lang="en-US" dirty="0"/>
          </a:p>
        </p:txBody>
      </p:sp>
      <p:sp>
        <p:nvSpPr>
          <p:cNvPr id="4" name="Footer Placeholder 3"/>
          <p:cNvSpPr>
            <a:spLocks noGrp="1"/>
          </p:cNvSpPr>
          <p:nvPr>
            <p:ph type="ftr" sz="quarter" idx="11"/>
          </p:nvPr>
        </p:nvSpPr>
        <p:spPr/>
        <p:txBody>
          <a:bodyPr/>
          <a:lstStyle/>
          <a:p>
            <a:r>
              <a:rPr lang="en-US" dirty="0"/>
              <a:t>Miramar College Office of Planning, Research, and Institutional Effectiveness</a:t>
            </a:r>
          </a:p>
        </p:txBody>
      </p:sp>
      <p:sp>
        <p:nvSpPr>
          <p:cNvPr id="5" name="Slide Number Placeholder 4"/>
          <p:cNvSpPr>
            <a:spLocks noGrp="1"/>
          </p:cNvSpPr>
          <p:nvPr>
            <p:ph type="sldNum" sz="quarter" idx="12"/>
          </p:nvPr>
        </p:nvSpPr>
        <p:spPr>
          <a:xfrm>
            <a:off x="4343400" y="1036020"/>
            <a:ext cx="457200" cy="441325"/>
          </a:xfrm>
        </p:spPr>
        <p:txBody>
          <a:bodyPr/>
          <a:lstStyle/>
          <a:p>
            <a:fld id="{A32CFD3A-6E92-4E5D-8203-868DD966CFF4}" type="slidenum">
              <a:rPr lang="en-US" smtClean="0"/>
              <a:t>‹#›</a:t>
            </a:fld>
            <a:endParaRPr lang="en-US" dirty="0"/>
          </a:p>
        </p:txBody>
      </p:sp>
    </p:spTree>
    <p:extLst>
      <p:ext uri="{BB962C8B-B14F-4D97-AF65-F5344CB8AC3E}">
        <p14:creationId xmlns:p14="http://schemas.microsoft.com/office/powerpoint/2010/main" val="115378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8101277-456C-47F3-8A16-1EFF9B3F67FA}" type="datetime1">
              <a:rPr lang="en-US" smtClean="0"/>
              <a:t>10/14/2025</a:t>
            </a:fld>
            <a:endParaRPr lang="en-US" dirty="0"/>
          </a:p>
        </p:txBody>
      </p:sp>
      <p:sp>
        <p:nvSpPr>
          <p:cNvPr id="3" name="Footer Placeholder 2"/>
          <p:cNvSpPr>
            <a:spLocks noGrp="1"/>
          </p:cNvSpPr>
          <p:nvPr>
            <p:ph type="ftr" sz="quarter" idx="11"/>
          </p:nvPr>
        </p:nvSpPr>
        <p:spPr/>
        <p:txBody>
          <a:bodyPr/>
          <a:lstStyle/>
          <a:p>
            <a:r>
              <a:rPr lang="en-US" dirty="0"/>
              <a:t>Miramar College Office of Planning, Research, and Institutional Effectiveness</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2CFD3A-6E92-4E5D-8203-868DD966CFF4}" type="slidenum">
              <a:rPr lang="en-US" smtClean="0"/>
              <a:t>‹#›</a:t>
            </a:fld>
            <a:endParaRPr lang="en-US" dirty="0"/>
          </a:p>
        </p:txBody>
      </p:sp>
    </p:spTree>
    <p:extLst>
      <p:ext uri="{BB962C8B-B14F-4D97-AF65-F5344CB8AC3E}">
        <p14:creationId xmlns:p14="http://schemas.microsoft.com/office/powerpoint/2010/main" val="318940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2CFD3A-6E92-4E5D-8203-868DD966CFF4}"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DAF0C77-21B5-456A-99B0-8E5C3AD73F65}" type="datetime1">
              <a:rPr lang="en-US" smtClean="0"/>
              <a:t>10/14/2025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1971916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32CFD3A-6E92-4E5D-8203-868DD966CFF4}"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BF540CF-40E7-4850-B4AC-040E906A8F9B}" type="datetime1">
              <a:rPr lang="en-US" smtClean="0"/>
              <a:t>10/14/2025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Miramar College Office of Planning, Research, and Institutional Effectiveness</a:t>
            </a:r>
          </a:p>
        </p:txBody>
      </p:sp>
    </p:spTree>
    <p:extLst>
      <p:ext uri="{BB962C8B-B14F-4D97-AF65-F5344CB8AC3E}">
        <p14:creationId xmlns:p14="http://schemas.microsoft.com/office/powerpoint/2010/main" val="169788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12ECF93-0353-4BA7-9BC3-7E0017F80DC9}" type="datetime1">
              <a:rPr lang="en-US" smtClean="0"/>
              <a:t>10/14/2025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Miramar College Office of Planning, Research, and Institutional Effectiveness</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2CFD3A-6E92-4E5D-8203-868DD966CFF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686778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12ECF93-0353-4BA7-9BC3-7E0017F80DC9}" type="datetime1">
              <a:rPr lang="en-US" smtClean="0"/>
              <a:t>10/14/2025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Miramar College Office of Planning, Research, and Institutional Effectiveness</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2CFD3A-6E92-4E5D-8203-868DD966CFF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0708525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12ECF93-0353-4BA7-9BC3-7E0017F80DC9}" type="datetime1">
              <a:rPr lang="en-US" smtClean="0"/>
              <a:t>10/14/2025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Miramar College Office of Planning, Research, and Institutional Effectiveness</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2CFD3A-6E92-4E5D-8203-868DD966CFF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504953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12ECF93-0353-4BA7-9BC3-7E0017F80DC9}" type="datetime1">
              <a:rPr lang="en-US" smtClean="0"/>
              <a:t>10/14/2025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Miramar College Office of Planning, Research, and Institutional Effectiveness</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2CFD3A-6E92-4E5D-8203-868DD966CFF4}"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6841807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12ECF93-0353-4BA7-9BC3-7E0017F80DC9}" type="datetime1">
              <a:rPr lang="en-US" smtClean="0"/>
              <a:t>10/14/2025</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Miramar College Office of Planning, Research, and Institutional Effectiveness</a:t>
            </a:r>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A32CFD3A-6E92-4E5D-8203-868DD966CFF4}" type="slidenum">
              <a:rPr lang="en-US" smtClean="0"/>
              <a:t>‹#›</a:t>
            </a:fld>
            <a:endParaRPr lang="en-US" dirty="0"/>
          </a:p>
        </p:txBody>
      </p:sp>
    </p:spTree>
    <p:extLst>
      <p:ext uri="{BB962C8B-B14F-4D97-AF65-F5344CB8AC3E}">
        <p14:creationId xmlns:p14="http://schemas.microsoft.com/office/powerpoint/2010/main" val="33939708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2.xml"/><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2.xml"/><Relationship Id="rId5" Type="http://schemas.openxmlformats.org/officeDocument/2006/relationships/chart" Target="../charts/chart2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2.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2.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999"/>
            <a:ext cx="7772400" cy="2667001"/>
          </a:xfrm>
        </p:spPr>
        <p:txBody>
          <a:bodyPr>
            <a:noAutofit/>
          </a:bodyPr>
          <a:lstStyle/>
          <a:p>
            <a:r>
              <a:rPr lang="en-US" sz="3200" dirty="0"/>
              <a:t>Classified Senate Technology Survey </a:t>
            </a:r>
            <a:br>
              <a:rPr lang="en-US" sz="3600" dirty="0"/>
            </a:br>
            <a:r>
              <a:rPr lang="en-US" sz="3600" dirty="0"/>
              <a:t>                            </a:t>
            </a:r>
            <a:r>
              <a:rPr lang="en-US" sz="2000" dirty="0"/>
              <a:t>Spring</a:t>
            </a:r>
            <a:r>
              <a:rPr lang="en-US" sz="3600" dirty="0"/>
              <a:t> </a:t>
            </a:r>
            <a:r>
              <a:rPr lang="en-US" sz="2000" dirty="0"/>
              <a:t>2025</a:t>
            </a:r>
          </a:p>
        </p:txBody>
      </p:sp>
      <p:sp>
        <p:nvSpPr>
          <p:cNvPr id="3" name="Subtitle 2"/>
          <p:cNvSpPr>
            <a:spLocks noGrp="1"/>
          </p:cNvSpPr>
          <p:nvPr>
            <p:ph type="subTitle" idx="1"/>
          </p:nvPr>
        </p:nvSpPr>
        <p:spPr>
          <a:xfrm>
            <a:off x="838200" y="5105400"/>
            <a:ext cx="7620000" cy="1295400"/>
          </a:xfrm>
        </p:spPr>
        <p:txBody>
          <a:bodyPr>
            <a:normAutofit/>
          </a:bodyPr>
          <a:lstStyle/>
          <a:p>
            <a:r>
              <a:rPr lang="en-US" sz="2400" dirty="0"/>
              <a:t>San Diego Miramar College</a:t>
            </a:r>
          </a:p>
          <a:p>
            <a:r>
              <a:rPr lang="en-US" sz="1500" dirty="0"/>
              <a:t>Office of Institutional Effectiveness</a:t>
            </a:r>
          </a:p>
        </p:txBody>
      </p:sp>
    </p:spTree>
    <p:extLst>
      <p:ext uri="{BB962C8B-B14F-4D97-AF65-F5344CB8AC3E}">
        <p14:creationId xmlns:p14="http://schemas.microsoft.com/office/powerpoint/2010/main" val="298129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480E-83CF-452F-AF0C-1237A2D9CEDD}"/>
              </a:ext>
            </a:extLst>
          </p:cNvPr>
          <p:cNvSpPr>
            <a:spLocks noGrp="1"/>
          </p:cNvSpPr>
          <p:nvPr>
            <p:ph type="title"/>
          </p:nvPr>
        </p:nvSpPr>
        <p:spPr>
          <a:xfrm>
            <a:off x="533400" y="533400"/>
            <a:ext cx="2400300" cy="533398"/>
          </a:xfrm>
        </p:spPr>
        <p:txBody>
          <a:bodyPr>
            <a:normAutofit fontScale="90000"/>
          </a:bodyPr>
          <a:lstStyle/>
          <a:p>
            <a:r>
              <a:rPr lang="en-US" dirty="0"/>
              <a:t>Question 5 &amp; 6</a:t>
            </a:r>
          </a:p>
        </p:txBody>
      </p:sp>
      <p:sp>
        <p:nvSpPr>
          <p:cNvPr id="3" name="Content Placeholder 2">
            <a:extLst>
              <a:ext uri="{FF2B5EF4-FFF2-40B4-BE49-F238E27FC236}">
                <a16:creationId xmlns:a16="http://schemas.microsoft.com/office/drawing/2014/main" id="{3C0172BA-7090-FC3F-BC14-AD2C8C13E12C}"/>
              </a:ext>
            </a:extLst>
          </p:cNvPr>
          <p:cNvSpPr>
            <a:spLocks noGrp="1"/>
          </p:cNvSpPr>
          <p:nvPr>
            <p:ph idx="1"/>
          </p:nvPr>
        </p:nvSpPr>
        <p:spPr>
          <a:xfrm>
            <a:off x="3352800" y="441326"/>
            <a:ext cx="4559300" cy="6324600"/>
          </a:xfrm>
        </p:spPr>
        <p:txBody>
          <a:bodyPr>
            <a:normAutofit fontScale="92500" lnSpcReduction="20000"/>
          </a:bodyPr>
          <a:lstStyle/>
          <a:p>
            <a:pPr marL="0" indent="0">
              <a:buNone/>
            </a:pPr>
            <a:r>
              <a:rPr lang="en-US" dirty="0"/>
              <a:t>Institutional Services</a:t>
            </a:r>
          </a:p>
          <a:p>
            <a:r>
              <a:rPr lang="en-US" sz="1200" b="0" dirty="0"/>
              <a:t>About 10% of respondents had a negative ratings for access to hardware and software.</a:t>
            </a:r>
            <a:endParaRPr lang="en-US" sz="1200" dirty="0"/>
          </a:p>
          <a:p>
            <a:r>
              <a:rPr lang="en-US" sz="1200" b="0" dirty="0"/>
              <a:t>Around 64% had positive ratings.</a:t>
            </a:r>
            <a:endParaRPr lang="en-US" sz="1200" dirty="0"/>
          </a:p>
          <a:p>
            <a:r>
              <a:rPr lang="en-US" sz="1200" b="0" dirty="0"/>
              <a:t>Nearly 26% had a neutral rating</a:t>
            </a:r>
            <a:endParaRPr lang="en-US" dirty="0"/>
          </a:p>
          <a:p>
            <a:pPr marL="0" indent="0">
              <a:buNone/>
            </a:pPr>
            <a:r>
              <a:rPr lang="en-US" dirty="0"/>
              <a:t>Student Services</a:t>
            </a:r>
          </a:p>
          <a:p>
            <a:r>
              <a:rPr lang="en-US" sz="1100" b="0" dirty="0"/>
              <a:t>About 4% of respondents had a negative rating for access to hardware and software.</a:t>
            </a:r>
            <a:endParaRPr lang="en-US" sz="1100" dirty="0"/>
          </a:p>
          <a:p>
            <a:r>
              <a:rPr lang="en-US" sz="1100" b="0" dirty="0"/>
              <a:t>Around 55% had positive ratings.</a:t>
            </a:r>
            <a:endParaRPr lang="en-US" sz="1100" dirty="0"/>
          </a:p>
          <a:p>
            <a:r>
              <a:rPr lang="en-US" sz="1100" b="0" dirty="0"/>
              <a:t>Nearly 22% had a neutral rating</a:t>
            </a:r>
            <a:endParaRPr lang="en-US" sz="1100" dirty="0"/>
          </a:p>
          <a:p>
            <a:pPr marL="0" indent="0">
              <a:buNone/>
            </a:pPr>
            <a:r>
              <a:rPr lang="en-US" dirty="0"/>
              <a:t>Administrative Services</a:t>
            </a:r>
          </a:p>
          <a:p>
            <a:r>
              <a:rPr lang="en-US" sz="1300" b="0" dirty="0"/>
              <a:t>About 5% of respondents had a negative ratings for access to hardware and software.</a:t>
            </a:r>
            <a:endParaRPr lang="en-US" sz="1300" dirty="0"/>
          </a:p>
          <a:p>
            <a:r>
              <a:rPr lang="en-US" sz="1300" b="0" dirty="0"/>
              <a:t>Around 66% had positive ratings.</a:t>
            </a:r>
            <a:endParaRPr lang="en-US" sz="1300" dirty="0"/>
          </a:p>
          <a:p>
            <a:r>
              <a:rPr lang="en-US" sz="1300" b="0" dirty="0"/>
              <a:t>Nearly 30% had a neutral rating</a:t>
            </a:r>
            <a:endParaRPr lang="en-US" sz="1300" dirty="0"/>
          </a:p>
          <a:p>
            <a:pPr marL="0" indent="0">
              <a:buNone/>
            </a:pPr>
            <a:r>
              <a:rPr lang="en-US" dirty="0"/>
              <a:t>Other</a:t>
            </a:r>
          </a:p>
          <a:p>
            <a:r>
              <a:rPr lang="en-US" sz="1300" b="0" dirty="0"/>
              <a:t>About 5% of respondents had a negative ratings for access to hardware and software.</a:t>
            </a:r>
            <a:endParaRPr lang="en-US" sz="1300" dirty="0"/>
          </a:p>
          <a:p>
            <a:r>
              <a:rPr lang="en-US" sz="1300" b="0" dirty="0"/>
              <a:t>Around 66% had positive ratings.</a:t>
            </a:r>
            <a:endParaRPr lang="en-US" sz="1300" dirty="0"/>
          </a:p>
          <a:p>
            <a:r>
              <a:rPr lang="en-US" sz="1300" b="0" dirty="0"/>
              <a:t>Nearly 30% had a neutral rating</a:t>
            </a:r>
            <a:endParaRPr lang="en-US" sz="1300" dirty="0"/>
          </a:p>
        </p:txBody>
      </p:sp>
      <p:sp>
        <p:nvSpPr>
          <p:cNvPr id="4" name="Text Placeholder 3">
            <a:extLst>
              <a:ext uri="{FF2B5EF4-FFF2-40B4-BE49-F238E27FC236}">
                <a16:creationId xmlns:a16="http://schemas.microsoft.com/office/drawing/2014/main" id="{A45595FA-2529-8EAD-83DE-7CAEBE948CB9}"/>
              </a:ext>
            </a:extLst>
          </p:cNvPr>
          <p:cNvSpPr>
            <a:spLocks noGrp="1"/>
          </p:cNvSpPr>
          <p:nvPr>
            <p:ph type="body" sz="half" idx="2"/>
          </p:nvPr>
        </p:nvSpPr>
        <p:spPr>
          <a:xfrm>
            <a:off x="638556" y="1371599"/>
            <a:ext cx="2400300" cy="3810001"/>
          </a:xfrm>
        </p:spPr>
        <p:txBody>
          <a:bodyPr/>
          <a:lstStyle/>
          <a:p>
            <a:r>
              <a:rPr lang="en-US" dirty="0"/>
              <a:t>Which of the following types of technologies hardware and software do you regularly use for your job?</a:t>
            </a:r>
          </a:p>
          <a:p>
            <a:r>
              <a:rPr lang="en-US" dirty="0"/>
              <a:t>Total Respondents: 77</a:t>
            </a:r>
          </a:p>
          <a:p>
            <a:r>
              <a:rPr lang="en-US" dirty="0"/>
              <a:t>IS Respondents: 21</a:t>
            </a:r>
          </a:p>
          <a:p>
            <a:r>
              <a:rPr lang="en-US" dirty="0"/>
              <a:t>SS Respondents: 38</a:t>
            </a:r>
          </a:p>
          <a:p>
            <a:r>
              <a:rPr lang="en-US" dirty="0"/>
              <a:t>AS Respondents: 13</a:t>
            </a:r>
          </a:p>
          <a:p>
            <a:r>
              <a:rPr lang="en-US" dirty="0"/>
              <a:t>Other Respondents: 5 </a:t>
            </a:r>
          </a:p>
        </p:txBody>
      </p:sp>
      <p:sp>
        <p:nvSpPr>
          <p:cNvPr id="6" name="Slide Number Placeholder 5">
            <a:extLst>
              <a:ext uri="{FF2B5EF4-FFF2-40B4-BE49-F238E27FC236}">
                <a16:creationId xmlns:a16="http://schemas.microsoft.com/office/drawing/2014/main" id="{E0D42A8A-D3E8-9A6E-C1C6-5B4D2EC143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2CFD3A-6E92-4E5D-8203-868DD966CFF4}" type="slidenum">
              <a:rPr kumimoji="0" lang="en-US" sz="3200" b="0" i="0" u="none" strike="noStrike" kern="1200" cap="none" spc="0" normalizeH="0" baseline="0" noProof="0" smtClean="0">
                <a:ln>
                  <a:noFill/>
                </a:ln>
                <a:solidFill>
                  <a:srgbClr val="646B86">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3200" b="0" i="0" u="none" strike="noStrike" kern="1200" cap="none" spc="0" normalizeH="0" baseline="0" noProof="0" dirty="0">
              <a:ln>
                <a:noFill/>
              </a:ln>
              <a:solidFill>
                <a:srgbClr val="646B86">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17231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812432-EEE4-6DE7-F896-12726372668C}"/>
              </a:ext>
            </a:extLst>
          </p:cNvPr>
          <p:cNvSpPr>
            <a:spLocks noGrp="1"/>
          </p:cNvSpPr>
          <p:nvPr>
            <p:ph type="sldNum" sz="quarter" idx="12"/>
          </p:nvPr>
        </p:nvSpPr>
        <p:spPr/>
        <p:txBody>
          <a:bodyPr/>
          <a:lstStyle/>
          <a:p>
            <a:fld id="{A32CFD3A-6E92-4E5D-8203-868DD966CFF4}" type="slidenum">
              <a:rPr lang="en-US" smtClean="0"/>
              <a:t>11</a:t>
            </a:fld>
            <a:endParaRPr lang="en-US" dirty="0"/>
          </a:p>
        </p:txBody>
      </p:sp>
      <p:graphicFrame>
        <p:nvGraphicFramePr>
          <p:cNvPr id="9" name="Chart 8">
            <a:extLst>
              <a:ext uri="{FF2B5EF4-FFF2-40B4-BE49-F238E27FC236}">
                <a16:creationId xmlns:a16="http://schemas.microsoft.com/office/drawing/2014/main" id="{D2BEE5A3-9479-4FF0-5CC9-E02969039333}"/>
              </a:ext>
            </a:extLst>
          </p:cNvPr>
          <p:cNvGraphicFramePr>
            <a:graphicFrameLocks/>
          </p:cNvGraphicFramePr>
          <p:nvPr>
            <p:extLst>
              <p:ext uri="{D42A27DB-BD31-4B8C-83A1-F6EECF244321}">
                <p14:modId xmlns:p14="http://schemas.microsoft.com/office/powerpoint/2010/main" val="4111155417"/>
              </p:ext>
            </p:extLst>
          </p:nvPr>
        </p:nvGraphicFramePr>
        <p:xfrm>
          <a:off x="3893439" y="514467"/>
          <a:ext cx="3623310" cy="30047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FC470AA-47B9-0501-9D96-2EE5B1B163C8}"/>
              </a:ext>
            </a:extLst>
          </p:cNvPr>
          <p:cNvSpPr txBox="1"/>
          <p:nvPr/>
        </p:nvSpPr>
        <p:spPr>
          <a:xfrm>
            <a:off x="5329049" y="3477058"/>
            <a:ext cx="813043" cy="369332"/>
          </a:xfrm>
          <a:prstGeom prst="rect">
            <a:avLst/>
          </a:prstGeom>
          <a:noFill/>
        </p:spPr>
        <p:txBody>
          <a:bodyPr wrap="none" rtlCol="0">
            <a:spAutoFit/>
          </a:bodyPr>
          <a:lstStyle/>
          <a:p>
            <a:r>
              <a:rPr lang="en-US" dirty="0"/>
              <a:t>Other</a:t>
            </a:r>
          </a:p>
        </p:txBody>
      </p:sp>
      <p:sp>
        <p:nvSpPr>
          <p:cNvPr id="13" name="TextBox 12">
            <a:extLst>
              <a:ext uri="{FF2B5EF4-FFF2-40B4-BE49-F238E27FC236}">
                <a16:creationId xmlns:a16="http://schemas.microsoft.com/office/drawing/2014/main" id="{22C12AD4-78A4-4824-B820-C2F1FF8247FD}"/>
              </a:ext>
            </a:extLst>
          </p:cNvPr>
          <p:cNvSpPr txBox="1"/>
          <p:nvPr/>
        </p:nvSpPr>
        <p:spPr>
          <a:xfrm>
            <a:off x="914400" y="86862"/>
            <a:ext cx="2331087" cy="369332"/>
          </a:xfrm>
          <a:prstGeom prst="rect">
            <a:avLst/>
          </a:prstGeom>
          <a:noFill/>
        </p:spPr>
        <p:txBody>
          <a:bodyPr wrap="none" rtlCol="0">
            <a:spAutoFit/>
          </a:bodyPr>
          <a:lstStyle/>
          <a:p>
            <a:r>
              <a:rPr lang="en-US" dirty="0"/>
              <a:t>Instruction Services</a:t>
            </a:r>
          </a:p>
        </p:txBody>
      </p:sp>
      <p:sp>
        <p:nvSpPr>
          <p:cNvPr id="14" name="TextBox 13">
            <a:extLst>
              <a:ext uri="{FF2B5EF4-FFF2-40B4-BE49-F238E27FC236}">
                <a16:creationId xmlns:a16="http://schemas.microsoft.com/office/drawing/2014/main" id="{07653021-29EC-AEA5-421B-17E0C22C11F7}"/>
              </a:ext>
            </a:extLst>
          </p:cNvPr>
          <p:cNvSpPr txBox="1"/>
          <p:nvPr/>
        </p:nvSpPr>
        <p:spPr>
          <a:xfrm>
            <a:off x="4437721" y="47622"/>
            <a:ext cx="2752677" cy="369332"/>
          </a:xfrm>
          <a:prstGeom prst="rect">
            <a:avLst/>
          </a:prstGeom>
          <a:noFill/>
        </p:spPr>
        <p:txBody>
          <a:bodyPr wrap="none" rtlCol="0">
            <a:spAutoFit/>
          </a:bodyPr>
          <a:lstStyle/>
          <a:p>
            <a:r>
              <a:rPr lang="en-US" dirty="0"/>
              <a:t>Administrative Services</a:t>
            </a:r>
          </a:p>
        </p:txBody>
      </p:sp>
      <p:sp>
        <p:nvSpPr>
          <p:cNvPr id="15" name="TextBox 14">
            <a:extLst>
              <a:ext uri="{FF2B5EF4-FFF2-40B4-BE49-F238E27FC236}">
                <a16:creationId xmlns:a16="http://schemas.microsoft.com/office/drawing/2014/main" id="{805FF523-C54E-3342-4A02-1F16F45190F9}"/>
              </a:ext>
            </a:extLst>
          </p:cNvPr>
          <p:cNvSpPr txBox="1"/>
          <p:nvPr/>
        </p:nvSpPr>
        <p:spPr>
          <a:xfrm>
            <a:off x="938774" y="3434924"/>
            <a:ext cx="1989647" cy="369332"/>
          </a:xfrm>
          <a:prstGeom prst="rect">
            <a:avLst/>
          </a:prstGeom>
          <a:noFill/>
        </p:spPr>
        <p:txBody>
          <a:bodyPr wrap="none" rtlCol="0">
            <a:spAutoFit/>
          </a:bodyPr>
          <a:lstStyle/>
          <a:p>
            <a:r>
              <a:rPr lang="en-US" dirty="0"/>
              <a:t>Student Services</a:t>
            </a:r>
          </a:p>
        </p:txBody>
      </p:sp>
      <p:graphicFrame>
        <p:nvGraphicFramePr>
          <p:cNvPr id="16" name="Chart 15">
            <a:extLst>
              <a:ext uri="{FF2B5EF4-FFF2-40B4-BE49-F238E27FC236}">
                <a16:creationId xmlns:a16="http://schemas.microsoft.com/office/drawing/2014/main" id="{A843AF8C-898C-7D6B-2BF0-930F3185DF3C}"/>
              </a:ext>
            </a:extLst>
          </p:cNvPr>
          <p:cNvGraphicFramePr>
            <a:graphicFrameLocks/>
          </p:cNvGraphicFramePr>
          <p:nvPr>
            <p:extLst>
              <p:ext uri="{D42A27DB-BD31-4B8C-83A1-F6EECF244321}">
                <p14:modId xmlns:p14="http://schemas.microsoft.com/office/powerpoint/2010/main" val="3350816925"/>
              </p:ext>
            </p:extLst>
          </p:nvPr>
        </p:nvGraphicFramePr>
        <p:xfrm>
          <a:off x="4129278" y="3661724"/>
          <a:ext cx="3478149" cy="2885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D9C0C2F-8F19-068F-4623-4AA036238B4F}"/>
              </a:ext>
            </a:extLst>
          </p:cNvPr>
          <p:cNvGraphicFramePr>
            <a:graphicFrameLocks/>
          </p:cNvGraphicFramePr>
          <p:nvPr>
            <p:extLst>
              <p:ext uri="{D42A27DB-BD31-4B8C-83A1-F6EECF244321}">
                <p14:modId xmlns:p14="http://schemas.microsoft.com/office/powerpoint/2010/main" val="51950925"/>
              </p:ext>
            </p:extLst>
          </p:nvPr>
        </p:nvGraphicFramePr>
        <p:xfrm>
          <a:off x="522352" y="3761201"/>
          <a:ext cx="3280951" cy="3249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5836B7C2-C6EC-7FAE-C8D6-6DB38B02187B}"/>
              </a:ext>
            </a:extLst>
          </p:cNvPr>
          <p:cNvGraphicFramePr>
            <a:graphicFrameLocks/>
          </p:cNvGraphicFramePr>
          <p:nvPr>
            <p:extLst>
              <p:ext uri="{D42A27DB-BD31-4B8C-83A1-F6EECF244321}">
                <p14:modId xmlns:p14="http://schemas.microsoft.com/office/powerpoint/2010/main" val="326783207"/>
              </p:ext>
            </p:extLst>
          </p:nvPr>
        </p:nvGraphicFramePr>
        <p:xfrm>
          <a:off x="623329" y="623057"/>
          <a:ext cx="3814392" cy="289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912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480E-83CF-452F-AF0C-1237A2D9CEDD}"/>
              </a:ext>
            </a:extLst>
          </p:cNvPr>
          <p:cNvSpPr>
            <a:spLocks noGrp="1"/>
          </p:cNvSpPr>
          <p:nvPr>
            <p:ph type="title"/>
          </p:nvPr>
        </p:nvSpPr>
        <p:spPr>
          <a:xfrm>
            <a:off x="533400" y="457200"/>
            <a:ext cx="2400300" cy="533398"/>
          </a:xfrm>
        </p:spPr>
        <p:txBody>
          <a:bodyPr/>
          <a:lstStyle/>
          <a:p>
            <a:r>
              <a:rPr lang="en-US" dirty="0"/>
              <a:t>Question 7</a:t>
            </a:r>
          </a:p>
        </p:txBody>
      </p:sp>
      <p:sp>
        <p:nvSpPr>
          <p:cNvPr id="3" name="Content Placeholder 2">
            <a:extLst>
              <a:ext uri="{FF2B5EF4-FFF2-40B4-BE49-F238E27FC236}">
                <a16:creationId xmlns:a16="http://schemas.microsoft.com/office/drawing/2014/main" id="{3C0172BA-7090-FC3F-BC14-AD2C8C13E12C}"/>
              </a:ext>
            </a:extLst>
          </p:cNvPr>
          <p:cNvSpPr>
            <a:spLocks noGrp="1"/>
          </p:cNvSpPr>
          <p:nvPr>
            <p:ph idx="1"/>
          </p:nvPr>
        </p:nvSpPr>
        <p:spPr>
          <a:xfrm>
            <a:off x="3352800" y="152400"/>
            <a:ext cx="4559300" cy="6705600"/>
          </a:xfrm>
        </p:spPr>
        <p:txBody>
          <a:bodyPr>
            <a:normAutofit fontScale="25000" lnSpcReduction="20000"/>
          </a:bodyPr>
          <a:lstStyle/>
          <a:p>
            <a:pPr marL="0" indent="0">
              <a:buNone/>
            </a:pPr>
            <a:r>
              <a:rPr lang="en-US" sz="5600" b="1" dirty="0"/>
              <a:t>Institutional Services</a:t>
            </a:r>
          </a:p>
          <a:p>
            <a:r>
              <a:rPr lang="en-US" sz="3600" b="0" dirty="0"/>
              <a:t>10 of 16 identified “Insufficient training on technology”</a:t>
            </a:r>
          </a:p>
          <a:p>
            <a:r>
              <a:rPr lang="en-US" sz="3600" b="0" dirty="0"/>
              <a:t>9 of 16 identified “Hardware/Software over 3 years old”</a:t>
            </a:r>
          </a:p>
          <a:p>
            <a:r>
              <a:rPr lang="en-US" sz="3600" b="0" dirty="0"/>
              <a:t>6 of 16 identified “Response time for technical support”</a:t>
            </a:r>
          </a:p>
          <a:p>
            <a:r>
              <a:rPr lang="en-US" sz="3600" dirty="0"/>
              <a:t>6 of 16 identified no technology challenges</a:t>
            </a:r>
            <a:endParaRPr lang="en-US" sz="3600" b="0" dirty="0"/>
          </a:p>
          <a:p>
            <a:pPr marL="0" indent="0">
              <a:buNone/>
            </a:pPr>
            <a:r>
              <a:rPr lang="en-US" sz="5600" b="1" dirty="0"/>
              <a:t>Student Services</a:t>
            </a:r>
          </a:p>
          <a:p>
            <a:r>
              <a:rPr lang="en-US" sz="3600" b="0" dirty="0"/>
              <a:t>14 of 24 identified “Hardware/ Software over 3 years old”</a:t>
            </a:r>
          </a:p>
          <a:p>
            <a:r>
              <a:rPr lang="en-US" sz="3600" b="0" dirty="0"/>
              <a:t>8 of 24 identified “Insufficient training on technology”</a:t>
            </a:r>
          </a:p>
          <a:p>
            <a:r>
              <a:rPr lang="en-US" sz="3600" b="0" dirty="0"/>
              <a:t>7 of 8 identified “Limited internet access/connectivity”</a:t>
            </a:r>
          </a:p>
          <a:p>
            <a:r>
              <a:rPr lang="en-US" sz="3600" dirty="0"/>
              <a:t>10 of 24 identified no technology challenges</a:t>
            </a:r>
          </a:p>
          <a:p>
            <a:pPr marL="0" indent="0">
              <a:buNone/>
            </a:pPr>
            <a:r>
              <a:rPr lang="en-US" sz="5600" b="1" dirty="0"/>
              <a:t>Administrative Services</a:t>
            </a:r>
          </a:p>
          <a:p>
            <a:r>
              <a:rPr lang="en-US" sz="3600" b="0" dirty="0"/>
              <a:t>5 of 6 identified “Insufficient training technology”</a:t>
            </a:r>
          </a:p>
          <a:p>
            <a:r>
              <a:rPr lang="en-US" sz="3600" b="0" dirty="0"/>
              <a:t>5 of 6 identified “Lack of funding to purchase technology”</a:t>
            </a:r>
          </a:p>
          <a:p>
            <a:r>
              <a:rPr lang="en-US" sz="3600" b="0" dirty="0"/>
              <a:t>4 of 5 identified “Response time for technical support”</a:t>
            </a:r>
          </a:p>
          <a:p>
            <a:r>
              <a:rPr lang="en-US" sz="3600" b="0" dirty="0"/>
              <a:t>4 of 5 identified “Hardware/Software over 3 years old” </a:t>
            </a:r>
          </a:p>
          <a:p>
            <a:r>
              <a:rPr lang="en-US" sz="3600" b="0" dirty="0"/>
              <a:t>3 of 5 identified “Concerns about decisions”</a:t>
            </a:r>
          </a:p>
          <a:p>
            <a:r>
              <a:rPr lang="en-US" sz="3600" b="0" dirty="0"/>
              <a:t>3 of 5 identified “Limited opportunities for participation”</a:t>
            </a:r>
            <a:endParaRPr lang="en-US" sz="3600" dirty="0"/>
          </a:p>
          <a:p>
            <a:pPr marL="0" indent="0">
              <a:buNone/>
            </a:pPr>
            <a:r>
              <a:rPr lang="en-US" sz="5600" b="1" dirty="0"/>
              <a:t>Other</a:t>
            </a:r>
          </a:p>
          <a:p>
            <a:r>
              <a:rPr lang="en-US" sz="3600" b="0" dirty="0"/>
              <a:t>1 of 3 identified “Hardware/ Software over 3 years old”</a:t>
            </a:r>
          </a:p>
          <a:p>
            <a:r>
              <a:rPr lang="en-US" sz="3600" b="0" dirty="0"/>
              <a:t>1 or 3 identified “Insufficient training on technology”</a:t>
            </a:r>
          </a:p>
          <a:p>
            <a:r>
              <a:rPr lang="en-US" sz="3600" dirty="0"/>
              <a:t>1 of 3 identified no technology challenges</a:t>
            </a:r>
          </a:p>
        </p:txBody>
      </p:sp>
      <p:sp>
        <p:nvSpPr>
          <p:cNvPr id="4" name="Text Placeholder 3">
            <a:extLst>
              <a:ext uri="{FF2B5EF4-FFF2-40B4-BE49-F238E27FC236}">
                <a16:creationId xmlns:a16="http://schemas.microsoft.com/office/drawing/2014/main" id="{A45595FA-2529-8EAD-83DE-7CAEBE948CB9}"/>
              </a:ext>
            </a:extLst>
          </p:cNvPr>
          <p:cNvSpPr>
            <a:spLocks noGrp="1"/>
          </p:cNvSpPr>
          <p:nvPr>
            <p:ph type="body" sz="half" idx="2"/>
          </p:nvPr>
        </p:nvSpPr>
        <p:spPr>
          <a:xfrm>
            <a:off x="533400" y="1219200"/>
            <a:ext cx="2400300" cy="3810001"/>
          </a:xfrm>
        </p:spPr>
        <p:txBody>
          <a:bodyPr/>
          <a:lstStyle/>
          <a:p>
            <a:r>
              <a:rPr lang="en-US" dirty="0"/>
              <a:t>What are your biggest challenges to technology in your current role?</a:t>
            </a:r>
          </a:p>
          <a:p>
            <a:endParaRPr lang="en-US" dirty="0"/>
          </a:p>
          <a:p>
            <a:r>
              <a:rPr lang="en-US" dirty="0"/>
              <a:t>Total Respondents: 52</a:t>
            </a:r>
          </a:p>
          <a:p>
            <a:r>
              <a:rPr lang="en-US" dirty="0"/>
              <a:t>IS Respondents: 16</a:t>
            </a:r>
          </a:p>
          <a:p>
            <a:r>
              <a:rPr lang="en-US" dirty="0"/>
              <a:t>SS Respondents: 24</a:t>
            </a:r>
          </a:p>
          <a:p>
            <a:r>
              <a:rPr lang="en-US" dirty="0"/>
              <a:t>AS Respondents: 10</a:t>
            </a:r>
          </a:p>
          <a:p>
            <a:r>
              <a:rPr lang="en-US" dirty="0"/>
              <a:t>Other Respondents: 2 </a:t>
            </a:r>
          </a:p>
        </p:txBody>
      </p:sp>
      <p:sp>
        <p:nvSpPr>
          <p:cNvPr id="6" name="Slide Number Placeholder 5">
            <a:extLst>
              <a:ext uri="{FF2B5EF4-FFF2-40B4-BE49-F238E27FC236}">
                <a16:creationId xmlns:a16="http://schemas.microsoft.com/office/drawing/2014/main" id="{E0D42A8A-D3E8-9A6E-C1C6-5B4D2EC143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2CFD3A-6E92-4E5D-8203-868DD966CFF4}" type="slidenum">
              <a:rPr kumimoji="0" lang="en-US" sz="3200" b="0" i="0" u="none" strike="noStrike" kern="1200" cap="none" spc="0" normalizeH="0" baseline="0" noProof="0" smtClean="0">
                <a:ln>
                  <a:noFill/>
                </a:ln>
                <a:solidFill>
                  <a:srgbClr val="646B86">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3200" b="0" i="0" u="none" strike="noStrike" kern="1200" cap="none" spc="0" normalizeH="0" baseline="0" noProof="0" dirty="0">
              <a:ln>
                <a:noFill/>
              </a:ln>
              <a:solidFill>
                <a:srgbClr val="646B86">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1804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F7C938-8758-4BE1-6F0C-F7FCCD3DE3B7}"/>
              </a:ext>
            </a:extLst>
          </p:cNvPr>
          <p:cNvSpPr>
            <a:spLocks noGrp="1"/>
          </p:cNvSpPr>
          <p:nvPr>
            <p:ph type="sldNum" sz="quarter" idx="12"/>
          </p:nvPr>
        </p:nvSpPr>
        <p:spPr/>
        <p:txBody>
          <a:bodyPr/>
          <a:lstStyle/>
          <a:p>
            <a:fld id="{A32CFD3A-6E92-4E5D-8203-868DD966CFF4}" type="slidenum">
              <a:rPr lang="en-US" smtClean="0"/>
              <a:t>13</a:t>
            </a:fld>
            <a:endParaRPr lang="en-US" dirty="0"/>
          </a:p>
        </p:txBody>
      </p:sp>
      <p:graphicFrame>
        <p:nvGraphicFramePr>
          <p:cNvPr id="7" name="Chart 6">
            <a:extLst>
              <a:ext uri="{FF2B5EF4-FFF2-40B4-BE49-F238E27FC236}">
                <a16:creationId xmlns:a16="http://schemas.microsoft.com/office/drawing/2014/main" id="{CA43CA80-5F9B-EBFC-FA3D-DA79F797A1E1}"/>
              </a:ext>
            </a:extLst>
          </p:cNvPr>
          <p:cNvGraphicFramePr>
            <a:graphicFrameLocks/>
          </p:cNvGraphicFramePr>
          <p:nvPr>
            <p:extLst>
              <p:ext uri="{D42A27DB-BD31-4B8C-83A1-F6EECF244321}">
                <p14:modId xmlns:p14="http://schemas.microsoft.com/office/powerpoint/2010/main" val="3157077496"/>
              </p:ext>
            </p:extLst>
          </p:nvPr>
        </p:nvGraphicFramePr>
        <p:xfrm>
          <a:off x="78562" y="3733800"/>
          <a:ext cx="4343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835F1B5-726C-1DE4-65C0-A4B9310484A7}"/>
              </a:ext>
            </a:extLst>
          </p:cNvPr>
          <p:cNvGraphicFramePr>
            <a:graphicFrameLocks/>
          </p:cNvGraphicFramePr>
          <p:nvPr>
            <p:extLst>
              <p:ext uri="{D42A27DB-BD31-4B8C-83A1-F6EECF244321}">
                <p14:modId xmlns:p14="http://schemas.microsoft.com/office/powerpoint/2010/main" val="3169236592"/>
              </p:ext>
            </p:extLst>
          </p:nvPr>
        </p:nvGraphicFramePr>
        <p:xfrm>
          <a:off x="-8688" y="316432"/>
          <a:ext cx="4312918"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B5E416A-9812-6AFE-9368-21EEDEF74F76}"/>
              </a:ext>
            </a:extLst>
          </p:cNvPr>
          <p:cNvGraphicFramePr>
            <a:graphicFrameLocks/>
          </p:cNvGraphicFramePr>
          <p:nvPr>
            <p:extLst>
              <p:ext uri="{D42A27DB-BD31-4B8C-83A1-F6EECF244321}">
                <p14:modId xmlns:p14="http://schemas.microsoft.com/office/powerpoint/2010/main" val="3699176822"/>
              </p:ext>
            </p:extLst>
          </p:nvPr>
        </p:nvGraphicFramePr>
        <p:xfrm>
          <a:off x="4295775" y="380268"/>
          <a:ext cx="414528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D28D95A-769D-5E64-8509-D638A9B53229}"/>
              </a:ext>
            </a:extLst>
          </p:cNvPr>
          <p:cNvGraphicFramePr>
            <a:graphicFrameLocks/>
          </p:cNvGraphicFramePr>
          <p:nvPr>
            <p:extLst>
              <p:ext uri="{D42A27DB-BD31-4B8C-83A1-F6EECF244321}">
                <p14:modId xmlns:p14="http://schemas.microsoft.com/office/powerpoint/2010/main" val="4270021098"/>
              </p:ext>
            </p:extLst>
          </p:nvPr>
        </p:nvGraphicFramePr>
        <p:xfrm>
          <a:off x="4392873" y="3920395"/>
          <a:ext cx="3597689" cy="297973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688C66F7-CD5E-45AB-B069-5A8CD85B28D3}"/>
              </a:ext>
            </a:extLst>
          </p:cNvPr>
          <p:cNvSpPr txBox="1"/>
          <p:nvPr/>
        </p:nvSpPr>
        <p:spPr>
          <a:xfrm>
            <a:off x="5555372" y="3580942"/>
            <a:ext cx="813043" cy="369332"/>
          </a:xfrm>
          <a:prstGeom prst="rect">
            <a:avLst/>
          </a:prstGeom>
          <a:noFill/>
        </p:spPr>
        <p:txBody>
          <a:bodyPr wrap="none" rtlCol="0">
            <a:spAutoFit/>
          </a:bodyPr>
          <a:lstStyle/>
          <a:p>
            <a:r>
              <a:rPr lang="en-US" dirty="0"/>
              <a:t>Other</a:t>
            </a:r>
          </a:p>
        </p:txBody>
      </p:sp>
      <p:sp>
        <p:nvSpPr>
          <p:cNvPr id="12" name="TextBox 11">
            <a:extLst>
              <a:ext uri="{FF2B5EF4-FFF2-40B4-BE49-F238E27FC236}">
                <a16:creationId xmlns:a16="http://schemas.microsoft.com/office/drawing/2014/main" id="{87A3F03B-6251-31BC-E757-AF59B23D909E}"/>
              </a:ext>
            </a:extLst>
          </p:cNvPr>
          <p:cNvSpPr txBox="1"/>
          <p:nvPr/>
        </p:nvSpPr>
        <p:spPr>
          <a:xfrm>
            <a:off x="914400" y="86862"/>
            <a:ext cx="2331087" cy="369332"/>
          </a:xfrm>
          <a:prstGeom prst="rect">
            <a:avLst/>
          </a:prstGeom>
          <a:noFill/>
        </p:spPr>
        <p:txBody>
          <a:bodyPr wrap="none" rtlCol="0">
            <a:spAutoFit/>
          </a:bodyPr>
          <a:lstStyle/>
          <a:p>
            <a:r>
              <a:rPr lang="en-US" dirty="0"/>
              <a:t>Instruction Services</a:t>
            </a:r>
          </a:p>
        </p:txBody>
      </p:sp>
      <p:sp>
        <p:nvSpPr>
          <p:cNvPr id="13" name="TextBox 12">
            <a:extLst>
              <a:ext uri="{FF2B5EF4-FFF2-40B4-BE49-F238E27FC236}">
                <a16:creationId xmlns:a16="http://schemas.microsoft.com/office/drawing/2014/main" id="{6923A315-62B7-8414-BC42-B149EF797C3A}"/>
              </a:ext>
            </a:extLst>
          </p:cNvPr>
          <p:cNvSpPr txBox="1"/>
          <p:nvPr/>
        </p:nvSpPr>
        <p:spPr>
          <a:xfrm>
            <a:off x="4797556" y="86862"/>
            <a:ext cx="2752677" cy="369332"/>
          </a:xfrm>
          <a:prstGeom prst="rect">
            <a:avLst/>
          </a:prstGeom>
          <a:noFill/>
        </p:spPr>
        <p:txBody>
          <a:bodyPr wrap="none" rtlCol="0">
            <a:spAutoFit/>
          </a:bodyPr>
          <a:lstStyle/>
          <a:p>
            <a:r>
              <a:rPr lang="en-US" dirty="0"/>
              <a:t>Administrative Services</a:t>
            </a:r>
          </a:p>
        </p:txBody>
      </p:sp>
      <p:sp>
        <p:nvSpPr>
          <p:cNvPr id="14" name="TextBox 13">
            <a:extLst>
              <a:ext uri="{FF2B5EF4-FFF2-40B4-BE49-F238E27FC236}">
                <a16:creationId xmlns:a16="http://schemas.microsoft.com/office/drawing/2014/main" id="{00880348-CF9C-C8B6-BD9F-36588E73AC17}"/>
              </a:ext>
            </a:extLst>
          </p:cNvPr>
          <p:cNvSpPr txBox="1"/>
          <p:nvPr/>
        </p:nvSpPr>
        <p:spPr>
          <a:xfrm>
            <a:off x="1063440" y="3491592"/>
            <a:ext cx="1989647" cy="369332"/>
          </a:xfrm>
          <a:prstGeom prst="rect">
            <a:avLst/>
          </a:prstGeom>
          <a:noFill/>
        </p:spPr>
        <p:txBody>
          <a:bodyPr wrap="none" rtlCol="0">
            <a:spAutoFit/>
          </a:bodyPr>
          <a:lstStyle/>
          <a:p>
            <a:r>
              <a:rPr lang="en-US" dirty="0"/>
              <a:t>Student Services</a:t>
            </a:r>
          </a:p>
        </p:txBody>
      </p:sp>
    </p:spTree>
    <p:extLst>
      <p:ext uri="{BB962C8B-B14F-4D97-AF65-F5344CB8AC3E}">
        <p14:creationId xmlns:p14="http://schemas.microsoft.com/office/powerpoint/2010/main" val="357951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p:txBody>
          <a:bodyPr>
            <a:normAutofit/>
          </a:bodyPr>
          <a:lstStyle/>
          <a:p>
            <a:r>
              <a:rPr lang="en-US" sz="1400" dirty="0"/>
              <a:t>(Q8) Please elaborate on your response to the previous question:</a:t>
            </a:r>
            <a:br>
              <a:rPr lang="en-US" sz="1400" dirty="0"/>
            </a:br>
            <a:br>
              <a:rPr lang="en-US" sz="1400" dirty="0"/>
            </a:br>
            <a:r>
              <a:rPr lang="en-US" sz="1400" dirty="0"/>
              <a:t>Total Respondents: 9</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4 described software challenges: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Outdated, slow, difficult to use, unreliable access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Need Campus Solutions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Program Outages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hardware challenges: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Old, slow / low memory / freezing, unreliable, limits work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Need to use personal devices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a desire for improved tech support: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IT answers need improvement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institutional challenges: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Lack of automation in campus solutions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Prevents student aid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challenges with phone and internet connectivity: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Dropped connections for Wi-Fi </a:t>
            </a:r>
          </a:p>
        </p:txBody>
      </p:sp>
    </p:spTree>
    <p:extLst>
      <p:ext uri="{BB962C8B-B14F-4D97-AF65-F5344CB8AC3E}">
        <p14:creationId xmlns:p14="http://schemas.microsoft.com/office/powerpoint/2010/main" val="143104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 respondent described detailed issues with Campus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“The main software we need to run properly is Campus Solutions. Currently, it lacks automation, accuracy and efficiency. It prevents many students from receiving their financial aid in a timely AND if at all. Trust me, I see a lot of students missing their money that they qualified for. The amounts of money is massive; the number of students affected is massive. Everyone in the financial departments are aware of the software issues, but no one wants to push back (well one person I know does so and that person is tagged as a nuisance to district personnel). Payments are being calculated by our CS incorrectly. The values are wrong. The system has safeguards to stop payments to students but they aren't being fixed in the software due to lack to knowledge by tech supporting Financial systems. As a result, payments are withheld from students. Those payments are also qualifiers for additional aid, but since the base aid was never disbursed, the additional aid wasn't awarded. I've seen students lose as much as $14000 in aid for fall and spring combined.  To find out how bad the problems are and how many people its affecting all you have to do is ask the Directors for a list of known CS system issues. The directors can estimate the number of students affected by pulling up reports. All three campuses are in the same situation since CS district staff are overseeing the system. Anyways, Deans are award of this too, but none will push back at District. Most students are in the dark but occasionally they ask why their financial awards are lacking, delayed, inaccurate, or missing. Yet another issue is that many supervising personnel aren't technologically knowledgeable, and so they can't articulate problems, and when issues are brought to district all the excuses come out such as, "you all agree on this process", "we don't have the resources to undertake that task", "we'll work on it after we address the other issues". “</a:t>
            </a:r>
          </a:p>
        </p:txBody>
      </p:sp>
      <p:sp>
        <p:nvSpPr>
          <p:cNvPr id="11" name="Title 1">
            <a:extLst>
              <a:ext uri="{FF2B5EF4-FFF2-40B4-BE49-F238E27FC236}">
                <a16:creationId xmlns:a16="http://schemas.microsoft.com/office/drawing/2014/main" id="{2222C93B-0C14-4334-99BB-4A2909F36A6C}"/>
              </a:ext>
            </a:extLst>
          </p:cNvPr>
          <p:cNvSpPr>
            <a:spLocks noGrp="1"/>
          </p:cNvSpPr>
          <p:nvPr>
            <p:ph type="title"/>
          </p:nvPr>
        </p:nvSpPr>
        <p:spPr>
          <a:xfrm>
            <a:off x="301752" y="228600"/>
            <a:ext cx="8534400" cy="758952"/>
          </a:xfrm>
        </p:spPr>
        <p:txBody>
          <a:bodyPr>
            <a:normAutofit/>
          </a:bodyPr>
          <a:lstStyle/>
          <a:p>
            <a:r>
              <a:rPr lang="en-US" sz="1400" dirty="0"/>
              <a:t>(Q8) Please elaborate on your response to the previous question:</a:t>
            </a:r>
            <a:br>
              <a:rPr lang="en-US" sz="1400" dirty="0"/>
            </a:br>
            <a:br>
              <a:rPr lang="en-US" sz="1400" dirty="0"/>
            </a:br>
            <a:r>
              <a:rPr lang="en-US" sz="1400" dirty="0"/>
              <a:t>Spotlight</a:t>
            </a:r>
          </a:p>
        </p:txBody>
      </p:sp>
    </p:spTree>
    <p:extLst>
      <p:ext uri="{BB962C8B-B14F-4D97-AF65-F5344CB8AC3E}">
        <p14:creationId xmlns:p14="http://schemas.microsoft.com/office/powerpoint/2010/main" val="81597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p:txBody>
          <a:bodyPr>
            <a:normAutofit/>
          </a:bodyPr>
          <a:lstStyle/>
          <a:p>
            <a:r>
              <a:rPr lang="en-US" sz="1400" dirty="0"/>
              <a:t>(Q8) Please elaborate on your response to the previous question:</a:t>
            </a:r>
            <a:br>
              <a:rPr lang="en-US" sz="1400" dirty="0"/>
            </a:br>
            <a:br>
              <a:rPr lang="en-US" sz="1400" dirty="0"/>
            </a:br>
            <a:r>
              <a:rPr lang="en-US" sz="1400" dirty="0"/>
              <a:t>Total Respondents: 11</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3400" y="1524000"/>
            <a:ext cx="8077200"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software challenges: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Difficulty with Microsoft Teams. Fails/freezes/high-memory usage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Software updates. Requires admin/never updated/Microsoft app issues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G drive trouble/Needs to be saved locally on desktop</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hardware challenges: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Old, slow / low memory / freezing, unreliable, limits work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Computers without cameras or mics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Computer switches/changes lost files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a desire for training: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Use/switch between/troubleshoot technology in labs and classrooms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a desire for improved tech support: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IT department not student oriented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institutional challenges: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Need to bring your own computer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challenges with phone and internet connectivity: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Dropped connections for Wi-Fi and landline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Delayed connection</a:t>
            </a:r>
          </a:p>
        </p:txBody>
      </p:sp>
    </p:spTree>
    <p:extLst>
      <p:ext uri="{BB962C8B-B14F-4D97-AF65-F5344CB8AC3E}">
        <p14:creationId xmlns:p14="http://schemas.microsoft.com/office/powerpoint/2010/main" val="386842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 respondent described detailed issues with hardware and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“Old hardware: My computer is slow and unreliable, annoying with the "content blocked" popups when I'm not even using the computer (what the heck even is that?!), and the constant notifications that it needs to update Windows even right after I let it update the computer!  Other software updates like Office, Outlook, </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etc</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can't be done my me (need admin right?) but they never get updated. The computer's internal clock is incorrect (about 6 minutes slow) and it won't let me fix it. I can't have a browser, PDFs, Excel, Outlook, and Word open at the same time (sometimes I need them all at the same time) or the computer says there isn't enough memory. And using high-memory usage apps like Teams is onerous because the application fails/freezes/</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etc</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a lot, even if I use the web-based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Admin: If they were involved in picking PeopleSoft, they shouldn't be allowed to make any other software decisions. Just </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sayin</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G drive: my files all have to be saved locally to my desktop. This has in the past resulted in significant lost files, both when my computer died, and when it was switched out/upgraded without my knowledge for a newer computer. I did have a backup USB, but it was malfunctioning and the computer couldn't read it. Just knowing who the main point of contact should be for stuff like this would be helpful, since I don't like to bother a bunch of people when I'm not sure who to contact.”</a:t>
            </a:r>
          </a:p>
        </p:txBody>
      </p:sp>
      <p:sp>
        <p:nvSpPr>
          <p:cNvPr id="11" name="Title 1">
            <a:extLst>
              <a:ext uri="{FF2B5EF4-FFF2-40B4-BE49-F238E27FC236}">
                <a16:creationId xmlns:a16="http://schemas.microsoft.com/office/drawing/2014/main" id="{2222C93B-0C14-4334-99BB-4A2909F36A6C}"/>
              </a:ext>
            </a:extLst>
          </p:cNvPr>
          <p:cNvSpPr>
            <a:spLocks noGrp="1"/>
          </p:cNvSpPr>
          <p:nvPr>
            <p:ph type="title"/>
          </p:nvPr>
        </p:nvSpPr>
        <p:spPr>
          <a:xfrm>
            <a:off x="301752" y="228600"/>
            <a:ext cx="8534400" cy="758952"/>
          </a:xfrm>
        </p:spPr>
        <p:txBody>
          <a:bodyPr>
            <a:normAutofit/>
          </a:bodyPr>
          <a:lstStyle/>
          <a:p>
            <a:r>
              <a:rPr lang="en-US" sz="1400" dirty="0"/>
              <a:t>(Q8) Please elaborate on your response to the previous question:</a:t>
            </a:r>
            <a:br>
              <a:rPr lang="en-US" sz="1400" dirty="0"/>
            </a:br>
            <a:br>
              <a:rPr lang="en-US" sz="1400" dirty="0"/>
            </a:br>
            <a:r>
              <a:rPr lang="en-US" sz="1400" dirty="0"/>
              <a:t>Spotlight</a:t>
            </a:r>
          </a:p>
        </p:txBody>
      </p:sp>
    </p:spTree>
    <p:extLst>
      <p:ext uri="{BB962C8B-B14F-4D97-AF65-F5344CB8AC3E}">
        <p14:creationId xmlns:p14="http://schemas.microsoft.com/office/powerpoint/2010/main" val="193937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 respondent described detailed issues with Teams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“No idea how to use the teams phone. I can't send messages via my cell phone unless I turn off </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Wifi</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even though I went through all the steps for doing this. I have to use my data to send messages to my colleagues.  I can't set up a student outlook account because it drops me into the employee outlook box.  All I was told was "that shouldn't happen" but no help with this.  Instructors are frustrated that software isn't updated and students can't access the programs they need.  Our office computers monitors don't have cameras or sound to participate in Zoom calls. </a:t>
            </a:r>
          </a:p>
        </p:txBody>
      </p:sp>
      <p:sp>
        <p:nvSpPr>
          <p:cNvPr id="11" name="Title 1">
            <a:extLst>
              <a:ext uri="{FF2B5EF4-FFF2-40B4-BE49-F238E27FC236}">
                <a16:creationId xmlns:a16="http://schemas.microsoft.com/office/drawing/2014/main" id="{2222C93B-0C14-4334-99BB-4A2909F36A6C}"/>
              </a:ext>
            </a:extLst>
          </p:cNvPr>
          <p:cNvSpPr>
            <a:spLocks noGrp="1"/>
          </p:cNvSpPr>
          <p:nvPr>
            <p:ph type="title"/>
          </p:nvPr>
        </p:nvSpPr>
        <p:spPr>
          <a:xfrm>
            <a:off x="301752" y="228600"/>
            <a:ext cx="8534400" cy="758952"/>
          </a:xfrm>
        </p:spPr>
        <p:txBody>
          <a:bodyPr>
            <a:normAutofit/>
          </a:bodyPr>
          <a:lstStyle/>
          <a:p>
            <a:r>
              <a:rPr lang="en-US" sz="1400" dirty="0"/>
              <a:t>(Q8) Please elaborate on your response to the previous question:</a:t>
            </a:r>
            <a:br>
              <a:rPr lang="en-US" sz="1400" dirty="0"/>
            </a:br>
            <a:br>
              <a:rPr lang="en-US" sz="1400" dirty="0"/>
            </a:br>
            <a:r>
              <a:rPr lang="en-US" sz="1400" dirty="0"/>
              <a:t>Spotlight</a:t>
            </a:r>
          </a:p>
        </p:txBody>
      </p:sp>
    </p:spTree>
    <p:extLst>
      <p:ext uri="{BB962C8B-B14F-4D97-AF65-F5344CB8AC3E}">
        <p14:creationId xmlns:p14="http://schemas.microsoft.com/office/powerpoint/2010/main" val="37447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p:txBody>
          <a:bodyPr>
            <a:normAutofit/>
          </a:bodyPr>
          <a:lstStyle/>
          <a:p>
            <a:r>
              <a:rPr lang="en-US" sz="1400" dirty="0"/>
              <a:t>(Q8) Please elaborate on your response to the previous question:</a:t>
            </a:r>
            <a:br>
              <a:rPr lang="en-US" sz="1400" dirty="0"/>
            </a:br>
            <a:br>
              <a:rPr lang="en-US" sz="1400" dirty="0"/>
            </a:br>
            <a:r>
              <a:rPr lang="en-US" sz="1400" dirty="0"/>
              <a:t>Total Respondents: 6</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software challenges: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Lacking Canva, Microsoft app efficiency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hardware challenges: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Old (13 years old), slow</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a desire for training: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Microsoft apps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Teams phone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institutional challenges: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Software upgrades require admin rights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Lack of transparency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p:txBody>
      </p:sp>
    </p:spTree>
    <p:extLst>
      <p:ext uri="{BB962C8B-B14F-4D97-AF65-F5344CB8AC3E}">
        <p14:creationId xmlns:p14="http://schemas.microsoft.com/office/powerpoint/2010/main" val="117322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E8A6-D5DA-4E29-A874-BA90B184CD26}"/>
              </a:ext>
            </a:extLst>
          </p:cNvPr>
          <p:cNvSpPr>
            <a:spLocks noGrp="1"/>
          </p:cNvSpPr>
          <p:nvPr>
            <p:ph type="title"/>
          </p:nvPr>
        </p:nvSpPr>
        <p:spPr/>
        <p:txBody>
          <a:bodyPr/>
          <a:lstStyle/>
          <a:p>
            <a:r>
              <a:rPr lang="en-US" dirty="0"/>
              <a:t>Method</a:t>
            </a:r>
          </a:p>
        </p:txBody>
      </p:sp>
      <p:sp>
        <p:nvSpPr>
          <p:cNvPr id="4" name="Content Placeholder 3">
            <a:extLst>
              <a:ext uri="{FF2B5EF4-FFF2-40B4-BE49-F238E27FC236}">
                <a16:creationId xmlns:a16="http://schemas.microsoft.com/office/drawing/2014/main" id="{5D524A96-5499-4BDB-8203-5D5B5FF4B3BE}"/>
              </a:ext>
            </a:extLst>
          </p:cNvPr>
          <p:cNvSpPr>
            <a:spLocks noGrp="1"/>
          </p:cNvSpPr>
          <p:nvPr>
            <p:ph idx="1"/>
          </p:nvPr>
        </p:nvSpPr>
        <p:spPr/>
        <p:txBody>
          <a:bodyPr>
            <a:normAutofit/>
          </a:bodyPr>
          <a:lstStyle/>
          <a:p>
            <a:r>
              <a:rPr lang="en-US" dirty="0"/>
              <a:t>The Classified Senate developed and distributed the survey both online and in paper form, which was handed out at the Classified Service Awards and Year-End Carnival. </a:t>
            </a:r>
          </a:p>
          <a:p>
            <a:r>
              <a:rPr lang="en-US" dirty="0"/>
              <a:t>A total of 77 classified professionals completed the survey. </a:t>
            </a:r>
          </a:p>
          <a:p>
            <a:r>
              <a:rPr lang="en-US" dirty="0"/>
              <a:t>The Research Office entered, analyzed, and compiled the results into this report.</a:t>
            </a:r>
          </a:p>
        </p:txBody>
      </p:sp>
      <p:sp>
        <p:nvSpPr>
          <p:cNvPr id="6" name="Footer Placeholder 5">
            <a:extLst>
              <a:ext uri="{FF2B5EF4-FFF2-40B4-BE49-F238E27FC236}">
                <a16:creationId xmlns:a16="http://schemas.microsoft.com/office/drawing/2014/main" id="{E8C246FA-11A5-4AC0-85BD-A80EC5D98179}"/>
              </a:ext>
            </a:extLst>
          </p:cNvPr>
          <p:cNvSpPr>
            <a:spLocks noGrp="1"/>
          </p:cNvSpPr>
          <p:nvPr>
            <p:ph type="ftr" sz="quarter" idx="11"/>
          </p:nvPr>
        </p:nvSpPr>
        <p:spPr>
          <a:xfrm>
            <a:off x="301752" y="6410848"/>
            <a:ext cx="4651248" cy="365760"/>
          </a:xfrm>
        </p:spPr>
        <p:txBody>
          <a:bodyPr/>
          <a:lstStyle/>
          <a:p>
            <a:r>
              <a:rPr lang="en-US" dirty="0"/>
              <a:t>Miramar College Office of Institutional Effectiveness</a:t>
            </a:r>
          </a:p>
        </p:txBody>
      </p:sp>
      <p:sp>
        <p:nvSpPr>
          <p:cNvPr id="5" name="Slide Number Placeholder 4">
            <a:extLst>
              <a:ext uri="{FF2B5EF4-FFF2-40B4-BE49-F238E27FC236}">
                <a16:creationId xmlns:a16="http://schemas.microsoft.com/office/drawing/2014/main" id="{3AD4C41E-5545-4E54-8B43-8B24C24812A7}"/>
              </a:ext>
            </a:extLst>
          </p:cNvPr>
          <p:cNvSpPr>
            <a:spLocks noGrp="1"/>
          </p:cNvSpPr>
          <p:nvPr>
            <p:ph type="sldNum" sz="quarter" idx="12"/>
          </p:nvPr>
        </p:nvSpPr>
        <p:spPr/>
        <p:txBody>
          <a:bodyPr/>
          <a:lstStyle/>
          <a:p>
            <a:fld id="{A32CFD3A-6E92-4E5D-8203-868DD966CFF4}" type="slidenum">
              <a:rPr lang="en-US" smtClean="0"/>
              <a:t>2</a:t>
            </a:fld>
            <a:endParaRPr lang="en-US" dirty="0"/>
          </a:p>
        </p:txBody>
      </p:sp>
    </p:spTree>
    <p:extLst>
      <p:ext uri="{BB962C8B-B14F-4D97-AF65-F5344CB8AC3E}">
        <p14:creationId xmlns:p14="http://schemas.microsoft.com/office/powerpoint/2010/main" val="348877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 respondent described detailed issues with institutional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“The technology department operational decisions lack transparency and don't seem to be data driven.  The technology operations management need to listen to the designated experts  instead of being reactionary.  More advanced, equity and instructional - focused policies are need in the technology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Another respondent describes issues with admin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“We use software that has frequent upgrades but requires administrator rights to do so.  Also, there are pieces of hardware and associated software that would greatly enhance our quality as well as capabilities we could offer the campus community. Justifying these purchase to multiple supervisors as well as arbitrary budget constraints means that departments spend their money with outside vendors. This causes more money to flow out of the campus rather than using existing cost-effective services on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One other respondent describes funding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“My desktop machine was just updated. It is still 5+ years old but 1000% better than my old unit which isn’t saying much. The 30 day trial for Canva expired but no funds to pay for the subscription are available. I’m not aware of department funding for new computers and input for Program Review was not requested. “</a:t>
            </a:r>
          </a:p>
        </p:txBody>
      </p:sp>
      <p:sp>
        <p:nvSpPr>
          <p:cNvPr id="11" name="Title 1">
            <a:extLst>
              <a:ext uri="{FF2B5EF4-FFF2-40B4-BE49-F238E27FC236}">
                <a16:creationId xmlns:a16="http://schemas.microsoft.com/office/drawing/2014/main" id="{2222C93B-0C14-4334-99BB-4A2909F36A6C}"/>
              </a:ext>
            </a:extLst>
          </p:cNvPr>
          <p:cNvSpPr>
            <a:spLocks noGrp="1"/>
          </p:cNvSpPr>
          <p:nvPr>
            <p:ph type="title"/>
          </p:nvPr>
        </p:nvSpPr>
        <p:spPr>
          <a:xfrm>
            <a:off x="301752" y="228600"/>
            <a:ext cx="8534400" cy="758952"/>
          </a:xfrm>
        </p:spPr>
        <p:txBody>
          <a:bodyPr>
            <a:normAutofit/>
          </a:bodyPr>
          <a:lstStyle/>
          <a:p>
            <a:r>
              <a:rPr lang="en-US" sz="1400" dirty="0"/>
              <a:t>(Q8) Please elaborate on your response to the previous question:</a:t>
            </a:r>
            <a:br>
              <a:rPr lang="en-US" sz="1400" dirty="0"/>
            </a:br>
            <a:br>
              <a:rPr lang="en-US" sz="1400" dirty="0"/>
            </a:br>
            <a:r>
              <a:rPr lang="en-US" sz="1400" dirty="0"/>
              <a:t>Spotlight</a:t>
            </a:r>
          </a:p>
        </p:txBody>
      </p:sp>
    </p:spTree>
    <p:extLst>
      <p:ext uri="{BB962C8B-B14F-4D97-AF65-F5344CB8AC3E}">
        <p14:creationId xmlns:p14="http://schemas.microsoft.com/office/powerpoint/2010/main" val="386511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p:txBody>
          <a:bodyPr>
            <a:normAutofit/>
          </a:bodyPr>
          <a:lstStyle/>
          <a:p>
            <a:r>
              <a:rPr lang="en-US" sz="1400" dirty="0"/>
              <a:t>(Q8) Please elaborate on your response to the previous question:</a:t>
            </a:r>
            <a:br>
              <a:rPr lang="en-US" sz="1400" dirty="0"/>
            </a:br>
            <a:br>
              <a:rPr lang="en-US" sz="1400" dirty="0"/>
            </a:br>
            <a:r>
              <a:rPr lang="en-US" sz="1400" dirty="0"/>
              <a:t>Total Respondents: 1</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software challenges: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Outdated, updates needed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a desire for training:</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Training on updated software needed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p:txBody>
      </p:sp>
    </p:spTree>
    <p:extLst>
      <p:ext uri="{BB962C8B-B14F-4D97-AF65-F5344CB8AC3E}">
        <p14:creationId xmlns:p14="http://schemas.microsoft.com/office/powerpoint/2010/main" val="46224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fontScale="90000"/>
          </a:bodyPr>
          <a:lstStyle/>
          <a:p>
            <a:r>
              <a:rPr lang="en-US" sz="1400" dirty="0"/>
              <a:t>Q9. If budget or resource constraints were not an issue, what technology improvements would most enhance your job performance? (e.g. new software, updated hardware, training, etc.)</a:t>
            </a:r>
            <a:br>
              <a:rPr lang="en-US" sz="1400" dirty="0"/>
            </a:br>
            <a:br>
              <a:rPr lang="en-US" sz="1400" dirty="0"/>
            </a:br>
            <a:r>
              <a:rPr lang="en-US" sz="1400" dirty="0"/>
              <a:t>Total Respondents: 19</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32316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11 described hardware improvements: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updated, or upgraded computers (laptop, desktop, notebook, tablet)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5 described software improvements: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updated, or upgraded software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training improvements: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In-person/software training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Training for tools (Adobe, Canva)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tech support improvements: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Staff monitor software update need recertification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connectivity improvements: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Wi-Fi</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In classrooms and conference rooms</a:t>
            </a:r>
          </a:p>
        </p:txBody>
      </p:sp>
    </p:spTree>
    <p:extLst>
      <p:ext uri="{BB962C8B-B14F-4D97-AF65-F5344CB8AC3E}">
        <p14:creationId xmlns:p14="http://schemas.microsoft.com/office/powerpoint/2010/main" val="43649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fontScale="90000"/>
          </a:bodyPr>
          <a:lstStyle/>
          <a:p>
            <a:r>
              <a:rPr lang="en-US" sz="1400" dirty="0"/>
              <a:t>Q9. If budget or resource constraints were not an issue, what technology improvements would most enhance your job performance? (e.g. new software, updated hardware, training, etc.)</a:t>
            </a:r>
            <a:br>
              <a:rPr lang="en-US" sz="1400" dirty="0"/>
            </a:br>
            <a:br>
              <a:rPr lang="en-US" sz="1400" dirty="0"/>
            </a:br>
            <a:r>
              <a:rPr lang="en-US" sz="1400" dirty="0"/>
              <a:t>Total Respondents: 14</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11 described hardware improvements: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updated, or upgraded computers (laptop, desktop, notebook, tablet)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Support equipment (color printer, digital color press, wide format latex printer, cold laminator, vinyl cutter/plotter, AV equipment, mobile phone, monitors compatible with virtual meetings, </a:t>
            </a:r>
            <a:r>
              <a:rPr kumimoji="0" lang="en-US" sz="12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hyflex</a:t>
            </a: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equipment, sitting/standing desks)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software improvements: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Software availability to staff for student support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software in general</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4 described training improvements: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Annual professional development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In-person training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Training for tools (Teams phones)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tech support improvements: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Larger tech support team (general, third-party unit)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Plan for technology support when rolling out new processes, updates, or changes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connectivity improvements: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Conference rooms (e.g. L-108)</a:t>
            </a:r>
          </a:p>
        </p:txBody>
      </p:sp>
    </p:spTree>
    <p:extLst>
      <p:ext uri="{BB962C8B-B14F-4D97-AF65-F5344CB8AC3E}">
        <p14:creationId xmlns:p14="http://schemas.microsoft.com/office/powerpoint/2010/main" val="4277177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fontScale="90000"/>
          </a:bodyPr>
          <a:lstStyle/>
          <a:p>
            <a:r>
              <a:rPr lang="en-US" sz="1400" dirty="0"/>
              <a:t>Q9. If budget or resource constraints were not an issue, what technology improvements would most enhance your job performance? (e.g. new software, updated hardware, training, etc.)</a:t>
            </a:r>
            <a:br>
              <a:rPr lang="en-US" sz="1400" dirty="0"/>
            </a:br>
            <a:br>
              <a:rPr lang="en-US" sz="1400" dirty="0"/>
            </a:br>
            <a:r>
              <a:rPr lang="en-US" sz="1400" dirty="0"/>
              <a:t>Total Respondents: 9</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4 described hardware improvements: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updated, or upgraded computers (laptop, desktop, notebook, tablet)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Support equipment (color printer, digital color press, screen print calibrator, wide format latex printer, cold laminator, AV equipment, mobile phone, monitors compatible with virtual meetings)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software improvements: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updated, or upgraded software (QuickBooks, Canva subscription)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Microsoft phone bugs</a:t>
            </a:r>
          </a:p>
        </p:txBody>
      </p:sp>
    </p:spTree>
    <p:extLst>
      <p:ext uri="{BB962C8B-B14F-4D97-AF65-F5344CB8AC3E}">
        <p14:creationId xmlns:p14="http://schemas.microsoft.com/office/powerpoint/2010/main" val="297222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 respondent described detailed issues with institutional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“If budget was not an issue, we would have a digital color press with a finisher capable of making a variety of folded, stapled, punched, and bound documents. The purchase of a screen/print calibrator along with it's software would greatly increase our color quality for all printed items. Our wide format latex printer would be supplemented with a flatbed UV printer capable of printing directly to surfaces, reducing material cost and time for campus sign requests. A cold laminator would provide us with the ability to apply vinyl and protective films to boards and other substrates. A vinyl cutter/plotter would give us the ability to cut complex shapes for stickers/decals as well as cut vinyl lettering for a myriad of applications. Updating outdated signage around campus would become possible with the additions of a laser cutter/engraver and a tabletop CNC router.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Adequate work stations with </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gpu's</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robust </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cpu's</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as well as RAM would speed up workflows. This would be necessary if any CNC work was going to be handled. Additionally, CAD software would be needed and requires significant training to use proficiently. A lightweight CRM would speed up order intake, quotes, and end of month billing. Training for using Drupal (the content management system our website runs on) would be useful for adding online order processing as well as regularly updating our website. Adobe certification courses would give our workers valuable training as well as a highly valued document that validates the quality of the work done in our shop. Various print trainings could show us more effective ways of running our operation which would reduce costs and increase value to our campus community.</a:t>
            </a:r>
          </a:p>
        </p:txBody>
      </p:sp>
      <p:sp>
        <p:nvSpPr>
          <p:cNvPr id="11" name="Title 1">
            <a:extLst>
              <a:ext uri="{FF2B5EF4-FFF2-40B4-BE49-F238E27FC236}">
                <a16:creationId xmlns:a16="http://schemas.microsoft.com/office/drawing/2014/main" id="{2222C93B-0C14-4334-99BB-4A2909F36A6C}"/>
              </a:ext>
            </a:extLst>
          </p:cNvPr>
          <p:cNvSpPr>
            <a:spLocks noGrp="1"/>
          </p:cNvSpPr>
          <p:nvPr>
            <p:ph type="title"/>
          </p:nvPr>
        </p:nvSpPr>
        <p:spPr>
          <a:xfrm>
            <a:off x="301752" y="279405"/>
            <a:ext cx="8534400" cy="758952"/>
          </a:xfrm>
        </p:spPr>
        <p:txBody>
          <a:bodyPr>
            <a:normAutofit fontScale="90000"/>
          </a:bodyPr>
          <a:lstStyle/>
          <a:p>
            <a:r>
              <a:rPr lang="en-US" sz="1400" dirty="0"/>
              <a:t>(Q9) If budget or resource constraints were not an issue, what technology improvements would most enhance your job performance? (e.g. new software, updated hardware, training, etc.):</a:t>
            </a:r>
            <a:br>
              <a:rPr lang="en-US" sz="1400" dirty="0"/>
            </a:br>
            <a:br>
              <a:rPr lang="en-US" sz="1400" dirty="0"/>
            </a:br>
            <a:r>
              <a:rPr lang="en-US" sz="1400" dirty="0"/>
              <a:t>Spotlight</a:t>
            </a:r>
          </a:p>
        </p:txBody>
      </p:sp>
    </p:spTree>
    <p:extLst>
      <p:ext uri="{BB962C8B-B14F-4D97-AF65-F5344CB8AC3E}">
        <p14:creationId xmlns:p14="http://schemas.microsoft.com/office/powerpoint/2010/main" val="337211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fontScale="90000"/>
          </a:bodyPr>
          <a:lstStyle/>
          <a:p>
            <a:r>
              <a:rPr lang="en-US" sz="1400" dirty="0"/>
              <a:t>Q9. If budget or resource constraints were not an issue, what technology improvements would most enhance your job performance? (e.g. new software, updated hardware, training, etc.)</a:t>
            </a:r>
            <a:br>
              <a:rPr lang="en-US" sz="1400" dirty="0"/>
            </a:br>
            <a:br>
              <a:rPr lang="en-US" sz="1400" dirty="0"/>
            </a:br>
            <a:r>
              <a:rPr lang="en-US" sz="1400" dirty="0"/>
              <a:t>Total Respondents: 1</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646331"/>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software improvements: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updated software</a:t>
            </a:r>
          </a:p>
        </p:txBody>
      </p:sp>
    </p:spTree>
    <p:extLst>
      <p:ext uri="{BB962C8B-B14F-4D97-AF65-F5344CB8AC3E}">
        <p14:creationId xmlns:p14="http://schemas.microsoft.com/office/powerpoint/2010/main" val="38896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Q10. Are there any other technology-related needs or suggestions you would like to share?</a:t>
            </a:r>
            <a:br>
              <a:rPr lang="en-US" sz="1400" dirty="0"/>
            </a:br>
            <a:br>
              <a:rPr lang="en-US" sz="1400" dirty="0"/>
            </a:br>
            <a:r>
              <a:rPr lang="en-US" sz="1400" dirty="0"/>
              <a:t>Total Respondents: 8</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tech support needs/suggestions: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Need well-trained tech support staff</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hardware needs/suggestions: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 computers (updated)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Comfortable/adjustable chairs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More equipment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software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Student service computers keep bluescreening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Proper CS update/CS software issues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training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More opportunities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Training to use PeopleSoft, Campus Solutions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accessibility and awareness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Be able to operate services to students</a:t>
            </a:r>
          </a:p>
        </p:txBody>
      </p:sp>
    </p:spTree>
    <p:extLst>
      <p:ext uri="{BB962C8B-B14F-4D97-AF65-F5344CB8AC3E}">
        <p14:creationId xmlns:p14="http://schemas.microsoft.com/office/powerpoint/2010/main" val="2763593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524000"/>
            <a:ext cx="807720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 respondent described detailed issues with Campus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“We need people that can update CS properly... not just divert blame, stall, and gaslight about system functionality. Okay, so I know </a:t>
            </a:r>
            <a:r>
              <a:rPr kumimoji="0" lang="en-US" sz="14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i'm</a:t>
            </a:r>
            <a:r>
              <a:rPr kumimoji="0" lang="en-US" sz="14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sharing software issues based at district but it affects campus and students. New software doesn't help since it constantly needs to be adjusted based on new policies, procedures, and programs. We need people that know how to work in CS so we can operate our services to students!!!!!“</a:t>
            </a:r>
          </a:p>
        </p:txBody>
      </p:sp>
      <p:sp>
        <p:nvSpPr>
          <p:cNvPr id="11" name="Title 1">
            <a:extLst>
              <a:ext uri="{FF2B5EF4-FFF2-40B4-BE49-F238E27FC236}">
                <a16:creationId xmlns:a16="http://schemas.microsoft.com/office/drawing/2014/main" id="{2222C93B-0C14-4334-99BB-4A2909F36A6C}"/>
              </a:ext>
            </a:extLst>
          </p:cNvPr>
          <p:cNvSpPr>
            <a:spLocks noGrp="1"/>
          </p:cNvSpPr>
          <p:nvPr>
            <p:ph type="title"/>
          </p:nvPr>
        </p:nvSpPr>
        <p:spPr>
          <a:xfrm>
            <a:off x="301752" y="228600"/>
            <a:ext cx="8534400" cy="758952"/>
          </a:xfrm>
        </p:spPr>
        <p:txBody>
          <a:bodyPr>
            <a:normAutofit/>
          </a:bodyPr>
          <a:lstStyle/>
          <a:p>
            <a:r>
              <a:rPr lang="en-US" sz="1400" dirty="0"/>
              <a:t>(Q10) Please elaborate on your response to the previous question:</a:t>
            </a:r>
            <a:br>
              <a:rPr lang="en-US" sz="1400" dirty="0"/>
            </a:br>
            <a:br>
              <a:rPr lang="en-US" sz="1400" dirty="0"/>
            </a:br>
            <a:r>
              <a:rPr lang="en-US" sz="1400" dirty="0"/>
              <a:t>Spotlight</a:t>
            </a:r>
          </a:p>
        </p:txBody>
      </p:sp>
    </p:spTree>
    <p:extLst>
      <p:ext uri="{BB962C8B-B14F-4D97-AF65-F5344CB8AC3E}">
        <p14:creationId xmlns:p14="http://schemas.microsoft.com/office/powerpoint/2010/main" val="106770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Q10. Are there any other technology-related needs or suggestions you would like to share?</a:t>
            </a:r>
            <a:br>
              <a:rPr lang="en-US" sz="1400" dirty="0"/>
            </a:br>
            <a:br>
              <a:rPr lang="en-US" sz="1400" dirty="0"/>
            </a:br>
            <a:r>
              <a:rPr lang="en-US" sz="1400" dirty="0"/>
              <a:t>Total Respondents: 11</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5 described tech support needs/suggestions: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More staff (ICS, IT, AV)</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More technology ordered but no additional employees to manage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Desktop/printer issues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hardware needs/suggestions: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Update computers, update AV in classrooms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training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Basic troubleshooting for faculty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PeopleSoft training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described accessibility and awareness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PeopleSoft accessibility. Not hidden under a lot of links</a:t>
            </a:r>
          </a:p>
        </p:txBody>
      </p:sp>
    </p:spTree>
    <p:extLst>
      <p:ext uri="{BB962C8B-B14F-4D97-AF65-F5344CB8AC3E}">
        <p14:creationId xmlns:p14="http://schemas.microsoft.com/office/powerpoint/2010/main" val="39240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292A-E8CD-DDF9-9810-0058A1B9A0F2}"/>
              </a:ext>
            </a:extLst>
          </p:cNvPr>
          <p:cNvSpPr>
            <a:spLocks noGrp="1"/>
          </p:cNvSpPr>
          <p:nvPr>
            <p:ph type="title"/>
          </p:nvPr>
        </p:nvSpPr>
        <p:spPr>
          <a:xfrm>
            <a:off x="623134" y="228600"/>
            <a:ext cx="2400300" cy="457198"/>
          </a:xfrm>
        </p:spPr>
        <p:txBody>
          <a:bodyPr>
            <a:normAutofit fontScale="90000"/>
          </a:bodyPr>
          <a:lstStyle/>
          <a:p>
            <a:r>
              <a:rPr lang="en-US" dirty="0"/>
              <a:t>Question 1</a:t>
            </a:r>
          </a:p>
        </p:txBody>
      </p:sp>
      <p:pic>
        <p:nvPicPr>
          <p:cNvPr id="7" name="Content Placeholder 6">
            <a:extLst>
              <a:ext uri="{FF2B5EF4-FFF2-40B4-BE49-F238E27FC236}">
                <a16:creationId xmlns:a16="http://schemas.microsoft.com/office/drawing/2014/main" id="{A662FE90-C1C2-E01C-E6EE-D6E6DC75F721}"/>
              </a:ext>
            </a:extLst>
          </p:cNvPr>
          <p:cNvPicPr>
            <a:picLocks noGrp="1" noChangeAspect="1"/>
          </p:cNvPicPr>
          <p:nvPr>
            <p:ph idx="1"/>
          </p:nvPr>
        </p:nvPicPr>
        <p:blipFill>
          <a:blip r:embed="rId2"/>
          <a:stretch>
            <a:fillRect/>
          </a:stretch>
        </p:blipFill>
        <p:spPr>
          <a:xfrm>
            <a:off x="3285744" y="76200"/>
            <a:ext cx="4559300" cy="5479693"/>
          </a:xfrm>
          <a:prstGeom prst="rect">
            <a:avLst/>
          </a:prstGeom>
        </p:spPr>
      </p:pic>
      <p:sp>
        <p:nvSpPr>
          <p:cNvPr id="4" name="Text Placeholder 3">
            <a:extLst>
              <a:ext uri="{FF2B5EF4-FFF2-40B4-BE49-F238E27FC236}">
                <a16:creationId xmlns:a16="http://schemas.microsoft.com/office/drawing/2014/main" id="{0E904287-6C05-10BC-6392-FBAC9E56B03B}"/>
              </a:ext>
            </a:extLst>
          </p:cNvPr>
          <p:cNvSpPr>
            <a:spLocks noGrp="1"/>
          </p:cNvSpPr>
          <p:nvPr>
            <p:ph type="body" sz="half" idx="2"/>
          </p:nvPr>
        </p:nvSpPr>
        <p:spPr>
          <a:xfrm>
            <a:off x="457200" y="1295400"/>
            <a:ext cx="2261434" cy="3810001"/>
          </a:xfrm>
        </p:spPr>
        <p:txBody>
          <a:bodyPr/>
          <a:lstStyle/>
          <a:p>
            <a:r>
              <a:rPr lang="en-US" dirty="0"/>
              <a:t>Which division are you part of?</a:t>
            </a:r>
          </a:p>
          <a:p>
            <a:r>
              <a:rPr lang="en-US" dirty="0"/>
              <a:t>Total Respondents: 77</a:t>
            </a:r>
          </a:p>
          <a:p>
            <a:r>
              <a:rPr lang="en-US" dirty="0"/>
              <a:t>Instructional Services: 21</a:t>
            </a:r>
          </a:p>
          <a:p>
            <a:r>
              <a:rPr lang="en-US" dirty="0"/>
              <a:t>Student Services: 38</a:t>
            </a:r>
          </a:p>
          <a:p>
            <a:r>
              <a:rPr lang="en-US" dirty="0"/>
              <a:t>Administrative Services: 13</a:t>
            </a:r>
          </a:p>
          <a:p>
            <a:r>
              <a:rPr lang="en-US" dirty="0"/>
              <a:t>Other: 5</a:t>
            </a:r>
          </a:p>
        </p:txBody>
      </p:sp>
      <p:sp>
        <p:nvSpPr>
          <p:cNvPr id="6" name="Slide Number Placeholder 5">
            <a:extLst>
              <a:ext uri="{FF2B5EF4-FFF2-40B4-BE49-F238E27FC236}">
                <a16:creationId xmlns:a16="http://schemas.microsoft.com/office/drawing/2014/main" id="{D7DF2BEC-5D4C-4D2C-64F9-E6A81A23EC83}"/>
              </a:ext>
            </a:extLst>
          </p:cNvPr>
          <p:cNvSpPr>
            <a:spLocks noGrp="1"/>
          </p:cNvSpPr>
          <p:nvPr>
            <p:ph type="sldNum" sz="quarter" idx="12"/>
          </p:nvPr>
        </p:nvSpPr>
        <p:spPr/>
        <p:txBody>
          <a:bodyPr/>
          <a:lstStyle/>
          <a:p>
            <a:fld id="{A32CFD3A-6E92-4E5D-8203-868DD966CFF4}" type="slidenum">
              <a:rPr lang="en-US" smtClean="0"/>
              <a:t>3</a:t>
            </a:fld>
            <a:endParaRPr lang="en-US" dirty="0"/>
          </a:p>
        </p:txBody>
      </p:sp>
      <p:sp>
        <p:nvSpPr>
          <p:cNvPr id="8" name="TextBox 7">
            <a:extLst>
              <a:ext uri="{FF2B5EF4-FFF2-40B4-BE49-F238E27FC236}">
                <a16:creationId xmlns:a16="http://schemas.microsoft.com/office/drawing/2014/main" id="{4E0CD9A0-CF96-CD21-D3C9-45DE75CB1934}"/>
              </a:ext>
            </a:extLst>
          </p:cNvPr>
          <p:cNvSpPr txBox="1"/>
          <p:nvPr/>
        </p:nvSpPr>
        <p:spPr>
          <a:xfrm>
            <a:off x="3276600" y="272533"/>
            <a:ext cx="4431021" cy="369332"/>
          </a:xfrm>
          <a:prstGeom prst="rect">
            <a:avLst/>
          </a:prstGeom>
          <a:noFill/>
        </p:spPr>
        <p:txBody>
          <a:bodyPr wrap="none" rtlCol="0">
            <a:spAutoFit/>
          </a:bodyPr>
          <a:lstStyle/>
          <a:p>
            <a:r>
              <a:rPr lang="en-US" dirty="0"/>
              <a:t>Percent Breakdown By Service Division</a:t>
            </a:r>
          </a:p>
        </p:txBody>
      </p:sp>
    </p:spTree>
    <p:extLst>
      <p:ext uri="{BB962C8B-B14F-4D97-AF65-F5344CB8AC3E}">
        <p14:creationId xmlns:p14="http://schemas.microsoft.com/office/powerpoint/2010/main" val="1960262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Q10. Are there any other technology-related needs or suggestions you would like to share?</a:t>
            </a:r>
            <a:br>
              <a:rPr lang="en-US" sz="1400" dirty="0"/>
            </a:br>
            <a:br>
              <a:rPr lang="en-US" sz="1400" dirty="0"/>
            </a:br>
            <a:r>
              <a:rPr lang="en-US" sz="1400" dirty="0"/>
              <a:t>Total Respondents: 4</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1754326"/>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described software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District wide Canva membership, Grammarly, Microsoft Phone updates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School website poorly maintained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accessibility and awareness needs/suggestions: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More equity and disability focused technology, ADA compliance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Share awareness of resources (e.g. 3D printing)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Department resources </a:t>
            </a:r>
            <a:r>
              <a:rPr kumimoji="0" lang="en-US" sz="12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seqestuered</a:t>
            </a: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p:txBody>
      </p:sp>
    </p:spTree>
    <p:extLst>
      <p:ext uri="{BB962C8B-B14F-4D97-AF65-F5344CB8AC3E}">
        <p14:creationId xmlns:p14="http://schemas.microsoft.com/office/powerpoint/2010/main" val="186582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Q10. Are there any other technology-related needs or suggestions you would like to share?</a:t>
            </a:r>
            <a:br>
              <a:rPr lang="en-US" sz="1400" dirty="0"/>
            </a:br>
            <a:br>
              <a:rPr lang="en-US" sz="1400" dirty="0"/>
            </a:br>
            <a:r>
              <a:rPr lang="en-US" sz="1400" dirty="0"/>
              <a:t>Total Respondents: 1</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“No”</a:t>
            </a:r>
          </a:p>
        </p:txBody>
      </p:sp>
    </p:spTree>
    <p:extLst>
      <p:ext uri="{BB962C8B-B14F-4D97-AF65-F5344CB8AC3E}">
        <p14:creationId xmlns:p14="http://schemas.microsoft.com/office/powerpoint/2010/main" val="44317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Q11. Do you have any positive experiences with technology on campus that you would like to share?</a:t>
            </a:r>
            <a:br>
              <a:rPr lang="en-US" sz="1400" dirty="0"/>
            </a:br>
            <a:br>
              <a:rPr lang="en-US" sz="1400" dirty="0"/>
            </a:br>
            <a:r>
              <a:rPr lang="en-US" sz="1400" dirty="0"/>
              <a:t>Total Respondents: 12</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36009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6 provided general positive feedback: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AV, IT, tech support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Great </a:t>
            </a:r>
            <a:r>
              <a:rPr kumimoji="0" lang="en-US" sz="1200" b="0" i="0" u="none" strike="noStrike" kern="1200" cap="none" spc="0" normalizeH="0" baseline="0" noProof="0" dirty="0" err="1">
                <a:ln>
                  <a:noFill/>
                </a:ln>
                <a:solidFill>
                  <a:prstClr val="black">
                    <a:lumMod val="65000"/>
                    <a:lumOff val="35000"/>
                  </a:prstClr>
                </a:solidFill>
                <a:effectLst/>
                <a:uLnTx/>
                <a:uFillTx/>
                <a:latin typeface="Georgia"/>
                <a:ea typeface="+mn-ea"/>
                <a:cs typeface="+mn-cs"/>
              </a:rPr>
              <a:t>wifi</a:t>
            </a: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“Great experience”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shared positive experiences with the speed of service/technology: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“IT so quick</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“When we do get new hardware it gets installed great and quickly”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shared positive experiences with software and equipment: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“appreciate the tech”</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“updated lately”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gave shout outs to specific employees: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Carlos, Kurt, Todd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employees’ character positively: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“amazing!”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“great to work with!”</a:t>
            </a:r>
          </a:p>
        </p:txBody>
      </p:sp>
    </p:spTree>
    <p:extLst>
      <p:ext uri="{BB962C8B-B14F-4D97-AF65-F5344CB8AC3E}">
        <p14:creationId xmlns:p14="http://schemas.microsoft.com/office/powerpoint/2010/main" val="212471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Q11. Do you have any positive experiences with technology on campus that you would like to share?</a:t>
            </a:r>
            <a:br>
              <a:rPr lang="en-US" sz="1400" dirty="0"/>
            </a:br>
            <a:br>
              <a:rPr lang="en-US" sz="1400" dirty="0"/>
            </a:br>
            <a:r>
              <a:rPr lang="en-US" sz="1400" dirty="0"/>
              <a:t>Total Respondents: 14</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1085850" y="1752600"/>
            <a:ext cx="8077200" cy="43396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7 provided general positive feedback: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AV, IT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“Only positive experiences”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“staff always kind</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“always helpful”</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shared positive experiences with the speed of service/technology: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  “quick to respond to most classroom emergencies”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“responds as soon as they can”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“issues get fixed in a timely manner”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shared positive experiences with software and equipment: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Adobe, Office 365, Microsoft Suite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Newline Boards, smart displays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Upgrades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gave shout outs to specific employees: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Todd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employees’ character positively: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“awesome”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“quick”</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“pleasure to work with”</a:t>
            </a:r>
          </a:p>
        </p:txBody>
      </p:sp>
    </p:spTree>
    <p:extLst>
      <p:ext uri="{BB962C8B-B14F-4D97-AF65-F5344CB8AC3E}">
        <p14:creationId xmlns:p14="http://schemas.microsoft.com/office/powerpoint/2010/main" val="26092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Q11. Do you have any positive experiences with technology on campus that you would like to share?</a:t>
            </a:r>
            <a:br>
              <a:rPr lang="en-US" sz="1400" dirty="0"/>
            </a:br>
            <a:br>
              <a:rPr lang="en-US" sz="1400" dirty="0"/>
            </a:br>
            <a:r>
              <a:rPr lang="en-US" sz="1400" dirty="0"/>
              <a:t>Total Respondents: 6</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provided general positive feedback:</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“Most positive”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AV</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2 shared positive experiences with the speed of service/technology: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Bugs via IT tickets quick</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Hardware replacements done quickly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1 shared positive experiences with software and equipment: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Office upgrade done district wide without asking</a:t>
            </a:r>
          </a:p>
        </p:txBody>
      </p:sp>
    </p:spTree>
    <p:extLst>
      <p:ext uri="{BB962C8B-B14F-4D97-AF65-F5344CB8AC3E}">
        <p14:creationId xmlns:p14="http://schemas.microsoft.com/office/powerpoint/2010/main" val="2912214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F79-A7C5-4853-AD5E-F773D616445E}"/>
              </a:ext>
            </a:extLst>
          </p:cNvPr>
          <p:cNvSpPr>
            <a:spLocks noGrp="1"/>
          </p:cNvSpPr>
          <p:nvPr>
            <p:ph type="title"/>
          </p:nvPr>
        </p:nvSpPr>
        <p:spPr>
          <a:xfrm>
            <a:off x="301752" y="228600"/>
            <a:ext cx="8534400" cy="838200"/>
          </a:xfrm>
        </p:spPr>
        <p:txBody>
          <a:bodyPr>
            <a:normAutofit/>
          </a:bodyPr>
          <a:lstStyle/>
          <a:p>
            <a:r>
              <a:rPr lang="en-US" sz="1400" dirty="0"/>
              <a:t>Q11. Do you have any positive experiences with technology on campus that you would like to share?</a:t>
            </a:r>
            <a:br>
              <a:rPr lang="en-US" sz="1400" dirty="0"/>
            </a:br>
            <a:br>
              <a:rPr lang="en-US" sz="1400" dirty="0"/>
            </a:br>
            <a:r>
              <a:rPr lang="en-US" sz="1400" dirty="0"/>
              <a:t>Total Respondents: 1</a:t>
            </a:r>
          </a:p>
        </p:txBody>
      </p:sp>
      <p:sp>
        <p:nvSpPr>
          <p:cNvPr id="5" name="Footer Placeholder 5">
            <a:extLst>
              <a:ext uri="{FF2B5EF4-FFF2-40B4-BE49-F238E27FC236}">
                <a16:creationId xmlns:a16="http://schemas.microsoft.com/office/drawing/2014/main" id="{DCCB8DBA-A863-43EE-8394-AF9969B1CFBD}"/>
              </a:ext>
            </a:extLst>
          </p:cNvPr>
          <p:cNvSpPr>
            <a:spLocks noGrp="1"/>
          </p:cNvSpPr>
          <p:nvPr>
            <p:ph type="ftr" sz="quarter" idx="11"/>
          </p:nvPr>
        </p:nvSpPr>
        <p:spPr>
          <a:xfrm>
            <a:off x="152400" y="6410848"/>
            <a:ext cx="883920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Miramar College Office of Institutional Effectiveness</a:t>
            </a:r>
          </a:p>
        </p:txBody>
      </p:sp>
      <p:sp>
        <p:nvSpPr>
          <p:cNvPr id="6" name="TextBox 5">
            <a:extLst>
              <a:ext uri="{FF2B5EF4-FFF2-40B4-BE49-F238E27FC236}">
                <a16:creationId xmlns:a16="http://schemas.microsoft.com/office/drawing/2014/main" id="{0B983D8E-FCA6-4749-91C1-FC5B84828B94}"/>
              </a:ext>
            </a:extLst>
          </p:cNvPr>
          <p:cNvSpPr txBox="1"/>
          <p:nvPr/>
        </p:nvSpPr>
        <p:spPr>
          <a:xfrm>
            <a:off x="530352" y="1661332"/>
            <a:ext cx="8077200" cy="1200329"/>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6 gave shout outs to specific employees: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Todd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3 described employees’ character positively:</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“has always been helpful”</a:t>
            </a:r>
          </a:p>
        </p:txBody>
      </p:sp>
    </p:spTree>
    <p:extLst>
      <p:ext uri="{BB962C8B-B14F-4D97-AF65-F5344CB8AC3E}">
        <p14:creationId xmlns:p14="http://schemas.microsoft.com/office/powerpoint/2010/main" val="140998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480E-83CF-452F-AF0C-1237A2D9CEDD}"/>
              </a:ext>
            </a:extLst>
          </p:cNvPr>
          <p:cNvSpPr>
            <a:spLocks noGrp="1"/>
          </p:cNvSpPr>
          <p:nvPr>
            <p:ph type="title"/>
          </p:nvPr>
        </p:nvSpPr>
        <p:spPr>
          <a:xfrm>
            <a:off x="609600" y="381000"/>
            <a:ext cx="2400300" cy="533398"/>
          </a:xfrm>
        </p:spPr>
        <p:txBody>
          <a:bodyPr/>
          <a:lstStyle/>
          <a:p>
            <a:r>
              <a:rPr lang="en-US" dirty="0"/>
              <a:t>Question 2</a:t>
            </a:r>
          </a:p>
        </p:txBody>
      </p:sp>
      <p:sp>
        <p:nvSpPr>
          <p:cNvPr id="3" name="Content Placeholder 2">
            <a:extLst>
              <a:ext uri="{FF2B5EF4-FFF2-40B4-BE49-F238E27FC236}">
                <a16:creationId xmlns:a16="http://schemas.microsoft.com/office/drawing/2014/main" id="{3C0172BA-7090-FC3F-BC14-AD2C8C13E12C}"/>
              </a:ext>
            </a:extLst>
          </p:cNvPr>
          <p:cNvSpPr>
            <a:spLocks noGrp="1"/>
          </p:cNvSpPr>
          <p:nvPr>
            <p:ph idx="1"/>
          </p:nvPr>
        </p:nvSpPr>
        <p:spPr>
          <a:xfrm>
            <a:off x="3378200" y="381000"/>
            <a:ext cx="4559300" cy="6477000"/>
          </a:xfrm>
        </p:spPr>
        <p:txBody>
          <a:bodyPr>
            <a:normAutofit/>
          </a:bodyPr>
          <a:lstStyle/>
          <a:p>
            <a:pPr marL="0" indent="0">
              <a:buNone/>
            </a:pPr>
            <a:r>
              <a:rPr lang="en-US" dirty="0"/>
              <a:t>Institutional Services</a:t>
            </a:r>
          </a:p>
          <a:p>
            <a:r>
              <a:rPr lang="en-US" sz="1100" b="0" dirty="0"/>
              <a:t>Most respondents use “Office/Conference Hardware” and “Web-Based Software”.</a:t>
            </a:r>
            <a:endParaRPr lang="en-US" sz="1100" dirty="0"/>
          </a:p>
          <a:p>
            <a:r>
              <a:rPr lang="en-US" sz="1100" b="0" dirty="0"/>
              <a:t>Over half use “Specialized Software” and “Classroom Hardware”.</a:t>
            </a:r>
            <a:endParaRPr lang="en-US" dirty="0"/>
          </a:p>
          <a:p>
            <a:pPr marL="0" indent="0">
              <a:buNone/>
            </a:pPr>
            <a:r>
              <a:rPr lang="en-US" dirty="0"/>
              <a:t>Student Services</a:t>
            </a:r>
          </a:p>
          <a:p>
            <a:r>
              <a:rPr lang="en-US" sz="1100" b="0" dirty="0"/>
              <a:t>Most respondents use “Office/Conference Hardware” and “Web-Based Software”.</a:t>
            </a:r>
            <a:endParaRPr lang="en-US" sz="1100" dirty="0"/>
          </a:p>
          <a:p>
            <a:r>
              <a:rPr lang="en-US" sz="1100" b="0" dirty="0"/>
              <a:t>Less than half use “Specialized Software” and “Classroom Hardware”.</a:t>
            </a:r>
            <a:endParaRPr lang="en-US" sz="1100" dirty="0"/>
          </a:p>
          <a:p>
            <a:pPr marL="0" indent="0">
              <a:buNone/>
            </a:pPr>
            <a:r>
              <a:rPr lang="en-US" dirty="0"/>
              <a:t>Administrative Services</a:t>
            </a:r>
          </a:p>
          <a:p>
            <a:r>
              <a:rPr lang="en-US" sz="1100" b="0" dirty="0"/>
              <a:t>Most respondents use “Office/Conference Hardware” and “Web-Based Software”.</a:t>
            </a:r>
            <a:endParaRPr lang="en-US" sz="1100" dirty="0"/>
          </a:p>
          <a:p>
            <a:r>
              <a:rPr lang="en-US" sz="1100" b="0" dirty="0"/>
              <a:t>Over half use “Specialized Software” and “Classroom Hardware”.</a:t>
            </a:r>
            <a:endParaRPr lang="en-US" sz="1100" dirty="0"/>
          </a:p>
          <a:p>
            <a:pPr marL="0" indent="0">
              <a:buNone/>
            </a:pPr>
            <a:r>
              <a:rPr lang="en-US" dirty="0"/>
              <a:t>Other</a:t>
            </a:r>
          </a:p>
          <a:p>
            <a:r>
              <a:rPr lang="en-US" sz="1100" b="0" dirty="0"/>
              <a:t>Most respondents use “Office/Conference Hardware” and “Web-Based Software”.</a:t>
            </a:r>
            <a:endParaRPr lang="en-US" sz="1100" dirty="0"/>
          </a:p>
          <a:p>
            <a:r>
              <a:rPr lang="en-US" sz="1100" b="0" dirty="0"/>
              <a:t>Less than half use “Specialized Software” and “Classroom Hardware”.</a:t>
            </a:r>
            <a:br>
              <a:rPr lang="en-US" sz="1100" b="0" dirty="0"/>
            </a:br>
            <a:endParaRPr lang="en-US" sz="1100" dirty="0"/>
          </a:p>
        </p:txBody>
      </p:sp>
      <p:sp>
        <p:nvSpPr>
          <p:cNvPr id="4" name="Text Placeholder 3">
            <a:extLst>
              <a:ext uri="{FF2B5EF4-FFF2-40B4-BE49-F238E27FC236}">
                <a16:creationId xmlns:a16="http://schemas.microsoft.com/office/drawing/2014/main" id="{A45595FA-2529-8EAD-83DE-7CAEBE948CB9}"/>
              </a:ext>
            </a:extLst>
          </p:cNvPr>
          <p:cNvSpPr>
            <a:spLocks noGrp="1"/>
          </p:cNvSpPr>
          <p:nvPr>
            <p:ph type="body" sz="half" idx="2"/>
          </p:nvPr>
        </p:nvSpPr>
        <p:spPr>
          <a:xfrm>
            <a:off x="478155" y="1219200"/>
            <a:ext cx="2400300" cy="3810001"/>
          </a:xfrm>
        </p:spPr>
        <p:txBody>
          <a:bodyPr/>
          <a:lstStyle/>
          <a:p>
            <a:r>
              <a:rPr lang="en-US" dirty="0"/>
              <a:t>Which of the following types of technologies hardware and software do you regularly use for your job?</a:t>
            </a:r>
          </a:p>
          <a:p>
            <a:r>
              <a:rPr lang="en-US" dirty="0"/>
              <a:t>Total Respondents: 77</a:t>
            </a:r>
          </a:p>
          <a:p>
            <a:r>
              <a:rPr lang="en-US" dirty="0"/>
              <a:t>IS Respondents: 21</a:t>
            </a:r>
          </a:p>
          <a:p>
            <a:r>
              <a:rPr lang="en-US" dirty="0"/>
              <a:t>SS Respondents: 38</a:t>
            </a:r>
          </a:p>
          <a:p>
            <a:r>
              <a:rPr lang="en-US" dirty="0"/>
              <a:t>AS Respondents: 13</a:t>
            </a:r>
          </a:p>
          <a:p>
            <a:r>
              <a:rPr lang="en-US" dirty="0"/>
              <a:t>Other Respondents: 5 </a:t>
            </a:r>
          </a:p>
        </p:txBody>
      </p:sp>
      <p:sp>
        <p:nvSpPr>
          <p:cNvPr id="6" name="Slide Number Placeholder 5">
            <a:extLst>
              <a:ext uri="{FF2B5EF4-FFF2-40B4-BE49-F238E27FC236}">
                <a16:creationId xmlns:a16="http://schemas.microsoft.com/office/drawing/2014/main" id="{E0D42A8A-D3E8-9A6E-C1C6-5B4D2EC143D5}"/>
              </a:ext>
            </a:extLst>
          </p:cNvPr>
          <p:cNvSpPr>
            <a:spLocks noGrp="1"/>
          </p:cNvSpPr>
          <p:nvPr>
            <p:ph type="sldNum" sz="quarter" idx="12"/>
          </p:nvPr>
        </p:nvSpPr>
        <p:spPr/>
        <p:txBody>
          <a:bodyPr/>
          <a:lstStyle/>
          <a:p>
            <a:fld id="{A32CFD3A-6E92-4E5D-8203-868DD966CFF4}" type="slidenum">
              <a:rPr lang="en-US" smtClean="0"/>
              <a:t>4</a:t>
            </a:fld>
            <a:endParaRPr lang="en-US" dirty="0"/>
          </a:p>
        </p:txBody>
      </p:sp>
    </p:spTree>
    <p:extLst>
      <p:ext uri="{BB962C8B-B14F-4D97-AF65-F5344CB8AC3E}">
        <p14:creationId xmlns:p14="http://schemas.microsoft.com/office/powerpoint/2010/main" val="422714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115CD2-E54E-A1FE-1868-27EA6A919170}"/>
              </a:ext>
            </a:extLst>
          </p:cNvPr>
          <p:cNvSpPr>
            <a:spLocks noGrp="1"/>
          </p:cNvSpPr>
          <p:nvPr>
            <p:ph type="sldNum" sz="quarter" idx="12"/>
          </p:nvPr>
        </p:nvSpPr>
        <p:spPr/>
        <p:txBody>
          <a:bodyPr/>
          <a:lstStyle/>
          <a:p>
            <a:fld id="{A32CFD3A-6E92-4E5D-8203-868DD966CFF4}" type="slidenum">
              <a:rPr lang="en-US" smtClean="0"/>
              <a:t>5</a:t>
            </a:fld>
            <a:endParaRPr lang="en-US" dirty="0"/>
          </a:p>
        </p:txBody>
      </p:sp>
      <p:graphicFrame>
        <p:nvGraphicFramePr>
          <p:cNvPr id="7" name="Chart 6">
            <a:extLst>
              <a:ext uri="{FF2B5EF4-FFF2-40B4-BE49-F238E27FC236}">
                <a16:creationId xmlns:a16="http://schemas.microsoft.com/office/drawing/2014/main" id="{4E506116-ACEC-D0B1-C616-0F4B83262AE8}"/>
              </a:ext>
            </a:extLst>
          </p:cNvPr>
          <p:cNvGraphicFramePr>
            <a:graphicFrameLocks/>
          </p:cNvGraphicFramePr>
          <p:nvPr>
            <p:extLst>
              <p:ext uri="{D42A27DB-BD31-4B8C-83A1-F6EECF244321}">
                <p14:modId xmlns:p14="http://schemas.microsoft.com/office/powerpoint/2010/main" val="3184156128"/>
              </p:ext>
            </p:extLst>
          </p:nvPr>
        </p:nvGraphicFramePr>
        <p:xfrm>
          <a:off x="90297" y="0"/>
          <a:ext cx="40386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FC17FFD-A0F4-861A-8B06-5DBC2CE890C1}"/>
              </a:ext>
            </a:extLst>
          </p:cNvPr>
          <p:cNvGraphicFramePr>
            <a:graphicFrameLocks/>
          </p:cNvGraphicFramePr>
          <p:nvPr>
            <p:extLst>
              <p:ext uri="{D42A27DB-BD31-4B8C-83A1-F6EECF244321}">
                <p14:modId xmlns:p14="http://schemas.microsoft.com/office/powerpoint/2010/main" val="2748337544"/>
              </p:ext>
            </p:extLst>
          </p:nvPr>
        </p:nvGraphicFramePr>
        <p:xfrm>
          <a:off x="76200" y="3769108"/>
          <a:ext cx="41910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DD81409-31A0-6111-5CA4-E3EC556D49B0}"/>
              </a:ext>
            </a:extLst>
          </p:cNvPr>
          <p:cNvGraphicFramePr>
            <a:graphicFrameLocks/>
          </p:cNvGraphicFramePr>
          <p:nvPr>
            <p:extLst>
              <p:ext uri="{D42A27DB-BD31-4B8C-83A1-F6EECF244321}">
                <p14:modId xmlns:p14="http://schemas.microsoft.com/office/powerpoint/2010/main" val="441952219"/>
              </p:ext>
            </p:extLst>
          </p:nvPr>
        </p:nvGraphicFramePr>
        <p:xfrm>
          <a:off x="4224528" y="445532"/>
          <a:ext cx="3572255"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2AD9DD3-8414-D8CE-FEB8-05A1627F7C0E}"/>
              </a:ext>
            </a:extLst>
          </p:cNvPr>
          <p:cNvGraphicFramePr>
            <a:graphicFrameLocks/>
          </p:cNvGraphicFramePr>
          <p:nvPr>
            <p:extLst>
              <p:ext uri="{D42A27DB-BD31-4B8C-83A1-F6EECF244321}">
                <p14:modId xmlns:p14="http://schemas.microsoft.com/office/powerpoint/2010/main" val="2539772237"/>
              </p:ext>
            </p:extLst>
          </p:nvPr>
        </p:nvGraphicFramePr>
        <p:xfrm>
          <a:off x="4128897" y="3832799"/>
          <a:ext cx="4125086" cy="299681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D93FE80-3B5C-DB6E-D02C-ACB403DA542B}"/>
              </a:ext>
            </a:extLst>
          </p:cNvPr>
          <p:cNvSpPr txBox="1"/>
          <p:nvPr/>
        </p:nvSpPr>
        <p:spPr>
          <a:xfrm>
            <a:off x="1006156" y="76200"/>
            <a:ext cx="2331087" cy="369332"/>
          </a:xfrm>
          <a:prstGeom prst="rect">
            <a:avLst/>
          </a:prstGeom>
          <a:noFill/>
        </p:spPr>
        <p:txBody>
          <a:bodyPr wrap="none" rtlCol="0">
            <a:spAutoFit/>
          </a:bodyPr>
          <a:lstStyle/>
          <a:p>
            <a:r>
              <a:rPr lang="en-US" dirty="0"/>
              <a:t>Instruction Services</a:t>
            </a:r>
          </a:p>
        </p:txBody>
      </p:sp>
      <p:sp>
        <p:nvSpPr>
          <p:cNvPr id="15" name="TextBox 14">
            <a:extLst>
              <a:ext uri="{FF2B5EF4-FFF2-40B4-BE49-F238E27FC236}">
                <a16:creationId xmlns:a16="http://schemas.microsoft.com/office/drawing/2014/main" id="{54D03EE7-AB66-4356-F2BD-2D322F72D9DB}"/>
              </a:ext>
            </a:extLst>
          </p:cNvPr>
          <p:cNvSpPr txBox="1"/>
          <p:nvPr/>
        </p:nvSpPr>
        <p:spPr>
          <a:xfrm>
            <a:off x="1202501" y="3537466"/>
            <a:ext cx="1989647" cy="369332"/>
          </a:xfrm>
          <a:prstGeom prst="rect">
            <a:avLst/>
          </a:prstGeom>
          <a:noFill/>
        </p:spPr>
        <p:txBody>
          <a:bodyPr wrap="none" rtlCol="0">
            <a:spAutoFit/>
          </a:bodyPr>
          <a:lstStyle/>
          <a:p>
            <a:r>
              <a:rPr lang="en-US" dirty="0"/>
              <a:t>Student Services</a:t>
            </a:r>
          </a:p>
        </p:txBody>
      </p:sp>
      <p:sp>
        <p:nvSpPr>
          <p:cNvPr id="16" name="TextBox 15">
            <a:extLst>
              <a:ext uri="{FF2B5EF4-FFF2-40B4-BE49-F238E27FC236}">
                <a16:creationId xmlns:a16="http://schemas.microsoft.com/office/drawing/2014/main" id="{7E29FC36-680A-7644-FFD3-0C351E626112}"/>
              </a:ext>
            </a:extLst>
          </p:cNvPr>
          <p:cNvSpPr txBox="1"/>
          <p:nvPr/>
        </p:nvSpPr>
        <p:spPr>
          <a:xfrm>
            <a:off x="5105400" y="76200"/>
            <a:ext cx="2752677" cy="369332"/>
          </a:xfrm>
          <a:prstGeom prst="rect">
            <a:avLst/>
          </a:prstGeom>
          <a:noFill/>
        </p:spPr>
        <p:txBody>
          <a:bodyPr wrap="none" rtlCol="0">
            <a:spAutoFit/>
          </a:bodyPr>
          <a:lstStyle/>
          <a:p>
            <a:r>
              <a:rPr lang="en-US" dirty="0"/>
              <a:t>Administrative Services</a:t>
            </a:r>
          </a:p>
        </p:txBody>
      </p:sp>
      <p:sp>
        <p:nvSpPr>
          <p:cNvPr id="17" name="TextBox 16">
            <a:extLst>
              <a:ext uri="{FF2B5EF4-FFF2-40B4-BE49-F238E27FC236}">
                <a16:creationId xmlns:a16="http://schemas.microsoft.com/office/drawing/2014/main" id="{B9518FAC-8564-FB86-46D4-E9A44E05113C}"/>
              </a:ext>
            </a:extLst>
          </p:cNvPr>
          <p:cNvSpPr txBox="1"/>
          <p:nvPr/>
        </p:nvSpPr>
        <p:spPr>
          <a:xfrm>
            <a:off x="5854070" y="3513448"/>
            <a:ext cx="813043" cy="369332"/>
          </a:xfrm>
          <a:prstGeom prst="rect">
            <a:avLst/>
          </a:prstGeom>
          <a:noFill/>
        </p:spPr>
        <p:txBody>
          <a:bodyPr wrap="none" rtlCol="0">
            <a:spAutoFit/>
          </a:bodyPr>
          <a:lstStyle/>
          <a:p>
            <a:r>
              <a:rPr lang="en-US" dirty="0"/>
              <a:t>Other</a:t>
            </a:r>
          </a:p>
        </p:txBody>
      </p:sp>
    </p:spTree>
    <p:extLst>
      <p:ext uri="{BB962C8B-B14F-4D97-AF65-F5344CB8AC3E}">
        <p14:creationId xmlns:p14="http://schemas.microsoft.com/office/powerpoint/2010/main" val="405182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480E-83CF-452F-AF0C-1237A2D9CEDD}"/>
              </a:ext>
            </a:extLst>
          </p:cNvPr>
          <p:cNvSpPr>
            <a:spLocks noGrp="1"/>
          </p:cNvSpPr>
          <p:nvPr>
            <p:ph type="title"/>
          </p:nvPr>
        </p:nvSpPr>
        <p:spPr>
          <a:xfrm>
            <a:off x="510540" y="533400"/>
            <a:ext cx="2400300" cy="533398"/>
          </a:xfrm>
        </p:spPr>
        <p:txBody>
          <a:bodyPr/>
          <a:lstStyle/>
          <a:p>
            <a:r>
              <a:rPr lang="en-US" dirty="0"/>
              <a:t>Question 3</a:t>
            </a:r>
          </a:p>
        </p:txBody>
      </p:sp>
      <p:sp>
        <p:nvSpPr>
          <p:cNvPr id="3" name="Content Placeholder 2">
            <a:extLst>
              <a:ext uri="{FF2B5EF4-FFF2-40B4-BE49-F238E27FC236}">
                <a16:creationId xmlns:a16="http://schemas.microsoft.com/office/drawing/2014/main" id="{3C0172BA-7090-FC3F-BC14-AD2C8C13E12C}"/>
              </a:ext>
            </a:extLst>
          </p:cNvPr>
          <p:cNvSpPr>
            <a:spLocks noGrp="1"/>
          </p:cNvSpPr>
          <p:nvPr>
            <p:ph idx="1"/>
          </p:nvPr>
        </p:nvSpPr>
        <p:spPr>
          <a:xfrm>
            <a:off x="3200400" y="685800"/>
            <a:ext cx="4559300" cy="5486400"/>
          </a:xfrm>
        </p:spPr>
        <p:txBody>
          <a:bodyPr>
            <a:normAutofit fontScale="92500" lnSpcReduction="20000"/>
          </a:bodyPr>
          <a:lstStyle/>
          <a:p>
            <a:pPr marL="0" indent="0">
              <a:buNone/>
            </a:pPr>
            <a:r>
              <a:rPr lang="en-US" dirty="0"/>
              <a:t>Institutional Services</a:t>
            </a:r>
          </a:p>
          <a:p>
            <a:r>
              <a:rPr lang="en-US" sz="1300" b="0" dirty="0"/>
              <a:t>Just over 20% of respondents use technology not funded by the college.</a:t>
            </a:r>
            <a:endParaRPr lang="en-US" sz="1300" dirty="0"/>
          </a:p>
          <a:p>
            <a:r>
              <a:rPr lang="en-US" sz="1300" b="0" dirty="0"/>
              <a:t>Just over 60% do not.</a:t>
            </a:r>
          </a:p>
          <a:p>
            <a:r>
              <a:rPr lang="en-US" sz="1300" b="0" dirty="0"/>
              <a:t>18% were unsure.</a:t>
            </a:r>
            <a:endParaRPr lang="en-US" dirty="0"/>
          </a:p>
          <a:p>
            <a:pPr marL="0" indent="0">
              <a:buNone/>
            </a:pPr>
            <a:r>
              <a:rPr lang="en-US" dirty="0"/>
              <a:t>Student Services</a:t>
            </a:r>
          </a:p>
          <a:p>
            <a:r>
              <a:rPr lang="en-US" sz="1200" b="0" dirty="0"/>
              <a:t>Over half of respondents use technology not funded by the college.</a:t>
            </a:r>
            <a:endParaRPr lang="en-US" sz="1200" dirty="0"/>
          </a:p>
          <a:p>
            <a:r>
              <a:rPr lang="en-US" sz="1200" b="0" dirty="0"/>
              <a:t>38% do not.</a:t>
            </a:r>
            <a:endParaRPr lang="en-US" sz="1200" dirty="0"/>
          </a:p>
          <a:p>
            <a:r>
              <a:rPr lang="en-US" sz="1200" b="0" dirty="0"/>
              <a:t>10% were unsure.</a:t>
            </a:r>
            <a:endParaRPr lang="en-US" sz="1200" dirty="0"/>
          </a:p>
          <a:p>
            <a:pPr marL="0" indent="0">
              <a:buNone/>
            </a:pPr>
            <a:r>
              <a:rPr lang="en-US" dirty="0"/>
              <a:t>Administrative Services</a:t>
            </a:r>
          </a:p>
          <a:p>
            <a:r>
              <a:rPr lang="en-US" sz="1100" b="0" dirty="0"/>
              <a:t>38% of respondents use technology not funded by the college.</a:t>
            </a:r>
            <a:endParaRPr lang="en-US" sz="1100" dirty="0"/>
          </a:p>
          <a:p>
            <a:r>
              <a:rPr lang="en-US" sz="1100" b="0" dirty="0"/>
              <a:t>More than 1/2 do not.</a:t>
            </a:r>
            <a:endParaRPr lang="en-US" sz="1100" dirty="0"/>
          </a:p>
          <a:p>
            <a:r>
              <a:rPr lang="en-US" sz="1100" b="0" dirty="0"/>
              <a:t>8% were unsure.</a:t>
            </a:r>
            <a:endParaRPr lang="en-US" sz="1100" dirty="0"/>
          </a:p>
          <a:p>
            <a:pPr marL="0" indent="0">
              <a:buNone/>
            </a:pPr>
            <a:r>
              <a:rPr lang="en-US" dirty="0"/>
              <a:t>Other</a:t>
            </a:r>
          </a:p>
          <a:p>
            <a:r>
              <a:rPr lang="en-US" sz="1100" b="0" dirty="0"/>
              <a:t>About 2/3 of respondents use technology not funded by the college.</a:t>
            </a:r>
            <a:endParaRPr lang="en-US" sz="1100" dirty="0"/>
          </a:p>
          <a:p>
            <a:r>
              <a:rPr lang="en-US" sz="1100" b="0" dirty="0"/>
              <a:t>1/3 do not.</a:t>
            </a:r>
            <a:endParaRPr lang="en-US" sz="1100" dirty="0"/>
          </a:p>
        </p:txBody>
      </p:sp>
      <p:sp>
        <p:nvSpPr>
          <p:cNvPr id="4" name="Text Placeholder 3">
            <a:extLst>
              <a:ext uri="{FF2B5EF4-FFF2-40B4-BE49-F238E27FC236}">
                <a16:creationId xmlns:a16="http://schemas.microsoft.com/office/drawing/2014/main" id="{A45595FA-2529-8EAD-83DE-7CAEBE948CB9}"/>
              </a:ext>
            </a:extLst>
          </p:cNvPr>
          <p:cNvSpPr>
            <a:spLocks noGrp="1"/>
          </p:cNvSpPr>
          <p:nvPr>
            <p:ph type="body" sz="half" idx="2"/>
          </p:nvPr>
        </p:nvSpPr>
        <p:spPr>
          <a:xfrm>
            <a:off x="533400" y="1295400"/>
            <a:ext cx="2400300" cy="3810001"/>
          </a:xfrm>
        </p:spPr>
        <p:txBody>
          <a:bodyPr/>
          <a:lstStyle/>
          <a:p>
            <a:r>
              <a:rPr lang="en-US" dirty="0"/>
              <a:t>Do you use any technology for your job that was not provided or funded by the college?</a:t>
            </a:r>
          </a:p>
          <a:p>
            <a:r>
              <a:rPr lang="en-US" dirty="0"/>
              <a:t>IS Respondents: 21</a:t>
            </a:r>
          </a:p>
          <a:p>
            <a:r>
              <a:rPr lang="en-US" dirty="0"/>
              <a:t>SS Respondents: 38</a:t>
            </a:r>
          </a:p>
          <a:p>
            <a:r>
              <a:rPr lang="en-US" dirty="0"/>
              <a:t>AS Respondents: 13</a:t>
            </a:r>
          </a:p>
          <a:p>
            <a:r>
              <a:rPr lang="en-US" dirty="0"/>
              <a:t>Other Respondents: 5 </a:t>
            </a:r>
          </a:p>
        </p:txBody>
      </p:sp>
      <p:sp>
        <p:nvSpPr>
          <p:cNvPr id="6" name="Slide Number Placeholder 5">
            <a:extLst>
              <a:ext uri="{FF2B5EF4-FFF2-40B4-BE49-F238E27FC236}">
                <a16:creationId xmlns:a16="http://schemas.microsoft.com/office/drawing/2014/main" id="{E0D42A8A-D3E8-9A6E-C1C6-5B4D2EC143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2CFD3A-6E92-4E5D-8203-868DD966CFF4}" type="slidenum">
              <a:rPr kumimoji="0" lang="en-US" sz="3200" b="0" i="0" u="none" strike="noStrike" kern="1200" cap="none" spc="0" normalizeH="0" baseline="0" noProof="0" smtClean="0">
                <a:ln>
                  <a:noFill/>
                </a:ln>
                <a:solidFill>
                  <a:srgbClr val="646B86">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3200" b="0" i="0" u="none" strike="noStrike" kern="1200" cap="none" spc="0" normalizeH="0" baseline="0" noProof="0" dirty="0">
              <a:ln>
                <a:noFill/>
              </a:ln>
              <a:solidFill>
                <a:srgbClr val="646B86">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79292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4E1F22D-90E8-0857-D87F-0A54F63101A2}"/>
              </a:ext>
            </a:extLst>
          </p:cNvPr>
          <p:cNvSpPr>
            <a:spLocks noGrp="1"/>
          </p:cNvSpPr>
          <p:nvPr>
            <p:ph type="sldNum" sz="quarter" idx="12"/>
          </p:nvPr>
        </p:nvSpPr>
        <p:spPr/>
        <p:txBody>
          <a:bodyPr/>
          <a:lstStyle/>
          <a:p>
            <a:fld id="{A32CFD3A-6E92-4E5D-8203-868DD966CFF4}" type="slidenum">
              <a:rPr lang="en-US" smtClean="0"/>
              <a:t>7</a:t>
            </a:fld>
            <a:endParaRPr lang="en-US" dirty="0"/>
          </a:p>
        </p:txBody>
      </p:sp>
      <p:graphicFrame>
        <p:nvGraphicFramePr>
          <p:cNvPr id="7" name="Chart 6">
            <a:extLst>
              <a:ext uri="{FF2B5EF4-FFF2-40B4-BE49-F238E27FC236}">
                <a16:creationId xmlns:a16="http://schemas.microsoft.com/office/drawing/2014/main" id="{4248DF7C-9267-81B5-1647-2CD3AE7E36F7}"/>
              </a:ext>
            </a:extLst>
          </p:cNvPr>
          <p:cNvGraphicFramePr>
            <a:graphicFrameLocks/>
          </p:cNvGraphicFramePr>
          <p:nvPr>
            <p:extLst>
              <p:ext uri="{D42A27DB-BD31-4B8C-83A1-F6EECF244321}">
                <p14:modId xmlns:p14="http://schemas.microsoft.com/office/powerpoint/2010/main" val="2559341144"/>
              </p:ext>
            </p:extLst>
          </p:nvPr>
        </p:nvGraphicFramePr>
        <p:xfrm>
          <a:off x="377952" y="3810000"/>
          <a:ext cx="3124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E4F7F5F-94F1-ECEE-992A-A6CF7ECF95BC}"/>
              </a:ext>
            </a:extLst>
          </p:cNvPr>
          <p:cNvGraphicFramePr>
            <a:graphicFrameLocks/>
          </p:cNvGraphicFramePr>
          <p:nvPr>
            <p:extLst>
              <p:ext uri="{D42A27DB-BD31-4B8C-83A1-F6EECF244321}">
                <p14:modId xmlns:p14="http://schemas.microsoft.com/office/powerpoint/2010/main" val="1333067545"/>
              </p:ext>
            </p:extLst>
          </p:nvPr>
        </p:nvGraphicFramePr>
        <p:xfrm>
          <a:off x="-41148" y="122548"/>
          <a:ext cx="3962400" cy="3390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6BF6269-1D49-2783-C34F-F61AA14A8DD7}"/>
              </a:ext>
            </a:extLst>
          </p:cNvPr>
          <p:cNvGraphicFramePr>
            <a:graphicFrameLocks/>
          </p:cNvGraphicFramePr>
          <p:nvPr>
            <p:extLst>
              <p:ext uri="{D42A27DB-BD31-4B8C-83A1-F6EECF244321}">
                <p14:modId xmlns:p14="http://schemas.microsoft.com/office/powerpoint/2010/main" val="138401449"/>
              </p:ext>
            </p:extLst>
          </p:nvPr>
        </p:nvGraphicFramePr>
        <p:xfrm>
          <a:off x="4105785" y="271528"/>
          <a:ext cx="3429000" cy="32953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046D1D3-FBA1-AE11-12EE-CB3E538A9468}"/>
              </a:ext>
            </a:extLst>
          </p:cNvPr>
          <p:cNvGraphicFramePr>
            <a:graphicFrameLocks/>
          </p:cNvGraphicFramePr>
          <p:nvPr>
            <p:extLst>
              <p:ext uri="{D42A27DB-BD31-4B8C-83A1-F6EECF244321}">
                <p14:modId xmlns:p14="http://schemas.microsoft.com/office/powerpoint/2010/main" val="2219708533"/>
              </p:ext>
            </p:extLst>
          </p:nvPr>
        </p:nvGraphicFramePr>
        <p:xfrm>
          <a:off x="4105785" y="3566922"/>
          <a:ext cx="3429000" cy="33147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A11C4CD9-16C9-2BAE-5121-88EDC9936F63}"/>
              </a:ext>
            </a:extLst>
          </p:cNvPr>
          <p:cNvSpPr txBox="1"/>
          <p:nvPr/>
        </p:nvSpPr>
        <p:spPr>
          <a:xfrm>
            <a:off x="5562600" y="3477058"/>
            <a:ext cx="813043" cy="369332"/>
          </a:xfrm>
          <a:prstGeom prst="rect">
            <a:avLst/>
          </a:prstGeom>
          <a:noFill/>
        </p:spPr>
        <p:txBody>
          <a:bodyPr wrap="none" rtlCol="0">
            <a:spAutoFit/>
          </a:bodyPr>
          <a:lstStyle/>
          <a:p>
            <a:r>
              <a:rPr lang="en-US" dirty="0"/>
              <a:t>Other</a:t>
            </a:r>
          </a:p>
        </p:txBody>
      </p:sp>
      <p:sp>
        <p:nvSpPr>
          <p:cNvPr id="12" name="TextBox 11">
            <a:extLst>
              <a:ext uri="{FF2B5EF4-FFF2-40B4-BE49-F238E27FC236}">
                <a16:creationId xmlns:a16="http://schemas.microsoft.com/office/drawing/2014/main" id="{5A730273-E642-D759-2E7D-C4A821649456}"/>
              </a:ext>
            </a:extLst>
          </p:cNvPr>
          <p:cNvSpPr txBox="1"/>
          <p:nvPr/>
        </p:nvSpPr>
        <p:spPr>
          <a:xfrm>
            <a:off x="914400" y="86862"/>
            <a:ext cx="2331087" cy="369332"/>
          </a:xfrm>
          <a:prstGeom prst="rect">
            <a:avLst/>
          </a:prstGeom>
          <a:noFill/>
        </p:spPr>
        <p:txBody>
          <a:bodyPr wrap="none" rtlCol="0">
            <a:spAutoFit/>
          </a:bodyPr>
          <a:lstStyle/>
          <a:p>
            <a:r>
              <a:rPr lang="en-US" dirty="0"/>
              <a:t>Instruction Services</a:t>
            </a:r>
          </a:p>
        </p:txBody>
      </p:sp>
      <p:sp>
        <p:nvSpPr>
          <p:cNvPr id="13" name="TextBox 12">
            <a:extLst>
              <a:ext uri="{FF2B5EF4-FFF2-40B4-BE49-F238E27FC236}">
                <a16:creationId xmlns:a16="http://schemas.microsoft.com/office/drawing/2014/main" id="{9631FA7E-7281-01AF-FF00-BC6235AA11D8}"/>
              </a:ext>
            </a:extLst>
          </p:cNvPr>
          <p:cNvSpPr txBox="1"/>
          <p:nvPr/>
        </p:nvSpPr>
        <p:spPr>
          <a:xfrm>
            <a:off x="4437721" y="47622"/>
            <a:ext cx="2752677" cy="369332"/>
          </a:xfrm>
          <a:prstGeom prst="rect">
            <a:avLst/>
          </a:prstGeom>
          <a:noFill/>
        </p:spPr>
        <p:txBody>
          <a:bodyPr wrap="none" rtlCol="0">
            <a:spAutoFit/>
          </a:bodyPr>
          <a:lstStyle/>
          <a:p>
            <a:r>
              <a:rPr lang="en-US" dirty="0"/>
              <a:t>Administrative Services</a:t>
            </a:r>
          </a:p>
        </p:txBody>
      </p:sp>
      <p:sp>
        <p:nvSpPr>
          <p:cNvPr id="14" name="TextBox 13">
            <a:extLst>
              <a:ext uri="{FF2B5EF4-FFF2-40B4-BE49-F238E27FC236}">
                <a16:creationId xmlns:a16="http://schemas.microsoft.com/office/drawing/2014/main" id="{A37C0D05-D58B-F969-E0D0-B044B6D5B873}"/>
              </a:ext>
            </a:extLst>
          </p:cNvPr>
          <p:cNvSpPr txBox="1"/>
          <p:nvPr/>
        </p:nvSpPr>
        <p:spPr>
          <a:xfrm>
            <a:off x="951453" y="3477058"/>
            <a:ext cx="1989647" cy="369332"/>
          </a:xfrm>
          <a:prstGeom prst="rect">
            <a:avLst/>
          </a:prstGeom>
          <a:noFill/>
        </p:spPr>
        <p:txBody>
          <a:bodyPr wrap="none" rtlCol="0">
            <a:spAutoFit/>
          </a:bodyPr>
          <a:lstStyle/>
          <a:p>
            <a:r>
              <a:rPr lang="en-US" dirty="0"/>
              <a:t>Student Services</a:t>
            </a:r>
          </a:p>
        </p:txBody>
      </p:sp>
    </p:spTree>
    <p:extLst>
      <p:ext uri="{BB962C8B-B14F-4D97-AF65-F5344CB8AC3E}">
        <p14:creationId xmlns:p14="http://schemas.microsoft.com/office/powerpoint/2010/main" val="198029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480E-83CF-452F-AF0C-1237A2D9CEDD}"/>
              </a:ext>
            </a:extLst>
          </p:cNvPr>
          <p:cNvSpPr>
            <a:spLocks noGrp="1"/>
          </p:cNvSpPr>
          <p:nvPr>
            <p:ph type="title"/>
          </p:nvPr>
        </p:nvSpPr>
        <p:spPr>
          <a:xfrm>
            <a:off x="630936" y="228600"/>
            <a:ext cx="2400300" cy="533398"/>
          </a:xfrm>
        </p:spPr>
        <p:txBody>
          <a:bodyPr/>
          <a:lstStyle/>
          <a:p>
            <a:r>
              <a:rPr lang="en-US" dirty="0"/>
              <a:t>Question 4</a:t>
            </a:r>
          </a:p>
        </p:txBody>
      </p:sp>
      <p:sp>
        <p:nvSpPr>
          <p:cNvPr id="3" name="Content Placeholder 2">
            <a:extLst>
              <a:ext uri="{FF2B5EF4-FFF2-40B4-BE49-F238E27FC236}">
                <a16:creationId xmlns:a16="http://schemas.microsoft.com/office/drawing/2014/main" id="{3C0172BA-7090-FC3F-BC14-AD2C8C13E12C}"/>
              </a:ext>
            </a:extLst>
          </p:cNvPr>
          <p:cNvSpPr>
            <a:spLocks noGrp="1"/>
          </p:cNvSpPr>
          <p:nvPr>
            <p:ph idx="1"/>
          </p:nvPr>
        </p:nvSpPr>
        <p:spPr>
          <a:xfrm>
            <a:off x="3276600" y="830578"/>
            <a:ext cx="4559300" cy="5486400"/>
          </a:xfrm>
        </p:spPr>
        <p:txBody>
          <a:bodyPr>
            <a:normAutofit/>
          </a:bodyPr>
          <a:lstStyle/>
          <a:p>
            <a:pPr marL="0" indent="0">
              <a:buNone/>
            </a:pPr>
            <a:r>
              <a:rPr lang="en-US" dirty="0"/>
              <a:t>Institutional Services &amp; Administrative Services</a:t>
            </a:r>
          </a:p>
          <a:p>
            <a:r>
              <a:rPr lang="en-US" sz="1100" dirty="0"/>
              <a:t>Personal Laptop/Computer: Work from home, not enough devices at work, to take notes, meetings, software compatibility</a:t>
            </a:r>
          </a:p>
          <a:p>
            <a:r>
              <a:rPr lang="en-US" sz="1100" dirty="0"/>
              <a:t>Personal Phone/Table: Emails, phone calls, 2-step verification, serve as camera and mic for virtual meetings</a:t>
            </a:r>
          </a:p>
          <a:p>
            <a:r>
              <a:rPr lang="en-US" sz="1100" dirty="0"/>
              <a:t>Support Equipment: Comfortable, more efficient, necessary</a:t>
            </a:r>
          </a:p>
          <a:p>
            <a:r>
              <a:rPr lang="en-US" sz="1100" dirty="0"/>
              <a:t>Software/Online Tools: Necessary for workflow</a:t>
            </a:r>
          </a:p>
          <a:p>
            <a:pPr marL="0" indent="0">
              <a:buNone/>
            </a:pPr>
            <a:r>
              <a:rPr lang="en-US" dirty="0"/>
              <a:t>Student Services</a:t>
            </a:r>
          </a:p>
          <a:p>
            <a:r>
              <a:rPr lang="en-US" sz="1200" dirty="0"/>
              <a:t>Personal Laptop/Computer: Comfortable, not enough devices</a:t>
            </a:r>
          </a:p>
          <a:p>
            <a:r>
              <a:rPr lang="en-US" sz="1200" dirty="0"/>
              <a:t>Support Equipment: </a:t>
            </a:r>
            <a:r>
              <a:rPr lang="en-US" sz="1200" dirty="0" err="1"/>
              <a:t>Macropad</a:t>
            </a:r>
            <a:r>
              <a:rPr lang="en-US" sz="1200" dirty="0"/>
              <a:t> allows massive data input</a:t>
            </a:r>
          </a:p>
          <a:p>
            <a:r>
              <a:rPr lang="en-US" sz="1200" dirty="0"/>
              <a:t>Software/Online Tools: </a:t>
            </a:r>
            <a:r>
              <a:rPr lang="en-US" sz="1200" dirty="0" err="1"/>
              <a:t>Capcut</a:t>
            </a:r>
            <a:r>
              <a:rPr lang="en-US" sz="1200" dirty="0"/>
              <a:t>/</a:t>
            </a:r>
            <a:r>
              <a:rPr lang="en-US" sz="1200" dirty="0" err="1"/>
              <a:t>Inshot</a:t>
            </a:r>
            <a:endParaRPr lang="en-US" sz="1200" dirty="0"/>
          </a:p>
          <a:p>
            <a:pPr marL="0" indent="0">
              <a:buNone/>
            </a:pPr>
            <a:r>
              <a:rPr lang="en-US" dirty="0"/>
              <a:t>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Personal Laptop/Computer: Student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Georgia"/>
                <a:ea typeface="+mn-ea"/>
                <a:cs typeface="+mn-cs"/>
              </a:rPr>
              <a:t>Personal Phone/Table: Necessary due to budget constraints</a:t>
            </a:r>
          </a:p>
          <a:p>
            <a:pPr marL="0" indent="0">
              <a:buNone/>
            </a:pPr>
            <a:endParaRPr lang="en-US" sz="1100" dirty="0"/>
          </a:p>
        </p:txBody>
      </p:sp>
      <p:sp>
        <p:nvSpPr>
          <p:cNvPr id="4" name="Text Placeholder 3">
            <a:extLst>
              <a:ext uri="{FF2B5EF4-FFF2-40B4-BE49-F238E27FC236}">
                <a16:creationId xmlns:a16="http://schemas.microsoft.com/office/drawing/2014/main" id="{A45595FA-2529-8EAD-83DE-7CAEBE948CB9}"/>
              </a:ext>
            </a:extLst>
          </p:cNvPr>
          <p:cNvSpPr>
            <a:spLocks noGrp="1"/>
          </p:cNvSpPr>
          <p:nvPr>
            <p:ph type="body" sz="half" idx="2"/>
          </p:nvPr>
        </p:nvSpPr>
        <p:spPr>
          <a:xfrm>
            <a:off x="533400" y="1219200"/>
            <a:ext cx="2400300" cy="3810001"/>
          </a:xfrm>
        </p:spPr>
        <p:txBody>
          <a:bodyPr/>
          <a:lstStyle/>
          <a:p>
            <a:r>
              <a:rPr lang="en-US" dirty="0"/>
              <a:t>Which of the following types of technologies hardware and software do you regularly use for your job?</a:t>
            </a:r>
          </a:p>
          <a:p>
            <a:endParaRPr lang="en-US" dirty="0"/>
          </a:p>
          <a:p>
            <a:r>
              <a:rPr lang="en-US" dirty="0"/>
              <a:t>Total Respondents: 25</a:t>
            </a:r>
          </a:p>
          <a:p>
            <a:r>
              <a:rPr lang="en-US" dirty="0"/>
              <a:t>IS Respondents: 11</a:t>
            </a:r>
          </a:p>
          <a:p>
            <a:r>
              <a:rPr lang="en-US" dirty="0"/>
              <a:t>SS Respondents: 8</a:t>
            </a:r>
          </a:p>
          <a:p>
            <a:r>
              <a:rPr lang="en-US" dirty="0"/>
              <a:t>AS Respondents: 4</a:t>
            </a:r>
          </a:p>
          <a:p>
            <a:r>
              <a:rPr lang="en-US" dirty="0"/>
              <a:t>Other Respondents: 2</a:t>
            </a:r>
          </a:p>
        </p:txBody>
      </p:sp>
      <p:sp>
        <p:nvSpPr>
          <p:cNvPr id="6" name="Slide Number Placeholder 5">
            <a:extLst>
              <a:ext uri="{FF2B5EF4-FFF2-40B4-BE49-F238E27FC236}">
                <a16:creationId xmlns:a16="http://schemas.microsoft.com/office/drawing/2014/main" id="{E0D42A8A-D3E8-9A6E-C1C6-5B4D2EC143D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2CFD3A-6E92-4E5D-8203-868DD966CFF4}" type="slidenum">
              <a:rPr kumimoji="0" lang="en-US" sz="3200" b="0" i="0" u="none" strike="noStrike" kern="1200" cap="none" spc="0" normalizeH="0" baseline="0" noProof="0" smtClean="0">
                <a:ln>
                  <a:noFill/>
                </a:ln>
                <a:solidFill>
                  <a:srgbClr val="646B86">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3200" b="0" i="0" u="none" strike="noStrike" kern="1200" cap="none" spc="0" normalizeH="0" baseline="0" noProof="0" dirty="0">
              <a:ln>
                <a:noFill/>
              </a:ln>
              <a:solidFill>
                <a:srgbClr val="646B86">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6227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B757B4-EAD0-4B9E-8A96-C0CEF9F92CF9}"/>
              </a:ext>
            </a:extLst>
          </p:cNvPr>
          <p:cNvSpPr>
            <a:spLocks noGrp="1"/>
          </p:cNvSpPr>
          <p:nvPr>
            <p:ph type="sldNum" sz="quarter" idx="12"/>
          </p:nvPr>
        </p:nvSpPr>
        <p:spPr/>
        <p:txBody>
          <a:bodyPr/>
          <a:lstStyle/>
          <a:p>
            <a:fld id="{A32CFD3A-6E92-4E5D-8203-868DD966CFF4}" type="slidenum">
              <a:rPr lang="en-US" smtClean="0"/>
              <a:t>9</a:t>
            </a:fld>
            <a:endParaRPr lang="en-US" dirty="0"/>
          </a:p>
        </p:txBody>
      </p:sp>
      <p:graphicFrame>
        <p:nvGraphicFramePr>
          <p:cNvPr id="7" name="Chart 6">
            <a:extLst>
              <a:ext uri="{FF2B5EF4-FFF2-40B4-BE49-F238E27FC236}">
                <a16:creationId xmlns:a16="http://schemas.microsoft.com/office/drawing/2014/main" id="{32DF3F4B-8901-E37B-5A55-49781153874F}"/>
              </a:ext>
            </a:extLst>
          </p:cNvPr>
          <p:cNvGraphicFramePr>
            <a:graphicFrameLocks/>
          </p:cNvGraphicFramePr>
          <p:nvPr>
            <p:extLst>
              <p:ext uri="{D42A27DB-BD31-4B8C-83A1-F6EECF244321}">
                <p14:modId xmlns:p14="http://schemas.microsoft.com/office/powerpoint/2010/main" val="4080880113"/>
              </p:ext>
            </p:extLst>
          </p:nvPr>
        </p:nvGraphicFramePr>
        <p:xfrm>
          <a:off x="76200" y="3891663"/>
          <a:ext cx="4343400" cy="2819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6B072B4-CE30-823F-01E3-8755F30377BF}"/>
              </a:ext>
            </a:extLst>
          </p:cNvPr>
          <p:cNvGraphicFramePr>
            <a:graphicFrameLocks/>
          </p:cNvGraphicFramePr>
          <p:nvPr>
            <p:extLst>
              <p:ext uri="{D42A27DB-BD31-4B8C-83A1-F6EECF244321}">
                <p14:modId xmlns:p14="http://schemas.microsoft.com/office/powerpoint/2010/main" val="597251098"/>
              </p:ext>
            </p:extLst>
          </p:nvPr>
        </p:nvGraphicFramePr>
        <p:xfrm>
          <a:off x="76200" y="365760"/>
          <a:ext cx="41148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BE5437F-FDE0-1CA1-C30A-030795860D01}"/>
              </a:ext>
            </a:extLst>
          </p:cNvPr>
          <p:cNvGraphicFramePr>
            <a:graphicFrameLocks/>
          </p:cNvGraphicFramePr>
          <p:nvPr>
            <p:extLst>
              <p:ext uri="{D42A27DB-BD31-4B8C-83A1-F6EECF244321}">
                <p14:modId xmlns:p14="http://schemas.microsoft.com/office/powerpoint/2010/main" val="808857832"/>
              </p:ext>
            </p:extLst>
          </p:nvPr>
        </p:nvGraphicFramePr>
        <p:xfrm>
          <a:off x="4212336" y="787241"/>
          <a:ext cx="4343400" cy="28551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75FA4A3A-44B0-B9FB-1788-3A02C99EC607}"/>
              </a:ext>
            </a:extLst>
          </p:cNvPr>
          <p:cNvGraphicFramePr>
            <a:graphicFrameLocks/>
          </p:cNvGraphicFramePr>
          <p:nvPr>
            <p:extLst>
              <p:ext uri="{D42A27DB-BD31-4B8C-83A1-F6EECF244321}">
                <p14:modId xmlns:p14="http://schemas.microsoft.com/office/powerpoint/2010/main" val="1663913867"/>
              </p:ext>
            </p:extLst>
          </p:nvPr>
        </p:nvGraphicFramePr>
        <p:xfrm>
          <a:off x="4212336" y="3642360"/>
          <a:ext cx="4343400" cy="3026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FB0A8101-E35F-F47A-C5B3-954B91584B6E}"/>
              </a:ext>
            </a:extLst>
          </p:cNvPr>
          <p:cNvSpPr txBox="1"/>
          <p:nvPr/>
        </p:nvSpPr>
        <p:spPr>
          <a:xfrm>
            <a:off x="1222520" y="181094"/>
            <a:ext cx="2287806" cy="369332"/>
          </a:xfrm>
          <a:prstGeom prst="rect">
            <a:avLst/>
          </a:prstGeom>
          <a:noFill/>
        </p:spPr>
        <p:txBody>
          <a:bodyPr wrap="none" rtlCol="0">
            <a:spAutoFit/>
          </a:bodyPr>
          <a:lstStyle/>
          <a:p>
            <a:r>
              <a:rPr lang="en-US" dirty="0"/>
              <a:t>Institution Services</a:t>
            </a:r>
          </a:p>
        </p:txBody>
      </p:sp>
      <p:sp>
        <p:nvSpPr>
          <p:cNvPr id="14" name="TextBox 13">
            <a:extLst>
              <a:ext uri="{FF2B5EF4-FFF2-40B4-BE49-F238E27FC236}">
                <a16:creationId xmlns:a16="http://schemas.microsoft.com/office/drawing/2014/main" id="{D25BB608-6FB9-0694-2436-A8050127432E}"/>
              </a:ext>
            </a:extLst>
          </p:cNvPr>
          <p:cNvSpPr txBox="1"/>
          <p:nvPr/>
        </p:nvSpPr>
        <p:spPr>
          <a:xfrm>
            <a:off x="1371599" y="3706997"/>
            <a:ext cx="1989647" cy="369332"/>
          </a:xfrm>
          <a:prstGeom prst="rect">
            <a:avLst/>
          </a:prstGeom>
          <a:noFill/>
        </p:spPr>
        <p:txBody>
          <a:bodyPr wrap="none" rtlCol="0">
            <a:spAutoFit/>
          </a:bodyPr>
          <a:lstStyle/>
          <a:p>
            <a:r>
              <a:rPr lang="en-US" dirty="0"/>
              <a:t>Student Services</a:t>
            </a:r>
          </a:p>
        </p:txBody>
      </p:sp>
      <p:sp>
        <p:nvSpPr>
          <p:cNvPr id="15" name="TextBox 14">
            <a:extLst>
              <a:ext uri="{FF2B5EF4-FFF2-40B4-BE49-F238E27FC236}">
                <a16:creationId xmlns:a16="http://schemas.microsoft.com/office/drawing/2014/main" id="{3B6639EC-21E2-3720-4FC6-010DDBF34E4F}"/>
              </a:ext>
            </a:extLst>
          </p:cNvPr>
          <p:cNvSpPr txBox="1"/>
          <p:nvPr/>
        </p:nvSpPr>
        <p:spPr>
          <a:xfrm>
            <a:off x="5193187" y="165335"/>
            <a:ext cx="2752677" cy="369332"/>
          </a:xfrm>
          <a:prstGeom prst="rect">
            <a:avLst/>
          </a:prstGeom>
          <a:noFill/>
        </p:spPr>
        <p:txBody>
          <a:bodyPr wrap="none" rtlCol="0">
            <a:spAutoFit/>
          </a:bodyPr>
          <a:lstStyle/>
          <a:p>
            <a:r>
              <a:rPr lang="en-US" dirty="0"/>
              <a:t>Administrative Services</a:t>
            </a:r>
          </a:p>
        </p:txBody>
      </p:sp>
      <p:sp>
        <p:nvSpPr>
          <p:cNvPr id="16" name="TextBox 15">
            <a:extLst>
              <a:ext uri="{FF2B5EF4-FFF2-40B4-BE49-F238E27FC236}">
                <a16:creationId xmlns:a16="http://schemas.microsoft.com/office/drawing/2014/main" id="{B0FA905F-A9C6-9426-98F1-F163F2342411}"/>
              </a:ext>
            </a:extLst>
          </p:cNvPr>
          <p:cNvSpPr txBox="1"/>
          <p:nvPr/>
        </p:nvSpPr>
        <p:spPr>
          <a:xfrm>
            <a:off x="5756482" y="3706997"/>
            <a:ext cx="813043" cy="369332"/>
          </a:xfrm>
          <a:prstGeom prst="rect">
            <a:avLst/>
          </a:prstGeom>
          <a:noFill/>
        </p:spPr>
        <p:txBody>
          <a:bodyPr wrap="none" rtlCol="0">
            <a:spAutoFit/>
          </a:bodyPr>
          <a:lstStyle/>
          <a:p>
            <a:r>
              <a:rPr lang="en-US" dirty="0"/>
              <a:t>Other</a:t>
            </a:r>
          </a:p>
        </p:txBody>
      </p:sp>
    </p:spTree>
    <p:extLst>
      <p:ext uri="{BB962C8B-B14F-4D97-AF65-F5344CB8AC3E}">
        <p14:creationId xmlns:p14="http://schemas.microsoft.com/office/powerpoint/2010/main" val="1080714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ustom 4">
      <a:dk1>
        <a:sysClr val="windowText" lastClr="000000"/>
      </a:dk1>
      <a:lt1>
        <a:sysClr val="window" lastClr="FFFFFF"/>
      </a:lt1>
      <a:dk2>
        <a:srgbClr val="646B86"/>
      </a:dk2>
      <a:lt2>
        <a:srgbClr val="C5D1D7"/>
      </a:lt2>
      <a:accent1>
        <a:srgbClr val="D16349"/>
      </a:accent1>
      <a:accent2>
        <a:srgbClr val="E3A191"/>
      </a:accent2>
      <a:accent3>
        <a:srgbClr val="DB836F"/>
      </a:accent3>
      <a:accent4>
        <a:srgbClr val="7E311F"/>
      </a:accent4>
      <a:accent5>
        <a:srgbClr val="54211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Civic">
  <a:themeElements>
    <a:clrScheme name="Custom 3">
      <a:dk1>
        <a:sysClr val="windowText" lastClr="000000"/>
      </a:dk1>
      <a:lt1>
        <a:sysClr val="window" lastClr="FFFFFF"/>
      </a:lt1>
      <a:dk2>
        <a:srgbClr val="646B86"/>
      </a:dk2>
      <a:lt2>
        <a:srgbClr val="C5D1D7"/>
      </a:lt2>
      <a:accent1>
        <a:srgbClr val="8CADAE"/>
      </a:accent1>
      <a:accent2>
        <a:srgbClr val="D1DEDE"/>
      </a:accent2>
      <a:accent3>
        <a:srgbClr val="BACDCE"/>
      </a:accent3>
      <a:accent4>
        <a:srgbClr val="61888A"/>
      </a:accent4>
      <a:accent5>
        <a:srgbClr val="405B5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Civic">
  <a:themeElements>
    <a:clrScheme name="Custom 2">
      <a:dk1>
        <a:sysClr val="windowText" lastClr="000000"/>
      </a:dk1>
      <a:lt1>
        <a:sysClr val="window" lastClr="FFFFFF"/>
      </a:lt1>
      <a:dk2>
        <a:srgbClr val="646B86"/>
      </a:dk2>
      <a:lt2>
        <a:srgbClr val="C5D1D7"/>
      </a:lt2>
      <a:accent1>
        <a:srgbClr val="CCB400"/>
      </a:accent1>
      <a:accent2>
        <a:srgbClr val="FFE853"/>
      </a:accent2>
      <a:accent3>
        <a:srgbClr val="998700"/>
      </a:accent3>
      <a:accent4>
        <a:srgbClr val="E0C300"/>
      </a:accent4>
      <a:accent5>
        <a:srgbClr val="998700"/>
      </a:accent5>
      <a:accent6>
        <a:srgbClr val="665A00"/>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Civic">
  <a:themeElements>
    <a:clrScheme name="Custom 5">
      <a:dk1>
        <a:sysClr val="windowText" lastClr="000000"/>
      </a:dk1>
      <a:lt1>
        <a:sysClr val="window" lastClr="FFFFFF"/>
      </a:lt1>
      <a:dk2>
        <a:srgbClr val="646B86"/>
      </a:dk2>
      <a:lt2>
        <a:srgbClr val="C5D1D7"/>
      </a:lt2>
      <a:accent1>
        <a:srgbClr val="8C7B70"/>
      </a:accent1>
      <a:accent2>
        <a:srgbClr val="BAAFA9"/>
      </a:accent2>
      <a:accent3>
        <a:srgbClr val="D1CAC5"/>
      </a:accent3>
      <a:accent4>
        <a:srgbClr val="695C53"/>
      </a:accent4>
      <a:accent5>
        <a:srgbClr val="463D37"/>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View">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646B86"/>
    </a:dk2>
    <a:lt2>
      <a:srgbClr val="C5D1D7"/>
    </a:lt2>
    <a:accent1>
      <a:srgbClr val="CCB400"/>
    </a:accent1>
    <a:accent2>
      <a:srgbClr val="FFE853"/>
    </a:accent2>
    <a:accent3>
      <a:srgbClr val="998700"/>
    </a:accent3>
    <a:accent4>
      <a:srgbClr val="E0C300"/>
    </a:accent4>
    <a:accent5>
      <a:srgbClr val="998700"/>
    </a:accent5>
    <a:accent6>
      <a:srgbClr val="665A00"/>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0.xml><?xml version="1.0" encoding="utf-8"?>
<a:themeOverride xmlns:a="http://schemas.openxmlformats.org/drawingml/2006/main">
  <a:clrScheme name="Custom 5">
    <a:dk1>
      <a:sysClr val="windowText" lastClr="000000"/>
    </a:dk1>
    <a:lt1>
      <a:sysClr val="window" lastClr="FFFFFF"/>
    </a:lt1>
    <a:dk2>
      <a:srgbClr val="646B86"/>
    </a:dk2>
    <a:lt2>
      <a:srgbClr val="C5D1D7"/>
    </a:lt2>
    <a:accent1>
      <a:srgbClr val="8C7B70"/>
    </a:accent1>
    <a:accent2>
      <a:srgbClr val="BAAFA9"/>
    </a:accent2>
    <a:accent3>
      <a:srgbClr val="D1CAC5"/>
    </a:accent3>
    <a:accent4>
      <a:srgbClr val="695C53"/>
    </a:accent4>
    <a:accent5>
      <a:srgbClr val="463D37"/>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1.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8CADAE"/>
    </a:accent1>
    <a:accent2>
      <a:srgbClr val="D1DEDE"/>
    </a:accent2>
    <a:accent3>
      <a:srgbClr val="BACDCE"/>
    </a:accent3>
    <a:accent4>
      <a:srgbClr val="61888A"/>
    </a:accent4>
    <a:accent5>
      <a:srgbClr val="405B5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2.xml><?xml version="1.0" encoding="utf-8"?>
<a:themeOverride xmlns:a="http://schemas.openxmlformats.org/drawingml/2006/main">
  <a:clrScheme name="Custom 5">
    <a:dk1>
      <a:sysClr val="windowText" lastClr="000000"/>
    </a:dk1>
    <a:lt1>
      <a:sysClr val="window" lastClr="FFFFFF"/>
    </a:lt1>
    <a:dk2>
      <a:srgbClr val="646B86"/>
    </a:dk2>
    <a:lt2>
      <a:srgbClr val="C5D1D7"/>
    </a:lt2>
    <a:accent1>
      <a:srgbClr val="8C7B70"/>
    </a:accent1>
    <a:accent2>
      <a:srgbClr val="BAAFA9"/>
    </a:accent2>
    <a:accent3>
      <a:srgbClr val="D1CAC5"/>
    </a:accent3>
    <a:accent4>
      <a:srgbClr val="96857A"/>
    </a:accent4>
    <a:accent5>
      <a:srgbClr val="99887D"/>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3.xml><?xml version="1.0" encoding="utf-8"?>
<a:themeOverride xmlns:a="http://schemas.openxmlformats.org/drawingml/2006/main">
  <a:clrScheme name="Custom 4">
    <a:dk1>
      <a:sysClr val="windowText" lastClr="000000"/>
    </a:dk1>
    <a:lt1>
      <a:sysClr val="window" lastClr="FFFFFF"/>
    </a:lt1>
    <a:dk2>
      <a:srgbClr val="646B86"/>
    </a:dk2>
    <a:lt2>
      <a:srgbClr val="C5D1D7"/>
    </a:lt2>
    <a:accent1>
      <a:srgbClr val="D16349"/>
    </a:accent1>
    <a:accent2>
      <a:srgbClr val="E3A191"/>
    </a:accent2>
    <a:accent3>
      <a:srgbClr val="DB836F"/>
    </a:accent3>
    <a:accent4>
      <a:srgbClr val="F1CEC6"/>
    </a:accent4>
    <a:accent5>
      <a:srgbClr val="D56D55"/>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4.xml><?xml version="1.0" encoding="utf-8"?>
<a:themeOverride xmlns:a="http://schemas.openxmlformats.org/drawingml/2006/main">
  <a:clrScheme name="Custom 2">
    <a:dk1>
      <a:sysClr val="windowText" lastClr="000000"/>
    </a:dk1>
    <a:lt1>
      <a:sysClr val="window" lastClr="FFFFFF"/>
    </a:lt1>
    <a:dk2>
      <a:srgbClr val="646B86"/>
    </a:dk2>
    <a:lt2>
      <a:srgbClr val="C5D1D7"/>
    </a:lt2>
    <a:accent1>
      <a:srgbClr val="CCB400"/>
    </a:accent1>
    <a:accent2>
      <a:srgbClr val="FFE853"/>
    </a:accent2>
    <a:accent3>
      <a:srgbClr val="998700"/>
    </a:accent3>
    <a:accent4>
      <a:srgbClr val="E0C300"/>
    </a:accent4>
    <a:accent5>
      <a:srgbClr val="998700"/>
    </a:accent5>
    <a:accent6>
      <a:srgbClr val="665A00"/>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5.xml><?xml version="1.0" encoding="utf-8"?>
<a:themeOverride xmlns:a="http://schemas.openxmlformats.org/drawingml/2006/main">
  <a:clrScheme name="Custom 4">
    <a:dk1>
      <a:sysClr val="windowText" lastClr="000000"/>
    </a:dk1>
    <a:lt1>
      <a:sysClr val="window" lastClr="FFFFFF"/>
    </a:lt1>
    <a:dk2>
      <a:srgbClr val="646B86"/>
    </a:dk2>
    <a:lt2>
      <a:srgbClr val="C5D1D7"/>
    </a:lt2>
    <a:accent1>
      <a:srgbClr val="D16349"/>
    </a:accent1>
    <a:accent2>
      <a:srgbClr val="E3A191"/>
    </a:accent2>
    <a:accent3>
      <a:srgbClr val="DB836F"/>
    </a:accent3>
    <a:accent4>
      <a:srgbClr val="7E311F"/>
    </a:accent4>
    <a:accent5>
      <a:srgbClr val="54211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6.xml><?xml version="1.0" encoding="utf-8"?>
<a:themeOverride xmlns:a="http://schemas.openxmlformats.org/drawingml/2006/main">
  <a:clrScheme name="Custom 2">
    <a:dk1>
      <a:sysClr val="windowText" lastClr="000000"/>
    </a:dk1>
    <a:lt1>
      <a:sysClr val="window" lastClr="FFFFFF"/>
    </a:lt1>
    <a:dk2>
      <a:srgbClr val="646B86"/>
    </a:dk2>
    <a:lt2>
      <a:srgbClr val="C5D1D7"/>
    </a:lt2>
    <a:accent1>
      <a:srgbClr val="CCB400"/>
    </a:accent1>
    <a:accent2>
      <a:srgbClr val="FFE853"/>
    </a:accent2>
    <a:accent3>
      <a:srgbClr val="998700"/>
    </a:accent3>
    <a:accent4>
      <a:srgbClr val="E0C300"/>
    </a:accent4>
    <a:accent5>
      <a:srgbClr val="998700"/>
    </a:accent5>
    <a:accent6>
      <a:srgbClr val="665A00"/>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7.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8CADAE"/>
    </a:accent1>
    <a:accent2>
      <a:srgbClr val="D1DEDE"/>
    </a:accent2>
    <a:accent3>
      <a:srgbClr val="BACDCE"/>
    </a:accent3>
    <a:accent4>
      <a:srgbClr val="61888A"/>
    </a:accent4>
    <a:accent5>
      <a:srgbClr val="405B5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18.xml><?xml version="1.0" encoding="utf-8"?>
<a:themeOverride xmlns:a="http://schemas.openxmlformats.org/drawingml/2006/main">
  <a:clrScheme name="Custom 5">
    <a:dk1>
      <a:sysClr val="windowText" lastClr="000000"/>
    </a:dk1>
    <a:lt1>
      <a:sysClr val="window" lastClr="FFFFFF"/>
    </a:lt1>
    <a:dk2>
      <a:srgbClr val="646B86"/>
    </a:dk2>
    <a:lt2>
      <a:srgbClr val="C5D1D7"/>
    </a:lt2>
    <a:accent1>
      <a:srgbClr val="8C7B70"/>
    </a:accent1>
    <a:accent2>
      <a:srgbClr val="BAAFA9"/>
    </a:accent2>
    <a:accent3>
      <a:srgbClr val="D1CAC5"/>
    </a:accent3>
    <a:accent4>
      <a:srgbClr val="695C53"/>
    </a:accent4>
    <a:accent5>
      <a:srgbClr val="463D37"/>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8CADAE"/>
    </a:accent1>
    <a:accent2>
      <a:srgbClr val="D1DEDE"/>
    </a:accent2>
    <a:accent3>
      <a:srgbClr val="BACDCE"/>
    </a:accent3>
    <a:accent4>
      <a:srgbClr val="61888A"/>
    </a:accent4>
    <a:accent5>
      <a:srgbClr val="405B5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646B86"/>
    </a:dk2>
    <a:lt2>
      <a:srgbClr val="C5D1D7"/>
    </a:lt2>
    <a:accent1>
      <a:srgbClr val="8C7B70"/>
    </a:accent1>
    <a:accent2>
      <a:srgbClr val="BAAFA9"/>
    </a:accent2>
    <a:accent3>
      <a:srgbClr val="D1CAC5"/>
    </a:accent3>
    <a:accent4>
      <a:srgbClr val="695C53"/>
    </a:accent4>
    <a:accent5>
      <a:srgbClr val="463D37"/>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4">
    <a:dk1>
      <a:sysClr val="windowText" lastClr="000000"/>
    </a:dk1>
    <a:lt1>
      <a:sysClr val="window" lastClr="FFFFFF"/>
    </a:lt1>
    <a:dk2>
      <a:srgbClr val="646B86"/>
    </a:dk2>
    <a:lt2>
      <a:srgbClr val="C5D1D7"/>
    </a:lt2>
    <a:accent1>
      <a:srgbClr val="D16349"/>
    </a:accent1>
    <a:accent2>
      <a:srgbClr val="E3A191"/>
    </a:accent2>
    <a:accent3>
      <a:srgbClr val="DB836F"/>
    </a:accent3>
    <a:accent4>
      <a:srgbClr val="7E311F"/>
    </a:accent4>
    <a:accent5>
      <a:srgbClr val="54211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2">
    <a:dk1>
      <a:sysClr val="windowText" lastClr="000000"/>
    </a:dk1>
    <a:lt1>
      <a:sysClr val="window" lastClr="FFFFFF"/>
    </a:lt1>
    <a:dk2>
      <a:srgbClr val="646B86"/>
    </a:dk2>
    <a:lt2>
      <a:srgbClr val="C5D1D7"/>
    </a:lt2>
    <a:accent1>
      <a:srgbClr val="CCB400"/>
    </a:accent1>
    <a:accent2>
      <a:srgbClr val="FFE853"/>
    </a:accent2>
    <a:accent3>
      <a:srgbClr val="998700"/>
    </a:accent3>
    <a:accent4>
      <a:srgbClr val="E0C300"/>
    </a:accent4>
    <a:accent5>
      <a:srgbClr val="998700"/>
    </a:accent5>
    <a:accent6>
      <a:srgbClr val="665A00"/>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8CADAE"/>
    </a:accent1>
    <a:accent2>
      <a:srgbClr val="D1DEDE"/>
    </a:accent2>
    <a:accent3>
      <a:srgbClr val="BACDCE"/>
    </a:accent3>
    <a:accent4>
      <a:srgbClr val="61888A"/>
    </a:accent4>
    <a:accent5>
      <a:srgbClr val="405B5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5">
    <a:dk1>
      <a:sysClr val="windowText" lastClr="000000"/>
    </a:dk1>
    <a:lt1>
      <a:sysClr val="window" lastClr="FFFFFF"/>
    </a:lt1>
    <a:dk2>
      <a:srgbClr val="646B86"/>
    </a:dk2>
    <a:lt2>
      <a:srgbClr val="C5D1D7"/>
    </a:lt2>
    <a:accent1>
      <a:srgbClr val="8C7B70"/>
    </a:accent1>
    <a:accent2>
      <a:srgbClr val="BAAFA9"/>
    </a:accent2>
    <a:accent3>
      <a:srgbClr val="D1CAC5"/>
    </a:accent3>
    <a:accent4>
      <a:srgbClr val="695C53"/>
    </a:accent4>
    <a:accent5>
      <a:srgbClr val="463D37"/>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8.xml><?xml version="1.0" encoding="utf-8"?>
<a:themeOverride xmlns:a="http://schemas.openxmlformats.org/drawingml/2006/main">
  <a:clrScheme name="Custom 2">
    <a:dk1>
      <a:sysClr val="windowText" lastClr="000000"/>
    </a:dk1>
    <a:lt1>
      <a:sysClr val="window" lastClr="FFFFFF"/>
    </a:lt1>
    <a:dk2>
      <a:srgbClr val="646B86"/>
    </a:dk2>
    <a:lt2>
      <a:srgbClr val="C5D1D7"/>
    </a:lt2>
    <a:accent1>
      <a:srgbClr val="CCB400"/>
    </a:accent1>
    <a:accent2>
      <a:srgbClr val="FFE853"/>
    </a:accent2>
    <a:accent3>
      <a:srgbClr val="998700"/>
    </a:accent3>
    <a:accent4>
      <a:srgbClr val="E0C300"/>
    </a:accent4>
    <a:accent5>
      <a:srgbClr val="998700"/>
    </a:accent5>
    <a:accent6>
      <a:srgbClr val="665A00"/>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9.xml><?xml version="1.0" encoding="utf-8"?>
<a:themeOverride xmlns:a="http://schemas.openxmlformats.org/drawingml/2006/main">
  <a:clrScheme name="Custom 3">
    <a:dk1>
      <a:sysClr val="windowText" lastClr="000000"/>
    </a:dk1>
    <a:lt1>
      <a:sysClr val="window" lastClr="FFFFFF"/>
    </a:lt1>
    <a:dk2>
      <a:srgbClr val="646B86"/>
    </a:dk2>
    <a:lt2>
      <a:srgbClr val="C5D1D7"/>
    </a:lt2>
    <a:accent1>
      <a:srgbClr val="8CADAE"/>
    </a:accent1>
    <a:accent2>
      <a:srgbClr val="D1DEDE"/>
    </a:accent2>
    <a:accent3>
      <a:srgbClr val="BACDCE"/>
    </a:accent3>
    <a:accent4>
      <a:srgbClr val="61888A"/>
    </a:accent4>
    <a:accent5>
      <a:srgbClr val="405B5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7634</TotalTime>
  <Words>4203</Words>
  <Application>Microsoft Office PowerPoint</Application>
  <PresentationFormat>On-screen Show (4:3)</PresentationFormat>
  <Paragraphs>445</Paragraphs>
  <Slides>35</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Calibri</vt:lpstr>
      <vt:lpstr>Century Schoolbook</vt:lpstr>
      <vt:lpstr>Georgia</vt:lpstr>
      <vt:lpstr>Wingdings</vt:lpstr>
      <vt:lpstr>Wingdings 2</vt:lpstr>
      <vt:lpstr>1_Civic</vt:lpstr>
      <vt:lpstr>2_Civic</vt:lpstr>
      <vt:lpstr>3_Civic</vt:lpstr>
      <vt:lpstr>4_Civic</vt:lpstr>
      <vt:lpstr>View</vt:lpstr>
      <vt:lpstr>Classified Senate Technology Survey                              Spring 2025</vt:lpstr>
      <vt:lpstr>Method</vt:lpstr>
      <vt:lpstr>Question 1</vt:lpstr>
      <vt:lpstr>Question 2</vt:lpstr>
      <vt:lpstr>PowerPoint Presentation</vt:lpstr>
      <vt:lpstr>Question 3</vt:lpstr>
      <vt:lpstr>PowerPoint Presentation</vt:lpstr>
      <vt:lpstr>Question 4</vt:lpstr>
      <vt:lpstr>PowerPoint Presentation</vt:lpstr>
      <vt:lpstr>Question 5 &amp; 6</vt:lpstr>
      <vt:lpstr>PowerPoint Presentation</vt:lpstr>
      <vt:lpstr>Question 7</vt:lpstr>
      <vt:lpstr>PowerPoint Presentation</vt:lpstr>
      <vt:lpstr>(Q8) Please elaborate on your response to the previous question:  Total Respondents: 9</vt:lpstr>
      <vt:lpstr>(Q8) Please elaborate on your response to the previous question:  Spotlight</vt:lpstr>
      <vt:lpstr>(Q8) Please elaborate on your response to the previous question:  Total Respondents: 11</vt:lpstr>
      <vt:lpstr>(Q8) Please elaborate on your response to the previous question:  Spotlight</vt:lpstr>
      <vt:lpstr>(Q8) Please elaborate on your response to the previous question:  Spotlight</vt:lpstr>
      <vt:lpstr>(Q8) Please elaborate on your response to the previous question:  Total Respondents: 6</vt:lpstr>
      <vt:lpstr>(Q8) Please elaborate on your response to the previous question:  Spotlight</vt:lpstr>
      <vt:lpstr>(Q8) Please elaborate on your response to the previous question:  Total Respondents: 1</vt:lpstr>
      <vt:lpstr>Q9. If budget or resource constraints were not an issue, what technology improvements would most enhance your job performance? (e.g. new software, updated hardware, training, etc.)  Total Respondents: 19</vt:lpstr>
      <vt:lpstr>Q9. If budget or resource constraints were not an issue, what technology improvements would most enhance your job performance? (e.g. new software, updated hardware, training, etc.)  Total Respondents: 14</vt:lpstr>
      <vt:lpstr>Q9. If budget or resource constraints were not an issue, what technology improvements would most enhance your job performance? (e.g. new software, updated hardware, training, etc.)  Total Respondents: 9</vt:lpstr>
      <vt:lpstr>(Q9) If budget or resource constraints were not an issue, what technology improvements would most enhance your job performance? (e.g. new software, updated hardware, training, etc.):  Spotlight</vt:lpstr>
      <vt:lpstr>Q9. If budget or resource constraints were not an issue, what technology improvements would most enhance your job performance? (e.g. new software, updated hardware, training, etc.)  Total Respondents: 1</vt:lpstr>
      <vt:lpstr>Q10. Are there any other technology-related needs or suggestions you would like to share?  Total Respondents: 8</vt:lpstr>
      <vt:lpstr>(Q10) Please elaborate on your response to the previous question:  Spotlight</vt:lpstr>
      <vt:lpstr>Q10. Are there any other technology-related needs or suggestions you would like to share?  Total Respondents: 11</vt:lpstr>
      <vt:lpstr>Q10. Are there any other technology-related needs or suggestions you would like to share?  Total Respondents: 4</vt:lpstr>
      <vt:lpstr>Q10. Are there any other technology-related needs or suggestions you would like to share?  Total Respondents: 1</vt:lpstr>
      <vt:lpstr>Q11. Do you have any positive experiences with technology on campus that you would like to share?  Total Respondents: 12</vt:lpstr>
      <vt:lpstr>Q11. Do you have any positive experiences with technology on campus that you would like to share?  Total Respondents: 14</vt:lpstr>
      <vt:lpstr>Q11. Do you have any positive experiences with technology on campus that you would like to share?  Total Respondents: 6</vt:lpstr>
      <vt:lpstr>Q11. Do you have any positive experiences with technology on campus that you would like to share?  Total Respondents: 1</vt:lpstr>
    </vt:vector>
  </TitlesOfParts>
  <Company>SDCCD Miramar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dc:creator>
  <cp:lastModifiedBy>Xi Zhang</cp:lastModifiedBy>
  <cp:revision>295</cp:revision>
  <cp:lastPrinted>2023-04-14T16:54:43Z</cp:lastPrinted>
  <dcterms:created xsi:type="dcterms:W3CDTF">2015-03-19T23:49:12Z</dcterms:created>
  <dcterms:modified xsi:type="dcterms:W3CDTF">2025-10-14T23:35:27Z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