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3652" r:id="rId2"/>
    <p:sldId id="3710" r:id="rId3"/>
    <p:sldId id="272" r:id="rId4"/>
    <p:sldId id="761" r:id="rId5"/>
    <p:sldId id="743" r:id="rId6"/>
    <p:sldId id="3722" r:id="rId7"/>
    <p:sldId id="3724" r:id="rId8"/>
    <p:sldId id="3725" r:id="rId9"/>
    <p:sldId id="3726" r:id="rId10"/>
    <p:sldId id="3727" r:id="rId11"/>
    <p:sldId id="3728" r:id="rId12"/>
    <p:sldId id="3729" r:id="rId13"/>
    <p:sldId id="778" r:id="rId14"/>
    <p:sldId id="3730" r:id="rId15"/>
    <p:sldId id="3719" r:id="rId16"/>
    <p:sldId id="3715" r:id="rId17"/>
    <p:sldId id="3716" r:id="rId18"/>
    <p:sldId id="3543" r:id="rId19"/>
    <p:sldId id="3731" r:id="rId20"/>
    <p:sldId id="3563" r:id="rId21"/>
    <p:sldId id="3714" r:id="rId22"/>
    <p:sldId id="3717" r:id="rId23"/>
    <p:sldId id="3720" r:id="rId24"/>
    <p:sldId id="3721" r:id="rId25"/>
    <p:sldId id="3649" r:id="rId26"/>
    <p:sldId id="3696" r:id="rId27"/>
    <p:sldId id="3695" r:id="rId28"/>
    <p:sldId id="3650" r:id="rId29"/>
    <p:sldId id="3666" r:id="rId30"/>
    <p:sldId id="3711" r:id="rId31"/>
    <p:sldId id="3674" r:id="rId32"/>
    <p:sldId id="3700" r:id="rId33"/>
    <p:sldId id="690" r:id="rId34"/>
    <p:sldId id="3707" r:id="rId35"/>
    <p:sldId id="7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92381"/>
  </p:normalViewPr>
  <p:slideViewPr>
    <p:cSldViewPr snapToGrid="0">
      <p:cViewPr varScale="1">
        <p:scale>
          <a:sx n="107" d="100"/>
          <a:sy n="107" d="100"/>
        </p:scale>
        <p:origin x="184" y="304"/>
      </p:cViewPr>
      <p:guideLst>
        <p:guide orient="horz" pos="2160"/>
        <p:guide pos="3840"/>
      </p:guideLst>
    </p:cSldViewPr>
  </p:slideViewPr>
  <p:outlineViewPr>
    <p:cViewPr>
      <p:scale>
        <a:sx n="33" d="100"/>
        <a:sy n="33" d="100"/>
      </p:scale>
      <p:origin x="0" y="-1106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10/21/25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F5E6-690A-5A3E-DC4C-B20556207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3835A-CC83-7771-C742-4D92F5D1C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E1485-704D-B9C1-AC00-7914E6FFDF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60802E-550B-2B11-9256-9C79037AA4AE}"/>
              </a:ext>
            </a:extLst>
          </p:cNvPr>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350263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4FDF-0657-A90F-F35A-D463BEF35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ECE7D-50C5-37F3-8159-047FEB261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9B279-6168-DAF1-AEC6-9D1696B26B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E7BADD-F07E-06FA-B4E1-7F1D66835EB8}"/>
              </a:ext>
            </a:extLst>
          </p:cNvPr>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193601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962584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3857B-5A2C-5B16-8DE2-A60D95EAA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D3824-210E-B7D7-B0BA-5EC9C1458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92C13-6E1C-4510-4F0B-433B7E9B82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5A3CA28-B286-8A91-AA30-5302A3B304EB}"/>
              </a:ext>
            </a:extLst>
          </p:cNvPr>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322166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7C0A-4EDB-C00E-E50A-50C518647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16A93-3F51-8699-C63B-AEFAB41A6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97BDE-70F2-914F-4BC9-0C2954C2D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24538-D164-9865-5057-7FF92F042B84}"/>
              </a:ext>
            </a:extLst>
          </p:cNvPr>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78270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E731-C2A2-731D-8CEC-4C8338DC9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9EDE8-2B7A-ACA8-E237-BCF14853A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54401-2AA1-FE75-56EF-C5C8D5C97B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B175B6-E0DF-E90B-AD06-0E8D618A0F63}"/>
              </a:ext>
            </a:extLst>
          </p:cNvPr>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183989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B635-FC40-47EB-05F5-CC6427588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D21B8-1D20-BD43-8814-E9ABE1E57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488FA-9960-31C3-DDF8-2E60FB9C0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8A03EE-6FB8-C391-86ED-50C8134999DB}"/>
              </a:ext>
            </a:extLst>
          </p:cNvPr>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3828192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301070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EB343-C43E-7364-D607-94E197A27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C7007-CAF4-6730-8BF3-FAAF990B1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F05B9-5C65-C047-D3A8-E6420DBBEC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8B95D4-09A7-F28D-132E-39EC86DB43AD}"/>
              </a:ext>
            </a:extLst>
          </p:cNvPr>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70641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3155972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C04-6DE5-FEAC-A2EE-F8F43EC3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765F-6357-A668-E6B6-18D5AADAF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0B40C-B00D-C4DE-13A9-7723FCA07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0FF57-9ADD-5912-C141-E8927A53D40C}"/>
              </a:ext>
            </a:extLst>
          </p:cNvPr>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277764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D10FA-7DB5-D436-D50E-70539BE4A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7F440-BC1C-4ABA-066B-37D048A601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1CB49-B7C7-ADBE-6127-85D6FCB32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F4DC3F-3442-EB98-70ED-52160B2195E2}"/>
              </a:ext>
            </a:extLst>
          </p:cNvPr>
          <p:cNvSpPr>
            <a:spLocks noGrp="1"/>
          </p:cNvSpPr>
          <p:nvPr>
            <p:ph type="sldNum" sz="quarter" idx="5"/>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2805859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0B7B-A5ED-5670-44A6-5A49B9346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36C20-9E8D-E197-E0D0-106AC4D3F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84E35-355F-05B0-F9C9-6DFCCBE27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BD2848-334C-931F-E5B9-B4B9AB9946FB}"/>
              </a:ext>
            </a:extLst>
          </p:cNvPr>
          <p:cNvSpPr>
            <a:spLocks noGrp="1"/>
          </p:cNvSpPr>
          <p:nvPr>
            <p:ph type="sldNum" sz="quarter" idx="5"/>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764130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5CD8-9047-157A-8C24-E3BC94DFB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B867C-E533-F1D6-3CAD-EFC8D9C71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4966C-BF0C-7BF2-C233-E064CD582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2005-9CFC-BD5D-3AC2-0720C4490B60}"/>
              </a:ext>
            </a:extLst>
          </p:cNvPr>
          <p:cNvSpPr>
            <a:spLocks noGrp="1"/>
          </p:cNvSpPr>
          <p:nvPr>
            <p:ph type="sldNum" sz="quarter" idx="5"/>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31609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1FC4-5882-594F-8DA5-DCB1B946E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9EFB7-35C4-ABDC-7FC4-206915E91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F0E5F-2370-30BE-E0DE-12BD8B5E3B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2E5D95E7-D566-EB83-E9B1-1AEDA2261F98}"/>
              </a:ext>
            </a:extLst>
          </p:cNvPr>
          <p:cNvSpPr>
            <a:spLocks noGrp="1"/>
          </p:cNvSpPr>
          <p:nvPr>
            <p:ph type="sldNum" sz="quarter" idx="5"/>
          </p:nvPr>
        </p:nvSpPr>
        <p:spPr/>
        <p:txBody>
          <a:bodyPr/>
          <a:lstStyle/>
          <a:p>
            <a:fld id="{893B0CF2-7F87-4E02-A248-870047730F99}" type="slidenum">
              <a:rPr lang="en-US" smtClean="0"/>
              <a:t>25</a:t>
            </a:fld>
            <a:endParaRPr lang="en-US"/>
          </a:p>
        </p:txBody>
      </p:sp>
    </p:spTree>
    <p:extLst>
      <p:ext uri="{BB962C8B-B14F-4D97-AF65-F5344CB8AC3E}">
        <p14:creationId xmlns:p14="http://schemas.microsoft.com/office/powerpoint/2010/main" val="1319629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2415A-FC05-1722-53D1-E54112856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EC60-1D09-587F-B768-D6F2E75F8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2F890-6941-2563-BDBF-8536722018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88367E28-B1BF-2AE4-ACDA-087E3BD35DF1}"/>
              </a:ext>
            </a:extLst>
          </p:cNvPr>
          <p:cNvSpPr>
            <a:spLocks noGrp="1"/>
          </p:cNvSpPr>
          <p:nvPr>
            <p:ph type="sldNum" sz="quarter" idx="5"/>
          </p:nvPr>
        </p:nvSpPr>
        <p:spPr/>
        <p:txBody>
          <a:bodyPr/>
          <a:lstStyle/>
          <a:p>
            <a:fld id="{893B0CF2-7F87-4E02-A248-870047730F99}" type="slidenum">
              <a:rPr lang="en-US" smtClean="0"/>
              <a:t>26</a:t>
            </a:fld>
            <a:endParaRPr lang="en-US"/>
          </a:p>
        </p:txBody>
      </p:sp>
    </p:spTree>
    <p:extLst>
      <p:ext uri="{BB962C8B-B14F-4D97-AF65-F5344CB8AC3E}">
        <p14:creationId xmlns:p14="http://schemas.microsoft.com/office/powerpoint/2010/main" val="3908668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7004-0B62-C29A-4AE1-65CB3A3A7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48DF8-C0E3-C637-5A9F-6F326638A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C9053-80DB-BD2C-EE61-C62ECF3A2E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326017AE-4DF0-679E-38BC-9868E3B212DB}"/>
              </a:ext>
            </a:extLst>
          </p:cNvPr>
          <p:cNvSpPr>
            <a:spLocks noGrp="1"/>
          </p:cNvSpPr>
          <p:nvPr>
            <p:ph type="sldNum" sz="quarter" idx="5"/>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3342830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DAC8C-3545-76C3-C437-22ED8B8F9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B6237-CDC5-5D55-4A86-DD31BD312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F0FEE-DD70-A188-2B36-EB589AFDDA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AAF4CE8E-1372-01E5-89A8-1EFEA560A809}"/>
              </a:ext>
            </a:extLst>
          </p:cNvPr>
          <p:cNvSpPr>
            <a:spLocks noGrp="1"/>
          </p:cNvSpPr>
          <p:nvPr>
            <p:ph type="sldNum" sz="quarter" idx="5"/>
          </p:nvPr>
        </p:nvSpPr>
        <p:spPr/>
        <p:txBody>
          <a:bodyPr/>
          <a:lstStyle/>
          <a:p>
            <a:fld id="{893B0CF2-7F87-4E02-A248-870047730F99}" type="slidenum">
              <a:rPr lang="en-US" smtClean="0"/>
              <a:t>28</a:t>
            </a:fld>
            <a:endParaRPr lang="en-US"/>
          </a:p>
        </p:txBody>
      </p:sp>
    </p:spTree>
    <p:extLst>
      <p:ext uri="{BB962C8B-B14F-4D97-AF65-F5344CB8AC3E}">
        <p14:creationId xmlns:p14="http://schemas.microsoft.com/office/powerpoint/2010/main" val="3886256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E814A-1C5A-09AD-7311-8141D4B32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F0FC7-46A5-3DC5-6717-53AF46E17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4049E-360F-5BEC-27B8-4B60ED1D52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E7B5B705-3995-89A3-737E-0E2D5E1821CF}"/>
              </a:ext>
            </a:extLst>
          </p:cNvPr>
          <p:cNvSpPr>
            <a:spLocks noGrp="1"/>
          </p:cNvSpPr>
          <p:nvPr>
            <p:ph type="sldNum" sz="quarter" idx="5"/>
          </p:nvPr>
        </p:nvSpPr>
        <p:spPr/>
        <p:txBody>
          <a:bodyPr/>
          <a:lstStyle/>
          <a:p>
            <a:fld id="{893B0CF2-7F87-4E02-A248-870047730F99}" type="slidenum">
              <a:rPr lang="en-US" smtClean="0"/>
              <a:t>29</a:t>
            </a:fld>
            <a:endParaRPr lang="en-US"/>
          </a:p>
        </p:txBody>
      </p:sp>
    </p:spTree>
    <p:extLst>
      <p:ext uri="{BB962C8B-B14F-4D97-AF65-F5344CB8AC3E}">
        <p14:creationId xmlns:p14="http://schemas.microsoft.com/office/powerpoint/2010/main" val="2090647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1110-800F-8E6A-44F8-8531200EC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34F22-E352-DA0E-B970-75C168D19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875ED-D90F-C4CA-0338-A709A81D30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5779B2D1-220E-C235-ADE9-2EA0F361ED3A}"/>
              </a:ext>
            </a:extLst>
          </p:cNvPr>
          <p:cNvSpPr>
            <a:spLocks noGrp="1"/>
          </p:cNvSpPr>
          <p:nvPr>
            <p:ph type="sldNum" sz="quarter" idx="5"/>
          </p:nvPr>
        </p:nvSpPr>
        <p:spPr/>
        <p:txBody>
          <a:bodyPr/>
          <a:lstStyle/>
          <a:p>
            <a:fld id="{893B0CF2-7F87-4E02-A248-870047730F99}" type="slidenum">
              <a:rPr lang="en-US" smtClean="0"/>
              <a:t>30</a:t>
            </a:fld>
            <a:endParaRPr lang="en-US"/>
          </a:p>
        </p:txBody>
      </p:sp>
    </p:spTree>
    <p:extLst>
      <p:ext uri="{BB962C8B-B14F-4D97-AF65-F5344CB8AC3E}">
        <p14:creationId xmlns:p14="http://schemas.microsoft.com/office/powerpoint/2010/main" val="2039672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7A5C-5259-97F2-890F-B7B29DE58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1F256-C44E-6056-DE32-DC58FEE85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B2B34-F982-B950-DD4C-0985CBEDC73A}"/>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25FB0CB6-6875-9EB1-72C9-A35955F55F3E}"/>
              </a:ext>
            </a:extLst>
          </p:cNvPr>
          <p:cNvSpPr>
            <a:spLocks noGrp="1"/>
          </p:cNvSpPr>
          <p:nvPr>
            <p:ph type="sldNum" sz="quarter" idx="5"/>
          </p:nvPr>
        </p:nvSpPr>
        <p:spPr/>
        <p:txBody>
          <a:bodyPr/>
          <a:lstStyle/>
          <a:p>
            <a:fld id="{893B0CF2-7F87-4E02-A248-870047730F99}" type="slidenum">
              <a:rPr lang="en-US" smtClean="0"/>
              <a:t>31</a:t>
            </a:fld>
            <a:endParaRPr lang="en-US"/>
          </a:p>
        </p:txBody>
      </p:sp>
    </p:spTree>
    <p:extLst>
      <p:ext uri="{BB962C8B-B14F-4D97-AF65-F5344CB8AC3E}">
        <p14:creationId xmlns:p14="http://schemas.microsoft.com/office/powerpoint/2010/main" val="328230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Beginning with the Spanish invasion of 1769, continuing through the Mexican Period of 1826 to 1848, and on through the American Period, the Kumeyaay were forced off their ancestral lands. Nearly all of the Kumeyaay lands were taken into private ownership or made U.S. government holdings. Treaties negotiated with 18 California tribes in 1850 to set aside 8.5 million acres in specific tribal lands were never ratified by the United States Senate as a result of opposition by the state of California. </a:t>
            </a:r>
            <a:endParaRPr lang="en-US" sz="1100" dirty="0">
              <a:solidFill>
                <a:schemeClr val="dk1"/>
              </a:solidFill>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2173047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1155-AAEC-3391-B0E1-B6874A275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F5B66-3A90-998B-F5C4-EE8A646E4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A5731-1EDC-844D-F751-BE6701A1F220}"/>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D1B380F8-03EF-BBE0-4448-60F9323F6F6F}"/>
              </a:ext>
            </a:extLst>
          </p:cNvPr>
          <p:cNvSpPr>
            <a:spLocks noGrp="1"/>
          </p:cNvSpPr>
          <p:nvPr>
            <p:ph type="sldNum" sz="quarter" idx="5"/>
          </p:nvPr>
        </p:nvSpPr>
        <p:spPr/>
        <p:txBody>
          <a:bodyPr/>
          <a:lstStyle/>
          <a:p>
            <a:fld id="{893B0CF2-7F87-4E02-A248-870047730F99}" type="slidenum">
              <a:rPr lang="en-US" smtClean="0"/>
              <a:t>34</a:t>
            </a:fld>
            <a:endParaRPr lang="en-US"/>
          </a:p>
        </p:txBody>
      </p:sp>
    </p:spTree>
    <p:extLst>
      <p:ext uri="{BB962C8B-B14F-4D97-AF65-F5344CB8AC3E}">
        <p14:creationId xmlns:p14="http://schemas.microsoft.com/office/powerpoint/2010/main" val="605868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35</a:t>
            </a:fld>
            <a:endParaRPr lang="en-US"/>
          </a:p>
        </p:txBody>
      </p:sp>
    </p:spTree>
    <p:extLst>
      <p:ext uri="{BB962C8B-B14F-4D97-AF65-F5344CB8AC3E}">
        <p14:creationId xmlns:p14="http://schemas.microsoft.com/office/powerpoint/2010/main" val="414244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65E0E-D1C0-CDC2-ABC9-029F2AEC5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667D4-06B7-BCA4-75CB-CDA616768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B3E4F-B228-C3D1-EBE3-9AD9EEFD2F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615CF7-3E01-ACAC-1546-42CC501EE5F7}"/>
              </a:ext>
            </a:extLst>
          </p:cNvPr>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20656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5ECE-0C8A-2F4E-FBCB-22CCD56D2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592DF-564D-4CB0-82FA-2CB267E35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6133D-B06F-6C83-E572-1E02548E80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E0856D-026A-A3B5-917C-1BC33AFACE21}"/>
              </a:ext>
            </a:extLst>
          </p:cNvPr>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337552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B6E9-8DBA-659A-31F9-7C55AD9AE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6B295-132E-7BD5-9198-2FBFB0334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989EF-39E2-8554-56F6-45F7B47574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B4C1C5-422F-AAC2-BBFE-628FA51D4EEC}"/>
              </a:ext>
            </a:extLst>
          </p:cNvPr>
          <p:cNvSpPr>
            <a:spLocks noGrp="1"/>
          </p:cNvSpPr>
          <p:nvPr>
            <p:ph type="sldNum" sz="quarter" idx="5"/>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173760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4F5C2-9209-6654-3DCB-B484D6BD5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0087E-8F1E-77D9-71A3-299EAA42D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119B8-EA35-D78A-2C52-7B792D2126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2AFE5C-77C6-09AA-267E-FC9977972F33}"/>
              </a:ext>
            </a:extLst>
          </p:cNvPr>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227803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AE7F-1FA0-D487-C3D4-27C66B4BF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2D4DF-0922-54B9-4682-7D4E95B1B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CD887-7E48-7A3E-12AA-D2FD446817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8F3AC91-864B-CBBF-2C0A-B39CB343A4C2}"/>
              </a:ext>
            </a:extLst>
          </p:cNvPr>
          <p:cNvSpPr>
            <a:spLocks noGrp="1"/>
          </p:cNvSpPr>
          <p:nvPr>
            <p:ph type="sldNum" sz="quarter" idx="5"/>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93200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06A0F-B277-598E-8F16-FF91DCC54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A51BF-9E06-A41A-3EF9-527B024C8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ED15B-900F-428D-D9A0-3FEA36D70E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12667F-A8A4-B44A-538B-70C9645BB63E}"/>
              </a:ext>
            </a:extLst>
          </p:cNvPr>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34130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0BC4B91-7009-874D-991B-677C1C4EB3EE}" type="datetime1">
              <a:rPr lang="en-US" smtClean="0"/>
              <a:t>10/21/25</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684B43-1464-9F44-B20C-4CB28E0A99CB}" type="datetime1">
              <a:rPr lang="en-US" smtClean="0"/>
              <a:t>10/21/25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F4C87E-9228-C846-9DDE-ABF94670676F}" type="datetime1">
              <a:rPr lang="en-US" smtClean="0"/>
              <a:t>10/21/25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97F7F-AE60-0344-AEA6-567CE1FFB6C3}" type="datetime1">
              <a:rPr lang="en-US" smtClean="0"/>
              <a:t>10/21/25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E3B7A7-55C0-9A44-95DC-BBCD5E6FFD58}" type="datetime1">
              <a:rPr lang="en-US" smtClean="0"/>
              <a:t>10/21/25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0B2510-6F9A-4C40-BE91-018D9FAE4EA4}" type="datetime1">
              <a:rPr lang="en-US" smtClean="0"/>
              <a:t>10/21/25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D18743E-AE9E-6C43-B45B-CA287125D961}" type="datetime1">
              <a:rPr lang="en-US" smtClean="0"/>
              <a:t>10/21/25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9AF746-2527-444D-9D16-862671E80D84}" type="datetime1">
              <a:rPr lang="en-US" smtClean="0"/>
              <a:t>10/21/25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755B3-D760-CD4E-ADEA-68B7327F1A67}" type="datetime1">
              <a:rPr lang="en-US" smtClean="0"/>
              <a:t>10/21/25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CD4502-817C-E84C-8F39-5BC33D5D79E9}" type="datetime1">
              <a:rPr lang="en-US" smtClean="0"/>
              <a:t>10/21/25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DA6504-7B8B-E149-A122-89AF210DDE8D}" type="datetime1">
              <a:rPr lang="en-US" smtClean="0"/>
              <a:t>10/21/25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78BF197-A601-8C48-AEFF-BACA686129D7}" type="datetime1">
              <a:rPr lang="en-US" smtClean="0"/>
              <a:t>10/21/25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sccc.org/10_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dmiramar.edu/sites/default/files/2025-10/sdmc_25-28_student_equity_plan_executive_summary.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sdmiramar.edu/sites/default/files/2025-10/nova_miramar_2025-2028_student_equity_plan_draft_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dmiramar.edu/sites/default/files/2025-10/san_diego_miramar_college_mission_statement_pierc_update_09.26.25_no_markup_1.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sdmiramar.edu/sites/default/files/2025-10/san_diego_miramar_college_mission_statement_pierc_update_09.26.25_with_proposed_changes.doc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dmiramar.edu/sites/default/files/2025-10/context_for_vote_returning_to_fully_in-person_senate_meetings_spring_202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sdmiramar.edu/sites/default/files/2025-10/remote_attendance_asre_recommendations_for_equity.pdf" TargetMode="External"/><Relationship Id="rId4" Type="http://schemas.openxmlformats.org/officeDocument/2006/relationships/hyperlink" Target="https://sdmiramar.edu/sites/default/files/2025-10/zoom_minutes_10_07_25_-_as_president_note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rgomez001@sdccd.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dmiramar.edu/sites/default/files/2025-09/miramar-ai-network-ai-dialogue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docs.google.com/document/d/1qEhDoWSnFHKJVgpmQfhUJirPK4a9wFM_D_0h7vEsSm8/edit?tab=t.0" TargetMode="External"/><Relationship Id="rId4" Type="http://schemas.openxmlformats.org/officeDocument/2006/relationships/hyperlink" Target="https://docs.google.com/spreadsheets/d/1IcHI63C6CFOa8aJbJWRe1npTNO24fBxQJ3IOD3qfUaQ/edit?usp=shari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dmiramar.edu/sites/default/files/2025-04/ap_7211_2019.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sdmiramar.edu/sites/default/files/2025-04/ap_7211_final_draft_04162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dccd-edu.zoom.us/j/87439309424"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rgomez001@sdccd.edu" TargetMode="External"/><Relationship Id="rId4" Type="http://schemas.openxmlformats.org/officeDocument/2006/relationships/hyperlink" Target="https://forms.office.com/r/idcxfNTdz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dmiramar.edu/sites/default/files/2024-02/draft-asen-m240220.pdf" TargetMode="External"/><Relationship Id="rId2" Type="http://schemas.openxmlformats.org/officeDocument/2006/relationships/hyperlink" Target="https://sdmiramar.edu/sites/default/files/2025-10/asen-m251007draft.pdf" TargetMode="External"/><Relationship Id="rId1" Type="http://schemas.openxmlformats.org/officeDocument/2006/relationships/slideLayout" Target="../slideLayouts/slideLayout2.xml"/><Relationship Id="rId5" Type="http://schemas.openxmlformats.org/officeDocument/2006/relationships/hyperlink" Target="https://sdmiramar.edu/sites/default/files/2021-05/ascodeofconduct.pdf" TargetMode="External"/><Relationship Id="rId4" Type="http://schemas.openxmlformats.org/officeDocument/2006/relationships/hyperlink" Target="https://sdmiramar.edu/sites/default/files/2025-10/asen-a251021_digital_2.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dmiramar.edu/services/lead/landacknowledg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ovt.westlaw.com/calregs/Document/I604256434C6911EC93A8000D3A7C4BC3?viewType=FullText&amp;listSource=Search&amp;originationContext=Search+Result&amp;transitionType=SearchItem&amp;contextData=(sc.Search)&amp;navigationPath=Search%2fv1%2fresults%2fnavigation%2fi0ad7140a000001830418a1ae4355cbb7%3fppcid%3d307a51989f774970a0d030730a43c8ab%26Nav%3dREGULATION_PUBLICVIEW%26fragmentIdentifier%3dI604256434C6911EC93A8000D3A7C4BC3%26startIndex%3d1%26transitionType%3dSearchItem%26contextData%3d%2528sc.Default%2529%26originationContext%3dSearch%2520Result&amp;list=REGULATION_PUBLICVIEW&amp;rank=1&amp;t_T1=5&amp;t_T2=53200&amp;t_S1=CA+AD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irstamendmentcoalition.org/facs-brown-act-prim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obertsrule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dmiramar.edu/sites/default/files/2021-05/ascodeofconduc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a:extLst>
            <a:ext uri="{FF2B5EF4-FFF2-40B4-BE49-F238E27FC236}">
              <a16:creationId xmlns:a16="http://schemas.microsoft.com/office/drawing/2014/main" id="{56F262D5-CA1C-9906-224C-CD2C7A096EA8}"/>
            </a:ext>
          </a:extLst>
        </p:cNvPr>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DA8CABEC-ECE8-7953-96CF-0B0233697695}"/>
              </a:ext>
            </a:extLst>
          </p:cNvPr>
          <p:cNvSpPr>
            <a:spLocks noGrp="1"/>
          </p:cNvSpPr>
          <p:nvPr>
            <p:ph type="sldNum" sz="quarter" idx="12"/>
          </p:nvPr>
        </p:nvSpPr>
        <p:spPr>
          <a:xfrm>
            <a:off x="10566400" y="6356351"/>
            <a:ext cx="1016000" cy="365125"/>
          </a:xfrm>
        </p:spPr>
        <p:txBody>
          <a:bodyPr/>
          <a:lstStyle/>
          <a:p>
            <a:fld id="{401CF334-2D5C-4859-84A6-CA7E6E43FAEB}" type="slidenum">
              <a:rPr lang="en-US" smtClean="0"/>
              <a:t>1</a:t>
            </a:fld>
            <a:endParaRPr lang="en-US" dirty="0"/>
          </a:p>
        </p:txBody>
      </p:sp>
      <p:sp>
        <p:nvSpPr>
          <p:cNvPr id="4" name="Rectangle 3">
            <a:extLst>
              <a:ext uri="{FF2B5EF4-FFF2-40B4-BE49-F238E27FC236}">
                <a16:creationId xmlns:a16="http://schemas.microsoft.com/office/drawing/2014/main" id="{94BD88AC-F197-2A5D-B701-F5CE37053B4B}"/>
              </a:ext>
            </a:extLst>
          </p:cNvPr>
          <p:cNvSpPr/>
          <p:nvPr/>
        </p:nvSpPr>
        <p:spPr>
          <a:xfrm>
            <a:off x="476518" y="1121487"/>
            <a:ext cx="11105882" cy="3847207"/>
          </a:xfrm>
          <a:prstGeom prst="rect">
            <a:avLst/>
          </a:prstGeom>
        </p:spPr>
        <p:txBody>
          <a:bodyPr wrap="square">
            <a:spAutoFit/>
          </a:bodyPr>
          <a:lstStyle/>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r>
              <a:rPr lang="en-US" sz="3600" b="1" dirty="0"/>
              <a:t>The slideshow for this week is still</a:t>
            </a:r>
          </a:p>
          <a:p>
            <a:pPr marL="346075" indent="-346075" algn="ctr"/>
            <a:endParaRPr lang="en-US" sz="6400" b="1" dirty="0">
              <a:highlight>
                <a:srgbClr val="FFFF00"/>
              </a:highlight>
            </a:endParaRPr>
          </a:p>
          <a:p>
            <a:pPr marL="346075" indent="-346075" algn="ctr"/>
            <a:r>
              <a:rPr lang="en-US" sz="7200" b="1" dirty="0">
                <a:highlight>
                  <a:srgbClr val="FFFF00"/>
                </a:highlight>
              </a:rPr>
              <a:t>UNDER CONSTRUCTION</a:t>
            </a:r>
            <a:endParaRPr lang="en-US" sz="7200" dirty="0">
              <a:highlight>
                <a:srgbClr val="FFFF00"/>
              </a:highlight>
            </a:endParaRPr>
          </a:p>
        </p:txBody>
      </p:sp>
    </p:spTree>
    <p:extLst>
      <p:ext uri="{BB962C8B-B14F-4D97-AF65-F5344CB8AC3E}">
        <p14:creationId xmlns:p14="http://schemas.microsoft.com/office/powerpoint/2010/main" val="88405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8BFDA-57A9-7B20-35EA-3FA62FF51F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2FDCDE-410D-9693-DC67-CCE4EB93422C}"/>
              </a:ext>
            </a:extLst>
          </p:cNvPr>
          <p:cNvSpPr>
            <a:spLocks noGrp="1"/>
          </p:cNvSpPr>
          <p:nvPr>
            <p:ph type="title"/>
          </p:nvPr>
        </p:nvSpPr>
        <p:spPr>
          <a:xfrm>
            <a:off x="609600" y="704088"/>
            <a:ext cx="10972800" cy="929525"/>
          </a:xfrm>
        </p:spPr>
        <p:txBody>
          <a:bodyPr anchor="ctr">
            <a:normAutofit/>
          </a:bodyPr>
          <a:lstStyle/>
          <a:p>
            <a:r>
              <a:rPr lang="en-US" dirty="0"/>
              <a:t>4. President’s Senate Overview</a:t>
            </a:r>
          </a:p>
        </p:txBody>
      </p:sp>
      <p:sp>
        <p:nvSpPr>
          <p:cNvPr id="2" name="Content Placeholder 1">
            <a:extLst>
              <a:ext uri="{FF2B5EF4-FFF2-40B4-BE49-F238E27FC236}">
                <a16:creationId xmlns:a16="http://schemas.microsoft.com/office/drawing/2014/main" id="{06F6C1ED-CC8E-530B-43CC-1B13BACD4F7D}"/>
              </a:ext>
            </a:extLst>
          </p:cNvPr>
          <p:cNvSpPr>
            <a:spLocks noGrp="1"/>
          </p:cNvSpPr>
          <p:nvPr>
            <p:ph idx="1"/>
          </p:nvPr>
        </p:nvSpPr>
        <p:spPr>
          <a:xfrm>
            <a:off x="466165" y="1743885"/>
            <a:ext cx="6468035" cy="492443"/>
          </a:xfrm>
        </p:spPr>
        <p:txBody>
          <a:bodyPr>
            <a:noAutofit/>
          </a:bodyPr>
          <a:lstStyle/>
          <a:p>
            <a:pPr marL="0" indent="0">
              <a:buNone/>
            </a:pPr>
            <a:r>
              <a:rPr lang="en-US" b="1" dirty="0"/>
              <a:t>Voting</a:t>
            </a:r>
            <a:r>
              <a:rPr lang="en-US" dirty="0"/>
              <a:t> in-person or on Zoom</a:t>
            </a:r>
          </a:p>
        </p:txBody>
      </p:sp>
      <p:sp>
        <p:nvSpPr>
          <p:cNvPr id="5" name="Slide Number Placeholder 4">
            <a:extLst>
              <a:ext uri="{FF2B5EF4-FFF2-40B4-BE49-F238E27FC236}">
                <a16:creationId xmlns:a16="http://schemas.microsoft.com/office/drawing/2014/main" id="{28BC5DA6-7C0F-7924-5F7E-7B5AAA2B35AC}"/>
              </a:ext>
            </a:extLst>
          </p:cNvPr>
          <p:cNvSpPr>
            <a:spLocks noGrp="1"/>
          </p:cNvSpPr>
          <p:nvPr>
            <p:ph type="sldNum" sz="quarter" idx="12"/>
          </p:nvPr>
        </p:nvSpPr>
        <p:spPr/>
        <p:txBody>
          <a:bodyPr/>
          <a:lstStyle/>
          <a:p>
            <a:fld id="{401CF334-2D5C-4859-84A6-CA7E6E43FAEB}" type="slidenum">
              <a:rPr lang="en-US" smtClean="0"/>
              <a:t>10</a:t>
            </a:fld>
            <a:endParaRPr lang="en-US"/>
          </a:p>
        </p:txBody>
      </p:sp>
      <p:sp>
        <p:nvSpPr>
          <p:cNvPr id="4" name="Content Placeholder 1">
            <a:extLst>
              <a:ext uri="{FF2B5EF4-FFF2-40B4-BE49-F238E27FC236}">
                <a16:creationId xmlns:a16="http://schemas.microsoft.com/office/drawing/2014/main" id="{654F0893-04ED-2AA2-DB40-021AF92BED6E}"/>
              </a:ext>
            </a:extLst>
          </p:cNvPr>
          <p:cNvSpPr txBox="1">
            <a:spLocks/>
          </p:cNvSpPr>
          <p:nvPr/>
        </p:nvSpPr>
        <p:spPr>
          <a:xfrm>
            <a:off x="609599" y="2839043"/>
            <a:ext cx="11277601" cy="3517308"/>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Font typeface="Wingdings 2"/>
              <a:buNone/>
            </a:pPr>
            <a:endParaRPr lang="en-US" sz="1800" dirty="0"/>
          </a:p>
        </p:txBody>
      </p:sp>
      <p:sp>
        <p:nvSpPr>
          <p:cNvPr id="7" name="TextBox 6">
            <a:extLst>
              <a:ext uri="{FF2B5EF4-FFF2-40B4-BE49-F238E27FC236}">
                <a16:creationId xmlns:a16="http://schemas.microsoft.com/office/drawing/2014/main" id="{A0877719-705E-AFEC-8D6C-D24F9D145D5C}"/>
              </a:ext>
            </a:extLst>
          </p:cNvPr>
          <p:cNvSpPr txBox="1"/>
          <p:nvPr/>
        </p:nvSpPr>
        <p:spPr>
          <a:xfrm>
            <a:off x="466165" y="2702888"/>
            <a:ext cx="11116235" cy="2800767"/>
          </a:xfrm>
          <a:prstGeom prst="rect">
            <a:avLst/>
          </a:prstGeom>
          <a:noFill/>
          <a:ln>
            <a:solidFill>
              <a:schemeClr val="bg2"/>
            </a:solidFill>
          </a:ln>
        </p:spPr>
        <p:txBody>
          <a:bodyPr wrap="square">
            <a:spAutoFit/>
          </a:bodyPr>
          <a:lstStyle/>
          <a:p>
            <a:pPr>
              <a:buNone/>
            </a:pPr>
            <a:r>
              <a:rPr lang="en-US" sz="2600" dirty="0">
                <a:effectLst/>
                <a:latin typeface="Helvetica" pitchFamily="2" charset="0"/>
              </a:rPr>
              <a:t>After a motion has been made and it has received a second, the </a:t>
            </a:r>
            <a:r>
              <a:rPr lang="en-US" sz="2600" dirty="0">
                <a:solidFill>
                  <a:schemeClr val="accent2">
                    <a:lumMod val="75000"/>
                  </a:schemeClr>
                </a:solidFill>
                <a:effectLst/>
                <a:latin typeface="Helvetica" pitchFamily="2" charset="0"/>
              </a:rPr>
              <a:t>A.S. President </a:t>
            </a:r>
            <a:r>
              <a:rPr lang="en-US" sz="2600" dirty="0">
                <a:effectLst/>
                <a:latin typeface="Helvetica" pitchFamily="2" charset="0"/>
              </a:rPr>
              <a:t>then restates the motion and opens the floor for discussion</a:t>
            </a:r>
          </a:p>
          <a:p>
            <a:pPr>
              <a:buNone/>
            </a:pPr>
            <a:endParaRPr lang="en-US" sz="1000" dirty="0">
              <a:latin typeface="Helvetica" pitchFamily="2" charset="0"/>
            </a:endParaRPr>
          </a:p>
          <a:p>
            <a:pPr>
              <a:buNone/>
            </a:pPr>
            <a:r>
              <a:rPr lang="en-US" sz="2600" dirty="0">
                <a:effectLst/>
                <a:latin typeface="Helvetica" pitchFamily="2" charset="0"/>
              </a:rPr>
              <a:t>The </a:t>
            </a:r>
            <a:r>
              <a:rPr lang="en-US" sz="2600" dirty="0">
                <a:solidFill>
                  <a:schemeClr val="accent2">
                    <a:lumMod val="75000"/>
                  </a:schemeClr>
                </a:solidFill>
                <a:effectLst/>
                <a:latin typeface="Helvetica" pitchFamily="2" charset="0"/>
              </a:rPr>
              <a:t>Secretary</a:t>
            </a:r>
            <a:r>
              <a:rPr lang="en-US" sz="2600" dirty="0">
                <a:effectLst/>
                <a:latin typeface="Helvetica" pitchFamily="2" charset="0"/>
              </a:rPr>
              <a:t> will type the resolution out on the projector or shared screen</a:t>
            </a:r>
          </a:p>
          <a:p>
            <a:pPr>
              <a:buNone/>
            </a:pPr>
            <a:endParaRPr lang="en-US" sz="1000" dirty="0">
              <a:latin typeface="Helvetica" pitchFamily="2" charset="0"/>
            </a:endParaRPr>
          </a:p>
          <a:p>
            <a:r>
              <a:rPr lang="en-US" sz="2600" dirty="0"/>
              <a:t>Once the discussion is complete, </a:t>
            </a:r>
            <a:r>
              <a:rPr lang="en-US" sz="2600" dirty="0">
                <a:solidFill>
                  <a:schemeClr val="accent2">
                    <a:lumMod val="75000"/>
                  </a:schemeClr>
                </a:solidFill>
              </a:rPr>
              <a:t>Senators will be given one minute </a:t>
            </a:r>
            <a:r>
              <a:rPr lang="en-US" sz="2600" dirty="0"/>
              <a:t>to cast their vote (by hand/voice or “</a:t>
            </a:r>
            <a:r>
              <a:rPr lang="en-US" sz="2600" b="1" dirty="0"/>
              <a:t>Zoom Reactions</a:t>
            </a:r>
            <a:r>
              <a:rPr lang="en-US" sz="2600" dirty="0"/>
              <a:t>”)</a:t>
            </a:r>
          </a:p>
        </p:txBody>
      </p:sp>
    </p:spTree>
    <p:extLst>
      <p:ext uri="{BB962C8B-B14F-4D97-AF65-F5344CB8AC3E}">
        <p14:creationId xmlns:p14="http://schemas.microsoft.com/office/powerpoint/2010/main" val="21439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25A6B-4B53-EC4E-DAD3-98FD597759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9BE023-89AE-0783-E63B-E30EE3469D1B}"/>
              </a:ext>
            </a:extLst>
          </p:cNvPr>
          <p:cNvSpPr>
            <a:spLocks noGrp="1"/>
          </p:cNvSpPr>
          <p:nvPr>
            <p:ph type="title"/>
          </p:nvPr>
        </p:nvSpPr>
        <p:spPr>
          <a:xfrm>
            <a:off x="609600" y="704088"/>
            <a:ext cx="10972800" cy="929525"/>
          </a:xfrm>
        </p:spPr>
        <p:txBody>
          <a:bodyPr anchor="ctr">
            <a:normAutofit/>
          </a:bodyPr>
          <a:lstStyle/>
          <a:p>
            <a:r>
              <a:rPr lang="en-US" dirty="0"/>
              <a:t>4. President’s Senate Overview</a:t>
            </a:r>
          </a:p>
        </p:txBody>
      </p:sp>
      <p:sp>
        <p:nvSpPr>
          <p:cNvPr id="5" name="Slide Number Placeholder 4">
            <a:extLst>
              <a:ext uri="{FF2B5EF4-FFF2-40B4-BE49-F238E27FC236}">
                <a16:creationId xmlns:a16="http://schemas.microsoft.com/office/drawing/2014/main" id="{E52A687E-A206-6C6A-A4B2-65CAFAF128F2}"/>
              </a:ext>
            </a:extLst>
          </p:cNvPr>
          <p:cNvSpPr>
            <a:spLocks noGrp="1"/>
          </p:cNvSpPr>
          <p:nvPr>
            <p:ph type="sldNum" sz="quarter" idx="12"/>
          </p:nvPr>
        </p:nvSpPr>
        <p:spPr/>
        <p:txBody>
          <a:bodyPr/>
          <a:lstStyle/>
          <a:p>
            <a:fld id="{401CF334-2D5C-4859-84A6-CA7E6E43FAEB}" type="slidenum">
              <a:rPr lang="en-US" smtClean="0"/>
              <a:t>11</a:t>
            </a:fld>
            <a:endParaRPr lang="en-US"/>
          </a:p>
        </p:txBody>
      </p:sp>
      <p:sp>
        <p:nvSpPr>
          <p:cNvPr id="8" name="TextBox 7">
            <a:extLst>
              <a:ext uri="{FF2B5EF4-FFF2-40B4-BE49-F238E27FC236}">
                <a16:creationId xmlns:a16="http://schemas.microsoft.com/office/drawing/2014/main" id="{45B0879C-66B4-A1AC-AD60-1615E6406BB9}"/>
              </a:ext>
            </a:extLst>
          </p:cNvPr>
          <p:cNvSpPr txBox="1"/>
          <p:nvPr/>
        </p:nvSpPr>
        <p:spPr>
          <a:xfrm>
            <a:off x="609598" y="1782395"/>
            <a:ext cx="8600904" cy="2893100"/>
          </a:xfrm>
          <a:prstGeom prst="rect">
            <a:avLst/>
          </a:prstGeom>
          <a:noFill/>
          <a:ln>
            <a:solidFill>
              <a:schemeClr val="bg2"/>
            </a:solidFill>
          </a:ln>
        </p:spPr>
        <p:txBody>
          <a:bodyPr wrap="square">
            <a:spAutoFit/>
          </a:bodyPr>
          <a:lstStyle/>
          <a:p>
            <a:pPr>
              <a:buNone/>
            </a:pPr>
            <a:r>
              <a:rPr lang="en-US" sz="2600" b="1" dirty="0">
                <a:effectLst/>
                <a:latin typeface="Helvetica" pitchFamily="2" charset="0"/>
              </a:rPr>
              <a:t>Zoom Reactions</a:t>
            </a:r>
            <a:r>
              <a:rPr lang="en-US" sz="2600" dirty="0">
                <a:effectLst/>
                <a:latin typeface="Helvetica" pitchFamily="2" charset="0"/>
              </a:rPr>
              <a:t> for Voting:</a:t>
            </a:r>
          </a:p>
          <a:p>
            <a:pPr>
              <a:buNone/>
            </a:pPr>
            <a:endParaRPr lang="en-US" sz="2600" dirty="0">
              <a:latin typeface="Helvetica" pitchFamily="2" charset="0"/>
            </a:endParaRPr>
          </a:p>
          <a:p>
            <a:pPr marL="514350" indent="-514350">
              <a:buAutoNum type="alphaLcPeriod"/>
            </a:pPr>
            <a:r>
              <a:rPr lang="en-US" sz="2600" dirty="0">
                <a:latin typeface="Helvetica" pitchFamily="2" charset="0"/>
              </a:rPr>
              <a:t>Vote “Yes” = Green “Check”</a:t>
            </a:r>
          </a:p>
          <a:p>
            <a:pPr marL="514350" indent="-514350">
              <a:buAutoNum type="alphaLcPeriod"/>
            </a:pPr>
            <a:r>
              <a:rPr lang="en-US" sz="2600" dirty="0">
                <a:latin typeface="Helvetica" pitchFamily="2" charset="0"/>
              </a:rPr>
              <a:t>Vote “No” = Red “X”</a:t>
            </a:r>
          </a:p>
          <a:p>
            <a:pPr marL="514350" indent="-514350">
              <a:buAutoNum type="alphaLcPeriod"/>
            </a:pPr>
            <a:r>
              <a:rPr lang="en-US" sz="2600" dirty="0">
                <a:effectLst/>
                <a:latin typeface="Helvetica" pitchFamily="2" charset="0"/>
              </a:rPr>
              <a:t>Vote “Abstain” = “Raise Hand”</a:t>
            </a:r>
          </a:p>
          <a:p>
            <a:pPr marL="514350" indent="-514350">
              <a:buAutoNum type="alphaLcPeriod"/>
            </a:pPr>
            <a:r>
              <a:rPr lang="en-US" sz="2600" dirty="0">
                <a:latin typeface="Helvetica" pitchFamily="2" charset="0"/>
              </a:rPr>
              <a:t>Proxy votes = use chat: </a:t>
            </a:r>
          </a:p>
          <a:p>
            <a:pPr marL="971550" lvl="1" indent="-514350">
              <a:buAutoNum type="alphaLcPeriod"/>
            </a:pPr>
            <a:r>
              <a:rPr lang="en-US" sz="2600" dirty="0">
                <a:latin typeface="Helvetica" pitchFamily="2" charset="0"/>
              </a:rPr>
              <a:t>i.e. “</a:t>
            </a:r>
            <a:r>
              <a:rPr lang="en-US" sz="2600" b="1" i="1" dirty="0">
                <a:latin typeface="Helvetica" pitchFamily="2" charset="0"/>
              </a:rPr>
              <a:t>Rodrigo Gomez votes yes/no/abstains</a:t>
            </a:r>
            <a:r>
              <a:rPr lang="en-US" sz="2600" dirty="0">
                <a:latin typeface="Helvetica" pitchFamily="2" charset="0"/>
              </a:rPr>
              <a:t>”</a:t>
            </a:r>
          </a:p>
        </p:txBody>
      </p:sp>
      <p:pic>
        <p:nvPicPr>
          <p:cNvPr id="10" name="Picture 9">
            <a:extLst>
              <a:ext uri="{FF2B5EF4-FFF2-40B4-BE49-F238E27FC236}">
                <a16:creationId xmlns:a16="http://schemas.microsoft.com/office/drawing/2014/main" id="{9F875CC1-436A-DCBC-5EC5-CE8A7607EE03}"/>
              </a:ext>
            </a:extLst>
          </p:cNvPr>
          <p:cNvPicPr>
            <a:picLocks noChangeAspect="1"/>
          </p:cNvPicPr>
          <p:nvPr/>
        </p:nvPicPr>
        <p:blipFill>
          <a:blip r:embed="rId3"/>
          <a:stretch>
            <a:fillRect/>
          </a:stretch>
        </p:blipFill>
        <p:spPr>
          <a:xfrm>
            <a:off x="6825672" y="1768145"/>
            <a:ext cx="4756727" cy="2038597"/>
          </a:xfrm>
          <a:prstGeom prst="rect">
            <a:avLst/>
          </a:prstGeom>
        </p:spPr>
      </p:pic>
      <p:sp>
        <p:nvSpPr>
          <p:cNvPr id="16" name="TextBox 15">
            <a:extLst>
              <a:ext uri="{FF2B5EF4-FFF2-40B4-BE49-F238E27FC236}">
                <a16:creationId xmlns:a16="http://schemas.microsoft.com/office/drawing/2014/main" id="{62991291-9358-154F-E2BA-136118DE2FAD}"/>
              </a:ext>
            </a:extLst>
          </p:cNvPr>
          <p:cNvSpPr txBox="1"/>
          <p:nvPr/>
        </p:nvSpPr>
        <p:spPr>
          <a:xfrm>
            <a:off x="612652" y="5063689"/>
            <a:ext cx="10969747" cy="1292662"/>
          </a:xfrm>
          <a:prstGeom prst="rect">
            <a:avLst/>
          </a:prstGeom>
          <a:noFill/>
          <a:ln>
            <a:solidFill>
              <a:schemeClr val="bg2"/>
            </a:solidFill>
          </a:ln>
        </p:spPr>
        <p:txBody>
          <a:bodyPr wrap="square">
            <a:spAutoFit/>
          </a:bodyPr>
          <a:lstStyle/>
          <a:p>
            <a:r>
              <a:rPr lang="en-US" sz="2600" dirty="0"/>
              <a:t>During a vote, the chat should only be used for proxy votes. If a senator has a question, they can send a “direct chat” to the A.S. Vice-President, Carmen Carrasquillo, who will communicate with the A.S President</a:t>
            </a:r>
          </a:p>
        </p:txBody>
      </p:sp>
    </p:spTree>
    <p:extLst>
      <p:ext uri="{BB962C8B-B14F-4D97-AF65-F5344CB8AC3E}">
        <p14:creationId xmlns:p14="http://schemas.microsoft.com/office/powerpoint/2010/main" val="239460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4E77-C2FD-6687-192D-C7E0D49172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4F97C4-FB63-1A62-DFDB-9F54885BEF98}"/>
              </a:ext>
            </a:extLst>
          </p:cNvPr>
          <p:cNvSpPr>
            <a:spLocks noGrp="1"/>
          </p:cNvSpPr>
          <p:nvPr>
            <p:ph type="title"/>
          </p:nvPr>
        </p:nvSpPr>
        <p:spPr>
          <a:xfrm>
            <a:off x="609600" y="704088"/>
            <a:ext cx="10972800" cy="929525"/>
          </a:xfrm>
        </p:spPr>
        <p:txBody>
          <a:bodyPr anchor="ctr">
            <a:normAutofit/>
          </a:bodyPr>
          <a:lstStyle/>
          <a:p>
            <a:r>
              <a:rPr lang="en-US" dirty="0"/>
              <a:t>4. President’s Senate Overview</a:t>
            </a:r>
          </a:p>
        </p:txBody>
      </p:sp>
      <p:sp>
        <p:nvSpPr>
          <p:cNvPr id="5" name="Slide Number Placeholder 4">
            <a:extLst>
              <a:ext uri="{FF2B5EF4-FFF2-40B4-BE49-F238E27FC236}">
                <a16:creationId xmlns:a16="http://schemas.microsoft.com/office/drawing/2014/main" id="{96CA4348-9ACB-8094-A130-627E753C59CB}"/>
              </a:ext>
            </a:extLst>
          </p:cNvPr>
          <p:cNvSpPr>
            <a:spLocks noGrp="1"/>
          </p:cNvSpPr>
          <p:nvPr>
            <p:ph type="sldNum" sz="quarter" idx="12"/>
          </p:nvPr>
        </p:nvSpPr>
        <p:spPr/>
        <p:txBody>
          <a:bodyPr/>
          <a:lstStyle/>
          <a:p>
            <a:fld id="{401CF334-2D5C-4859-84A6-CA7E6E43FAEB}" type="slidenum">
              <a:rPr lang="en-US" smtClean="0"/>
              <a:t>12</a:t>
            </a:fld>
            <a:endParaRPr lang="en-US"/>
          </a:p>
        </p:txBody>
      </p:sp>
      <p:sp>
        <p:nvSpPr>
          <p:cNvPr id="4" name="Content Placeholder 1">
            <a:extLst>
              <a:ext uri="{FF2B5EF4-FFF2-40B4-BE49-F238E27FC236}">
                <a16:creationId xmlns:a16="http://schemas.microsoft.com/office/drawing/2014/main" id="{C49E73ED-CC1A-B90A-955E-B79491924ABF}"/>
              </a:ext>
            </a:extLst>
          </p:cNvPr>
          <p:cNvSpPr txBox="1">
            <a:spLocks/>
          </p:cNvSpPr>
          <p:nvPr/>
        </p:nvSpPr>
        <p:spPr>
          <a:xfrm>
            <a:off x="609599" y="2839043"/>
            <a:ext cx="11277601" cy="3517308"/>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Font typeface="Wingdings 2"/>
              <a:buNone/>
            </a:pPr>
            <a:endParaRPr lang="en-US" sz="1800" dirty="0"/>
          </a:p>
        </p:txBody>
      </p:sp>
      <p:sp>
        <p:nvSpPr>
          <p:cNvPr id="8" name="TextBox 7">
            <a:extLst>
              <a:ext uri="{FF2B5EF4-FFF2-40B4-BE49-F238E27FC236}">
                <a16:creationId xmlns:a16="http://schemas.microsoft.com/office/drawing/2014/main" id="{91488CB1-93F0-AAB3-558F-A4D6AC6ECE83}"/>
              </a:ext>
            </a:extLst>
          </p:cNvPr>
          <p:cNvSpPr txBox="1"/>
          <p:nvPr/>
        </p:nvSpPr>
        <p:spPr>
          <a:xfrm>
            <a:off x="304800" y="1730978"/>
            <a:ext cx="11399520" cy="4647426"/>
          </a:xfrm>
          <a:prstGeom prst="rect">
            <a:avLst/>
          </a:prstGeom>
          <a:noFill/>
          <a:ln>
            <a:solidFill>
              <a:schemeClr val="bg2"/>
            </a:solidFill>
          </a:ln>
        </p:spPr>
        <p:txBody>
          <a:bodyPr wrap="square">
            <a:spAutoFit/>
          </a:bodyPr>
          <a:lstStyle/>
          <a:p>
            <a:pPr>
              <a:buNone/>
            </a:pPr>
            <a:r>
              <a:rPr lang="en-US" sz="2600" b="1" dirty="0">
                <a:effectLst/>
                <a:latin typeface="Helvetica" pitchFamily="2" charset="0"/>
              </a:rPr>
              <a:t>General use of Zoom “Chat”: </a:t>
            </a:r>
            <a:endParaRPr lang="en-US" sz="2600" dirty="0">
              <a:effectLst/>
              <a:latin typeface="Helvetica" pitchFamily="2" charset="0"/>
            </a:endParaRPr>
          </a:p>
          <a:p>
            <a:endParaRPr lang="en-US" sz="1000" dirty="0"/>
          </a:p>
          <a:p>
            <a:pPr marL="342900" indent="-342900">
              <a:buFont typeface="Arial" panose="020B0604020202020204" pitchFamily="34" charset="0"/>
              <a:buChar char="•"/>
            </a:pPr>
            <a:r>
              <a:rPr lang="en-US" sz="2400" dirty="0"/>
              <a:t>The chat feature is to be used for professional purposes only, i.e. to post questions for facilitator or group consideration or post information requested by the body.</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It has been made clear that this space is sometimes used for uncivil discourse and inappropriate conversations. Please refrain from using it for anything other than its professional purpose.</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Chat remains open to the Parliamentarian and other meeting hosts throughout the meeting. During "Discussion," the chat feature will be open to the group for the period of Discussion only. Outside of discussion time, private messages can be sent to the Parliamentarian and hosts.</a:t>
            </a:r>
          </a:p>
        </p:txBody>
      </p:sp>
    </p:spTree>
    <p:extLst>
      <p:ext uri="{BB962C8B-B14F-4D97-AF65-F5344CB8AC3E}">
        <p14:creationId xmlns:p14="http://schemas.microsoft.com/office/powerpoint/2010/main" val="10447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5. Public Comments (10 min)</a:t>
            </a:r>
          </a:p>
        </p:txBody>
      </p:sp>
      <p:sp>
        <p:nvSpPr>
          <p:cNvPr id="2" name="Content Placeholder 1"/>
          <p:cNvSpPr>
            <a:spLocks noGrp="1"/>
          </p:cNvSpPr>
          <p:nvPr>
            <p:ph idx="1"/>
          </p:nvPr>
        </p:nvSpPr>
        <p:spPr>
          <a:xfrm>
            <a:off x="609600" y="1950720"/>
            <a:ext cx="10972800" cy="4203192"/>
          </a:xfrm>
        </p:spPr>
        <p:txBody>
          <a:bodyPr>
            <a:noAutofit/>
          </a:bodyPr>
          <a:lstStyle/>
          <a:p>
            <a:pPr marL="571500" indent="-571500">
              <a:buFont typeface="+mj-lt"/>
              <a:buAutoNum type="romanUcPeriod"/>
            </a:pPr>
            <a:endParaRPr lang="en-US" sz="2400" dirty="0"/>
          </a:p>
          <a:p>
            <a:r>
              <a:rPr lang="en-US" sz="2400" dirty="0"/>
              <a:t>Limited to </a:t>
            </a:r>
            <a:r>
              <a:rPr lang="en-US" sz="2400" dirty="0">
                <a:hlinkClick r:id="rId3"/>
              </a:rPr>
              <a:t>10+1</a:t>
            </a:r>
            <a:r>
              <a:rPr lang="en-US" sz="2400" dirty="0"/>
              <a:t> items that are not on the agenda</a:t>
            </a:r>
          </a:p>
          <a:p>
            <a:pPr lvl="1"/>
            <a:r>
              <a:rPr lang="en-US" dirty="0"/>
              <a:t>Public Comments on agenda items will take place before the A.S. body discussion begins but after any relevant presentations.</a:t>
            </a:r>
          </a:p>
          <a:p>
            <a:r>
              <a:rPr lang="en-US" sz="2400" dirty="0"/>
              <a:t>2 min. per speaker, 10 mins. per topic</a:t>
            </a:r>
          </a:p>
          <a:p>
            <a:pPr lvl="1"/>
            <a:r>
              <a:rPr lang="en-US" dirty="0"/>
              <a:t>Individual speakers may not yield their time to another speaker or spokesperson</a:t>
            </a:r>
          </a:p>
          <a:p>
            <a:r>
              <a:rPr lang="en-US" sz="2400" dirty="0"/>
              <a:t>To be continued at the end of the meeting if necessary</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413166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DD0C-DBA0-1215-A058-DFEC642D1A2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6C9FF2-DEDC-099F-0D70-578B6B203955}"/>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14</a:t>
            </a:fld>
            <a:endParaRPr lang="en-US"/>
          </a:p>
        </p:txBody>
      </p:sp>
      <p:sp>
        <p:nvSpPr>
          <p:cNvPr id="11" name="Title 2">
            <a:extLst>
              <a:ext uri="{FF2B5EF4-FFF2-40B4-BE49-F238E27FC236}">
                <a16:creationId xmlns:a16="http://schemas.microsoft.com/office/drawing/2014/main" id="{E01E8A5D-787A-5B55-60BA-F2A4E666F6C1}"/>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000" dirty="0">
                <a:solidFill>
                  <a:schemeClr val="tx2"/>
                </a:solidFill>
              </a:rPr>
              <a:t>6. Action Items (Second Reads)</a:t>
            </a:r>
          </a:p>
        </p:txBody>
      </p:sp>
      <p:sp>
        <p:nvSpPr>
          <p:cNvPr id="7" name="Content Placeholder 1">
            <a:extLst>
              <a:ext uri="{FF2B5EF4-FFF2-40B4-BE49-F238E27FC236}">
                <a16:creationId xmlns:a16="http://schemas.microsoft.com/office/drawing/2014/main" id="{25941F63-CDB4-CE7B-0AD7-4F1A89B0E9DE}"/>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DE9D1E87-77DC-C18D-07C5-FB9C4DE2EB53}"/>
              </a:ext>
            </a:extLst>
          </p:cNvPr>
          <p:cNvSpPr>
            <a:spLocks noGrp="1"/>
          </p:cNvSpPr>
          <p:nvPr>
            <p:ph idx="1"/>
          </p:nvPr>
        </p:nvSpPr>
        <p:spPr>
          <a:xfrm>
            <a:off x="604344" y="1608870"/>
            <a:ext cx="10972800" cy="4579841"/>
          </a:xfrm>
        </p:spPr>
        <p:txBody>
          <a:bodyPr>
            <a:noAutofit/>
          </a:bodyPr>
          <a:lstStyle/>
          <a:p>
            <a:pPr marL="920750" indent="-920750">
              <a:buNone/>
            </a:pPr>
            <a:endParaRPr lang="en-US" sz="2400" b="1" dirty="0">
              <a:solidFill>
                <a:schemeClr val="tx2"/>
              </a:solidFill>
            </a:endParaRPr>
          </a:p>
          <a:p>
            <a:pPr marL="920750" indent="-920750">
              <a:buClr>
                <a:srgbClr val="20557B"/>
              </a:buClr>
              <a:buNone/>
            </a:pPr>
            <a:r>
              <a:rPr lang="en-US" sz="2400" b="1" dirty="0">
                <a:solidFill>
                  <a:schemeClr val="tx2"/>
                </a:solidFill>
              </a:rPr>
              <a:t>6.1.	Student Equity Plan 2025-2028 </a:t>
            </a:r>
          </a:p>
          <a:p>
            <a:pPr marL="920750" indent="-920750">
              <a:buClr>
                <a:srgbClr val="20557B"/>
              </a:buClr>
              <a:buNone/>
            </a:pPr>
            <a:r>
              <a:rPr lang="en-US" sz="2400" b="1">
                <a:solidFill>
                  <a:schemeClr val="tx2"/>
                </a:solidFill>
              </a:rPr>
              <a:t>	</a:t>
            </a:r>
            <a:r>
              <a:rPr lang="en-US" sz="2400" b="1"/>
              <a:t>Nessa </a:t>
            </a:r>
            <a:r>
              <a:rPr lang="en-US" sz="2400" b="1" dirty="0"/>
              <a:t>Julian (10 mins.)</a:t>
            </a:r>
            <a:endParaRPr lang="en-US" sz="2400" dirty="0"/>
          </a:p>
          <a:p>
            <a:pPr marL="920750" indent="-920750">
              <a:buNone/>
            </a:pPr>
            <a:endParaRPr lang="en-US" sz="2400" b="1" dirty="0">
              <a:solidFill>
                <a:schemeClr val="tx2"/>
              </a:solidFill>
            </a:endParaRPr>
          </a:p>
          <a:p>
            <a:pPr marL="522288" indent="-522288">
              <a:buNone/>
            </a:pPr>
            <a:r>
              <a:rPr lang="en-US" sz="2400" b="1" dirty="0">
                <a:solidFill>
                  <a:schemeClr val="tx2"/>
                </a:solidFill>
              </a:rPr>
              <a:t>6.2.	Updating College Mission &amp; Vision Statements</a:t>
            </a:r>
          </a:p>
          <a:p>
            <a:pPr marL="522288" indent="-522288">
              <a:buNone/>
            </a:pPr>
            <a:r>
              <a:rPr lang="en-US" sz="2400" b="1" dirty="0">
                <a:solidFill>
                  <a:schemeClr val="tx2"/>
                </a:solidFill>
              </a:rPr>
              <a:t>		</a:t>
            </a:r>
            <a:r>
              <a:rPr lang="en-US" sz="2400" b="1" dirty="0"/>
              <a:t>David Wilhelm (10 mins.)</a:t>
            </a:r>
          </a:p>
          <a:p>
            <a:pPr marL="522288" indent="-522288">
              <a:buNone/>
            </a:pPr>
            <a:endParaRPr lang="en-US" sz="2400" dirty="0"/>
          </a:p>
          <a:p>
            <a:pPr marL="920750" indent="-920750">
              <a:buClr>
                <a:srgbClr val="20557B"/>
              </a:buClr>
              <a:buNone/>
            </a:pPr>
            <a:r>
              <a:rPr lang="en-US" sz="2400" b="1" dirty="0">
                <a:solidFill>
                  <a:schemeClr val="tx2"/>
                </a:solidFill>
              </a:rPr>
              <a:t>6.3. 	Senate Modality Vote	</a:t>
            </a:r>
          </a:p>
          <a:p>
            <a:pPr marL="920750" indent="-920750">
              <a:buClr>
                <a:srgbClr val="20557B"/>
              </a:buClr>
              <a:buNone/>
            </a:pPr>
            <a:r>
              <a:rPr lang="en-US" sz="2400" b="1" dirty="0">
                <a:solidFill>
                  <a:schemeClr val="tx2"/>
                </a:solidFill>
              </a:rPr>
              <a:t>	</a:t>
            </a:r>
            <a:r>
              <a:rPr lang="en-US" sz="2400" b="1" dirty="0"/>
              <a:t>Rodrigo Gomez (10 mins.)</a:t>
            </a:r>
          </a:p>
          <a:p>
            <a:pPr marL="522288" indent="-522288">
              <a:buNone/>
            </a:pPr>
            <a:endParaRPr lang="en-US" sz="2400" b="1" dirty="0">
              <a:solidFill>
                <a:schemeClr val="tx2"/>
              </a:solidFill>
            </a:endParaRPr>
          </a:p>
        </p:txBody>
      </p:sp>
    </p:spTree>
    <p:extLst>
      <p:ext uri="{BB962C8B-B14F-4D97-AF65-F5344CB8AC3E}">
        <p14:creationId xmlns:p14="http://schemas.microsoft.com/office/powerpoint/2010/main" val="9255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D0929-74CE-137D-4F04-75F52D6F303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434F9B-A86F-B417-1EE2-6F2D9F2D02E9}"/>
              </a:ext>
            </a:extLst>
          </p:cNvPr>
          <p:cNvSpPr>
            <a:spLocks noGrp="1"/>
          </p:cNvSpPr>
          <p:nvPr>
            <p:ph type="sldNum" sz="quarter" idx="12"/>
          </p:nvPr>
        </p:nvSpPr>
        <p:spPr/>
        <p:txBody>
          <a:bodyPr/>
          <a:lstStyle/>
          <a:p>
            <a:fld id="{401CF334-2D5C-4859-84A6-CA7E6E43FAEB}" type="slidenum">
              <a:rPr lang="en-US" smtClean="0"/>
              <a:t>15</a:t>
            </a:fld>
            <a:endParaRPr lang="en-US"/>
          </a:p>
        </p:txBody>
      </p:sp>
      <p:sp>
        <p:nvSpPr>
          <p:cNvPr id="4" name="TextBox 3">
            <a:extLst>
              <a:ext uri="{FF2B5EF4-FFF2-40B4-BE49-F238E27FC236}">
                <a16:creationId xmlns:a16="http://schemas.microsoft.com/office/drawing/2014/main" id="{C01D4BA9-FF6E-F866-A9C1-9B8A36037574}"/>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Action Items (Second Reads)</a:t>
            </a:r>
          </a:p>
        </p:txBody>
      </p:sp>
      <p:sp>
        <p:nvSpPr>
          <p:cNvPr id="7" name="Content Placeholder 1">
            <a:extLst>
              <a:ext uri="{FF2B5EF4-FFF2-40B4-BE49-F238E27FC236}">
                <a16:creationId xmlns:a16="http://schemas.microsoft.com/office/drawing/2014/main" id="{3FDD17E1-9A71-6ABD-38EA-C96BBC8A7E09}"/>
              </a:ext>
            </a:extLst>
          </p:cNvPr>
          <p:cNvSpPr>
            <a:spLocks noGrp="1"/>
          </p:cNvSpPr>
          <p:nvPr>
            <p:ph idx="1"/>
          </p:nvPr>
        </p:nvSpPr>
        <p:spPr>
          <a:xfrm>
            <a:off x="609600" y="1843790"/>
            <a:ext cx="11097296" cy="1785104"/>
          </a:xfrm>
        </p:spPr>
        <p:txBody>
          <a:bodyPr vert="horz" lIns="91440" tIns="45720" rIns="91440" bIns="45720" anchor="t">
            <a:noAutofit/>
          </a:bodyPr>
          <a:lstStyle/>
          <a:p>
            <a:pPr marL="920750" indent="-920750">
              <a:buClr>
                <a:srgbClr val="20557B"/>
              </a:buClr>
              <a:buNone/>
            </a:pPr>
            <a:r>
              <a:rPr lang="en-US" sz="2400" b="1" dirty="0">
                <a:solidFill>
                  <a:schemeClr val="tx2"/>
                </a:solidFill>
              </a:rPr>
              <a:t>6.1.	Student Equity Plan 2025-2028 - </a:t>
            </a:r>
            <a:r>
              <a:rPr lang="en-US" sz="2400" b="1" dirty="0"/>
              <a:t>Nessa Julian (10 mins.)</a:t>
            </a:r>
          </a:p>
          <a:p>
            <a:pPr marL="920750" indent="-920750">
              <a:buClr>
                <a:srgbClr val="20557B"/>
              </a:buClr>
              <a:buNone/>
            </a:pPr>
            <a:endParaRPr lang="en-US" sz="1000" b="1" dirty="0"/>
          </a:p>
          <a:p>
            <a:pPr marL="920750" indent="-920750">
              <a:buClr>
                <a:srgbClr val="20557B"/>
              </a:buClr>
              <a:buNone/>
            </a:pPr>
            <a:r>
              <a:rPr lang="en-US" sz="2400" b="1" dirty="0"/>
              <a:t>	</a:t>
            </a:r>
            <a:r>
              <a:rPr lang="en-US" sz="2400" b="1" dirty="0">
                <a:hlinkClick r:id="rId3"/>
              </a:rPr>
              <a:t>Student </a:t>
            </a:r>
            <a:r>
              <a:rPr lang="en-US" sz="2400" b="1" dirty="0">
                <a:hlinkClick r:id="rId3"/>
              </a:rPr>
              <a:t>Equity</a:t>
            </a:r>
            <a:r>
              <a:rPr lang="en-US" sz="2400" b="1" dirty="0">
                <a:hlinkClick r:id="rId3"/>
              </a:rPr>
              <a:t> Plan Executive Summary</a:t>
            </a:r>
            <a:endParaRPr lang="en-US" sz="2400" b="1" dirty="0"/>
          </a:p>
          <a:p>
            <a:pPr marL="920750" indent="-920750">
              <a:buClr>
                <a:srgbClr val="20557B"/>
              </a:buClr>
              <a:buNone/>
            </a:pPr>
            <a:endParaRPr lang="en-US" sz="1000" b="1" dirty="0"/>
          </a:p>
          <a:p>
            <a:pPr marL="920750" indent="-920750">
              <a:buClr>
                <a:srgbClr val="20557B"/>
              </a:buClr>
              <a:buNone/>
            </a:pPr>
            <a:r>
              <a:rPr lang="en-US" sz="2400" b="1" dirty="0"/>
              <a:t>	</a:t>
            </a:r>
            <a:r>
              <a:rPr lang="en-US" sz="2400" b="1" dirty="0">
                <a:hlinkClick r:id="rId4"/>
              </a:rPr>
              <a:t>Equity Plan Draft</a:t>
            </a:r>
            <a:endParaRPr lang="en-US" sz="2400" b="1" dirty="0"/>
          </a:p>
        </p:txBody>
      </p:sp>
      <p:sp>
        <p:nvSpPr>
          <p:cNvPr id="3" name="TextBox 2">
            <a:extLst>
              <a:ext uri="{FF2B5EF4-FFF2-40B4-BE49-F238E27FC236}">
                <a16:creationId xmlns:a16="http://schemas.microsoft.com/office/drawing/2014/main" id="{C48B9DB9-DD5B-8D0A-2AAF-0856A303B48D}"/>
              </a:ext>
            </a:extLst>
          </p:cNvPr>
          <p:cNvSpPr txBox="1"/>
          <p:nvPr/>
        </p:nvSpPr>
        <p:spPr>
          <a:xfrm>
            <a:off x="1052623" y="4025589"/>
            <a:ext cx="10069033" cy="1785104"/>
          </a:xfrm>
          <a:prstGeom prst="rect">
            <a:avLst/>
          </a:prstGeom>
          <a:noFill/>
          <a:ln>
            <a:solidFill>
              <a:schemeClr val="bg2"/>
            </a:solidFill>
          </a:ln>
        </p:spPr>
        <p:txBody>
          <a:bodyPr wrap="square">
            <a:spAutoFit/>
          </a:bodyPr>
          <a:lstStyle/>
          <a:p>
            <a:pPr marL="9525" indent="-9525">
              <a:buClr>
                <a:srgbClr val="20557B"/>
              </a:buClr>
              <a:buNone/>
            </a:pPr>
            <a:r>
              <a:rPr lang="en-US" sz="2000" b="1" dirty="0"/>
              <a:t>“</a:t>
            </a:r>
            <a:r>
              <a:rPr lang="en-US" sz="1800" dirty="0"/>
              <a:t>Since the adoption of our 2022-2025 Student Equity Plan, Miramar has embraced equity as more than a value, but as a practice. We approach our work with greater intentionality and a race-conscious lens that critically examines institutional systems and barriers to redesign programs and services to more effectively support disproportionately impacted student groups. In addressing the barriers/focus areas of our previous plan, we discovered that a focus on race conscious design changed both our approach and action”</a:t>
            </a:r>
          </a:p>
        </p:txBody>
      </p:sp>
    </p:spTree>
    <p:extLst>
      <p:ext uri="{BB962C8B-B14F-4D97-AF65-F5344CB8AC3E}">
        <p14:creationId xmlns:p14="http://schemas.microsoft.com/office/powerpoint/2010/main" val="424025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896A-7D0B-4B7A-78B5-79A9FC1162C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4A02FE-752E-4299-C1E3-EABD13C2634C}"/>
              </a:ext>
            </a:extLst>
          </p:cNvPr>
          <p:cNvSpPr>
            <a:spLocks noGrp="1"/>
          </p:cNvSpPr>
          <p:nvPr>
            <p:ph type="sldNum" sz="quarter" idx="12"/>
          </p:nvPr>
        </p:nvSpPr>
        <p:spPr/>
        <p:txBody>
          <a:bodyPr/>
          <a:lstStyle/>
          <a:p>
            <a:fld id="{401CF334-2D5C-4859-84A6-CA7E6E43FAEB}" type="slidenum">
              <a:rPr lang="en-US" smtClean="0"/>
              <a:t>16</a:t>
            </a:fld>
            <a:endParaRPr lang="en-US"/>
          </a:p>
        </p:txBody>
      </p:sp>
      <p:sp>
        <p:nvSpPr>
          <p:cNvPr id="10" name="Content Placeholder 1">
            <a:extLst>
              <a:ext uri="{FF2B5EF4-FFF2-40B4-BE49-F238E27FC236}">
                <a16:creationId xmlns:a16="http://schemas.microsoft.com/office/drawing/2014/main" id="{D043E696-37EB-BD84-E2B0-F94DC48A66A4}"/>
              </a:ext>
            </a:extLst>
          </p:cNvPr>
          <p:cNvSpPr>
            <a:spLocks noGrp="1"/>
          </p:cNvSpPr>
          <p:nvPr>
            <p:ph idx="1"/>
          </p:nvPr>
        </p:nvSpPr>
        <p:spPr>
          <a:xfrm>
            <a:off x="533400" y="1708879"/>
            <a:ext cx="11173496" cy="1530881"/>
          </a:xfrm>
        </p:spPr>
        <p:txBody>
          <a:bodyPr vert="horz" lIns="91440" tIns="45720" rIns="91440" bIns="45720" anchor="t">
            <a:noAutofit/>
          </a:bodyPr>
          <a:lstStyle/>
          <a:p>
            <a:pPr marL="920750" indent="-920750">
              <a:buClr>
                <a:srgbClr val="20557B"/>
              </a:buClr>
              <a:buNone/>
            </a:pPr>
            <a:r>
              <a:rPr lang="en-US" sz="2400" b="1" dirty="0">
                <a:solidFill>
                  <a:schemeClr val="tx2"/>
                </a:solidFill>
              </a:rPr>
              <a:t>6.2.1	Miramar College Mission &amp; Vision Statements Update - </a:t>
            </a:r>
            <a:r>
              <a:rPr lang="en-US" sz="2400" b="1" dirty="0"/>
              <a:t>David Wilhelm (10 mins.)</a:t>
            </a:r>
          </a:p>
          <a:p>
            <a:pPr marL="920750" indent="-920750" algn="ctr">
              <a:buClr>
                <a:srgbClr val="20557B"/>
              </a:buClr>
              <a:buNone/>
            </a:pPr>
            <a:endParaRPr lang="en-US" sz="1000" b="1" dirty="0">
              <a:hlinkClick r:id="rId3"/>
            </a:endParaRPr>
          </a:p>
          <a:p>
            <a:pPr>
              <a:buClr>
                <a:srgbClr val="20557B"/>
              </a:buClr>
            </a:pPr>
            <a:r>
              <a:rPr lang="en-US" sz="2400" b="1" dirty="0">
                <a:hlinkClick r:id="rId3"/>
              </a:rPr>
              <a:t>Current Version</a:t>
            </a:r>
            <a:r>
              <a:rPr lang="en-US" sz="2400" b="1" dirty="0"/>
              <a:t>  | </a:t>
            </a:r>
            <a:r>
              <a:rPr lang="en-US" sz="2400" b="1" dirty="0">
                <a:hlinkClick r:id="rId4"/>
              </a:rPr>
              <a:t>Proposed Changes Version</a:t>
            </a:r>
            <a:endParaRPr lang="en-US" sz="2400" b="1" dirty="0"/>
          </a:p>
          <a:p>
            <a:pPr marL="920750" indent="-920750">
              <a:buClr>
                <a:srgbClr val="20557B"/>
              </a:buClr>
              <a:buNone/>
            </a:pPr>
            <a:endParaRPr lang="en-US" sz="1200" b="1" dirty="0">
              <a:solidFill>
                <a:schemeClr val="tx2"/>
              </a:solidFill>
            </a:endParaRPr>
          </a:p>
          <a:p>
            <a:pPr marL="920750" indent="-920750">
              <a:buClr>
                <a:srgbClr val="20557B"/>
              </a:buClr>
              <a:buNone/>
            </a:pPr>
            <a:r>
              <a:rPr lang="en-US" sz="1200" b="1" dirty="0">
                <a:solidFill>
                  <a:schemeClr val="tx2"/>
                </a:solidFill>
              </a:rPr>
              <a:t>	</a:t>
            </a:r>
          </a:p>
        </p:txBody>
      </p:sp>
      <p:sp>
        <p:nvSpPr>
          <p:cNvPr id="4" name="TextBox 3">
            <a:extLst>
              <a:ext uri="{FF2B5EF4-FFF2-40B4-BE49-F238E27FC236}">
                <a16:creationId xmlns:a16="http://schemas.microsoft.com/office/drawing/2014/main" id="{6E7FC240-7366-ABDF-653A-F911C262D37D}"/>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Action Items (Second Reads)</a:t>
            </a:r>
          </a:p>
        </p:txBody>
      </p:sp>
      <p:sp>
        <p:nvSpPr>
          <p:cNvPr id="3" name="TextBox 2">
            <a:extLst>
              <a:ext uri="{FF2B5EF4-FFF2-40B4-BE49-F238E27FC236}">
                <a16:creationId xmlns:a16="http://schemas.microsoft.com/office/drawing/2014/main" id="{2084A6B9-969A-74F6-28E3-06406BCDA64D}"/>
              </a:ext>
            </a:extLst>
          </p:cNvPr>
          <p:cNvSpPr txBox="1"/>
          <p:nvPr/>
        </p:nvSpPr>
        <p:spPr>
          <a:xfrm>
            <a:off x="579474" y="3356721"/>
            <a:ext cx="11173496" cy="1631216"/>
          </a:xfrm>
          <a:prstGeom prst="rect">
            <a:avLst/>
          </a:prstGeom>
          <a:noFill/>
          <a:ln>
            <a:solidFill>
              <a:schemeClr val="bg2"/>
            </a:solidFill>
          </a:ln>
        </p:spPr>
        <p:txBody>
          <a:bodyPr wrap="square">
            <a:spAutoFit/>
          </a:bodyPr>
          <a:lstStyle/>
          <a:p>
            <a:pPr marL="0" indent="0" algn="ctr">
              <a:buNone/>
            </a:pPr>
            <a:r>
              <a:rPr lang="en-US" sz="2000" b="1" u="sng" dirty="0"/>
              <a:t>Mission Statement</a:t>
            </a:r>
            <a:endParaRPr lang="en-US" sz="2000" dirty="0"/>
          </a:p>
          <a:p>
            <a:pPr algn="ctr"/>
            <a:r>
              <a:rPr lang="en-US" sz="2000" dirty="0"/>
              <a:t>San Diego Miramar College's mission is to prepare students to succeed by providing quality instruction and services in an environment that supports and promotes success, diversity, inclusion, and equity with innovative programs and partnerships to facilitate student completion for degrees/certificates, transfer, workforce training, and/or career advancement.</a:t>
            </a:r>
          </a:p>
        </p:txBody>
      </p:sp>
      <p:sp>
        <p:nvSpPr>
          <p:cNvPr id="7" name="TextBox 6">
            <a:extLst>
              <a:ext uri="{FF2B5EF4-FFF2-40B4-BE49-F238E27FC236}">
                <a16:creationId xmlns:a16="http://schemas.microsoft.com/office/drawing/2014/main" id="{9A1AEA50-4EB4-C0EC-3584-FF171A828994}"/>
              </a:ext>
            </a:extLst>
          </p:cNvPr>
          <p:cNvSpPr txBox="1"/>
          <p:nvPr/>
        </p:nvSpPr>
        <p:spPr>
          <a:xfrm>
            <a:off x="579474" y="5149873"/>
            <a:ext cx="11173496" cy="1323439"/>
          </a:xfrm>
          <a:prstGeom prst="rect">
            <a:avLst/>
          </a:prstGeom>
          <a:noFill/>
          <a:ln>
            <a:solidFill>
              <a:schemeClr val="bg2"/>
            </a:solidFill>
          </a:ln>
        </p:spPr>
        <p:txBody>
          <a:bodyPr wrap="square">
            <a:spAutoFit/>
          </a:bodyPr>
          <a:lstStyle/>
          <a:p>
            <a:pPr algn="ctr"/>
            <a:r>
              <a:rPr lang="en-US" sz="2000" b="1" u="sng" dirty="0"/>
              <a:t>Vision Statement</a:t>
            </a:r>
            <a:endParaRPr lang="en-US" sz="2000" dirty="0"/>
          </a:p>
          <a:p>
            <a:pPr algn="ctr"/>
            <a:r>
              <a:rPr lang="en-US" sz="2000" dirty="0"/>
              <a:t>San Diego Miramar College will be the center of education innovation and services to support our diverse students and community. In keeping with this vision, the college supports and emphasizes the following guiding values:</a:t>
            </a:r>
          </a:p>
        </p:txBody>
      </p:sp>
    </p:spTree>
    <p:extLst>
      <p:ext uri="{BB962C8B-B14F-4D97-AF65-F5344CB8AC3E}">
        <p14:creationId xmlns:p14="http://schemas.microsoft.com/office/powerpoint/2010/main" val="5969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E0C2-84D2-90DC-4423-40F4EE97ACF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FC9488-77CF-9749-17AC-049FE6FFE322}"/>
              </a:ext>
            </a:extLst>
          </p:cNvPr>
          <p:cNvSpPr>
            <a:spLocks noGrp="1"/>
          </p:cNvSpPr>
          <p:nvPr>
            <p:ph type="sldNum" sz="quarter" idx="12"/>
          </p:nvPr>
        </p:nvSpPr>
        <p:spPr/>
        <p:txBody>
          <a:bodyPr/>
          <a:lstStyle/>
          <a:p>
            <a:fld id="{401CF334-2D5C-4859-84A6-CA7E6E43FAEB}" type="slidenum">
              <a:rPr lang="en-US" smtClean="0"/>
              <a:t>17</a:t>
            </a:fld>
            <a:endParaRPr lang="en-US"/>
          </a:p>
        </p:txBody>
      </p:sp>
      <p:sp>
        <p:nvSpPr>
          <p:cNvPr id="10" name="Content Placeholder 1">
            <a:extLst>
              <a:ext uri="{FF2B5EF4-FFF2-40B4-BE49-F238E27FC236}">
                <a16:creationId xmlns:a16="http://schemas.microsoft.com/office/drawing/2014/main" id="{4CF6E63F-49AF-2DB7-8B46-AF5432C7402A}"/>
              </a:ext>
            </a:extLst>
          </p:cNvPr>
          <p:cNvSpPr>
            <a:spLocks noGrp="1"/>
          </p:cNvSpPr>
          <p:nvPr>
            <p:ph idx="1"/>
          </p:nvPr>
        </p:nvSpPr>
        <p:spPr>
          <a:xfrm>
            <a:off x="609600" y="1539595"/>
            <a:ext cx="11097296" cy="4964236"/>
          </a:xfrm>
        </p:spPr>
        <p:txBody>
          <a:bodyPr vert="horz" lIns="91440" tIns="45720" rIns="91440" bIns="45720" anchor="t">
            <a:noAutofit/>
          </a:bodyPr>
          <a:lstStyle/>
          <a:p>
            <a:pPr marL="920750" indent="-920750">
              <a:buClr>
                <a:srgbClr val="20557B"/>
              </a:buClr>
              <a:buNone/>
            </a:pPr>
            <a:r>
              <a:rPr lang="en-US" sz="2400" b="1" dirty="0">
                <a:solidFill>
                  <a:schemeClr val="tx2"/>
                </a:solidFill>
              </a:rPr>
              <a:t>6.2.2	Miramar College Mission &amp; Vision Statements Update</a:t>
            </a:r>
            <a:endParaRPr lang="en-US" sz="1200" b="1" dirty="0">
              <a:solidFill>
                <a:schemeClr val="tx2"/>
              </a:solidFill>
            </a:endParaRPr>
          </a:p>
          <a:p>
            <a:pPr marL="920750" indent="-920750">
              <a:buClr>
                <a:srgbClr val="20557B"/>
              </a:buClr>
              <a:buNone/>
            </a:pPr>
            <a:r>
              <a:rPr lang="en-US" sz="1200" b="1" dirty="0">
                <a:solidFill>
                  <a:schemeClr val="tx2"/>
                </a:solidFill>
              </a:rPr>
              <a:t>	</a:t>
            </a:r>
          </a:p>
        </p:txBody>
      </p:sp>
      <p:sp>
        <p:nvSpPr>
          <p:cNvPr id="4" name="TextBox 3">
            <a:extLst>
              <a:ext uri="{FF2B5EF4-FFF2-40B4-BE49-F238E27FC236}">
                <a16:creationId xmlns:a16="http://schemas.microsoft.com/office/drawing/2014/main" id="{819BC80B-74DC-8D94-E89B-D9D8678EB036}"/>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8" name="TextBox 7">
            <a:extLst>
              <a:ext uri="{FF2B5EF4-FFF2-40B4-BE49-F238E27FC236}">
                <a16:creationId xmlns:a16="http://schemas.microsoft.com/office/drawing/2014/main" id="{62C75274-9C2F-318E-4594-43B3A57E7046}"/>
              </a:ext>
            </a:extLst>
          </p:cNvPr>
          <p:cNvSpPr txBox="1"/>
          <p:nvPr/>
        </p:nvSpPr>
        <p:spPr>
          <a:xfrm>
            <a:off x="377868" y="2238602"/>
            <a:ext cx="5305885" cy="4062651"/>
          </a:xfrm>
          <a:prstGeom prst="rect">
            <a:avLst/>
          </a:prstGeom>
          <a:noFill/>
          <a:ln>
            <a:solidFill>
              <a:schemeClr val="bg2"/>
            </a:solidFill>
          </a:ln>
        </p:spPr>
        <p:txBody>
          <a:bodyPr wrap="square">
            <a:spAutoFit/>
          </a:bodyPr>
          <a:lstStyle/>
          <a:p>
            <a:pPr marL="342900" indent="-342900">
              <a:buFont typeface="Arial" panose="020B0604020202020204" pitchFamily="34" charset="0"/>
              <a:buChar char="•"/>
            </a:pPr>
            <a:r>
              <a:rPr lang="en-US" dirty="0"/>
              <a:t>Access to learning and support services, for all students to successfully achieve their education and career goals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A culture that breaks down barriers, embraces and promotes community through equity, inclusion, civility, responsibility, sustainability, from a global perspective.</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A reflection of our community through the diversity of our students, classified professionals, faculty, and administrators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Creativity, innovation, flexibility, and excellence in teaching, learning, and services</a:t>
            </a:r>
          </a:p>
        </p:txBody>
      </p:sp>
      <p:sp>
        <p:nvSpPr>
          <p:cNvPr id="9" name="TextBox 8">
            <a:extLst>
              <a:ext uri="{FF2B5EF4-FFF2-40B4-BE49-F238E27FC236}">
                <a16:creationId xmlns:a16="http://schemas.microsoft.com/office/drawing/2014/main" id="{FD24680D-5DB1-33EA-BA67-7145C04F3828}"/>
              </a:ext>
            </a:extLst>
          </p:cNvPr>
          <p:cNvSpPr txBox="1"/>
          <p:nvPr/>
        </p:nvSpPr>
        <p:spPr>
          <a:xfrm>
            <a:off x="5790989" y="2238602"/>
            <a:ext cx="6023143" cy="4339650"/>
          </a:xfrm>
          <a:prstGeom prst="rect">
            <a:avLst/>
          </a:prstGeom>
          <a:noFill/>
          <a:ln>
            <a:solidFill>
              <a:schemeClr val="bg2"/>
            </a:solidFill>
          </a:ln>
        </p:spPr>
        <p:txBody>
          <a:bodyPr wrap="square">
            <a:spAutoFit/>
          </a:bodyPr>
          <a:lstStyle/>
          <a:p>
            <a:pPr marL="285750" indent="-285750">
              <a:buFont typeface="Arial" panose="020B0604020202020204" pitchFamily="34" charset="0"/>
              <a:buChar char="•"/>
            </a:pPr>
            <a:r>
              <a:rPr lang="en-US" dirty="0"/>
              <a:t>The ability to recognize and adapt to opportunities and challenges emerging from a complex and dynamic world</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Strategic resource and partnership development to support curriculum and program innovation through collaboration with key stakeholders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Effective participation in governance with respect and professionalism through intentional, purposeful, and effective communication embraced by the college community</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Transformative processes that include a culture of evidence, collaborative inquiry, and action for promoting student success</a:t>
            </a:r>
          </a:p>
        </p:txBody>
      </p:sp>
    </p:spTree>
    <p:extLst>
      <p:ext uri="{BB962C8B-B14F-4D97-AF65-F5344CB8AC3E}">
        <p14:creationId xmlns:p14="http://schemas.microsoft.com/office/powerpoint/2010/main" val="358559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18</a:t>
            </a:fld>
            <a:endParaRPr lang="en-US"/>
          </a:p>
        </p:txBody>
      </p:sp>
      <p:sp>
        <p:nvSpPr>
          <p:cNvPr id="11" name="Title 2">
            <a:extLst>
              <a:ext uri="{FF2B5EF4-FFF2-40B4-BE49-F238E27FC236}">
                <a16:creationId xmlns:a16="http://schemas.microsoft.com/office/drawing/2014/main" id="{52083882-8748-E144-BEF0-06B36D685557}"/>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000" dirty="0">
                <a:solidFill>
                  <a:schemeClr val="tx2"/>
                </a:solidFill>
              </a:rPr>
              <a:t>6. Action Items (Second Reads)</a:t>
            </a:r>
          </a:p>
        </p:txBody>
      </p:sp>
      <p:sp>
        <p:nvSpPr>
          <p:cNvPr id="7" name="Content Placeholder 1">
            <a:extLst>
              <a:ext uri="{FF2B5EF4-FFF2-40B4-BE49-F238E27FC236}">
                <a16:creationId xmlns:a16="http://schemas.microsoft.com/office/drawing/2014/main" id="{209C2E8A-9F66-9E4E-BF3D-E8B91E4E0F59}"/>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835F8203-805D-9910-643B-C3DAF6338094}"/>
              </a:ext>
            </a:extLst>
          </p:cNvPr>
          <p:cNvSpPr>
            <a:spLocks noGrp="1"/>
          </p:cNvSpPr>
          <p:nvPr>
            <p:ph idx="1"/>
          </p:nvPr>
        </p:nvSpPr>
        <p:spPr>
          <a:xfrm>
            <a:off x="604344" y="1608870"/>
            <a:ext cx="10972800" cy="4579841"/>
          </a:xfrm>
        </p:spPr>
        <p:txBody>
          <a:bodyPr>
            <a:noAutofit/>
          </a:bodyPr>
          <a:lstStyle/>
          <a:p>
            <a:pPr marL="920750" indent="-920750">
              <a:buNone/>
            </a:pPr>
            <a:r>
              <a:rPr lang="en-US" sz="2400" b="1" dirty="0">
                <a:solidFill>
                  <a:schemeClr val="tx2"/>
                </a:solidFill>
              </a:rPr>
              <a:t>6.3.1	AS Meeting Modality Update - </a:t>
            </a:r>
            <a:r>
              <a:rPr lang="en-US" sz="2400" b="1" dirty="0"/>
              <a:t>Rodrigo Gomez (10 mins)</a:t>
            </a:r>
          </a:p>
          <a:p>
            <a:pPr marL="920750" indent="-920750">
              <a:buNone/>
            </a:pPr>
            <a:endParaRPr lang="en-US" sz="1000" b="1" dirty="0">
              <a:solidFill>
                <a:schemeClr val="tx2"/>
              </a:solidFill>
            </a:endParaRPr>
          </a:p>
          <a:p>
            <a:pPr marL="9525" indent="-9525">
              <a:buNone/>
            </a:pPr>
            <a:r>
              <a:rPr lang="en-US" sz="2400" dirty="0"/>
              <a:t>Technical issues persist in this hybrid format, with some in-person and some remote, and the </a:t>
            </a:r>
            <a:r>
              <a:rPr lang="en-US" sz="2400" b="1" dirty="0"/>
              <a:t>ongoing interruptions hinder our governance process.</a:t>
            </a:r>
            <a:r>
              <a:rPr lang="en-US" sz="2400" dirty="0"/>
              <a:t> The question is whether we should return to fully in-person senate meetings.</a:t>
            </a:r>
          </a:p>
          <a:p>
            <a:pPr marL="9525" indent="-9525">
              <a:buNone/>
            </a:pPr>
            <a:endParaRPr lang="en-US" sz="1000" dirty="0"/>
          </a:p>
          <a:p>
            <a:pPr marL="581025" indent="-349250"/>
            <a:r>
              <a:rPr lang="en-US" sz="2400" dirty="0"/>
              <a:t>City and Mesa went back to fully in-person after pandemic restrictions softened, citing </a:t>
            </a:r>
            <a:r>
              <a:rPr lang="en-US" sz="2400" b="1" dirty="0"/>
              <a:t>Brown Rule Violations from Senators travelling, cameras not being on, </a:t>
            </a:r>
            <a:r>
              <a:rPr lang="en-US" sz="2400" dirty="0"/>
              <a:t>&amp; collegiality as key reasons; Continuing Ed still offers the remote option but also aspires to shift to fully in-person</a:t>
            </a:r>
          </a:p>
          <a:p>
            <a:pPr marL="581025" indent="-349250"/>
            <a:r>
              <a:rPr lang="en-US" sz="2400" dirty="0"/>
              <a:t>78 Hours / 110 Hours </a:t>
            </a:r>
            <a:r>
              <a:rPr lang="en-US" sz="2400" dirty="0">
                <a:sym typeface="Wingdings" pitchFamily="2" charset="2"/>
              </a:rPr>
              <a:t> Adjunct Faculty participation</a:t>
            </a:r>
          </a:p>
          <a:p>
            <a:pPr marL="581025" indent="-349250"/>
            <a:r>
              <a:rPr lang="en-US" sz="2400" dirty="0">
                <a:sym typeface="Wingdings" pitchFamily="2" charset="2"/>
              </a:rPr>
              <a:t>Should the decision be made to return to fully in-person, we would do so starting Spring 2026 (for senators to accommodate)</a:t>
            </a:r>
          </a:p>
          <a:p>
            <a:pPr marL="9525" indent="-9525">
              <a:buNone/>
            </a:pPr>
            <a:endParaRPr lang="en-US" sz="2400" dirty="0"/>
          </a:p>
          <a:p>
            <a:pPr marL="920750" indent="-920750">
              <a:buNone/>
            </a:pPr>
            <a:endParaRPr lang="en-US" sz="2400" b="1" dirty="0">
              <a:solidFill>
                <a:schemeClr val="tx2"/>
              </a:solidFill>
            </a:endParaRPr>
          </a:p>
        </p:txBody>
      </p:sp>
    </p:spTree>
    <p:extLst>
      <p:ext uri="{BB962C8B-B14F-4D97-AF65-F5344CB8AC3E}">
        <p14:creationId xmlns:p14="http://schemas.microsoft.com/office/powerpoint/2010/main" val="269018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9077F-2583-D5C8-19E8-F00F11CBAB5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DBE5CB-A1DF-1F9E-6F81-436E4CC39C3A}"/>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19</a:t>
            </a:fld>
            <a:endParaRPr lang="en-US"/>
          </a:p>
        </p:txBody>
      </p:sp>
      <p:sp>
        <p:nvSpPr>
          <p:cNvPr id="11" name="Title 2">
            <a:extLst>
              <a:ext uri="{FF2B5EF4-FFF2-40B4-BE49-F238E27FC236}">
                <a16:creationId xmlns:a16="http://schemas.microsoft.com/office/drawing/2014/main" id="{63790A04-52FC-FA8C-3244-3CE2B6C1C5AD}"/>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5000" dirty="0">
                <a:solidFill>
                  <a:schemeClr val="tx2"/>
                </a:solidFill>
              </a:rPr>
              <a:t>6. Action Items (Second Reads)</a:t>
            </a:r>
          </a:p>
        </p:txBody>
      </p:sp>
      <p:sp>
        <p:nvSpPr>
          <p:cNvPr id="7" name="Content Placeholder 1">
            <a:extLst>
              <a:ext uri="{FF2B5EF4-FFF2-40B4-BE49-F238E27FC236}">
                <a16:creationId xmlns:a16="http://schemas.microsoft.com/office/drawing/2014/main" id="{32812B7F-B1EE-70E2-1818-20EBB3D4302A}"/>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615711E9-C2D8-5599-2370-D4EA239AFEF4}"/>
              </a:ext>
            </a:extLst>
          </p:cNvPr>
          <p:cNvSpPr>
            <a:spLocks noGrp="1"/>
          </p:cNvSpPr>
          <p:nvPr>
            <p:ph idx="1"/>
          </p:nvPr>
        </p:nvSpPr>
        <p:spPr>
          <a:xfrm>
            <a:off x="604344" y="1608870"/>
            <a:ext cx="10972800" cy="4579841"/>
          </a:xfrm>
        </p:spPr>
        <p:txBody>
          <a:bodyPr>
            <a:noAutofit/>
          </a:bodyPr>
          <a:lstStyle/>
          <a:p>
            <a:pPr marL="920750" indent="-920750">
              <a:buNone/>
            </a:pPr>
            <a:r>
              <a:rPr lang="en-US" sz="2400" b="1" dirty="0">
                <a:solidFill>
                  <a:schemeClr val="tx2"/>
                </a:solidFill>
              </a:rPr>
              <a:t>6.3.2	AS Meeting Modality Update - </a:t>
            </a:r>
            <a:r>
              <a:rPr lang="en-US" sz="2400" b="1" dirty="0"/>
              <a:t>Rodrigo Gomez (10 mins)</a:t>
            </a:r>
          </a:p>
          <a:p>
            <a:pPr marL="920750" indent="-920750">
              <a:buNone/>
            </a:pPr>
            <a:endParaRPr lang="en-US" sz="1000" b="1" dirty="0">
              <a:solidFill>
                <a:schemeClr val="tx2"/>
              </a:solidFill>
            </a:endParaRPr>
          </a:p>
          <a:p>
            <a:pPr marL="9525" indent="-9525">
              <a:buNone/>
            </a:pPr>
            <a:r>
              <a:rPr lang="en-US" sz="2400" dirty="0"/>
              <a:t>Items to Consider: </a:t>
            </a:r>
          </a:p>
          <a:p>
            <a:pPr marL="9525" indent="-9525">
              <a:buNone/>
            </a:pPr>
            <a:endParaRPr lang="en-US" sz="1200" dirty="0"/>
          </a:p>
          <a:p>
            <a:pPr marL="9525" indent="-9525">
              <a:buNone/>
            </a:pPr>
            <a:r>
              <a:rPr lang="en-US" sz="2400" dirty="0">
                <a:hlinkClick r:id="rId3"/>
              </a:rPr>
              <a:t>Context for Vote: Returning to Fully In-Person Senate Meetings</a:t>
            </a:r>
            <a:endParaRPr lang="en-US" sz="2400" dirty="0"/>
          </a:p>
          <a:p>
            <a:pPr>
              <a:buFontTx/>
              <a:buChar char="-"/>
            </a:pPr>
            <a:r>
              <a:rPr lang="en-US" sz="2400" dirty="0"/>
              <a:t>Provides additional information for senators to consider, including ways remote attendance puts Brown Act into question + </a:t>
            </a:r>
            <a:r>
              <a:rPr lang="en-US" sz="2400" dirty="0">
                <a:hlinkClick r:id="rId4"/>
              </a:rPr>
              <a:t>Zoom Chat Responses</a:t>
            </a:r>
            <a:r>
              <a:rPr lang="en-US" sz="2400" dirty="0"/>
              <a:t> for an example of how the tech hurts collegiality.</a:t>
            </a:r>
          </a:p>
          <a:p>
            <a:pPr>
              <a:buFontTx/>
              <a:buChar char="-"/>
            </a:pPr>
            <a:endParaRPr lang="en-US" sz="1200" b="1" dirty="0">
              <a:solidFill>
                <a:schemeClr val="tx2"/>
              </a:solidFill>
            </a:endParaRPr>
          </a:p>
          <a:p>
            <a:pPr marL="920750" indent="-920750">
              <a:buNone/>
            </a:pPr>
            <a:r>
              <a:rPr lang="en-US" sz="2400" dirty="0">
                <a:solidFill>
                  <a:schemeClr val="tx2"/>
                </a:solidFill>
                <a:hlinkClick r:id="rId5"/>
              </a:rPr>
              <a:t>ASRE Recommendation</a:t>
            </a:r>
            <a:endParaRPr lang="en-US" sz="2400" dirty="0">
              <a:solidFill>
                <a:schemeClr val="tx2"/>
              </a:solidFill>
            </a:endParaRPr>
          </a:p>
          <a:p>
            <a:pPr marL="234950" indent="-234950">
              <a:buNone/>
            </a:pPr>
            <a:r>
              <a:rPr lang="en-US" sz="2400" dirty="0"/>
              <a:t>- Provides additional information for senators to consider, suggesting that eliminating remote attendance cause equity issues.</a:t>
            </a:r>
          </a:p>
        </p:txBody>
      </p:sp>
    </p:spTree>
    <p:extLst>
      <p:ext uri="{BB962C8B-B14F-4D97-AF65-F5344CB8AC3E}">
        <p14:creationId xmlns:p14="http://schemas.microsoft.com/office/powerpoint/2010/main" val="24455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EC70-9CE3-2C69-5820-C6C4D4C4F7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EFB634-E847-9A72-C7CE-EE0CB3CA0241}"/>
              </a:ext>
            </a:extLst>
          </p:cNvPr>
          <p:cNvSpPr>
            <a:spLocks noGrp="1"/>
          </p:cNvSpPr>
          <p:nvPr>
            <p:ph type="title"/>
          </p:nvPr>
        </p:nvSpPr>
        <p:spPr>
          <a:xfrm>
            <a:off x="914400" y="925741"/>
            <a:ext cx="10363200" cy="2213700"/>
          </a:xfrm>
        </p:spPr>
        <p:txBody>
          <a:bodyPr anchor="b">
            <a:normAutofit/>
          </a:bodyPr>
          <a:lstStyle/>
          <a:p>
            <a:pPr algn="r"/>
            <a:r>
              <a:rPr lang="en-US" sz="6000" dirty="0"/>
              <a:t>San Diego Miramar College</a:t>
            </a:r>
            <a:br>
              <a:rPr lang="en-US" sz="6000" dirty="0"/>
            </a:br>
            <a:r>
              <a:rPr lang="en-US" sz="6000" dirty="0"/>
              <a:t>Academic Senate Meeting</a:t>
            </a:r>
          </a:p>
        </p:txBody>
      </p:sp>
      <p:sp>
        <p:nvSpPr>
          <p:cNvPr id="5" name="Subtitle 4">
            <a:extLst>
              <a:ext uri="{FF2B5EF4-FFF2-40B4-BE49-F238E27FC236}">
                <a16:creationId xmlns:a16="http://schemas.microsoft.com/office/drawing/2014/main" id="{527F8943-2855-FE7E-61B6-31EF6CA8C9F0}"/>
              </a:ext>
            </a:extLst>
          </p:cNvPr>
          <p:cNvSpPr>
            <a:spLocks noGrp="1"/>
          </p:cNvSpPr>
          <p:nvPr>
            <p:ph type="body" idx="1"/>
          </p:nvPr>
        </p:nvSpPr>
        <p:spPr>
          <a:xfrm>
            <a:off x="914400" y="3377615"/>
            <a:ext cx="10363200" cy="2637309"/>
          </a:xfrm>
        </p:spPr>
        <p:txBody>
          <a:bodyPr anchor="t">
            <a:noAutofit/>
          </a:bodyPr>
          <a:lstStyle/>
          <a:p>
            <a:pPr algn="r">
              <a:spcBef>
                <a:spcPts val="0"/>
              </a:spcBef>
            </a:pPr>
            <a:r>
              <a:rPr lang="en-US" sz="3200" b="1" dirty="0"/>
              <a:t>October 21st, 2025</a:t>
            </a:r>
          </a:p>
          <a:p>
            <a:pPr algn="r">
              <a:spcBef>
                <a:spcPts val="0"/>
              </a:spcBef>
            </a:pPr>
            <a:r>
              <a:rPr lang="en-US" sz="3200" b="1" dirty="0"/>
              <a:t>2024-25 Academic Year</a:t>
            </a:r>
          </a:p>
          <a:p>
            <a:pPr algn="r">
              <a:spcBef>
                <a:spcPts val="0"/>
              </a:spcBef>
            </a:pPr>
            <a:endParaRPr lang="en-US" sz="3200" dirty="0"/>
          </a:p>
          <a:p>
            <a:pPr algn="r">
              <a:spcBef>
                <a:spcPts val="0"/>
              </a:spcBef>
            </a:pPr>
            <a:r>
              <a:rPr lang="en-US" sz="3200" b="1" i="1" dirty="0"/>
              <a:t>Cultivating Community:</a:t>
            </a:r>
          </a:p>
          <a:p>
            <a:pPr algn="r">
              <a:spcBef>
                <a:spcPts val="0"/>
              </a:spcBef>
            </a:pPr>
            <a:r>
              <a:rPr lang="en-US" sz="3200" b="1" i="1" dirty="0"/>
              <a:t>Making the invisible visible</a:t>
            </a:r>
            <a:endParaRPr lang="en-US" sz="1600" b="1" i="1" dirty="0"/>
          </a:p>
          <a:p>
            <a:pPr algn="r">
              <a:spcBef>
                <a:spcPts val="0"/>
              </a:spcBef>
            </a:pPr>
            <a:endParaRPr lang="en-US" sz="1600" dirty="0"/>
          </a:p>
          <a:p>
            <a:pPr algn="r">
              <a:spcBef>
                <a:spcPts val="0"/>
              </a:spcBef>
            </a:pPr>
            <a:r>
              <a:rPr lang="en-US" sz="1600" dirty="0"/>
              <a:t>Attending for Flex credit? Email </a:t>
            </a:r>
            <a:r>
              <a:rPr lang="en-US" sz="1600" dirty="0">
                <a:hlinkClick r:id="rId3"/>
              </a:rPr>
              <a:t>rgomez001@sdccd.edu</a:t>
            </a:r>
            <a:r>
              <a:rPr lang="en-US" sz="1600" dirty="0"/>
              <a:t> or </a:t>
            </a:r>
            <a:r>
              <a:rPr lang="en-US" sz="1600" dirty="0">
                <a:hlinkClick r:id="rId4"/>
              </a:rPr>
              <a:t>jbartolo@sdccd.edu</a:t>
            </a:r>
            <a:endParaRPr lang="en-US" sz="1600" dirty="0"/>
          </a:p>
        </p:txBody>
      </p:sp>
      <p:sp>
        <p:nvSpPr>
          <p:cNvPr id="6" name="TextBox 5">
            <a:extLst>
              <a:ext uri="{FF2B5EF4-FFF2-40B4-BE49-F238E27FC236}">
                <a16:creationId xmlns:a16="http://schemas.microsoft.com/office/drawing/2014/main" id="{AA818314-FB21-D03F-D4DD-655196972C5F}"/>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pic>
        <p:nvPicPr>
          <p:cNvPr id="7" name="Picture 6">
            <a:hlinkClick r:id="rId5"/>
            <a:extLst>
              <a:ext uri="{FF2B5EF4-FFF2-40B4-BE49-F238E27FC236}">
                <a16:creationId xmlns:a16="http://schemas.microsoft.com/office/drawing/2014/main" id="{A5BB79AC-EDAE-A381-D8C0-F32A27B9377A}"/>
              </a:ext>
            </a:extLst>
          </p:cNvPr>
          <p:cNvPicPr>
            <a:picLocks noChangeAspect="1"/>
          </p:cNvPicPr>
          <p:nvPr/>
        </p:nvPicPr>
        <p:blipFill>
          <a:blip r:embed="rId6"/>
          <a:stretch>
            <a:fillRect/>
          </a:stretch>
        </p:blipFill>
        <p:spPr>
          <a:xfrm>
            <a:off x="2559156" y="3448923"/>
            <a:ext cx="2133600" cy="2168577"/>
          </a:xfrm>
          <a:prstGeom prst="rect">
            <a:avLst/>
          </a:prstGeom>
        </p:spPr>
      </p:pic>
      <p:sp>
        <p:nvSpPr>
          <p:cNvPr id="3" name="TextBox 2">
            <a:extLst>
              <a:ext uri="{FF2B5EF4-FFF2-40B4-BE49-F238E27FC236}">
                <a16:creationId xmlns:a16="http://schemas.microsoft.com/office/drawing/2014/main" id="{FC076271-23F4-7A94-6905-FC29AA10E124}"/>
              </a:ext>
            </a:extLst>
          </p:cNvPr>
          <p:cNvSpPr txBox="1"/>
          <p:nvPr/>
        </p:nvSpPr>
        <p:spPr>
          <a:xfrm>
            <a:off x="2592686" y="5527433"/>
            <a:ext cx="2105576" cy="276999"/>
          </a:xfrm>
          <a:prstGeom prst="rect">
            <a:avLst/>
          </a:prstGeom>
          <a:noFill/>
          <a:ln>
            <a:noFill/>
          </a:ln>
        </p:spPr>
        <p:txBody>
          <a:bodyPr wrap="none" rtlCol="0">
            <a:spAutoFit/>
          </a:bodyPr>
          <a:lstStyle/>
          <a:p>
            <a:r>
              <a:rPr lang="en-US" sz="1200" dirty="0"/>
              <a:t>(QR Code for A.S. Webpage)</a:t>
            </a:r>
          </a:p>
        </p:txBody>
      </p:sp>
      <p:sp>
        <p:nvSpPr>
          <p:cNvPr id="2" name="Slide Number Placeholder 1">
            <a:extLst>
              <a:ext uri="{FF2B5EF4-FFF2-40B4-BE49-F238E27FC236}">
                <a16:creationId xmlns:a16="http://schemas.microsoft.com/office/drawing/2014/main" id="{3EB1C46F-8268-EF23-A14A-FD08B0996EAF}"/>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105624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20</a:t>
            </a:fld>
            <a:endParaRPr lang="en-US"/>
          </a:p>
        </p:txBody>
      </p:sp>
      <p:sp>
        <p:nvSpPr>
          <p:cNvPr id="10" name="Content Placeholder 1">
            <a:extLst>
              <a:ext uri="{FF2B5EF4-FFF2-40B4-BE49-F238E27FC236}">
                <a16:creationId xmlns:a16="http://schemas.microsoft.com/office/drawing/2014/main" id="{7DA5DFF4-CD28-B64B-94A3-17ADDF7D8C18}"/>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7.1.	Curriculum Committee Updates</a:t>
            </a:r>
          </a:p>
          <a:p>
            <a:pPr marL="920750" indent="-920750">
              <a:buClr>
                <a:srgbClr val="20557B"/>
              </a:buClr>
              <a:buNone/>
            </a:pPr>
            <a:r>
              <a:rPr lang="en-US" sz="2400" b="1" dirty="0">
                <a:solidFill>
                  <a:schemeClr val="tx2"/>
                </a:solidFill>
              </a:rPr>
              <a:t>	</a:t>
            </a:r>
            <a:r>
              <a:rPr lang="en-US" sz="2400" b="1" dirty="0"/>
              <a:t>Veronica Hartmann (5 mins.)</a:t>
            </a:r>
            <a:endParaRPr lang="en-US" sz="2400" dirty="0"/>
          </a:p>
          <a:p>
            <a:pPr marL="919162" indent="0">
              <a:buClr>
                <a:srgbClr val="20557B"/>
              </a:buClr>
              <a:buNone/>
            </a:pPr>
            <a:endParaRPr lang="en-US" sz="1200" dirty="0"/>
          </a:p>
          <a:p>
            <a:pPr marL="920750" indent="-920750">
              <a:buClr>
                <a:srgbClr val="20557B"/>
              </a:buClr>
              <a:buNone/>
            </a:pPr>
            <a:r>
              <a:rPr lang="en-US" sz="2400" b="1" dirty="0">
                <a:solidFill>
                  <a:schemeClr val="tx2"/>
                </a:solidFill>
              </a:rPr>
              <a:t>7.2.	Ensuring Senate Representation for All Faculty</a:t>
            </a:r>
          </a:p>
          <a:p>
            <a:pPr marL="920750" indent="-920750">
              <a:buClr>
                <a:srgbClr val="20557B"/>
              </a:buClr>
              <a:buNone/>
            </a:pPr>
            <a:r>
              <a:rPr lang="en-US" sz="2400" b="1" dirty="0">
                <a:solidFill>
                  <a:schemeClr val="tx2"/>
                </a:solidFill>
              </a:rPr>
              <a:t>	</a:t>
            </a:r>
            <a:r>
              <a:rPr lang="en-US" sz="2400" b="1" dirty="0"/>
              <a:t>Rodrigo Gomez (10 mins.)</a:t>
            </a:r>
            <a:br>
              <a:rPr lang="en-US" sz="2200" b="1" dirty="0"/>
            </a:br>
            <a:endParaRPr lang="en-US" sz="1200" b="1" dirty="0">
              <a:solidFill>
                <a:schemeClr val="tx2"/>
              </a:solidFill>
            </a:endParaRPr>
          </a:p>
          <a:p>
            <a:pPr marL="920750" indent="-920750">
              <a:buClr>
                <a:srgbClr val="20557B"/>
              </a:buClr>
              <a:buNone/>
            </a:pPr>
            <a:r>
              <a:rPr lang="en-US" sz="2400" b="1" dirty="0">
                <a:solidFill>
                  <a:schemeClr val="tx2"/>
                </a:solidFill>
              </a:rPr>
              <a:t>7.3.	Faculty Contract Hiring List Presentation	</a:t>
            </a:r>
          </a:p>
          <a:p>
            <a:pPr marL="920750" indent="-920750">
              <a:buClr>
                <a:srgbClr val="20557B"/>
              </a:buClr>
              <a:buNone/>
            </a:pPr>
            <a:r>
              <a:rPr lang="en-US" sz="2400" b="1" dirty="0">
                <a:solidFill>
                  <a:schemeClr val="tx2"/>
                </a:solidFill>
              </a:rPr>
              <a:t>	</a:t>
            </a:r>
            <a:r>
              <a:rPr lang="en-US" sz="2400" b="1" dirty="0"/>
              <a:t>Mary </a:t>
            </a:r>
            <a:r>
              <a:rPr lang="en-US" sz="2400" b="1" dirty="0" err="1"/>
              <a:t>Kjartanson</a:t>
            </a:r>
            <a:r>
              <a:rPr lang="en-US" sz="2400" b="1" dirty="0"/>
              <a:t> (10 mins.)</a:t>
            </a:r>
          </a:p>
          <a:p>
            <a:pPr marL="920750" indent="-920750">
              <a:buClr>
                <a:srgbClr val="20557B"/>
              </a:buClr>
              <a:buNone/>
            </a:pPr>
            <a:endParaRPr lang="en-US" sz="1200" b="1" dirty="0"/>
          </a:p>
          <a:p>
            <a:pPr marL="920750" indent="-920750">
              <a:buClr>
                <a:srgbClr val="20557B"/>
              </a:buClr>
              <a:buNone/>
            </a:pPr>
            <a:r>
              <a:rPr lang="en-US" sz="2400" b="1" dirty="0">
                <a:solidFill>
                  <a:schemeClr val="tx2"/>
                </a:solidFill>
              </a:rPr>
              <a:t>7.4</a:t>
            </a:r>
            <a:r>
              <a:rPr lang="en-US" sz="2400" b="1" dirty="0"/>
              <a:t>	</a:t>
            </a:r>
            <a:r>
              <a:rPr lang="en-US" sz="2400" b="1" dirty="0">
                <a:solidFill>
                  <a:schemeClr val="tx2"/>
                </a:solidFill>
              </a:rPr>
              <a:t>Miramar AI Working Group</a:t>
            </a:r>
          </a:p>
          <a:p>
            <a:pPr marL="920750" indent="-920750">
              <a:buClr>
                <a:srgbClr val="20557B"/>
              </a:buClr>
              <a:buNone/>
            </a:pPr>
            <a:r>
              <a:rPr lang="en-US" sz="2400" b="1" dirty="0"/>
              <a:t>	Rodrigo Gomez (5 mins.)</a:t>
            </a:r>
          </a:p>
        </p:txBody>
      </p:sp>
      <p:sp>
        <p:nvSpPr>
          <p:cNvPr id="4" name="TextBox 3">
            <a:extLst>
              <a:ext uri="{FF2B5EF4-FFF2-40B4-BE49-F238E27FC236}">
                <a16:creationId xmlns:a16="http://schemas.microsoft.com/office/drawing/2014/main" id="{4F377C99-43EC-B34A-B16C-DC199A9ADAAB}"/>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7. Discussion Items (First Reads)</a:t>
            </a:r>
          </a:p>
        </p:txBody>
      </p:sp>
    </p:spTree>
    <p:extLst>
      <p:ext uri="{BB962C8B-B14F-4D97-AF65-F5344CB8AC3E}">
        <p14:creationId xmlns:p14="http://schemas.microsoft.com/office/powerpoint/2010/main" val="153220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425-9F37-0836-EC0B-1083F4D0AAE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0A8657-D3FB-CD06-D340-41BE3552D98C}"/>
              </a:ext>
            </a:extLst>
          </p:cNvPr>
          <p:cNvSpPr>
            <a:spLocks noGrp="1"/>
          </p:cNvSpPr>
          <p:nvPr>
            <p:ph type="sldNum" sz="quarter" idx="12"/>
          </p:nvPr>
        </p:nvSpPr>
        <p:spPr/>
        <p:txBody>
          <a:bodyPr/>
          <a:lstStyle/>
          <a:p>
            <a:fld id="{401CF334-2D5C-4859-84A6-CA7E6E43FAEB}" type="slidenum">
              <a:rPr lang="en-US" smtClean="0"/>
              <a:t>21</a:t>
            </a:fld>
            <a:endParaRPr lang="en-US"/>
          </a:p>
        </p:txBody>
      </p:sp>
      <p:sp>
        <p:nvSpPr>
          <p:cNvPr id="10" name="Content Placeholder 1">
            <a:extLst>
              <a:ext uri="{FF2B5EF4-FFF2-40B4-BE49-F238E27FC236}">
                <a16:creationId xmlns:a16="http://schemas.microsoft.com/office/drawing/2014/main" id="{C2F0C2C0-C269-023A-4F90-B86FD347DEFF}"/>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7.1.	Curriculum Committee Updates</a:t>
            </a:r>
          </a:p>
          <a:p>
            <a:pPr marL="920750" indent="-920750">
              <a:buClr>
                <a:srgbClr val="20557B"/>
              </a:buClr>
              <a:buNone/>
            </a:pPr>
            <a:r>
              <a:rPr lang="en-US" sz="2400" b="1" dirty="0">
                <a:solidFill>
                  <a:schemeClr val="tx2"/>
                </a:solidFill>
              </a:rPr>
              <a:t>	</a:t>
            </a:r>
            <a:r>
              <a:rPr lang="en-US" sz="2400" b="1" dirty="0"/>
              <a:t>Veronica Hartmann (5 mins.)</a:t>
            </a:r>
            <a:endParaRPr lang="en-US" sz="2400" dirty="0"/>
          </a:p>
        </p:txBody>
      </p:sp>
      <p:sp>
        <p:nvSpPr>
          <p:cNvPr id="4" name="TextBox 3">
            <a:extLst>
              <a:ext uri="{FF2B5EF4-FFF2-40B4-BE49-F238E27FC236}">
                <a16:creationId xmlns:a16="http://schemas.microsoft.com/office/drawing/2014/main" id="{6FDB82B7-6206-9F4C-04B5-C444E4DEED09}"/>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7. Discussion Items (First Reads)</a:t>
            </a:r>
          </a:p>
        </p:txBody>
      </p:sp>
    </p:spTree>
    <p:extLst>
      <p:ext uri="{BB962C8B-B14F-4D97-AF65-F5344CB8AC3E}">
        <p14:creationId xmlns:p14="http://schemas.microsoft.com/office/powerpoint/2010/main" val="25813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1CDA0-FB3C-6878-7645-0A735984BBF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EDA4FF-C5B8-58FF-D53F-24BF431D2B7E}"/>
              </a:ext>
            </a:extLst>
          </p:cNvPr>
          <p:cNvSpPr>
            <a:spLocks noGrp="1"/>
          </p:cNvSpPr>
          <p:nvPr>
            <p:ph type="sldNum" sz="quarter" idx="12"/>
          </p:nvPr>
        </p:nvSpPr>
        <p:spPr/>
        <p:txBody>
          <a:bodyPr/>
          <a:lstStyle/>
          <a:p>
            <a:fld id="{401CF334-2D5C-4859-84A6-CA7E6E43FAEB}" type="slidenum">
              <a:rPr lang="en-US" smtClean="0"/>
              <a:t>22</a:t>
            </a:fld>
            <a:endParaRPr lang="en-US"/>
          </a:p>
        </p:txBody>
      </p:sp>
      <p:sp>
        <p:nvSpPr>
          <p:cNvPr id="10" name="Content Placeholder 1">
            <a:extLst>
              <a:ext uri="{FF2B5EF4-FFF2-40B4-BE49-F238E27FC236}">
                <a16:creationId xmlns:a16="http://schemas.microsoft.com/office/drawing/2014/main" id="{8E341947-7DD5-8D4D-734B-75854358F9B8}"/>
              </a:ext>
            </a:extLst>
          </p:cNvPr>
          <p:cNvSpPr>
            <a:spLocks noGrp="1"/>
          </p:cNvSpPr>
          <p:nvPr>
            <p:ph idx="1"/>
          </p:nvPr>
        </p:nvSpPr>
        <p:spPr>
          <a:xfrm>
            <a:off x="609600" y="1642956"/>
            <a:ext cx="11097296" cy="912708"/>
          </a:xfrm>
        </p:spPr>
        <p:txBody>
          <a:bodyPr vert="horz" lIns="91440" tIns="45720" rIns="91440" bIns="45720" anchor="t">
            <a:noAutofit/>
          </a:bodyPr>
          <a:lstStyle/>
          <a:p>
            <a:pPr marL="920750" indent="-920750">
              <a:buClr>
                <a:srgbClr val="20557B"/>
              </a:buClr>
              <a:buNone/>
            </a:pPr>
            <a:r>
              <a:rPr lang="en-US" sz="2400" b="1" dirty="0">
                <a:solidFill>
                  <a:schemeClr val="tx2"/>
                </a:solidFill>
              </a:rPr>
              <a:t>7.2.	Ensuring Senate Representation for All Faculty</a:t>
            </a:r>
          </a:p>
          <a:p>
            <a:pPr marL="920750" indent="-920750">
              <a:buClr>
                <a:srgbClr val="20557B"/>
              </a:buClr>
              <a:buNone/>
            </a:pPr>
            <a:r>
              <a:rPr lang="en-US" sz="2400" b="1" dirty="0"/>
              <a:t>	Rodrigo Gomez (10 mins.)</a:t>
            </a:r>
            <a:r>
              <a:rPr lang="en-US" sz="1200" b="1" dirty="0">
                <a:solidFill>
                  <a:schemeClr val="tx2"/>
                </a:solidFill>
              </a:rPr>
              <a:t>	</a:t>
            </a:r>
          </a:p>
        </p:txBody>
      </p:sp>
      <p:sp>
        <p:nvSpPr>
          <p:cNvPr id="4" name="TextBox 3">
            <a:extLst>
              <a:ext uri="{FF2B5EF4-FFF2-40B4-BE49-F238E27FC236}">
                <a16:creationId xmlns:a16="http://schemas.microsoft.com/office/drawing/2014/main" id="{B4C5B9EA-66D8-7D47-DA0F-7F0C1136CEA9}"/>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7. Discussion Items (First Reads)</a:t>
            </a:r>
          </a:p>
        </p:txBody>
      </p:sp>
      <p:sp>
        <p:nvSpPr>
          <p:cNvPr id="12" name="TextBox 11">
            <a:extLst>
              <a:ext uri="{FF2B5EF4-FFF2-40B4-BE49-F238E27FC236}">
                <a16:creationId xmlns:a16="http://schemas.microsoft.com/office/drawing/2014/main" id="{94F5F21A-744C-EE4B-AD4D-871094598480}"/>
              </a:ext>
            </a:extLst>
          </p:cNvPr>
          <p:cNvSpPr txBox="1"/>
          <p:nvPr/>
        </p:nvSpPr>
        <p:spPr>
          <a:xfrm>
            <a:off x="533400" y="4235820"/>
            <a:ext cx="11173496" cy="2246769"/>
          </a:xfrm>
          <a:prstGeom prst="rect">
            <a:avLst/>
          </a:prstGeom>
          <a:noFill/>
          <a:ln>
            <a:solidFill>
              <a:schemeClr val="bg2"/>
            </a:solidFill>
          </a:ln>
        </p:spPr>
        <p:txBody>
          <a:bodyPr wrap="square">
            <a:spAutoFit/>
          </a:bodyPr>
          <a:lstStyle/>
          <a:p>
            <a:r>
              <a:rPr lang="en-US" sz="2000" dirty="0"/>
              <a:t>The issue has been identified and discussed with the </a:t>
            </a:r>
            <a:r>
              <a:rPr lang="en-US" sz="2000" b="1" dirty="0"/>
              <a:t>VPI</a:t>
            </a:r>
            <a:r>
              <a:rPr lang="en-US" sz="2000" dirty="0"/>
              <a:t> and </a:t>
            </a:r>
            <a:r>
              <a:rPr lang="en-US" sz="2000" b="1" dirty="0"/>
              <a:t>Academic Senate Executive Committee</a:t>
            </a:r>
            <a:r>
              <a:rPr lang="en-US" sz="2000" dirty="0"/>
              <a:t>. Possible options include:</a:t>
            </a:r>
          </a:p>
          <a:p>
            <a:pPr marL="742950" lvl="1" indent="-285750">
              <a:buFont typeface="Arial" panose="020B0604020202020204" pitchFamily="34" charset="0"/>
              <a:buChar char="•"/>
            </a:pPr>
            <a:r>
              <a:rPr lang="en-US" sz="2000" dirty="0"/>
              <a:t>Reinstating a </a:t>
            </a:r>
            <a:r>
              <a:rPr lang="en-US" sz="2000" b="1" dirty="0"/>
              <a:t>Senator-at-Large</a:t>
            </a:r>
            <a:r>
              <a:rPr lang="en-US" sz="2000" dirty="0"/>
              <a:t> or creating a </a:t>
            </a:r>
            <a:r>
              <a:rPr lang="en-US" sz="2000" b="1" dirty="0"/>
              <a:t>“Catch-All Senator”</a:t>
            </a:r>
            <a:r>
              <a:rPr lang="en-US" sz="2000" dirty="0"/>
              <a:t> position.</a:t>
            </a:r>
          </a:p>
          <a:p>
            <a:pPr marL="742950" lvl="1" indent="-285750">
              <a:buFont typeface="Arial" panose="020B0604020202020204" pitchFamily="34" charset="0"/>
              <a:buChar char="•"/>
            </a:pPr>
            <a:r>
              <a:rPr lang="en-US" sz="2000" dirty="0"/>
              <a:t>Reviewing the </a:t>
            </a:r>
            <a:r>
              <a:rPr lang="en-US" sz="2000" b="1" dirty="0"/>
              <a:t>Constitution &amp; Bylaws</a:t>
            </a:r>
            <a:r>
              <a:rPr lang="en-US" sz="2000" dirty="0"/>
              <a:t> to define eligibility and voting rights for unaligned positions.</a:t>
            </a:r>
          </a:p>
          <a:p>
            <a:pPr marL="742950" lvl="1" indent="-285750">
              <a:buFont typeface="Arial" panose="020B0604020202020204" pitchFamily="34" charset="0"/>
              <a:buChar char="•"/>
            </a:pPr>
            <a:r>
              <a:rPr lang="en-US" sz="2000" dirty="0"/>
              <a:t>Coordinating with affected areas (e.g., Career Services, Articulation) to ensure proper inclusion.</a:t>
            </a:r>
          </a:p>
        </p:txBody>
      </p:sp>
      <p:sp>
        <p:nvSpPr>
          <p:cNvPr id="14" name="TextBox 13">
            <a:extLst>
              <a:ext uri="{FF2B5EF4-FFF2-40B4-BE49-F238E27FC236}">
                <a16:creationId xmlns:a16="http://schemas.microsoft.com/office/drawing/2014/main" id="{F4872853-09C2-D456-08AA-C9302046A95A}"/>
              </a:ext>
            </a:extLst>
          </p:cNvPr>
          <p:cNvSpPr txBox="1"/>
          <p:nvPr/>
        </p:nvSpPr>
        <p:spPr>
          <a:xfrm>
            <a:off x="533400" y="2659026"/>
            <a:ext cx="11173496" cy="1323439"/>
          </a:xfrm>
          <a:prstGeom prst="rect">
            <a:avLst/>
          </a:prstGeom>
          <a:noFill/>
          <a:ln>
            <a:solidFill>
              <a:schemeClr val="bg2"/>
            </a:solidFill>
          </a:ln>
        </p:spPr>
        <p:txBody>
          <a:bodyPr wrap="square">
            <a:spAutoFit/>
          </a:bodyPr>
          <a:lstStyle/>
          <a:p>
            <a:pPr marL="0" indent="0" algn="ctr">
              <a:buNone/>
            </a:pPr>
            <a:r>
              <a:rPr lang="en-US" sz="2000" dirty="0"/>
              <a:t>Recent department and school realignments have created </a:t>
            </a:r>
            <a:r>
              <a:rPr lang="en-US" sz="2000" b="1" dirty="0"/>
              <a:t>representation gaps</a:t>
            </a:r>
            <a:r>
              <a:rPr lang="en-US" sz="2000" dirty="0"/>
              <a:t> for some </a:t>
            </a:r>
            <a:r>
              <a:rPr lang="en-US" sz="2000" b="1" dirty="0"/>
              <a:t>contract faculty</a:t>
            </a:r>
            <a:r>
              <a:rPr lang="en-US" sz="2000" dirty="0"/>
              <a:t> whose roles are not housed within an existing Academic Senate–represented department. This includes positions such as </a:t>
            </a:r>
            <a:r>
              <a:rPr lang="en-US" sz="2000" b="1" dirty="0"/>
              <a:t>Career Services</a:t>
            </a:r>
            <a:r>
              <a:rPr lang="en-US" sz="2000" dirty="0"/>
              <a:t> and </a:t>
            </a:r>
            <a:r>
              <a:rPr lang="en-US" sz="2000" b="1" dirty="0"/>
              <a:t>Articulation</a:t>
            </a:r>
            <a:r>
              <a:rPr lang="en-US" sz="2000" dirty="0"/>
              <a:t>, which were previously grouped under divisions that no longer exist in the same form.</a:t>
            </a:r>
          </a:p>
        </p:txBody>
      </p:sp>
    </p:spTree>
    <p:extLst>
      <p:ext uri="{BB962C8B-B14F-4D97-AF65-F5344CB8AC3E}">
        <p14:creationId xmlns:p14="http://schemas.microsoft.com/office/powerpoint/2010/main" val="33672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C750-0C0B-2A82-E7FA-C48069B8E73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C85974-926B-A098-9968-EAE0A38EE73D}"/>
              </a:ext>
            </a:extLst>
          </p:cNvPr>
          <p:cNvSpPr>
            <a:spLocks noGrp="1"/>
          </p:cNvSpPr>
          <p:nvPr>
            <p:ph type="sldNum" sz="quarter" idx="12"/>
          </p:nvPr>
        </p:nvSpPr>
        <p:spPr/>
        <p:txBody>
          <a:bodyPr/>
          <a:lstStyle/>
          <a:p>
            <a:fld id="{401CF334-2D5C-4859-84A6-CA7E6E43FAEB}" type="slidenum">
              <a:rPr lang="en-US" smtClean="0"/>
              <a:t>23</a:t>
            </a:fld>
            <a:endParaRPr lang="en-US"/>
          </a:p>
        </p:txBody>
      </p:sp>
      <p:sp>
        <p:nvSpPr>
          <p:cNvPr id="4" name="TextBox 3">
            <a:extLst>
              <a:ext uri="{FF2B5EF4-FFF2-40B4-BE49-F238E27FC236}">
                <a16:creationId xmlns:a16="http://schemas.microsoft.com/office/drawing/2014/main" id="{553C8477-EC34-D715-809E-D8CCD089AEE8}"/>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7. Discussion Items (First Reads)</a:t>
            </a:r>
          </a:p>
        </p:txBody>
      </p:sp>
      <p:sp>
        <p:nvSpPr>
          <p:cNvPr id="7" name="Content Placeholder 1">
            <a:extLst>
              <a:ext uri="{FF2B5EF4-FFF2-40B4-BE49-F238E27FC236}">
                <a16:creationId xmlns:a16="http://schemas.microsoft.com/office/drawing/2014/main" id="{6323CD5B-C4D7-B200-CA25-8C3D616316EA}"/>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7.3.	Faculty Contract Hiring List Presentation</a:t>
            </a:r>
          </a:p>
          <a:p>
            <a:pPr marL="920750" indent="-920750">
              <a:buClr>
                <a:srgbClr val="20557B"/>
              </a:buClr>
              <a:buNone/>
            </a:pPr>
            <a:r>
              <a:rPr lang="en-US" sz="2400" b="1" dirty="0">
                <a:solidFill>
                  <a:schemeClr val="tx2"/>
                </a:solidFill>
              </a:rPr>
              <a:t>	</a:t>
            </a:r>
            <a:r>
              <a:rPr lang="en-US" sz="2400" b="1" dirty="0"/>
              <a:t>Mary </a:t>
            </a:r>
            <a:r>
              <a:rPr lang="en-US" sz="2400" b="1" dirty="0" err="1"/>
              <a:t>Kjartanson</a:t>
            </a:r>
            <a:r>
              <a:rPr lang="en-US" sz="2400" b="1" dirty="0"/>
              <a:t> (10 mins.)</a:t>
            </a:r>
            <a:endParaRPr lang="en-US" sz="1200" b="1" dirty="0">
              <a:solidFill>
                <a:schemeClr val="tx2"/>
              </a:solidFill>
            </a:endParaRPr>
          </a:p>
        </p:txBody>
      </p:sp>
      <p:pic>
        <p:nvPicPr>
          <p:cNvPr id="3" name="Picture 2" descr="A chart of a job description&#10;&#10;AI-generated content may be incorrect.">
            <a:extLst>
              <a:ext uri="{FF2B5EF4-FFF2-40B4-BE49-F238E27FC236}">
                <a16:creationId xmlns:a16="http://schemas.microsoft.com/office/drawing/2014/main" id="{1DAE27E7-1EDD-7C0F-1CEC-0011991246A3}"/>
              </a:ext>
            </a:extLst>
          </p:cNvPr>
          <p:cNvPicPr>
            <a:picLocks noChangeAspect="1"/>
          </p:cNvPicPr>
          <p:nvPr/>
        </p:nvPicPr>
        <p:blipFill>
          <a:blip r:embed="rId3">
            <a:extLst>
              <a:ext uri="{28A0092B-C50C-407E-A947-70E740481C1C}">
                <a14:useLocalDpi xmlns:a14="http://schemas.microsoft.com/office/drawing/2010/main" val="0"/>
              </a:ext>
            </a:extLst>
          </a:blip>
          <a:srcRect l="6623" t="6756" r="7334" b="4079"/>
          <a:stretch>
            <a:fillRect/>
          </a:stretch>
        </p:blipFill>
        <p:spPr>
          <a:xfrm>
            <a:off x="1439334" y="3132667"/>
            <a:ext cx="6146800" cy="3223684"/>
          </a:xfrm>
          <a:prstGeom prst="rect">
            <a:avLst/>
          </a:prstGeom>
        </p:spPr>
      </p:pic>
    </p:spTree>
    <p:extLst>
      <p:ext uri="{BB962C8B-B14F-4D97-AF65-F5344CB8AC3E}">
        <p14:creationId xmlns:p14="http://schemas.microsoft.com/office/powerpoint/2010/main" val="277248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0773-DDB8-8E55-0AA9-B01CFA36686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9E8A24-4FCB-5E63-AAE2-26ACB9F849F6}"/>
              </a:ext>
            </a:extLst>
          </p:cNvPr>
          <p:cNvSpPr>
            <a:spLocks noGrp="1"/>
          </p:cNvSpPr>
          <p:nvPr>
            <p:ph type="sldNum" sz="quarter" idx="12"/>
          </p:nvPr>
        </p:nvSpPr>
        <p:spPr/>
        <p:txBody>
          <a:bodyPr/>
          <a:lstStyle/>
          <a:p>
            <a:fld id="{401CF334-2D5C-4859-84A6-CA7E6E43FAEB}" type="slidenum">
              <a:rPr lang="en-US" smtClean="0"/>
              <a:t>24</a:t>
            </a:fld>
            <a:endParaRPr lang="en-US"/>
          </a:p>
        </p:txBody>
      </p:sp>
      <p:sp>
        <p:nvSpPr>
          <p:cNvPr id="4" name="TextBox 3">
            <a:extLst>
              <a:ext uri="{FF2B5EF4-FFF2-40B4-BE49-F238E27FC236}">
                <a16:creationId xmlns:a16="http://schemas.microsoft.com/office/drawing/2014/main" id="{E5757297-1F1B-4AFA-A67E-60CD60D57669}"/>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7. Discussion Items (First Reads)</a:t>
            </a:r>
          </a:p>
        </p:txBody>
      </p:sp>
      <p:sp>
        <p:nvSpPr>
          <p:cNvPr id="7" name="Content Placeholder 1">
            <a:extLst>
              <a:ext uri="{FF2B5EF4-FFF2-40B4-BE49-F238E27FC236}">
                <a16:creationId xmlns:a16="http://schemas.microsoft.com/office/drawing/2014/main" id="{9D007CE6-5EDA-D4BD-77FD-DDB3216512FF}"/>
              </a:ext>
            </a:extLst>
          </p:cNvPr>
          <p:cNvSpPr>
            <a:spLocks noGrp="1"/>
          </p:cNvSpPr>
          <p:nvPr>
            <p:ph idx="1"/>
          </p:nvPr>
        </p:nvSpPr>
        <p:spPr>
          <a:xfrm>
            <a:off x="609600" y="1539595"/>
            <a:ext cx="11097296" cy="4964236"/>
          </a:xfrm>
        </p:spPr>
        <p:txBody>
          <a:bodyPr vert="horz" lIns="91440" tIns="45720" rIns="91440" bIns="45720" anchor="t">
            <a:noAutofit/>
          </a:bodyPr>
          <a:lstStyle/>
          <a:p>
            <a:pPr marL="920750" indent="-920750">
              <a:buClr>
                <a:srgbClr val="20557B"/>
              </a:buClr>
              <a:buNone/>
            </a:pPr>
            <a:r>
              <a:rPr lang="en-US" sz="2400" b="1" dirty="0">
                <a:solidFill>
                  <a:schemeClr val="tx2"/>
                </a:solidFill>
              </a:rPr>
              <a:t>7.4. 	Miramar AI Working Group</a:t>
            </a:r>
          </a:p>
          <a:p>
            <a:pPr marL="920750" indent="-920750">
              <a:buClr>
                <a:srgbClr val="20557B"/>
              </a:buClr>
              <a:buNone/>
            </a:pPr>
            <a:r>
              <a:rPr lang="en-US" sz="2400" b="1" dirty="0">
                <a:solidFill>
                  <a:schemeClr val="tx2"/>
                </a:solidFill>
              </a:rPr>
              <a:t>	</a:t>
            </a:r>
            <a:r>
              <a:rPr lang="en-US" sz="2400" b="1" dirty="0"/>
              <a:t>Rodrigo Gomez (10 mins.)</a:t>
            </a:r>
          </a:p>
          <a:p>
            <a:pPr marL="920750" indent="-920750">
              <a:buClr>
                <a:srgbClr val="20557B"/>
              </a:buClr>
              <a:buNone/>
            </a:pPr>
            <a:endParaRPr lang="en-US" sz="1200" b="1" dirty="0">
              <a:solidFill>
                <a:schemeClr val="tx2"/>
              </a:solidFill>
              <a:hlinkClick r:id="rId3"/>
            </a:endParaRPr>
          </a:p>
          <a:p>
            <a:pPr marL="920750" indent="-920750">
              <a:buClr>
                <a:srgbClr val="20557B"/>
              </a:buClr>
              <a:buNone/>
            </a:pPr>
            <a:r>
              <a:rPr lang="en-US" sz="2400" b="1" dirty="0">
                <a:solidFill>
                  <a:schemeClr val="tx2"/>
                </a:solidFill>
                <a:hlinkClick r:id="rId3"/>
              </a:rPr>
              <a:t>MAIN Community of Inquiry/Practice Slides</a:t>
            </a:r>
            <a:endParaRPr lang="en-US" sz="2400" b="1" dirty="0">
              <a:solidFill>
                <a:schemeClr val="tx2"/>
              </a:solidFill>
            </a:endParaRPr>
          </a:p>
          <a:p>
            <a:pPr marL="15875" indent="-15875">
              <a:buClr>
                <a:srgbClr val="20557B"/>
              </a:buClr>
              <a:buNone/>
            </a:pPr>
            <a:r>
              <a:rPr lang="en-US" sz="2400" dirty="0"/>
              <a:t>Miramar College has been a leader in the AI in Education conversation since it started. We are the only college currently with an AI Resolution. In the absence of specific professional development related to AI, I propose the creation of a Miramar working group on AI. </a:t>
            </a:r>
          </a:p>
          <a:p>
            <a:pPr marL="15875" indent="-15875">
              <a:buClr>
                <a:srgbClr val="20557B"/>
              </a:buClr>
              <a:buNone/>
            </a:pPr>
            <a:endParaRPr lang="en-US" sz="2400" dirty="0"/>
          </a:p>
          <a:p>
            <a:pPr marL="15875" indent="-15875">
              <a:buClr>
                <a:srgbClr val="20557B"/>
              </a:buClr>
              <a:buNone/>
            </a:pPr>
            <a:r>
              <a:rPr lang="en-US" sz="2400" dirty="0">
                <a:hlinkClick r:id="rId4"/>
              </a:rPr>
              <a:t>AI Policies &amp; Guidelines</a:t>
            </a:r>
            <a:endParaRPr lang="en-US" sz="2400" dirty="0"/>
          </a:p>
          <a:p>
            <a:pPr marL="15875" indent="-15875">
              <a:buClr>
                <a:srgbClr val="20557B"/>
              </a:buClr>
              <a:buNone/>
            </a:pPr>
            <a:r>
              <a:rPr lang="en-US" sz="2400" dirty="0">
                <a:hlinkClick r:id="rId5"/>
              </a:rPr>
              <a:t>Miramar AI Guidelines Draft</a:t>
            </a:r>
            <a:endParaRPr lang="en-US" sz="2400" dirty="0"/>
          </a:p>
          <a:p>
            <a:pPr marL="15875" indent="-15875">
              <a:buClr>
                <a:srgbClr val="20557B"/>
              </a:buClr>
              <a:buNone/>
            </a:pPr>
            <a:endParaRPr lang="en-US" sz="2400" dirty="0"/>
          </a:p>
          <a:p>
            <a:pPr marL="920750" indent="-920750">
              <a:buClr>
                <a:srgbClr val="20557B"/>
              </a:buClr>
              <a:buNone/>
            </a:pPr>
            <a:endParaRPr lang="en-US" sz="1200" b="1" dirty="0">
              <a:solidFill>
                <a:schemeClr val="tx2"/>
              </a:solidFill>
            </a:endParaRPr>
          </a:p>
          <a:p>
            <a:pPr marL="920750" indent="-920750">
              <a:buClr>
                <a:srgbClr val="20557B"/>
              </a:buClr>
              <a:buNone/>
            </a:pPr>
            <a:endParaRPr lang="en-US" sz="2400" b="1" dirty="0"/>
          </a:p>
        </p:txBody>
      </p:sp>
    </p:spTree>
    <p:extLst>
      <p:ext uri="{BB962C8B-B14F-4D97-AF65-F5344CB8AC3E}">
        <p14:creationId xmlns:p14="http://schemas.microsoft.com/office/powerpoint/2010/main" val="40613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067F-2F64-EE0A-2E6F-95171285E7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37DCC7-A307-01B6-C620-429550DC07D5}"/>
              </a:ext>
            </a:extLst>
          </p:cNvPr>
          <p:cNvSpPr>
            <a:spLocks noGrp="1"/>
          </p:cNvSpPr>
          <p:nvPr>
            <p:ph type="title"/>
          </p:nvPr>
        </p:nvSpPr>
        <p:spPr>
          <a:xfrm>
            <a:off x="609600" y="795170"/>
            <a:ext cx="10972800" cy="826008"/>
          </a:xfrm>
        </p:spPr>
        <p:txBody>
          <a:bodyPr>
            <a:noAutofit/>
          </a:bodyPr>
          <a:lstStyle/>
          <a:p>
            <a:r>
              <a:rPr lang="en-US" dirty="0"/>
              <a:t>8. Reports</a:t>
            </a:r>
          </a:p>
        </p:txBody>
      </p:sp>
      <p:sp>
        <p:nvSpPr>
          <p:cNvPr id="5" name="Slide Number Placeholder 4">
            <a:extLst>
              <a:ext uri="{FF2B5EF4-FFF2-40B4-BE49-F238E27FC236}">
                <a16:creationId xmlns:a16="http://schemas.microsoft.com/office/drawing/2014/main" id="{E480EB2E-D858-836A-771B-A57F21A56F8D}"/>
              </a:ext>
            </a:extLst>
          </p:cNvPr>
          <p:cNvSpPr>
            <a:spLocks noGrp="1"/>
          </p:cNvSpPr>
          <p:nvPr>
            <p:ph type="sldNum" sz="quarter" idx="12"/>
          </p:nvPr>
        </p:nvSpPr>
        <p:spPr/>
        <p:txBody>
          <a:bodyPr/>
          <a:lstStyle/>
          <a:p>
            <a:fld id="{401CF334-2D5C-4859-84A6-CA7E6E43FAEB}" type="slidenum">
              <a:rPr lang="en-US" smtClean="0"/>
              <a:t>25</a:t>
            </a:fld>
            <a:endParaRPr lang="en-US"/>
          </a:p>
        </p:txBody>
      </p:sp>
      <p:sp>
        <p:nvSpPr>
          <p:cNvPr id="7" name="Rectangle 6">
            <a:extLst>
              <a:ext uri="{FF2B5EF4-FFF2-40B4-BE49-F238E27FC236}">
                <a16:creationId xmlns:a16="http://schemas.microsoft.com/office/drawing/2014/main" id="{568E168C-376E-DC4E-5C64-BFE83942E8E2}"/>
              </a:ext>
            </a:extLst>
          </p:cNvPr>
          <p:cNvSpPr/>
          <p:nvPr/>
        </p:nvSpPr>
        <p:spPr>
          <a:xfrm>
            <a:off x="476518" y="1618344"/>
            <a:ext cx="11105882" cy="1200329"/>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400" b="1" dirty="0">
                <a:solidFill>
                  <a:schemeClr val="tx2"/>
                </a:solidFill>
              </a:rPr>
              <a:t>8.1.	Committee Reports</a:t>
            </a:r>
          </a:p>
          <a:p>
            <a:pPr marL="922338" indent="-922338"/>
            <a:endParaRPr lang="en-US" sz="2400" dirty="0">
              <a:solidFill>
                <a:schemeClr val="tx2"/>
              </a:solidFill>
            </a:endParaRPr>
          </a:p>
        </p:txBody>
      </p:sp>
      <p:sp>
        <p:nvSpPr>
          <p:cNvPr id="6" name="Content Placeholder 1">
            <a:extLst>
              <a:ext uri="{FF2B5EF4-FFF2-40B4-BE49-F238E27FC236}">
                <a16:creationId xmlns:a16="http://schemas.microsoft.com/office/drawing/2014/main" id="{1EF7A141-9679-0CC4-FE01-54AF9F070BF8}"/>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33633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DFBF-20AA-9E36-3030-F8DF67B1F0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15BE09-266B-0D23-C5BA-29D3BDC4CEB4}"/>
              </a:ext>
            </a:extLst>
          </p:cNvPr>
          <p:cNvSpPr>
            <a:spLocks noGrp="1"/>
          </p:cNvSpPr>
          <p:nvPr>
            <p:ph type="title"/>
          </p:nvPr>
        </p:nvSpPr>
        <p:spPr>
          <a:xfrm>
            <a:off x="609600" y="795170"/>
            <a:ext cx="10972800" cy="826008"/>
          </a:xfrm>
        </p:spPr>
        <p:txBody>
          <a:bodyPr>
            <a:noAutofit/>
          </a:bodyPr>
          <a:lstStyle/>
          <a:p>
            <a:r>
              <a:rPr lang="en-US" dirty="0"/>
              <a:t>8. Reports</a:t>
            </a:r>
          </a:p>
        </p:txBody>
      </p:sp>
      <p:sp>
        <p:nvSpPr>
          <p:cNvPr id="5" name="Slide Number Placeholder 4">
            <a:extLst>
              <a:ext uri="{FF2B5EF4-FFF2-40B4-BE49-F238E27FC236}">
                <a16:creationId xmlns:a16="http://schemas.microsoft.com/office/drawing/2014/main" id="{843B452F-4917-A960-E700-63E86C0C017B}"/>
              </a:ext>
            </a:extLst>
          </p:cNvPr>
          <p:cNvSpPr>
            <a:spLocks noGrp="1"/>
          </p:cNvSpPr>
          <p:nvPr>
            <p:ph type="sldNum" sz="quarter" idx="12"/>
          </p:nvPr>
        </p:nvSpPr>
        <p:spPr/>
        <p:txBody>
          <a:bodyPr/>
          <a:lstStyle/>
          <a:p>
            <a:fld id="{401CF334-2D5C-4859-84A6-CA7E6E43FAEB}" type="slidenum">
              <a:rPr lang="en-US" smtClean="0"/>
              <a:t>26</a:t>
            </a:fld>
            <a:endParaRPr lang="en-US"/>
          </a:p>
        </p:txBody>
      </p:sp>
      <p:sp>
        <p:nvSpPr>
          <p:cNvPr id="7" name="Rectangle 6">
            <a:extLst>
              <a:ext uri="{FF2B5EF4-FFF2-40B4-BE49-F238E27FC236}">
                <a16:creationId xmlns:a16="http://schemas.microsoft.com/office/drawing/2014/main" id="{E0AFADF3-EAC8-098B-3D1E-FC5C1210CA77}"/>
              </a:ext>
            </a:extLst>
          </p:cNvPr>
          <p:cNvSpPr/>
          <p:nvPr/>
        </p:nvSpPr>
        <p:spPr>
          <a:xfrm>
            <a:off x="476518" y="1618344"/>
            <a:ext cx="11105882" cy="2308324"/>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400" b="1" dirty="0">
                <a:solidFill>
                  <a:schemeClr val="tx2"/>
                </a:solidFill>
              </a:rPr>
              <a:t>8.2.	No Special Reports</a:t>
            </a:r>
          </a:p>
          <a:p>
            <a:pPr marL="922338" indent="-922338">
              <a:buNone/>
            </a:pPr>
            <a:endParaRPr lang="en-US" sz="2400" dirty="0">
              <a:solidFill>
                <a:schemeClr val="tx2"/>
              </a:solidFill>
            </a:endParaRPr>
          </a:p>
          <a:p>
            <a:pPr marL="922338" indent="-922338">
              <a:buNone/>
            </a:pPr>
            <a:br>
              <a:rPr lang="en-US" sz="2400" dirty="0"/>
            </a:br>
            <a:br>
              <a:rPr lang="en-US" sz="2400" dirty="0"/>
            </a:br>
            <a:endParaRPr lang="en-US" sz="2400" dirty="0"/>
          </a:p>
        </p:txBody>
      </p:sp>
      <p:sp>
        <p:nvSpPr>
          <p:cNvPr id="6" name="Content Placeholder 1">
            <a:extLst>
              <a:ext uri="{FF2B5EF4-FFF2-40B4-BE49-F238E27FC236}">
                <a16:creationId xmlns:a16="http://schemas.microsoft.com/office/drawing/2014/main" id="{2139B053-9083-807C-84DC-8FFB84844CAB}"/>
              </a:ext>
            </a:extLst>
          </p:cNvPr>
          <p:cNvSpPr txBox="1">
            <a:spLocks/>
          </p:cNvSpPr>
          <p:nvPr/>
        </p:nvSpPr>
        <p:spPr>
          <a:xfrm>
            <a:off x="545690" y="410160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922338" indent="-922338">
              <a:buNone/>
            </a:pPr>
            <a:endParaRPr lang="en-US" sz="2400" dirty="0"/>
          </a:p>
        </p:txBody>
      </p:sp>
    </p:spTree>
    <p:extLst>
      <p:ext uri="{BB962C8B-B14F-4D97-AF65-F5344CB8AC3E}">
        <p14:creationId xmlns:p14="http://schemas.microsoft.com/office/powerpoint/2010/main" val="33768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FE9D-D120-E4FB-579E-4876794AB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34A049-3220-A6D5-0B27-599DAA7285C5}"/>
              </a:ext>
            </a:extLst>
          </p:cNvPr>
          <p:cNvSpPr>
            <a:spLocks noGrp="1"/>
          </p:cNvSpPr>
          <p:nvPr>
            <p:ph type="title"/>
          </p:nvPr>
        </p:nvSpPr>
        <p:spPr>
          <a:xfrm>
            <a:off x="609600" y="795170"/>
            <a:ext cx="10972800" cy="826008"/>
          </a:xfrm>
        </p:spPr>
        <p:txBody>
          <a:bodyPr>
            <a:noAutofit/>
          </a:bodyPr>
          <a:lstStyle/>
          <a:p>
            <a:r>
              <a:rPr lang="en-US" dirty="0"/>
              <a:t>8.3: Executive Committee Reports</a:t>
            </a:r>
          </a:p>
        </p:txBody>
      </p:sp>
      <p:sp>
        <p:nvSpPr>
          <p:cNvPr id="5" name="Slide Number Placeholder 4">
            <a:extLst>
              <a:ext uri="{FF2B5EF4-FFF2-40B4-BE49-F238E27FC236}">
                <a16:creationId xmlns:a16="http://schemas.microsoft.com/office/drawing/2014/main" id="{5BDF4734-39F9-6D16-BF29-ACF6E16C91B1}"/>
              </a:ext>
            </a:extLst>
          </p:cNvPr>
          <p:cNvSpPr>
            <a:spLocks noGrp="1"/>
          </p:cNvSpPr>
          <p:nvPr>
            <p:ph type="sldNum" sz="quarter" idx="12"/>
          </p:nvPr>
        </p:nvSpPr>
        <p:spPr/>
        <p:txBody>
          <a:bodyPr/>
          <a:lstStyle/>
          <a:p>
            <a:fld id="{401CF334-2D5C-4859-84A6-CA7E6E43FAEB}" type="slidenum">
              <a:rPr lang="en-US" smtClean="0"/>
              <a:t>27</a:t>
            </a:fld>
            <a:endParaRPr lang="en-US"/>
          </a:p>
        </p:txBody>
      </p:sp>
      <p:sp>
        <p:nvSpPr>
          <p:cNvPr id="7" name="Rectangle 6">
            <a:extLst>
              <a:ext uri="{FF2B5EF4-FFF2-40B4-BE49-F238E27FC236}">
                <a16:creationId xmlns:a16="http://schemas.microsoft.com/office/drawing/2014/main" id="{C330926B-2B92-E6B1-D661-DD11D5792E72}"/>
              </a:ext>
            </a:extLst>
          </p:cNvPr>
          <p:cNvSpPr/>
          <p:nvPr/>
        </p:nvSpPr>
        <p:spPr>
          <a:xfrm>
            <a:off x="609599" y="1838477"/>
            <a:ext cx="10972800" cy="3600986"/>
          </a:xfrm>
          <a:prstGeom prst="rect">
            <a:avLst/>
          </a:prstGeom>
        </p:spPr>
        <p:txBody>
          <a:bodyPr wrap="square">
            <a:spAutoFit/>
          </a:bodyPr>
          <a:lstStyle/>
          <a:p>
            <a:r>
              <a:rPr lang="en-US" sz="2400" b="1" dirty="0">
                <a:solidFill>
                  <a:schemeClr val="tx2"/>
                </a:solidFill>
              </a:rPr>
              <a:t>8.3.1: President’s Report</a:t>
            </a:r>
            <a:endParaRPr lang="en-US" sz="2400" i="1" dirty="0"/>
          </a:p>
          <a:p>
            <a:pPr marL="576263"/>
            <a:endParaRPr lang="en-US" sz="1200" i="1" dirty="0"/>
          </a:p>
          <a:p>
            <a:pPr marL="11113"/>
            <a:endParaRPr lang="en-US" sz="2400" i="1" dirty="0"/>
          </a:p>
          <a:p>
            <a:pPr marL="11113"/>
            <a:r>
              <a:rPr lang="en-US" sz="2400" i="1" dirty="0"/>
              <a:t>If you have questions that you don’t ask today, I’m available for further discussion via email, face-to-face, or Zoom meetings. </a:t>
            </a:r>
          </a:p>
          <a:p>
            <a:pPr marL="11113"/>
            <a:endParaRPr lang="en-US" sz="2400" i="1" dirty="0"/>
          </a:p>
          <a:p>
            <a:pPr marL="11113"/>
            <a:r>
              <a:rPr lang="en-US" sz="2400" i="1" dirty="0"/>
              <a:t>You can also invite me to your department meetings. (</a:t>
            </a:r>
            <a:r>
              <a:rPr lang="en-US" sz="2400" i="1" dirty="0">
                <a:solidFill>
                  <a:srgbClr val="000000"/>
                </a:solidFill>
                <a:effectLst/>
                <a:ea typeface="Calibri" panose="020F0502020204030204" pitchFamily="34" charset="0"/>
                <a:cs typeface="Aptos" panose="020B0004020202020204" pitchFamily="34" charset="0"/>
              </a:rPr>
              <a:t>Past resource </a:t>
            </a:r>
            <a:r>
              <a:rPr lang="en-US" sz="2400" i="1" dirty="0">
                <a:solidFill>
                  <a:srgbClr val="000000"/>
                </a:solidFill>
                <a:ea typeface="Calibri" panose="020F0502020204030204" pitchFamily="34" charset="0"/>
                <a:cs typeface="Aptos" panose="020B0004020202020204" pitchFamily="34" charset="0"/>
              </a:rPr>
              <a:t>d</a:t>
            </a:r>
            <a:r>
              <a:rPr lang="en-US" sz="2400" i="1" dirty="0">
                <a:solidFill>
                  <a:srgbClr val="000000"/>
                </a:solidFill>
                <a:effectLst/>
                <a:ea typeface="Calibri" panose="020F0502020204030204" pitchFamily="34" charset="0"/>
                <a:cs typeface="Aptos" panose="020B0004020202020204" pitchFamily="34" charset="0"/>
              </a:rPr>
              <a:t>ocuments can be found on the specific web page created for each A.S. meeting.)</a:t>
            </a:r>
            <a:endParaRPr lang="en-US" sz="2400" dirty="0">
              <a:effectLst/>
              <a:ea typeface="Calibri" panose="020F0502020204030204" pitchFamily="34" charset="0"/>
              <a:cs typeface="Aptos" panose="020B0004020202020204" pitchFamily="34" charset="0"/>
            </a:endParaRPr>
          </a:p>
          <a:p>
            <a:pPr marL="11113"/>
            <a:endParaRPr lang="en-US" sz="2400" i="1" dirty="0"/>
          </a:p>
        </p:txBody>
      </p:sp>
      <p:sp>
        <p:nvSpPr>
          <p:cNvPr id="6" name="Content Placeholder 1">
            <a:extLst>
              <a:ext uri="{FF2B5EF4-FFF2-40B4-BE49-F238E27FC236}">
                <a16:creationId xmlns:a16="http://schemas.microsoft.com/office/drawing/2014/main" id="{18DE6EC8-4020-628F-DEEB-96A8CE0D27BD}"/>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119935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061B0-5FA7-6CB0-7A8E-4CAC0B7426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1B62B4-B44B-AE88-53ED-2153A3CEBFC0}"/>
              </a:ext>
            </a:extLst>
          </p:cNvPr>
          <p:cNvSpPr>
            <a:spLocks noGrp="1"/>
          </p:cNvSpPr>
          <p:nvPr>
            <p:ph type="title"/>
          </p:nvPr>
        </p:nvSpPr>
        <p:spPr>
          <a:xfrm>
            <a:off x="609600" y="795170"/>
            <a:ext cx="10972800" cy="826008"/>
          </a:xfrm>
        </p:spPr>
        <p:txBody>
          <a:bodyPr>
            <a:noAutofit/>
          </a:bodyPr>
          <a:lstStyle/>
          <a:p>
            <a:r>
              <a:rPr lang="en-US" dirty="0"/>
              <a:t>8.3: Executive Committee Reports</a:t>
            </a:r>
          </a:p>
        </p:txBody>
      </p:sp>
      <p:sp>
        <p:nvSpPr>
          <p:cNvPr id="5" name="Slide Number Placeholder 4">
            <a:extLst>
              <a:ext uri="{FF2B5EF4-FFF2-40B4-BE49-F238E27FC236}">
                <a16:creationId xmlns:a16="http://schemas.microsoft.com/office/drawing/2014/main" id="{480E87C5-E7A6-6EC1-B39D-93F6FB327C0C}"/>
              </a:ext>
            </a:extLst>
          </p:cNvPr>
          <p:cNvSpPr>
            <a:spLocks noGrp="1"/>
          </p:cNvSpPr>
          <p:nvPr>
            <p:ph type="sldNum" sz="quarter" idx="12"/>
          </p:nvPr>
        </p:nvSpPr>
        <p:spPr/>
        <p:txBody>
          <a:bodyPr/>
          <a:lstStyle/>
          <a:p>
            <a:fld id="{401CF334-2D5C-4859-84A6-CA7E6E43FAEB}" type="slidenum">
              <a:rPr lang="en-US" smtClean="0"/>
              <a:t>28</a:t>
            </a:fld>
            <a:endParaRPr lang="en-US"/>
          </a:p>
        </p:txBody>
      </p:sp>
      <p:sp>
        <p:nvSpPr>
          <p:cNvPr id="7" name="Rectangle 6">
            <a:extLst>
              <a:ext uri="{FF2B5EF4-FFF2-40B4-BE49-F238E27FC236}">
                <a16:creationId xmlns:a16="http://schemas.microsoft.com/office/drawing/2014/main" id="{4D84DBDA-ADFD-799E-4DB8-87261F1428B8}"/>
              </a:ext>
            </a:extLst>
          </p:cNvPr>
          <p:cNvSpPr/>
          <p:nvPr/>
        </p:nvSpPr>
        <p:spPr>
          <a:xfrm>
            <a:off x="604336" y="1618344"/>
            <a:ext cx="10978063" cy="461665"/>
          </a:xfrm>
          <a:prstGeom prst="rect">
            <a:avLst/>
          </a:prstGeom>
        </p:spPr>
        <p:txBody>
          <a:bodyPr wrap="square">
            <a:spAutoFit/>
          </a:bodyPr>
          <a:lstStyle/>
          <a:p>
            <a:r>
              <a:rPr lang="en-US" sz="2400" b="1" dirty="0">
                <a:solidFill>
                  <a:schemeClr val="tx2"/>
                </a:solidFill>
              </a:rPr>
              <a:t>8.3.2: President’s Report</a:t>
            </a:r>
            <a:endParaRPr lang="en-US" sz="2400" i="1" dirty="0"/>
          </a:p>
        </p:txBody>
      </p:sp>
      <p:sp>
        <p:nvSpPr>
          <p:cNvPr id="6" name="Content Placeholder 1">
            <a:extLst>
              <a:ext uri="{FF2B5EF4-FFF2-40B4-BE49-F238E27FC236}">
                <a16:creationId xmlns:a16="http://schemas.microsoft.com/office/drawing/2014/main" id="{F622525B-379E-93DE-B12C-41888A2769CE}"/>
              </a:ext>
            </a:extLst>
          </p:cNvPr>
          <p:cNvSpPr txBox="1">
            <a:spLocks/>
          </p:cNvSpPr>
          <p:nvPr/>
        </p:nvSpPr>
        <p:spPr>
          <a:xfrm>
            <a:off x="604337" y="2197239"/>
            <a:ext cx="11105882" cy="4167862"/>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8788" indent="-458788">
              <a:lnSpc>
                <a:spcPct val="115000"/>
              </a:lnSpc>
              <a:spcBef>
                <a:spcPts val="0"/>
              </a:spcBef>
              <a:buNone/>
            </a:pPr>
            <a:r>
              <a:rPr lang="en-US" sz="2400" dirty="0">
                <a:solidFill>
                  <a:schemeClr val="tx2"/>
                </a:solidFill>
              </a:rPr>
              <a:t>1.	</a:t>
            </a:r>
            <a:r>
              <a:rPr lang="en-US" sz="2400" dirty="0">
                <a:solidFill>
                  <a:schemeClr val="tx2">
                    <a:lumMod val="50000"/>
                  </a:schemeClr>
                </a:solidFill>
              </a:rPr>
              <a:t>Adjunct Faculty Shared Governance Funds: </a:t>
            </a:r>
          </a:p>
          <a:p>
            <a:pPr lvl="1">
              <a:lnSpc>
                <a:spcPct val="115000"/>
              </a:lnSpc>
              <a:spcBef>
                <a:spcPts val="0"/>
              </a:spcBef>
            </a:pPr>
            <a:r>
              <a:rPr lang="en-US" dirty="0">
                <a:solidFill>
                  <a:schemeClr val="tx2">
                    <a:lumMod val="50000"/>
                  </a:schemeClr>
                </a:solidFill>
              </a:rPr>
              <a:t>Working with and upon the recommendation of AFT President Jim Mahler, the four A.S. Presidents agreed that each college would receive 110 hours for the fall 2025 semester at the rate of $50/hour.</a:t>
            </a:r>
          </a:p>
          <a:p>
            <a:pPr lvl="1">
              <a:lnSpc>
                <a:spcPct val="115000"/>
              </a:lnSpc>
              <a:spcBef>
                <a:spcPts val="0"/>
              </a:spcBef>
            </a:pPr>
            <a:r>
              <a:rPr lang="en-US" dirty="0">
                <a:solidFill>
                  <a:schemeClr val="tx2">
                    <a:lumMod val="50000"/>
                  </a:schemeClr>
                </a:solidFill>
              </a:rPr>
              <a:t>The rate of pay will increase if the total number of hours submitted is less than 440 hours across the district.</a:t>
            </a:r>
          </a:p>
          <a:p>
            <a:pPr lvl="1">
              <a:lnSpc>
                <a:spcPct val="115000"/>
              </a:lnSpc>
              <a:spcBef>
                <a:spcPts val="0"/>
              </a:spcBef>
            </a:pPr>
            <a:r>
              <a:rPr lang="en-US" dirty="0">
                <a:solidFill>
                  <a:schemeClr val="tx2">
                    <a:lumMod val="50000"/>
                  </a:schemeClr>
                </a:solidFill>
              </a:rPr>
              <a:t>I’ve reviewed my options and created a document that I’ve shared with Adjunct Senators to track the hours that will go to AS &amp; other adjunct governance roles at Miramar.</a:t>
            </a:r>
            <a:endParaRPr lang="en-US" sz="2400" dirty="0">
              <a:solidFill>
                <a:schemeClr val="tx2">
                  <a:lumMod val="50000"/>
                </a:schemeClr>
              </a:solidFill>
            </a:endParaRPr>
          </a:p>
        </p:txBody>
      </p:sp>
    </p:spTree>
    <p:extLst>
      <p:ext uri="{BB962C8B-B14F-4D97-AF65-F5344CB8AC3E}">
        <p14:creationId xmlns:p14="http://schemas.microsoft.com/office/powerpoint/2010/main" val="9895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EE58-7132-B99A-05C8-1855E498219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AF217A-28A0-D6F2-E051-D4B8089BC363}"/>
              </a:ext>
            </a:extLst>
          </p:cNvPr>
          <p:cNvSpPr>
            <a:spLocks noGrp="1"/>
          </p:cNvSpPr>
          <p:nvPr>
            <p:ph type="sldNum" sz="quarter" idx="12"/>
          </p:nvPr>
        </p:nvSpPr>
        <p:spPr/>
        <p:txBody>
          <a:bodyPr/>
          <a:lstStyle/>
          <a:p>
            <a:fld id="{401CF334-2D5C-4859-84A6-CA7E6E43FAEB}" type="slidenum">
              <a:rPr lang="en-US" smtClean="0"/>
              <a:t>29</a:t>
            </a:fld>
            <a:endParaRPr lang="en-US"/>
          </a:p>
        </p:txBody>
      </p:sp>
      <p:sp>
        <p:nvSpPr>
          <p:cNvPr id="9" name="Rectangle 8">
            <a:extLst>
              <a:ext uri="{FF2B5EF4-FFF2-40B4-BE49-F238E27FC236}">
                <a16:creationId xmlns:a16="http://schemas.microsoft.com/office/drawing/2014/main" id="{423D4B51-F8B0-7D69-3330-B2A59B159EE6}"/>
              </a:ext>
            </a:extLst>
          </p:cNvPr>
          <p:cNvSpPr/>
          <p:nvPr/>
        </p:nvSpPr>
        <p:spPr>
          <a:xfrm>
            <a:off x="609600" y="995983"/>
            <a:ext cx="10972800" cy="5262979"/>
          </a:xfrm>
          <a:prstGeom prst="rect">
            <a:avLst/>
          </a:prstGeom>
        </p:spPr>
        <p:txBody>
          <a:bodyPr wrap="square">
            <a:spAutoFit/>
          </a:bodyPr>
          <a:lstStyle/>
          <a:p>
            <a:pPr marL="346075" indent="-346075"/>
            <a:r>
              <a:rPr lang="en-US" sz="2400" b="1" dirty="0">
                <a:solidFill>
                  <a:schemeClr val="tx2"/>
                </a:solidFill>
              </a:rPr>
              <a:t>8.3.3: President’s Report (cont.)</a:t>
            </a:r>
            <a:endParaRPr lang="en-US" sz="2400" dirty="0"/>
          </a:p>
          <a:p>
            <a:pPr marL="346075" indent="-346075"/>
            <a:endParaRPr lang="en-US" sz="2400" b="1" dirty="0">
              <a:solidFill>
                <a:schemeClr val="tx2"/>
              </a:solidFill>
            </a:endParaRPr>
          </a:p>
          <a:p>
            <a:r>
              <a:rPr lang="en-US" sz="2400" dirty="0">
                <a:solidFill>
                  <a:schemeClr val="tx2">
                    <a:lumMod val="50000"/>
                  </a:schemeClr>
                </a:solidFill>
              </a:rPr>
              <a:t>2. AP7211 – Voted down at Miramar College. However, Mesa College has requested an update on our position and looking for the edits that we would like to see to approve it.</a:t>
            </a:r>
            <a:endParaRPr lang="en-US" sz="2400" dirty="0">
              <a:solidFill>
                <a:schemeClr val="tx2">
                  <a:lumMod val="50000"/>
                </a:schemeClr>
              </a:solidFill>
              <a:effectLst/>
              <a:ea typeface="Calibri" panose="020F0502020204030204" pitchFamily="34" charset="0"/>
              <a:cs typeface="Aptos" panose="020B0004020202020204" pitchFamily="34" charset="0"/>
            </a:endParaRPr>
          </a:p>
          <a:p>
            <a:pPr marL="342900" indent="-342900">
              <a:buFont typeface="Arial" panose="020B0604020202020204" pitchFamily="34" charset="0"/>
              <a:buChar char="•"/>
            </a:pPr>
            <a:r>
              <a:rPr lang="en-US" sz="2400" dirty="0">
                <a:solidFill>
                  <a:schemeClr val="tx2">
                    <a:lumMod val="50000"/>
                  </a:schemeClr>
                </a:solidFill>
                <a:effectLst/>
                <a:ea typeface="Calibri" panose="020F0502020204030204" pitchFamily="34" charset="0"/>
                <a:cs typeface="Aptos" panose="020B0004020202020204" pitchFamily="34" charset="0"/>
              </a:rPr>
              <a:t>The issue had to do with “Chairs” specifically. </a:t>
            </a:r>
            <a:r>
              <a:rPr lang="en-US" sz="2400" dirty="0">
                <a:solidFill>
                  <a:schemeClr val="tx2">
                    <a:lumMod val="50000"/>
                  </a:schemeClr>
                </a:solidFill>
                <a:ea typeface="Calibri" panose="020F0502020204030204" pitchFamily="34" charset="0"/>
                <a:cs typeface="Aptos" panose="020B0004020202020204" pitchFamily="34" charset="0"/>
                <a:hlinkClick r:id="rId3"/>
              </a:rPr>
              <a:t>Original </a:t>
            </a:r>
            <a:r>
              <a:rPr lang="en-US" sz="2400" dirty="0">
                <a:solidFill>
                  <a:schemeClr val="tx2">
                    <a:lumMod val="50000"/>
                  </a:schemeClr>
                </a:solidFill>
                <a:ea typeface="Calibri" panose="020F0502020204030204" pitchFamily="34" charset="0"/>
                <a:cs typeface="Aptos" panose="020B0004020202020204" pitchFamily="34" charset="0"/>
              </a:rPr>
              <a:t>| </a:t>
            </a:r>
            <a:r>
              <a:rPr lang="en-US" sz="2400" dirty="0">
                <a:solidFill>
                  <a:schemeClr val="tx2">
                    <a:lumMod val="50000"/>
                  </a:schemeClr>
                </a:solidFill>
                <a:ea typeface="Calibri" panose="020F0502020204030204" pitchFamily="34" charset="0"/>
                <a:cs typeface="Aptos" panose="020B0004020202020204" pitchFamily="34" charset="0"/>
                <a:hlinkClick r:id="rId4"/>
              </a:rPr>
              <a:t>Updated Version</a:t>
            </a:r>
            <a:endParaRPr lang="en-US" sz="2400" dirty="0">
              <a:solidFill>
                <a:schemeClr val="tx2">
                  <a:lumMod val="50000"/>
                </a:schemeClr>
              </a:solidFill>
              <a:ea typeface="Calibri" panose="020F0502020204030204" pitchFamily="34" charset="0"/>
              <a:cs typeface="Aptos" panose="020B0004020202020204" pitchFamily="34" charset="0"/>
            </a:endParaRPr>
          </a:p>
          <a:p>
            <a:endParaRPr lang="en-US" sz="2400" dirty="0">
              <a:solidFill>
                <a:schemeClr val="tx2">
                  <a:lumMod val="50000"/>
                </a:schemeClr>
              </a:solidFill>
            </a:endParaRPr>
          </a:p>
          <a:p>
            <a:r>
              <a:rPr lang="en-US" sz="2400" b="1" u="sng" dirty="0"/>
              <a:t>Faculty Discipline Expert Committee (FDEC) language:</a:t>
            </a:r>
          </a:p>
          <a:p>
            <a:r>
              <a:rPr lang="en-US" sz="2400" dirty="0"/>
              <a:t>Each college will establish its own Faculty Discipline Expert Committee (FDEC) on an as needed basis. The FDEC will include at least two discipline experts with adequate academic and/or professional experience. </a:t>
            </a:r>
            <a:r>
              <a:rPr lang="en-US" sz="2400" dirty="0">
                <a:highlight>
                  <a:srgbClr val="00FFFF"/>
                </a:highlight>
              </a:rPr>
              <a:t>The Department Chair and/or Area Dean may also be part of the committee</a:t>
            </a:r>
            <a:r>
              <a:rPr lang="en-US" sz="2400" dirty="0"/>
              <a:t>. Upon receipt of an applicant’s Application for Equivalency Determination, the FDEC shall review the submission.</a:t>
            </a:r>
            <a:endParaRPr lang="en-US" sz="2400" dirty="0">
              <a:solidFill>
                <a:schemeClr val="tx2"/>
              </a:solidFill>
              <a:effectLst/>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7369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2" name="Slide Number Placeholder 1">
            <a:extLst>
              <a:ext uri="{FF2B5EF4-FFF2-40B4-BE49-F238E27FC236}">
                <a16:creationId xmlns:a16="http://schemas.microsoft.com/office/drawing/2014/main" id="{A529FD48-7759-534D-8C2D-390EDFB483C0}"/>
              </a:ext>
            </a:extLst>
          </p:cNvPr>
          <p:cNvSpPr>
            <a:spLocks noGrp="1"/>
          </p:cNvSpPr>
          <p:nvPr>
            <p:ph type="sldNum" sz="quarter" idx="12"/>
          </p:nvPr>
        </p:nvSpPr>
        <p:spPr/>
        <p:txBody>
          <a:bodyPr/>
          <a:lstStyle/>
          <a:p>
            <a:fld id="{401CF334-2D5C-4859-84A6-CA7E6E43FAEB}" type="slidenum">
              <a:rPr lang="en-US" smtClean="0"/>
              <a:t>3</a:t>
            </a:fld>
            <a:endParaRPr lang="en-US"/>
          </a:p>
        </p:txBody>
      </p:sp>
      <p:sp>
        <p:nvSpPr>
          <p:cNvPr id="12" name="TextBox 11">
            <a:extLst>
              <a:ext uri="{FF2B5EF4-FFF2-40B4-BE49-F238E27FC236}">
                <a16:creationId xmlns:a16="http://schemas.microsoft.com/office/drawing/2014/main" id="{2F00DE79-15B7-9E86-D0D2-3D59B78CC739}"/>
              </a:ext>
            </a:extLst>
          </p:cNvPr>
          <p:cNvSpPr txBox="1"/>
          <p:nvPr/>
        </p:nvSpPr>
        <p:spPr>
          <a:xfrm>
            <a:off x="6878816" y="3413611"/>
            <a:ext cx="4716905" cy="1015663"/>
          </a:xfrm>
          <a:prstGeom prst="rect">
            <a:avLst/>
          </a:prstGeom>
          <a:noFill/>
          <a:ln>
            <a:solidFill>
              <a:schemeClr val="bg2"/>
            </a:solidFill>
          </a:ln>
        </p:spPr>
        <p:txBody>
          <a:bodyPr wrap="square">
            <a:spAutoFit/>
          </a:bodyPr>
          <a:lstStyle/>
          <a:p>
            <a:pPr algn="ctr"/>
            <a:r>
              <a:rPr lang="en-US" sz="2000" dirty="0"/>
              <a:t>Please remember to sign in using the QR Code! The sign-in sheet is a secondary option (See Olivia!)</a:t>
            </a:r>
          </a:p>
        </p:txBody>
      </p:sp>
      <p:sp>
        <p:nvSpPr>
          <p:cNvPr id="14" name="TextBox 13">
            <a:extLst>
              <a:ext uri="{FF2B5EF4-FFF2-40B4-BE49-F238E27FC236}">
                <a16:creationId xmlns:a16="http://schemas.microsoft.com/office/drawing/2014/main" id="{17FE1F2E-D654-69B2-1B5D-3BD28ADB1552}"/>
              </a:ext>
            </a:extLst>
          </p:cNvPr>
          <p:cNvSpPr txBox="1"/>
          <p:nvPr/>
        </p:nvSpPr>
        <p:spPr>
          <a:xfrm>
            <a:off x="6878816" y="4974797"/>
            <a:ext cx="4716905" cy="707886"/>
          </a:xfrm>
          <a:prstGeom prst="rect">
            <a:avLst/>
          </a:prstGeom>
          <a:noFill/>
          <a:ln>
            <a:solidFill>
              <a:schemeClr val="bg2"/>
            </a:solidFill>
          </a:ln>
        </p:spPr>
        <p:txBody>
          <a:bodyPr wrap="square">
            <a:spAutoFit/>
          </a:bodyPr>
          <a:lstStyle/>
          <a:p>
            <a:pPr algn="ctr"/>
            <a:r>
              <a:rPr lang="en-US" sz="2000" dirty="0"/>
              <a:t>When we reach </a:t>
            </a:r>
            <a:r>
              <a:rPr lang="en-US" sz="2000" b="1" dirty="0"/>
              <a:t>quorum (23/44)</a:t>
            </a:r>
            <a:r>
              <a:rPr lang="en-US" sz="2000" dirty="0"/>
              <a:t> we can get started officially!</a:t>
            </a:r>
          </a:p>
        </p:txBody>
      </p:sp>
      <p:sp>
        <p:nvSpPr>
          <p:cNvPr id="15" name="TextBox 14">
            <a:extLst>
              <a:ext uri="{FF2B5EF4-FFF2-40B4-BE49-F238E27FC236}">
                <a16:creationId xmlns:a16="http://schemas.microsoft.com/office/drawing/2014/main" id="{E1690D41-A026-1F60-4AB1-D7B5E421379F}"/>
              </a:ext>
            </a:extLst>
          </p:cNvPr>
          <p:cNvSpPr txBox="1"/>
          <p:nvPr/>
        </p:nvSpPr>
        <p:spPr>
          <a:xfrm>
            <a:off x="6878816" y="985617"/>
            <a:ext cx="4716905" cy="2062103"/>
          </a:xfrm>
          <a:prstGeom prst="rect">
            <a:avLst/>
          </a:prstGeom>
          <a:noFill/>
          <a:ln>
            <a:solidFill>
              <a:schemeClr val="bg2"/>
            </a:solidFill>
          </a:ln>
        </p:spPr>
        <p:txBody>
          <a:bodyPr wrap="square">
            <a:spAutoFit/>
          </a:bodyPr>
          <a:lstStyle/>
          <a:p>
            <a:pPr algn="ctr">
              <a:spcBef>
                <a:spcPts val="0"/>
              </a:spcBef>
            </a:pPr>
            <a:r>
              <a:rPr lang="en-US" sz="3200" b="1" dirty="0"/>
              <a:t>Academic Senate Attendance             </a:t>
            </a:r>
          </a:p>
          <a:p>
            <a:pPr algn="ctr">
              <a:spcBef>
                <a:spcPts val="0"/>
              </a:spcBef>
            </a:pPr>
            <a:r>
              <a:rPr lang="en-US" sz="3200" b="1" dirty="0"/>
              <a:t>October 21st, 2025</a:t>
            </a:r>
          </a:p>
          <a:p>
            <a:pPr algn="ctr">
              <a:spcBef>
                <a:spcPts val="0"/>
              </a:spcBef>
            </a:pPr>
            <a:r>
              <a:rPr lang="en-US" sz="3200" b="1" dirty="0"/>
              <a:t>2024-25 Academic Year</a:t>
            </a:r>
          </a:p>
        </p:txBody>
      </p:sp>
      <p:pic>
        <p:nvPicPr>
          <p:cNvPr id="4" name="Picture 3" descr="A qr code on a blue background&#10;&#10;AI-generated content may be incorrect.">
            <a:extLst>
              <a:ext uri="{FF2B5EF4-FFF2-40B4-BE49-F238E27FC236}">
                <a16:creationId xmlns:a16="http://schemas.microsoft.com/office/drawing/2014/main" id="{F9A0BA35-CEA4-30C9-F7DA-87315DCCC82E}"/>
              </a:ext>
            </a:extLst>
          </p:cNvPr>
          <p:cNvPicPr>
            <a:picLocks noChangeAspect="1"/>
          </p:cNvPicPr>
          <p:nvPr/>
        </p:nvPicPr>
        <p:blipFill>
          <a:blip r:embed="rId3">
            <a:extLst>
              <a:ext uri="{28A0092B-C50C-407E-A947-70E740481C1C}">
                <a14:useLocalDpi xmlns:a14="http://schemas.microsoft.com/office/drawing/2010/main" val="0"/>
              </a:ext>
            </a:extLst>
          </a:blip>
          <a:srcRect l="21756" t="30595" r="21611" b="9159"/>
          <a:stretch>
            <a:fillRect/>
          </a:stretch>
        </p:blipFill>
        <p:spPr>
          <a:xfrm>
            <a:off x="0" y="0"/>
            <a:ext cx="6466355" cy="6878816"/>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7816-277D-5955-CFD1-C62ED9E89A3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4CDB30-47A5-331E-2C52-215464718B22}"/>
              </a:ext>
            </a:extLst>
          </p:cNvPr>
          <p:cNvSpPr>
            <a:spLocks noGrp="1"/>
          </p:cNvSpPr>
          <p:nvPr>
            <p:ph type="sldNum" sz="quarter" idx="12"/>
          </p:nvPr>
        </p:nvSpPr>
        <p:spPr/>
        <p:txBody>
          <a:bodyPr/>
          <a:lstStyle/>
          <a:p>
            <a:fld id="{401CF334-2D5C-4859-84A6-CA7E6E43FAEB}" type="slidenum">
              <a:rPr lang="en-US" smtClean="0"/>
              <a:t>30</a:t>
            </a:fld>
            <a:endParaRPr lang="en-US"/>
          </a:p>
        </p:txBody>
      </p:sp>
      <p:sp>
        <p:nvSpPr>
          <p:cNvPr id="9" name="Rectangle 8">
            <a:extLst>
              <a:ext uri="{FF2B5EF4-FFF2-40B4-BE49-F238E27FC236}">
                <a16:creationId xmlns:a16="http://schemas.microsoft.com/office/drawing/2014/main" id="{EDF3BF28-AA70-F95F-CEFB-65D636602B47}"/>
              </a:ext>
            </a:extLst>
          </p:cNvPr>
          <p:cNvSpPr/>
          <p:nvPr/>
        </p:nvSpPr>
        <p:spPr>
          <a:xfrm>
            <a:off x="381694" y="960125"/>
            <a:ext cx="11428611" cy="2862322"/>
          </a:xfrm>
          <a:prstGeom prst="rect">
            <a:avLst/>
          </a:prstGeom>
        </p:spPr>
        <p:txBody>
          <a:bodyPr wrap="square">
            <a:spAutoFit/>
          </a:bodyPr>
          <a:lstStyle/>
          <a:p>
            <a:pPr marL="346075" indent="-346075"/>
            <a:r>
              <a:rPr lang="en-US" sz="2400" b="1" dirty="0">
                <a:solidFill>
                  <a:schemeClr val="tx2"/>
                </a:solidFill>
              </a:rPr>
              <a:t>8.3.4: President’s Report (cont.)</a:t>
            </a:r>
            <a:endParaRPr lang="en-US" sz="2400" dirty="0"/>
          </a:p>
          <a:p>
            <a:pPr marL="346075" indent="-346075"/>
            <a:endParaRPr lang="en-US" sz="2400" b="1" dirty="0">
              <a:solidFill>
                <a:schemeClr val="tx2"/>
              </a:solidFill>
            </a:endParaRPr>
          </a:p>
          <a:p>
            <a:pPr marL="403225" indent="-403225"/>
            <a:r>
              <a:rPr lang="en-US" sz="2400" b="1" dirty="0">
                <a:solidFill>
                  <a:schemeClr val="tx2"/>
                </a:solidFill>
              </a:rPr>
              <a:t>State:</a:t>
            </a:r>
          </a:p>
          <a:p>
            <a:pPr marL="403225" indent="-403225"/>
            <a:endParaRPr lang="en-US" sz="2400" b="1" dirty="0">
              <a:solidFill>
                <a:schemeClr val="tx2"/>
              </a:solidFill>
            </a:endParaRPr>
          </a:p>
          <a:p>
            <a:pPr marL="403225" indent="-403225">
              <a:buFont typeface="Arial" panose="020B0604020202020204" pitchFamily="34" charset="0"/>
              <a:buChar char="•"/>
            </a:pPr>
            <a:r>
              <a:rPr lang="en-US" sz="2400" dirty="0"/>
              <a:t>Fall Plenary 2025 is coming up (La Jolla)</a:t>
            </a:r>
          </a:p>
          <a:p>
            <a:pPr marL="403225" indent="-403225">
              <a:buFont typeface="Arial" panose="020B0604020202020204" pitchFamily="34" charset="0"/>
              <a:buChar char="•"/>
            </a:pPr>
            <a:endParaRPr lang="en-US" sz="1200" dirty="0"/>
          </a:p>
          <a:p>
            <a:pPr marL="403225" indent="-403225">
              <a:buFont typeface="Arial" panose="020B0604020202020204" pitchFamily="34" charset="0"/>
              <a:buChar char="•"/>
            </a:pPr>
            <a:r>
              <a:rPr lang="en-US" sz="2400" dirty="0"/>
              <a:t>AI Regional representatives have been selected to lead on AI across California. Miramar is well represented in these conversations.</a:t>
            </a:r>
          </a:p>
        </p:txBody>
      </p:sp>
    </p:spTree>
    <p:extLst>
      <p:ext uri="{BB962C8B-B14F-4D97-AF65-F5344CB8AC3E}">
        <p14:creationId xmlns:p14="http://schemas.microsoft.com/office/powerpoint/2010/main" val="3975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8D401-05D0-0C03-49EF-253F6E571A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88C793-5815-0A04-76ED-B0AB215737BF}"/>
              </a:ext>
            </a:extLst>
          </p:cNvPr>
          <p:cNvSpPr>
            <a:spLocks noGrp="1"/>
          </p:cNvSpPr>
          <p:nvPr>
            <p:ph type="title"/>
          </p:nvPr>
        </p:nvSpPr>
        <p:spPr>
          <a:xfrm>
            <a:off x="609600" y="673608"/>
            <a:ext cx="10972800" cy="1143000"/>
          </a:xfrm>
        </p:spPr>
        <p:txBody>
          <a:bodyPr>
            <a:noAutofit/>
          </a:bodyPr>
          <a:lstStyle/>
          <a:p>
            <a:r>
              <a:rPr lang="en-US" sz="4400" dirty="0"/>
              <a:t>8.3.5-7 Executive Committee Reports</a:t>
            </a:r>
          </a:p>
        </p:txBody>
      </p:sp>
      <p:sp>
        <p:nvSpPr>
          <p:cNvPr id="2" name="Content Placeholder 1">
            <a:extLst>
              <a:ext uri="{FF2B5EF4-FFF2-40B4-BE49-F238E27FC236}">
                <a16:creationId xmlns:a16="http://schemas.microsoft.com/office/drawing/2014/main" id="{39ADBBF2-0A1F-8DB5-D1B3-0301CD9CA20B}"/>
              </a:ext>
            </a:extLst>
          </p:cNvPr>
          <p:cNvSpPr>
            <a:spLocks noGrp="1"/>
          </p:cNvSpPr>
          <p:nvPr>
            <p:ph idx="1"/>
          </p:nvPr>
        </p:nvSpPr>
        <p:spPr>
          <a:xfrm>
            <a:off x="609600" y="1990430"/>
            <a:ext cx="10972800" cy="4379890"/>
          </a:xfrm>
        </p:spPr>
        <p:txBody>
          <a:bodyPr>
            <a:noAutofit/>
          </a:bodyPr>
          <a:lstStyle/>
          <a:p>
            <a:pPr marL="826135" lvl="1" indent="-460375">
              <a:lnSpc>
                <a:spcPct val="150000"/>
              </a:lnSpc>
              <a:spcBef>
                <a:spcPts val="0"/>
              </a:spcBef>
              <a:spcAft>
                <a:spcPts val="800"/>
              </a:spcAft>
              <a:buNone/>
            </a:pPr>
            <a:r>
              <a:rPr lang="en-US" dirty="0">
                <a:ea typeface="ＭＳ Ｐゴシック" pitchFamily="34" charset="-128"/>
              </a:rPr>
              <a:t>Vice-President – Carmen Carrasquillo</a:t>
            </a:r>
          </a:p>
          <a:p>
            <a:pPr marL="826135" lvl="1" indent="-460375">
              <a:lnSpc>
                <a:spcPct val="150000"/>
              </a:lnSpc>
              <a:spcBef>
                <a:spcPts val="0"/>
              </a:spcBef>
              <a:spcAft>
                <a:spcPts val="800"/>
              </a:spcAft>
              <a:buNone/>
            </a:pPr>
            <a:r>
              <a:rPr lang="en-US" dirty="0">
                <a:ea typeface="ＭＳ Ｐゴシック" pitchFamily="34" charset="-128"/>
              </a:rPr>
              <a:t>Secretary – Olivia Flores</a:t>
            </a:r>
          </a:p>
          <a:p>
            <a:pPr marL="826135" lvl="1" indent="-460375">
              <a:lnSpc>
                <a:spcPct val="150000"/>
              </a:lnSpc>
              <a:spcBef>
                <a:spcPts val="0"/>
              </a:spcBef>
              <a:spcAft>
                <a:spcPts val="800"/>
              </a:spcAft>
              <a:buNone/>
            </a:pPr>
            <a:r>
              <a:rPr lang="en-US" dirty="0">
                <a:ea typeface="ＭＳ Ｐゴシック" pitchFamily="34" charset="-128"/>
              </a:rPr>
              <a:t>Treasurer – Dawn Diskin </a:t>
            </a:r>
            <a:r>
              <a:rPr lang="en-US" i="1" dirty="0">
                <a:ea typeface="ＭＳ Ｐゴシック" pitchFamily="34" charset="-128"/>
              </a:rPr>
              <a:t>(please see the following slide)</a:t>
            </a:r>
          </a:p>
          <a:p>
            <a:pPr marL="826135" lvl="1" indent="-460375">
              <a:lnSpc>
                <a:spcPct val="150000"/>
              </a:lnSpc>
              <a:spcBef>
                <a:spcPts val="0"/>
              </a:spcBef>
              <a:spcAft>
                <a:spcPts val="800"/>
              </a:spcAft>
              <a:buNone/>
            </a:pPr>
            <a:r>
              <a:rPr lang="en-US" dirty="0">
                <a:ea typeface="ＭＳ Ｐゴシック" pitchFamily="34" charset="-128"/>
              </a:rPr>
              <a:t>Contract Member-at-Large – Kristin Everhart</a:t>
            </a:r>
          </a:p>
          <a:p>
            <a:pPr marL="826135" lvl="1" indent="-460375">
              <a:lnSpc>
                <a:spcPct val="150000"/>
              </a:lnSpc>
              <a:spcBef>
                <a:spcPts val="0"/>
              </a:spcBef>
              <a:spcAft>
                <a:spcPts val="800"/>
              </a:spcAft>
              <a:buNone/>
            </a:pPr>
            <a:r>
              <a:rPr lang="en-US" dirty="0">
                <a:ea typeface="ＭＳ Ｐゴシック" pitchFamily="34" charset="-128"/>
              </a:rPr>
              <a:t>Contingent Faculty Member-at-Large – Melissa Wolfson</a:t>
            </a:r>
          </a:p>
          <a:p>
            <a:pPr marL="826135" lvl="1" indent="-460375">
              <a:lnSpc>
                <a:spcPct val="150000"/>
              </a:lnSpc>
              <a:spcBef>
                <a:spcPts val="0"/>
              </a:spcBef>
              <a:spcAft>
                <a:spcPts val="800"/>
              </a:spcAft>
              <a:buNone/>
            </a:pPr>
            <a:r>
              <a:rPr lang="en-US" dirty="0">
                <a:ea typeface="ＭＳ Ｐゴシック" pitchFamily="34" charset="-128"/>
              </a:rPr>
              <a:t>Chair of Chairs – Mary </a:t>
            </a:r>
            <a:r>
              <a:rPr lang="en-US" dirty="0" err="1">
                <a:ea typeface="ＭＳ Ｐゴシック" pitchFamily="34" charset="-128"/>
              </a:rPr>
              <a:t>Kjartanson</a:t>
            </a:r>
            <a:endParaRPr lang="en-US" dirty="0">
              <a:ea typeface="ＭＳ Ｐゴシック" pitchFamily="34" charset="-128"/>
            </a:endParaRPr>
          </a:p>
        </p:txBody>
      </p:sp>
      <p:sp>
        <p:nvSpPr>
          <p:cNvPr id="5" name="Slide Number Placeholder 4">
            <a:extLst>
              <a:ext uri="{FF2B5EF4-FFF2-40B4-BE49-F238E27FC236}">
                <a16:creationId xmlns:a16="http://schemas.microsoft.com/office/drawing/2014/main" id="{EE8DCA34-A937-73A8-C7C2-FB355EBF1677}"/>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1148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10972800" cy="1143000"/>
          </a:xfrm>
        </p:spPr>
        <p:txBody>
          <a:bodyPr>
            <a:normAutofit/>
          </a:bodyPr>
          <a:lstStyle/>
          <a:p>
            <a:r>
              <a:rPr lang="en-US" sz="4400" dirty="0"/>
              <a:t>Report 8.3.8: A.S. Treasurer</a:t>
            </a:r>
          </a:p>
        </p:txBody>
      </p:sp>
      <p:sp>
        <p:nvSpPr>
          <p:cNvPr id="2" name="Content Placeholder 1"/>
          <p:cNvSpPr>
            <a:spLocks noGrp="1"/>
          </p:cNvSpPr>
          <p:nvPr>
            <p:ph idx="1"/>
          </p:nvPr>
        </p:nvSpPr>
        <p:spPr/>
        <p:txBody>
          <a:bodyPr>
            <a:noAutofit/>
          </a:bodyPr>
          <a:lstStyle/>
          <a:p>
            <a:pPr marL="571500" indent="-571500">
              <a:buFont typeface="+mj-lt"/>
              <a:buAutoNum type="romanUcPeriod"/>
            </a:pPr>
            <a:endParaRPr lang="en-US" sz="2400" dirty="0"/>
          </a:p>
          <a:p>
            <a:pPr marL="571500" indent="-571500">
              <a:buFont typeface="+mj-lt"/>
              <a:buAutoNum type="romanUcPeriod"/>
            </a:pPr>
            <a:r>
              <a:rPr lang="en-US" sz="2400" dirty="0"/>
              <a:t>Please considering enrolling in auto-payroll deduction for a nominal amount per check. Contributions of $2.00 per check make a difference to our students in funding our scholarships and other necessary needs. </a:t>
            </a:r>
          </a:p>
          <a:p>
            <a:pPr marL="571500" indent="-571500">
              <a:buFont typeface="+mj-lt"/>
              <a:buAutoNum type="romanUcPeriod"/>
            </a:pPr>
            <a:r>
              <a:rPr lang="en-US" sz="2400" dirty="0"/>
              <a:t>Current Balance = $1,101.07</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38729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9. Announcements</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33</a:t>
            </a:fld>
            <a:endParaRPr lang="en-US"/>
          </a:p>
        </p:txBody>
      </p:sp>
      <p:sp>
        <p:nvSpPr>
          <p:cNvPr id="7" name="Content Placeholder 6">
            <a:extLst>
              <a:ext uri="{FF2B5EF4-FFF2-40B4-BE49-F238E27FC236}">
                <a16:creationId xmlns:a16="http://schemas.microsoft.com/office/drawing/2014/main" id="{9AD1BB9F-626B-A545-936E-883E2C75A883}"/>
              </a:ext>
            </a:extLst>
          </p:cNvPr>
          <p:cNvSpPr>
            <a:spLocks noGrp="1"/>
          </p:cNvSpPr>
          <p:nvPr>
            <p:ph idx="1"/>
          </p:nvPr>
        </p:nvSpPr>
        <p:spPr>
          <a:xfrm>
            <a:off x="609600" y="1935479"/>
            <a:ext cx="10972800" cy="4420871"/>
          </a:xfrm>
        </p:spPr>
        <p:txBody>
          <a:bodyPr/>
          <a:lstStyle/>
          <a:p>
            <a:pPr marL="0" indent="0">
              <a:buNone/>
            </a:pPr>
            <a:endParaRPr lang="en-US" b="1" dirty="0"/>
          </a:p>
          <a:p>
            <a:pPr marL="0" indent="0">
              <a:buNone/>
            </a:pPr>
            <a:r>
              <a:rPr lang="en-US" b="1" dirty="0"/>
              <a:t>1 min. time limit each</a:t>
            </a:r>
          </a:p>
        </p:txBody>
      </p:sp>
    </p:spTree>
    <p:extLst>
      <p:ext uri="{BB962C8B-B14F-4D97-AF65-F5344CB8AC3E}">
        <p14:creationId xmlns:p14="http://schemas.microsoft.com/office/powerpoint/2010/main" val="116922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71B41-748C-D3CE-DD98-55CCCDEFC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0ADB99-1AA9-5AD4-3314-639EBF842085}"/>
              </a:ext>
            </a:extLst>
          </p:cNvPr>
          <p:cNvSpPr>
            <a:spLocks noGrp="1"/>
          </p:cNvSpPr>
          <p:nvPr>
            <p:ph type="title"/>
          </p:nvPr>
        </p:nvSpPr>
        <p:spPr>
          <a:xfrm>
            <a:off x="609600" y="673608"/>
            <a:ext cx="10972800" cy="1143000"/>
          </a:xfrm>
        </p:spPr>
        <p:txBody>
          <a:bodyPr>
            <a:noAutofit/>
          </a:bodyPr>
          <a:lstStyle/>
          <a:p>
            <a:r>
              <a:rPr lang="en-US" dirty="0"/>
              <a:t>9.2 Executive Committee</a:t>
            </a:r>
          </a:p>
        </p:txBody>
      </p:sp>
      <p:sp>
        <p:nvSpPr>
          <p:cNvPr id="2" name="Content Placeholder 1">
            <a:extLst>
              <a:ext uri="{FF2B5EF4-FFF2-40B4-BE49-F238E27FC236}">
                <a16:creationId xmlns:a16="http://schemas.microsoft.com/office/drawing/2014/main" id="{071299B5-EC5E-6129-131A-2E317710BC27}"/>
              </a:ext>
            </a:extLst>
          </p:cNvPr>
          <p:cNvSpPr>
            <a:spLocks noGrp="1"/>
          </p:cNvSpPr>
          <p:nvPr>
            <p:ph idx="1"/>
          </p:nvPr>
        </p:nvSpPr>
        <p:spPr>
          <a:xfrm>
            <a:off x="609600" y="1990430"/>
            <a:ext cx="10972800" cy="4379890"/>
          </a:xfrm>
        </p:spPr>
        <p:txBody>
          <a:bodyPr>
            <a:noAutofit/>
          </a:bodyPr>
          <a:lstStyle/>
          <a:p>
            <a:pPr marL="826135" lvl="1" indent="-460375" algn="ctr">
              <a:spcBef>
                <a:spcPts val="0"/>
              </a:spcBef>
              <a:spcAft>
                <a:spcPts val="800"/>
              </a:spcAft>
              <a:buNone/>
            </a:pPr>
            <a:r>
              <a:rPr lang="en-US" b="1" dirty="0">
                <a:solidFill>
                  <a:schemeClr val="tx2"/>
                </a:solidFill>
              </a:rPr>
              <a:t>Your 2025-26 A.S. Executive Committee</a:t>
            </a:r>
            <a:endParaRPr lang="en-US" b="1" dirty="0">
              <a:solidFill>
                <a:schemeClr val="tx2"/>
              </a:solidFill>
              <a:ea typeface="ＭＳ Ｐゴシック" pitchFamily="34" charset="-128"/>
            </a:endParaRPr>
          </a:p>
          <a:p>
            <a:pPr marL="826135" lvl="1" indent="-460375">
              <a:spcBef>
                <a:spcPts val="0"/>
              </a:spcBef>
              <a:spcAft>
                <a:spcPts val="800"/>
              </a:spcAft>
              <a:buNone/>
            </a:pPr>
            <a:r>
              <a:rPr lang="en-US" dirty="0">
                <a:ea typeface="ＭＳ Ｐゴシック" pitchFamily="34" charset="-128"/>
              </a:rPr>
              <a:t>President –Rodrigo Gomez</a:t>
            </a:r>
          </a:p>
          <a:p>
            <a:pPr marL="826135" lvl="1" indent="-460375">
              <a:spcBef>
                <a:spcPts val="0"/>
              </a:spcBef>
              <a:spcAft>
                <a:spcPts val="800"/>
              </a:spcAft>
              <a:buNone/>
            </a:pPr>
            <a:r>
              <a:rPr lang="en-US" dirty="0">
                <a:ea typeface="ＭＳ Ｐゴシック" pitchFamily="34" charset="-128"/>
              </a:rPr>
              <a:t>Vice-President – Carmen Carrasquillo</a:t>
            </a:r>
          </a:p>
          <a:p>
            <a:pPr marL="826135" lvl="1" indent="-460375">
              <a:spcBef>
                <a:spcPts val="0"/>
              </a:spcBef>
              <a:spcAft>
                <a:spcPts val="800"/>
              </a:spcAft>
              <a:buNone/>
            </a:pPr>
            <a:r>
              <a:rPr lang="en-US" dirty="0">
                <a:ea typeface="ＭＳ Ｐゴシック" pitchFamily="34" charset="-128"/>
              </a:rPr>
              <a:t>Secretary – Olivia Flores</a:t>
            </a:r>
          </a:p>
          <a:p>
            <a:pPr marL="826135" lvl="1" indent="-460375">
              <a:spcBef>
                <a:spcPts val="0"/>
              </a:spcBef>
              <a:spcAft>
                <a:spcPts val="800"/>
              </a:spcAft>
              <a:buNone/>
            </a:pPr>
            <a:r>
              <a:rPr lang="en-US" dirty="0">
                <a:ea typeface="ＭＳ Ｐゴシック" pitchFamily="34" charset="-128"/>
              </a:rPr>
              <a:t>Treasurer – Dawn Diskin</a:t>
            </a:r>
            <a:endParaRPr lang="en-US" i="1" dirty="0">
              <a:ea typeface="ＭＳ Ｐゴシック" pitchFamily="34" charset="-128"/>
            </a:endParaRPr>
          </a:p>
          <a:p>
            <a:pPr marL="826135" lvl="1" indent="-460375">
              <a:spcBef>
                <a:spcPts val="0"/>
              </a:spcBef>
              <a:spcAft>
                <a:spcPts val="800"/>
              </a:spcAft>
              <a:buNone/>
            </a:pPr>
            <a:r>
              <a:rPr lang="en-US" dirty="0">
                <a:ea typeface="ＭＳ Ｐゴシック" pitchFamily="34" charset="-128"/>
              </a:rPr>
              <a:t>Contract Member-at-Large – Melissa Wolfson</a:t>
            </a:r>
          </a:p>
          <a:p>
            <a:pPr marL="826135" lvl="1" indent="-460375">
              <a:spcBef>
                <a:spcPts val="0"/>
              </a:spcBef>
              <a:spcAft>
                <a:spcPts val="800"/>
              </a:spcAft>
              <a:buNone/>
            </a:pPr>
            <a:r>
              <a:rPr lang="en-US" dirty="0">
                <a:ea typeface="ＭＳ Ｐゴシック" pitchFamily="34" charset="-128"/>
              </a:rPr>
              <a:t>Contingent Faculty Member-at-Large – Kristen Everhart</a:t>
            </a:r>
          </a:p>
          <a:p>
            <a:pPr marL="826135" lvl="1" indent="-460375">
              <a:spcBef>
                <a:spcPts val="0"/>
              </a:spcBef>
              <a:spcAft>
                <a:spcPts val="800"/>
              </a:spcAft>
              <a:buNone/>
            </a:pPr>
            <a:r>
              <a:rPr lang="en-US" dirty="0">
                <a:ea typeface="ＭＳ Ｐゴシック" pitchFamily="34" charset="-128"/>
              </a:rPr>
              <a:t>Curriculum Chair – Veronica Hartmann</a:t>
            </a:r>
          </a:p>
          <a:p>
            <a:pPr marL="826135" lvl="1" indent="-460375">
              <a:spcBef>
                <a:spcPts val="0"/>
              </a:spcBef>
              <a:spcAft>
                <a:spcPts val="800"/>
              </a:spcAft>
              <a:buNone/>
            </a:pPr>
            <a:r>
              <a:rPr lang="en-US" dirty="0">
                <a:ea typeface="ＭＳ Ｐゴシック" pitchFamily="34" charset="-128"/>
              </a:rPr>
              <a:t>Chair of Chairs – Mary </a:t>
            </a:r>
            <a:r>
              <a:rPr lang="en-US" dirty="0" err="1">
                <a:ea typeface="ＭＳ Ｐゴシック" pitchFamily="34" charset="-128"/>
              </a:rPr>
              <a:t>Kjartenson</a:t>
            </a:r>
            <a:endParaRPr lang="en-US" dirty="0">
              <a:ea typeface="ＭＳ Ｐゴシック" pitchFamily="34" charset="-128"/>
            </a:endParaRPr>
          </a:p>
        </p:txBody>
      </p:sp>
      <p:sp>
        <p:nvSpPr>
          <p:cNvPr id="5" name="Slide Number Placeholder 4">
            <a:extLst>
              <a:ext uri="{FF2B5EF4-FFF2-40B4-BE49-F238E27FC236}">
                <a16:creationId xmlns:a16="http://schemas.microsoft.com/office/drawing/2014/main" id="{A19EE5CE-C90C-B908-99BA-B0215507D854}"/>
              </a:ext>
            </a:extLst>
          </p:cNvPr>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32456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034" y="1953690"/>
            <a:ext cx="10526466" cy="4329012"/>
          </a:xfrm>
        </p:spPr>
        <p:txBody>
          <a:bodyPr anchor="t">
            <a:noAutofit/>
          </a:bodyPr>
          <a:lstStyle/>
          <a:p>
            <a:pPr algn="ctr"/>
            <a:br>
              <a:rPr lang="en-US" sz="2600" dirty="0"/>
            </a:br>
            <a:br>
              <a:rPr lang="en-US" sz="2600" dirty="0"/>
            </a:br>
            <a:r>
              <a:rPr lang="en-US" sz="2600" dirty="0"/>
              <a:t>If the calendar was approved earlier, </a:t>
            </a:r>
            <a:br>
              <a:rPr lang="en-US" sz="2600" dirty="0"/>
            </a:br>
            <a:r>
              <a:rPr lang="en-US" sz="2600" dirty="0"/>
              <a:t>the first meeting of the 2025-26 SDMC Academic Senate is:</a:t>
            </a:r>
            <a:br>
              <a:rPr lang="en-US" sz="2600" b="0" dirty="0"/>
            </a:br>
            <a:r>
              <a:rPr lang="en-US" sz="2600" b="0" spc="-5" dirty="0">
                <a:effectLst/>
                <a:ea typeface="Tahoma" panose="020B0604030504040204" pitchFamily="34" charset="0"/>
              </a:rPr>
              <a:t>Tuesday, November 4, 2025 </a:t>
            </a:r>
            <a:r>
              <a:rPr lang="en-US" sz="2600" b="0" spc="-5" dirty="0">
                <a:ea typeface="Tahoma" panose="020B0604030504040204" pitchFamily="34" charset="0"/>
              </a:rPr>
              <a:t>from </a:t>
            </a:r>
            <a:r>
              <a:rPr lang="en-US" sz="2600" b="0" spc="-5" dirty="0">
                <a:effectLst/>
                <a:ea typeface="Tahoma" panose="020B0604030504040204" pitchFamily="34" charset="0"/>
              </a:rPr>
              <a:t>3:30-5:00 pm in </a:t>
            </a:r>
            <a:r>
              <a:rPr lang="en-US" sz="2600" b="0" spc="-5" dirty="0">
                <a:ea typeface="Tahoma" panose="020B0604030504040204" pitchFamily="34" charset="0"/>
              </a:rPr>
              <a:t>M-110 and </a:t>
            </a:r>
            <a:r>
              <a:rPr lang="en-US" sz="2600" b="0" spc="-5" dirty="0">
                <a:effectLst/>
                <a:ea typeface="Tahoma" panose="020B0604030504040204" pitchFamily="34" charset="0"/>
              </a:rPr>
              <a:t>on </a:t>
            </a:r>
            <a:r>
              <a:rPr lang="en-US" sz="2600" b="0" spc="-5" dirty="0">
                <a:effectLst/>
                <a:ea typeface="Tahoma" panose="020B0604030504040204" pitchFamily="34" charset="0"/>
                <a:hlinkClick r:id="rId3"/>
              </a:rPr>
              <a:t>Zoom</a:t>
            </a:r>
            <a:r>
              <a:rPr lang="en-US" sz="2600" b="0" spc="-5" dirty="0">
                <a:effectLst/>
                <a:ea typeface="Tahoma" panose="020B0604030504040204" pitchFamily="34" charset="0"/>
              </a:rPr>
              <a:t>.</a:t>
            </a:r>
            <a:br>
              <a:rPr lang="en-US" sz="2600" b="0" dirty="0">
                <a:highlight>
                  <a:srgbClr val="FFFF00"/>
                </a:highlight>
              </a:rPr>
            </a:br>
            <a:br>
              <a:rPr lang="en-US" sz="2600" b="0" dirty="0"/>
            </a:br>
            <a:br>
              <a:rPr lang="en-US" sz="2600" b="0" dirty="0"/>
            </a:br>
            <a:r>
              <a:rPr lang="en-US" sz="2600" b="0" i="1" dirty="0"/>
              <a:t>Senators wishing to attend remotely can learn more via the</a:t>
            </a:r>
            <a:br>
              <a:rPr lang="en-US" sz="2600" b="0" i="1" dirty="0"/>
            </a:br>
            <a:r>
              <a:rPr lang="en-US" sz="2600" b="0" i="1" dirty="0">
                <a:hlinkClick r:id="rId4"/>
              </a:rPr>
              <a:t>A.S. Senator Remote Attendance Form</a:t>
            </a:r>
            <a:r>
              <a:rPr lang="en-US" sz="2600" b="0" i="1" dirty="0"/>
              <a:t>. Senators wishing to change their attendance to in person should contact </a:t>
            </a:r>
            <a:r>
              <a:rPr lang="en-US" sz="2600" b="0" i="1" dirty="0">
                <a:hlinkClick r:id="rId5"/>
              </a:rPr>
              <a:t>rgomez001@sdccd.edu</a:t>
            </a:r>
            <a:r>
              <a:rPr lang="en-US" sz="2600" b="0" i="1" dirty="0"/>
              <a:t>.</a:t>
            </a:r>
            <a:endParaRPr lang="en-US" sz="2600" i="1" dirty="0"/>
          </a:p>
        </p:txBody>
      </p:sp>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5" name="Title 2">
            <a:extLst>
              <a:ext uri="{FF2B5EF4-FFF2-40B4-BE49-F238E27FC236}">
                <a16:creationId xmlns:a16="http://schemas.microsoft.com/office/drawing/2014/main" id="{0F4959D2-E8F5-9A4D-9753-F655D3535591}"/>
              </a:ext>
            </a:extLst>
          </p:cNvPr>
          <p:cNvSpPr txBox="1">
            <a:spLocks/>
          </p:cNvSpPr>
          <p:nvPr/>
        </p:nvSpPr>
        <p:spPr>
          <a:xfrm>
            <a:off x="609600" y="433630"/>
            <a:ext cx="10972800" cy="1143000"/>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tx2"/>
                </a:solidFill>
                <a:effectLst/>
                <a:latin typeface="+mj-lt"/>
                <a:ea typeface="+mj-ea"/>
                <a:cs typeface="+mj-cs"/>
              </a:defRPr>
            </a:lvl1pPr>
          </a:lstStyle>
          <a:p>
            <a:r>
              <a:rPr lang="en-US" sz="5000" b="0" dirty="0"/>
              <a:t>10. Adjournment</a:t>
            </a:r>
          </a:p>
        </p:txBody>
      </p:sp>
      <p:sp>
        <p:nvSpPr>
          <p:cNvPr id="2" name="Slide Number Placeholder 1">
            <a:extLst>
              <a:ext uri="{FF2B5EF4-FFF2-40B4-BE49-F238E27FC236}">
                <a16:creationId xmlns:a16="http://schemas.microsoft.com/office/drawing/2014/main" id="{29BD54FE-0B9C-7C4F-B8D6-6F8C4BCB6136}"/>
              </a:ext>
            </a:extLst>
          </p:cNvPr>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5912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88962"/>
            <a:ext cx="10972800" cy="833602"/>
          </a:xfrm>
        </p:spPr>
        <p:txBody>
          <a:bodyPr/>
          <a:lstStyle/>
          <a:p>
            <a:r>
              <a:rPr lang="en-US" dirty="0"/>
              <a:t>2. Agenda Overview</a:t>
            </a:r>
          </a:p>
        </p:txBody>
      </p:sp>
      <p:sp>
        <p:nvSpPr>
          <p:cNvPr id="2" name="Content Placeholder 1"/>
          <p:cNvSpPr>
            <a:spLocks noGrp="1"/>
          </p:cNvSpPr>
          <p:nvPr>
            <p:ph idx="1"/>
          </p:nvPr>
        </p:nvSpPr>
        <p:spPr>
          <a:xfrm>
            <a:off x="335922" y="1651983"/>
            <a:ext cx="11520156" cy="4485795"/>
          </a:xfrm>
        </p:spPr>
        <p:txBody>
          <a:bodyPr numCol="2">
            <a:noAutofit/>
          </a:bodyPr>
          <a:lstStyle/>
          <a:p>
            <a:pPr marL="514350" lvl="0" indent="-514350">
              <a:spcBef>
                <a:spcPts val="0"/>
              </a:spcBef>
              <a:buFont typeface="+mj-lt"/>
              <a:buAutoNum type="arabicPeriod"/>
            </a:pPr>
            <a:r>
              <a:rPr lang="en-US" sz="1800" dirty="0"/>
              <a:t>Call to Order</a:t>
            </a:r>
          </a:p>
          <a:p>
            <a:pPr marL="514350" lvl="0" indent="-514350">
              <a:spcBef>
                <a:spcPts val="0"/>
              </a:spcBef>
              <a:buFont typeface="+mj-lt"/>
              <a:buAutoNum type="arabicPeriod"/>
            </a:pPr>
            <a:r>
              <a:rPr lang="en-US" sz="1800" dirty="0"/>
              <a:t>Approval of Agenda &amp; Consent Calendar</a:t>
            </a:r>
          </a:p>
          <a:p>
            <a:pPr marL="880110" lvl="1" indent="-514350">
              <a:spcBef>
                <a:spcPts val="0"/>
              </a:spcBef>
              <a:buFont typeface="+mj-lt"/>
              <a:buAutoNum type="alphaLcPeriod"/>
            </a:pPr>
            <a:r>
              <a:rPr lang="en-US" sz="1800" b="0" i="0" u="none" strike="noStrike" dirty="0">
                <a:solidFill>
                  <a:srgbClr val="006E79"/>
                </a:solidFill>
                <a:effectLst/>
                <a:hlinkClick r:id="rId2"/>
              </a:rPr>
              <a:t>DRAFT Minutes </a:t>
            </a:r>
            <a:r>
              <a:rPr lang="en-US" sz="1800" dirty="0">
                <a:solidFill>
                  <a:srgbClr val="006E79"/>
                </a:solidFill>
                <a:hlinkClick r:id="rId2"/>
              </a:rPr>
              <a:t>1007</a:t>
            </a:r>
            <a:r>
              <a:rPr lang="en-US" sz="1800" b="0" i="0" u="none" strike="noStrike" dirty="0">
                <a:solidFill>
                  <a:srgbClr val="006E79"/>
                </a:solidFill>
                <a:effectLst/>
                <a:hlinkClick r:id="rId2"/>
              </a:rPr>
              <a:t>25</a:t>
            </a:r>
            <a:endParaRPr lang="en-US" sz="1800" dirty="0">
              <a:hlinkClick r:id="rId3"/>
            </a:endParaRPr>
          </a:p>
          <a:p>
            <a:pPr marL="514350" lvl="0" indent="-514350">
              <a:spcBef>
                <a:spcPts val="0"/>
              </a:spcBef>
              <a:buFont typeface="+mj-lt"/>
              <a:buAutoNum type="arabicPeriod"/>
            </a:pPr>
            <a:r>
              <a:rPr lang="en-US" sz="1800" dirty="0"/>
              <a:t>Land Acknowledgement (Updated)</a:t>
            </a:r>
          </a:p>
          <a:p>
            <a:pPr marL="514350" lvl="0" indent="-514350">
              <a:spcBef>
                <a:spcPts val="0"/>
              </a:spcBef>
              <a:buFont typeface="+mj-lt"/>
              <a:buAutoNum type="arabicPeriod"/>
            </a:pPr>
            <a:r>
              <a:rPr lang="en-US" sz="1800" dirty="0"/>
              <a:t>President's Senate Overview</a:t>
            </a:r>
          </a:p>
          <a:p>
            <a:pPr marL="514350" lvl="0" indent="-514350">
              <a:spcBef>
                <a:spcPts val="0"/>
              </a:spcBef>
              <a:buFont typeface="+mj-lt"/>
              <a:buAutoNum type="arabicPeriod"/>
            </a:pPr>
            <a:r>
              <a:rPr lang="en-US" sz="1800" dirty="0"/>
              <a:t>Public Comments</a:t>
            </a:r>
          </a:p>
          <a:p>
            <a:pPr marL="514350" indent="-514350">
              <a:spcBef>
                <a:spcPts val="0"/>
              </a:spcBef>
              <a:buFont typeface="+mj-lt"/>
              <a:buAutoNum type="arabicPeriod"/>
            </a:pPr>
            <a:r>
              <a:rPr lang="en-US" sz="1800" dirty="0"/>
              <a:t>Action Items</a:t>
            </a:r>
          </a:p>
          <a:p>
            <a:pPr marL="744538" indent="-338138">
              <a:spcBef>
                <a:spcPts val="0"/>
              </a:spcBef>
              <a:buFont typeface="+mj-lt"/>
              <a:buAutoNum type="alphaLcPeriod"/>
            </a:pPr>
            <a:r>
              <a:rPr lang="en-US" sz="1800" dirty="0">
                <a:latin typeface="Arial" panose="020B0604020202020204" pitchFamily="34" charset="0"/>
                <a:ea typeface="Arial" panose="020B0604020202020204" pitchFamily="34" charset="0"/>
                <a:cs typeface="Times New Roman" panose="02020603050405020304" pitchFamily="18" charset="0"/>
              </a:rPr>
              <a:t>Student Equity Plan 2025-2028</a:t>
            </a:r>
          </a:p>
          <a:p>
            <a:pPr marL="744538" indent="-338138">
              <a:spcBef>
                <a:spcPts val="0"/>
              </a:spcBef>
              <a:buFont typeface="+mj-lt"/>
              <a:buAutoNum type="alphaLcPeriod"/>
            </a:pPr>
            <a:r>
              <a:rPr lang="en-US" sz="1800" dirty="0">
                <a:latin typeface="Arial" panose="020B0604020202020204" pitchFamily="34" charset="0"/>
                <a:ea typeface="Arial" panose="020B0604020202020204" pitchFamily="34" charset="0"/>
                <a:cs typeface="Times New Roman" panose="02020603050405020304" pitchFamily="18" charset="0"/>
              </a:rPr>
              <a:t>Updating College Mission &amp; Vision Statements</a:t>
            </a:r>
          </a:p>
          <a:p>
            <a:pPr marL="744538" indent="-338138">
              <a:spcBef>
                <a:spcPts val="0"/>
              </a:spcBef>
              <a:buFont typeface="+mj-lt"/>
              <a:buAutoNum type="alphaLcPeriod"/>
            </a:pPr>
            <a:r>
              <a:rPr lang="en-US" sz="1800" dirty="0">
                <a:latin typeface="Arial" panose="020B0604020202020204" pitchFamily="34" charset="0"/>
                <a:ea typeface="Arial" panose="020B0604020202020204" pitchFamily="34" charset="0"/>
                <a:cs typeface="Times New Roman" panose="02020603050405020304" pitchFamily="18" charset="0"/>
              </a:rPr>
              <a:t>AS Meeting Modality Vote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514350" indent="-514350">
              <a:spcBef>
                <a:spcPts val="0"/>
              </a:spcBef>
              <a:buFont typeface="+mj-lt"/>
              <a:buAutoNum type="arabicPeriod" startAt="6"/>
            </a:pPr>
            <a:r>
              <a:rPr lang="en-US" sz="1800" dirty="0"/>
              <a:t>Discussion Items</a:t>
            </a:r>
          </a:p>
          <a:p>
            <a:pPr marL="880110" lvl="1" indent="-514350">
              <a:spcBef>
                <a:spcPts val="0"/>
              </a:spcBef>
              <a:buFont typeface="+mj-lt"/>
              <a:buAutoNum type="alphaLcPeriod"/>
            </a:pPr>
            <a:r>
              <a:rPr lang="en-US" sz="1800" dirty="0"/>
              <a:t>Standing: Curriculum Committee Updates</a:t>
            </a:r>
            <a:endParaRPr lang="en-US" sz="1800" dirty="0">
              <a:ea typeface="Tahoma" panose="020B0604030504040204" pitchFamily="34" charset="0"/>
            </a:endParaRPr>
          </a:p>
          <a:p>
            <a:pPr marL="880110" lvl="1" indent="-514350">
              <a:spcBef>
                <a:spcPts val="0"/>
              </a:spcBef>
              <a:buFont typeface="+mj-lt"/>
              <a:buAutoNum type="alphaLcPeriod"/>
            </a:pPr>
            <a:r>
              <a:rPr lang="en-US" sz="1800" dirty="0">
                <a:ea typeface="Tahoma" panose="020B0604030504040204" pitchFamily="34" charset="0"/>
              </a:rPr>
              <a:t>Ensuring Senate Representation for All Faculty</a:t>
            </a:r>
            <a:endParaRPr lang="en-US" sz="1800" dirty="0">
              <a:effectLst/>
              <a:ea typeface="Tahoma" panose="020B0604030504040204" pitchFamily="34" charset="0"/>
            </a:endParaRPr>
          </a:p>
          <a:p>
            <a:pPr marL="880110" lvl="1" indent="-514350">
              <a:spcBef>
                <a:spcPts val="0"/>
              </a:spcBef>
              <a:buFont typeface="+mj-lt"/>
              <a:buAutoNum type="alphaLcPeriod"/>
            </a:pPr>
            <a:r>
              <a:rPr lang="en-US" sz="1800" dirty="0">
                <a:ea typeface="Tahoma" panose="020B0604030504040204" pitchFamily="34" charset="0"/>
              </a:rPr>
              <a:t>Faculty Contract Hiring List Presentation</a:t>
            </a:r>
          </a:p>
          <a:p>
            <a:pPr marL="880110" lvl="1" indent="-514350">
              <a:spcBef>
                <a:spcPts val="0"/>
              </a:spcBef>
              <a:buFont typeface="+mj-lt"/>
              <a:buAutoNum type="alphaLcPeriod"/>
            </a:pPr>
            <a:r>
              <a:rPr lang="en-US" sz="1800" dirty="0">
                <a:effectLst/>
                <a:ea typeface="Tahoma" panose="020B0604030504040204" pitchFamily="34" charset="0"/>
              </a:rPr>
              <a:t>Miramar AI Working Group – AI Policies &amp; Gui</a:t>
            </a:r>
            <a:r>
              <a:rPr lang="en-US" sz="1800" dirty="0">
                <a:ea typeface="Tahoma" panose="020B0604030504040204" pitchFamily="34" charset="0"/>
              </a:rPr>
              <a:t>delines</a:t>
            </a:r>
          </a:p>
          <a:p>
            <a:pPr marL="880110" lvl="1" indent="-514350">
              <a:spcBef>
                <a:spcPts val="0"/>
              </a:spcBef>
              <a:buFont typeface="+mj-lt"/>
              <a:buAutoNum type="alphaLcPeriod"/>
            </a:pPr>
            <a:endParaRPr lang="en-US" sz="1800" dirty="0">
              <a:effectLst/>
              <a:ea typeface="Tahoma" panose="020B0604030504040204" pitchFamily="34" charset="0"/>
            </a:endParaRPr>
          </a:p>
          <a:p>
            <a:pPr marL="365760" lvl="1" indent="0">
              <a:spcBef>
                <a:spcPts val="0"/>
              </a:spcBef>
              <a:buNone/>
            </a:pPr>
            <a:endParaRPr lang="en-US" sz="1800" dirty="0">
              <a:effectLst/>
              <a:ea typeface="Tahoma" panose="020B0604030504040204" pitchFamily="34" charset="0"/>
            </a:endParaRPr>
          </a:p>
          <a:p>
            <a:pPr marL="514350" indent="-514350">
              <a:spcBef>
                <a:spcPts val="0"/>
              </a:spcBef>
              <a:buFont typeface="+mj-lt"/>
              <a:buAutoNum type="arabicPeriod" startAt="7"/>
            </a:pPr>
            <a:r>
              <a:rPr lang="en-US" sz="1800" dirty="0"/>
              <a:t>Reports:</a:t>
            </a:r>
          </a:p>
          <a:p>
            <a:pPr marL="880110" lvl="1" indent="-514350">
              <a:spcBef>
                <a:spcPts val="0"/>
              </a:spcBef>
              <a:buFont typeface="+mj-lt"/>
              <a:buAutoNum type="alphaLcPeriod"/>
            </a:pPr>
            <a:r>
              <a:rPr lang="en-US" sz="1800" dirty="0"/>
              <a:t>Committee Reports</a:t>
            </a:r>
            <a:endParaRPr lang="en-US" sz="1800" strike="sngStrike" dirty="0"/>
          </a:p>
          <a:p>
            <a:pPr marL="880110" lvl="1" indent="-514350">
              <a:spcBef>
                <a:spcPts val="0"/>
              </a:spcBef>
              <a:buFont typeface="+mj-lt"/>
              <a:buAutoNum type="alphaLcPeriod"/>
            </a:pPr>
            <a:r>
              <a:rPr lang="en-US" sz="1800" dirty="0"/>
              <a:t>Special Reports</a:t>
            </a:r>
          </a:p>
          <a:p>
            <a:pPr marL="1154430" lvl="2" indent="-514350">
              <a:spcBef>
                <a:spcPts val="0"/>
              </a:spcBef>
              <a:buFont typeface="+mj-lt"/>
              <a:buAutoNum type="alphaLcPeriod"/>
            </a:pPr>
            <a:r>
              <a:rPr lang="en-US" sz="1800" dirty="0"/>
              <a:t>Faculty Technology Liaison Report</a:t>
            </a:r>
          </a:p>
          <a:p>
            <a:pPr marL="880110" lvl="1" indent="-514350">
              <a:spcBef>
                <a:spcPts val="0"/>
              </a:spcBef>
              <a:buFont typeface="+mj-lt"/>
              <a:buAutoNum type="alphaLcPeriod"/>
            </a:pPr>
            <a:r>
              <a:rPr lang="en-US" sz="1800" dirty="0"/>
              <a:t>Executive Committee Reports</a:t>
            </a:r>
          </a:p>
          <a:p>
            <a:pPr marL="514350" lvl="0" indent="-514350">
              <a:spcBef>
                <a:spcPts val="0"/>
              </a:spcBef>
              <a:buFont typeface="+mj-lt"/>
              <a:buAutoNum type="arabicPeriod" startAt="7"/>
            </a:pPr>
            <a:r>
              <a:rPr lang="en-US" sz="1800" dirty="0"/>
              <a:t>Announcements</a:t>
            </a:r>
          </a:p>
          <a:p>
            <a:pPr marL="514350" lvl="0" indent="-514350">
              <a:spcBef>
                <a:spcPts val="0"/>
              </a:spcBef>
              <a:buFont typeface="+mj-lt"/>
              <a:buAutoNum type="arabicPeriod" startAt="7"/>
            </a:pPr>
            <a:r>
              <a:rPr lang="en-US" sz="1800" dirty="0"/>
              <a:t>Adjournment</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4</a:t>
            </a:fld>
            <a:endParaRPr lang="en-US"/>
          </a:p>
        </p:txBody>
      </p:sp>
      <p:sp>
        <p:nvSpPr>
          <p:cNvPr id="6" name="TextBox 5">
            <a:extLst>
              <a:ext uri="{FF2B5EF4-FFF2-40B4-BE49-F238E27FC236}">
                <a16:creationId xmlns:a16="http://schemas.microsoft.com/office/drawing/2014/main" id="{13743A35-43E1-534B-A511-51AA5367A8C2}"/>
              </a:ext>
            </a:extLst>
          </p:cNvPr>
          <p:cNvSpPr txBox="1"/>
          <p:nvPr/>
        </p:nvSpPr>
        <p:spPr>
          <a:xfrm>
            <a:off x="1583055" y="6137778"/>
            <a:ext cx="9025890" cy="430887"/>
          </a:xfrm>
          <a:prstGeom prst="rect">
            <a:avLst/>
          </a:prstGeom>
          <a:noFill/>
          <a:ln>
            <a:noFill/>
          </a:ln>
        </p:spPr>
        <p:txBody>
          <a:bodyPr wrap="square">
            <a:spAutoFit/>
          </a:bodyPr>
          <a:lstStyle/>
          <a:p>
            <a:pPr marL="920750" indent="-920750" algn="ctr">
              <a:buClr>
                <a:srgbClr val="20557B"/>
              </a:buClr>
            </a:pPr>
            <a:r>
              <a:rPr lang="en-US" sz="2200" b="1" spc="-5" dirty="0">
                <a:solidFill>
                  <a:srgbClr val="000000"/>
                </a:solidFill>
                <a:effectLst/>
                <a:ea typeface="Arial" panose="020B0604020202020204" pitchFamily="34" charset="0"/>
                <a:cs typeface="Times New Roman" panose="02020603050405020304" pitchFamily="18" charset="0"/>
                <a:hlinkClick r:id="rId4"/>
              </a:rPr>
              <a:t>A.S. Agenda for </a:t>
            </a:r>
            <a:r>
              <a:rPr lang="en-US" sz="2200" b="1" spc="-5" dirty="0">
                <a:solidFill>
                  <a:srgbClr val="000000"/>
                </a:solidFill>
                <a:ea typeface="Arial" panose="020B0604020202020204" pitchFamily="34" charset="0"/>
                <a:cs typeface="Times New Roman" panose="02020603050405020304" pitchFamily="18" charset="0"/>
                <a:hlinkClick r:id="rId4"/>
              </a:rPr>
              <a:t>10</a:t>
            </a:r>
            <a:r>
              <a:rPr lang="en-US" sz="2200" b="1" spc="-5" dirty="0">
                <a:solidFill>
                  <a:srgbClr val="000000"/>
                </a:solidFill>
                <a:effectLst/>
                <a:ea typeface="Arial" panose="020B0604020202020204" pitchFamily="34" charset="0"/>
                <a:cs typeface="Times New Roman" panose="02020603050405020304" pitchFamily="18" charset="0"/>
                <a:hlinkClick r:id="rId4"/>
              </a:rPr>
              <a:t>/21/25</a:t>
            </a:r>
            <a:r>
              <a:rPr lang="en-US" sz="2200" b="1" spc="-5" dirty="0">
                <a:solidFill>
                  <a:srgbClr val="000000"/>
                </a:solidFill>
                <a:effectLst/>
                <a:ea typeface="Arial" panose="020B0604020202020204" pitchFamily="34" charset="0"/>
                <a:cs typeface="Times New Roman" panose="02020603050405020304" pitchFamily="18" charset="0"/>
              </a:rPr>
              <a:t>		</a:t>
            </a:r>
            <a:r>
              <a:rPr lang="en-US" sz="2200" b="1" i="0" u="none" strike="noStrike" dirty="0">
                <a:solidFill>
                  <a:srgbClr val="006E79"/>
                </a:solidFill>
                <a:effectLst/>
                <a:hlinkClick r:id="rId5"/>
              </a:rPr>
              <a:t> AS Code of Conduct</a:t>
            </a:r>
            <a:endParaRPr lang="en-US" sz="2200" b="1" i="0" u="none" strike="noStrike" dirty="0">
              <a:solidFill>
                <a:srgbClr val="2C2E32"/>
              </a:solidFill>
              <a:effectLst/>
            </a:endParaRPr>
          </a:p>
        </p:txBody>
      </p:sp>
    </p:spTree>
    <p:extLst>
      <p:ext uri="{BB962C8B-B14F-4D97-AF65-F5344CB8AC3E}">
        <p14:creationId xmlns:p14="http://schemas.microsoft.com/office/powerpoint/2010/main" val="1185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5</a:t>
            </a:fld>
            <a:endParaRPr lang="en-US"/>
          </a:p>
        </p:txBody>
      </p:sp>
      <p:sp>
        <p:nvSpPr>
          <p:cNvPr id="9" name="TextBox 8">
            <a:extLst>
              <a:ext uri="{FF2B5EF4-FFF2-40B4-BE49-F238E27FC236}">
                <a16:creationId xmlns:a16="http://schemas.microsoft.com/office/drawing/2014/main" id="{6D9DAACF-EF70-464A-BD16-2E96EBF29215}"/>
              </a:ext>
            </a:extLst>
          </p:cNvPr>
          <p:cNvSpPr txBox="1"/>
          <p:nvPr/>
        </p:nvSpPr>
        <p:spPr>
          <a:xfrm>
            <a:off x="164123" y="6324600"/>
            <a:ext cx="11768797" cy="369332"/>
          </a:xfrm>
          <a:prstGeom prst="rect">
            <a:avLst/>
          </a:prstGeom>
          <a:noFill/>
          <a:ln>
            <a:solidFill>
              <a:schemeClr val="bg2"/>
            </a:solidFill>
          </a:ln>
        </p:spPr>
        <p:txBody>
          <a:bodyPr wrap="square" rtlCol="0">
            <a:spAutoFit/>
          </a:bodyPr>
          <a:lstStyle/>
          <a:p>
            <a:pPr marL="120650" algn="ctr"/>
            <a:r>
              <a:rPr lang="en-US" i="1" dirty="0"/>
              <a:t>Resources: </a:t>
            </a:r>
            <a:r>
              <a:rPr lang="en-US" i="1" dirty="0">
                <a:hlinkClick r:id="rId3"/>
              </a:rPr>
              <a:t>“Making a land acknowledgment meaningful”</a:t>
            </a:r>
            <a:r>
              <a:rPr lang="en-US" i="1" dirty="0"/>
              <a:t>; </a:t>
            </a:r>
            <a:r>
              <a:rPr lang="en-US" i="1" dirty="0">
                <a:hlinkClick r:id="rId4"/>
              </a:rPr>
              <a:t>A call for more powerful land acknowledgements</a:t>
            </a:r>
            <a:endParaRPr lang="en-US" dirty="0"/>
          </a:p>
        </p:txBody>
      </p:sp>
      <p:pic>
        <p:nvPicPr>
          <p:cNvPr id="7" name="Picture 6">
            <a:extLst>
              <a:ext uri="{FF2B5EF4-FFF2-40B4-BE49-F238E27FC236}">
                <a16:creationId xmlns:a16="http://schemas.microsoft.com/office/drawing/2014/main" id="{CDC90B1C-D916-2040-94D2-DAA473A11609}"/>
              </a:ext>
            </a:extLst>
          </p:cNvPr>
          <p:cNvPicPr>
            <a:picLocks noChangeAspect="1"/>
          </p:cNvPicPr>
          <p:nvPr/>
        </p:nvPicPr>
        <p:blipFill>
          <a:blip r:embed="rId5"/>
          <a:stretch>
            <a:fillRect/>
          </a:stretch>
        </p:blipFill>
        <p:spPr>
          <a:xfrm>
            <a:off x="563880" y="1299970"/>
            <a:ext cx="11064240" cy="5055743"/>
          </a:xfrm>
          <a:prstGeom prst="rect">
            <a:avLst/>
          </a:prstGeom>
        </p:spPr>
      </p:pic>
      <p:sp>
        <p:nvSpPr>
          <p:cNvPr id="11" name="Title 2">
            <a:extLst>
              <a:ext uri="{FF2B5EF4-FFF2-40B4-BE49-F238E27FC236}">
                <a16:creationId xmlns:a16="http://schemas.microsoft.com/office/drawing/2014/main" id="{F748C175-CCB4-3946-9A4D-1FABC025DBAA}"/>
              </a:ext>
            </a:extLst>
          </p:cNvPr>
          <p:cNvSpPr>
            <a:spLocks noGrp="1"/>
          </p:cNvSpPr>
          <p:nvPr>
            <p:ph type="title"/>
          </p:nvPr>
        </p:nvSpPr>
        <p:spPr>
          <a:xfrm>
            <a:off x="609600" y="495692"/>
            <a:ext cx="10972800" cy="858753"/>
          </a:xfrm>
        </p:spPr>
        <p:txBody>
          <a:bodyPr>
            <a:normAutofit/>
          </a:bodyPr>
          <a:lstStyle/>
          <a:p>
            <a:pPr marL="812800" indent="-812800"/>
            <a:r>
              <a:rPr lang="en-US" dirty="0"/>
              <a:t>3. Land Acknowledgment (Updated)</a:t>
            </a:r>
          </a:p>
        </p:txBody>
      </p:sp>
      <p:sp>
        <p:nvSpPr>
          <p:cNvPr id="4" name="Rectangle 3">
            <a:extLst>
              <a:ext uri="{FF2B5EF4-FFF2-40B4-BE49-F238E27FC236}">
                <a16:creationId xmlns:a16="http://schemas.microsoft.com/office/drawing/2014/main" id="{D5E65A8F-D384-04A5-DF36-DCC724D6EEA8}"/>
              </a:ext>
            </a:extLst>
          </p:cNvPr>
          <p:cNvSpPr/>
          <p:nvPr/>
        </p:nvSpPr>
        <p:spPr>
          <a:xfrm>
            <a:off x="762001" y="1388311"/>
            <a:ext cx="6807200" cy="4792355"/>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9C325D43-BEFF-E7F8-ACD8-08E94ECE7AD2}"/>
              </a:ext>
            </a:extLst>
          </p:cNvPr>
          <p:cNvSpPr txBox="1"/>
          <p:nvPr/>
        </p:nvSpPr>
        <p:spPr>
          <a:xfrm>
            <a:off x="829735" y="1644367"/>
            <a:ext cx="6671732" cy="4278094"/>
          </a:xfrm>
          <a:prstGeom prst="rect">
            <a:avLst/>
          </a:prstGeom>
          <a:noFill/>
          <a:ln>
            <a:solidFill>
              <a:schemeClr val="bg2"/>
            </a:solidFill>
          </a:ln>
        </p:spPr>
        <p:txBody>
          <a:bodyPr wrap="square" rtlCol="0">
            <a:spAutoFit/>
          </a:bodyPr>
          <a:lstStyle/>
          <a:p>
            <a:r>
              <a:rPr lang="en-US" sz="1600" i="1" dirty="0">
                <a:highlight>
                  <a:srgbClr val="FFFF00"/>
                </a:highlight>
              </a:rPr>
              <a:t>We recognize that San Diego Miramar College sits on the ancestral homeland of the Kumeyaay, Luiseño, Cupeño, and Cahuilla tribes, who have lived in this area for well over 10,000 years, and we honor their past, present, and future connection to this land and its inherent connection to their identity. </a:t>
            </a:r>
            <a:r>
              <a:rPr lang="en-US" sz="1600" i="1" dirty="0"/>
              <a:t>    </a:t>
            </a:r>
          </a:p>
          <a:p>
            <a:r>
              <a:rPr lang="en-US" sz="1600" i="1" dirty="0"/>
              <a:t>   </a:t>
            </a:r>
            <a:endParaRPr lang="en-US" sz="1600" dirty="0"/>
          </a:p>
          <a:p>
            <a:r>
              <a:rPr lang="en-US" sz="1600" i="1" dirty="0"/>
              <a:t>We acknowledge our occupation of unceded Kumeyaay land and the violent systemic injustices this has continuously perpetuated for Native peoples of this region. We pay respect to the Indigenous people of San Diego County - past, present, and future - and honor their continuing presence in their homeland and their spiritual beliefs that land does not belong to people; people belong to land.</a:t>
            </a:r>
          </a:p>
          <a:p>
            <a:endParaRPr lang="en-US" sz="1600" dirty="0"/>
          </a:p>
          <a:p>
            <a:r>
              <a:rPr lang="en-US" sz="1600" i="1" dirty="0"/>
              <a:t>We also acknowledge that this is merely the beginning, and there is far more work to be done in an attempt to heal all of the injustices and inequities that still exist today and throughout their entire historical diaspora. We commit to moving forward together.</a:t>
            </a:r>
            <a:endParaRPr lang="en-US" sz="1600" dirty="0"/>
          </a:p>
        </p:txBody>
      </p:sp>
    </p:spTree>
    <p:extLst>
      <p:ext uri="{BB962C8B-B14F-4D97-AF65-F5344CB8AC3E}">
        <p14:creationId xmlns:p14="http://schemas.microsoft.com/office/powerpoint/2010/main" val="8292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A6604-F089-43FA-CD18-2DF25095BB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DADFCE-F945-070C-9EA7-9E0127A079D1}"/>
              </a:ext>
            </a:extLst>
          </p:cNvPr>
          <p:cNvSpPr>
            <a:spLocks noGrp="1"/>
          </p:cNvSpPr>
          <p:nvPr>
            <p:ph type="title"/>
          </p:nvPr>
        </p:nvSpPr>
        <p:spPr>
          <a:xfrm>
            <a:off x="609600" y="704088"/>
            <a:ext cx="10972800" cy="985331"/>
          </a:xfrm>
        </p:spPr>
        <p:txBody>
          <a:bodyPr anchor="ctr">
            <a:normAutofit/>
          </a:bodyPr>
          <a:lstStyle/>
          <a:p>
            <a:r>
              <a:rPr lang="en-US" dirty="0"/>
              <a:t>4. President’s Senate Overview </a:t>
            </a:r>
          </a:p>
        </p:txBody>
      </p:sp>
      <p:sp>
        <p:nvSpPr>
          <p:cNvPr id="2" name="Content Placeholder 1">
            <a:extLst>
              <a:ext uri="{FF2B5EF4-FFF2-40B4-BE49-F238E27FC236}">
                <a16:creationId xmlns:a16="http://schemas.microsoft.com/office/drawing/2014/main" id="{0DE02839-BC69-B2A5-8569-F03C0DC6AC8D}"/>
              </a:ext>
            </a:extLst>
          </p:cNvPr>
          <p:cNvSpPr>
            <a:spLocks noGrp="1"/>
          </p:cNvSpPr>
          <p:nvPr>
            <p:ph idx="1"/>
          </p:nvPr>
        </p:nvSpPr>
        <p:spPr>
          <a:xfrm>
            <a:off x="609600" y="1950719"/>
            <a:ext cx="10972800" cy="4509457"/>
          </a:xfrm>
        </p:spPr>
        <p:txBody>
          <a:bodyPr>
            <a:noAutofit/>
          </a:bodyPr>
          <a:lstStyle/>
          <a:p>
            <a:pPr marL="0" indent="0">
              <a:buNone/>
            </a:pPr>
            <a:r>
              <a:rPr lang="en-US" sz="2400" dirty="0">
                <a:solidFill>
                  <a:schemeClr val="accent2">
                    <a:lumMod val="75000"/>
                  </a:schemeClr>
                </a:solidFill>
              </a:rPr>
              <a:t>Academic Senate (AS) </a:t>
            </a:r>
            <a:r>
              <a:rPr lang="en-US" sz="2400" dirty="0"/>
              <a:t>is a faculty organization whose primary function is to make recommendations to the </a:t>
            </a:r>
            <a:r>
              <a:rPr lang="en-US" sz="2400" dirty="0">
                <a:solidFill>
                  <a:schemeClr val="accent2">
                    <a:lumMod val="75000"/>
                  </a:schemeClr>
                </a:solidFill>
              </a:rPr>
              <a:t>Board of Trustees </a:t>
            </a:r>
            <a:r>
              <a:rPr lang="en-US" sz="2400" dirty="0"/>
              <a:t>on 10+1 aka “academic and professional matters.”  (Title 5, Section 53200)</a:t>
            </a:r>
          </a:p>
          <a:p>
            <a:pPr marL="0" indent="0">
              <a:buNone/>
            </a:pPr>
            <a:endParaRPr lang="en-US" sz="1800" dirty="0"/>
          </a:p>
          <a:p>
            <a:pPr marL="0" indent="0">
              <a:buNone/>
            </a:pPr>
            <a:r>
              <a:rPr lang="en-US" sz="2400" dirty="0"/>
              <a:t>Thank you for your willingness to serve as </a:t>
            </a:r>
            <a:r>
              <a:rPr lang="en-US" sz="2400" dirty="0">
                <a:solidFill>
                  <a:schemeClr val="accent2">
                    <a:lumMod val="75000"/>
                  </a:schemeClr>
                </a:solidFill>
              </a:rPr>
              <a:t>Senators</a:t>
            </a:r>
            <a:r>
              <a:rPr lang="en-US" sz="2400" dirty="0"/>
              <a:t>, representing fellow colleagues, taking info back to departments, deliberating and discussing with them and carrying their suggestions, questions, and recommendation back to the Academic Senate.</a:t>
            </a:r>
          </a:p>
          <a:p>
            <a:pPr marL="0" indent="0">
              <a:buNone/>
            </a:pPr>
            <a:endParaRPr lang="en-US" sz="1800" dirty="0"/>
          </a:p>
          <a:p>
            <a:pPr marL="0" indent="0">
              <a:buNone/>
            </a:pPr>
            <a:r>
              <a:rPr lang="en-US" sz="2400" dirty="0">
                <a:solidFill>
                  <a:schemeClr val="accent2">
                    <a:lumMod val="75000"/>
                  </a:schemeClr>
                </a:solidFill>
              </a:rPr>
              <a:t>Senate Makeup: </a:t>
            </a:r>
            <a:r>
              <a:rPr lang="en-US" sz="2400" dirty="0"/>
              <a:t>there is 1 senator for every 4 contract faculty in a department; 7 adjunct senators represent adjunct faculty</a:t>
            </a:r>
          </a:p>
        </p:txBody>
      </p:sp>
      <p:sp>
        <p:nvSpPr>
          <p:cNvPr id="5" name="Slide Number Placeholder 4">
            <a:extLst>
              <a:ext uri="{FF2B5EF4-FFF2-40B4-BE49-F238E27FC236}">
                <a16:creationId xmlns:a16="http://schemas.microsoft.com/office/drawing/2014/main" id="{6DF8A049-8CBD-B2C7-1600-8164D08C71B3}"/>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41417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2ECF-54B0-3AA3-2E86-C5A8C66FB7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47A76F-DA13-08EA-A495-F4237B15F18B}"/>
              </a:ext>
            </a:extLst>
          </p:cNvPr>
          <p:cNvSpPr>
            <a:spLocks noGrp="1"/>
          </p:cNvSpPr>
          <p:nvPr>
            <p:ph type="title"/>
          </p:nvPr>
        </p:nvSpPr>
        <p:spPr>
          <a:xfrm>
            <a:off x="609600" y="704088"/>
            <a:ext cx="10972800" cy="999206"/>
          </a:xfrm>
        </p:spPr>
        <p:txBody>
          <a:bodyPr anchor="ctr">
            <a:normAutofit/>
          </a:bodyPr>
          <a:lstStyle/>
          <a:p>
            <a:r>
              <a:rPr lang="en-US" dirty="0"/>
              <a:t>4. President’s Senate Overview </a:t>
            </a:r>
          </a:p>
        </p:txBody>
      </p:sp>
      <p:sp>
        <p:nvSpPr>
          <p:cNvPr id="2" name="Content Placeholder 1">
            <a:extLst>
              <a:ext uri="{FF2B5EF4-FFF2-40B4-BE49-F238E27FC236}">
                <a16:creationId xmlns:a16="http://schemas.microsoft.com/office/drawing/2014/main" id="{C4B56CE9-1B01-C870-6006-8560846ABF62}"/>
              </a:ext>
            </a:extLst>
          </p:cNvPr>
          <p:cNvSpPr>
            <a:spLocks noGrp="1"/>
          </p:cNvSpPr>
          <p:nvPr>
            <p:ph idx="1"/>
          </p:nvPr>
        </p:nvSpPr>
        <p:spPr>
          <a:xfrm>
            <a:off x="609600" y="2250803"/>
            <a:ext cx="9956800" cy="4213122"/>
          </a:xfrm>
        </p:spPr>
        <p:txBody>
          <a:bodyPr>
            <a:noAutofit/>
          </a:bodyPr>
          <a:lstStyle/>
          <a:p>
            <a:pPr marL="0" indent="0">
              <a:buNone/>
            </a:pPr>
            <a:r>
              <a:rPr lang="en-US" sz="2000" dirty="0"/>
              <a:t>1.	Curriculum, including establishing prerequisites</a:t>
            </a:r>
          </a:p>
          <a:p>
            <a:pPr marL="0" indent="0">
              <a:buNone/>
            </a:pPr>
            <a:r>
              <a:rPr lang="en-US" sz="2000" dirty="0"/>
              <a:t>2.	Degree and certificate requirements</a:t>
            </a:r>
          </a:p>
          <a:p>
            <a:pPr marL="0" indent="0">
              <a:buNone/>
            </a:pPr>
            <a:r>
              <a:rPr lang="en-US" sz="2000" dirty="0"/>
              <a:t>3.	Grading policies</a:t>
            </a:r>
          </a:p>
          <a:p>
            <a:pPr marL="0" indent="0">
              <a:buNone/>
            </a:pPr>
            <a:r>
              <a:rPr lang="en-US" sz="2000" dirty="0"/>
              <a:t>4.	Educational program development</a:t>
            </a:r>
          </a:p>
          <a:p>
            <a:pPr marL="0" indent="0">
              <a:buNone/>
            </a:pPr>
            <a:r>
              <a:rPr lang="en-US" sz="2000" dirty="0"/>
              <a:t>5.	Standards or policies regarding student preparation and success</a:t>
            </a:r>
          </a:p>
          <a:p>
            <a:pPr marL="0" indent="0">
              <a:buNone/>
            </a:pPr>
            <a:r>
              <a:rPr lang="en-US" sz="2000" dirty="0"/>
              <a:t>6.	College governance structures, as related to faculty roles</a:t>
            </a:r>
          </a:p>
          <a:p>
            <a:pPr marL="0" indent="0">
              <a:buNone/>
            </a:pPr>
            <a:r>
              <a:rPr lang="en-US" sz="2000" dirty="0"/>
              <a:t>7.	Faculty roles and involvement in accreditation processes.</a:t>
            </a:r>
          </a:p>
          <a:p>
            <a:pPr marL="0" indent="0">
              <a:buNone/>
            </a:pPr>
            <a:r>
              <a:rPr lang="en-US" sz="2000" dirty="0"/>
              <a:t>8.	Policies for faculty professional development activities</a:t>
            </a:r>
          </a:p>
          <a:p>
            <a:pPr marL="0" indent="0">
              <a:buNone/>
            </a:pPr>
            <a:r>
              <a:rPr lang="en-US" sz="2000" dirty="0"/>
              <a:t>9.	Processes for program review</a:t>
            </a:r>
          </a:p>
          <a:p>
            <a:pPr marL="0" indent="0">
              <a:buNone/>
            </a:pPr>
            <a:r>
              <a:rPr lang="en-US" sz="2000" dirty="0"/>
              <a:t>10.	Processes for institutional planning and budget development</a:t>
            </a:r>
          </a:p>
          <a:p>
            <a:pPr marL="0" indent="0">
              <a:buNone/>
            </a:pPr>
            <a:r>
              <a:rPr lang="en-US" sz="2000" dirty="0"/>
              <a:t>11.	Other academic and professional matters as mutually agreed upon</a:t>
            </a:r>
          </a:p>
        </p:txBody>
      </p:sp>
      <p:sp>
        <p:nvSpPr>
          <p:cNvPr id="5" name="Slide Number Placeholder 4">
            <a:extLst>
              <a:ext uri="{FF2B5EF4-FFF2-40B4-BE49-F238E27FC236}">
                <a16:creationId xmlns:a16="http://schemas.microsoft.com/office/drawing/2014/main" id="{E84794B8-645C-887B-00C8-58433541A239}"/>
              </a:ext>
            </a:extLst>
          </p:cNvPr>
          <p:cNvSpPr>
            <a:spLocks noGrp="1"/>
          </p:cNvSpPr>
          <p:nvPr>
            <p:ph type="sldNum" sz="quarter" idx="12"/>
          </p:nvPr>
        </p:nvSpPr>
        <p:spPr/>
        <p:txBody>
          <a:bodyPr/>
          <a:lstStyle/>
          <a:p>
            <a:fld id="{401CF334-2D5C-4859-84A6-CA7E6E43FAEB}" type="slidenum">
              <a:rPr lang="en-US" smtClean="0"/>
              <a:t>7</a:t>
            </a:fld>
            <a:endParaRPr lang="en-US"/>
          </a:p>
        </p:txBody>
      </p:sp>
      <p:sp>
        <p:nvSpPr>
          <p:cNvPr id="6" name="TextBox 5">
            <a:extLst>
              <a:ext uri="{FF2B5EF4-FFF2-40B4-BE49-F238E27FC236}">
                <a16:creationId xmlns:a16="http://schemas.microsoft.com/office/drawing/2014/main" id="{14414DFD-CC3C-FF95-0255-FE2168108ABD}"/>
              </a:ext>
            </a:extLst>
          </p:cNvPr>
          <p:cNvSpPr txBox="1"/>
          <p:nvPr/>
        </p:nvSpPr>
        <p:spPr>
          <a:xfrm>
            <a:off x="609600" y="1703294"/>
            <a:ext cx="6115792" cy="400110"/>
          </a:xfrm>
          <a:prstGeom prst="rect">
            <a:avLst/>
          </a:prstGeom>
          <a:noFill/>
          <a:ln>
            <a:solidFill>
              <a:schemeClr val="bg2"/>
            </a:solidFill>
          </a:ln>
        </p:spPr>
        <p:txBody>
          <a:bodyPr wrap="square">
            <a:spAutoFit/>
          </a:bodyPr>
          <a:lstStyle/>
          <a:p>
            <a:r>
              <a:rPr lang="en-US" sz="2000" b="1" dirty="0"/>
              <a:t>10 + 1 </a:t>
            </a:r>
            <a:r>
              <a:rPr lang="en-US" sz="2000" dirty="0"/>
              <a:t>comes from California Law: </a:t>
            </a:r>
            <a:r>
              <a:rPr lang="en-US" sz="2000" dirty="0">
                <a:hlinkClick r:id="rId3"/>
              </a:rPr>
              <a:t>Title 5 § 53200</a:t>
            </a:r>
            <a:endParaRPr lang="en-US" sz="2000" dirty="0"/>
          </a:p>
        </p:txBody>
      </p:sp>
    </p:spTree>
    <p:extLst>
      <p:ext uri="{BB962C8B-B14F-4D97-AF65-F5344CB8AC3E}">
        <p14:creationId xmlns:p14="http://schemas.microsoft.com/office/powerpoint/2010/main" val="18210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4CCCF-B1B5-B6DB-644B-68ACDD29EC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12D1D1-0D44-1E30-BD56-B2039CF91F42}"/>
              </a:ext>
            </a:extLst>
          </p:cNvPr>
          <p:cNvSpPr>
            <a:spLocks noGrp="1"/>
          </p:cNvSpPr>
          <p:nvPr>
            <p:ph type="title"/>
          </p:nvPr>
        </p:nvSpPr>
        <p:spPr>
          <a:xfrm>
            <a:off x="609600" y="704088"/>
            <a:ext cx="10972800" cy="929525"/>
          </a:xfrm>
        </p:spPr>
        <p:txBody>
          <a:bodyPr anchor="ctr">
            <a:normAutofit/>
          </a:bodyPr>
          <a:lstStyle/>
          <a:p>
            <a:r>
              <a:rPr lang="en-US" dirty="0"/>
              <a:t>4. President’s Senate Overview</a:t>
            </a:r>
          </a:p>
        </p:txBody>
      </p:sp>
      <p:sp>
        <p:nvSpPr>
          <p:cNvPr id="2" name="Content Placeholder 1">
            <a:extLst>
              <a:ext uri="{FF2B5EF4-FFF2-40B4-BE49-F238E27FC236}">
                <a16:creationId xmlns:a16="http://schemas.microsoft.com/office/drawing/2014/main" id="{0013DA02-AF1A-E071-1F2B-2F394F19508A}"/>
              </a:ext>
            </a:extLst>
          </p:cNvPr>
          <p:cNvSpPr>
            <a:spLocks noGrp="1"/>
          </p:cNvSpPr>
          <p:nvPr>
            <p:ph idx="1"/>
          </p:nvPr>
        </p:nvSpPr>
        <p:spPr>
          <a:xfrm>
            <a:off x="609600" y="1666025"/>
            <a:ext cx="10972800" cy="929525"/>
          </a:xfrm>
        </p:spPr>
        <p:txBody>
          <a:bodyPr>
            <a:noAutofit/>
          </a:bodyPr>
          <a:lstStyle/>
          <a:p>
            <a:pPr marL="0" indent="0">
              <a:buNone/>
            </a:pPr>
            <a:r>
              <a:rPr lang="en-US" dirty="0"/>
              <a:t>Miramar’s Academic Senate is committed to </a:t>
            </a:r>
            <a:r>
              <a:rPr lang="en-US" dirty="0">
                <a:solidFill>
                  <a:schemeClr val="accent2">
                    <a:lumMod val="75000"/>
                  </a:schemeClr>
                </a:solidFill>
              </a:rPr>
              <a:t>openness</a:t>
            </a:r>
            <a:r>
              <a:rPr lang="en-US" dirty="0"/>
              <a:t>, </a:t>
            </a:r>
            <a:r>
              <a:rPr lang="en-US" dirty="0">
                <a:solidFill>
                  <a:schemeClr val="accent2">
                    <a:lumMod val="75000"/>
                  </a:schemeClr>
                </a:solidFill>
              </a:rPr>
              <a:t>transparency</a:t>
            </a:r>
            <a:r>
              <a:rPr lang="en-US" dirty="0"/>
              <a:t>, and </a:t>
            </a:r>
            <a:r>
              <a:rPr lang="en-US" dirty="0">
                <a:solidFill>
                  <a:schemeClr val="accent2">
                    <a:lumMod val="75000"/>
                  </a:schemeClr>
                </a:solidFill>
              </a:rPr>
              <a:t>public access to information</a:t>
            </a:r>
            <a:r>
              <a:rPr lang="en-US" dirty="0"/>
              <a:t> and will therefore …</a:t>
            </a:r>
          </a:p>
          <a:p>
            <a:pPr marL="0" indent="0">
              <a:buNone/>
            </a:pPr>
            <a:endParaRPr lang="en-US" sz="1800" dirty="0"/>
          </a:p>
        </p:txBody>
      </p:sp>
      <p:sp>
        <p:nvSpPr>
          <p:cNvPr id="5" name="Slide Number Placeholder 4">
            <a:extLst>
              <a:ext uri="{FF2B5EF4-FFF2-40B4-BE49-F238E27FC236}">
                <a16:creationId xmlns:a16="http://schemas.microsoft.com/office/drawing/2014/main" id="{B0C7363F-4586-5958-A2F8-5DB38CFA1EAC}"/>
              </a:ext>
            </a:extLst>
          </p:cNvPr>
          <p:cNvSpPr>
            <a:spLocks noGrp="1"/>
          </p:cNvSpPr>
          <p:nvPr>
            <p:ph type="sldNum" sz="quarter" idx="12"/>
          </p:nvPr>
        </p:nvSpPr>
        <p:spPr/>
        <p:txBody>
          <a:bodyPr/>
          <a:lstStyle/>
          <a:p>
            <a:fld id="{401CF334-2D5C-4859-84A6-CA7E6E43FAEB}" type="slidenum">
              <a:rPr lang="en-US" smtClean="0"/>
              <a:t>8</a:t>
            </a:fld>
            <a:endParaRPr lang="en-US"/>
          </a:p>
        </p:txBody>
      </p:sp>
      <p:sp>
        <p:nvSpPr>
          <p:cNvPr id="4" name="Content Placeholder 1">
            <a:extLst>
              <a:ext uri="{FF2B5EF4-FFF2-40B4-BE49-F238E27FC236}">
                <a16:creationId xmlns:a16="http://schemas.microsoft.com/office/drawing/2014/main" id="{CA1C97C1-DEB5-B9FA-4D22-F1DE014226C7}"/>
              </a:ext>
            </a:extLst>
          </p:cNvPr>
          <p:cNvSpPr txBox="1">
            <a:spLocks/>
          </p:cNvSpPr>
          <p:nvPr/>
        </p:nvSpPr>
        <p:spPr>
          <a:xfrm>
            <a:off x="609599" y="2839043"/>
            <a:ext cx="5486401" cy="3517308"/>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Font typeface="Wingdings 2"/>
              <a:buNone/>
            </a:pPr>
            <a:r>
              <a:rPr lang="en-US" dirty="0"/>
              <a:t>Follow the </a:t>
            </a:r>
            <a:r>
              <a:rPr lang="en-US" dirty="0">
                <a:hlinkClick r:id="rId3"/>
              </a:rPr>
              <a:t>Brown Act</a:t>
            </a:r>
            <a:endParaRPr lang="en-US" dirty="0"/>
          </a:p>
          <a:p>
            <a:pPr marL="0" indent="0">
              <a:buFont typeface="Wingdings 2"/>
              <a:buNone/>
            </a:pPr>
            <a:endParaRPr lang="en-US" sz="1000" dirty="0"/>
          </a:p>
          <a:p>
            <a:r>
              <a:rPr lang="en-US" dirty="0"/>
              <a:t>Publicly post notice of meeting 72 hours prior</a:t>
            </a:r>
          </a:p>
          <a:p>
            <a:r>
              <a:rPr lang="en-US" dirty="0"/>
              <a:t>Include information on place, time, and agenda items with brief descriptions</a:t>
            </a:r>
          </a:p>
          <a:p>
            <a:r>
              <a:rPr lang="en-US" dirty="0"/>
              <a:t>Record all motions and votes for public record.</a:t>
            </a:r>
          </a:p>
          <a:p>
            <a:pPr marL="0" indent="0">
              <a:buFont typeface="Wingdings 2"/>
              <a:buNone/>
            </a:pPr>
            <a:endParaRPr lang="en-US" sz="1800" dirty="0"/>
          </a:p>
        </p:txBody>
      </p:sp>
      <p:sp>
        <p:nvSpPr>
          <p:cNvPr id="7" name="Content Placeholder 1">
            <a:extLst>
              <a:ext uri="{FF2B5EF4-FFF2-40B4-BE49-F238E27FC236}">
                <a16:creationId xmlns:a16="http://schemas.microsoft.com/office/drawing/2014/main" id="{D921585C-468E-97C6-C222-004403D572CF}"/>
              </a:ext>
            </a:extLst>
          </p:cNvPr>
          <p:cNvSpPr txBox="1">
            <a:spLocks/>
          </p:cNvSpPr>
          <p:nvPr/>
        </p:nvSpPr>
        <p:spPr>
          <a:xfrm>
            <a:off x="6215529" y="2878796"/>
            <a:ext cx="4858871" cy="3477555"/>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Font typeface="Wingdings 2"/>
              <a:buNone/>
            </a:pPr>
            <a:r>
              <a:rPr lang="en-US" dirty="0"/>
              <a:t>Follow </a:t>
            </a:r>
            <a:r>
              <a:rPr lang="en-US" dirty="0">
                <a:hlinkClick r:id="rId4"/>
              </a:rPr>
              <a:t>Robert’s Rules of Order</a:t>
            </a:r>
            <a:endParaRPr lang="en-US" dirty="0"/>
          </a:p>
          <a:p>
            <a:pPr marL="0" indent="0">
              <a:buFont typeface="Wingdings 2"/>
              <a:buNone/>
            </a:pPr>
            <a:endParaRPr lang="en-US" sz="1000" dirty="0"/>
          </a:p>
          <a:p>
            <a:r>
              <a:rPr lang="en-US" dirty="0"/>
              <a:t>Balance discussion and debate with decision making.</a:t>
            </a:r>
          </a:p>
          <a:p>
            <a:r>
              <a:rPr lang="en-US" dirty="0"/>
              <a:t>Do our best to maintain fair process in whatever modality or environment we meet. </a:t>
            </a:r>
          </a:p>
        </p:txBody>
      </p:sp>
    </p:spTree>
    <p:extLst>
      <p:ext uri="{BB962C8B-B14F-4D97-AF65-F5344CB8AC3E}">
        <p14:creationId xmlns:p14="http://schemas.microsoft.com/office/powerpoint/2010/main" val="263037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F0DB-CF4B-0A21-14C8-4A9BFAE7E4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488CBA-AF44-B4AA-ACA6-4FB7F8DB1BFE}"/>
              </a:ext>
            </a:extLst>
          </p:cNvPr>
          <p:cNvSpPr>
            <a:spLocks noGrp="1"/>
          </p:cNvSpPr>
          <p:nvPr>
            <p:ph type="title"/>
          </p:nvPr>
        </p:nvSpPr>
        <p:spPr>
          <a:xfrm>
            <a:off x="609600" y="704088"/>
            <a:ext cx="10972800" cy="929525"/>
          </a:xfrm>
        </p:spPr>
        <p:txBody>
          <a:bodyPr anchor="ctr">
            <a:normAutofit/>
          </a:bodyPr>
          <a:lstStyle/>
          <a:p>
            <a:r>
              <a:rPr lang="en-US" dirty="0"/>
              <a:t>4. President’s Senate Overview</a:t>
            </a:r>
          </a:p>
        </p:txBody>
      </p:sp>
      <p:sp>
        <p:nvSpPr>
          <p:cNvPr id="2" name="Content Placeholder 1">
            <a:extLst>
              <a:ext uri="{FF2B5EF4-FFF2-40B4-BE49-F238E27FC236}">
                <a16:creationId xmlns:a16="http://schemas.microsoft.com/office/drawing/2014/main" id="{36433CA9-F00C-5883-D6A3-EC6B93F7AC22}"/>
              </a:ext>
            </a:extLst>
          </p:cNvPr>
          <p:cNvSpPr>
            <a:spLocks noGrp="1"/>
          </p:cNvSpPr>
          <p:nvPr>
            <p:ph idx="1"/>
          </p:nvPr>
        </p:nvSpPr>
        <p:spPr>
          <a:xfrm>
            <a:off x="609600" y="1666025"/>
            <a:ext cx="10972800" cy="929525"/>
          </a:xfrm>
        </p:spPr>
        <p:txBody>
          <a:bodyPr>
            <a:noAutofit/>
          </a:bodyPr>
          <a:lstStyle/>
          <a:p>
            <a:pPr marL="0" indent="0">
              <a:buNone/>
            </a:pPr>
            <a:r>
              <a:rPr lang="en-US" dirty="0"/>
              <a:t>Miramar’s Academic Senate is committed to </a:t>
            </a:r>
            <a:r>
              <a:rPr lang="en-US" dirty="0">
                <a:solidFill>
                  <a:schemeClr val="accent2">
                    <a:lumMod val="75000"/>
                  </a:schemeClr>
                </a:solidFill>
              </a:rPr>
              <a:t>openness</a:t>
            </a:r>
            <a:r>
              <a:rPr lang="en-US" dirty="0"/>
              <a:t>, </a:t>
            </a:r>
            <a:r>
              <a:rPr lang="en-US" dirty="0">
                <a:solidFill>
                  <a:schemeClr val="accent2">
                    <a:lumMod val="75000"/>
                  </a:schemeClr>
                </a:solidFill>
              </a:rPr>
              <a:t>transparency</a:t>
            </a:r>
            <a:r>
              <a:rPr lang="en-US" dirty="0"/>
              <a:t>, and </a:t>
            </a:r>
            <a:r>
              <a:rPr lang="en-US" dirty="0">
                <a:solidFill>
                  <a:schemeClr val="accent2">
                    <a:lumMod val="75000"/>
                  </a:schemeClr>
                </a:solidFill>
              </a:rPr>
              <a:t>public access to information</a:t>
            </a:r>
            <a:r>
              <a:rPr lang="en-US" dirty="0"/>
              <a:t> and will therefore …</a:t>
            </a:r>
          </a:p>
          <a:p>
            <a:pPr marL="0" indent="0">
              <a:buNone/>
            </a:pPr>
            <a:endParaRPr lang="en-US" sz="1800" dirty="0"/>
          </a:p>
        </p:txBody>
      </p:sp>
      <p:sp>
        <p:nvSpPr>
          <p:cNvPr id="5" name="Slide Number Placeholder 4">
            <a:extLst>
              <a:ext uri="{FF2B5EF4-FFF2-40B4-BE49-F238E27FC236}">
                <a16:creationId xmlns:a16="http://schemas.microsoft.com/office/drawing/2014/main" id="{84F5E6CB-30AA-F6C5-1F3A-F239C7A851E1}"/>
              </a:ext>
            </a:extLst>
          </p:cNvPr>
          <p:cNvSpPr>
            <a:spLocks noGrp="1"/>
          </p:cNvSpPr>
          <p:nvPr>
            <p:ph type="sldNum" sz="quarter" idx="12"/>
          </p:nvPr>
        </p:nvSpPr>
        <p:spPr/>
        <p:txBody>
          <a:bodyPr/>
          <a:lstStyle/>
          <a:p>
            <a:fld id="{401CF334-2D5C-4859-84A6-CA7E6E43FAEB}" type="slidenum">
              <a:rPr lang="en-US" smtClean="0"/>
              <a:t>9</a:t>
            </a:fld>
            <a:endParaRPr lang="en-US"/>
          </a:p>
        </p:txBody>
      </p:sp>
      <p:sp>
        <p:nvSpPr>
          <p:cNvPr id="4" name="Content Placeholder 1">
            <a:extLst>
              <a:ext uri="{FF2B5EF4-FFF2-40B4-BE49-F238E27FC236}">
                <a16:creationId xmlns:a16="http://schemas.microsoft.com/office/drawing/2014/main" id="{23EB6BCF-C316-A017-DE6B-1C89A57DC6AC}"/>
              </a:ext>
            </a:extLst>
          </p:cNvPr>
          <p:cNvSpPr txBox="1">
            <a:spLocks/>
          </p:cNvSpPr>
          <p:nvPr/>
        </p:nvSpPr>
        <p:spPr>
          <a:xfrm>
            <a:off x="609599" y="2839043"/>
            <a:ext cx="11277601" cy="3517308"/>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pPr>
            <a:r>
              <a:rPr lang="en-US" dirty="0"/>
              <a:t>Honor our A.S. </a:t>
            </a:r>
            <a:r>
              <a:rPr lang="en-US" dirty="0">
                <a:hlinkClick r:id="rId3"/>
              </a:rPr>
              <a:t>Code of Conduct</a:t>
            </a:r>
            <a:endParaRPr lang="en-US" dirty="0"/>
          </a:p>
          <a:p>
            <a:endParaRPr lang="en-US" sz="1000" dirty="0"/>
          </a:p>
          <a:p>
            <a:r>
              <a:rPr lang="en-US" dirty="0"/>
              <a:t>We operate as an open venue for all ideas, thoughts, and personal perspectives, with consideration for the boundaries established in the Code of Conduct.</a:t>
            </a:r>
          </a:p>
          <a:p>
            <a:r>
              <a:rPr lang="en-US" dirty="0"/>
              <a:t>Remember that your personal interests and valued agenda items may or may not be the same as others in the Senate, and all have the right to be treated respectfully.</a:t>
            </a:r>
          </a:p>
          <a:p>
            <a:r>
              <a:rPr lang="en-US" dirty="0"/>
              <a:t>Embrace the spirit of diversity, equity, and inclusion.</a:t>
            </a:r>
          </a:p>
          <a:p>
            <a:pPr marL="0" indent="0">
              <a:buFont typeface="Wingdings 2"/>
              <a:buNone/>
            </a:pPr>
            <a:endParaRPr lang="en-US" sz="1800" dirty="0"/>
          </a:p>
        </p:txBody>
      </p:sp>
    </p:spTree>
    <p:extLst>
      <p:ext uri="{BB962C8B-B14F-4D97-AF65-F5344CB8AC3E}">
        <p14:creationId xmlns:p14="http://schemas.microsoft.com/office/powerpoint/2010/main" val="6363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12">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0074F7"/>
      </a:hlink>
      <a:folHlink>
        <a:srgbClr val="E7F1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57895</TotalTime>
  <Words>2979</Words>
  <Application>Microsoft Macintosh PowerPoint</Application>
  <PresentationFormat>Widescreen</PresentationFormat>
  <Paragraphs>346</Paragraphs>
  <Slides>35</Slides>
  <Notes>31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Helvetica</vt:lpstr>
      <vt:lpstr>Tahoma</vt:lpstr>
      <vt:lpstr>Trebuchet MS</vt:lpstr>
      <vt:lpstr>Wingdings</vt:lpstr>
      <vt:lpstr>Wingdings 2</vt:lpstr>
      <vt:lpstr>Presentation on brainstorming</vt:lpstr>
      <vt:lpstr>PowerPoint Presentation</vt:lpstr>
      <vt:lpstr>San Diego Miramar College Academic Senate Meeting</vt:lpstr>
      <vt:lpstr>PowerPoint Presentation</vt:lpstr>
      <vt:lpstr>2. Agenda Overview</vt:lpstr>
      <vt:lpstr>3. Land Acknowledgment (Updated)</vt:lpstr>
      <vt:lpstr>4. President’s Senate Overview </vt:lpstr>
      <vt:lpstr>4. President’s Senate Overview </vt:lpstr>
      <vt:lpstr>4. President’s Senate Overview</vt:lpstr>
      <vt:lpstr>4. President’s Senate Overview</vt:lpstr>
      <vt:lpstr>4. President’s Senate Overview</vt:lpstr>
      <vt:lpstr>4. President’s Senate Overview</vt:lpstr>
      <vt:lpstr>4. President’s Senate Overview</vt:lpstr>
      <vt:lpstr>5. Public Comments (10 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Reports</vt:lpstr>
      <vt:lpstr>8. Reports</vt:lpstr>
      <vt:lpstr>8.3: Executive Committee Reports</vt:lpstr>
      <vt:lpstr>8.3: Executive Committee Reports</vt:lpstr>
      <vt:lpstr>PowerPoint Presentation</vt:lpstr>
      <vt:lpstr>PowerPoint Presentation</vt:lpstr>
      <vt:lpstr>8.3.5-7 Executive Committee Reports</vt:lpstr>
      <vt:lpstr>Report 8.3.8: A.S. Treasurer</vt:lpstr>
      <vt:lpstr>9. Announcements</vt:lpstr>
      <vt:lpstr>9.2 Executive Committee</vt:lpstr>
      <vt:lpstr>  If the calendar was approved earlier,  the first meeting of the 2025-26 SDMC Academic Senate is: Tuesday, November 4, 2025 from 3:30-5:00 pm in M-110 and on Zoom.   Senators wishing to attend remotely can learn more via the A.S. Senator Remote Attendance Form. Senators wishing to change their attendance to in person should contact rgomez001@sdccd.edu.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Pablo Martin</dc:creator>
  <cp:lastModifiedBy>Rodrigo Gomez</cp:lastModifiedBy>
  <cp:revision>6247</cp:revision>
  <cp:lastPrinted>2022-09-20T19:58:39Z</cp:lastPrinted>
  <dcterms:created xsi:type="dcterms:W3CDTF">2022-08-23T03:57:42Z</dcterms:created>
  <dcterms:modified xsi:type="dcterms:W3CDTF">2025-10-21T22:49:18Z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