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3652" r:id="rId2"/>
    <p:sldId id="272" r:id="rId3"/>
    <p:sldId id="3722" r:id="rId4"/>
    <p:sldId id="3710" r:id="rId5"/>
    <p:sldId id="761" r:id="rId6"/>
    <p:sldId id="743" r:id="rId7"/>
    <p:sldId id="778" r:id="rId8"/>
    <p:sldId id="3543" r:id="rId9"/>
    <p:sldId id="3693" r:id="rId10"/>
    <p:sldId id="3563" r:id="rId11"/>
    <p:sldId id="3712" r:id="rId12"/>
    <p:sldId id="3714" r:id="rId13"/>
    <p:sldId id="3715" r:id="rId14"/>
    <p:sldId id="3716" r:id="rId15"/>
    <p:sldId id="3717" r:id="rId16"/>
    <p:sldId id="3718" r:id="rId17"/>
    <p:sldId id="3713" r:id="rId18"/>
    <p:sldId id="3719" r:id="rId19"/>
    <p:sldId id="3720" r:id="rId20"/>
    <p:sldId id="3721" r:id="rId21"/>
    <p:sldId id="3649" r:id="rId22"/>
    <p:sldId id="3696" r:id="rId23"/>
    <p:sldId id="3695" r:id="rId24"/>
    <p:sldId id="3650" r:id="rId25"/>
    <p:sldId id="3666" r:id="rId26"/>
    <p:sldId id="3711" r:id="rId27"/>
    <p:sldId id="3674" r:id="rId28"/>
    <p:sldId id="3700" r:id="rId29"/>
    <p:sldId id="690" r:id="rId30"/>
    <p:sldId id="3707" r:id="rId31"/>
    <p:sldId id="70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92381"/>
  </p:normalViewPr>
  <p:slideViewPr>
    <p:cSldViewPr snapToGrid="0">
      <p:cViewPr>
        <p:scale>
          <a:sx n="85" d="100"/>
          <a:sy n="85" d="100"/>
        </p:scale>
        <p:origin x="1032" y="7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10/6/25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2</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A4C04-6DE5-FEAC-A2EE-F8F43EC315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F765F-6357-A668-E6B6-18D5AADAF9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E0B40C-B00D-C4DE-13A9-7723FCA075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30FF57-9ADD-5912-C141-E8927A53D40C}"/>
              </a:ext>
            </a:extLst>
          </p:cNvPr>
          <p:cNvSpPr>
            <a:spLocks noGrp="1"/>
          </p:cNvSpPr>
          <p:nvPr>
            <p:ph type="sldNum" sz="quarter" idx="5"/>
          </p:nvPr>
        </p:nvSpPr>
        <p:spPr/>
        <p:txBody>
          <a:bodyPr/>
          <a:lstStyle/>
          <a:p>
            <a:fld id="{893B0CF2-7F87-4E02-A248-870047730F99}" type="slidenum">
              <a:rPr lang="en-US" smtClean="0"/>
              <a:t>12</a:t>
            </a:fld>
            <a:endParaRPr lang="en-US"/>
          </a:p>
        </p:txBody>
      </p:sp>
    </p:spTree>
    <p:extLst>
      <p:ext uri="{BB962C8B-B14F-4D97-AF65-F5344CB8AC3E}">
        <p14:creationId xmlns:p14="http://schemas.microsoft.com/office/powerpoint/2010/main" val="2777649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BE731-C2A2-731D-8CEC-4C8338DC9F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C9EDE8-2B7A-ACA8-E237-BCF14853AD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454401-2AA1-FE75-56EF-C5C8D5C97B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B175B6-E0DF-E90B-AD06-0E8D618A0F63}"/>
              </a:ext>
            </a:extLst>
          </p:cNvPr>
          <p:cNvSpPr>
            <a:spLocks noGrp="1"/>
          </p:cNvSpPr>
          <p:nvPr>
            <p:ph type="sldNum" sz="quarter" idx="5"/>
          </p:nvPr>
        </p:nvSpPr>
        <p:spPr/>
        <p:txBody>
          <a:bodyPr/>
          <a:lstStyle/>
          <a:p>
            <a:fld id="{893B0CF2-7F87-4E02-A248-870047730F99}" type="slidenum">
              <a:rPr lang="en-US" smtClean="0"/>
              <a:t>13</a:t>
            </a:fld>
            <a:endParaRPr lang="en-US"/>
          </a:p>
        </p:txBody>
      </p:sp>
    </p:spTree>
    <p:extLst>
      <p:ext uri="{BB962C8B-B14F-4D97-AF65-F5344CB8AC3E}">
        <p14:creationId xmlns:p14="http://schemas.microsoft.com/office/powerpoint/2010/main" val="1839897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7B635-FC40-47EB-05F5-CC6427588D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DD21B8-1D20-BD43-8814-E9ABE1E577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6488FA-9960-31C3-DDF8-2E60FB9C0C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8A03EE-6FB8-C391-86ED-50C8134999DB}"/>
              </a:ext>
            </a:extLst>
          </p:cNvPr>
          <p:cNvSpPr>
            <a:spLocks noGrp="1"/>
          </p:cNvSpPr>
          <p:nvPr>
            <p:ph type="sldNum" sz="quarter" idx="5"/>
          </p:nvPr>
        </p:nvSpPr>
        <p:spPr/>
        <p:txBody>
          <a:bodyPr/>
          <a:lstStyle/>
          <a:p>
            <a:fld id="{893B0CF2-7F87-4E02-A248-870047730F99}" type="slidenum">
              <a:rPr lang="en-US" smtClean="0"/>
              <a:t>14</a:t>
            </a:fld>
            <a:endParaRPr lang="en-US"/>
          </a:p>
        </p:txBody>
      </p:sp>
    </p:spTree>
    <p:extLst>
      <p:ext uri="{BB962C8B-B14F-4D97-AF65-F5344CB8AC3E}">
        <p14:creationId xmlns:p14="http://schemas.microsoft.com/office/powerpoint/2010/main" val="3828192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D10FA-7DB5-D436-D50E-70539BE4A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7F440-BC1C-4ABA-066B-37D048A601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E1CB49-B7C7-ADBE-6127-85D6FCB322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F4DC3F-3442-EB98-70ED-52160B2195E2}"/>
              </a:ext>
            </a:extLst>
          </p:cNvPr>
          <p:cNvSpPr>
            <a:spLocks noGrp="1"/>
          </p:cNvSpPr>
          <p:nvPr>
            <p:ph type="sldNum" sz="quarter" idx="5"/>
          </p:nvPr>
        </p:nvSpPr>
        <p:spPr/>
        <p:txBody>
          <a:bodyPr/>
          <a:lstStyle/>
          <a:p>
            <a:fld id="{893B0CF2-7F87-4E02-A248-870047730F99}" type="slidenum">
              <a:rPr lang="en-US" smtClean="0"/>
              <a:t>15</a:t>
            </a:fld>
            <a:endParaRPr lang="en-US"/>
          </a:p>
        </p:txBody>
      </p:sp>
    </p:spTree>
    <p:extLst>
      <p:ext uri="{BB962C8B-B14F-4D97-AF65-F5344CB8AC3E}">
        <p14:creationId xmlns:p14="http://schemas.microsoft.com/office/powerpoint/2010/main" val="2805859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0D4EA-2FE0-50F1-AA67-4A8FB139DD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2C911A-0BA1-AE21-DA23-8A926BC7BA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AEC59-FD62-3384-3FC0-075FB2D436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3284B1-E941-1D0C-EB82-D003129697AF}"/>
              </a:ext>
            </a:extLst>
          </p:cNvPr>
          <p:cNvSpPr>
            <a:spLocks noGrp="1"/>
          </p:cNvSpPr>
          <p:nvPr>
            <p:ph type="sldNum" sz="quarter" idx="5"/>
          </p:nvPr>
        </p:nvSpPr>
        <p:spPr/>
        <p:txBody>
          <a:bodyPr/>
          <a:lstStyle/>
          <a:p>
            <a:fld id="{893B0CF2-7F87-4E02-A248-870047730F99}" type="slidenum">
              <a:rPr lang="en-US" smtClean="0"/>
              <a:t>16</a:t>
            </a:fld>
            <a:endParaRPr lang="en-US"/>
          </a:p>
        </p:txBody>
      </p:sp>
    </p:spTree>
    <p:extLst>
      <p:ext uri="{BB962C8B-B14F-4D97-AF65-F5344CB8AC3E}">
        <p14:creationId xmlns:p14="http://schemas.microsoft.com/office/powerpoint/2010/main" val="262766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F1E0D-B4B1-AE7C-1DBE-F0188C5FE6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7C3F6A-5A87-3063-5DA5-5FF48A1529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2F06B5-A3D0-8697-0ED0-AA05C51ACB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3E69DF-224C-8D4F-40F2-36A46644E7A5}"/>
              </a:ext>
            </a:extLst>
          </p:cNvPr>
          <p:cNvSpPr>
            <a:spLocks noGrp="1"/>
          </p:cNvSpPr>
          <p:nvPr>
            <p:ph type="sldNum" sz="quarter" idx="5"/>
          </p:nvPr>
        </p:nvSpPr>
        <p:spPr/>
        <p:txBody>
          <a:bodyPr/>
          <a:lstStyle/>
          <a:p>
            <a:fld id="{893B0CF2-7F87-4E02-A248-870047730F99}" type="slidenum">
              <a:rPr lang="en-US" smtClean="0"/>
              <a:t>17</a:t>
            </a:fld>
            <a:endParaRPr lang="en-US"/>
          </a:p>
        </p:txBody>
      </p:sp>
    </p:spTree>
    <p:extLst>
      <p:ext uri="{BB962C8B-B14F-4D97-AF65-F5344CB8AC3E}">
        <p14:creationId xmlns:p14="http://schemas.microsoft.com/office/powerpoint/2010/main" val="3077725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87C0A-4EDB-C00E-E50A-50C5186475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216A93-3F51-8699-C63B-AEFAB41A69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97BDE-70F2-914F-4BC9-0C2954C2D6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324538-D164-9865-5057-7FF92F042B84}"/>
              </a:ext>
            </a:extLst>
          </p:cNvPr>
          <p:cNvSpPr>
            <a:spLocks noGrp="1"/>
          </p:cNvSpPr>
          <p:nvPr>
            <p:ph type="sldNum" sz="quarter" idx="5"/>
          </p:nvPr>
        </p:nvSpPr>
        <p:spPr/>
        <p:txBody>
          <a:bodyPr/>
          <a:lstStyle/>
          <a:p>
            <a:fld id="{893B0CF2-7F87-4E02-A248-870047730F99}" type="slidenum">
              <a:rPr lang="en-US" smtClean="0"/>
              <a:t>18</a:t>
            </a:fld>
            <a:endParaRPr lang="en-US"/>
          </a:p>
        </p:txBody>
      </p:sp>
    </p:spTree>
    <p:extLst>
      <p:ext uri="{BB962C8B-B14F-4D97-AF65-F5344CB8AC3E}">
        <p14:creationId xmlns:p14="http://schemas.microsoft.com/office/powerpoint/2010/main" val="782703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0B7B-A5ED-5670-44A6-5A49B93463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236C20-9E8D-E197-E0D0-106AC4D3FB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684E35-355F-05B0-F9C9-6DFCCBE279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BD2848-334C-931F-E5B9-B4B9AB9946FB}"/>
              </a:ext>
            </a:extLst>
          </p:cNvPr>
          <p:cNvSpPr>
            <a:spLocks noGrp="1"/>
          </p:cNvSpPr>
          <p:nvPr>
            <p:ph type="sldNum" sz="quarter" idx="5"/>
          </p:nvPr>
        </p:nvSpPr>
        <p:spPr/>
        <p:txBody>
          <a:bodyPr/>
          <a:lstStyle/>
          <a:p>
            <a:fld id="{893B0CF2-7F87-4E02-A248-870047730F99}" type="slidenum">
              <a:rPr lang="en-US" smtClean="0"/>
              <a:t>19</a:t>
            </a:fld>
            <a:endParaRPr lang="en-US"/>
          </a:p>
        </p:txBody>
      </p:sp>
    </p:spTree>
    <p:extLst>
      <p:ext uri="{BB962C8B-B14F-4D97-AF65-F5344CB8AC3E}">
        <p14:creationId xmlns:p14="http://schemas.microsoft.com/office/powerpoint/2010/main" val="764130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D5CD8-9047-157A-8C24-E3BC94DFB5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7B867C-E533-F1D6-3CAD-EFC8D9C71A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04966C-BF0C-7BF2-C233-E064CD582B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2005-9CFC-BD5D-3AC2-0720C4490B60}"/>
              </a:ext>
            </a:extLst>
          </p:cNvPr>
          <p:cNvSpPr>
            <a:spLocks noGrp="1"/>
          </p:cNvSpPr>
          <p:nvPr>
            <p:ph type="sldNum" sz="quarter" idx="5"/>
          </p:nvPr>
        </p:nvSpPr>
        <p:spPr/>
        <p:txBody>
          <a:bodyPr/>
          <a:lstStyle/>
          <a:p>
            <a:fld id="{893B0CF2-7F87-4E02-A248-870047730F99}" type="slidenum">
              <a:rPr lang="en-US" smtClean="0"/>
              <a:t>20</a:t>
            </a:fld>
            <a:endParaRPr lang="en-US"/>
          </a:p>
        </p:txBody>
      </p:sp>
    </p:spTree>
    <p:extLst>
      <p:ext uri="{BB962C8B-B14F-4D97-AF65-F5344CB8AC3E}">
        <p14:creationId xmlns:p14="http://schemas.microsoft.com/office/powerpoint/2010/main" val="316095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F1FC4-5882-594F-8DA5-DCB1B946E5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B9EFB7-35C4-ABDC-7FC4-206915E913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F0E5F-2370-30BE-E0DE-12BD8B5E3B4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a:extLst>
              <a:ext uri="{FF2B5EF4-FFF2-40B4-BE49-F238E27FC236}">
                <a16:creationId xmlns:a16="http://schemas.microsoft.com/office/drawing/2014/main" id="{2E5D95E7-D566-EB83-E9B1-1AEDA2261F98}"/>
              </a:ext>
            </a:extLst>
          </p:cNvPr>
          <p:cNvSpPr>
            <a:spLocks noGrp="1"/>
          </p:cNvSpPr>
          <p:nvPr>
            <p:ph type="sldNum" sz="quarter" idx="5"/>
          </p:nvPr>
        </p:nvSpPr>
        <p:spPr/>
        <p:txBody>
          <a:bodyPr/>
          <a:lstStyle/>
          <a:p>
            <a:fld id="{893B0CF2-7F87-4E02-A248-870047730F99}" type="slidenum">
              <a:rPr lang="en-US" smtClean="0"/>
              <a:t>21</a:t>
            </a:fld>
            <a:endParaRPr lang="en-US"/>
          </a:p>
        </p:txBody>
      </p:sp>
    </p:spTree>
    <p:extLst>
      <p:ext uri="{BB962C8B-B14F-4D97-AF65-F5344CB8AC3E}">
        <p14:creationId xmlns:p14="http://schemas.microsoft.com/office/powerpoint/2010/main" val="131962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E6CBA-B530-7F6A-B1C3-02F7864976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45141A-119A-D456-E8A4-4E62CBEF3F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5D2959-1D24-63AF-67BD-7AB74C27D3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ABA671-FCD8-179B-6C43-9B910CAFA7B9}"/>
              </a:ext>
            </a:extLst>
          </p:cNvPr>
          <p:cNvSpPr>
            <a:spLocks noGrp="1"/>
          </p:cNvSpPr>
          <p:nvPr>
            <p:ph type="sldNum" sz="quarter" idx="10"/>
          </p:nvPr>
        </p:nvSpPr>
        <p:spPr/>
        <p:txBody>
          <a:bodyPr/>
          <a:lstStyle/>
          <a:p>
            <a:fld id="{893B0CF2-7F87-4E02-A248-870047730F99}" type="slidenum">
              <a:rPr lang="en-US" smtClean="0"/>
              <a:t>3</a:t>
            </a:fld>
            <a:endParaRPr lang="en-US"/>
          </a:p>
        </p:txBody>
      </p:sp>
    </p:spTree>
    <p:extLst>
      <p:ext uri="{BB962C8B-B14F-4D97-AF65-F5344CB8AC3E}">
        <p14:creationId xmlns:p14="http://schemas.microsoft.com/office/powerpoint/2010/main" val="2928903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2415A-FC05-1722-53D1-E54112856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0DEC60-1D09-587F-B768-D6F2E75F8A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42F890-6941-2563-BDBF-8536722018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a:extLst>
              <a:ext uri="{FF2B5EF4-FFF2-40B4-BE49-F238E27FC236}">
                <a16:creationId xmlns:a16="http://schemas.microsoft.com/office/drawing/2014/main" id="{88367E28-B1BF-2AE4-ACDA-087E3BD35DF1}"/>
              </a:ext>
            </a:extLst>
          </p:cNvPr>
          <p:cNvSpPr>
            <a:spLocks noGrp="1"/>
          </p:cNvSpPr>
          <p:nvPr>
            <p:ph type="sldNum" sz="quarter" idx="5"/>
          </p:nvPr>
        </p:nvSpPr>
        <p:spPr/>
        <p:txBody>
          <a:bodyPr/>
          <a:lstStyle/>
          <a:p>
            <a:fld id="{893B0CF2-7F87-4E02-A248-870047730F99}" type="slidenum">
              <a:rPr lang="en-US" smtClean="0"/>
              <a:t>22</a:t>
            </a:fld>
            <a:endParaRPr lang="en-US"/>
          </a:p>
        </p:txBody>
      </p:sp>
    </p:spTree>
    <p:extLst>
      <p:ext uri="{BB962C8B-B14F-4D97-AF65-F5344CB8AC3E}">
        <p14:creationId xmlns:p14="http://schemas.microsoft.com/office/powerpoint/2010/main" val="3908668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77004-0B62-C29A-4AE1-65CB3A3A7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848DF8-C0E3-C637-5A9F-6F326638A8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BC9053-80DB-BD2C-EE61-C62ECF3A2E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a:extLst>
              <a:ext uri="{FF2B5EF4-FFF2-40B4-BE49-F238E27FC236}">
                <a16:creationId xmlns:a16="http://schemas.microsoft.com/office/drawing/2014/main" id="{326017AE-4DF0-679E-38BC-9868E3B212DB}"/>
              </a:ext>
            </a:extLst>
          </p:cNvPr>
          <p:cNvSpPr>
            <a:spLocks noGrp="1"/>
          </p:cNvSpPr>
          <p:nvPr>
            <p:ph type="sldNum" sz="quarter" idx="5"/>
          </p:nvPr>
        </p:nvSpPr>
        <p:spPr/>
        <p:txBody>
          <a:bodyPr/>
          <a:lstStyle/>
          <a:p>
            <a:fld id="{893B0CF2-7F87-4E02-A248-870047730F99}" type="slidenum">
              <a:rPr lang="en-US" smtClean="0"/>
              <a:t>23</a:t>
            </a:fld>
            <a:endParaRPr lang="en-US"/>
          </a:p>
        </p:txBody>
      </p:sp>
    </p:spTree>
    <p:extLst>
      <p:ext uri="{BB962C8B-B14F-4D97-AF65-F5344CB8AC3E}">
        <p14:creationId xmlns:p14="http://schemas.microsoft.com/office/powerpoint/2010/main" val="3342830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DAC8C-3545-76C3-C437-22ED8B8F9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BB6237-CDC5-5D55-4A86-DD31BD3125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2F0FEE-DD70-A188-2B36-EB589AFDDA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a:extLst>
              <a:ext uri="{FF2B5EF4-FFF2-40B4-BE49-F238E27FC236}">
                <a16:creationId xmlns:a16="http://schemas.microsoft.com/office/drawing/2014/main" id="{AAF4CE8E-1372-01E5-89A8-1EFEA560A809}"/>
              </a:ext>
            </a:extLst>
          </p:cNvPr>
          <p:cNvSpPr>
            <a:spLocks noGrp="1"/>
          </p:cNvSpPr>
          <p:nvPr>
            <p:ph type="sldNum" sz="quarter" idx="5"/>
          </p:nvPr>
        </p:nvSpPr>
        <p:spPr/>
        <p:txBody>
          <a:bodyPr/>
          <a:lstStyle/>
          <a:p>
            <a:fld id="{893B0CF2-7F87-4E02-A248-870047730F99}" type="slidenum">
              <a:rPr lang="en-US" smtClean="0"/>
              <a:t>24</a:t>
            </a:fld>
            <a:endParaRPr lang="en-US"/>
          </a:p>
        </p:txBody>
      </p:sp>
    </p:spTree>
    <p:extLst>
      <p:ext uri="{BB962C8B-B14F-4D97-AF65-F5344CB8AC3E}">
        <p14:creationId xmlns:p14="http://schemas.microsoft.com/office/powerpoint/2010/main" val="3886256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E814A-1C5A-09AD-7311-8141D4B32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F0FC7-46A5-3DC5-6717-53AF46E171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44049E-360F-5BEC-27B8-4B60ED1D52B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a:extLst>
              <a:ext uri="{FF2B5EF4-FFF2-40B4-BE49-F238E27FC236}">
                <a16:creationId xmlns:a16="http://schemas.microsoft.com/office/drawing/2014/main" id="{E7B5B705-3995-89A3-737E-0E2D5E1821CF}"/>
              </a:ext>
            </a:extLst>
          </p:cNvPr>
          <p:cNvSpPr>
            <a:spLocks noGrp="1"/>
          </p:cNvSpPr>
          <p:nvPr>
            <p:ph type="sldNum" sz="quarter" idx="5"/>
          </p:nvPr>
        </p:nvSpPr>
        <p:spPr/>
        <p:txBody>
          <a:bodyPr/>
          <a:lstStyle/>
          <a:p>
            <a:fld id="{893B0CF2-7F87-4E02-A248-870047730F99}" type="slidenum">
              <a:rPr lang="en-US" smtClean="0"/>
              <a:t>25</a:t>
            </a:fld>
            <a:endParaRPr lang="en-US"/>
          </a:p>
        </p:txBody>
      </p:sp>
    </p:spTree>
    <p:extLst>
      <p:ext uri="{BB962C8B-B14F-4D97-AF65-F5344CB8AC3E}">
        <p14:creationId xmlns:p14="http://schemas.microsoft.com/office/powerpoint/2010/main" val="2090647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E1110-800F-8E6A-44F8-8531200EC7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34F22-E352-DA0E-B970-75C168D194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0875ED-D90F-C4CA-0338-A709A81D300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i="0" dirty="0"/>
          </a:p>
        </p:txBody>
      </p:sp>
      <p:sp>
        <p:nvSpPr>
          <p:cNvPr id="4" name="Slide Number Placeholder 3">
            <a:extLst>
              <a:ext uri="{FF2B5EF4-FFF2-40B4-BE49-F238E27FC236}">
                <a16:creationId xmlns:a16="http://schemas.microsoft.com/office/drawing/2014/main" id="{5779B2D1-220E-C235-ADE9-2EA0F361ED3A}"/>
              </a:ext>
            </a:extLst>
          </p:cNvPr>
          <p:cNvSpPr>
            <a:spLocks noGrp="1"/>
          </p:cNvSpPr>
          <p:nvPr>
            <p:ph type="sldNum" sz="quarter" idx="5"/>
          </p:nvPr>
        </p:nvSpPr>
        <p:spPr/>
        <p:txBody>
          <a:bodyPr/>
          <a:lstStyle/>
          <a:p>
            <a:fld id="{893B0CF2-7F87-4E02-A248-870047730F99}" type="slidenum">
              <a:rPr lang="en-US" smtClean="0"/>
              <a:t>26</a:t>
            </a:fld>
            <a:endParaRPr lang="en-US"/>
          </a:p>
        </p:txBody>
      </p:sp>
    </p:spTree>
    <p:extLst>
      <p:ext uri="{BB962C8B-B14F-4D97-AF65-F5344CB8AC3E}">
        <p14:creationId xmlns:p14="http://schemas.microsoft.com/office/powerpoint/2010/main" val="2039672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67A5C-5259-97F2-890F-B7B29DE584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91F256-C44E-6056-DE32-DC58FEE85A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CB2B34-F982-B950-DD4C-0985CBEDC73A}"/>
              </a:ext>
            </a:extLst>
          </p:cNvPr>
          <p:cNvSpPr>
            <a:spLocks noGrp="1"/>
          </p:cNvSpPr>
          <p:nvPr>
            <p:ph type="body" idx="1"/>
          </p:nvPr>
        </p:nvSpPr>
        <p:spPr/>
        <p:txBody>
          <a:bodyPr/>
          <a:lstStyle/>
          <a:p>
            <a:pPr marL="0" indent="0">
              <a:buFont typeface="+mj-lt"/>
              <a:buNone/>
            </a:pPr>
            <a:endParaRPr lang="en-US" i="0" dirty="0"/>
          </a:p>
        </p:txBody>
      </p:sp>
      <p:sp>
        <p:nvSpPr>
          <p:cNvPr id="4" name="Slide Number Placeholder 3">
            <a:extLst>
              <a:ext uri="{FF2B5EF4-FFF2-40B4-BE49-F238E27FC236}">
                <a16:creationId xmlns:a16="http://schemas.microsoft.com/office/drawing/2014/main" id="{25FB0CB6-6875-9EB1-72C9-A35955F55F3E}"/>
              </a:ext>
            </a:extLst>
          </p:cNvPr>
          <p:cNvSpPr>
            <a:spLocks noGrp="1"/>
          </p:cNvSpPr>
          <p:nvPr>
            <p:ph type="sldNum" sz="quarter" idx="5"/>
          </p:nvPr>
        </p:nvSpPr>
        <p:spPr/>
        <p:txBody>
          <a:bodyPr/>
          <a:lstStyle/>
          <a:p>
            <a:fld id="{893B0CF2-7F87-4E02-A248-870047730F99}" type="slidenum">
              <a:rPr lang="en-US" smtClean="0"/>
              <a:t>27</a:t>
            </a:fld>
            <a:endParaRPr lang="en-US"/>
          </a:p>
        </p:txBody>
      </p:sp>
    </p:spTree>
    <p:extLst>
      <p:ext uri="{BB962C8B-B14F-4D97-AF65-F5344CB8AC3E}">
        <p14:creationId xmlns:p14="http://schemas.microsoft.com/office/powerpoint/2010/main" val="3282308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B1155-AAEC-3391-B0E1-B6874A2758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F5B66-3A90-998B-F5C4-EE8A646E4B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A5731-1EDC-844D-F751-BE6701A1F220}"/>
              </a:ext>
            </a:extLst>
          </p:cNvPr>
          <p:cNvSpPr>
            <a:spLocks noGrp="1"/>
          </p:cNvSpPr>
          <p:nvPr>
            <p:ph type="body" idx="1"/>
          </p:nvPr>
        </p:nvSpPr>
        <p:spPr/>
        <p:txBody>
          <a:bodyPr/>
          <a:lstStyle/>
          <a:p>
            <a:pPr marL="0" indent="0">
              <a:buFont typeface="+mj-lt"/>
              <a:buNone/>
            </a:pPr>
            <a:endParaRPr lang="en-US" i="0" dirty="0"/>
          </a:p>
        </p:txBody>
      </p:sp>
      <p:sp>
        <p:nvSpPr>
          <p:cNvPr id="4" name="Slide Number Placeholder 3">
            <a:extLst>
              <a:ext uri="{FF2B5EF4-FFF2-40B4-BE49-F238E27FC236}">
                <a16:creationId xmlns:a16="http://schemas.microsoft.com/office/drawing/2014/main" id="{D1B380F8-03EF-BBE0-4448-60F9323F6F6F}"/>
              </a:ext>
            </a:extLst>
          </p:cNvPr>
          <p:cNvSpPr>
            <a:spLocks noGrp="1"/>
          </p:cNvSpPr>
          <p:nvPr>
            <p:ph type="sldNum" sz="quarter" idx="5"/>
          </p:nvPr>
        </p:nvSpPr>
        <p:spPr/>
        <p:txBody>
          <a:bodyPr/>
          <a:lstStyle/>
          <a:p>
            <a:fld id="{893B0CF2-7F87-4E02-A248-870047730F99}" type="slidenum">
              <a:rPr lang="en-US" smtClean="0"/>
              <a:t>30</a:t>
            </a:fld>
            <a:endParaRPr lang="en-US"/>
          </a:p>
        </p:txBody>
      </p:sp>
    </p:spTree>
    <p:extLst>
      <p:ext uri="{BB962C8B-B14F-4D97-AF65-F5344CB8AC3E}">
        <p14:creationId xmlns:p14="http://schemas.microsoft.com/office/powerpoint/2010/main" val="605868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31</a:t>
            </a:fld>
            <a:endParaRPr lang="en-US"/>
          </a:p>
        </p:txBody>
      </p:sp>
    </p:spTree>
    <p:extLst>
      <p:ext uri="{BB962C8B-B14F-4D97-AF65-F5344CB8AC3E}">
        <p14:creationId xmlns:p14="http://schemas.microsoft.com/office/powerpoint/2010/main" val="4142440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3F5E6-690A-5A3E-DC4C-B20556207E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33835A-CC83-7771-C742-4D92F5D1CD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EE1485-704D-B9C1-AC00-7914E6FFDF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60802E-550B-2B11-9256-9C79037AA4AE}"/>
              </a:ext>
            </a:extLst>
          </p:cNvPr>
          <p:cNvSpPr>
            <a:spLocks noGrp="1"/>
          </p:cNvSpPr>
          <p:nvPr>
            <p:ph type="sldNum" sz="quarter" idx="10"/>
          </p:nvPr>
        </p:nvSpPr>
        <p:spPr/>
        <p:txBody>
          <a:bodyPr/>
          <a:lstStyle/>
          <a:p>
            <a:fld id="{893B0CF2-7F87-4E02-A248-870047730F99}" type="slidenum">
              <a:rPr lang="en-US" smtClean="0"/>
              <a:t>4</a:t>
            </a:fld>
            <a:endParaRPr lang="en-US"/>
          </a:p>
        </p:txBody>
      </p:sp>
    </p:spTree>
    <p:extLst>
      <p:ext uri="{BB962C8B-B14F-4D97-AF65-F5344CB8AC3E}">
        <p14:creationId xmlns:p14="http://schemas.microsoft.com/office/powerpoint/2010/main" val="3502630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Beginning with the Spanish invasion of 1769, continuing through the Mexican Period of 1826 to 1848, and on through the American Period, the Kumeyaay were forced off their ancestral lands. Nearly all of the Kumeyaay lands were taken into private ownership or made U.S. government holdings. Treaties negotiated with 18 California tribes in 1850 to set aside 8.5 million acres in specific tribal lands were never ratified by the United States Senate as a result of opposition by the state of California. </a:t>
            </a:r>
            <a:endParaRPr lang="en-US" sz="1100" dirty="0">
              <a:solidFill>
                <a:schemeClr val="dk1"/>
              </a:solidFill>
            </a:endParaRPr>
          </a:p>
        </p:txBody>
      </p:sp>
      <p:sp>
        <p:nvSpPr>
          <p:cNvPr id="4" name="Slide Number Placeholder 3"/>
          <p:cNvSpPr>
            <a:spLocks noGrp="1"/>
          </p:cNvSpPr>
          <p:nvPr>
            <p:ph type="sldNum" sz="quarter" idx="5"/>
          </p:nvPr>
        </p:nvSpPr>
        <p:spPr/>
        <p:txBody>
          <a:bodyPr/>
          <a:lstStyle/>
          <a:p>
            <a:fld id="{893B0CF2-7F87-4E02-A248-870047730F99}" type="slidenum">
              <a:rPr lang="en-US" smtClean="0"/>
              <a:t>6</a:t>
            </a:fld>
            <a:endParaRPr lang="en-US"/>
          </a:p>
        </p:txBody>
      </p:sp>
    </p:spTree>
    <p:extLst>
      <p:ext uri="{BB962C8B-B14F-4D97-AF65-F5344CB8AC3E}">
        <p14:creationId xmlns:p14="http://schemas.microsoft.com/office/powerpoint/2010/main" val="2173047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3B0CF2-7F87-4E02-A248-870047730F99}" type="slidenum">
              <a:rPr lang="en-US" smtClean="0"/>
              <a:t>7</a:t>
            </a:fld>
            <a:endParaRPr lang="en-US"/>
          </a:p>
        </p:txBody>
      </p:sp>
    </p:spTree>
    <p:extLst>
      <p:ext uri="{BB962C8B-B14F-4D97-AF65-F5344CB8AC3E}">
        <p14:creationId xmlns:p14="http://schemas.microsoft.com/office/powerpoint/2010/main" val="962584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3B0CF2-7F87-4E02-A248-870047730F99}" type="slidenum">
              <a:rPr lang="en-US" smtClean="0"/>
              <a:t>8</a:t>
            </a:fld>
            <a:endParaRPr lang="en-US"/>
          </a:p>
        </p:txBody>
      </p:sp>
    </p:spTree>
    <p:extLst>
      <p:ext uri="{BB962C8B-B14F-4D97-AF65-F5344CB8AC3E}">
        <p14:creationId xmlns:p14="http://schemas.microsoft.com/office/powerpoint/2010/main" val="301070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44740-0E9F-723B-EDB5-20F9492BD6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0E688-34EB-378E-3929-1577F168BA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A7B92A-A67D-76EF-0777-AF69D21FA4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3B56423-0F5C-E339-C9AE-29A44931EDF8}"/>
              </a:ext>
            </a:extLst>
          </p:cNvPr>
          <p:cNvSpPr>
            <a:spLocks noGrp="1"/>
          </p:cNvSpPr>
          <p:nvPr>
            <p:ph type="sldNum" sz="quarter" idx="5"/>
          </p:nvPr>
        </p:nvSpPr>
        <p:spPr/>
        <p:txBody>
          <a:bodyPr/>
          <a:lstStyle/>
          <a:p>
            <a:fld id="{893B0CF2-7F87-4E02-A248-870047730F99}" type="slidenum">
              <a:rPr lang="en-US" smtClean="0"/>
              <a:t>9</a:t>
            </a:fld>
            <a:endParaRPr lang="en-US"/>
          </a:p>
        </p:txBody>
      </p:sp>
    </p:spTree>
    <p:extLst>
      <p:ext uri="{BB962C8B-B14F-4D97-AF65-F5344CB8AC3E}">
        <p14:creationId xmlns:p14="http://schemas.microsoft.com/office/powerpoint/2010/main" val="2010196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10</a:t>
            </a:fld>
            <a:endParaRPr lang="en-US"/>
          </a:p>
        </p:txBody>
      </p:sp>
    </p:spTree>
    <p:extLst>
      <p:ext uri="{BB962C8B-B14F-4D97-AF65-F5344CB8AC3E}">
        <p14:creationId xmlns:p14="http://schemas.microsoft.com/office/powerpoint/2010/main" val="3155972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C5CF9-D998-871B-9615-7AF4A8B13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24F617-882D-2654-509D-50D12E0529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D85986-2885-A3BD-3BE6-EF52428342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7EECD-443E-AF74-1AED-AE2474BFD919}"/>
              </a:ext>
            </a:extLst>
          </p:cNvPr>
          <p:cNvSpPr>
            <a:spLocks noGrp="1"/>
          </p:cNvSpPr>
          <p:nvPr>
            <p:ph type="sldNum" sz="quarter" idx="5"/>
          </p:nvPr>
        </p:nvSpPr>
        <p:spPr/>
        <p:txBody>
          <a:bodyPr/>
          <a:lstStyle/>
          <a:p>
            <a:fld id="{893B0CF2-7F87-4E02-A248-870047730F99}" type="slidenum">
              <a:rPr lang="en-US" smtClean="0"/>
              <a:t>11</a:t>
            </a:fld>
            <a:endParaRPr lang="en-US"/>
          </a:p>
        </p:txBody>
      </p:sp>
    </p:spTree>
    <p:extLst>
      <p:ext uri="{BB962C8B-B14F-4D97-AF65-F5344CB8AC3E}">
        <p14:creationId xmlns:p14="http://schemas.microsoft.com/office/powerpoint/2010/main" val="521151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0BC4B91-7009-874D-991B-677C1C4EB3EE}" type="datetime1">
              <a:rPr lang="en-US" smtClean="0"/>
              <a:t>10/6/25</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0684B43-1464-9F44-B20C-4CB28E0A99CB}" type="datetime1">
              <a:rPr lang="en-US" smtClean="0"/>
              <a:t>10/6/25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F4C87E-9228-C846-9DDE-ABF94670676F}" type="datetime1">
              <a:rPr lang="en-US" smtClean="0"/>
              <a:t>10/6/25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C97F7F-AE60-0344-AEA6-567CE1FFB6C3}" type="datetime1">
              <a:rPr lang="en-US" smtClean="0"/>
              <a:t>10/6/25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BE3B7A7-55C0-9A44-95DC-BBCD5E6FFD58}" type="datetime1">
              <a:rPr lang="en-US" smtClean="0"/>
              <a:t>10/6/25</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60B2510-6F9A-4C40-BE91-018D9FAE4EA4}" type="datetime1">
              <a:rPr lang="en-US" smtClean="0"/>
              <a:t>10/6/25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D18743E-AE9E-6C43-B45B-CA287125D961}" type="datetime1">
              <a:rPr lang="en-US" smtClean="0"/>
              <a:t>10/6/25</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C9AF746-2527-444D-9D16-862671E80D84}" type="datetime1">
              <a:rPr lang="en-US" smtClean="0"/>
              <a:t>10/6/25</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7755B3-D760-CD4E-ADEA-68B7327F1A67}" type="datetime1">
              <a:rPr lang="en-US" smtClean="0"/>
              <a:t>10/6/25</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1CD4502-817C-E84C-8F39-5BC33D5D79E9}" type="datetime1">
              <a:rPr lang="en-US" smtClean="0"/>
              <a:t>10/6/25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7DA6504-7B8B-E149-A122-89AF210DDE8D}" type="datetime1">
              <a:rPr lang="en-US" smtClean="0"/>
              <a:t>10/6/25</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78BF197-A601-8C48-AEFF-BACA686129D7}" type="datetime1">
              <a:rPr lang="en-US" smtClean="0"/>
              <a:t>10/6/25</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dmiramar.edu/sites/default/files/2025-09/bp_3050_-_civility_and_mutual_respect_0.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sdmiramar.edu/sites/default/files/2025-09/Board%20of%20Trustees%20Resolution%20Supporting%20Academic%20Freedom.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dmiramar.edu/sites/default/files/2025-10/sdmc_25-28_student_equity_plan_executive_summary.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sdmiramar.edu/sites/default/files/2025-09/miramar-ai-network-ai-dialogues.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docs.google.com/document/d/1qEhDoWSnFHKJVgpmQfhUJirPK4a9wFM_D_0h7vEsSm8/edit?tab=t.0" TargetMode="External"/><Relationship Id="rId4" Type="http://schemas.openxmlformats.org/officeDocument/2006/relationships/hyperlink" Target="https://docs.google.com/spreadsheets/d/1IcHI63C6CFOa8aJbJWRe1npTNO24fBxQJ3IOD3qfUaQ/edit?usp=sharin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dmiramar.edu/sites/default/files/2025-05/as_resourcedoc.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dmiramar.edu/sites/default/files/2025-04/ap_7211_2019.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sdmiramar.edu/sites/default/files/2025-04/ap_7211_final_draft_041625.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dmiramar.edu/sites/default/files/2025-08/miramar_2025-2026_major_events_v1_0.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dccd-edu.zoom.us/j/87439309424"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mailto:rgomez001@sdccd.edu" TargetMode="External"/><Relationship Id="rId4" Type="http://schemas.openxmlformats.org/officeDocument/2006/relationships/hyperlink" Target="https://forms.office.com/r/idcxfNTdz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rgomez001@sdccd.ed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tiff"/><Relationship Id="rId5" Type="http://schemas.openxmlformats.org/officeDocument/2006/relationships/hyperlink" Target="https://sdmiramar.edu/governance/committees/academic-senate" TargetMode="External"/><Relationship Id="rId4" Type="http://schemas.openxmlformats.org/officeDocument/2006/relationships/hyperlink" Target="mailto:jbartolo@sdccd.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dmiramar.edu/sites/default/files/2024-02/draft-asen-m240220.pdf" TargetMode="External"/><Relationship Id="rId2" Type="http://schemas.openxmlformats.org/officeDocument/2006/relationships/hyperlink" Target="https://sdmiramar.edu/sites/default/files/2025-10/asen-m250916draft_0.pdf" TargetMode="External"/><Relationship Id="rId1" Type="http://schemas.openxmlformats.org/officeDocument/2006/relationships/slideLayout" Target="../slideLayouts/slideLayout2.xml"/><Relationship Id="rId6" Type="http://schemas.openxmlformats.org/officeDocument/2006/relationships/hyperlink" Target="https://sdmiramar.edu/sites/default/files/2021-05/ascodeofconduct.pdf" TargetMode="External"/><Relationship Id="rId5" Type="http://schemas.openxmlformats.org/officeDocument/2006/relationships/hyperlink" Target="https://sdmiramar.edu/sites/default/files/2025-10/asen-a251007_digital.pdf" TargetMode="External"/><Relationship Id="rId4" Type="http://schemas.openxmlformats.org/officeDocument/2006/relationships/hyperlink" Target="https://sdccd0-my.sharepoint.com/:w:/g/personal/rgomez001_sdccd_edu/Ea6v15kU635Fta4ePJx_FrYBKg7JlyKQA8VBmxUchwbs7Q?e=HuTey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dmiramar.edu/services/lead/landacknowledgm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hyperlink" Target="https://www.inlander.com/spokane/a-poem-to-acknowledge-that-the-land-itself-along-with-the-people-whose-language-culture-and-religion-were-born-of-it-is-rarely-acknowledg/Content?oid=22469536&amp;fbclid=IwAR1HUaEe653EVlm0rlzGz3G_hxJGszN4xPhuXvd0adqpJlPyPsFl2JCaeC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asccc.org/10_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a:extLst>
            <a:ext uri="{FF2B5EF4-FFF2-40B4-BE49-F238E27FC236}">
              <a16:creationId xmlns:a16="http://schemas.microsoft.com/office/drawing/2014/main" id="{56F262D5-CA1C-9906-224C-CD2C7A096EA8}"/>
            </a:ext>
          </a:extLst>
        </p:cNvPr>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DA8CABEC-ECE8-7953-96CF-0B0233697695}"/>
              </a:ext>
            </a:extLst>
          </p:cNvPr>
          <p:cNvSpPr>
            <a:spLocks noGrp="1"/>
          </p:cNvSpPr>
          <p:nvPr>
            <p:ph type="sldNum" sz="quarter" idx="12"/>
          </p:nvPr>
        </p:nvSpPr>
        <p:spPr>
          <a:xfrm>
            <a:off x="10566400" y="6356351"/>
            <a:ext cx="1016000" cy="365125"/>
          </a:xfrm>
        </p:spPr>
        <p:txBody>
          <a:bodyPr/>
          <a:lstStyle/>
          <a:p>
            <a:fld id="{401CF334-2D5C-4859-84A6-CA7E6E43FAEB}" type="slidenum">
              <a:rPr lang="en-US" smtClean="0"/>
              <a:t>1</a:t>
            </a:fld>
            <a:endParaRPr lang="en-US" dirty="0"/>
          </a:p>
        </p:txBody>
      </p:sp>
      <p:sp>
        <p:nvSpPr>
          <p:cNvPr id="4" name="Rectangle 3">
            <a:extLst>
              <a:ext uri="{FF2B5EF4-FFF2-40B4-BE49-F238E27FC236}">
                <a16:creationId xmlns:a16="http://schemas.microsoft.com/office/drawing/2014/main" id="{94BD88AC-F197-2A5D-B701-F5CE37053B4B}"/>
              </a:ext>
            </a:extLst>
          </p:cNvPr>
          <p:cNvSpPr/>
          <p:nvPr/>
        </p:nvSpPr>
        <p:spPr>
          <a:xfrm>
            <a:off x="476518" y="1121487"/>
            <a:ext cx="11105882" cy="3847207"/>
          </a:xfrm>
          <a:prstGeom prst="rect">
            <a:avLst/>
          </a:prstGeom>
        </p:spPr>
        <p:txBody>
          <a:bodyPr wrap="square">
            <a:spAutoFit/>
          </a:bodyPr>
          <a:lstStyle/>
          <a:p>
            <a:pPr marL="346075" indent="-346075" algn="ctr"/>
            <a:endParaRPr lang="en-US" sz="2400" b="1" dirty="0">
              <a:highlight>
                <a:srgbClr val="FFFF00"/>
              </a:highlight>
            </a:endParaRPr>
          </a:p>
          <a:p>
            <a:pPr marL="346075" indent="-346075" algn="ctr"/>
            <a:endParaRPr lang="en-US" sz="2400" b="1" dirty="0">
              <a:highlight>
                <a:srgbClr val="FFFF00"/>
              </a:highlight>
            </a:endParaRPr>
          </a:p>
          <a:p>
            <a:pPr marL="346075" indent="-346075" algn="ctr"/>
            <a:endParaRPr lang="en-US" sz="2400" b="1" dirty="0">
              <a:highlight>
                <a:srgbClr val="FFFF00"/>
              </a:highlight>
            </a:endParaRPr>
          </a:p>
          <a:p>
            <a:pPr marL="346075" indent="-346075" algn="ctr"/>
            <a:r>
              <a:rPr lang="en-US" sz="3600" b="1" dirty="0"/>
              <a:t>The slideshow for this week is still</a:t>
            </a:r>
          </a:p>
          <a:p>
            <a:pPr marL="346075" indent="-346075" algn="ctr"/>
            <a:endParaRPr lang="en-US" sz="6400" b="1" dirty="0">
              <a:highlight>
                <a:srgbClr val="FFFF00"/>
              </a:highlight>
            </a:endParaRPr>
          </a:p>
          <a:p>
            <a:pPr marL="346075" indent="-346075" algn="ctr"/>
            <a:r>
              <a:rPr lang="en-US" sz="7200" b="1" dirty="0">
                <a:highlight>
                  <a:srgbClr val="FFFF00"/>
                </a:highlight>
              </a:rPr>
              <a:t>UNDER CONSTRUCTION</a:t>
            </a:r>
            <a:endParaRPr lang="en-US" sz="7200" dirty="0">
              <a:highlight>
                <a:srgbClr val="FFFF00"/>
              </a:highlight>
            </a:endParaRPr>
          </a:p>
        </p:txBody>
      </p:sp>
    </p:spTree>
    <p:extLst>
      <p:ext uri="{BB962C8B-B14F-4D97-AF65-F5344CB8AC3E}">
        <p14:creationId xmlns:p14="http://schemas.microsoft.com/office/powerpoint/2010/main" val="8840577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10</a:t>
            </a:fld>
            <a:endParaRPr lang="en-US"/>
          </a:p>
        </p:txBody>
      </p:sp>
      <p:sp>
        <p:nvSpPr>
          <p:cNvPr id="10" name="Content Placeholder 1">
            <a:extLst>
              <a:ext uri="{FF2B5EF4-FFF2-40B4-BE49-F238E27FC236}">
                <a16:creationId xmlns:a16="http://schemas.microsoft.com/office/drawing/2014/main" id="{7DA5DFF4-CD28-B64B-94A3-17ADDF7D8C18}"/>
              </a:ext>
            </a:extLst>
          </p:cNvPr>
          <p:cNvSpPr>
            <a:spLocks noGrp="1"/>
          </p:cNvSpPr>
          <p:nvPr>
            <p:ph idx="1"/>
          </p:nvPr>
        </p:nvSpPr>
        <p:spPr>
          <a:xfrm>
            <a:off x="609600" y="1843789"/>
            <a:ext cx="11097296" cy="4660041"/>
          </a:xfrm>
        </p:spPr>
        <p:txBody>
          <a:bodyPr vert="horz" lIns="91440" tIns="45720" rIns="91440" bIns="45720" anchor="t">
            <a:noAutofit/>
          </a:bodyPr>
          <a:lstStyle/>
          <a:p>
            <a:pPr marL="920750" indent="-920750">
              <a:buClr>
                <a:srgbClr val="20557B"/>
              </a:buClr>
              <a:buNone/>
            </a:pPr>
            <a:r>
              <a:rPr lang="en-US" sz="2400" b="1" dirty="0">
                <a:solidFill>
                  <a:schemeClr val="tx2"/>
                </a:solidFill>
              </a:rPr>
              <a:t>6.1.	Curriculum Committee Updates</a:t>
            </a:r>
          </a:p>
          <a:p>
            <a:pPr marL="920750" indent="-920750">
              <a:buClr>
                <a:srgbClr val="20557B"/>
              </a:buClr>
              <a:buNone/>
            </a:pPr>
            <a:r>
              <a:rPr lang="en-US" sz="2400" b="1" dirty="0">
                <a:solidFill>
                  <a:schemeClr val="tx2"/>
                </a:solidFill>
              </a:rPr>
              <a:t>	</a:t>
            </a:r>
            <a:r>
              <a:rPr lang="en-US" sz="2400" b="1" dirty="0"/>
              <a:t>Veronica Hartmann (10 mins.)</a:t>
            </a:r>
            <a:endParaRPr lang="en-US" sz="2400" dirty="0"/>
          </a:p>
          <a:p>
            <a:pPr marL="919162" indent="0">
              <a:buClr>
                <a:srgbClr val="20557B"/>
              </a:buClr>
              <a:buNone/>
            </a:pPr>
            <a:endParaRPr lang="en-US" sz="1200" dirty="0"/>
          </a:p>
          <a:p>
            <a:pPr marL="920750" indent="-920750">
              <a:buClr>
                <a:srgbClr val="20557B"/>
              </a:buClr>
              <a:buNone/>
            </a:pPr>
            <a:r>
              <a:rPr lang="en-US" sz="2400" b="1" dirty="0">
                <a:solidFill>
                  <a:schemeClr val="tx2"/>
                </a:solidFill>
              </a:rPr>
              <a:t>6.2.	Miramar College Mission &amp; Vision Statements Update</a:t>
            </a:r>
          </a:p>
          <a:p>
            <a:pPr marL="920750" indent="-920750">
              <a:buClr>
                <a:srgbClr val="20557B"/>
              </a:buClr>
              <a:buNone/>
            </a:pPr>
            <a:r>
              <a:rPr lang="en-US" sz="2400" b="1" dirty="0">
                <a:solidFill>
                  <a:schemeClr val="tx2"/>
                </a:solidFill>
              </a:rPr>
              <a:t>	</a:t>
            </a:r>
            <a:r>
              <a:rPr lang="en-US" sz="2400" b="1" dirty="0"/>
              <a:t>David Wilhelm (5 mins.)</a:t>
            </a:r>
            <a:br>
              <a:rPr lang="en-US" sz="2200" b="1" dirty="0"/>
            </a:br>
            <a:endParaRPr lang="en-US" sz="1200" b="1" dirty="0">
              <a:solidFill>
                <a:schemeClr val="tx2"/>
              </a:solidFill>
            </a:endParaRPr>
          </a:p>
          <a:p>
            <a:pPr marL="920750" indent="-920750">
              <a:buClr>
                <a:srgbClr val="20557B"/>
              </a:buClr>
              <a:buNone/>
            </a:pPr>
            <a:r>
              <a:rPr lang="en-US" sz="2400" b="1" dirty="0">
                <a:solidFill>
                  <a:schemeClr val="tx2"/>
                </a:solidFill>
              </a:rPr>
              <a:t>6.3.	Ensuring Senate Representation for All Faculty</a:t>
            </a:r>
          </a:p>
          <a:p>
            <a:pPr marL="920750" indent="-920750">
              <a:buClr>
                <a:srgbClr val="20557B"/>
              </a:buClr>
              <a:buNone/>
            </a:pPr>
            <a:r>
              <a:rPr lang="en-US" sz="2400" b="1" dirty="0">
                <a:solidFill>
                  <a:schemeClr val="tx2"/>
                </a:solidFill>
              </a:rPr>
              <a:t>	</a:t>
            </a:r>
            <a:r>
              <a:rPr lang="en-US" sz="2400" b="1" dirty="0"/>
              <a:t>Rodrigo Gomez (5 mins.)</a:t>
            </a:r>
          </a:p>
          <a:p>
            <a:pPr marL="920750" indent="-920750">
              <a:buClr>
                <a:srgbClr val="20557B"/>
              </a:buClr>
              <a:buNone/>
            </a:pPr>
            <a:endParaRPr lang="en-US" sz="1200" b="1" dirty="0">
              <a:solidFill>
                <a:schemeClr val="tx2"/>
              </a:solidFill>
            </a:endParaRPr>
          </a:p>
          <a:p>
            <a:pPr marL="920750" indent="-920750">
              <a:buClr>
                <a:srgbClr val="20557B"/>
              </a:buClr>
              <a:buNone/>
            </a:pPr>
            <a:r>
              <a:rPr lang="en-US" sz="2400" b="1" dirty="0">
                <a:solidFill>
                  <a:schemeClr val="tx2"/>
                </a:solidFill>
              </a:rPr>
              <a:t>6.4	Software Approval Diagram Flowchart</a:t>
            </a:r>
          </a:p>
          <a:p>
            <a:pPr marL="920750" indent="-920750">
              <a:buClr>
                <a:srgbClr val="20557B"/>
              </a:buClr>
              <a:buNone/>
            </a:pPr>
            <a:r>
              <a:rPr lang="en-US" sz="2400" b="1" dirty="0">
                <a:solidFill>
                  <a:schemeClr val="tx2"/>
                </a:solidFill>
              </a:rPr>
              <a:t>	</a:t>
            </a:r>
            <a:r>
              <a:rPr lang="en-US" sz="2400" b="1" dirty="0"/>
              <a:t>Pablo Martin (10 mins)</a:t>
            </a:r>
          </a:p>
        </p:txBody>
      </p:sp>
      <p:sp>
        <p:nvSpPr>
          <p:cNvPr id="4" name="TextBox 3">
            <a:extLst>
              <a:ext uri="{FF2B5EF4-FFF2-40B4-BE49-F238E27FC236}">
                <a16:creationId xmlns:a16="http://schemas.microsoft.com/office/drawing/2014/main" id="{4F377C99-43EC-B34A-B16C-DC199A9ADAAB}"/>
              </a:ext>
            </a:extLst>
          </p:cNvPr>
          <p:cNvSpPr txBox="1"/>
          <p:nvPr/>
        </p:nvSpPr>
        <p:spPr>
          <a:xfrm>
            <a:off x="533400" y="677820"/>
            <a:ext cx="10805160" cy="861774"/>
          </a:xfrm>
          <a:prstGeom prst="rect">
            <a:avLst/>
          </a:prstGeom>
          <a:noFill/>
          <a:ln>
            <a:noFill/>
          </a:ln>
        </p:spPr>
        <p:txBody>
          <a:bodyPr wrap="square" rtlCol="0">
            <a:spAutoFit/>
          </a:bodyPr>
          <a:lstStyle/>
          <a:p>
            <a:r>
              <a:rPr lang="en-US" sz="5000" dirty="0">
                <a:solidFill>
                  <a:schemeClr val="tx2"/>
                </a:solidFill>
              </a:rPr>
              <a:t>6. Discussion Items (First Reads)</a:t>
            </a:r>
          </a:p>
        </p:txBody>
      </p:sp>
    </p:spTree>
    <p:extLst>
      <p:ext uri="{BB962C8B-B14F-4D97-AF65-F5344CB8AC3E}">
        <p14:creationId xmlns:p14="http://schemas.microsoft.com/office/powerpoint/2010/main" val="1532200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26DC6-6710-0A1E-E3A7-19B3F6D94F7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036C14-149E-23D1-0340-69C78E7F6B5C}"/>
              </a:ext>
            </a:extLst>
          </p:cNvPr>
          <p:cNvSpPr>
            <a:spLocks noGrp="1"/>
          </p:cNvSpPr>
          <p:nvPr>
            <p:ph type="sldNum" sz="quarter" idx="12"/>
          </p:nvPr>
        </p:nvSpPr>
        <p:spPr/>
        <p:txBody>
          <a:bodyPr/>
          <a:lstStyle/>
          <a:p>
            <a:fld id="{401CF334-2D5C-4859-84A6-CA7E6E43FAEB}" type="slidenum">
              <a:rPr lang="en-US" smtClean="0"/>
              <a:t>11</a:t>
            </a:fld>
            <a:endParaRPr lang="en-US"/>
          </a:p>
        </p:txBody>
      </p:sp>
      <p:sp>
        <p:nvSpPr>
          <p:cNvPr id="4" name="TextBox 3">
            <a:extLst>
              <a:ext uri="{FF2B5EF4-FFF2-40B4-BE49-F238E27FC236}">
                <a16:creationId xmlns:a16="http://schemas.microsoft.com/office/drawing/2014/main" id="{FAC5BB2B-FB34-831E-D6C1-6319AA96EB87}"/>
              </a:ext>
            </a:extLst>
          </p:cNvPr>
          <p:cNvSpPr txBox="1"/>
          <p:nvPr/>
        </p:nvSpPr>
        <p:spPr>
          <a:xfrm>
            <a:off x="533400" y="677820"/>
            <a:ext cx="10805160" cy="861774"/>
          </a:xfrm>
          <a:prstGeom prst="rect">
            <a:avLst/>
          </a:prstGeom>
          <a:noFill/>
          <a:ln>
            <a:noFill/>
          </a:ln>
        </p:spPr>
        <p:txBody>
          <a:bodyPr wrap="square" rtlCol="0">
            <a:spAutoFit/>
          </a:bodyPr>
          <a:lstStyle/>
          <a:p>
            <a:r>
              <a:rPr lang="en-US" sz="5000" dirty="0">
                <a:solidFill>
                  <a:schemeClr val="tx2"/>
                </a:solidFill>
              </a:rPr>
              <a:t>6. Discussion Items (First Reads)</a:t>
            </a:r>
          </a:p>
        </p:txBody>
      </p:sp>
      <p:sp>
        <p:nvSpPr>
          <p:cNvPr id="7" name="Content Placeholder 1">
            <a:extLst>
              <a:ext uri="{FF2B5EF4-FFF2-40B4-BE49-F238E27FC236}">
                <a16:creationId xmlns:a16="http://schemas.microsoft.com/office/drawing/2014/main" id="{0F86B9DB-EC51-1825-D8E5-1EEE30B9E87E}"/>
              </a:ext>
            </a:extLst>
          </p:cNvPr>
          <p:cNvSpPr>
            <a:spLocks noGrp="1"/>
          </p:cNvSpPr>
          <p:nvPr>
            <p:ph idx="1"/>
          </p:nvPr>
        </p:nvSpPr>
        <p:spPr>
          <a:xfrm>
            <a:off x="609600" y="1843789"/>
            <a:ext cx="11097296" cy="4660041"/>
          </a:xfrm>
        </p:spPr>
        <p:txBody>
          <a:bodyPr vert="horz" lIns="91440" tIns="45720" rIns="91440" bIns="45720" anchor="t">
            <a:noAutofit/>
          </a:bodyPr>
          <a:lstStyle/>
          <a:p>
            <a:pPr marL="920750" indent="-920750">
              <a:buClr>
                <a:srgbClr val="20557B"/>
              </a:buClr>
              <a:buNone/>
            </a:pPr>
            <a:r>
              <a:rPr lang="en-US" sz="2400" b="1" dirty="0">
                <a:solidFill>
                  <a:schemeClr val="tx2"/>
                </a:solidFill>
              </a:rPr>
              <a:t>6.5	SDCCD’s Commitment to Free Speech and Academic Freedom </a:t>
            </a:r>
          </a:p>
          <a:p>
            <a:pPr marL="920750" indent="-920750">
              <a:buClr>
                <a:srgbClr val="20557B"/>
              </a:buClr>
              <a:buNone/>
            </a:pPr>
            <a:r>
              <a:rPr lang="en-US" sz="2400" b="1" dirty="0">
                <a:solidFill>
                  <a:schemeClr val="tx2"/>
                </a:solidFill>
              </a:rPr>
              <a:t>	</a:t>
            </a:r>
            <a:r>
              <a:rPr lang="en-US" sz="2400" b="1" dirty="0"/>
              <a:t>Rodrigo Gomez (5 mins.)</a:t>
            </a:r>
          </a:p>
          <a:p>
            <a:pPr marL="920750" indent="-920750">
              <a:buClr>
                <a:srgbClr val="20557B"/>
              </a:buClr>
              <a:buNone/>
            </a:pPr>
            <a:endParaRPr lang="en-US" sz="1200" b="1" dirty="0">
              <a:solidFill>
                <a:schemeClr val="tx2"/>
              </a:solidFill>
            </a:endParaRPr>
          </a:p>
          <a:p>
            <a:pPr marL="920750" indent="-920750">
              <a:buClr>
                <a:srgbClr val="20557B"/>
              </a:buClr>
              <a:buNone/>
            </a:pPr>
            <a:r>
              <a:rPr lang="en-US" sz="2400" b="1" dirty="0">
                <a:solidFill>
                  <a:schemeClr val="tx2"/>
                </a:solidFill>
              </a:rPr>
              <a:t>6.6.	Student Equity Plan 2025-2028</a:t>
            </a:r>
          </a:p>
          <a:p>
            <a:pPr marL="920750" indent="-920750">
              <a:buClr>
                <a:srgbClr val="20557B"/>
              </a:buClr>
              <a:buNone/>
            </a:pPr>
            <a:r>
              <a:rPr lang="en-US" sz="2400" b="1" dirty="0">
                <a:solidFill>
                  <a:schemeClr val="tx2"/>
                </a:solidFill>
              </a:rPr>
              <a:t>	</a:t>
            </a:r>
            <a:r>
              <a:rPr lang="en-US" sz="2400" b="1" dirty="0"/>
              <a:t>Neesa Julian (5 mins.)</a:t>
            </a:r>
            <a:endParaRPr lang="en-US" sz="2400" dirty="0"/>
          </a:p>
          <a:p>
            <a:pPr marL="919162" indent="0">
              <a:buClr>
                <a:srgbClr val="20557B"/>
              </a:buClr>
              <a:buNone/>
            </a:pPr>
            <a:endParaRPr lang="en-US" sz="1200" dirty="0"/>
          </a:p>
          <a:p>
            <a:pPr marL="920750" indent="-920750">
              <a:buClr>
                <a:srgbClr val="20557B"/>
              </a:buClr>
              <a:buNone/>
            </a:pPr>
            <a:r>
              <a:rPr lang="en-US" sz="2400" b="1" dirty="0">
                <a:solidFill>
                  <a:schemeClr val="tx2"/>
                </a:solidFill>
              </a:rPr>
              <a:t>6.7.	Faculty Contract Hiring List Presentation</a:t>
            </a:r>
          </a:p>
          <a:p>
            <a:pPr marL="920750" indent="-920750">
              <a:buClr>
                <a:srgbClr val="20557B"/>
              </a:buClr>
              <a:buNone/>
            </a:pPr>
            <a:r>
              <a:rPr lang="en-US" sz="2400" b="1" dirty="0">
                <a:solidFill>
                  <a:schemeClr val="tx2"/>
                </a:solidFill>
              </a:rPr>
              <a:t>	</a:t>
            </a:r>
            <a:r>
              <a:rPr lang="en-US" sz="2400" b="1" dirty="0"/>
              <a:t>Mary </a:t>
            </a:r>
            <a:r>
              <a:rPr lang="en-US" sz="2400" b="1" dirty="0" err="1"/>
              <a:t>Kjartanson</a:t>
            </a:r>
            <a:r>
              <a:rPr lang="en-US" sz="2400" b="1" dirty="0"/>
              <a:t> (10 mins.)</a:t>
            </a:r>
            <a:br>
              <a:rPr lang="en-US" sz="2200" b="1" dirty="0"/>
            </a:br>
            <a:endParaRPr lang="en-US" sz="1200" b="1" dirty="0">
              <a:solidFill>
                <a:schemeClr val="tx2"/>
              </a:solidFill>
            </a:endParaRPr>
          </a:p>
          <a:p>
            <a:pPr marL="920750" indent="-920750">
              <a:buClr>
                <a:srgbClr val="20557B"/>
              </a:buClr>
              <a:buNone/>
            </a:pPr>
            <a:r>
              <a:rPr lang="en-US" sz="2400" b="1" dirty="0">
                <a:solidFill>
                  <a:schemeClr val="tx2"/>
                </a:solidFill>
              </a:rPr>
              <a:t>6.8. 	Miramar AI Working Group</a:t>
            </a:r>
          </a:p>
          <a:p>
            <a:pPr marL="920750" indent="-920750">
              <a:buClr>
                <a:srgbClr val="20557B"/>
              </a:buClr>
              <a:buNone/>
            </a:pPr>
            <a:r>
              <a:rPr lang="en-US" sz="2400" b="1" dirty="0">
                <a:solidFill>
                  <a:schemeClr val="tx2"/>
                </a:solidFill>
              </a:rPr>
              <a:t>	</a:t>
            </a:r>
            <a:r>
              <a:rPr lang="en-US" sz="2400" b="1" dirty="0"/>
              <a:t>Rodrigo Gomez (10 mins.)</a:t>
            </a:r>
          </a:p>
        </p:txBody>
      </p:sp>
    </p:spTree>
    <p:extLst>
      <p:ext uri="{BB962C8B-B14F-4D97-AF65-F5344CB8AC3E}">
        <p14:creationId xmlns:p14="http://schemas.microsoft.com/office/powerpoint/2010/main" val="1267186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8A425-9F37-0836-EC0B-1083F4D0AAE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0A8657-D3FB-CD06-D340-41BE3552D98C}"/>
              </a:ext>
            </a:extLst>
          </p:cNvPr>
          <p:cNvSpPr>
            <a:spLocks noGrp="1"/>
          </p:cNvSpPr>
          <p:nvPr>
            <p:ph type="sldNum" sz="quarter" idx="12"/>
          </p:nvPr>
        </p:nvSpPr>
        <p:spPr/>
        <p:txBody>
          <a:bodyPr/>
          <a:lstStyle/>
          <a:p>
            <a:fld id="{401CF334-2D5C-4859-84A6-CA7E6E43FAEB}" type="slidenum">
              <a:rPr lang="en-US" smtClean="0"/>
              <a:t>12</a:t>
            </a:fld>
            <a:endParaRPr lang="en-US"/>
          </a:p>
        </p:txBody>
      </p:sp>
      <p:sp>
        <p:nvSpPr>
          <p:cNvPr id="10" name="Content Placeholder 1">
            <a:extLst>
              <a:ext uri="{FF2B5EF4-FFF2-40B4-BE49-F238E27FC236}">
                <a16:creationId xmlns:a16="http://schemas.microsoft.com/office/drawing/2014/main" id="{C2F0C2C0-C269-023A-4F90-B86FD347DEFF}"/>
              </a:ext>
            </a:extLst>
          </p:cNvPr>
          <p:cNvSpPr>
            <a:spLocks noGrp="1"/>
          </p:cNvSpPr>
          <p:nvPr>
            <p:ph idx="1"/>
          </p:nvPr>
        </p:nvSpPr>
        <p:spPr>
          <a:xfrm>
            <a:off x="609600" y="1843789"/>
            <a:ext cx="11097296" cy="4660041"/>
          </a:xfrm>
        </p:spPr>
        <p:txBody>
          <a:bodyPr vert="horz" lIns="91440" tIns="45720" rIns="91440" bIns="45720" anchor="t">
            <a:noAutofit/>
          </a:bodyPr>
          <a:lstStyle/>
          <a:p>
            <a:pPr marL="920750" indent="-920750">
              <a:buClr>
                <a:srgbClr val="20557B"/>
              </a:buClr>
              <a:buNone/>
            </a:pPr>
            <a:r>
              <a:rPr lang="en-US" sz="2400" b="1" dirty="0">
                <a:solidFill>
                  <a:schemeClr val="tx2"/>
                </a:solidFill>
              </a:rPr>
              <a:t>6.1.	Curriculum Committee Updates</a:t>
            </a:r>
          </a:p>
          <a:p>
            <a:pPr marL="920750" indent="-920750">
              <a:buClr>
                <a:srgbClr val="20557B"/>
              </a:buClr>
              <a:buNone/>
            </a:pPr>
            <a:r>
              <a:rPr lang="en-US" sz="2400" b="1" dirty="0">
                <a:solidFill>
                  <a:schemeClr val="tx2"/>
                </a:solidFill>
              </a:rPr>
              <a:t>	</a:t>
            </a:r>
            <a:r>
              <a:rPr lang="en-US" sz="2400" b="1" dirty="0"/>
              <a:t>Veronica Hartmann (10 mins.)</a:t>
            </a:r>
            <a:endParaRPr lang="en-US" sz="2400" dirty="0"/>
          </a:p>
        </p:txBody>
      </p:sp>
      <p:sp>
        <p:nvSpPr>
          <p:cNvPr id="4" name="TextBox 3">
            <a:extLst>
              <a:ext uri="{FF2B5EF4-FFF2-40B4-BE49-F238E27FC236}">
                <a16:creationId xmlns:a16="http://schemas.microsoft.com/office/drawing/2014/main" id="{6FDB82B7-6206-9F4C-04B5-C444E4DEED09}"/>
              </a:ext>
            </a:extLst>
          </p:cNvPr>
          <p:cNvSpPr txBox="1"/>
          <p:nvPr/>
        </p:nvSpPr>
        <p:spPr>
          <a:xfrm>
            <a:off x="533400" y="677820"/>
            <a:ext cx="10805160" cy="861774"/>
          </a:xfrm>
          <a:prstGeom prst="rect">
            <a:avLst/>
          </a:prstGeom>
          <a:noFill/>
          <a:ln>
            <a:noFill/>
          </a:ln>
        </p:spPr>
        <p:txBody>
          <a:bodyPr wrap="square" rtlCol="0">
            <a:spAutoFit/>
          </a:bodyPr>
          <a:lstStyle/>
          <a:p>
            <a:r>
              <a:rPr lang="en-US" sz="5000" dirty="0">
                <a:solidFill>
                  <a:schemeClr val="tx2"/>
                </a:solidFill>
              </a:rPr>
              <a:t>6. Discussion Items (First Reads)</a:t>
            </a:r>
          </a:p>
        </p:txBody>
      </p:sp>
    </p:spTree>
    <p:extLst>
      <p:ext uri="{BB962C8B-B14F-4D97-AF65-F5344CB8AC3E}">
        <p14:creationId xmlns:p14="http://schemas.microsoft.com/office/powerpoint/2010/main" val="25813215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4896A-7D0B-4B7A-78B5-79A9FC1162C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4A02FE-752E-4299-C1E3-EABD13C2634C}"/>
              </a:ext>
            </a:extLst>
          </p:cNvPr>
          <p:cNvSpPr>
            <a:spLocks noGrp="1"/>
          </p:cNvSpPr>
          <p:nvPr>
            <p:ph type="sldNum" sz="quarter" idx="12"/>
          </p:nvPr>
        </p:nvSpPr>
        <p:spPr/>
        <p:txBody>
          <a:bodyPr/>
          <a:lstStyle/>
          <a:p>
            <a:fld id="{401CF334-2D5C-4859-84A6-CA7E6E43FAEB}" type="slidenum">
              <a:rPr lang="en-US" smtClean="0"/>
              <a:t>13</a:t>
            </a:fld>
            <a:endParaRPr lang="en-US"/>
          </a:p>
        </p:txBody>
      </p:sp>
      <p:sp>
        <p:nvSpPr>
          <p:cNvPr id="10" name="Content Placeholder 1">
            <a:extLst>
              <a:ext uri="{FF2B5EF4-FFF2-40B4-BE49-F238E27FC236}">
                <a16:creationId xmlns:a16="http://schemas.microsoft.com/office/drawing/2014/main" id="{D043E696-37EB-BD84-E2B0-F94DC48A66A4}"/>
              </a:ext>
            </a:extLst>
          </p:cNvPr>
          <p:cNvSpPr>
            <a:spLocks noGrp="1"/>
          </p:cNvSpPr>
          <p:nvPr>
            <p:ph idx="1"/>
          </p:nvPr>
        </p:nvSpPr>
        <p:spPr>
          <a:xfrm>
            <a:off x="609600" y="1708879"/>
            <a:ext cx="11097296" cy="4794951"/>
          </a:xfrm>
        </p:spPr>
        <p:txBody>
          <a:bodyPr vert="horz" lIns="91440" tIns="45720" rIns="91440" bIns="45720" anchor="t">
            <a:noAutofit/>
          </a:bodyPr>
          <a:lstStyle/>
          <a:p>
            <a:pPr marL="920750" indent="-920750">
              <a:buClr>
                <a:srgbClr val="20557B"/>
              </a:buClr>
              <a:buNone/>
            </a:pPr>
            <a:r>
              <a:rPr lang="en-US" sz="2400" b="1" dirty="0">
                <a:solidFill>
                  <a:schemeClr val="tx2"/>
                </a:solidFill>
              </a:rPr>
              <a:t>6.2.	Miramar College Mission &amp; Vision Statements Update</a:t>
            </a:r>
          </a:p>
          <a:p>
            <a:pPr marL="920750" indent="-920750">
              <a:buClr>
                <a:srgbClr val="20557B"/>
              </a:buClr>
              <a:buNone/>
            </a:pPr>
            <a:r>
              <a:rPr lang="en-US" sz="2400" b="1" dirty="0">
                <a:solidFill>
                  <a:schemeClr val="tx2"/>
                </a:solidFill>
              </a:rPr>
              <a:t>	</a:t>
            </a:r>
            <a:r>
              <a:rPr lang="en-US" sz="2400" b="1" dirty="0"/>
              <a:t>David Wilhelm (5 mins.)</a:t>
            </a:r>
            <a:endParaRPr lang="en-US" sz="1200" b="1" dirty="0">
              <a:solidFill>
                <a:schemeClr val="tx2"/>
              </a:solidFill>
            </a:endParaRPr>
          </a:p>
          <a:p>
            <a:pPr marL="920750" indent="-920750">
              <a:buClr>
                <a:srgbClr val="20557B"/>
              </a:buClr>
              <a:buNone/>
            </a:pPr>
            <a:r>
              <a:rPr lang="en-US" sz="1200" b="1" dirty="0">
                <a:solidFill>
                  <a:schemeClr val="tx2"/>
                </a:solidFill>
              </a:rPr>
              <a:t>	</a:t>
            </a:r>
          </a:p>
        </p:txBody>
      </p:sp>
      <p:sp>
        <p:nvSpPr>
          <p:cNvPr id="4" name="TextBox 3">
            <a:extLst>
              <a:ext uri="{FF2B5EF4-FFF2-40B4-BE49-F238E27FC236}">
                <a16:creationId xmlns:a16="http://schemas.microsoft.com/office/drawing/2014/main" id="{6E7FC240-7366-ABDF-653A-F911C262D37D}"/>
              </a:ext>
            </a:extLst>
          </p:cNvPr>
          <p:cNvSpPr txBox="1"/>
          <p:nvPr/>
        </p:nvSpPr>
        <p:spPr>
          <a:xfrm>
            <a:off x="533400" y="677820"/>
            <a:ext cx="10805160" cy="861774"/>
          </a:xfrm>
          <a:prstGeom prst="rect">
            <a:avLst/>
          </a:prstGeom>
          <a:noFill/>
          <a:ln>
            <a:noFill/>
          </a:ln>
        </p:spPr>
        <p:txBody>
          <a:bodyPr wrap="square" rtlCol="0">
            <a:spAutoFit/>
          </a:bodyPr>
          <a:lstStyle/>
          <a:p>
            <a:r>
              <a:rPr lang="en-US" sz="5000" dirty="0">
                <a:solidFill>
                  <a:schemeClr val="tx2"/>
                </a:solidFill>
              </a:rPr>
              <a:t>6. Discussion Items (First Reads)</a:t>
            </a:r>
          </a:p>
        </p:txBody>
      </p:sp>
      <p:sp>
        <p:nvSpPr>
          <p:cNvPr id="3" name="TextBox 2">
            <a:extLst>
              <a:ext uri="{FF2B5EF4-FFF2-40B4-BE49-F238E27FC236}">
                <a16:creationId xmlns:a16="http://schemas.microsoft.com/office/drawing/2014/main" id="{2084A6B9-969A-74F6-28E3-06406BCDA64D}"/>
              </a:ext>
            </a:extLst>
          </p:cNvPr>
          <p:cNvSpPr txBox="1"/>
          <p:nvPr/>
        </p:nvSpPr>
        <p:spPr>
          <a:xfrm>
            <a:off x="547352" y="2860968"/>
            <a:ext cx="11159544" cy="1631216"/>
          </a:xfrm>
          <a:prstGeom prst="rect">
            <a:avLst/>
          </a:prstGeom>
          <a:noFill/>
          <a:ln>
            <a:solidFill>
              <a:schemeClr val="bg2"/>
            </a:solidFill>
          </a:ln>
        </p:spPr>
        <p:txBody>
          <a:bodyPr wrap="square">
            <a:spAutoFit/>
          </a:bodyPr>
          <a:lstStyle/>
          <a:p>
            <a:pPr marL="0" indent="0" algn="ctr">
              <a:buNone/>
            </a:pPr>
            <a:r>
              <a:rPr lang="en-US" sz="2000" b="1" u="sng" dirty="0"/>
              <a:t>Mission Statement</a:t>
            </a:r>
            <a:endParaRPr lang="en-US" sz="2000" dirty="0"/>
          </a:p>
          <a:p>
            <a:pPr algn="ctr"/>
            <a:r>
              <a:rPr lang="en-US" sz="2000" dirty="0"/>
              <a:t>San Diego Miramar College's mission is to prepare students to succeed by providing quality instruction and services in an environment that supports and promotes success, diversity, inclusion, and equity with innovative programs and partnerships to facilitate student completion for degrees/certificates, transfer, workforce training, and/or career advancement.</a:t>
            </a:r>
          </a:p>
        </p:txBody>
      </p:sp>
      <p:sp>
        <p:nvSpPr>
          <p:cNvPr id="7" name="TextBox 6">
            <a:extLst>
              <a:ext uri="{FF2B5EF4-FFF2-40B4-BE49-F238E27FC236}">
                <a16:creationId xmlns:a16="http://schemas.microsoft.com/office/drawing/2014/main" id="{9A1AEA50-4EB4-C0EC-3584-FF171A828994}"/>
              </a:ext>
            </a:extLst>
          </p:cNvPr>
          <p:cNvSpPr txBox="1"/>
          <p:nvPr/>
        </p:nvSpPr>
        <p:spPr>
          <a:xfrm>
            <a:off x="547352" y="4863627"/>
            <a:ext cx="11097296" cy="1323439"/>
          </a:xfrm>
          <a:prstGeom prst="rect">
            <a:avLst/>
          </a:prstGeom>
          <a:noFill/>
          <a:ln>
            <a:solidFill>
              <a:schemeClr val="bg2"/>
            </a:solidFill>
          </a:ln>
        </p:spPr>
        <p:txBody>
          <a:bodyPr wrap="square">
            <a:spAutoFit/>
          </a:bodyPr>
          <a:lstStyle/>
          <a:p>
            <a:pPr algn="ctr"/>
            <a:r>
              <a:rPr lang="en-US" sz="2000" b="1" u="sng" dirty="0"/>
              <a:t>Vision Statement</a:t>
            </a:r>
            <a:endParaRPr lang="en-US" sz="2000" dirty="0"/>
          </a:p>
          <a:p>
            <a:pPr algn="ctr"/>
            <a:r>
              <a:rPr lang="en-US" sz="2000" dirty="0"/>
              <a:t>San Diego Miramar College will be the center of education innovation and services to support our diverse students and community. In keeping with this vision, the college supports and emphasizes the following guiding values:</a:t>
            </a:r>
          </a:p>
        </p:txBody>
      </p:sp>
    </p:spTree>
    <p:extLst>
      <p:ext uri="{BB962C8B-B14F-4D97-AF65-F5344CB8AC3E}">
        <p14:creationId xmlns:p14="http://schemas.microsoft.com/office/powerpoint/2010/main" val="596975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7E0C2-84D2-90DC-4423-40F4EE97ACF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0FC9488-77CF-9749-17AC-049FE6FFE322}"/>
              </a:ext>
            </a:extLst>
          </p:cNvPr>
          <p:cNvSpPr>
            <a:spLocks noGrp="1"/>
          </p:cNvSpPr>
          <p:nvPr>
            <p:ph type="sldNum" sz="quarter" idx="12"/>
          </p:nvPr>
        </p:nvSpPr>
        <p:spPr/>
        <p:txBody>
          <a:bodyPr/>
          <a:lstStyle/>
          <a:p>
            <a:fld id="{401CF334-2D5C-4859-84A6-CA7E6E43FAEB}" type="slidenum">
              <a:rPr lang="en-US" smtClean="0"/>
              <a:t>14</a:t>
            </a:fld>
            <a:endParaRPr lang="en-US"/>
          </a:p>
        </p:txBody>
      </p:sp>
      <p:sp>
        <p:nvSpPr>
          <p:cNvPr id="10" name="Content Placeholder 1">
            <a:extLst>
              <a:ext uri="{FF2B5EF4-FFF2-40B4-BE49-F238E27FC236}">
                <a16:creationId xmlns:a16="http://schemas.microsoft.com/office/drawing/2014/main" id="{4CF6E63F-49AF-2DB7-8B46-AF5432C7402A}"/>
              </a:ext>
            </a:extLst>
          </p:cNvPr>
          <p:cNvSpPr>
            <a:spLocks noGrp="1"/>
          </p:cNvSpPr>
          <p:nvPr>
            <p:ph idx="1"/>
          </p:nvPr>
        </p:nvSpPr>
        <p:spPr>
          <a:xfrm>
            <a:off x="609600" y="1539595"/>
            <a:ext cx="11097296" cy="4964236"/>
          </a:xfrm>
        </p:spPr>
        <p:txBody>
          <a:bodyPr vert="horz" lIns="91440" tIns="45720" rIns="91440" bIns="45720" anchor="t">
            <a:noAutofit/>
          </a:bodyPr>
          <a:lstStyle/>
          <a:p>
            <a:pPr marL="920750" indent="-920750">
              <a:buClr>
                <a:srgbClr val="20557B"/>
              </a:buClr>
              <a:buNone/>
            </a:pPr>
            <a:r>
              <a:rPr lang="en-US" sz="2400" b="1" dirty="0">
                <a:solidFill>
                  <a:schemeClr val="tx2"/>
                </a:solidFill>
              </a:rPr>
              <a:t>6.2.	Miramar College Mission &amp; Vision Statements Update</a:t>
            </a:r>
            <a:endParaRPr lang="en-US" sz="1200" b="1" dirty="0">
              <a:solidFill>
                <a:schemeClr val="tx2"/>
              </a:solidFill>
            </a:endParaRPr>
          </a:p>
          <a:p>
            <a:pPr marL="920750" indent="-920750">
              <a:buClr>
                <a:srgbClr val="20557B"/>
              </a:buClr>
              <a:buNone/>
            </a:pPr>
            <a:r>
              <a:rPr lang="en-US" sz="1200" b="1" dirty="0">
                <a:solidFill>
                  <a:schemeClr val="tx2"/>
                </a:solidFill>
              </a:rPr>
              <a:t>	</a:t>
            </a:r>
          </a:p>
        </p:txBody>
      </p:sp>
      <p:sp>
        <p:nvSpPr>
          <p:cNvPr id="4" name="TextBox 3">
            <a:extLst>
              <a:ext uri="{FF2B5EF4-FFF2-40B4-BE49-F238E27FC236}">
                <a16:creationId xmlns:a16="http://schemas.microsoft.com/office/drawing/2014/main" id="{819BC80B-74DC-8D94-E89B-D9D8678EB036}"/>
              </a:ext>
            </a:extLst>
          </p:cNvPr>
          <p:cNvSpPr txBox="1"/>
          <p:nvPr/>
        </p:nvSpPr>
        <p:spPr>
          <a:xfrm>
            <a:off x="533400" y="677820"/>
            <a:ext cx="10805160" cy="861774"/>
          </a:xfrm>
          <a:prstGeom prst="rect">
            <a:avLst/>
          </a:prstGeom>
          <a:noFill/>
          <a:ln>
            <a:noFill/>
          </a:ln>
        </p:spPr>
        <p:txBody>
          <a:bodyPr wrap="square" rtlCol="0">
            <a:spAutoFit/>
          </a:bodyPr>
          <a:lstStyle/>
          <a:p>
            <a:r>
              <a:rPr lang="en-US" sz="5000" dirty="0">
                <a:solidFill>
                  <a:schemeClr val="tx2"/>
                </a:solidFill>
              </a:rPr>
              <a:t>6. Discussion Items (First Reads)</a:t>
            </a:r>
          </a:p>
        </p:txBody>
      </p:sp>
      <p:sp>
        <p:nvSpPr>
          <p:cNvPr id="8" name="TextBox 7">
            <a:extLst>
              <a:ext uri="{FF2B5EF4-FFF2-40B4-BE49-F238E27FC236}">
                <a16:creationId xmlns:a16="http://schemas.microsoft.com/office/drawing/2014/main" id="{62C75274-9C2F-318E-4594-43B3A57E7046}"/>
              </a:ext>
            </a:extLst>
          </p:cNvPr>
          <p:cNvSpPr txBox="1"/>
          <p:nvPr/>
        </p:nvSpPr>
        <p:spPr>
          <a:xfrm>
            <a:off x="377868" y="2238602"/>
            <a:ext cx="5305885" cy="4062651"/>
          </a:xfrm>
          <a:prstGeom prst="rect">
            <a:avLst/>
          </a:prstGeom>
          <a:noFill/>
          <a:ln>
            <a:solidFill>
              <a:schemeClr val="bg2"/>
            </a:solidFill>
          </a:ln>
        </p:spPr>
        <p:txBody>
          <a:bodyPr wrap="square">
            <a:spAutoFit/>
          </a:bodyPr>
          <a:lstStyle/>
          <a:p>
            <a:pPr marL="342900" indent="-342900">
              <a:buFont typeface="Arial" panose="020B0604020202020204" pitchFamily="34" charset="0"/>
              <a:buChar char="•"/>
            </a:pPr>
            <a:r>
              <a:rPr lang="en-US" dirty="0"/>
              <a:t>Access to learning and support services, for all students to successfully achieve their education and career goals</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dirty="0"/>
              <a:t>A culture that breaks down barriers, embraces and promotes community through equity, inclusion, civility, responsibility, sustainability, from a global perspective.</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dirty="0"/>
              <a:t>A reflection of our community through the diversity of our students, classified professionals, faculty, and administrators</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dirty="0"/>
              <a:t>Creativity, innovation, flexibility, and excellence in teaching, learning, and services</a:t>
            </a:r>
          </a:p>
        </p:txBody>
      </p:sp>
      <p:sp>
        <p:nvSpPr>
          <p:cNvPr id="9" name="TextBox 8">
            <a:extLst>
              <a:ext uri="{FF2B5EF4-FFF2-40B4-BE49-F238E27FC236}">
                <a16:creationId xmlns:a16="http://schemas.microsoft.com/office/drawing/2014/main" id="{FD24680D-5DB1-33EA-BA67-7145C04F3828}"/>
              </a:ext>
            </a:extLst>
          </p:cNvPr>
          <p:cNvSpPr txBox="1"/>
          <p:nvPr/>
        </p:nvSpPr>
        <p:spPr>
          <a:xfrm>
            <a:off x="5790989" y="2238602"/>
            <a:ext cx="6023143" cy="4339650"/>
          </a:xfrm>
          <a:prstGeom prst="rect">
            <a:avLst/>
          </a:prstGeom>
          <a:noFill/>
          <a:ln>
            <a:solidFill>
              <a:schemeClr val="bg2"/>
            </a:solidFill>
          </a:ln>
        </p:spPr>
        <p:txBody>
          <a:bodyPr wrap="square">
            <a:spAutoFit/>
          </a:bodyPr>
          <a:lstStyle/>
          <a:p>
            <a:pPr marL="285750" indent="-285750">
              <a:buFont typeface="Arial" panose="020B0604020202020204" pitchFamily="34" charset="0"/>
              <a:buChar char="•"/>
            </a:pPr>
            <a:r>
              <a:rPr lang="en-US" dirty="0"/>
              <a:t>The ability to recognize and adapt to opportunities and challenges emerging from a complex and dynamic world</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dirty="0"/>
              <a:t>Strategic resource and partnership development to support curriculum and program innovation through collaboration with key stakeholders</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dirty="0"/>
              <a:t>Effective participation in governance with respect and professionalism through intentional, purposeful, and effective communication embraced by the college community</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dirty="0"/>
              <a:t>Transformative processes that include a culture of evidence, collaborative inquiry, and action for promoting student success</a:t>
            </a:r>
          </a:p>
        </p:txBody>
      </p:sp>
    </p:spTree>
    <p:extLst>
      <p:ext uri="{BB962C8B-B14F-4D97-AF65-F5344CB8AC3E}">
        <p14:creationId xmlns:p14="http://schemas.microsoft.com/office/powerpoint/2010/main" val="3585596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1CDA0-FB3C-6878-7645-0A735984BBF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EDA4FF-C5B8-58FF-D53F-24BF431D2B7E}"/>
              </a:ext>
            </a:extLst>
          </p:cNvPr>
          <p:cNvSpPr>
            <a:spLocks noGrp="1"/>
          </p:cNvSpPr>
          <p:nvPr>
            <p:ph type="sldNum" sz="quarter" idx="12"/>
          </p:nvPr>
        </p:nvSpPr>
        <p:spPr/>
        <p:txBody>
          <a:bodyPr/>
          <a:lstStyle/>
          <a:p>
            <a:fld id="{401CF334-2D5C-4859-84A6-CA7E6E43FAEB}" type="slidenum">
              <a:rPr lang="en-US" smtClean="0"/>
              <a:t>15</a:t>
            </a:fld>
            <a:endParaRPr lang="en-US"/>
          </a:p>
        </p:txBody>
      </p:sp>
      <p:sp>
        <p:nvSpPr>
          <p:cNvPr id="10" name="Content Placeholder 1">
            <a:extLst>
              <a:ext uri="{FF2B5EF4-FFF2-40B4-BE49-F238E27FC236}">
                <a16:creationId xmlns:a16="http://schemas.microsoft.com/office/drawing/2014/main" id="{8E341947-7DD5-8D4D-734B-75854358F9B8}"/>
              </a:ext>
            </a:extLst>
          </p:cNvPr>
          <p:cNvSpPr>
            <a:spLocks noGrp="1"/>
          </p:cNvSpPr>
          <p:nvPr>
            <p:ph idx="1"/>
          </p:nvPr>
        </p:nvSpPr>
        <p:spPr>
          <a:xfrm>
            <a:off x="609600" y="1642956"/>
            <a:ext cx="11097296" cy="912708"/>
          </a:xfrm>
        </p:spPr>
        <p:txBody>
          <a:bodyPr vert="horz" lIns="91440" tIns="45720" rIns="91440" bIns="45720" anchor="t">
            <a:noAutofit/>
          </a:bodyPr>
          <a:lstStyle/>
          <a:p>
            <a:pPr marL="920750" indent="-920750">
              <a:buClr>
                <a:srgbClr val="20557B"/>
              </a:buClr>
              <a:buNone/>
            </a:pPr>
            <a:r>
              <a:rPr lang="en-US" sz="2400" b="1" dirty="0">
                <a:solidFill>
                  <a:schemeClr val="tx2"/>
                </a:solidFill>
              </a:rPr>
              <a:t>6.3.	Ensuring Senate Representation for All Faculty</a:t>
            </a:r>
          </a:p>
          <a:p>
            <a:pPr marL="920750" indent="-920750">
              <a:buClr>
                <a:srgbClr val="20557B"/>
              </a:buClr>
              <a:buNone/>
            </a:pPr>
            <a:r>
              <a:rPr lang="en-US" sz="2400" b="1" dirty="0"/>
              <a:t>	Rodrigo Gomez (5 mins.)</a:t>
            </a:r>
            <a:r>
              <a:rPr lang="en-US" sz="1200" b="1" dirty="0">
                <a:solidFill>
                  <a:schemeClr val="tx2"/>
                </a:solidFill>
              </a:rPr>
              <a:t>	</a:t>
            </a:r>
          </a:p>
        </p:txBody>
      </p:sp>
      <p:sp>
        <p:nvSpPr>
          <p:cNvPr id="4" name="TextBox 3">
            <a:extLst>
              <a:ext uri="{FF2B5EF4-FFF2-40B4-BE49-F238E27FC236}">
                <a16:creationId xmlns:a16="http://schemas.microsoft.com/office/drawing/2014/main" id="{B4C5B9EA-66D8-7D47-DA0F-7F0C1136CEA9}"/>
              </a:ext>
            </a:extLst>
          </p:cNvPr>
          <p:cNvSpPr txBox="1"/>
          <p:nvPr/>
        </p:nvSpPr>
        <p:spPr>
          <a:xfrm>
            <a:off x="533400" y="677820"/>
            <a:ext cx="10805160" cy="861774"/>
          </a:xfrm>
          <a:prstGeom prst="rect">
            <a:avLst/>
          </a:prstGeom>
          <a:noFill/>
          <a:ln>
            <a:noFill/>
          </a:ln>
        </p:spPr>
        <p:txBody>
          <a:bodyPr wrap="square" rtlCol="0">
            <a:spAutoFit/>
          </a:bodyPr>
          <a:lstStyle/>
          <a:p>
            <a:r>
              <a:rPr lang="en-US" sz="5000" dirty="0">
                <a:solidFill>
                  <a:schemeClr val="tx2"/>
                </a:solidFill>
              </a:rPr>
              <a:t>6. Discussion Items (First Reads)</a:t>
            </a:r>
          </a:p>
        </p:txBody>
      </p:sp>
      <p:sp>
        <p:nvSpPr>
          <p:cNvPr id="12" name="TextBox 11">
            <a:extLst>
              <a:ext uri="{FF2B5EF4-FFF2-40B4-BE49-F238E27FC236}">
                <a16:creationId xmlns:a16="http://schemas.microsoft.com/office/drawing/2014/main" id="{94F5F21A-744C-EE4B-AD4D-871094598480}"/>
              </a:ext>
            </a:extLst>
          </p:cNvPr>
          <p:cNvSpPr txBox="1"/>
          <p:nvPr/>
        </p:nvSpPr>
        <p:spPr>
          <a:xfrm>
            <a:off x="533400" y="4302335"/>
            <a:ext cx="11173496" cy="1754326"/>
          </a:xfrm>
          <a:prstGeom prst="rect">
            <a:avLst/>
          </a:prstGeom>
          <a:noFill/>
          <a:ln>
            <a:solidFill>
              <a:schemeClr val="bg2"/>
            </a:solidFill>
          </a:ln>
        </p:spPr>
        <p:txBody>
          <a:bodyPr wrap="square">
            <a:spAutoFit/>
          </a:bodyPr>
          <a:lstStyle/>
          <a:p>
            <a:r>
              <a:rPr lang="en-US" dirty="0"/>
              <a:t>The issue has been identified and discussed with the </a:t>
            </a:r>
            <a:r>
              <a:rPr lang="en-US" b="1" dirty="0"/>
              <a:t>VPI</a:t>
            </a:r>
            <a:r>
              <a:rPr lang="en-US" dirty="0"/>
              <a:t> and </a:t>
            </a:r>
            <a:r>
              <a:rPr lang="en-US" b="1" dirty="0"/>
              <a:t>Academic Senate Executive Committee</a:t>
            </a:r>
            <a:r>
              <a:rPr lang="en-US" dirty="0"/>
              <a:t>.</a:t>
            </a:r>
          </a:p>
          <a:p>
            <a:endParaRPr lang="en-US" dirty="0"/>
          </a:p>
          <a:p>
            <a:r>
              <a:rPr lang="en-US" dirty="0"/>
              <a:t>Possible options include:</a:t>
            </a:r>
          </a:p>
          <a:p>
            <a:pPr marL="742950" lvl="1" indent="-285750">
              <a:buFont typeface="Arial" panose="020B0604020202020204" pitchFamily="34" charset="0"/>
              <a:buChar char="•"/>
            </a:pPr>
            <a:r>
              <a:rPr lang="en-US" dirty="0"/>
              <a:t>Reinstating a </a:t>
            </a:r>
            <a:r>
              <a:rPr lang="en-US" b="1" dirty="0"/>
              <a:t>Senator-at-Large</a:t>
            </a:r>
            <a:r>
              <a:rPr lang="en-US" dirty="0"/>
              <a:t> or creating a </a:t>
            </a:r>
            <a:r>
              <a:rPr lang="en-US" b="1" dirty="0"/>
              <a:t>“Catch-All Senator”</a:t>
            </a:r>
            <a:r>
              <a:rPr lang="en-US" dirty="0"/>
              <a:t> position.</a:t>
            </a:r>
          </a:p>
          <a:p>
            <a:pPr marL="742950" lvl="1" indent="-285750">
              <a:buFont typeface="Arial" panose="020B0604020202020204" pitchFamily="34" charset="0"/>
              <a:buChar char="•"/>
            </a:pPr>
            <a:r>
              <a:rPr lang="en-US" dirty="0"/>
              <a:t>Reviewing the </a:t>
            </a:r>
            <a:r>
              <a:rPr lang="en-US" b="1" dirty="0"/>
              <a:t>Constitution &amp; Bylaws</a:t>
            </a:r>
            <a:r>
              <a:rPr lang="en-US" dirty="0"/>
              <a:t> to define eligibility and voting rights for unaligned positions.</a:t>
            </a:r>
          </a:p>
          <a:p>
            <a:pPr marL="742950" lvl="1" indent="-285750">
              <a:buFont typeface="Arial" panose="020B0604020202020204" pitchFamily="34" charset="0"/>
              <a:buChar char="•"/>
            </a:pPr>
            <a:r>
              <a:rPr lang="en-US" dirty="0"/>
              <a:t>Coordinating with affected areas (e.g., Career Services, Articulation) to ensure proper inclusion.</a:t>
            </a:r>
          </a:p>
        </p:txBody>
      </p:sp>
      <p:sp>
        <p:nvSpPr>
          <p:cNvPr id="14" name="TextBox 13">
            <a:extLst>
              <a:ext uri="{FF2B5EF4-FFF2-40B4-BE49-F238E27FC236}">
                <a16:creationId xmlns:a16="http://schemas.microsoft.com/office/drawing/2014/main" id="{F4872853-09C2-D456-08AA-C9302046A95A}"/>
              </a:ext>
            </a:extLst>
          </p:cNvPr>
          <p:cNvSpPr txBox="1"/>
          <p:nvPr/>
        </p:nvSpPr>
        <p:spPr>
          <a:xfrm>
            <a:off x="533400" y="2828835"/>
            <a:ext cx="11173496" cy="1200329"/>
          </a:xfrm>
          <a:prstGeom prst="rect">
            <a:avLst/>
          </a:prstGeom>
          <a:noFill/>
          <a:ln>
            <a:solidFill>
              <a:schemeClr val="bg2"/>
            </a:solidFill>
          </a:ln>
        </p:spPr>
        <p:txBody>
          <a:bodyPr wrap="square">
            <a:spAutoFit/>
          </a:bodyPr>
          <a:lstStyle/>
          <a:p>
            <a:pPr marL="0" indent="0" algn="ctr">
              <a:buNone/>
            </a:pPr>
            <a:r>
              <a:rPr lang="en-US" dirty="0"/>
              <a:t>Recent department and school realignments have created </a:t>
            </a:r>
            <a:r>
              <a:rPr lang="en-US" b="1" dirty="0"/>
              <a:t>representation gaps</a:t>
            </a:r>
            <a:r>
              <a:rPr lang="en-US" dirty="0"/>
              <a:t> for some </a:t>
            </a:r>
            <a:r>
              <a:rPr lang="en-US" b="1" dirty="0"/>
              <a:t>contract faculty</a:t>
            </a:r>
            <a:r>
              <a:rPr lang="en-US" dirty="0"/>
              <a:t> whose roles are not housed within an existing Academic Senate–represented department. This includes positions such as </a:t>
            </a:r>
            <a:r>
              <a:rPr lang="en-US" b="1" dirty="0"/>
              <a:t>Career Services</a:t>
            </a:r>
            <a:r>
              <a:rPr lang="en-US" dirty="0"/>
              <a:t> and </a:t>
            </a:r>
            <a:r>
              <a:rPr lang="en-US" b="1" dirty="0"/>
              <a:t>Articulation</a:t>
            </a:r>
            <a:r>
              <a:rPr lang="en-US" dirty="0"/>
              <a:t>, which were previously grouped under divisions that no longer exist in the same form.</a:t>
            </a:r>
          </a:p>
        </p:txBody>
      </p:sp>
    </p:spTree>
    <p:extLst>
      <p:ext uri="{BB962C8B-B14F-4D97-AF65-F5344CB8AC3E}">
        <p14:creationId xmlns:p14="http://schemas.microsoft.com/office/powerpoint/2010/main" val="33672802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82406-F2AA-CF2C-10C5-969CE7CB430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7C6B38-6EA7-2F44-429D-5E27C540E18A}"/>
              </a:ext>
            </a:extLst>
          </p:cNvPr>
          <p:cNvSpPr>
            <a:spLocks noGrp="1"/>
          </p:cNvSpPr>
          <p:nvPr>
            <p:ph type="sldNum" sz="quarter" idx="12"/>
          </p:nvPr>
        </p:nvSpPr>
        <p:spPr/>
        <p:txBody>
          <a:bodyPr/>
          <a:lstStyle/>
          <a:p>
            <a:fld id="{401CF334-2D5C-4859-84A6-CA7E6E43FAEB}" type="slidenum">
              <a:rPr lang="en-US" smtClean="0"/>
              <a:t>16</a:t>
            </a:fld>
            <a:endParaRPr lang="en-US"/>
          </a:p>
        </p:txBody>
      </p:sp>
      <p:sp>
        <p:nvSpPr>
          <p:cNvPr id="10" name="Content Placeholder 1">
            <a:extLst>
              <a:ext uri="{FF2B5EF4-FFF2-40B4-BE49-F238E27FC236}">
                <a16:creationId xmlns:a16="http://schemas.microsoft.com/office/drawing/2014/main" id="{CC131C4C-FCE5-37AB-0293-3C7D90BF7D23}"/>
              </a:ext>
            </a:extLst>
          </p:cNvPr>
          <p:cNvSpPr>
            <a:spLocks noGrp="1"/>
          </p:cNvSpPr>
          <p:nvPr>
            <p:ph idx="1"/>
          </p:nvPr>
        </p:nvSpPr>
        <p:spPr>
          <a:xfrm>
            <a:off x="609600" y="1539595"/>
            <a:ext cx="11097296" cy="4964236"/>
          </a:xfrm>
        </p:spPr>
        <p:txBody>
          <a:bodyPr vert="horz" lIns="91440" tIns="45720" rIns="91440" bIns="45720" anchor="t">
            <a:noAutofit/>
          </a:bodyPr>
          <a:lstStyle/>
          <a:p>
            <a:pPr marL="920750" indent="-920750">
              <a:buClr>
                <a:srgbClr val="20557B"/>
              </a:buClr>
              <a:buNone/>
            </a:pPr>
            <a:r>
              <a:rPr lang="en-US" sz="2400" b="1" dirty="0">
                <a:solidFill>
                  <a:schemeClr val="tx2"/>
                </a:solidFill>
              </a:rPr>
              <a:t>6.4.	Software Approval Diagram Flowchart</a:t>
            </a:r>
          </a:p>
          <a:p>
            <a:pPr marL="920750" indent="-920750">
              <a:buClr>
                <a:srgbClr val="20557B"/>
              </a:buClr>
              <a:buNone/>
            </a:pPr>
            <a:r>
              <a:rPr lang="en-US" sz="2400" b="1" dirty="0">
                <a:solidFill>
                  <a:schemeClr val="tx2"/>
                </a:solidFill>
              </a:rPr>
              <a:t>	</a:t>
            </a:r>
            <a:r>
              <a:rPr lang="en-US" sz="2400" b="1" dirty="0"/>
              <a:t>Pablo Martin (10 mins)</a:t>
            </a:r>
          </a:p>
          <a:p>
            <a:pPr marL="920750" indent="-920750">
              <a:buClr>
                <a:srgbClr val="20557B"/>
              </a:buClr>
              <a:buNone/>
            </a:pPr>
            <a:endParaRPr lang="en-US" sz="2400" dirty="0"/>
          </a:p>
          <a:p>
            <a:pPr marL="920750" indent="-920750">
              <a:buClr>
                <a:srgbClr val="20557B"/>
              </a:buClr>
              <a:buNone/>
            </a:pPr>
            <a:r>
              <a:rPr lang="en-US" sz="1200" b="1" dirty="0">
                <a:solidFill>
                  <a:schemeClr val="tx2"/>
                </a:solidFill>
              </a:rPr>
              <a:t>	</a:t>
            </a:r>
          </a:p>
        </p:txBody>
      </p:sp>
      <p:sp>
        <p:nvSpPr>
          <p:cNvPr id="4" name="TextBox 3">
            <a:extLst>
              <a:ext uri="{FF2B5EF4-FFF2-40B4-BE49-F238E27FC236}">
                <a16:creationId xmlns:a16="http://schemas.microsoft.com/office/drawing/2014/main" id="{F7AC6D0D-DBF7-E005-D350-282763664E65}"/>
              </a:ext>
            </a:extLst>
          </p:cNvPr>
          <p:cNvSpPr txBox="1"/>
          <p:nvPr/>
        </p:nvSpPr>
        <p:spPr>
          <a:xfrm>
            <a:off x="533400" y="677820"/>
            <a:ext cx="10805160" cy="861774"/>
          </a:xfrm>
          <a:prstGeom prst="rect">
            <a:avLst/>
          </a:prstGeom>
          <a:noFill/>
          <a:ln>
            <a:noFill/>
          </a:ln>
        </p:spPr>
        <p:txBody>
          <a:bodyPr wrap="square" rtlCol="0">
            <a:spAutoFit/>
          </a:bodyPr>
          <a:lstStyle/>
          <a:p>
            <a:r>
              <a:rPr lang="en-US" sz="5000">
                <a:solidFill>
                  <a:schemeClr val="tx2"/>
                </a:solidFill>
              </a:rPr>
              <a:t>6. Discussion Items (First Reads)</a:t>
            </a:r>
            <a:endParaRPr lang="en-US" sz="5000" dirty="0">
              <a:solidFill>
                <a:schemeClr val="tx2"/>
              </a:solidFill>
            </a:endParaRPr>
          </a:p>
        </p:txBody>
      </p:sp>
      <p:sp>
        <p:nvSpPr>
          <p:cNvPr id="3" name="AutoShape 4" descr="Image preview">
            <a:extLst>
              <a:ext uri="{FF2B5EF4-FFF2-40B4-BE49-F238E27FC236}">
                <a16:creationId xmlns:a16="http://schemas.microsoft.com/office/drawing/2014/main" id="{CC1BC1EB-E8A4-0C6A-5D6D-5A5D22165E6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A diagram of a software process&#10;&#10;AI-generated content may be incorrect.">
            <a:extLst>
              <a:ext uri="{FF2B5EF4-FFF2-40B4-BE49-F238E27FC236}">
                <a16:creationId xmlns:a16="http://schemas.microsoft.com/office/drawing/2014/main" id="{87EA3BB2-07F7-A8BE-0C2F-4400A4C19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440" y="2702234"/>
            <a:ext cx="8323919" cy="4019242"/>
          </a:xfrm>
          <a:prstGeom prst="rect">
            <a:avLst/>
          </a:prstGeom>
          <a:ln>
            <a:solidFill>
              <a:schemeClr val="tx2"/>
            </a:solidFill>
          </a:ln>
        </p:spPr>
      </p:pic>
    </p:spTree>
    <p:extLst>
      <p:ext uri="{BB962C8B-B14F-4D97-AF65-F5344CB8AC3E}">
        <p14:creationId xmlns:p14="http://schemas.microsoft.com/office/powerpoint/2010/main" val="282038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A601F-ABA5-BCB9-B306-B1159DE5A03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EB14840-4FCE-EF9E-5B07-FD2DAE98E729}"/>
              </a:ext>
            </a:extLst>
          </p:cNvPr>
          <p:cNvSpPr>
            <a:spLocks noGrp="1"/>
          </p:cNvSpPr>
          <p:nvPr>
            <p:ph type="sldNum" sz="quarter" idx="12"/>
          </p:nvPr>
        </p:nvSpPr>
        <p:spPr/>
        <p:txBody>
          <a:bodyPr/>
          <a:lstStyle/>
          <a:p>
            <a:fld id="{401CF334-2D5C-4859-84A6-CA7E6E43FAEB}" type="slidenum">
              <a:rPr lang="en-US" smtClean="0"/>
              <a:t>17</a:t>
            </a:fld>
            <a:endParaRPr lang="en-US"/>
          </a:p>
        </p:txBody>
      </p:sp>
      <p:sp>
        <p:nvSpPr>
          <p:cNvPr id="4" name="TextBox 3">
            <a:extLst>
              <a:ext uri="{FF2B5EF4-FFF2-40B4-BE49-F238E27FC236}">
                <a16:creationId xmlns:a16="http://schemas.microsoft.com/office/drawing/2014/main" id="{DA88656A-4BB6-62AB-7644-E5AED3B27B62}"/>
              </a:ext>
            </a:extLst>
          </p:cNvPr>
          <p:cNvSpPr txBox="1"/>
          <p:nvPr/>
        </p:nvSpPr>
        <p:spPr>
          <a:xfrm>
            <a:off x="533400" y="677820"/>
            <a:ext cx="10805160" cy="861774"/>
          </a:xfrm>
          <a:prstGeom prst="rect">
            <a:avLst/>
          </a:prstGeom>
          <a:noFill/>
          <a:ln>
            <a:noFill/>
          </a:ln>
        </p:spPr>
        <p:txBody>
          <a:bodyPr wrap="square" rtlCol="0">
            <a:spAutoFit/>
          </a:bodyPr>
          <a:lstStyle/>
          <a:p>
            <a:r>
              <a:rPr lang="en-US" sz="5000" dirty="0">
                <a:solidFill>
                  <a:schemeClr val="tx2"/>
                </a:solidFill>
              </a:rPr>
              <a:t>6. Discussion Items (First Reads)</a:t>
            </a:r>
          </a:p>
        </p:txBody>
      </p:sp>
      <p:sp>
        <p:nvSpPr>
          <p:cNvPr id="7" name="Content Placeholder 1">
            <a:extLst>
              <a:ext uri="{FF2B5EF4-FFF2-40B4-BE49-F238E27FC236}">
                <a16:creationId xmlns:a16="http://schemas.microsoft.com/office/drawing/2014/main" id="{30326272-B144-11EC-5BE4-4568920BDB1E}"/>
              </a:ext>
            </a:extLst>
          </p:cNvPr>
          <p:cNvSpPr>
            <a:spLocks noGrp="1"/>
          </p:cNvSpPr>
          <p:nvPr>
            <p:ph idx="1"/>
          </p:nvPr>
        </p:nvSpPr>
        <p:spPr>
          <a:xfrm>
            <a:off x="609600" y="1843789"/>
            <a:ext cx="11097296" cy="4660041"/>
          </a:xfrm>
        </p:spPr>
        <p:txBody>
          <a:bodyPr vert="horz" lIns="91440" tIns="45720" rIns="91440" bIns="45720" anchor="t">
            <a:noAutofit/>
          </a:bodyPr>
          <a:lstStyle/>
          <a:p>
            <a:pPr marL="920750" indent="-920750">
              <a:buClr>
                <a:srgbClr val="20557B"/>
              </a:buClr>
              <a:buNone/>
            </a:pPr>
            <a:r>
              <a:rPr lang="en-US" sz="2400" b="1" dirty="0">
                <a:solidFill>
                  <a:schemeClr val="tx2"/>
                </a:solidFill>
              </a:rPr>
              <a:t>6.5	SDCCD’s Commitment to Free Speech and Academic Freedom </a:t>
            </a:r>
          </a:p>
          <a:p>
            <a:pPr marL="920750" indent="-920750">
              <a:buClr>
                <a:srgbClr val="20557B"/>
              </a:buClr>
              <a:buNone/>
            </a:pPr>
            <a:r>
              <a:rPr lang="en-US" sz="2400" b="1" dirty="0">
                <a:solidFill>
                  <a:schemeClr val="tx2"/>
                </a:solidFill>
              </a:rPr>
              <a:t>	</a:t>
            </a:r>
            <a:r>
              <a:rPr lang="en-US" sz="2400" b="1" dirty="0"/>
              <a:t>Rodrigo Gomez (5 mins.)</a:t>
            </a:r>
          </a:p>
          <a:p>
            <a:pPr marL="920750" indent="-920750">
              <a:buClr>
                <a:srgbClr val="20557B"/>
              </a:buClr>
              <a:buNone/>
            </a:pPr>
            <a:endParaRPr lang="en-US" sz="2400" b="1" dirty="0"/>
          </a:p>
          <a:p>
            <a:pPr marL="920750" indent="-920750">
              <a:buClr>
                <a:srgbClr val="20557B"/>
              </a:buClr>
              <a:buNone/>
            </a:pPr>
            <a:r>
              <a:rPr lang="en-US" sz="2400" b="1" dirty="0"/>
              <a:t>	</a:t>
            </a:r>
            <a:r>
              <a:rPr lang="en-US" sz="2400" b="1" dirty="0">
                <a:hlinkClick r:id="rId3"/>
              </a:rPr>
              <a:t>Board Policy 3050 – Civility and Mutual Respect</a:t>
            </a:r>
            <a:endParaRPr lang="en-US" sz="2400" b="1" dirty="0"/>
          </a:p>
          <a:p>
            <a:pPr marL="920750" indent="-920750">
              <a:buClr>
                <a:srgbClr val="20557B"/>
              </a:buClr>
              <a:buNone/>
            </a:pPr>
            <a:endParaRPr lang="en-US" sz="2400" b="1" dirty="0"/>
          </a:p>
          <a:p>
            <a:pPr marL="920750" indent="-920750">
              <a:buClr>
                <a:srgbClr val="20557B"/>
              </a:buClr>
              <a:buNone/>
            </a:pPr>
            <a:r>
              <a:rPr lang="en-US" sz="2400" b="1" dirty="0"/>
              <a:t>	</a:t>
            </a:r>
            <a:r>
              <a:rPr lang="en-US" sz="2400" b="1" dirty="0">
                <a:hlinkClick r:id="rId4"/>
              </a:rPr>
              <a:t>Boart of Trustees Resolution Supporting Academic Freedom</a:t>
            </a:r>
            <a:endParaRPr lang="en-US" sz="2400" b="1" dirty="0"/>
          </a:p>
        </p:txBody>
      </p:sp>
    </p:spTree>
    <p:extLst>
      <p:ext uri="{BB962C8B-B14F-4D97-AF65-F5344CB8AC3E}">
        <p14:creationId xmlns:p14="http://schemas.microsoft.com/office/powerpoint/2010/main" val="143904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D0929-74CE-137D-4F04-75F52D6F303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E434F9B-A86F-B417-1EE2-6F2D9F2D02E9}"/>
              </a:ext>
            </a:extLst>
          </p:cNvPr>
          <p:cNvSpPr>
            <a:spLocks noGrp="1"/>
          </p:cNvSpPr>
          <p:nvPr>
            <p:ph type="sldNum" sz="quarter" idx="12"/>
          </p:nvPr>
        </p:nvSpPr>
        <p:spPr/>
        <p:txBody>
          <a:bodyPr/>
          <a:lstStyle/>
          <a:p>
            <a:fld id="{401CF334-2D5C-4859-84A6-CA7E6E43FAEB}" type="slidenum">
              <a:rPr lang="en-US" smtClean="0"/>
              <a:t>18</a:t>
            </a:fld>
            <a:endParaRPr lang="en-US"/>
          </a:p>
        </p:txBody>
      </p:sp>
      <p:sp>
        <p:nvSpPr>
          <p:cNvPr id="4" name="TextBox 3">
            <a:extLst>
              <a:ext uri="{FF2B5EF4-FFF2-40B4-BE49-F238E27FC236}">
                <a16:creationId xmlns:a16="http://schemas.microsoft.com/office/drawing/2014/main" id="{C01D4BA9-FF6E-F866-A9C1-9B8A36037574}"/>
              </a:ext>
            </a:extLst>
          </p:cNvPr>
          <p:cNvSpPr txBox="1"/>
          <p:nvPr/>
        </p:nvSpPr>
        <p:spPr>
          <a:xfrm>
            <a:off x="533400" y="677820"/>
            <a:ext cx="10805160" cy="861774"/>
          </a:xfrm>
          <a:prstGeom prst="rect">
            <a:avLst/>
          </a:prstGeom>
          <a:noFill/>
          <a:ln>
            <a:noFill/>
          </a:ln>
        </p:spPr>
        <p:txBody>
          <a:bodyPr wrap="square" rtlCol="0">
            <a:spAutoFit/>
          </a:bodyPr>
          <a:lstStyle/>
          <a:p>
            <a:r>
              <a:rPr lang="en-US" sz="5000" dirty="0">
                <a:solidFill>
                  <a:schemeClr val="tx2"/>
                </a:solidFill>
              </a:rPr>
              <a:t>6. Discussion Items (First Reads)</a:t>
            </a:r>
          </a:p>
        </p:txBody>
      </p:sp>
      <p:sp>
        <p:nvSpPr>
          <p:cNvPr id="7" name="Content Placeholder 1">
            <a:extLst>
              <a:ext uri="{FF2B5EF4-FFF2-40B4-BE49-F238E27FC236}">
                <a16:creationId xmlns:a16="http://schemas.microsoft.com/office/drawing/2014/main" id="{3FDD17E1-9A71-6ABD-38EA-C96BBC8A7E09}"/>
              </a:ext>
            </a:extLst>
          </p:cNvPr>
          <p:cNvSpPr>
            <a:spLocks noGrp="1"/>
          </p:cNvSpPr>
          <p:nvPr>
            <p:ph idx="1"/>
          </p:nvPr>
        </p:nvSpPr>
        <p:spPr>
          <a:xfrm>
            <a:off x="609600" y="1843789"/>
            <a:ext cx="11097296" cy="4660041"/>
          </a:xfrm>
        </p:spPr>
        <p:txBody>
          <a:bodyPr vert="horz" lIns="91440" tIns="45720" rIns="91440" bIns="45720" anchor="t">
            <a:noAutofit/>
          </a:bodyPr>
          <a:lstStyle/>
          <a:p>
            <a:pPr marL="920750" indent="-920750">
              <a:buClr>
                <a:srgbClr val="20557B"/>
              </a:buClr>
              <a:buNone/>
            </a:pPr>
            <a:r>
              <a:rPr lang="en-US" sz="2400" b="1" dirty="0">
                <a:solidFill>
                  <a:schemeClr val="tx2"/>
                </a:solidFill>
              </a:rPr>
              <a:t>6.6.	Student Equity Plan 2025-2028</a:t>
            </a:r>
          </a:p>
          <a:p>
            <a:pPr marL="920750" indent="-920750">
              <a:buClr>
                <a:srgbClr val="20557B"/>
              </a:buClr>
              <a:buNone/>
            </a:pPr>
            <a:r>
              <a:rPr lang="en-US" sz="2400" b="1" dirty="0">
                <a:solidFill>
                  <a:schemeClr val="tx2"/>
                </a:solidFill>
              </a:rPr>
              <a:t>	</a:t>
            </a:r>
            <a:r>
              <a:rPr lang="en-US" sz="2400" b="1" dirty="0"/>
              <a:t>Neesa Julian (5 mins.)</a:t>
            </a:r>
          </a:p>
          <a:p>
            <a:pPr marL="920750" indent="-920750">
              <a:buClr>
                <a:srgbClr val="20557B"/>
              </a:buClr>
              <a:buNone/>
            </a:pPr>
            <a:endParaRPr lang="en-US" sz="2400" b="1" dirty="0"/>
          </a:p>
          <a:p>
            <a:pPr marL="920750" indent="-920750">
              <a:buClr>
                <a:srgbClr val="20557B"/>
              </a:buClr>
              <a:buNone/>
            </a:pPr>
            <a:r>
              <a:rPr lang="en-US" sz="2400" b="1" dirty="0"/>
              <a:t>	</a:t>
            </a:r>
            <a:r>
              <a:rPr lang="en-US" sz="2400" b="1" dirty="0">
                <a:hlinkClick r:id="rId3"/>
              </a:rPr>
              <a:t>Student Equity Plan Executive Summary</a:t>
            </a:r>
            <a:endParaRPr lang="en-US" sz="2400" dirty="0"/>
          </a:p>
        </p:txBody>
      </p:sp>
    </p:spTree>
    <p:extLst>
      <p:ext uri="{BB962C8B-B14F-4D97-AF65-F5344CB8AC3E}">
        <p14:creationId xmlns:p14="http://schemas.microsoft.com/office/powerpoint/2010/main" val="42402552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CC750-0C0B-2A82-E7FA-C48069B8E73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3C85974-926B-A098-9968-EAE0A38EE73D}"/>
              </a:ext>
            </a:extLst>
          </p:cNvPr>
          <p:cNvSpPr>
            <a:spLocks noGrp="1"/>
          </p:cNvSpPr>
          <p:nvPr>
            <p:ph type="sldNum" sz="quarter" idx="12"/>
          </p:nvPr>
        </p:nvSpPr>
        <p:spPr/>
        <p:txBody>
          <a:bodyPr/>
          <a:lstStyle/>
          <a:p>
            <a:fld id="{401CF334-2D5C-4859-84A6-CA7E6E43FAEB}" type="slidenum">
              <a:rPr lang="en-US" smtClean="0"/>
              <a:t>19</a:t>
            </a:fld>
            <a:endParaRPr lang="en-US"/>
          </a:p>
        </p:txBody>
      </p:sp>
      <p:sp>
        <p:nvSpPr>
          <p:cNvPr id="4" name="TextBox 3">
            <a:extLst>
              <a:ext uri="{FF2B5EF4-FFF2-40B4-BE49-F238E27FC236}">
                <a16:creationId xmlns:a16="http://schemas.microsoft.com/office/drawing/2014/main" id="{553C8477-EC34-D715-809E-D8CCD089AEE8}"/>
              </a:ext>
            </a:extLst>
          </p:cNvPr>
          <p:cNvSpPr txBox="1"/>
          <p:nvPr/>
        </p:nvSpPr>
        <p:spPr>
          <a:xfrm>
            <a:off x="533400" y="677820"/>
            <a:ext cx="10805160" cy="861774"/>
          </a:xfrm>
          <a:prstGeom prst="rect">
            <a:avLst/>
          </a:prstGeom>
          <a:noFill/>
          <a:ln>
            <a:noFill/>
          </a:ln>
        </p:spPr>
        <p:txBody>
          <a:bodyPr wrap="square" rtlCol="0">
            <a:spAutoFit/>
          </a:bodyPr>
          <a:lstStyle/>
          <a:p>
            <a:r>
              <a:rPr lang="en-US" sz="5000" dirty="0">
                <a:solidFill>
                  <a:schemeClr val="tx2"/>
                </a:solidFill>
              </a:rPr>
              <a:t>6. Discussion Items (First Reads)</a:t>
            </a:r>
          </a:p>
        </p:txBody>
      </p:sp>
      <p:sp>
        <p:nvSpPr>
          <p:cNvPr id="7" name="Content Placeholder 1">
            <a:extLst>
              <a:ext uri="{FF2B5EF4-FFF2-40B4-BE49-F238E27FC236}">
                <a16:creationId xmlns:a16="http://schemas.microsoft.com/office/drawing/2014/main" id="{6323CD5B-C4D7-B200-CA25-8C3D616316EA}"/>
              </a:ext>
            </a:extLst>
          </p:cNvPr>
          <p:cNvSpPr>
            <a:spLocks noGrp="1"/>
          </p:cNvSpPr>
          <p:nvPr>
            <p:ph idx="1"/>
          </p:nvPr>
        </p:nvSpPr>
        <p:spPr>
          <a:xfrm>
            <a:off x="609600" y="1843789"/>
            <a:ext cx="11097296" cy="4660041"/>
          </a:xfrm>
        </p:spPr>
        <p:txBody>
          <a:bodyPr vert="horz" lIns="91440" tIns="45720" rIns="91440" bIns="45720" anchor="t">
            <a:noAutofit/>
          </a:bodyPr>
          <a:lstStyle/>
          <a:p>
            <a:pPr marL="920750" indent="-920750">
              <a:buClr>
                <a:srgbClr val="20557B"/>
              </a:buClr>
              <a:buNone/>
            </a:pPr>
            <a:r>
              <a:rPr lang="en-US" sz="2400" b="1" dirty="0">
                <a:solidFill>
                  <a:schemeClr val="tx2"/>
                </a:solidFill>
              </a:rPr>
              <a:t>6.7.	Faculty Contract Hiring List Presentation</a:t>
            </a:r>
          </a:p>
          <a:p>
            <a:pPr marL="920750" indent="-920750">
              <a:buClr>
                <a:srgbClr val="20557B"/>
              </a:buClr>
              <a:buNone/>
            </a:pPr>
            <a:r>
              <a:rPr lang="en-US" sz="2400" b="1" dirty="0">
                <a:solidFill>
                  <a:schemeClr val="tx2"/>
                </a:solidFill>
              </a:rPr>
              <a:t>	</a:t>
            </a:r>
            <a:r>
              <a:rPr lang="en-US" sz="2400" b="1" dirty="0"/>
              <a:t>Mary </a:t>
            </a:r>
            <a:r>
              <a:rPr lang="en-US" sz="2400" b="1" dirty="0" err="1"/>
              <a:t>Kjartanson</a:t>
            </a:r>
            <a:r>
              <a:rPr lang="en-US" sz="2400" b="1" dirty="0"/>
              <a:t> (10 mins.)</a:t>
            </a:r>
            <a:endParaRPr lang="en-US" sz="1200" b="1" dirty="0">
              <a:solidFill>
                <a:schemeClr val="tx2"/>
              </a:solidFill>
            </a:endParaRPr>
          </a:p>
        </p:txBody>
      </p:sp>
    </p:spTree>
    <p:extLst>
      <p:ext uri="{BB962C8B-B14F-4D97-AF65-F5344CB8AC3E}">
        <p14:creationId xmlns:p14="http://schemas.microsoft.com/office/powerpoint/2010/main" val="2772481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DD5FEF1-F867-F544-8CBD-2FA9DE9D6C6E}"/>
              </a:ext>
            </a:extLst>
          </p:cNvPr>
          <p:cNvSpPr txBox="1"/>
          <p:nvPr/>
        </p:nvSpPr>
        <p:spPr>
          <a:xfrm>
            <a:off x="11256135" y="6542468"/>
            <a:ext cx="184731" cy="369332"/>
          </a:xfrm>
          <a:prstGeom prst="rect">
            <a:avLst/>
          </a:prstGeom>
          <a:noFill/>
          <a:ln>
            <a:solidFill>
              <a:schemeClr val="bg2"/>
            </a:solidFill>
          </a:ln>
        </p:spPr>
        <p:txBody>
          <a:bodyPr wrap="none" rtlCol="0">
            <a:spAutoFit/>
          </a:bodyPr>
          <a:lstStyle/>
          <a:p>
            <a:endParaRPr lang="en-US" dirty="0" err="1"/>
          </a:p>
        </p:txBody>
      </p:sp>
      <p:sp>
        <p:nvSpPr>
          <p:cNvPr id="2" name="Slide Number Placeholder 1">
            <a:extLst>
              <a:ext uri="{FF2B5EF4-FFF2-40B4-BE49-F238E27FC236}">
                <a16:creationId xmlns:a16="http://schemas.microsoft.com/office/drawing/2014/main" id="{A529FD48-7759-534D-8C2D-390EDFB483C0}"/>
              </a:ext>
            </a:extLst>
          </p:cNvPr>
          <p:cNvSpPr>
            <a:spLocks noGrp="1"/>
          </p:cNvSpPr>
          <p:nvPr>
            <p:ph type="sldNum" sz="quarter" idx="12"/>
          </p:nvPr>
        </p:nvSpPr>
        <p:spPr/>
        <p:txBody>
          <a:bodyPr/>
          <a:lstStyle/>
          <a:p>
            <a:fld id="{401CF334-2D5C-4859-84A6-CA7E6E43FAEB}" type="slidenum">
              <a:rPr lang="en-US" smtClean="0"/>
              <a:t>2</a:t>
            </a:fld>
            <a:endParaRPr lang="en-US"/>
          </a:p>
        </p:txBody>
      </p:sp>
      <p:pic>
        <p:nvPicPr>
          <p:cNvPr id="9" name="Picture 8">
            <a:extLst>
              <a:ext uri="{FF2B5EF4-FFF2-40B4-BE49-F238E27FC236}">
                <a16:creationId xmlns:a16="http://schemas.microsoft.com/office/drawing/2014/main" id="{316968E2-9440-8E8A-D174-4D2FAA7B36E3}"/>
              </a:ext>
            </a:extLst>
          </p:cNvPr>
          <p:cNvPicPr>
            <a:picLocks noChangeAspect="1"/>
          </p:cNvPicPr>
          <p:nvPr/>
        </p:nvPicPr>
        <p:blipFill>
          <a:blip r:embed="rId3"/>
          <a:srcRect l="19402" t="27322" r="19342" b="6002"/>
          <a:stretch>
            <a:fillRect/>
          </a:stretch>
        </p:blipFill>
        <p:spPr>
          <a:xfrm>
            <a:off x="0" y="0"/>
            <a:ext cx="6300866" cy="6858000"/>
          </a:xfrm>
          <a:prstGeom prst="rect">
            <a:avLst/>
          </a:prstGeom>
        </p:spPr>
      </p:pic>
      <p:sp>
        <p:nvSpPr>
          <p:cNvPr id="12" name="TextBox 11">
            <a:extLst>
              <a:ext uri="{FF2B5EF4-FFF2-40B4-BE49-F238E27FC236}">
                <a16:creationId xmlns:a16="http://schemas.microsoft.com/office/drawing/2014/main" id="{2F00DE79-15B7-9E86-D0D2-3D59B78CC739}"/>
              </a:ext>
            </a:extLst>
          </p:cNvPr>
          <p:cNvSpPr txBox="1"/>
          <p:nvPr/>
        </p:nvSpPr>
        <p:spPr>
          <a:xfrm>
            <a:off x="6878816" y="3413611"/>
            <a:ext cx="4716905" cy="1015663"/>
          </a:xfrm>
          <a:prstGeom prst="rect">
            <a:avLst/>
          </a:prstGeom>
          <a:noFill/>
          <a:ln>
            <a:solidFill>
              <a:schemeClr val="bg2"/>
            </a:solidFill>
          </a:ln>
        </p:spPr>
        <p:txBody>
          <a:bodyPr wrap="square">
            <a:spAutoFit/>
          </a:bodyPr>
          <a:lstStyle/>
          <a:p>
            <a:pPr algn="ctr"/>
            <a:r>
              <a:rPr lang="en-US" sz="2000" dirty="0"/>
              <a:t>Please remember to sign in using the QR Code! The sign-in sheet is a secondary option (See Olivia!)</a:t>
            </a:r>
          </a:p>
        </p:txBody>
      </p:sp>
      <p:sp>
        <p:nvSpPr>
          <p:cNvPr id="14" name="TextBox 13">
            <a:extLst>
              <a:ext uri="{FF2B5EF4-FFF2-40B4-BE49-F238E27FC236}">
                <a16:creationId xmlns:a16="http://schemas.microsoft.com/office/drawing/2014/main" id="{17FE1F2E-D654-69B2-1B5D-3BD28ADB1552}"/>
              </a:ext>
            </a:extLst>
          </p:cNvPr>
          <p:cNvSpPr txBox="1"/>
          <p:nvPr/>
        </p:nvSpPr>
        <p:spPr>
          <a:xfrm>
            <a:off x="6878816" y="4974797"/>
            <a:ext cx="4716905" cy="707886"/>
          </a:xfrm>
          <a:prstGeom prst="rect">
            <a:avLst/>
          </a:prstGeom>
          <a:noFill/>
          <a:ln>
            <a:solidFill>
              <a:schemeClr val="bg2"/>
            </a:solidFill>
          </a:ln>
        </p:spPr>
        <p:txBody>
          <a:bodyPr wrap="square">
            <a:spAutoFit/>
          </a:bodyPr>
          <a:lstStyle/>
          <a:p>
            <a:pPr algn="ctr"/>
            <a:r>
              <a:rPr lang="en-US" sz="2000" dirty="0"/>
              <a:t>When we reach </a:t>
            </a:r>
            <a:r>
              <a:rPr lang="en-US" sz="2000" b="1" dirty="0"/>
              <a:t>quorum (23/44)</a:t>
            </a:r>
            <a:r>
              <a:rPr lang="en-US" sz="2000" dirty="0"/>
              <a:t> we can get started officially!</a:t>
            </a:r>
          </a:p>
        </p:txBody>
      </p:sp>
      <p:sp>
        <p:nvSpPr>
          <p:cNvPr id="15" name="TextBox 14">
            <a:extLst>
              <a:ext uri="{FF2B5EF4-FFF2-40B4-BE49-F238E27FC236}">
                <a16:creationId xmlns:a16="http://schemas.microsoft.com/office/drawing/2014/main" id="{E1690D41-A026-1F60-4AB1-D7B5E421379F}"/>
              </a:ext>
            </a:extLst>
          </p:cNvPr>
          <p:cNvSpPr txBox="1"/>
          <p:nvPr/>
        </p:nvSpPr>
        <p:spPr>
          <a:xfrm>
            <a:off x="6878816" y="985617"/>
            <a:ext cx="4716905" cy="2062103"/>
          </a:xfrm>
          <a:prstGeom prst="rect">
            <a:avLst/>
          </a:prstGeom>
          <a:noFill/>
          <a:ln>
            <a:solidFill>
              <a:schemeClr val="bg2"/>
            </a:solidFill>
          </a:ln>
        </p:spPr>
        <p:txBody>
          <a:bodyPr wrap="square">
            <a:spAutoFit/>
          </a:bodyPr>
          <a:lstStyle/>
          <a:p>
            <a:pPr algn="ctr">
              <a:spcBef>
                <a:spcPts val="0"/>
              </a:spcBef>
            </a:pPr>
            <a:r>
              <a:rPr lang="en-US" sz="3200" b="1" dirty="0"/>
              <a:t>Academic Senate Attendance             </a:t>
            </a:r>
          </a:p>
          <a:p>
            <a:pPr algn="ctr">
              <a:spcBef>
                <a:spcPts val="0"/>
              </a:spcBef>
            </a:pPr>
            <a:r>
              <a:rPr lang="en-US" sz="3200" b="1" dirty="0"/>
              <a:t>October 7, 2025</a:t>
            </a:r>
          </a:p>
          <a:p>
            <a:pPr algn="ctr">
              <a:spcBef>
                <a:spcPts val="0"/>
              </a:spcBef>
            </a:pPr>
            <a:r>
              <a:rPr lang="en-US" sz="3200" b="1" dirty="0"/>
              <a:t>2024-25 Academic Year</a:t>
            </a:r>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50773-DDB8-8E55-0AA9-B01CFA36686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9E8A24-4FCB-5E63-AAE2-26ACB9F849F6}"/>
              </a:ext>
            </a:extLst>
          </p:cNvPr>
          <p:cNvSpPr>
            <a:spLocks noGrp="1"/>
          </p:cNvSpPr>
          <p:nvPr>
            <p:ph type="sldNum" sz="quarter" idx="12"/>
          </p:nvPr>
        </p:nvSpPr>
        <p:spPr/>
        <p:txBody>
          <a:bodyPr/>
          <a:lstStyle/>
          <a:p>
            <a:fld id="{401CF334-2D5C-4859-84A6-CA7E6E43FAEB}" type="slidenum">
              <a:rPr lang="en-US" smtClean="0"/>
              <a:t>20</a:t>
            </a:fld>
            <a:endParaRPr lang="en-US"/>
          </a:p>
        </p:txBody>
      </p:sp>
      <p:sp>
        <p:nvSpPr>
          <p:cNvPr id="4" name="TextBox 3">
            <a:extLst>
              <a:ext uri="{FF2B5EF4-FFF2-40B4-BE49-F238E27FC236}">
                <a16:creationId xmlns:a16="http://schemas.microsoft.com/office/drawing/2014/main" id="{E5757297-1F1B-4AFA-A67E-60CD60D57669}"/>
              </a:ext>
            </a:extLst>
          </p:cNvPr>
          <p:cNvSpPr txBox="1"/>
          <p:nvPr/>
        </p:nvSpPr>
        <p:spPr>
          <a:xfrm>
            <a:off x="533400" y="677820"/>
            <a:ext cx="10805160" cy="861774"/>
          </a:xfrm>
          <a:prstGeom prst="rect">
            <a:avLst/>
          </a:prstGeom>
          <a:noFill/>
          <a:ln>
            <a:noFill/>
          </a:ln>
        </p:spPr>
        <p:txBody>
          <a:bodyPr wrap="square" rtlCol="0">
            <a:spAutoFit/>
          </a:bodyPr>
          <a:lstStyle/>
          <a:p>
            <a:r>
              <a:rPr lang="en-US" sz="5000" dirty="0">
                <a:solidFill>
                  <a:schemeClr val="tx2"/>
                </a:solidFill>
              </a:rPr>
              <a:t>6. Discussion Items (First Reads)</a:t>
            </a:r>
          </a:p>
        </p:txBody>
      </p:sp>
      <p:sp>
        <p:nvSpPr>
          <p:cNvPr id="7" name="Content Placeholder 1">
            <a:extLst>
              <a:ext uri="{FF2B5EF4-FFF2-40B4-BE49-F238E27FC236}">
                <a16:creationId xmlns:a16="http://schemas.microsoft.com/office/drawing/2014/main" id="{9D007CE6-5EDA-D4BD-77FD-DDB3216512FF}"/>
              </a:ext>
            </a:extLst>
          </p:cNvPr>
          <p:cNvSpPr>
            <a:spLocks noGrp="1"/>
          </p:cNvSpPr>
          <p:nvPr>
            <p:ph idx="1"/>
          </p:nvPr>
        </p:nvSpPr>
        <p:spPr>
          <a:xfrm>
            <a:off x="609600" y="1539595"/>
            <a:ext cx="11097296" cy="4964236"/>
          </a:xfrm>
        </p:spPr>
        <p:txBody>
          <a:bodyPr vert="horz" lIns="91440" tIns="45720" rIns="91440" bIns="45720" anchor="t">
            <a:noAutofit/>
          </a:bodyPr>
          <a:lstStyle/>
          <a:p>
            <a:pPr marL="920750" indent="-920750">
              <a:buClr>
                <a:srgbClr val="20557B"/>
              </a:buClr>
              <a:buNone/>
            </a:pPr>
            <a:r>
              <a:rPr lang="en-US" sz="2400" b="1" dirty="0">
                <a:solidFill>
                  <a:schemeClr val="tx2"/>
                </a:solidFill>
              </a:rPr>
              <a:t>6.8. 	Miramar AI Working Group</a:t>
            </a:r>
          </a:p>
          <a:p>
            <a:pPr marL="920750" indent="-920750">
              <a:buClr>
                <a:srgbClr val="20557B"/>
              </a:buClr>
              <a:buNone/>
            </a:pPr>
            <a:r>
              <a:rPr lang="en-US" sz="2400" b="1" dirty="0">
                <a:solidFill>
                  <a:schemeClr val="tx2"/>
                </a:solidFill>
              </a:rPr>
              <a:t>	</a:t>
            </a:r>
            <a:r>
              <a:rPr lang="en-US" sz="2400" b="1" dirty="0"/>
              <a:t>Rodrigo Gomez (10 mins.)</a:t>
            </a:r>
          </a:p>
          <a:p>
            <a:pPr marL="920750" indent="-920750">
              <a:buClr>
                <a:srgbClr val="20557B"/>
              </a:buClr>
              <a:buNone/>
            </a:pPr>
            <a:endParaRPr lang="en-US" sz="1200" b="1" dirty="0">
              <a:solidFill>
                <a:schemeClr val="tx2"/>
              </a:solidFill>
              <a:hlinkClick r:id="rId3"/>
            </a:endParaRPr>
          </a:p>
          <a:p>
            <a:pPr marL="920750" indent="-920750">
              <a:buClr>
                <a:srgbClr val="20557B"/>
              </a:buClr>
              <a:buNone/>
            </a:pPr>
            <a:r>
              <a:rPr lang="en-US" sz="2400" b="1" dirty="0">
                <a:solidFill>
                  <a:schemeClr val="tx2"/>
                </a:solidFill>
                <a:hlinkClick r:id="rId3"/>
              </a:rPr>
              <a:t>MAIN Community of Inquiry/Practice Slides</a:t>
            </a:r>
            <a:endParaRPr lang="en-US" sz="2400" b="1" dirty="0">
              <a:solidFill>
                <a:schemeClr val="tx2"/>
              </a:solidFill>
            </a:endParaRPr>
          </a:p>
          <a:p>
            <a:pPr marL="15875" indent="-15875">
              <a:buClr>
                <a:srgbClr val="20557B"/>
              </a:buClr>
              <a:buNone/>
            </a:pPr>
            <a:r>
              <a:rPr lang="en-US" sz="2400" dirty="0"/>
              <a:t>Miramar College has been a leader in the AI in Education conversation since it started. We are the only college currently with an AI Resolution. In the absence of specific professional development related to AI, I propose the creation of a Miramar working group on AI. </a:t>
            </a:r>
          </a:p>
          <a:p>
            <a:pPr marL="15875" indent="-15875">
              <a:buClr>
                <a:srgbClr val="20557B"/>
              </a:buClr>
              <a:buNone/>
            </a:pPr>
            <a:endParaRPr lang="en-US" sz="2400" dirty="0"/>
          </a:p>
          <a:p>
            <a:pPr marL="15875" indent="-15875">
              <a:buClr>
                <a:srgbClr val="20557B"/>
              </a:buClr>
              <a:buNone/>
            </a:pPr>
            <a:r>
              <a:rPr lang="en-US" sz="2400" dirty="0">
                <a:hlinkClick r:id="rId4"/>
              </a:rPr>
              <a:t>AI Policies &amp; Guidelines</a:t>
            </a:r>
            <a:endParaRPr lang="en-US" sz="2400" dirty="0"/>
          </a:p>
          <a:p>
            <a:pPr marL="15875" indent="-15875">
              <a:buClr>
                <a:srgbClr val="20557B"/>
              </a:buClr>
              <a:buNone/>
            </a:pPr>
            <a:r>
              <a:rPr lang="en-US" sz="2400" dirty="0">
                <a:hlinkClick r:id="rId5"/>
              </a:rPr>
              <a:t>Miramar AI Guidelines Draft</a:t>
            </a:r>
            <a:endParaRPr lang="en-US" sz="2400" dirty="0"/>
          </a:p>
          <a:p>
            <a:pPr marL="15875" indent="-15875">
              <a:buClr>
                <a:srgbClr val="20557B"/>
              </a:buClr>
              <a:buNone/>
            </a:pPr>
            <a:endParaRPr lang="en-US" sz="2400" dirty="0"/>
          </a:p>
          <a:p>
            <a:pPr marL="920750" indent="-920750">
              <a:buClr>
                <a:srgbClr val="20557B"/>
              </a:buClr>
              <a:buNone/>
            </a:pPr>
            <a:endParaRPr lang="en-US" sz="1200" b="1" dirty="0">
              <a:solidFill>
                <a:schemeClr val="tx2"/>
              </a:solidFill>
            </a:endParaRPr>
          </a:p>
          <a:p>
            <a:pPr marL="920750" indent="-920750">
              <a:buClr>
                <a:srgbClr val="20557B"/>
              </a:buClr>
              <a:buNone/>
            </a:pPr>
            <a:endParaRPr lang="en-US" sz="2400" b="1" dirty="0"/>
          </a:p>
        </p:txBody>
      </p:sp>
    </p:spTree>
    <p:extLst>
      <p:ext uri="{BB962C8B-B14F-4D97-AF65-F5344CB8AC3E}">
        <p14:creationId xmlns:p14="http://schemas.microsoft.com/office/powerpoint/2010/main" val="406132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2067F-2F64-EE0A-2E6F-95171285E7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37DCC7-A307-01B6-C620-429550DC07D5}"/>
              </a:ext>
            </a:extLst>
          </p:cNvPr>
          <p:cNvSpPr>
            <a:spLocks noGrp="1"/>
          </p:cNvSpPr>
          <p:nvPr>
            <p:ph type="title"/>
          </p:nvPr>
        </p:nvSpPr>
        <p:spPr>
          <a:xfrm>
            <a:off x="609600" y="795170"/>
            <a:ext cx="10972800" cy="826008"/>
          </a:xfrm>
        </p:spPr>
        <p:txBody>
          <a:bodyPr>
            <a:noAutofit/>
          </a:bodyPr>
          <a:lstStyle/>
          <a:p>
            <a:r>
              <a:rPr lang="en-US" dirty="0"/>
              <a:t>7. Reports</a:t>
            </a:r>
          </a:p>
        </p:txBody>
      </p:sp>
      <p:sp>
        <p:nvSpPr>
          <p:cNvPr id="5" name="Slide Number Placeholder 4">
            <a:extLst>
              <a:ext uri="{FF2B5EF4-FFF2-40B4-BE49-F238E27FC236}">
                <a16:creationId xmlns:a16="http://schemas.microsoft.com/office/drawing/2014/main" id="{E480EB2E-D858-836A-771B-A57F21A56F8D}"/>
              </a:ext>
            </a:extLst>
          </p:cNvPr>
          <p:cNvSpPr>
            <a:spLocks noGrp="1"/>
          </p:cNvSpPr>
          <p:nvPr>
            <p:ph type="sldNum" sz="quarter" idx="12"/>
          </p:nvPr>
        </p:nvSpPr>
        <p:spPr/>
        <p:txBody>
          <a:bodyPr/>
          <a:lstStyle/>
          <a:p>
            <a:fld id="{401CF334-2D5C-4859-84A6-CA7E6E43FAEB}" type="slidenum">
              <a:rPr lang="en-US" smtClean="0"/>
              <a:t>21</a:t>
            </a:fld>
            <a:endParaRPr lang="en-US"/>
          </a:p>
        </p:txBody>
      </p:sp>
      <p:sp>
        <p:nvSpPr>
          <p:cNvPr id="7" name="Rectangle 6">
            <a:extLst>
              <a:ext uri="{FF2B5EF4-FFF2-40B4-BE49-F238E27FC236}">
                <a16:creationId xmlns:a16="http://schemas.microsoft.com/office/drawing/2014/main" id="{568E168C-376E-DC4E-5C64-BFE83942E8E2}"/>
              </a:ext>
            </a:extLst>
          </p:cNvPr>
          <p:cNvSpPr/>
          <p:nvPr/>
        </p:nvSpPr>
        <p:spPr>
          <a:xfrm>
            <a:off x="476518" y="1618344"/>
            <a:ext cx="11105882" cy="1938992"/>
          </a:xfrm>
          <a:prstGeom prst="rect">
            <a:avLst/>
          </a:prstGeom>
        </p:spPr>
        <p:txBody>
          <a:bodyPr wrap="square">
            <a:spAutoFit/>
          </a:bodyPr>
          <a:lstStyle/>
          <a:p>
            <a:pPr marL="922338" indent="-922338">
              <a:buNone/>
            </a:pPr>
            <a:endParaRPr lang="en-US" sz="2400" b="1" dirty="0">
              <a:solidFill>
                <a:schemeClr val="tx2"/>
              </a:solidFill>
            </a:endParaRPr>
          </a:p>
          <a:p>
            <a:pPr marL="922338" indent="-922338">
              <a:buNone/>
            </a:pPr>
            <a:r>
              <a:rPr lang="en-US" sz="2400" b="1" dirty="0">
                <a:solidFill>
                  <a:schemeClr val="tx2"/>
                </a:solidFill>
              </a:rPr>
              <a:t>7.1.	Committee Reports</a:t>
            </a:r>
          </a:p>
          <a:p>
            <a:pPr marL="922338" indent="-922338"/>
            <a:endParaRPr lang="en-US" sz="2400" dirty="0">
              <a:solidFill>
                <a:schemeClr val="tx2"/>
              </a:solidFill>
            </a:endParaRPr>
          </a:p>
          <a:p>
            <a:pPr marL="922338" indent="-922338"/>
            <a:r>
              <a:rPr lang="en-US" sz="2400" dirty="0">
                <a:solidFill>
                  <a:schemeClr val="tx2"/>
                </a:solidFill>
              </a:rPr>
              <a:t>7.1.1.	Faculty Technology Liaison Report– Pablo Martin (10 mins)</a:t>
            </a:r>
          </a:p>
          <a:p>
            <a:pPr marL="1374775" indent="-466725">
              <a:buFont typeface="Arial" panose="020B0604020202020204" pitchFamily="34" charset="0"/>
              <a:buChar char="•"/>
            </a:pPr>
            <a:r>
              <a:rPr lang="en-US" sz="2400" dirty="0"/>
              <a:t>Please see the following Technology Report</a:t>
            </a:r>
          </a:p>
        </p:txBody>
      </p:sp>
      <p:sp>
        <p:nvSpPr>
          <p:cNvPr id="6" name="Content Placeholder 1">
            <a:extLst>
              <a:ext uri="{FF2B5EF4-FFF2-40B4-BE49-F238E27FC236}">
                <a16:creationId xmlns:a16="http://schemas.microsoft.com/office/drawing/2014/main" id="{1EF7A141-9679-0CC4-FE01-54AF9F070BF8}"/>
              </a:ext>
            </a:extLst>
          </p:cNvPr>
          <p:cNvSpPr txBox="1">
            <a:spLocks/>
          </p:cNvSpPr>
          <p:nvPr/>
        </p:nvSpPr>
        <p:spPr>
          <a:xfrm>
            <a:off x="609599" y="4115392"/>
            <a:ext cx="11100619" cy="2308324"/>
          </a:xfrm>
          <a:prstGeom prst="rect">
            <a:avLst/>
          </a:prstGeom>
        </p:spPr>
        <p:txBody>
          <a:bodyPr vert="horz">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460375" marR="0" lvl="0" indent="-460375">
              <a:lnSpc>
                <a:spcPct val="115000"/>
              </a:lnSpc>
              <a:spcBef>
                <a:spcPts val="0"/>
              </a:spcBef>
              <a:spcAft>
                <a:spcPts val="0"/>
              </a:spcAft>
              <a:buFont typeface="+mj-lt"/>
              <a:buAutoNum type="arabicPeriod"/>
            </a:pPr>
            <a:endParaRPr lang="en-US" sz="2400" dirty="0">
              <a:solidFill>
                <a:schemeClr val="tx2">
                  <a:lumMod val="50000"/>
                </a:schemeClr>
              </a:solidFill>
            </a:endParaRPr>
          </a:p>
        </p:txBody>
      </p:sp>
    </p:spTree>
    <p:extLst>
      <p:ext uri="{BB962C8B-B14F-4D97-AF65-F5344CB8AC3E}">
        <p14:creationId xmlns:p14="http://schemas.microsoft.com/office/powerpoint/2010/main" val="33633773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DDFBF-20AA-9E36-3030-F8DF67B1F0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215BE09-266B-0D23-C5BA-29D3BDC4CEB4}"/>
              </a:ext>
            </a:extLst>
          </p:cNvPr>
          <p:cNvSpPr>
            <a:spLocks noGrp="1"/>
          </p:cNvSpPr>
          <p:nvPr>
            <p:ph type="title"/>
          </p:nvPr>
        </p:nvSpPr>
        <p:spPr>
          <a:xfrm>
            <a:off x="609600" y="795170"/>
            <a:ext cx="10972800" cy="826008"/>
          </a:xfrm>
        </p:spPr>
        <p:txBody>
          <a:bodyPr>
            <a:noAutofit/>
          </a:bodyPr>
          <a:lstStyle/>
          <a:p>
            <a:r>
              <a:rPr lang="en-US" dirty="0"/>
              <a:t>7. Reports</a:t>
            </a:r>
          </a:p>
        </p:txBody>
      </p:sp>
      <p:sp>
        <p:nvSpPr>
          <p:cNvPr id="5" name="Slide Number Placeholder 4">
            <a:extLst>
              <a:ext uri="{FF2B5EF4-FFF2-40B4-BE49-F238E27FC236}">
                <a16:creationId xmlns:a16="http://schemas.microsoft.com/office/drawing/2014/main" id="{843B452F-4917-A960-E700-63E86C0C017B}"/>
              </a:ext>
            </a:extLst>
          </p:cNvPr>
          <p:cNvSpPr>
            <a:spLocks noGrp="1"/>
          </p:cNvSpPr>
          <p:nvPr>
            <p:ph type="sldNum" sz="quarter" idx="12"/>
          </p:nvPr>
        </p:nvSpPr>
        <p:spPr/>
        <p:txBody>
          <a:bodyPr/>
          <a:lstStyle/>
          <a:p>
            <a:fld id="{401CF334-2D5C-4859-84A6-CA7E6E43FAEB}" type="slidenum">
              <a:rPr lang="en-US" smtClean="0"/>
              <a:t>22</a:t>
            </a:fld>
            <a:endParaRPr lang="en-US"/>
          </a:p>
        </p:txBody>
      </p:sp>
      <p:sp>
        <p:nvSpPr>
          <p:cNvPr id="7" name="Rectangle 6">
            <a:extLst>
              <a:ext uri="{FF2B5EF4-FFF2-40B4-BE49-F238E27FC236}">
                <a16:creationId xmlns:a16="http://schemas.microsoft.com/office/drawing/2014/main" id="{E0AFADF3-EAC8-098B-3D1E-FC5C1210CA77}"/>
              </a:ext>
            </a:extLst>
          </p:cNvPr>
          <p:cNvSpPr/>
          <p:nvPr/>
        </p:nvSpPr>
        <p:spPr>
          <a:xfrm>
            <a:off x="476518" y="1618344"/>
            <a:ext cx="11105882" cy="2308324"/>
          </a:xfrm>
          <a:prstGeom prst="rect">
            <a:avLst/>
          </a:prstGeom>
        </p:spPr>
        <p:txBody>
          <a:bodyPr wrap="square">
            <a:spAutoFit/>
          </a:bodyPr>
          <a:lstStyle/>
          <a:p>
            <a:pPr marL="922338" indent="-922338">
              <a:buNone/>
            </a:pPr>
            <a:endParaRPr lang="en-US" sz="2400" b="1" dirty="0">
              <a:solidFill>
                <a:schemeClr val="tx2"/>
              </a:solidFill>
            </a:endParaRPr>
          </a:p>
          <a:p>
            <a:pPr marL="922338" indent="-922338">
              <a:buNone/>
            </a:pPr>
            <a:r>
              <a:rPr lang="en-US" sz="2400" b="1" dirty="0">
                <a:solidFill>
                  <a:schemeClr val="tx2"/>
                </a:solidFill>
              </a:rPr>
              <a:t>7.2.	No Special Reports</a:t>
            </a:r>
          </a:p>
          <a:p>
            <a:pPr marL="922338" indent="-922338">
              <a:buNone/>
            </a:pPr>
            <a:endParaRPr lang="en-US" sz="2400" dirty="0">
              <a:solidFill>
                <a:schemeClr val="tx2"/>
              </a:solidFill>
            </a:endParaRPr>
          </a:p>
          <a:p>
            <a:pPr marL="922338" indent="-922338">
              <a:buNone/>
            </a:pPr>
            <a:br>
              <a:rPr lang="en-US" sz="2400" dirty="0"/>
            </a:br>
            <a:br>
              <a:rPr lang="en-US" sz="2400" dirty="0"/>
            </a:br>
            <a:endParaRPr lang="en-US" sz="2400" dirty="0"/>
          </a:p>
        </p:txBody>
      </p:sp>
      <p:sp>
        <p:nvSpPr>
          <p:cNvPr id="6" name="Content Placeholder 1">
            <a:extLst>
              <a:ext uri="{FF2B5EF4-FFF2-40B4-BE49-F238E27FC236}">
                <a16:creationId xmlns:a16="http://schemas.microsoft.com/office/drawing/2014/main" id="{2139B053-9083-807C-84DC-8FFB84844CAB}"/>
              </a:ext>
            </a:extLst>
          </p:cNvPr>
          <p:cNvSpPr txBox="1">
            <a:spLocks/>
          </p:cNvSpPr>
          <p:nvPr/>
        </p:nvSpPr>
        <p:spPr>
          <a:xfrm>
            <a:off x="545690" y="4101602"/>
            <a:ext cx="11100619" cy="2308324"/>
          </a:xfrm>
          <a:prstGeom prst="rect">
            <a:avLst/>
          </a:prstGeom>
        </p:spPr>
        <p:txBody>
          <a:bodyPr vert="horz">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922338" indent="-922338">
              <a:buNone/>
            </a:pPr>
            <a:endParaRPr lang="en-US" sz="2400" dirty="0"/>
          </a:p>
        </p:txBody>
      </p:sp>
    </p:spTree>
    <p:extLst>
      <p:ext uri="{BB962C8B-B14F-4D97-AF65-F5344CB8AC3E}">
        <p14:creationId xmlns:p14="http://schemas.microsoft.com/office/powerpoint/2010/main" val="3376840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2FE9D-D120-E4FB-579E-4876794AB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34A049-3220-A6D5-0B27-599DAA7285C5}"/>
              </a:ext>
            </a:extLst>
          </p:cNvPr>
          <p:cNvSpPr>
            <a:spLocks noGrp="1"/>
          </p:cNvSpPr>
          <p:nvPr>
            <p:ph type="title"/>
          </p:nvPr>
        </p:nvSpPr>
        <p:spPr>
          <a:xfrm>
            <a:off x="609600" y="795170"/>
            <a:ext cx="10972800" cy="826008"/>
          </a:xfrm>
        </p:spPr>
        <p:txBody>
          <a:bodyPr>
            <a:noAutofit/>
          </a:bodyPr>
          <a:lstStyle/>
          <a:p>
            <a:r>
              <a:rPr lang="en-US" dirty="0"/>
              <a:t>7.3: Executive Committee Reports</a:t>
            </a:r>
          </a:p>
        </p:txBody>
      </p:sp>
      <p:sp>
        <p:nvSpPr>
          <p:cNvPr id="5" name="Slide Number Placeholder 4">
            <a:extLst>
              <a:ext uri="{FF2B5EF4-FFF2-40B4-BE49-F238E27FC236}">
                <a16:creationId xmlns:a16="http://schemas.microsoft.com/office/drawing/2014/main" id="{5BDF4734-39F9-6D16-BF29-ACF6E16C91B1}"/>
              </a:ext>
            </a:extLst>
          </p:cNvPr>
          <p:cNvSpPr>
            <a:spLocks noGrp="1"/>
          </p:cNvSpPr>
          <p:nvPr>
            <p:ph type="sldNum" sz="quarter" idx="12"/>
          </p:nvPr>
        </p:nvSpPr>
        <p:spPr/>
        <p:txBody>
          <a:bodyPr/>
          <a:lstStyle/>
          <a:p>
            <a:fld id="{401CF334-2D5C-4859-84A6-CA7E6E43FAEB}" type="slidenum">
              <a:rPr lang="en-US" smtClean="0"/>
              <a:t>23</a:t>
            </a:fld>
            <a:endParaRPr lang="en-US"/>
          </a:p>
        </p:txBody>
      </p:sp>
      <p:sp>
        <p:nvSpPr>
          <p:cNvPr id="7" name="Rectangle 6">
            <a:extLst>
              <a:ext uri="{FF2B5EF4-FFF2-40B4-BE49-F238E27FC236}">
                <a16:creationId xmlns:a16="http://schemas.microsoft.com/office/drawing/2014/main" id="{C330926B-2B92-E6B1-D661-DD11D5792E72}"/>
              </a:ext>
            </a:extLst>
          </p:cNvPr>
          <p:cNvSpPr/>
          <p:nvPr/>
        </p:nvSpPr>
        <p:spPr>
          <a:xfrm>
            <a:off x="609598" y="1618344"/>
            <a:ext cx="10972800" cy="3970318"/>
          </a:xfrm>
          <a:prstGeom prst="rect">
            <a:avLst/>
          </a:prstGeom>
        </p:spPr>
        <p:txBody>
          <a:bodyPr wrap="square">
            <a:spAutoFit/>
          </a:bodyPr>
          <a:lstStyle/>
          <a:p>
            <a:r>
              <a:rPr lang="en-US" sz="2400" b="1" dirty="0">
                <a:solidFill>
                  <a:schemeClr val="tx2"/>
                </a:solidFill>
              </a:rPr>
              <a:t>7.3.1: President’s Report</a:t>
            </a:r>
            <a:endParaRPr lang="en-US" sz="2400" i="1" dirty="0"/>
          </a:p>
          <a:p>
            <a:pPr marL="576263"/>
            <a:endParaRPr lang="en-US" sz="1200" i="1" dirty="0"/>
          </a:p>
          <a:p>
            <a:pPr marL="11113"/>
            <a:endParaRPr lang="en-US" sz="2400" i="1" dirty="0"/>
          </a:p>
          <a:p>
            <a:pPr marL="11113"/>
            <a:r>
              <a:rPr lang="en-US" sz="2400" i="1" dirty="0"/>
              <a:t>The bulk of this report can be found in the </a:t>
            </a:r>
            <a:r>
              <a:rPr lang="en-US" sz="2400" i="1" dirty="0">
                <a:hlinkClick r:id="rId3"/>
              </a:rPr>
              <a:t>SDMC Academic Senate Resource Doc</a:t>
            </a:r>
            <a:r>
              <a:rPr lang="en-US" sz="2400" i="1" dirty="0"/>
              <a:t> for today’s meeting. If you have questions that you don’t ask today, I’m available for further discussion via email, face-to-face, or Zoom meetings. </a:t>
            </a:r>
          </a:p>
          <a:p>
            <a:pPr marL="11113"/>
            <a:endParaRPr lang="en-US" sz="2400" i="1" dirty="0"/>
          </a:p>
          <a:p>
            <a:pPr marL="11113"/>
            <a:r>
              <a:rPr lang="en-US" sz="2400" i="1" dirty="0"/>
              <a:t>You can also invite me to your department meetings. (</a:t>
            </a:r>
            <a:r>
              <a:rPr lang="en-US" sz="2400" i="1" dirty="0">
                <a:solidFill>
                  <a:srgbClr val="000000"/>
                </a:solidFill>
                <a:effectLst/>
                <a:ea typeface="Calibri" panose="020F0502020204030204" pitchFamily="34" charset="0"/>
                <a:cs typeface="Aptos" panose="020B0004020202020204" pitchFamily="34" charset="0"/>
              </a:rPr>
              <a:t>Past resource </a:t>
            </a:r>
            <a:r>
              <a:rPr lang="en-US" sz="2400" i="1" dirty="0">
                <a:solidFill>
                  <a:srgbClr val="000000"/>
                </a:solidFill>
                <a:ea typeface="Calibri" panose="020F0502020204030204" pitchFamily="34" charset="0"/>
                <a:cs typeface="Aptos" panose="020B0004020202020204" pitchFamily="34" charset="0"/>
              </a:rPr>
              <a:t>d</a:t>
            </a:r>
            <a:r>
              <a:rPr lang="en-US" sz="2400" i="1" dirty="0">
                <a:solidFill>
                  <a:srgbClr val="000000"/>
                </a:solidFill>
                <a:effectLst/>
                <a:ea typeface="Calibri" panose="020F0502020204030204" pitchFamily="34" charset="0"/>
                <a:cs typeface="Aptos" panose="020B0004020202020204" pitchFamily="34" charset="0"/>
              </a:rPr>
              <a:t>ocuments can be found on the specific web page created for each A.S. meeting.)</a:t>
            </a:r>
            <a:endParaRPr lang="en-US" sz="2400" dirty="0">
              <a:effectLst/>
              <a:ea typeface="Calibri" panose="020F0502020204030204" pitchFamily="34" charset="0"/>
              <a:cs typeface="Aptos" panose="020B0004020202020204" pitchFamily="34" charset="0"/>
            </a:endParaRPr>
          </a:p>
          <a:p>
            <a:pPr marL="11113"/>
            <a:endParaRPr lang="en-US" sz="2400" i="1" dirty="0"/>
          </a:p>
        </p:txBody>
      </p:sp>
      <p:sp>
        <p:nvSpPr>
          <p:cNvPr id="6" name="Content Placeholder 1">
            <a:extLst>
              <a:ext uri="{FF2B5EF4-FFF2-40B4-BE49-F238E27FC236}">
                <a16:creationId xmlns:a16="http://schemas.microsoft.com/office/drawing/2014/main" id="{18DE6EC8-4020-628F-DEEB-96A8CE0D27BD}"/>
              </a:ext>
            </a:extLst>
          </p:cNvPr>
          <p:cNvSpPr txBox="1">
            <a:spLocks/>
          </p:cNvSpPr>
          <p:nvPr/>
        </p:nvSpPr>
        <p:spPr>
          <a:xfrm>
            <a:off x="609599" y="4115392"/>
            <a:ext cx="11100619" cy="2308324"/>
          </a:xfrm>
          <a:prstGeom prst="rect">
            <a:avLst/>
          </a:prstGeom>
        </p:spPr>
        <p:txBody>
          <a:bodyPr vert="horz">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460375" marR="0" lvl="0" indent="-460375">
              <a:lnSpc>
                <a:spcPct val="115000"/>
              </a:lnSpc>
              <a:spcBef>
                <a:spcPts val="0"/>
              </a:spcBef>
              <a:spcAft>
                <a:spcPts val="0"/>
              </a:spcAft>
              <a:buFont typeface="+mj-lt"/>
              <a:buAutoNum type="arabicPeriod"/>
            </a:pPr>
            <a:endParaRPr lang="en-US" sz="2400" dirty="0">
              <a:solidFill>
                <a:schemeClr val="tx2">
                  <a:lumMod val="50000"/>
                </a:schemeClr>
              </a:solidFill>
            </a:endParaRPr>
          </a:p>
        </p:txBody>
      </p:sp>
    </p:spTree>
    <p:extLst>
      <p:ext uri="{BB962C8B-B14F-4D97-AF65-F5344CB8AC3E}">
        <p14:creationId xmlns:p14="http://schemas.microsoft.com/office/powerpoint/2010/main" val="11993507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061B0-5FA7-6CB0-7A8E-4CAC0B7426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1B62B4-B44B-AE88-53ED-2153A3CEBFC0}"/>
              </a:ext>
            </a:extLst>
          </p:cNvPr>
          <p:cNvSpPr>
            <a:spLocks noGrp="1"/>
          </p:cNvSpPr>
          <p:nvPr>
            <p:ph type="title"/>
          </p:nvPr>
        </p:nvSpPr>
        <p:spPr>
          <a:xfrm>
            <a:off x="609600" y="795170"/>
            <a:ext cx="10972800" cy="826008"/>
          </a:xfrm>
        </p:spPr>
        <p:txBody>
          <a:bodyPr>
            <a:noAutofit/>
          </a:bodyPr>
          <a:lstStyle/>
          <a:p>
            <a:r>
              <a:rPr lang="en-US" dirty="0"/>
              <a:t>7.3: Executive Committee Reports</a:t>
            </a:r>
          </a:p>
        </p:txBody>
      </p:sp>
      <p:sp>
        <p:nvSpPr>
          <p:cNvPr id="5" name="Slide Number Placeholder 4">
            <a:extLst>
              <a:ext uri="{FF2B5EF4-FFF2-40B4-BE49-F238E27FC236}">
                <a16:creationId xmlns:a16="http://schemas.microsoft.com/office/drawing/2014/main" id="{480E87C5-E7A6-6EC1-B39D-93F6FB327C0C}"/>
              </a:ext>
            </a:extLst>
          </p:cNvPr>
          <p:cNvSpPr>
            <a:spLocks noGrp="1"/>
          </p:cNvSpPr>
          <p:nvPr>
            <p:ph type="sldNum" sz="quarter" idx="12"/>
          </p:nvPr>
        </p:nvSpPr>
        <p:spPr/>
        <p:txBody>
          <a:bodyPr/>
          <a:lstStyle/>
          <a:p>
            <a:fld id="{401CF334-2D5C-4859-84A6-CA7E6E43FAEB}" type="slidenum">
              <a:rPr lang="en-US" smtClean="0"/>
              <a:t>24</a:t>
            </a:fld>
            <a:endParaRPr lang="en-US"/>
          </a:p>
        </p:txBody>
      </p:sp>
      <p:sp>
        <p:nvSpPr>
          <p:cNvPr id="7" name="Rectangle 6">
            <a:extLst>
              <a:ext uri="{FF2B5EF4-FFF2-40B4-BE49-F238E27FC236}">
                <a16:creationId xmlns:a16="http://schemas.microsoft.com/office/drawing/2014/main" id="{4D84DBDA-ADFD-799E-4DB8-87261F1428B8}"/>
              </a:ext>
            </a:extLst>
          </p:cNvPr>
          <p:cNvSpPr/>
          <p:nvPr/>
        </p:nvSpPr>
        <p:spPr>
          <a:xfrm>
            <a:off x="604336" y="1618344"/>
            <a:ext cx="10978063" cy="461665"/>
          </a:xfrm>
          <a:prstGeom prst="rect">
            <a:avLst/>
          </a:prstGeom>
        </p:spPr>
        <p:txBody>
          <a:bodyPr wrap="square">
            <a:spAutoFit/>
          </a:bodyPr>
          <a:lstStyle/>
          <a:p>
            <a:r>
              <a:rPr lang="en-US" sz="2400" b="1" dirty="0">
                <a:solidFill>
                  <a:schemeClr val="tx2"/>
                </a:solidFill>
              </a:rPr>
              <a:t>7.3.1: President’s Report</a:t>
            </a:r>
            <a:endParaRPr lang="en-US" sz="2400" i="1" dirty="0"/>
          </a:p>
        </p:txBody>
      </p:sp>
      <p:sp>
        <p:nvSpPr>
          <p:cNvPr id="6" name="Content Placeholder 1">
            <a:extLst>
              <a:ext uri="{FF2B5EF4-FFF2-40B4-BE49-F238E27FC236}">
                <a16:creationId xmlns:a16="http://schemas.microsoft.com/office/drawing/2014/main" id="{F622525B-379E-93DE-B12C-41888A2769CE}"/>
              </a:ext>
            </a:extLst>
          </p:cNvPr>
          <p:cNvSpPr txBox="1">
            <a:spLocks/>
          </p:cNvSpPr>
          <p:nvPr/>
        </p:nvSpPr>
        <p:spPr>
          <a:xfrm>
            <a:off x="604337" y="2197239"/>
            <a:ext cx="11105882" cy="4167862"/>
          </a:xfrm>
          <a:prstGeom prst="rect">
            <a:avLst/>
          </a:prstGeom>
        </p:spPr>
        <p:txBody>
          <a:bodyPr vert="horz">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458788" indent="-458788">
              <a:lnSpc>
                <a:spcPct val="115000"/>
              </a:lnSpc>
              <a:spcBef>
                <a:spcPts val="0"/>
              </a:spcBef>
              <a:buNone/>
            </a:pPr>
            <a:r>
              <a:rPr lang="en-US" sz="2400" dirty="0">
                <a:solidFill>
                  <a:schemeClr val="tx2"/>
                </a:solidFill>
              </a:rPr>
              <a:t>1.	</a:t>
            </a:r>
            <a:r>
              <a:rPr lang="en-US" sz="2400" dirty="0">
                <a:solidFill>
                  <a:schemeClr val="tx2">
                    <a:lumMod val="50000"/>
                  </a:schemeClr>
                </a:solidFill>
              </a:rPr>
              <a:t>Adjunct Faculty Shared Governance Funds: </a:t>
            </a:r>
          </a:p>
          <a:p>
            <a:pPr lvl="1">
              <a:lnSpc>
                <a:spcPct val="115000"/>
              </a:lnSpc>
              <a:spcBef>
                <a:spcPts val="0"/>
              </a:spcBef>
            </a:pPr>
            <a:r>
              <a:rPr lang="en-US" dirty="0">
                <a:solidFill>
                  <a:schemeClr val="tx2">
                    <a:lumMod val="50000"/>
                  </a:schemeClr>
                </a:solidFill>
              </a:rPr>
              <a:t>Working with and upon the recommendation of AFT President Jim Mahler, the four A.S. Presidents agreed that each college would receive 110 hours for the fall 2025 semester at the rate of $50/hour.</a:t>
            </a:r>
          </a:p>
          <a:p>
            <a:pPr lvl="1">
              <a:lnSpc>
                <a:spcPct val="115000"/>
              </a:lnSpc>
              <a:spcBef>
                <a:spcPts val="0"/>
              </a:spcBef>
            </a:pPr>
            <a:r>
              <a:rPr lang="en-US" dirty="0">
                <a:solidFill>
                  <a:schemeClr val="tx2">
                    <a:lumMod val="50000"/>
                  </a:schemeClr>
                </a:solidFill>
              </a:rPr>
              <a:t>The rate of pay will increase if the total number of hours submitted is less than 440 hours across the district.</a:t>
            </a:r>
          </a:p>
          <a:p>
            <a:pPr lvl="1">
              <a:lnSpc>
                <a:spcPct val="115000"/>
              </a:lnSpc>
              <a:spcBef>
                <a:spcPts val="0"/>
              </a:spcBef>
            </a:pPr>
            <a:r>
              <a:rPr lang="en-US" dirty="0">
                <a:solidFill>
                  <a:schemeClr val="tx2">
                    <a:lumMod val="50000"/>
                  </a:schemeClr>
                </a:solidFill>
              </a:rPr>
              <a:t>I’ve reviewed my options and created </a:t>
            </a:r>
            <a:r>
              <a:rPr lang="en-US" b="1" dirty="0">
                <a:solidFill>
                  <a:schemeClr val="tx2">
                    <a:lumMod val="50000"/>
                  </a:schemeClr>
                </a:solidFill>
                <a:highlight>
                  <a:srgbClr val="00FFFF"/>
                </a:highlight>
              </a:rPr>
              <a:t>this document </a:t>
            </a:r>
            <a:r>
              <a:rPr lang="en-US" dirty="0">
                <a:solidFill>
                  <a:schemeClr val="tx2">
                    <a:lumMod val="50000"/>
                  </a:schemeClr>
                </a:solidFill>
              </a:rPr>
              <a:t>to break down the hours that will go to AS &amp; other adjunct governance roles at Miramar. </a:t>
            </a:r>
            <a:endParaRPr lang="en-US" sz="2400" dirty="0">
              <a:solidFill>
                <a:schemeClr val="tx2">
                  <a:lumMod val="50000"/>
                </a:schemeClr>
              </a:solidFill>
            </a:endParaRPr>
          </a:p>
        </p:txBody>
      </p:sp>
    </p:spTree>
    <p:extLst>
      <p:ext uri="{BB962C8B-B14F-4D97-AF65-F5344CB8AC3E}">
        <p14:creationId xmlns:p14="http://schemas.microsoft.com/office/powerpoint/2010/main" val="989525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7EE58-7132-B99A-05C8-1855E498219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FAF217A-28A0-D6F2-E051-D4B8089BC363}"/>
              </a:ext>
            </a:extLst>
          </p:cNvPr>
          <p:cNvSpPr>
            <a:spLocks noGrp="1"/>
          </p:cNvSpPr>
          <p:nvPr>
            <p:ph type="sldNum" sz="quarter" idx="12"/>
          </p:nvPr>
        </p:nvSpPr>
        <p:spPr/>
        <p:txBody>
          <a:bodyPr/>
          <a:lstStyle/>
          <a:p>
            <a:fld id="{401CF334-2D5C-4859-84A6-CA7E6E43FAEB}" type="slidenum">
              <a:rPr lang="en-US" smtClean="0"/>
              <a:t>25</a:t>
            </a:fld>
            <a:endParaRPr lang="en-US"/>
          </a:p>
        </p:txBody>
      </p:sp>
      <p:sp>
        <p:nvSpPr>
          <p:cNvPr id="9" name="Rectangle 8">
            <a:extLst>
              <a:ext uri="{FF2B5EF4-FFF2-40B4-BE49-F238E27FC236}">
                <a16:creationId xmlns:a16="http://schemas.microsoft.com/office/drawing/2014/main" id="{423D4B51-F8B0-7D69-3330-B2A59B159EE6}"/>
              </a:ext>
            </a:extLst>
          </p:cNvPr>
          <p:cNvSpPr/>
          <p:nvPr/>
        </p:nvSpPr>
        <p:spPr>
          <a:xfrm>
            <a:off x="609600" y="995983"/>
            <a:ext cx="10972800" cy="5262979"/>
          </a:xfrm>
          <a:prstGeom prst="rect">
            <a:avLst/>
          </a:prstGeom>
        </p:spPr>
        <p:txBody>
          <a:bodyPr wrap="square">
            <a:spAutoFit/>
          </a:bodyPr>
          <a:lstStyle/>
          <a:p>
            <a:pPr marL="346075" indent="-346075"/>
            <a:r>
              <a:rPr lang="en-US" sz="2400" b="1" dirty="0">
                <a:solidFill>
                  <a:schemeClr val="tx2"/>
                </a:solidFill>
              </a:rPr>
              <a:t>7.3.1: President’s Report (cont.)</a:t>
            </a:r>
            <a:endParaRPr lang="en-US" sz="2400" dirty="0"/>
          </a:p>
          <a:p>
            <a:pPr marL="346075" indent="-346075"/>
            <a:endParaRPr lang="en-US" sz="2400" b="1" dirty="0">
              <a:solidFill>
                <a:schemeClr val="tx2"/>
              </a:solidFill>
            </a:endParaRPr>
          </a:p>
          <a:p>
            <a:r>
              <a:rPr lang="en-US" sz="2400" dirty="0">
                <a:solidFill>
                  <a:schemeClr val="tx2">
                    <a:lumMod val="50000"/>
                  </a:schemeClr>
                </a:solidFill>
              </a:rPr>
              <a:t>2. AP7211 – Voted down at Miramar College. However, Mesa College has requested an update on our position and looking for the edits that we would like to see to approve it.</a:t>
            </a:r>
            <a:endParaRPr lang="en-US" sz="2400" dirty="0">
              <a:solidFill>
                <a:schemeClr val="tx2">
                  <a:lumMod val="50000"/>
                </a:schemeClr>
              </a:solidFill>
              <a:effectLst/>
              <a:ea typeface="Calibri" panose="020F0502020204030204" pitchFamily="34" charset="0"/>
              <a:cs typeface="Aptos" panose="020B0004020202020204" pitchFamily="34" charset="0"/>
            </a:endParaRPr>
          </a:p>
          <a:p>
            <a:pPr marL="342900" indent="-342900">
              <a:buFont typeface="Arial" panose="020B0604020202020204" pitchFamily="34" charset="0"/>
              <a:buChar char="•"/>
            </a:pPr>
            <a:r>
              <a:rPr lang="en-US" sz="2400" dirty="0">
                <a:solidFill>
                  <a:schemeClr val="tx2">
                    <a:lumMod val="50000"/>
                  </a:schemeClr>
                </a:solidFill>
                <a:effectLst/>
                <a:ea typeface="Calibri" panose="020F0502020204030204" pitchFamily="34" charset="0"/>
                <a:cs typeface="Aptos" panose="020B0004020202020204" pitchFamily="34" charset="0"/>
              </a:rPr>
              <a:t>The issue had to do with “Chairs” specifically. </a:t>
            </a:r>
            <a:r>
              <a:rPr lang="en-US" sz="2400" dirty="0">
                <a:solidFill>
                  <a:schemeClr val="tx2">
                    <a:lumMod val="50000"/>
                  </a:schemeClr>
                </a:solidFill>
                <a:ea typeface="Calibri" panose="020F0502020204030204" pitchFamily="34" charset="0"/>
                <a:cs typeface="Aptos" panose="020B0004020202020204" pitchFamily="34" charset="0"/>
                <a:hlinkClick r:id="rId3"/>
              </a:rPr>
              <a:t>Original </a:t>
            </a:r>
            <a:r>
              <a:rPr lang="en-US" sz="2400" dirty="0">
                <a:solidFill>
                  <a:schemeClr val="tx2">
                    <a:lumMod val="50000"/>
                  </a:schemeClr>
                </a:solidFill>
                <a:ea typeface="Calibri" panose="020F0502020204030204" pitchFamily="34" charset="0"/>
                <a:cs typeface="Aptos" panose="020B0004020202020204" pitchFamily="34" charset="0"/>
              </a:rPr>
              <a:t>| </a:t>
            </a:r>
            <a:r>
              <a:rPr lang="en-US" sz="2400" dirty="0">
                <a:solidFill>
                  <a:schemeClr val="tx2">
                    <a:lumMod val="50000"/>
                  </a:schemeClr>
                </a:solidFill>
                <a:ea typeface="Calibri" panose="020F0502020204030204" pitchFamily="34" charset="0"/>
                <a:cs typeface="Aptos" panose="020B0004020202020204" pitchFamily="34" charset="0"/>
                <a:hlinkClick r:id="rId4"/>
              </a:rPr>
              <a:t>Updated Version</a:t>
            </a:r>
            <a:endParaRPr lang="en-US" sz="2400" dirty="0">
              <a:solidFill>
                <a:schemeClr val="tx2">
                  <a:lumMod val="50000"/>
                </a:schemeClr>
              </a:solidFill>
              <a:ea typeface="Calibri" panose="020F0502020204030204" pitchFamily="34" charset="0"/>
              <a:cs typeface="Aptos" panose="020B0004020202020204" pitchFamily="34" charset="0"/>
            </a:endParaRPr>
          </a:p>
          <a:p>
            <a:endParaRPr lang="en-US" sz="2400" dirty="0">
              <a:solidFill>
                <a:schemeClr val="tx2">
                  <a:lumMod val="50000"/>
                </a:schemeClr>
              </a:solidFill>
            </a:endParaRPr>
          </a:p>
          <a:p>
            <a:r>
              <a:rPr lang="en-US" sz="2400" b="1" u="sng" dirty="0"/>
              <a:t>Faculty Discipline Expert Committee (FDEC) language:</a:t>
            </a:r>
          </a:p>
          <a:p>
            <a:r>
              <a:rPr lang="en-US" sz="2400" dirty="0"/>
              <a:t>Each college will establish its own Faculty Discipline Expert Committee (FDEC) on an as needed basis. The FDEC will include at least two discipline experts with adequate academic and/or professional experience. </a:t>
            </a:r>
            <a:r>
              <a:rPr lang="en-US" sz="2400" dirty="0">
                <a:highlight>
                  <a:srgbClr val="00FFFF"/>
                </a:highlight>
              </a:rPr>
              <a:t>The Department Chair and/or Area Dean may also be part of the committee</a:t>
            </a:r>
            <a:r>
              <a:rPr lang="en-US" sz="2400" dirty="0"/>
              <a:t>. Upon receipt of an applicant’s Application for Equivalency Determination, the FDEC shall review the submission.</a:t>
            </a:r>
            <a:endParaRPr lang="en-US" sz="2400" dirty="0">
              <a:solidFill>
                <a:schemeClr val="tx2"/>
              </a:solidFill>
              <a:effectLst/>
              <a:ea typeface="Calibri" panose="020F0502020204030204" pitchFamily="34" charset="0"/>
              <a:cs typeface="Aptos" panose="020B0004020202020204" pitchFamily="34" charset="0"/>
            </a:endParaRPr>
          </a:p>
        </p:txBody>
      </p:sp>
    </p:spTree>
    <p:extLst>
      <p:ext uri="{BB962C8B-B14F-4D97-AF65-F5344CB8AC3E}">
        <p14:creationId xmlns:p14="http://schemas.microsoft.com/office/powerpoint/2010/main" val="17369171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A7816-277D-5955-CFD1-C62ED9E89A3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A4CDB30-47A5-331E-2C52-215464718B22}"/>
              </a:ext>
            </a:extLst>
          </p:cNvPr>
          <p:cNvSpPr>
            <a:spLocks noGrp="1"/>
          </p:cNvSpPr>
          <p:nvPr>
            <p:ph type="sldNum" sz="quarter" idx="12"/>
          </p:nvPr>
        </p:nvSpPr>
        <p:spPr/>
        <p:txBody>
          <a:bodyPr/>
          <a:lstStyle/>
          <a:p>
            <a:fld id="{401CF334-2D5C-4859-84A6-CA7E6E43FAEB}" type="slidenum">
              <a:rPr lang="en-US" smtClean="0"/>
              <a:t>26</a:t>
            </a:fld>
            <a:endParaRPr lang="en-US"/>
          </a:p>
        </p:txBody>
      </p:sp>
      <p:sp>
        <p:nvSpPr>
          <p:cNvPr id="9" name="Rectangle 8">
            <a:extLst>
              <a:ext uri="{FF2B5EF4-FFF2-40B4-BE49-F238E27FC236}">
                <a16:creationId xmlns:a16="http://schemas.microsoft.com/office/drawing/2014/main" id="{EDF3BF28-AA70-F95F-CEFB-65D636602B47}"/>
              </a:ext>
            </a:extLst>
          </p:cNvPr>
          <p:cNvSpPr/>
          <p:nvPr/>
        </p:nvSpPr>
        <p:spPr>
          <a:xfrm>
            <a:off x="381694" y="960125"/>
            <a:ext cx="11428611" cy="1200329"/>
          </a:xfrm>
          <a:prstGeom prst="rect">
            <a:avLst/>
          </a:prstGeom>
        </p:spPr>
        <p:txBody>
          <a:bodyPr wrap="square">
            <a:spAutoFit/>
          </a:bodyPr>
          <a:lstStyle/>
          <a:p>
            <a:pPr marL="346075" indent="-346075"/>
            <a:r>
              <a:rPr lang="en-US" sz="2400" b="1" dirty="0">
                <a:solidFill>
                  <a:schemeClr val="tx2"/>
                </a:solidFill>
              </a:rPr>
              <a:t>7.3.1: President’s Report (cont.)</a:t>
            </a:r>
            <a:endParaRPr lang="en-US" sz="2400" dirty="0"/>
          </a:p>
          <a:p>
            <a:pPr marL="346075" indent="-346075"/>
            <a:endParaRPr lang="en-US" sz="2400" b="1" dirty="0">
              <a:solidFill>
                <a:schemeClr val="tx2"/>
              </a:solidFill>
            </a:endParaRPr>
          </a:p>
          <a:p>
            <a:pPr marL="403225" indent="-403225"/>
            <a:r>
              <a:rPr lang="en-US" sz="2400" b="1" dirty="0">
                <a:solidFill>
                  <a:schemeClr val="tx2"/>
                </a:solidFill>
              </a:rPr>
              <a:t>State:</a:t>
            </a:r>
            <a:endParaRPr lang="en-US" sz="2400" dirty="0">
              <a:solidFill>
                <a:schemeClr val="tx2"/>
              </a:solidFill>
            </a:endParaRPr>
          </a:p>
        </p:txBody>
      </p:sp>
    </p:spTree>
    <p:extLst>
      <p:ext uri="{BB962C8B-B14F-4D97-AF65-F5344CB8AC3E}">
        <p14:creationId xmlns:p14="http://schemas.microsoft.com/office/powerpoint/2010/main" val="397590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8D401-05D0-0C03-49EF-253F6E571A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88C793-5815-0A04-76ED-B0AB215737BF}"/>
              </a:ext>
            </a:extLst>
          </p:cNvPr>
          <p:cNvSpPr>
            <a:spLocks noGrp="1"/>
          </p:cNvSpPr>
          <p:nvPr>
            <p:ph type="title"/>
          </p:nvPr>
        </p:nvSpPr>
        <p:spPr>
          <a:xfrm>
            <a:off x="609600" y="673608"/>
            <a:ext cx="10972800" cy="1143000"/>
          </a:xfrm>
        </p:spPr>
        <p:txBody>
          <a:bodyPr>
            <a:noAutofit/>
          </a:bodyPr>
          <a:lstStyle/>
          <a:p>
            <a:r>
              <a:rPr lang="en-US" sz="4400" dirty="0"/>
              <a:t>7.3.3-8 Executive Committee Reports</a:t>
            </a:r>
          </a:p>
        </p:txBody>
      </p:sp>
      <p:sp>
        <p:nvSpPr>
          <p:cNvPr id="2" name="Content Placeholder 1">
            <a:extLst>
              <a:ext uri="{FF2B5EF4-FFF2-40B4-BE49-F238E27FC236}">
                <a16:creationId xmlns:a16="http://schemas.microsoft.com/office/drawing/2014/main" id="{39ADBBF2-0A1F-8DB5-D1B3-0301CD9CA20B}"/>
              </a:ext>
            </a:extLst>
          </p:cNvPr>
          <p:cNvSpPr>
            <a:spLocks noGrp="1"/>
          </p:cNvSpPr>
          <p:nvPr>
            <p:ph idx="1"/>
          </p:nvPr>
        </p:nvSpPr>
        <p:spPr>
          <a:xfrm>
            <a:off x="609600" y="1990430"/>
            <a:ext cx="10972800" cy="4379890"/>
          </a:xfrm>
        </p:spPr>
        <p:txBody>
          <a:bodyPr>
            <a:noAutofit/>
          </a:bodyPr>
          <a:lstStyle/>
          <a:p>
            <a:pPr marL="826135" lvl="1" indent="-460375">
              <a:lnSpc>
                <a:spcPct val="150000"/>
              </a:lnSpc>
              <a:spcBef>
                <a:spcPts val="0"/>
              </a:spcBef>
              <a:spcAft>
                <a:spcPts val="800"/>
              </a:spcAft>
              <a:buNone/>
            </a:pPr>
            <a:r>
              <a:rPr lang="en-US" dirty="0">
                <a:ea typeface="ＭＳ Ｐゴシック" pitchFamily="34" charset="-128"/>
              </a:rPr>
              <a:t>Vice-President – Carmen Carrasquillo</a:t>
            </a:r>
          </a:p>
          <a:p>
            <a:pPr marL="826135" lvl="1" indent="-460375">
              <a:lnSpc>
                <a:spcPct val="150000"/>
              </a:lnSpc>
              <a:spcBef>
                <a:spcPts val="0"/>
              </a:spcBef>
              <a:spcAft>
                <a:spcPts val="800"/>
              </a:spcAft>
              <a:buNone/>
            </a:pPr>
            <a:r>
              <a:rPr lang="en-US" dirty="0">
                <a:ea typeface="ＭＳ Ｐゴシック" pitchFamily="34" charset="-128"/>
              </a:rPr>
              <a:t>Secretary – Olivia Flores</a:t>
            </a:r>
          </a:p>
          <a:p>
            <a:pPr marL="826135" lvl="1" indent="-460375">
              <a:lnSpc>
                <a:spcPct val="150000"/>
              </a:lnSpc>
              <a:spcBef>
                <a:spcPts val="0"/>
              </a:spcBef>
              <a:spcAft>
                <a:spcPts val="800"/>
              </a:spcAft>
              <a:buNone/>
            </a:pPr>
            <a:r>
              <a:rPr lang="en-US" dirty="0">
                <a:ea typeface="ＭＳ Ｐゴシック" pitchFamily="34" charset="-128"/>
              </a:rPr>
              <a:t>Treasurer – Dawn Diskin </a:t>
            </a:r>
            <a:r>
              <a:rPr lang="en-US" i="1" dirty="0">
                <a:ea typeface="ＭＳ Ｐゴシック" pitchFamily="34" charset="-128"/>
              </a:rPr>
              <a:t>(please see the following slide)</a:t>
            </a:r>
          </a:p>
          <a:p>
            <a:pPr marL="826135" lvl="1" indent="-460375">
              <a:lnSpc>
                <a:spcPct val="150000"/>
              </a:lnSpc>
              <a:spcBef>
                <a:spcPts val="0"/>
              </a:spcBef>
              <a:spcAft>
                <a:spcPts val="800"/>
              </a:spcAft>
              <a:buNone/>
            </a:pPr>
            <a:r>
              <a:rPr lang="en-US" dirty="0">
                <a:ea typeface="ＭＳ Ｐゴシック" pitchFamily="34" charset="-128"/>
              </a:rPr>
              <a:t>Contract Member-at-Large – Kristin Everhart</a:t>
            </a:r>
          </a:p>
          <a:p>
            <a:pPr marL="826135" lvl="1" indent="-460375">
              <a:lnSpc>
                <a:spcPct val="150000"/>
              </a:lnSpc>
              <a:spcBef>
                <a:spcPts val="0"/>
              </a:spcBef>
              <a:spcAft>
                <a:spcPts val="800"/>
              </a:spcAft>
              <a:buNone/>
            </a:pPr>
            <a:r>
              <a:rPr lang="en-US" dirty="0">
                <a:ea typeface="ＭＳ Ｐゴシック" pitchFamily="34" charset="-128"/>
              </a:rPr>
              <a:t>Contingent Faculty Member-at-Large – Melissa Wolfson</a:t>
            </a:r>
          </a:p>
          <a:p>
            <a:pPr marL="826135" lvl="1" indent="-460375">
              <a:lnSpc>
                <a:spcPct val="150000"/>
              </a:lnSpc>
              <a:spcBef>
                <a:spcPts val="0"/>
              </a:spcBef>
              <a:spcAft>
                <a:spcPts val="800"/>
              </a:spcAft>
              <a:buNone/>
            </a:pPr>
            <a:r>
              <a:rPr lang="en-US" dirty="0">
                <a:ea typeface="ＭＳ Ｐゴシック" pitchFamily="34" charset="-128"/>
              </a:rPr>
              <a:t>Chair of Chairs – Mary </a:t>
            </a:r>
            <a:r>
              <a:rPr lang="en-US" dirty="0" err="1">
                <a:ea typeface="ＭＳ Ｐゴシック" pitchFamily="34" charset="-128"/>
              </a:rPr>
              <a:t>Kjartanson</a:t>
            </a:r>
            <a:endParaRPr lang="en-US" dirty="0">
              <a:ea typeface="ＭＳ Ｐゴシック" pitchFamily="34" charset="-128"/>
            </a:endParaRPr>
          </a:p>
        </p:txBody>
      </p:sp>
      <p:sp>
        <p:nvSpPr>
          <p:cNvPr id="5" name="Slide Number Placeholder 4">
            <a:extLst>
              <a:ext uri="{FF2B5EF4-FFF2-40B4-BE49-F238E27FC236}">
                <a16:creationId xmlns:a16="http://schemas.microsoft.com/office/drawing/2014/main" id="{EE8DCA34-A937-73A8-C7C2-FB355EBF1677}"/>
              </a:ext>
            </a:extLst>
          </p:cNvPr>
          <p:cNvSpPr>
            <a:spLocks noGrp="1"/>
          </p:cNvSpPr>
          <p:nvPr>
            <p:ph type="sldNum" sz="quarter" idx="12"/>
          </p:nvPr>
        </p:nvSpPr>
        <p:spPr/>
        <p:txBody>
          <a:bodyPr/>
          <a:lstStyle/>
          <a:p>
            <a:fld id="{401CF334-2D5C-4859-84A6-CA7E6E43FAEB}" type="slidenum">
              <a:rPr lang="en-US" smtClean="0"/>
              <a:t>27</a:t>
            </a:fld>
            <a:endParaRPr lang="en-US"/>
          </a:p>
        </p:txBody>
      </p:sp>
    </p:spTree>
    <p:extLst>
      <p:ext uri="{BB962C8B-B14F-4D97-AF65-F5344CB8AC3E}">
        <p14:creationId xmlns:p14="http://schemas.microsoft.com/office/powerpoint/2010/main" val="1148082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33400"/>
            <a:ext cx="10972800" cy="1143000"/>
          </a:xfrm>
        </p:spPr>
        <p:txBody>
          <a:bodyPr>
            <a:normAutofit/>
          </a:bodyPr>
          <a:lstStyle/>
          <a:p>
            <a:r>
              <a:rPr lang="en-US" sz="4400" dirty="0"/>
              <a:t>Report 7.3.4: A.S. Treasurer</a:t>
            </a:r>
          </a:p>
        </p:txBody>
      </p:sp>
      <p:sp>
        <p:nvSpPr>
          <p:cNvPr id="2" name="Content Placeholder 1"/>
          <p:cNvSpPr>
            <a:spLocks noGrp="1"/>
          </p:cNvSpPr>
          <p:nvPr>
            <p:ph idx="1"/>
          </p:nvPr>
        </p:nvSpPr>
        <p:spPr/>
        <p:txBody>
          <a:bodyPr>
            <a:noAutofit/>
          </a:bodyPr>
          <a:lstStyle/>
          <a:p>
            <a:pPr marL="571500" indent="-571500">
              <a:buFont typeface="+mj-lt"/>
              <a:buAutoNum type="romanUcPeriod"/>
            </a:pPr>
            <a:endParaRPr lang="en-US" sz="2400" dirty="0"/>
          </a:p>
          <a:p>
            <a:pPr marL="571500" indent="-571500">
              <a:buFont typeface="+mj-lt"/>
              <a:buAutoNum type="romanUcPeriod"/>
            </a:pPr>
            <a:r>
              <a:rPr lang="en-US" sz="2400" dirty="0"/>
              <a:t>Please considering enrolling in auto-payroll deduction for a nominal amount per check. Contributions of $2.00 per check make a difference to our students in funding our scholarships and other necessary needs. </a:t>
            </a:r>
          </a:p>
          <a:p>
            <a:pPr marL="571500" indent="-571500">
              <a:buFont typeface="+mj-lt"/>
              <a:buAutoNum type="romanUcPeriod"/>
            </a:pPr>
            <a:r>
              <a:rPr lang="en-US" sz="2400" dirty="0"/>
              <a:t>Current Balance = $1,101.07</a:t>
            </a:r>
          </a:p>
          <a:p>
            <a:pPr marL="0" indent="0">
              <a:buNone/>
            </a:pPr>
            <a:endParaRPr lang="en-US" sz="2400" dirty="0"/>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28</a:t>
            </a:fld>
            <a:endParaRPr lang="en-US"/>
          </a:p>
        </p:txBody>
      </p:sp>
    </p:spTree>
    <p:extLst>
      <p:ext uri="{BB962C8B-B14F-4D97-AF65-F5344CB8AC3E}">
        <p14:creationId xmlns:p14="http://schemas.microsoft.com/office/powerpoint/2010/main" val="3872995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8. Announcements</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29</a:t>
            </a:fld>
            <a:endParaRPr lang="en-US"/>
          </a:p>
        </p:txBody>
      </p:sp>
      <p:sp>
        <p:nvSpPr>
          <p:cNvPr id="7" name="Content Placeholder 6">
            <a:extLst>
              <a:ext uri="{FF2B5EF4-FFF2-40B4-BE49-F238E27FC236}">
                <a16:creationId xmlns:a16="http://schemas.microsoft.com/office/drawing/2014/main" id="{9AD1BB9F-626B-A545-936E-883E2C75A883}"/>
              </a:ext>
            </a:extLst>
          </p:cNvPr>
          <p:cNvSpPr>
            <a:spLocks noGrp="1"/>
          </p:cNvSpPr>
          <p:nvPr>
            <p:ph idx="1"/>
          </p:nvPr>
        </p:nvSpPr>
        <p:spPr>
          <a:xfrm>
            <a:off x="609600" y="1935479"/>
            <a:ext cx="10972800" cy="4420871"/>
          </a:xfrm>
        </p:spPr>
        <p:txBody>
          <a:bodyPr/>
          <a:lstStyle/>
          <a:p>
            <a:pPr marL="0" indent="0">
              <a:buNone/>
            </a:pPr>
            <a:endParaRPr lang="en-US" b="1" dirty="0"/>
          </a:p>
          <a:p>
            <a:pPr marL="0" indent="0">
              <a:buNone/>
            </a:pPr>
            <a:r>
              <a:rPr lang="en-US" b="1" dirty="0"/>
              <a:t>1 min. time limit each</a:t>
            </a:r>
          </a:p>
        </p:txBody>
      </p:sp>
    </p:spTree>
    <p:extLst>
      <p:ext uri="{BB962C8B-B14F-4D97-AF65-F5344CB8AC3E}">
        <p14:creationId xmlns:p14="http://schemas.microsoft.com/office/powerpoint/2010/main" val="11692200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3B6C0-3938-0D63-2600-7AC7EE24CB5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1515E27-97C2-7DB9-80FA-3B39410D2B66}"/>
              </a:ext>
            </a:extLst>
          </p:cNvPr>
          <p:cNvSpPr>
            <a:spLocks noGrp="1"/>
          </p:cNvSpPr>
          <p:nvPr>
            <p:ph type="title"/>
          </p:nvPr>
        </p:nvSpPr>
        <p:spPr>
          <a:xfrm>
            <a:off x="1" y="319087"/>
            <a:ext cx="12191999" cy="1149004"/>
          </a:xfrm>
        </p:spPr>
        <p:txBody>
          <a:bodyPr anchor="b">
            <a:normAutofit/>
          </a:bodyPr>
          <a:lstStyle/>
          <a:p>
            <a:pPr algn="ctr"/>
            <a:r>
              <a:rPr lang="en-US" sz="4000" dirty="0"/>
              <a:t>San Diego Miramar College Upcoming Events</a:t>
            </a:r>
          </a:p>
        </p:txBody>
      </p:sp>
      <p:sp>
        <p:nvSpPr>
          <p:cNvPr id="6" name="TextBox 5">
            <a:extLst>
              <a:ext uri="{FF2B5EF4-FFF2-40B4-BE49-F238E27FC236}">
                <a16:creationId xmlns:a16="http://schemas.microsoft.com/office/drawing/2014/main" id="{198A7D3F-53BA-5C55-D999-C0AA445F6BBE}"/>
              </a:ext>
            </a:extLst>
          </p:cNvPr>
          <p:cNvSpPr txBox="1"/>
          <p:nvPr/>
        </p:nvSpPr>
        <p:spPr>
          <a:xfrm>
            <a:off x="11256135" y="6542468"/>
            <a:ext cx="184731" cy="369332"/>
          </a:xfrm>
          <a:prstGeom prst="rect">
            <a:avLst/>
          </a:prstGeom>
          <a:noFill/>
          <a:ln>
            <a:solidFill>
              <a:schemeClr val="bg2"/>
            </a:solidFill>
          </a:ln>
        </p:spPr>
        <p:txBody>
          <a:bodyPr wrap="none" rtlCol="0">
            <a:spAutoFit/>
          </a:bodyPr>
          <a:lstStyle/>
          <a:p>
            <a:endParaRPr lang="en-US" dirty="0" err="1"/>
          </a:p>
        </p:txBody>
      </p:sp>
      <p:sp>
        <p:nvSpPr>
          <p:cNvPr id="2" name="Slide Number Placeholder 1">
            <a:extLst>
              <a:ext uri="{FF2B5EF4-FFF2-40B4-BE49-F238E27FC236}">
                <a16:creationId xmlns:a16="http://schemas.microsoft.com/office/drawing/2014/main" id="{B3767771-1A2B-5D60-4CE9-5A37ABF35214}"/>
              </a:ext>
            </a:extLst>
          </p:cNvPr>
          <p:cNvSpPr>
            <a:spLocks noGrp="1"/>
          </p:cNvSpPr>
          <p:nvPr>
            <p:ph type="sldNum" sz="quarter" idx="12"/>
          </p:nvPr>
        </p:nvSpPr>
        <p:spPr/>
        <p:txBody>
          <a:bodyPr/>
          <a:lstStyle/>
          <a:p>
            <a:fld id="{401CF334-2D5C-4859-84A6-CA7E6E43FAEB}" type="slidenum">
              <a:rPr lang="en-US" smtClean="0"/>
              <a:t>3</a:t>
            </a:fld>
            <a:endParaRPr lang="en-US"/>
          </a:p>
        </p:txBody>
      </p:sp>
      <p:sp>
        <p:nvSpPr>
          <p:cNvPr id="10" name="TextBox 9">
            <a:extLst>
              <a:ext uri="{FF2B5EF4-FFF2-40B4-BE49-F238E27FC236}">
                <a16:creationId xmlns:a16="http://schemas.microsoft.com/office/drawing/2014/main" id="{4371B452-FC41-C803-0D7B-55FE3DC08D6D}"/>
              </a:ext>
            </a:extLst>
          </p:cNvPr>
          <p:cNvSpPr txBox="1"/>
          <p:nvPr/>
        </p:nvSpPr>
        <p:spPr>
          <a:xfrm>
            <a:off x="1117601" y="1817334"/>
            <a:ext cx="4739464" cy="4154984"/>
          </a:xfrm>
          <a:prstGeom prst="rect">
            <a:avLst/>
          </a:prstGeom>
          <a:noFill/>
          <a:ln>
            <a:solidFill>
              <a:schemeClr val="bg2"/>
            </a:solidFill>
          </a:ln>
        </p:spPr>
        <p:txBody>
          <a:bodyPr wrap="square">
            <a:spAutoFit/>
          </a:bodyPr>
          <a:lstStyle/>
          <a:p>
            <a:pPr algn="ctr"/>
            <a:r>
              <a:rPr lang="en-US" sz="2200" b="1" dirty="0"/>
              <a:t>Invest in Success Thursday, October 16, 2025</a:t>
            </a:r>
            <a:r>
              <a:rPr lang="en-US" sz="2200" dirty="0"/>
              <a:t> </a:t>
            </a:r>
          </a:p>
          <a:p>
            <a:pPr algn="ctr"/>
            <a:r>
              <a:rPr lang="en-US" sz="2200" dirty="0"/>
              <a:t>Tom Ham’s Lighthouse 4:00 p.m. – 8:00 p.m.</a:t>
            </a:r>
          </a:p>
          <a:p>
            <a:pPr algn="ctr"/>
            <a:endParaRPr lang="en-US" sz="2200" dirty="0"/>
          </a:p>
          <a:p>
            <a:pPr algn="ctr"/>
            <a:r>
              <a:rPr lang="en-US" sz="2200" b="1" dirty="0"/>
              <a:t>Equity Summit Friday, October 24, 2025 </a:t>
            </a:r>
          </a:p>
          <a:p>
            <a:pPr algn="ctr"/>
            <a:r>
              <a:rPr lang="en-US" sz="2200" dirty="0"/>
              <a:t>TBA 8:30 a.m. – 1:30 p.m.</a:t>
            </a:r>
          </a:p>
          <a:p>
            <a:pPr algn="ctr"/>
            <a:r>
              <a:rPr lang="en-US" sz="2200" dirty="0"/>
              <a:t> </a:t>
            </a:r>
          </a:p>
          <a:p>
            <a:pPr algn="ctr"/>
            <a:r>
              <a:rPr lang="en-US" sz="2200" b="1" dirty="0"/>
              <a:t>Campus Forum Monday, October 27, 2025 </a:t>
            </a:r>
          </a:p>
          <a:p>
            <a:pPr algn="ctr"/>
            <a:r>
              <a:rPr lang="en-US" sz="2200" dirty="0"/>
              <a:t>Zoom 3:00 p.m. – 4:00 p.m. </a:t>
            </a:r>
          </a:p>
        </p:txBody>
      </p:sp>
      <p:sp>
        <p:nvSpPr>
          <p:cNvPr id="11" name="TextBox 10">
            <a:extLst>
              <a:ext uri="{FF2B5EF4-FFF2-40B4-BE49-F238E27FC236}">
                <a16:creationId xmlns:a16="http://schemas.microsoft.com/office/drawing/2014/main" id="{9C7F173F-3F9F-B929-6455-976383F0D30A}"/>
              </a:ext>
            </a:extLst>
          </p:cNvPr>
          <p:cNvSpPr txBox="1"/>
          <p:nvPr/>
        </p:nvSpPr>
        <p:spPr>
          <a:xfrm>
            <a:off x="1583055" y="6077248"/>
            <a:ext cx="9025890" cy="461665"/>
          </a:xfrm>
          <a:prstGeom prst="rect">
            <a:avLst/>
          </a:prstGeom>
          <a:noFill/>
          <a:ln>
            <a:noFill/>
          </a:ln>
        </p:spPr>
        <p:txBody>
          <a:bodyPr wrap="square">
            <a:spAutoFit/>
          </a:bodyPr>
          <a:lstStyle/>
          <a:p>
            <a:pPr marL="920750" indent="-920750" algn="ctr">
              <a:buClr>
                <a:srgbClr val="20557B"/>
              </a:buClr>
            </a:pPr>
            <a:r>
              <a:rPr lang="en-US" sz="2400" dirty="0">
                <a:hlinkClick r:id="rId3"/>
              </a:rPr>
              <a:t>2025-2026 Major Annual Event Calendar</a:t>
            </a:r>
            <a:endParaRPr lang="en-US" sz="2200" b="1" i="0" u="none" strike="noStrike" dirty="0">
              <a:solidFill>
                <a:srgbClr val="2C2E32"/>
              </a:solidFill>
              <a:effectLst/>
            </a:endParaRPr>
          </a:p>
        </p:txBody>
      </p:sp>
      <p:sp>
        <p:nvSpPr>
          <p:cNvPr id="13" name="TextBox 12">
            <a:extLst>
              <a:ext uri="{FF2B5EF4-FFF2-40B4-BE49-F238E27FC236}">
                <a16:creationId xmlns:a16="http://schemas.microsoft.com/office/drawing/2014/main" id="{7472A152-A050-6E42-D8A3-8BD2660D62B7}"/>
              </a:ext>
            </a:extLst>
          </p:cNvPr>
          <p:cNvSpPr txBox="1"/>
          <p:nvPr/>
        </p:nvSpPr>
        <p:spPr>
          <a:xfrm>
            <a:off x="6334936" y="1817334"/>
            <a:ext cx="4751881" cy="4154984"/>
          </a:xfrm>
          <a:prstGeom prst="rect">
            <a:avLst/>
          </a:prstGeom>
          <a:noFill/>
          <a:ln>
            <a:solidFill>
              <a:schemeClr val="bg2"/>
            </a:solidFill>
          </a:ln>
        </p:spPr>
        <p:txBody>
          <a:bodyPr wrap="square">
            <a:spAutoFit/>
          </a:bodyPr>
          <a:lstStyle/>
          <a:p>
            <a:pPr algn="ctr"/>
            <a:r>
              <a:rPr lang="en-US" sz="2200" b="1" dirty="0"/>
              <a:t>Native Heritage Month: Flag Raising Event Monday, November 3, 2025 </a:t>
            </a:r>
          </a:p>
          <a:p>
            <a:pPr algn="ctr"/>
            <a:r>
              <a:rPr lang="en-US" sz="2200" dirty="0"/>
              <a:t>N-Building 12:00 p.m. – 1:00 p.m. </a:t>
            </a:r>
          </a:p>
          <a:p>
            <a:pPr algn="ctr"/>
            <a:endParaRPr lang="en-US" sz="2200" b="1" dirty="0"/>
          </a:p>
          <a:p>
            <a:pPr algn="ctr"/>
            <a:r>
              <a:rPr lang="en-US" sz="2200" b="1" dirty="0"/>
              <a:t>Campus Forum Monday, November 17, 2025 </a:t>
            </a:r>
          </a:p>
          <a:p>
            <a:pPr algn="ctr"/>
            <a:r>
              <a:rPr lang="en-US" sz="2200" dirty="0"/>
              <a:t>Zoom 3:00 p.m. – 4:00 p.m. </a:t>
            </a:r>
          </a:p>
          <a:p>
            <a:pPr algn="ctr"/>
            <a:endParaRPr lang="en-US" sz="2200" dirty="0"/>
          </a:p>
          <a:p>
            <a:pPr algn="ctr"/>
            <a:r>
              <a:rPr lang="en-US" sz="2200" b="1" dirty="0"/>
              <a:t>Holiday Luncheon, Wednesday, December 10, 2025</a:t>
            </a:r>
          </a:p>
          <a:p>
            <a:pPr algn="ctr"/>
            <a:r>
              <a:rPr lang="en-US" sz="2200" dirty="0"/>
              <a:t>K1-107 11:30 a.m. – 1:00 p.m.</a:t>
            </a:r>
          </a:p>
        </p:txBody>
      </p:sp>
    </p:spTree>
    <p:extLst>
      <p:ext uri="{BB962C8B-B14F-4D97-AF65-F5344CB8AC3E}">
        <p14:creationId xmlns:p14="http://schemas.microsoft.com/office/powerpoint/2010/main" val="1482486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71B41-748C-D3CE-DD98-55CCCDEFCA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30ADB99-1AA9-5AD4-3314-639EBF842085}"/>
              </a:ext>
            </a:extLst>
          </p:cNvPr>
          <p:cNvSpPr>
            <a:spLocks noGrp="1"/>
          </p:cNvSpPr>
          <p:nvPr>
            <p:ph type="title"/>
          </p:nvPr>
        </p:nvSpPr>
        <p:spPr>
          <a:xfrm>
            <a:off x="609600" y="673608"/>
            <a:ext cx="10972800" cy="1143000"/>
          </a:xfrm>
        </p:spPr>
        <p:txBody>
          <a:bodyPr>
            <a:noAutofit/>
          </a:bodyPr>
          <a:lstStyle/>
          <a:p>
            <a:r>
              <a:rPr lang="en-US" dirty="0"/>
              <a:t>7.3.3-8 Executive Committee</a:t>
            </a:r>
          </a:p>
        </p:txBody>
      </p:sp>
      <p:sp>
        <p:nvSpPr>
          <p:cNvPr id="2" name="Content Placeholder 1">
            <a:extLst>
              <a:ext uri="{FF2B5EF4-FFF2-40B4-BE49-F238E27FC236}">
                <a16:creationId xmlns:a16="http://schemas.microsoft.com/office/drawing/2014/main" id="{071299B5-EC5E-6129-131A-2E317710BC27}"/>
              </a:ext>
            </a:extLst>
          </p:cNvPr>
          <p:cNvSpPr>
            <a:spLocks noGrp="1"/>
          </p:cNvSpPr>
          <p:nvPr>
            <p:ph idx="1"/>
          </p:nvPr>
        </p:nvSpPr>
        <p:spPr>
          <a:xfrm>
            <a:off x="609600" y="1990430"/>
            <a:ext cx="10972800" cy="4379890"/>
          </a:xfrm>
        </p:spPr>
        <p:txBody>
          <a:bodyPr>
            <a:noAutofit/>
          </a:bodyPr>
          <a:lstStyle/>
          <a:p>
            <a:pPr marL="826135" lvl="1" indent="-460375" algn="ctr">
              <a:spcBef>
                <a:spcPts val="0"/>
              </a:spcBef>
              <a:spcAft>
                <a:spcPts val="800"/>
              </a:spcAft>
              <a:buNone/>
            </a:pPr>
            <a:r>
              <a:rPr lang="en-US" b="1" dirty="0">
                <a:solidFill>
                  <a:schemeClr val="tx2"/>
                </a:solidFill>
              </a:rPr>
              <a:t>Your 2025-26 A.S. Executive Committee</a:t>
            </a:r>
            <a:endParaRPr lang="en-US" b="1" dirty="0">
              <a:solidFill>
                <a:schemeClr val="tx2"/>
              </a:solidFill>
              <a:ea typeface="ＭＳ Ｐゴシック" pitchFamily="34" charset="-128"/>
            </a:endParaRPr>
          </a:p>
          <a:p>
            <a:pPr marL="826135" lvl="1" indent="-460375">
              <a:spcBef>
                <a:spcPts val="0"/>
              </a:spcBef>
              <a:spcAft>
                <a:spcPts val="800"/>
              </a:spcAft>
              <a:buNone/>
            </a:pPr>
            <a:r>
              <a:rPr lang="en-US" dirty="0">
                <a:ea typeface="ＭＳ Ｐゴシック" pitchFamily="34" charset="-128"/>
              </a:rPr>
              <a:t>President –Rodrigo Gomez</a:t>
            </a:r>
          </a:p>
          <a:p>
            <a:pPr marL="826135" lvl="1" indent="-460375">
              <a:spcBef>
                <a:spcPts val="0"/>
              </a:spcBef>
              <a:spcAft>
                <a:spcPts val="800"/>
              </a:spcAft>
              <a:buNone/>
            </a:pPr>
            <a:r>
              <a:rPr lang="en-US" dirty="0">
                <a:ea typeface="ＭＳ Ｐゴシック" pitchFamily="34" charset="-128"/>
              </a:rPr>
              <a:t>Vice-President – Carmen Carrasquillo</a:t>
            </a:r>
          </a:p>
          <a:p>
            <a:pPr marL="826135" lvl="1" indent="-460375">
              <a:spcBef>
                <a:spcPts val="0"/>
              </a:spcBef>
              <a:spcAft>
                <a:spcPts val="800"/>
              </a:spcAft>
              <a:buNone/>
            </a:pPr>
            <a:r>
              <a:rPr lang="en-US" dirty="0">
                <a:ea typeface="ＭＳ Ｐゴシック" pitchFamily="34" charset="-128"/>
              </a:rPr>
              <a:t>Secretary – Olivia Flores</a:t>
            </a:r>
          </a:p>
          <a:p>
            <a:pPr marL="826135" lvl="1" indent="-460375">
              <a:spcBef>
                <a:spcPts val="0"/>
              </a:spcBef>
              <a:spcAft>
                <a:spcPts val="800"/>
              </a:spcAft>
              <a:buNone/>
            </a:pPr>
            <a:r>
              <a:rPr lang="en-US" dirty="0">
                <a:ea typeface="ＭＳ Ｐゴシック" pitchFamily="34" charset="-128"/>
              </a:rPr>
              <a:t>Treasurer – Dawn Diskin</a:t>
            </a:r>
            <a:endParaRPr lang="en-US" i="1" dirty="0">
              <a:ea typeface="ＭＳ Ｐゴシック" pitchFamily="34" charset="-128"/>
            </a:endParaRPr>
          </a:p>
          <a:p>
            <a:pPr marL="826135" lvl="1" indent="-460375">
              <a:spcBef>
                <a:spcPts val="0"/>
              </a:spcBef>
              <a:spcAft>
                <a:spcPts val="800"/>
              </a:spcAft>
              <a:buNone/>
            </a:pPr>
            <a:r>
              <a:rPr lang="en-US" dirty="0">
                <a:ea typeface="ＭＳ Ｐゴシック" pitchFamily="34" charset="-128"/>
              </a:rPr>
              <a:t>Contract Member-at-Large – Melissa Wolfson</a:t>
            </a:r>
          </a:p>
          <a:p>
            <a:pPr marL="826135" lvl="1" indent="-460375">
              <a:spcBef>
                <a:spcPts val="0"/>
              </a:spcBef>
              <a:spcAft>
                <a:spcPts val="800"/>
              </a:spcAft>
              <a:buNone/>
            </a:pPr>
            <a:r>
              <a:rPr lang="en-US" dirty="0">
                <a:ea typeface="ＭＳ Ｐゴシック" pitchFamily="34" charset="-128"/>
              </a:rPr>
              <a:t>Contingent Faculty Member-at-Large – Kristen Everhart</a:t>
            </a:r>
          </a:p>
          <a:p>
            <a:pPr marL="826135" lvl="1" indent="-460375">
              <a:spcBef>
                <a:spcPts val="0"/>
              </a:spcBef>
              <a:spcAft>
                <a:spcPts val="800"/>
              </a:spcAft>
              <a:buNone/>
            </a:pPr>
            <a:r>
              <a:rPr lang="en-US" dirty="0">
                <a:ea typeface="ＭＳ Ｐゴシック" pitchFamily="34" charset="-128"/>
              </a:rPr>
              <a:t>Curriculum Chair – Veronica Hartmann</a:t>
            </a:r>
          </a:p>
          <a:p>
            <a:pPr marL="826135" lvl="1" indent="-460375">
              <a:spcBef>
                <a:spcPts val="0"/>
              </a:spcBef>
              <a:spcAft>
                <a:spcPts val="800"/>
              </a:spcAft>
              <a:buNone/>
            </a:pPr>
            <a:r>
              <a:rPr lang="en-US" dirty="0">
                <a:ea typeface="ＭＳ Ｐゴシック" pitchFamily="34" charset="-128"/>
              </a:rPr>
              <a:t>Chair of Chairs – Mary </a:t>
            </a:r>
            <a:r>
              <a:rPr lang="en-US" dirty="0" err="1">
                <a:ea typeface="ＭＳ Ｐゴシック" pitchFamily="34" charset="-128"/>
              </a:rPr>
              <a:t>Kjartenson</a:t>
            </a:r>
            <a:endParaRPr lang="en-US" dirty="0">
              <a:ea typeface="ＭＳ Ｐゴシック" pitchFamily="34" charset="-128"/>
            </a:endParaRPr>
          </a:p>
        </p:txBody>
      </p:sp>
      <p:sp>
        <p:nvSpPr>
          <p:cNvPr id="5" name="Slide Number Placeholder 4">
            <a:extLst>
              <a:ext uri="{FF2B5EF4-FFF2-40B4-BE49-F238E27FC236}">
                <a16:creationId xmlns:a16="http://schemas.microsoft.com/office/drawing/2014/main" id="{A19EE5CE-C90C-B908-99BA-B0215507D854}"/>
              </a:ext>
            </a:extLst>
          </p:cNvPr>
          <p:cNvSpPr>
            <a:spLocks noGrp="1"/>
          </p:cNvSpPr>
          <p:nvPr>
            <p:ph type="sldNum" sz="quarter" idx="12"/>
          </p:nvPr>
        </p:nvSpPr>
        <p:spPr/>
        <p:txBody>
          <a:bodyPr/>
          <a:lstStyle/>
          <a:p>
            <a:fld id="{401CF334-2D5C-4859-84A6-CA7E6E43FAEB}" type="slidenum">
              <a:rPr lang="en-US" smtClean="0"/>
              <a:t>30</a:t>
            </a:fld>
            <a:endParaRPr lang="en-US"/>
          </a:p>
        </p:txBody>
      </p:sp>
    </p:spTree>
    <p:extLst>
      <p:ext uri="{BB962C8B-B14F-4D97-AF65-F5344CB8AC3E}">
        <p14:creationId xmlns:p14="http://schemas.microsoft.com/office/powerpoint/2010/main" val="3245658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034" y="1953690"/>
            <a:ext cx="10526466" cy="4329012"/>
          </a:xfrm>
        </p:spPr>
        <p:txBody>
          <a:bodyPr anchor="t">
            <a:noAutofit/>
          </a:bodyPr>
          <a:lstStyle/>
          <a:p>
            <a:pPr algn="ctr"/>
            <a:br>
              <a:rPr lang="en-US" sz="2600" dirty="0"/>
            </a:br>
            <a:br>
              <a:rPr lang="en-US" sz="2600" dirty="0"/>
            </a:br>
            <a:r>
              <a:rPr lang="en-US" sz="2600" dirty="0"/>
              <a:t>If the calendar was approved earlier, </a:t>
            </a:r>
            <a:br>
              <a:rPr lang="en-US" sz="2600" dirty="0"/>
            </a:br>
            <a:r>
              <a:rPr lang="en-US" sz="2600" dirty="0"/>
              <a:t>the first meeting of the 2025-26 SDMC Academic Senate is:</a:t>
            </a:r>
            <a:br>
              <a:rPr lang="en-US" sz="2600" b="0" dirty="0"/>
            </a:br>
            <a:r>
              <a:rPr lang="en-US" sz="2600" b="0" spc="-5" dirty="0">
                <a:effectLst/>
                <a:ea typeface="Tahoma" panose="020B0604030504040204" pitchFamily="34" charset="0"/>
              </a:rPr>
              <a:t>Tuesday, </a:t>
            </a:r>
            <a:r>
              <a:rPr lang="en-US" sz="2600" b="0" spc="-5" dirty="0">
                <a:ea typeface="Tahoma" panose="020B0604030504040204" pitchFamily="34" charset="0"/>
              </a:rPr>
              <a:t>October 21</a:t>
            </a:r>
            <a:r>
              <a:rPr lang="en-US" sz="2600" b="0" spc="-5" dirty="0">
                <a:effectLst/>
                <a:ea typeface="Tahoma" panose="020B0604030504040204" pitchFamily="34" charset="0"/>
              </a:rPr>
              <a:t>, 2025 </a:t>
            </a:r>
            <a:r>
              <a:rPr lang="en-US" sz="2600" b="0" spc="-5" dirty="0">
                <a:ea typeface="Tahoma" panose="020B0604030504040204" pitchFamily="34" charset="0"/>
              </a:rPr>
              <a:t>from </a:t>
            </a:r>
            <a:r>
              <a:rPr lang="en-US" sz="2600" b="0" spc="-5" dirty="0">
                <a:effectLst/>
                <a:ea typeface="Tahoma" panose="020B0604030504040204" pitchFamily="34" charset="0"/>
              </a:rPr>
              <a:t>3:30-5:00 pm in </a:t>
            </a:r>
            <a:r>
              <a:rPr lang="en-US" sz="2600" b="0" spc="-5" dirty="0">
                <a:ea typeface="Tahoma" panose="020B0604030504040204" pitchFamily="34" charset="0"/>
              </a:rPr>
              <a:t>M-110 and </a:t>
            </a:r>
            <a:r>
              <a:rPr lang="en-US" sz="2600" b="0" spc="-5" dirty="0">
                <a:effectLst/>
                <a:ea typeface="Tahoma" panose="020B0604030504040204" pitchFamily="34" charset="0"/>
              </a:rPr>
              <a:t>on </a:t>
            </a:r>
            <a:r>
              <a:rPr lang="en-US" sz="2600" b="0" spc="-5" dirty="0">
                <a:effectLst/>
                <a:ea typeface="Tahoma" panose="020B0604030504040204" pitchFamily="34" charset="0"/>
                <a:hlinkClick r:id="rId3"/>
              </a:rPr>
              <a:t>Zoom</a:t>
            </a:r>
            <a:r>
              <a:rPr lang="en-US" sz="2600" b="0" spc="-5" dirty="0">
                <a:effectLst/>
                <a:ea typeface="Tahoma" panose="020B0604030504040204" pitchFamily="34" charset="0"/>
              </a:rPr>
              <a:t>.</a:t>
            </a:r>
            <a:br>
              <a:rPr lang="en-US" sz="2600" b="0" dirty="0">
                <a:highlight>
                  <a:srgbClr val="FFFF00"/>
                </a:highlight>
              </a:rPr>
            </a:br>
            <a:br>
              <a:rPr lang="en-US" sz="2600" b="0" dirty="0"/>
            </a:br>
            <a:br>
              <a:rPr lang="en-US" sz="2600" b="0" dirty="0"/>
            </a:br>
            <a:r>
              <a:rPr lang="en-US" sz="2600" b="0" i="1" dirty="0"/>
              <a:t>Senators wishing to attend remotely can learn more via the</a:t>
            </a:r>
            <a:br>
              <a:rPr lang="en-US" sz="2600" b="0" i="1" dirty="0"/>
            </a:br>
            <a:r>
              <a:rPr lang="en-US" sz="2600" b="0" i="1" dirty="0">
                <a:hlinkClick r:id="rId4"/>
              </a:rPr>
              <a:t>A.S. Senator Remote Attendance Form</a:t>
            </a:r>
            <a:r>
              <a:rPr lang="en-US" sz="2600" b="0" i="1" dirty="0"/>
              <a:t>. Senators wishing to change their attendance to in person should contact </a:t>
            </a:r>
            <a:r>
              <a:rPr lang="en-US" sz="2600" b="0" i="1" dirty="0">
                <a:hlinkClick r:id="rId5"/>
              </a:rPr>
              <a:t>rgomez001@sdccd.edu</a:t>
            </a:r>
            <a:r>
              <a:rPr lang="en-US" sz="2600" b="0" i="1" dirty="0"/>
              <a:t>.</a:t>
            </a:r>
            <a:endParaRPr lang="en-US" sz="2600" i="1" dirty="0"/>
          </a:p>
        </p:txBody>
      </p:sp>
      <p:sp>
        <p:nvSpPr>
          <p:cNvPr id="6" name="TextBox 5">
            <a:extLst>
              <a:ext uri="{FF2B5EF4-FFF2-40B4-BE49-F238E27FC236}">
                <a16:creationId xmlns:a16="http://schemas.microsoft.com/office/drawing/2014/main" id="{1DD5FEF1-F867-F544-8CBD-2FA9DE9D6C6E}"/>
              </a:ext>
            </a:extLst>
          </p:cNvPr>
          <p:cNvSpPr txBox="1"/>
          <p:nvPr/>
        </p:nvSpPr>
        <p:spPr>
          <a:xfrm>
            <a:off x="11256135" y="6542468"/>
            <a:ext cx="184731" cy="369332"/>
          </a:xfrm>
          <a:prstGeom prst="rect">
            <a:avLst/>
          </a:prstGeom>
          <a:noFill/>
          <a:ln>
            <a:solidFill>
              <a:schemeClr val="bg2"/>
            </a:solidFill>
          </a:ln>
        </p:spPr>
        <p:txBody>
          <a:bodyPr wrap="none" rtlCol="0">
            <a:spAutoFit/>
          </a:bodyPr>
          <a:lstStyle/>
          <a:p>
            <a:endParaRPr lang="en-US" dirty="0" err="1"/>
          </a:p>
        </p:txBody>
      </p:sp>
      <p:sp>
        <p:nvSpPr>
          <p:cNvPr id="5" name="Title 2">
            <a:extLst>
              <a:ext uri="{FF2B5EF4-FFF2-40B4-BE49-F238E27FC236}">
                <a16:creationId xmlns:a16="http://schemas.microsoft.com/office/drawing/2014/main" id="{0F4959D2-E8F5-9A4D-9753-F655D3535591}"/>
              </a:ext>
            </a:extLst>
          </p:cNvPr>
          <p:cNvSpPr txBox="1">
            <a:spLocks/>
          </p:cNvSpPr>
          <p:nvPr/>
        </p:nvSpPr>
        <p:spPr>
          <a:xfrm>
            <a:off x="609600" y="433630"/>
            <a:ext cx="10972800" cy="1143000"/>
          </a:xfrm>
          <a:prstGeom prst="rect">
            <a:avLst/>
          </a:prstGeom>
          <a:ln>
            <a:noFill/>
          </a:ln>
        </p:spPr>
        <p:txBody>
          <a:bodyPr vert="horz" lIns="0" tIns="0" rIns="0" bIns="0" anchor="b">
            <a:normAutofit/>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tx2"/>
                </a:solidFill>
                <a:effectLst/>
                <a:latin typeface="+mj-lt"/>
                <a:ea typeface="+mj-ea"/>
                <a:cs typeface="+mj-cs"/>
              </a:defRPr>
            </a:lvl1pPr>
          </a:lstStyle>
          <a:p>
            <a:r>
              <a:rPr lang="en-US" sz="5000" b="0" dirty="0"/>
              <a:t>9. Adjournment</a:t>
            </a:r>
          </a:p>
        </p:txBody>
      </p:sp>
      <p:sp>
        <p:nvSpPr>
          <p:cNvPr id="2" name="Slide Number Placeholder 1">
            <a:extLst>
              <a:ext uri="{FF2B5EF4-FFF2-40B4-BE49-F238E27FC236}">
                <a16:creationId xmlns:a16="http://schemas.microsoft.com/office/drawing/2014/main" id="{29BD54FE-0B9C-7C4F-B8D6-6F8C4BCB6136}"/>
              </a:ext>
            </a:extLst>
          </p:cNvPr>
          <p:cNvSpPr>
            <a:spLocks noGrp="1"/>
          </p:cNvSpPr>
          <p:nvPr>
            <p:ph type="sldNum" sz="quarter" idx="12"/>
          </p:nvPr>
        </p:nvSpPr>
        <p:spPr/>
        <p:txBody>
          <a:bodyPr/>
          <a:lstStyle/>
          <a:p>
            <a:fld id="{401CF334-2D5C-4859-84A6-CA7E6E43FAEB}" type="slidenum">
              <a:rPr lang="en-US" smtClean="0"/>
              <a:t>31</a:t>
            </a:fld>
            <a:endParaRPr lang="en-US"/>
          </a:p>
        </p:txBody>
      </p:sp>
    </p:spTree>
    <p:extLst>
      <p:ext uri="{BB962C8B-B14F-4D97-AF65-F5344CB8AC3E}">
        <p14:creationId xmlns:p14="http://schemas.microsoft.com/office/powerpoint/2010/main" val="591252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DEC70-9CE3-2C69-5820-C6C4D4C4F7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EFB634-E847-9A72-C7CE-EE0CB3CA0241}"/>
              </a:ext>
            </a:extLst>
          </p:cNvPr>
          <p:cNvSpPr>
            <a:spLocks noGrp="1"/>
          </p:cNvSpPr>
          <p:nvPr>
            <p:ph type="title"/>
          </p:nvPr>
        </p:nvSpPr>
        <p:spPr>
          <a:xfrm>
            <a:off x="914400" y="925741"/>
            <a:ext cx="10363200" cy="2213700"/>
          </a:xfrm>
        </p:spPr>
        <p:txBody>
          <a:bodyPr anchor="b">
            <a:normAutofit/>
          </a:bodyPr>
          <a:lstStyle/>
          <a:p>
            <a:pPr algn="r"/>
            <a:r>
              <a:rPr lang="en-US" sz="6000" dirty="0"/>
              <a:t>San Diego Miramar College</a:t>
            </a:r>
            <a:br>
              <a:rPr lang="en-US" sz="6000" dirty="0"/>
            </a:br>
            <a:r>
              <a:rPr lang="en-US" sz="6000" dirty="0"/>
              <a:t>Academic Senate Meeting</a:t>
            </a:r>
          </a:p>
        </p:txBody>
      </p:sp>
      <p:sp>
        <p:nvSpPr>
          <p:cNvPr id="5" name="Subtitle 4">
            <a:extLst>
              <a:ext uri="{FF2B5EF4-FFF2-40B4-BE49-F238E27FC236}">
                <a16:creationId xmlns:a16="http://schemas.microsoft.com/office/drawing/2014/main" id="{527F8943-2855-FE7E-61B6-31EF6CA8C9F0}"/>
              </a:ext>
            </a:extLst>
          </p:cNvPr>
          <p:cNvSpPr>
            <a:spLocks noGrp="1"/>
          </p:cNvSpPr>
          <p:nvPr>
            <p:ph type="body" idx="1"/>
          </p:nvPr>
        </p:nvSpPr>
        <p:spPr>
          <a:xfrm>
            <a:off x="914400" y="3377615"/>
            <a:ext cx="10363200" cy="2637309"/>
          </a:xfrm>
        </p:spPr>
        <p:txBody>
          <a:bodyPr anchor="t">
            <a:noAutofit/>
          </a:bodyPr>
          <a:lstStyle/>
          <a:p>
            <a:pPr algn="r">
              <a:spcBef>
                <a:spcPts val="0"/>
              </a:spcBef>
            </a:pPr>
            <a:r>
              <a:rPr lang="en-US" sz="3200" b="1" dirty="0"/>
              <a:t>October 7, 2025</a:t>
            </a:r>
          </a:p>
          <a:p>
            <a:pPr algn="r">
              <a:spcBef>
                <a:spcPts val="0"/>
              </a:spcBef>
            </a:pPr>
            <a:r>
              <a:rPr lang="en-US" sz="3200" b="1" dirty="0"/>
              <a:t>2024-25 Academic Year</a:t>
            </a:r>
          </a:p>
          <a:p>
            <a:pPr algn="r">
              <a:spcBef>
                <a:spcPts val="0"/>
              </a:spcBef>
            </a:pPr>
            <a:endParaRPr lang="en-US" sz="3200" dirty="0"/>
          </a:p>
          <a:p>
            <a:pPr algn="r">
              <a:spcBef>
                <a:spcPts val="0"/>
              </a:spcBef>
            </a:pPr>
            <a:r>
              <a:rPr lang="en-US" sz="3200" b="1" i="1" dirty="0"/>
              <a:t>Cultivating Community:</a:t>
            </a:r>
          </a:p>
          <a:p>
            <a:pPr algn="r">
              <a:spcBef>
                <a:spcPts val="0"/>
              </a:spcBef>
            </a:pPr>
            <a:r>
              <a:rPr lang="en-US" sz="3200" b="1" i="1" dirty="0"/>
              <a:t>Making the invisible visible</a:t>
            </a:r>
            <a:endParaRPr lang="en-US" sz="1600" b="1" i="1" dirty="0"/>
          </a:p>
          <a:p>
            <a:pPr algn="r">
              <a:spcBef>
                <a:spcPts val="0"/>
              </a:spcBef>
            </a:pPr>
            <a:endParaRPr lang="en-US" sz="1600" dirty="0"/>
          </a:p>
          <a:p>
            <a:pPr algn="r">
              <a:spcBef>
                <a:spcPts val="0"/>
              </a:spcBef>
            </a:pPr>
            <a:r>
              <a:rPr lang="en-US" sz="1600" dirty="0"/>
              <a:t>Attending for Flex credit? Email </a:t>
            </a:r>
            <a:r>
              <a:rPr lang="en-US" sz="1600" dirty="0">
                <a:hlinkClick r:id="rId3"/>
              </a:rPr>
              <a:t>rgomez001@sdccd.edu</a:t>
            </a:r>
            <a:r>
              <a:rPr lang="en-US" sz="1600" dirty="0"/>
              <a:t> or </a:t>
            </a:r>
            <a:r>
              <a:rPr lang="en-US" sz="1600" dirty="0">
                <a:hlinkClick r:id="rId4"/>
              </a:rPr>
              <a:t>jbartolo@sdccd.edu</a:t>
            </a:r>
            <a:endParaRPr lang="en-US" sz="1600" dirty="0"/>
          </a:p>
        </p:txBody>
      </p:sp>
      <p:sp>
        <p:nvSpPr>
          <p:cNvPr id="6" name="TextBox 5">
            <a:extLst>
              <a:ext uri="{FF2B5EF4-FFF2-40B4-BE49-F238E27FC236}">
                <a16:creationId xmlns:a16="http://schemas.microsoft.com/office/drawing/2014/main" id="{AA818314-FB21-D03F-D4DD-655196972C5F}"/>
              </a:ext>
            </a:extLst>
          </p:cNvPr>
          <p:cNvSpPr txBox="1"/>
          <p:nvPr/>
        </p:nvSpPr>
        <p:spPr>
          <a:xfrm>
            <a:off x="11256135" y="6542468"/>
            <a:ext cx="184731" cy="369332"/>
          </a:xfrm>
          <a:prstGeom prst="rect">
            <a:avLst/>
          </a:prstGeom>
          <a:noFill/>
          <a:ln>
            <a:solidFill>
              <a:schemeClr val="bg2"/>
            </a:solidFill>
          </a:ln>
        </p:spPr>
        <p:txBody>
          <a:bodyPr wrap="none" rtlCol="0">
            <a:spAutoFit/>
          </a:bodyPr>
          <a:lstStyle/>
          <a:p>
            <a:endParaRPr lang="en-US" dirty="0" err="1"/>
          </a:p>
        </p:txBody>
      </p:sp>
      <p:pic>
        <p:nvPicPr>
          <p:cNvPr id="7" name="Picture 6">
            <a:hlinkClick r:id="rId5"/>
            <a:extLst>
              <a:ext uri="{FF2B5EF4-FFF2-40B4-BE49-F238E27FC236}">
                <a16:creationId xmlns:a16="http://schemas.microsoft.com/office/drawing/2014/main" id="{A5BB79AC-EDAE-A381-D8C0-F32A27B9377A}"/>
              </a:ext>
            </a:extLst>
          </p:cNvPr>
          <p:cNvPicPr>
            <a:picLocks noChangeAspect="1"/>
          </p:cNvPicPr>
          <p:nvPr/>
        </p:nvPicPr>
        <p:blipFill>
          <a:blip r:embed="rId6"/>
          <a:stretch>
            <a:fillRect/>
          </a:stretch>
        </p:blipFill>
        <p:spPr>
          <a:xfrm>
            <a:off x="2559156" y="3448923"/>
            <a:ext cx="2133600" cy="2168577"/>
          </a:xfrm>
          <a:prstGeom prst="rect">
            <a:avLst/>
          </a:prstGeom>
        </p:spPr>
      </p:pic>
      <p:sp>
        <p:nvSpPr>
          <p:cNvPr id="3" name="TextBox 2">
            <a:extLst>
              <a:ext uri="{FF2B5EF4-FFF2-40B4-BE49-F238E27FC236}">
                <a16:creationId xmlns:a16="http://schemas.microsoft.com/office/drawing/2014/main" id="{FC076271-23F4-7A94-6905-FC29AA10E124}"/>
              </a:ext>
            </a:extLst>
          </p:cNvPr>
          <p:cNvSpPr txBox="1"/>
          <p:nvPr/>
        </p:nvSpPr>
        <p:spPr>
          <a:xfrm>
            <a:off x="2592686" y="5527433"/>
            <a:ext cx="2105576" cy="276999"/>
          </a:xfrm>
          <a:prstGeom prst="rect">
            <a:avLst/>
          </a:prstGeom>
          <a:noFill/>
          <a:ln>
            <a:noFill/>
          </a:ln>
        </p:spPr>
        <p:txBody>
          <a:bodyPr wrap="none" rtlCol="0">
            <a:spAutoFit/>
          </a:bodyPr>
          <a:lstStyle/>
          <a:p>
            <a:r>
              <a:rPr lang="en-US" sz="1200" dirty="0"/>
              <a:t>(QR Code for A.S. Webpage)</a:t>
            </a:r>
          </a:p>
        </p:txBody>
      </p:sp>
      <p:sp>
        <p:nvSpPr>
          <p:cNvPr id="2" name="Slide Number Placeholder 1">
            <a:extLst>
              <a:ext uri="{FF2B5EF4-FFF2-40B4-BE49-F238E27FC236}">
                <a16:creationId xmlns:a16="http://schemas.microsoft.com/office/drawing/2014/main" id="{3EB1C46F-8268-EF23-A14A-FD08B0996EAF}"/>
              </a:ext>
            </a:extLst>
          </p:cNvPr>
          <p:cNvSpPr>
            <a:spLocks noGrp="1"/>
          </p:cNvSpPr>
          <p:nvPr>
            <p:ph type="sldNum" sz="quarter" idx="12"/>
          </p:nvPr>
        </p:nvSpPr>
        <p:spPr/>
        <p:txBody>
          <a:bodyPr/>
          <a:lstStyle/>
          <a:p>
            <a:fld id="{401CF334-2D5C-4859-84A6-CA7E6E43FAEB}" type="slidenum">
              <a:rPr lang="en-US" smtClean="0"/>
              <a:t>4</a:t>
            </a:fld>
            <a:endParaRPr lang="en-US"/>
          </a:p>
        </p:txBody>
      </p:sp>
    </p:spTree>
    <p:extLst>
      <p:ext uri="{BB962C8B-B14F-4D97-AF65-F5344CB8AC3E}">
        <p14:creationId xmlns:p14="http://schemas.microsoft.com/office/powerpoint/2010/main" val="1056242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59543"/>
            <a:ext cx="10972800" cy="833602"/>
          </a:xfrm>
        </p:spPr>
        <p:txBody>
          <a:bodyPr/>
          <a:lstStyle/>
          <a:p>
            <a:r>
              <a:rPr lang="en-US" dirty="0"/>
              <a:t>2. Agenda Overview</a:t>
            </a:r>
          </a:p>
        </p:txBody>
      </p:sp>
      <p:sp>
        <p:nvSpPr>
          <p:cNvPr id="2" name="Content Placeholder 1"/>
          <p:cNvSpPr>
            <a:spLocks noGrp="1"/>
          </p:cNvSpPr>
          <p:nvPr>
            <p:ph idx="1"/>
          </p:nvPr>
        </p:nvSpPr>
        <p:spPr>
          <a:xfrm>
            <a:off x="335922" y="1422564"/>
            <a:ext cx="11520156" cy="4485795"/>
          </a:xfrm>
        </p:spPr>
        <p:txBody>
          <a:bodyPr numCol="2">
            <a:noAutofit/>
          </a:bodyPr>
          <a:lstStyle/>
          <a:p>
            <a:pPr marL="514350" lvl="0" indent="-514350">
              <a:spcBef>
                <a:spcPts val="0"/>
              </a:spcBef>
              <a:buFont typeface="+mj-lt"/>
              <a:buAutoNum type="arabicPeriod"/>
            </a:pPr>
            <a:r>
              <a:rPr lang="en-US" sz="1800" dirty="0"/>
              <a:t>Call to Order</a:t>
            </a:r>
          </a:p>
          <a:p>
            <a:pPr marL="514350" lvl="0" indent="-514350">
              <a:spcBef>
                <a:spcPts val="0"/>
              </a:spcBef>
              <a:buFont typeface="+mj-lt"/>
              <a:buAutoNum type="arabicPeriod"/>
            </a:pPr>
            <a:r>
              <a:rPr lang="en-US" sz="1800" dirty="0"/>
              <a:t>Approval of Agenda &amp; Consent Calendar</a:t>
            </a:r>
          </a:p>
          <a:p>
            <a:pPr marL="880110" lvl="1" indent="-514350">
              <a:spcBef>
                <a:spcPts val="0"/>
              </a:spcBef>
              <a:buFont typeface="+mj-lt"/>
              <a:buAutoNum type="alphaLcPeriod"/>
            </a:pPr>
            <a:r>
              <a:rPr lang="en-US" sz="1800" b="0" i="0" u="none" strike="noStrike" dirty="0">
                <a:solidFill>
                  <a:srgbClr val="006E79"/>
                </a:solidFill>
                <a:effectLst/>
                <a:hlinkClick r:id="rId2"/>
              </a:rPr>
              <a:t>DRAFT Minutes 091625</a:t>
            </a:r>
            <a:endParaRPr lang="en-US" sz="1800" dirty="0">
              <a:hlinkClick r:id="rId3"/>
            </a:endParaRPr>
          </a:p>
          <a:p>
            <a:pPr marL="514350" lvl="0" indent="-514350">
              <a:spcBef>
                <a:spcPts val="0"/>
              </a:spcBef>
              <a:buFont typeface="+mj-lt"/>
              <a:buAutoNum type="arabicPeriod"/>
            </a:pPr>
            <a:r>
              <a:rPr lang="en-US" sz="1800" dirty="0"/>
              <a:t>Land Acknowledgement</a:t>
            </a:r>
          </a:p>
          <a:p>
            <a:pPr marL="514350" lvl="0" indent="-514350">
              <a:spcBef>
                <a:spcPts val="0"/>
              </a:spcBef>
              <a:buFont typeface="+mj-lt"/>
              <a:buAutoNum type="arabicPeriod"/>
            </a:pPr>
            <a:r>
              <a:rPr lang="en-US" sz="1800" dirty="0"/>
              <a:t>Public Comments</a:t>
            </a:r>
          </a:p>
          <a:p>
            <a:pPr marL="514350" indent="-514350">
              <a:spcBef>
                <a:spcPts val="0"/>
              </a:spcBef>
              <a:buFont typeface="+mj-lt"/>
              <a:buAutoNum type="arabicPeriod"/>
            </a:pPr>
            <a:r>
              <a:rPr lang="en-US" sz="1800" dirty="0"/>
              <a:t>Action Items</a:t>
            </a:r>
          </a:p>
          <a:p>
            <a:pPr marL="744538" indent="-338138">
              <a:spcBef>
                <a:spcPts val="0"/>
              </a:spcBef>
              <a:buFont typeface="+mj-lt"/>
              <a:buAutoNum type="alphaLcPeriod"/>
            </a:pPr>
            <a:r>
              <a:rPr lang="en-US" sz="1800" dirty="0">
                <a:latin typeface="Arial" panose="020B0604020202020204" pitchFamily="34" charset="0"/>
                <a:ea typeface="Arial" panose="020B0604020202020204" pitchFamily="34" charset="0"/>
                <a:cs typeface="Times New Roman" panose="02020603050405020304" pitchFamily="18" charset="0"/>
              </a:rPr>
              <a:t>AS Meeting Modality Update</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514350" indent="-514350">
              <a:spcBef>
                <a:spcPts val="0"/>
              </a:spcBef>
              <a:buFont typeface="+mj-lt"/>
              <a:buAutoNum type="arabicPeriod" startAt="6"/>
            </a:pPr>
            <a:r>
              <a:rPr lang="en-US" sz="1800" dirty="0"/>
              <a:t>Discussion Items</a:t>
            </a:r>
          </a:p>
          <a:p>
            <a:pPr marL="880110" lvl="1" indent="-514350">
              <a:spcBef>
                <a:spcPts val="0"/>
              </a:spcBef>
              <a:buFont typeface="+mj-lt"/>
              <a:buAutoNum type="alphaLcPeriod"/>
            </a:pPr>
            <a:r>
              <a:rPr lang="en-US" sz="1800" dirty="0"/>
              <a:t>Standing: Curriculum Committee Updates</a:t>
            </a:r>
          </a:p>
          <a:p>
            <a:pPr marL="880110" lvl="1" indent="-514350">
              <a:spcBef>
                <a:spcPts val="0"/>
              </a:spcBef>
              <a:buFont typeface="+mj-lt"/>
              <a:buAutoNum type="alphaLcPeriod"/>
            </a:pPr>
            <a:r>
              <a:rPr lang="en-US" sz="1800" dirty="0">
                <a:ea typeface="Tahoma" panose="020B0604030504040204" pitchFamily="34" charset="0"/>
              </a:rPr>
              <a:t>Miramar College Mission &amp; Vision Statements Update</a:t>
            </a:r>
          </a:p>
          <a:p>
            <a:pPr marL="880110" lvl="1" indent="-514350">
              <a:spcBef>
                <a:spcPts val="0"/>
              </a:spcBef>
              <a:buFont typeface="+mj-lt"/>
              <a:buAutoNum type="alphaLcPeriod"/>
            </a:pPr>
            <a:r>
              <a:rPr lang="en-US" sz="1800" dirty="0">
                <a:ea typeface="Tahoma" panose="020B0604030504040204" pitchFamily="34" charset="0"/>
              </a:rPr>
              <a:t>Ensuring Senate Representation for All Faculty</a:t>
            </a:r>
          </a:p>
          <a:p>
            <a:pPr marL="880110" lvl="1" indent="-514350">
              <a:spcBef>
                <a:spcPts val="0"/>
              </a:spcBef>
              <a:buFont typeface="+mj-lt"/>
              <a:buAutoNum type="alphaLcPeriod"/>
            </a:pPr>
            <a:r>
              <a:rPr lang="en-US" sz="1800" dirty="0">
                <a:effectLst/>
                <a:ea typeface="Tahoma" panose="020B0604030504040204" pitchFamily="34" charset="0"/>
              </a:rPr>
              <a:t>Software Approval Diagram Flowchart</a:t>
            </a:r>
          </a:p>
          <a:p>
            <a:pPr marL="880110" lvl="1" indent="-514350">
              <a:spcBef>
                <a:spcPts val="0"/>
              </a:spcBef>
              <a:buFont typeface="+mj-lt"/>
              <a:buAutoNum type="alphaLcPeriod"/>
            </a:pPr>
            <a:r>
              <a:rPr lang="en-US" sz="1800" dirty="0">
                <a:ea typeface="Tahoma" panose="020B0604030504040204" pitchFamily="34" charset="0"/>
              </a:rPr>
              <a:t>SDCCD’s Commitment to Free Speech and Academic Freedom</a:t>
            </a:r>
          </a:p>
          <a:p>
            <a:pPr marL="880110" lvl="1" indent="-514350">
              <a:spcBef>
                <a:spcPts val="0"/>
              </a:spcBef>
              <a:buFont typeface="+mj-lt"/>
              <a:buAutoNum type="alphaLcPeriod"/>
            </a:pPr>
            <a:r>
              <a:rPr lang="en-US" sz="1800" dirty="0">
                <a:effectLst/>
                <a:ea typeface="Tahoma" panose="020B0604030504040204" pitchFamily="34" charset="0"/>
              </a:rPr>
              <a:t>Student Equity Plan 2025-2028</a:t>
            </a:r>
          </a:p>
          <a:p>
            <a:pPr marL="880110" lvl="1" indent="-514350">
              <a:spcBef>
                <a:spcPts val="0"/>
              </a:spcBef>
              <a:buFont typeface="+mj-lt"/>
              <a:buAutoNum type="alphaLcPeriod"/>
            </a:pPr>
            <a:r>
              <a:rPr lang="en-US" sz="1800" dirty="0">
                <a:ea typeface="Tahoma" panose="020B0604030504040204" pitchFamily="34" charset="0"/>
              </a:rPr>
              <a:t>Faculty Contract Hiring List Presentation</a:t>
            </a:r>
          </a:p>
          <a:p>
            <a:pPr marL="880110" lvl="1" indent="-514350">
              <a:spcBef>
                <a:spcPts val="0"/>
              </a:spcBef>
              <a:buFont typeface="+mj-lt"/>
              <a:buAutoNum type="alphaLcPeriod"/>
            </a:pPr>
            <a:r>
              <a:rPr lang="en-US" sz="1800" dirty="0">
                <a:effectLst/>
                <a:ea typeface="Tahoma" panose="020B0604030504040204" pitchFamily="34" charset="0"/>
              </a:rPr>
              <a:t>Miramar AI Working Group – AI Policies &amp; Gui</a:t>
            </a:r>
            <a:r>
              <a:rPr lang="en-US" sz="1800" dirty="0">
                <a:ea typeface="Tahoma" panose="020B0604030504040204" pitchFamily="34" charset="0"/>
              </a:rPr>
              <a:t>delines</a:t>
            </a:r>
            <a:endParaRPr lang="en-US" sz="1800" dirty="0">
              <a:effectLst/>
              <a:ea typeface="Tahoma" panose="020B0604030504040204" pitchFamily="34" charset="0"/>
            </a:endParaRPr>
          </a:p>
          <a:p>
            <a:pPr marL="514350" indent="-514350">
              <a:spcBef>
                <a:spcPts val="0"/>
              </a:spcBef>
              <a:buFont typeface="+mj-lt"/>
              <a:buAutoNum type="arabicPeriod" startAt="7"/>
            </a:pPr>
            <a:r>
              <a:rPr lang="en-US" sz="1800" dirty="0"/>
              <a:t>Reports:</a:t>
            </a:r>
          </a:p>
          <a:p>
            <a:pPr marL="880110" lvl="1" indent="-514350">
              <a:spcBef>
                <a:spcPts val="0"/>
              </a:spcBef>
              <a:buFont typeface="+mj-lt"/>
              <a:buAutoNum type="alphaLcPeriod"/>
            </a:pPr>
            <a:r>
              <a:rPr lang="en-US" sz="1800" dirty="0"/>
              <a:t>Committee Reports</a:t>
            </a:r>
            <a:endParaRPr lang="en-US" sz="1800" strike="sngStrike" dirty="0"/>
          </a:p>
          <a:p>
            <a:pPr marL="880110" lvl="1" indent="-514350">
              <a:spcBef>
                <a:spcPts val="0"/>
              </a:spcBef>
              <a:buFont typeface="+mj-lt"/>
              <a:buAutoNum type="alphaLcPeriod"/>
            </a:pPr>
            <a:r>
              <a:rPr lang="en-US" sz="1800" dirty="0"/>
              <a:t>Special Reports</a:t>
            </a:r>
          </a:p>
          <a:p>
            <a:pPr marL="1154430" lvl="2" indent="-514350">
              <a:spcBef>
                <a:spcPts val="0"/>
              </a:spcBef>
              <a:buFont typeface="+mj-lt"/>
              <a:buAutoNum type="alphaLcPeriod"/>
            </a:pPr>
            <a:r>
              <a:rPr lang="en-US" sz="1800" dirty="0"/>
              <a:t>Faculty Technology Liaison Report</a:t>
            </a:r>
          </a:p>
          <a:p>
            <a:pPr marL="880110" lvl="1" indent="-514350">
              <a:spcBef>
                <a:spcPts val="0"/>
              </a:spcBef>
              <a:buFont typeface="+mj-lt"/>
              <a:buAutoNum type="alphaLcPeriod"/>
            </a:pPr>
            <a:r>
              <a:rPr lang="en-US" sz="1800" dirty="0"/>
              <a:t>Executive Committee Reports</a:t>
            </a:r>
          </a:p>
          <a:p>
            <a:pPr marL="1154430" lvl="2" indent="-514350">
              <a:spcBef>
                <a:spcPts val="0"/>
              </a:spcBef>
              <a:buFont typeface="+mj-lt"/>
              <a:buAutoNum type="romanLcPeriod"/>
            </a:pPr>
            <a:r>
              <a:rPr lang="en-US" sz="1800" dirty="0">
                <a:hlinkClick r:id="rId4"/>
              </a:rPr>
              <a:t>AS Resource Document</a:t>
            </a:r>
            <a:endParaRPr lang="en-US" sz="1800" dirty="0"/>
          </a:p>
          <a:p>
            <a:pPr marL="514350" lvl="0" indent="-514350">
              <a:spcBef>
                <a:spcPts val="0"/>
              </a:spcBef>
              <a:buFont typeface="+mj-lt"/>
              <a:buAutoNum type="arabicPeriod" startAt="7"/>
            </a:pPr>
            <a:r>
              <a:rPr lang="en-US" sz="1800" dirty="0"/>
              <a:t>Announcements</a:t>
            </a:r>
          </a:p>
          <a:p>
            <a:pPr marL="514350" lvl="0" indent="-514350">
              <a:spcBef>
                <a:spcPts val="0"/>
              </a:spcBef>
              <a:buFont typeface="+mj-lt"/>
              <a:buAutoNum type="arabicPeriod" startAt="7"/>
            </a:pPr>
            <a:r>
              <a:rPr lang="en-US" sz="1800" dirty="0"/>
              <a:t>Adjournment</a:t>
            </a:r>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5</a:t>
            </a:fld>
            <a:endParaRPr lang="en-US"/>
          </a:p>
        </p:txBody>
      </p:sp>
      <p:sp>
        <p:nvSpPr>
          <p:cNvPr id="6" name="TextBox 5">
            <a:extLst>
              <a:ext uri="{FF2B5EF4-FFF2-40B4-BE49-F238E27FC236}">
                <a16:creationId xmlns:a16="http://schemas.microsoft.com/office/drawing/2014/main" id="{13743A35-43E1-534B-A511-51AA5367A8C2}"/>
              </a:ext>
            </a:extLst>
          </p:cNvPr>
          <p:cNvSpPr txBox="1"/>
          <p:nvPr/>
        </p:nvSpPr>
        <p:spPr>
          <a:xfrm>
            <a:off x="1583055" y="6137778"/>
            <a:ext cx="9025890" cy="430887"/>
          </a:xfrm>
          <a:prstGeom prst="rect">
            <a:avLst/>
          </a:prstGeom>
          <a:noFill/>
          <a:ln>
            <a:noFill/>
          </a:ln>
        </p:spPr>
        <p:txBody>
          <a:bodyPr wrap="square">
            <a:spAutoFit/>
          </a:bodyPr>
          <a:lstStyle/>
          <a:p>
            <a:pPr marL="920750" indent="-920750" algn="ctr">
              <a:buClr>
                <a:srgbClr val="20557B"/>
              </a:buClr>
            </a:pPr>
            <a:r>
              <a:rPr lang="en-US" sz="2200" b="1" spc="-5" dirty="0">
                <a:solidFill>
                  <a:srgbClr val="000000"/>
                </a:solidFill>
                <a:effectLst/>
                <a:ea typeface="Arial" panose="020B0604020202020204" pitchFamily="34" charset="0"/>
                <a:cs typeface="Times New Roman" panose="02020603050405020304" pitchFamily="18" charset="0"/>
                <a:hlinkClick r:id="rId5"/>
              </a:rPr>
              <a:t>A.S. Agenda for 9/16/25</a:t>
            </a:r>
            <a:r>
              <a:rPr lang="en-US" sz="2200" b="1" spc="-5" dirty="0">
                <a:solidFill>
                  <a:srgbClr val="000000"/>
                </a:solidFill>
                <a:effectLst/>
                <a:ea typeface="Arial" panose="020B0604020202020204" pitchFamily="34" charset="0"/>
                <a:cs typeface="Times New Roman" panose="02020603050405020304" pitchFamily="18" charset="0"/>
              </a:rPr>
              <a:t>		</a:t>
            </a:r>
            <a:r>
              <a:rPr lang="en-US" sz="2200" b="1" i="0" u="none" strike="noStrike" dirty="0">
                <a:solidFill>
                  <a:srgbClr val="006E79"/>
                </a:solidFill>
                <a:effectLst/>
                <a:hlinkClick r:id="rId6"/>
              </a:rPr>
              <a:t> AS Code of Conduct</a:t>
            </a:r>
            <a:endParaRPr lang="en-US" sz="2200" b="1" i="0" u="none" strike="noStrike" dirty="0">
              <a:solidFill>
                <a:srgbClr val="2C2E32"/>
              </a:solidFill>
              <a:effectLst/>
            </a:endParaRPr>
          </a:p>
        </p:txBody>
      </p:sp>
    </p:spTree>
    <p:extLst>
      <p:ext uri="{BB962C8B-B14F-4D97-AF65-F5344CB8AC3E}">
        <p14:creationId xmlns:p14="http://schemas.microsoft.com/office/powerpoint/2010/main" val="1185715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6</a:t>
            </a:fld>
            <a:endParaRPr lang="en-US"/>
          </a:p>
        </p:txBody>
      </p:sp>
      <p:sp>
        <p:nvSpPr>
          <p:cNvPr id="9" name="TextBox 8">
            <a:extLst>
              <a:ext uri="{FF2B5EF4-FFF2-40B4-BE49-F238E27FC236}">
                <a16:creationId xmlns:a16="http://schemas.microsoft.com/office/drawing/2014/main" id="{6D9DAACF-EF70-464A-BD16-2E96EBF29215}"/>
              </a:ext>
            </a:extLst>
          </p:cNvPr>
          <p:cNvSpPr txBox="1"/>
          <p:nvPr/>
        </p:nvSpPr>
        <p:spPr>
          <a:xfrm>
            <a:off x="164123" y="6324600"/>
            <a:ext cx="11768797" cy="369332"/>
          </a:xfrm>
          <a:prstGeom prst="rect">
            <a:avLst/>
          </a:prstGeom>
          <a:noFill/>
          <a:ln>
            <a:solidFill>
              <a:schemeClr val="bg2"/>
            </a:solidFill>
          </a:ln>
        </p:spPr>
        <p:txBody>
          <a:bodyPr wrap="square" rtlCol="0">
            <a:spAutoFit/>
          </a:bodyPr>
          <a:lstStyle/>
          <a:p>
            <a:pPr marL="120650" algn="ctr"/>
            <a:r>
              <a:rPr lang="en-US" i="1" dirty="0"/>
              <a:t>Resources: </a:t>
            </a:r>
            <a:r>
              <a:rPr lang="en-US" i="1" dirty="0">
                <a:hlinkClick r:id="rId3"/>
              </a:rPr>
              <a:t>“Making a land acknowledgment meaningful”</a:t>
            </a:r>
            <a:r>
              <a:rPr lang="en-US" i="1" dirty="0"/>
              <a:t>; </a:t>
            </a:r>
            <a:r>
              <a:rPr lang="en-US" i="1" dirty="0">
                <a:hlinkClick r:id="rId4"/>
              </a:rPr>
              <a:t>A call for more powerful land acknowledgements</a:t>
            </a:r>
            <a:endParaRPr lang="en-US" dirty="0"/>
          </a:p>
        </p:txBody>
      </p:sp>
      <p:pic>
        <p:nvPicPr>
          <p:cNvPr id="7" name="Picture 6">
            <a:extLst>
              <a:ext uri="{FF2B5EF4-FFF2-40B4-BE49-F238E27FC236}">
                <a16:creationId xmlns:a16="http://schemas.microsoft.com/office/drawing/2014/main" id="{CDC90B1C-D916-2040-94D2-DAA473A11609}"/>
              </a:ext>
            </a:extLst>
          </p:cNvPr>
          <p:cNvPicPr>
            <a:picLocks noChangeAspect="1"/>
          </p:cNvPicPr>
          <p:nvPr/>
        </p:nvPicPr>
        <p:blipFill>
          <a:blip r:embed="rId5"/>
          <a:stretch>
            <a:fillRect/>
          </a:stretch>
        </p:blipFill>
        <p:spPr>
          <a:xfrm>
            <a:off x="563880" y="1299970"/>
            <a:ext cx="11064240" cy="5055743"/>
          </a:xfrm>
          <a:prstGeom prst="rect">
            <a:avLst/>
          </a:prstGeom>
        </p:spPr>
      </p:pic>
      <p:sp>
        <p:nvSpPr>
          <p:cNvPr id="11" name="Title 2">
            <a:extLst>
              <a:ext uri="{FF2B5EF4-FFF2-40B4-BE49-F238E27FC236}">
                <a16:creationId xmlns:a16="http://schemas.microsoft.com/office/drawing/2014/main" id="{F748C175-CCB4-3946-9A4D-1FABC025DBAA}"/>
              </a:ext>
            </a:extLst>
          </p:cNvPr>
          <p:cNvSpPr>
            <a:spLocks noGrp="1"/>
          </p:cNvSpPr>
          <p:nvPr>
            <p:ph type="title"/>
          </p:nvPr>
        </p:nvSpPr>
        <p:spPr>
          <a:xfrm>
            <a:off x="609600" y="495692"/>
            <a:ext cx="10972800" cy="858753"/>
          </a:xfrm>
        </p:spPr>
        <p:txBody>
          <a:bodyPr>
            <a:normAutofit/>
          </a:bodyPr>
          <a:lstStyle/>
          <a:p>
            <a:pPr marL="812800" indent="-812800"/>
            <a:r>
              <a:rPr lang="en-US" dirty="0"/>
              <a:t>3. Land Acknowledgment</a:t>
            </a:r>
          </a:p>
        </p:txBody>
      </p:sp>
    </p:spTree>
    <p:extLst>
      <p:ext uri="{BB962C8B-B14F-4D97-AF65-F5344CB8AC3E}">
        <p14:creationId xmlns:p14="http://schemas.microsoft.com/office/powerpoint/2010/main" val="829267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4. Public Comments (10 min)</a:t>
            </a:r>
          </a:p>
        </p:txBody>
      </p:sp>
      <p:sp>
        <p:nvSpPr>
          <p:cNvPr id="2" name="Content Placeholder 1"/>
          <p:cNvSpPr>
            <a:spLocks noGrp="1"/>
          </p:cNvSpPr>
          <p:nvPr>
            <p:ph idx="1"/>
          </p:nvPr>
        </p:nvSpPr>
        <p:spPr>
          <a:xfrm>
            <a:off x="609600" y="1950720"/>
            <a:ext cx="10972800" cy="4203192"/>
          </a:xfrm>
        </p:spPr>
        <p:txBody>
          <a:bodyPr>
            <a:noAutofit/>
          </a:bodyPr>
          <a:lstStyle/>
          <a:p>
            <a:pPr marL="571500" indent="-571500">
              <a:buFont typeface="+mj-lt"/>
              <a:buAutoNum type="romanUcPeriod"/>
            </a:pPr>
            <a:endParaRPr lang="en-US" sz="2400" dirty="0"/>
          </a:p>
          <a:p>
            <a:r>
              <a:rPr lang="en-US" sz="2400" dirty="0"/>
              <a:t>Limited to </a:t>
            </a:r>
            <a:r>
              <a:rPr lang="en-US" sz="2400" dirty="0">
                <a:hlinkClick r:id="rId3"/>
              </a:rPr>
              <a:t>10+1</a:t>
            </a:r>
            <a:r>
              <a:rPr lang="en-US" sz="2400" dirty="0"/>
              <a:t> items that are not on the agenda</a:t>
            </a:r>
          </a:p>
          <a:p>
            <a:pPr lvl="1"/>
            <a:r>
              <a:rPr lang="en-US" dirty="0"/>
              <a:t>Public Comments on agenda items will take place before the A.S. body discussion begins but after any relevant presentations.</a:t>
            </a:r>
          </a:p>
          <a:p>
            <a:r>
              <a:rPr lang="en-US" sz="2400" dirty="0"/>
              <a:t>2 min. per speaker, 10 mins. per topic</a:t>
            </a:r>
          </a:p>
          <a:p>
            <a:pPr lvl="1"/>
            <a:r>
              <a:rPr lang="en-US" dirty="0"/>
              <a:t>Individual speakers may not yield their time to another speaker or spokesperson</a:t>
            </a:r>
          </a:p>
          <a:p>
            <a:r>
              <a:rPr lang="en-US" sz="2400" dirty="0"/>
              <a:t>To be continued at the end of the meeting if necessary</a:t>
            </a:r>
          </a:p>
          <a:p>
            <a:pPr marL="0" indent="0">
              <a:buNone/>
            </a:pPr>
            <a:endParaRPr lang="en-US" sz="2400" dirty="0"/>
          </a:p>
        </p:txBody>
      </p:sp>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p:txBody>
          <a:bodyPr/>
          <a:lstStyle/>
          <a:p>
            <a:fld id="{401CF334-2D5C-4859-84A6-CA7E6E43FAEB}" type="slidenum">
              <a:rPr lang="en-US" smtClean="0"/>
              <a:t>7</a:t>
            </a:fld>
            <a:endParaRPr lang="en-US"/>
          </a:p>
        </p:txBody>
      </p:sp>
    </p:spTree>
    <p:extLst>
      <p:ext uri="{BB962C8B-B14F-4D97-AF65-F5344CB8AC3E}">
        <p14:creationId xmlns:p14="http://schemas.microsoft.com/office/powerpoint/2010/main" val="4131667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48F780-E033-E244-A4EB-3D810FA6B44A}"/>
              </a:ext>
            </a:extLst>
          </p:cNvPr>
          <p:cNvSpPr>
            <a:spLocks noGrp="1"/>
          </p:cNvSpPr>
          <p:nvPr>
            <p:ph type="sldNum" sz="quarter" idx="12"/>
          </p:nvPr>
        </p:nvSpPr>
        <p:spPr>
          <a:xfrm>
            <a:off x="10566400" y="6188711"/>
            <a:ext cx="1016000" cy="365125"/>
          </a:xfrm>
        </p:spPr>
        <p:txBody>
          <a:bodyPr/>
          <a:lstStyle/>
          <a:p>
            <a:fld id="{401CF334-2D5C-4859-84A6-CA7E6E43FAEB}" type="slidenum">
              <a:rPr lang="en-US" smtClean="0"/>
              <a:t>8</a:t>
            </a:fld>
            <a:endParaRPr lang="en-US"/>
          </a:p>
        </p:txBody>
      </p:sp>
      <p:sp>
        <p:nvSpPr>
          <p:cNvPr id="11" name="Title 2">
            <a:extLst>
              <a:ext uri="{FF2B5EF4-FFF2-40B4-BE49-F238E27FC236}">
                <a16:creationId xmlns:a16="http://schemas.microsoft.com/office/drawing/2014/main" id="{52083882-8748-E144-BEF0-06B36D685557}"/>
              </a:ext>
            </a:extLst>
          </p:cNvPr>
          <p:cNvSpPr txBox="1">
            <a:spLocks/>
          </p:cNvSpPr>
          <p:nvPr/>
        </p:nvSpPr>
        <p:spPr>
          <a:xfrm>
            <a:off x="609600" y="376598"/>
            <a:ext cx="109728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a:t>5</a:t>
            </a:r>
            <a:r>
              <a:rPr lang="en-US" sz="5000" dirty="0">
                <a:solidFill>
                  <a:schemeClr val="tx2"/>
                </a:solidFill>
              </a:rPr>
              <a:t>. Action Items (Second Reads)</a:t>
            </a:r>
          </a:p>
        </p:txBody>
      </p:sp>
      <p:sp>
        <p:nvSpPr>
          <p:cNvPr id="7" name="Content Placeholder 1">
            <a:extLst>
              <a:ext uri="{FF2B5EF4-FFF2-40B4-BE49-F238E27FC236}">
                <a16:creationId xmlns:a16="http://schemas.microsoft.com/office/drawing/2014/main" id="{209C2E8A-9F66-9E4E-BF3D-E8B91E4E0F59}"/>
              </a:ext>
            </a:extLst>
          </p:cNvPr>
          <p:cNvSpPr txBox="1">
            <a:spLocks/>
          </p:cNvSpPr>
          <p:nvPr/>
        </p:nvSpPr>
        <p:spPr>
          <a:xfrm>
            <a:off x="1584100" y="2998818"/>
            <a:ext cx="9998299" cy="3506088"/>
          </a:xfrm>
          <a:prstGeom prst="rect">
            <a:avLst/>
          </a:prstGeom>
        </p:spPr>
        <p:txBody>
          <a:bodyPr vert="horz">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indent="0">
              <a:buNone/>
              <a:defRPr sz="2400"/>
            </a:pPr>
            <a:endParaRPr lang="en-US" sz="2400" dirty="0"/>
          </a:p>
        </p:txBody>
      </p:sp>
      <p:sp>
        <p:nvSpPr>
          <p:cNvPr id="9" name="Content Placeholder 1">
            <a:extLst>
              <a:ext uri="{FF2B5EF4-FFF2-40B4-BE49-F238E27FC236}">
                <a16:creationId xmlns:a16="http://schemas.microsoft.com/office/drawing/2014/main" id="{835F8203-805D-9910-643B-C3DAF6338094}"/>
              </a:ext>
            </a:extLst>
          </p:cNvPr>
          <p:cNvSpPr>
            <a:spLocks noGrp="1"/>
          </p:cNvSpPr>
          <p:nvPr>
            <p:ph idx="1"/>
          </p:nvPr>
        </p:nvSpPr>
        <p:spPr>
          <a:xfrm>
            <a:off x="604344" y="1608870"/>
            <a:ext cx="10972800" cy="4579841"/>
          </a:xfrm>
        </p:spPr>
        <p:txBody>
          <a:bodyPr>
            <a:noAutofit/>
          </a:bodyPr>
          <a:lstStyle/>
          <a:p>
            <a:pPr marL="920750" indent="-920750">
              <a:buNone/>
            </a:pPr>
            <a:endParaRPr lang="en-US" sz="2400" b="1" dirty="0">
              <a:solidFill>
                <a:schemeClr val="tx2"/>
              </a:solidFill>
            </a:endParaRPr>
          </a:p>
          <a:p>
            <a:pPr marL="920750" indent="-920750">
              <a:buNone/>
            </a:pPr>
            <a:r>
              <a:rPr lang="en-US" sz="2400" b="1" dirty="0">
                <a:solidFill>
                  <a:schemeClr val="tx2"/>
                </a:solidFill>
              </a:rPr>
              <a:t>5.1.	AS Meeting Modality Update</a:t>
            </a:r>
            <a:br>
              <a:rPr lang="en-US" sz="2400" b="1" dirty="0">
                <a:solidFill>
                  <a:schemeClr val="tx2"/>
                </a:solidFill>
              </a:rPr>
            </a:br>
            <a:r>
              <a:rPr lang="en-US" sz="2400" b="1" dirty="0">
                <a:solidFill>
                  <a:schemeClr val="tx2"/>
                </a:solidFill>
              </a:rPr>
              <a:t>Rodrigo Gomez (5 mins)</a:t>
            </a:r>
          </a:p>
          <a:p>
            <a:pPr marL="920750" indent="-920750">
              <a:buNone/>
            </a:pPr>
            <a:endParaRPr lang="en-US" sz="2400" b="1" dirty="0">
              <a:solidFill>
                <a:schemeClr val="tx2"/>
              </a:solidFill>
            </a:endParaRPr>
          </a:p>
          <a:p>
            <a:pPr marL="522288" indent="-522288">
              <a:buNone/>
            </a:pPr>
            <a:r>
              <a:rPr lang="en-US" sz="2400" dirty="0"/>
              <a:t>	Technical issues persist in this hybrid format, with some in-person and some remote, and the ongoing interruptions hinder our governance process. The question is whether we should return to fully in-person senate meetings.</a:t>
            </a:r>
          </a:p>
          <a:p>
            <a:pPr marL="920750" indent="-920750">
              <a:buNone/>
            </a:pPr>
            <a:endParaRPr lang="en-US" sz="2400" b="1" dirty="0">
              <a:solidFill>
                <a:schemeClr val="tx2"/>
              </a:solidFill>
            </a:endParaRPr>
          </a:p>
        </p:txBody>
      </p:sp>
    </p:spTree>
    <p:extLst>
      <p:ext uri="{BB962C8B-B14F-4D97-AF65-F5344CB8AC3E}">
        <p14:creationId xmlns:p14="http://schemas.microsoft.com/office/powerpoint/2010/main" val="26901895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F1429-F7E7-7C8F-52D0-69EB0721234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EF2C6E2-1ED1-DC60-90E5-6943F7239A4D}"/>
              </a:ext>
            </a:extLst>
          </p:cNvPr>
          <p:cNvSpPr>
            <a:spLocks noGrp="1"/>
          </p:cNvSpPr>
          <p:nvPr>
            <p:ph type="sldNum" sz="quarter" idx="12"/>
          </p:nvPr>
        </p:nvSpPr>
        <p:spPr>
          <a:xfrm>
            <a:off x="10566400" y="6188711"/>
            <a:ext cx="1016000" cy="365125"/>
          </a:xfrm>
        </p:spPr>
        <p:txBody>
          <a:bodyPr/>
          <a:lstStyle/>
          <a:p>
            <a:fld id="{401CF334-2D5C-4859-84A6-CA7E6E43FAEB}" type="slidenum">
              <a:rPr lang="en-US" smtClean="0"/>
              <a:t>9</a:t>
            </a:fld>
            <a:endParaRPr lang="en-US"/>
          </a:p>
        </p:txBody>
      </p:sp>
      <p:sp>
        <p:nvSpPr>
          <p:cNvPr id="11" name="Title 2">
            <a:extLst>
              <a:ext uri="{FF2B5EF4-FFF2-40B4-BE49-F238E27FC236}">
                <a16:creationId xmlns:a16="http://schemas.microsoft.com/office/drawing/2014/main" id="{7BA91B4C-7326-BD93-84AC-CD4230CC499B}"/>
              </a:ext>
            </a:extLst>
          </p:cNvPr>
          <p:cNvSpPr txBox="1">
            <a:spLocks/>
          </p:cNvSpPr>
          <p:nvPr/>
        </p:nvSpPr>
        <p:spPr>
          <a:xfrm>
            <a:off x="609600" y="376598"/>
            <a:ext cx="109728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a:t>5</a:t>
            </a:r>
            <a:r>
              <a:rPr lang="en-US" sz="5000" dirty="0">
                <a:solidFill>
                  <a:schemeClr val="tx2"/>
                </a:solidFill>
              </a:rPr>
              <a:t>. Action Items (Second Reads)</a:t>
            </a:r>
          </a:p>
        </p:txBody>
      </p:sp>
      <p:sp>
        <p:nvSpPr>
          <p:cNvPr id="7" name="Content Placeholder 1">
            <a:extLst>
              <a:ext uri="{FF2B5EF4-FFF2-40B4-BE49-F238E27FC236}">
                <a16:creationId xmlns:a16="http://schemas.microsoft.com/office/drawing/2014/main" id="{7A1492FC-4884-B77A-18DB-82DBEAB6E438}"/>
              </a:ext>
            </a:extLst>
          </p:cNvPr>
          <p:cNvSpPr txBox="1">
            <a:spLocks/>
          </p:cNvSpPr>
          <p:nvPr/>
        </p:nvSpPr>
        <p:spPr>
          <a:xfrm>
            <a:off x="1584100" y="2998818"/>
            <a:ext cx="9998299" cy="3506088"/>
          </a:xfrm>
          <a:prstGeom prst="rect">
            <a:avLst/>
          </a:prstGeom>
        </p:spPr>
        <p:txBody>
          <a:bodyPr vert="horz">
            <a:norm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indent="0">
              <a:buNone/>
              <a:defRPr sz="2400"/>
            </a:pPr>
            <a:endParaRPr lang="en-US" sz="2400" dirty="0"/>
          </a:p>
        </p:txBody>
      </p:sp>
      <p:sp>
        <p:nvSpPr>
          <p:cNvPr id="9" name="Content Placeholder 1">
            <a:extLst>
              <a:ext uri="{FF2B5EF4-FFF2-40B4-BE49-F238E27FC236}">
                <a16:creationId xmlns:a16="http://schemas.microsoft.com/office/drawing/2014/main" id="{4E8CFF8D-B22B-B71B-110D-06BF5AADF3E7}"/>
              </a:ext>
            </a:extLst>
          </p:cNvPr>
          <p:cNvSpPr>
            <a:spLocks noGrp="1"/>
          </p:cNvSpPr>
          <p:nvPr>
            <p:ph idx="1"/>
          </p:nvPr>
        </p:nvSpPr>
        <p:spPr>
          <a:xfrm>
            <a:off x="604344" y="1993692"/>
            <a:ext cx="10972800" cy="4800625"/>
          </a:xfrm>
        </p:spPr>
        <p:txBody>
          <a:bodyPr>
            <a:noAutofit/>
          </a:bodyPr>
          <a:lstStyle/>
          <a:p>
            <a:pPr marL="920750" indent="-920750">
              <a:buNone/>
            </a:pPr>
            <a:r>
              <a:rPr lang="en-US" sz="2400" b="1" dirty="0">
                <a:solidFill>
                  <a:schemeClr val="tx2"/>
                </a:solidFill>
              </a:rPr>
              <a:t>5.1.	AS Meeting Modality Update</a:t>
            </a:r>
          </a:p>
          <a:p>
            <a:pPr marL="942975" indent="0">
              <a:buNone/>
            </a:pPr>
            <a:endParaRPr lang="en-US" sz="2400" dirty="0"/>
          </a:p>
          <a:p>
            <a:pPr marL="1285875" indent="-342900"/>
            <a:r>
              <a:rPr lang="en-US" sz="2400" dirty="0"/>
              <a:t>City and Mesa went back to fully in-person after pandemic restrictions softened; Continuing Ed still offers the remote option but also aspires to a fully in-person governance approach</a:t>
            </a:r>
          </a:p>
          <a:p>
            <a:pPr marL="1285875" indent="-342900"/>
            <a:r>
              <a:rPr lang="en-US" sz="2400" dirty="0"/>
              <a:t>78 Hours / 110 Hours </a:t>
            </a:r>
            <a:r>
              <a:rPr lang="en-US" sz="2400" dirty="0">
                <a:sym typeface="Wingdings" pitchFamily="2" charset="2"/>
              </a:rPr>
              <a:t> Adjunct Faculty participation</a:t>
            </a:r>
          </a:p>
          <a:p>
            <a:pPr marL="1285875" indent="-342900"/>
            <a:r>
              <a:rPr lang="en-US" sz="2400" dirty="0">
                <a:sym typeface="Wingdings" pitchFamily="2" charset="2"/>
              </a:rPr>
              <a:t>Should the decision be made to return to fully in-person, we would do so starting Spring 2026 (for senators to accommodate)</a:t>
            </a:r>
          </a:p>
          <a:p>
            <a:pPr marL="1285875" indent="-342900"/>
            <a:endParaRPr lang="en-US" sz="2400" dirty="0"/>
          </a:p>
          <a:p>
            <a:pPr marL="1211263" indent="-268288"/>
            <a:endParaRPr lang="en-US" sz="2400" dirty="0"/>
          </a:p>
          <a:p>
            <a:pPr marL="1211263" indent="-268288"/>
            <a:endParaRPr lang="en-US" sz="2400" dirty="0"/>
          </a:p>
          <a:p>
            <a:pPr marL="1211263" indent="-268288"/>
            <a:endParaRPr lang="en-US" sz="2400" dirty="0"/>
          </a:p>
        </p:txBody>
      </p:sp>
    </p:spTree>
    <p:extLst>
      <p:ext uri="{BB962C8B-B14F-4D97-AF65-F5344CB8AC3E}">
        <p14:creationId xmlns:p14="http://schemas.microsoft.com/office/powerpoint/2010/main" val="3447387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Custom 12">
      <a:dk1>
        <a:srgbClr val="000000"/>
      </a:dk1>
      <a:lt1>
        <a:srgbClr val="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0074F7"/>
      </a:hlink>
      <a:folHlink>
        <a:srgbClr val="E7F19A"/>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57635</TotalTime>
  <Words>2130</Words>
  <Application>Microsoft Macintosh PowerPoint</Application>
  <PresentationFormat>Widescreen</PresentationFormat>
  <Paragraphs>295</Paragraphs>
  <Slides>31</Slides>
  <Notes>27</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ＭＳ Ｐゴシック</vt:lpstr>
      <vt:lpstr>Arial</vt:lpstr>
      <vt:lpstr>Calibri</vt:lpstr>
      <vt:lpstr>Tahoma</vt:lpstr>
      <vt:lpstr>Trebuchet MS</vt:lpstr>
      <vt:lpstr>Wingdings</vt:lpstr>
      <vt:lpstr>Wingdings 2</vt:lpstr>
      <vt:lpstr>Presentation on brainstorming</vt:lpstr>
      <vt:lpstr>PowerPoint Presentation</vt:lpstr>
      <vt:lpstr>PowerPoint Presentation</vt:lpstr>
      <vt:lpstr>San Diego Miramar College Upcoming Events</vt:lpstr>
      <vt:lpstr>San Diego Miramar College Academic Senate Meeting</vt:lpstr>
      <vt:lpstr>2. Agenda Overview</vt:lpstr>
      <vt:lpstr>3. Land Acknowledgment</vt:lpstr>
      <vt:lpstr>4. Public Comments (10 min)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Reports</vt:lpstr>
      <vt:lpstr>7. Reports</vt:lpstr>
      <vt:lpstr>7.3: Executive Committee Reports</vt:lpstr>
      <vt:lpstr>7.3: Executive Committee Reports</vt:lpstr>
      <vt:lpstr>PowerPoint Presentation</vt:lpstr>
      <vt:lpstr>PowerPoint Presentation</vt:lpstr>
      <vt:lpstr>7.3.3-8 Executive Committee Reports</vt:lpstr>
      <vt:lpstr>Report 7.3.4: A.S. Treasurer</vt:lpstr>
      <vt:lpstr>8. Announcements</vt:lpstr>
      <vt:lpstr>7.3.3-8 Executive Committee</vt:lpstr>
      <vt:lpstr>  If the calendar was approved earlier,  the first meeting of the 2025-26 SDMC Academic Senate is: Tuesday, October 21, 2025 from 3:30-5:00 pm in M-110 and on Zoom.   Senators wishing to attend remotely can learn more via the A.S. Senator Remote Attendance Form. Senators wishing to change their attendance to in person should contact rgomez001@sdccd.edu.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Session</dc:title>
  <dc:creator>Pablo Martin</dc:creator>
  <cp:lastModifiedBy>Rodrigo Gomez</cp:lastModifiedBy>
  <cp:revision>6243</cp:revision>
  <cp:lastPrinted>2022-09-20T19:58:39Z</cp:lastPrinted>
  <dcterms:created xsi:type="dcterms:W3CDTF">2022-08-23T03:57:42Z</dcterms:created>
  <dcterms:modified xsi:type="dcterms:W3CDTF">2025-10-07T21:19:59Z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