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sldIdLst>
    <p:sldId id="293" r:id="rId3"/>
    <p:sldId id="294" r:id="rId4"/>
    <p:sldId id="295" r:id="rId5"/>
    <p:sldId id="297" r:id="rId6"/>
    <p:sldId id="296" r:id="rId7"/>
    <p:sldId id="298" r:id="rId8"/>
    <p:sldId id="258" r:id="rId9"/>
    <p:sldId id="324" r:id="rId10"/>
    <p:sldId id="323" r:id="rId11"/>
    <p:sldId id="313" r:id="rId12"/>
    <p:sldId id="302" r:id="rId13"/>
    <p:sldId id="328" r:id="rId14"/>
    <p:sldId id="330" r:id="rId15"/>
    <p:sldId id="326" r:id="rId16"/>
    <p:sldId id="327" r:id="rId17"/>
    <p:sldId id="33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" userDrawn="1">
          <p15:clr>
            <a:srgbClr val="A4A3A4"/>
          </p15:clr>
        </p15:guide>
        <p15:guide id="2" pos="3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014" autoAdjust="0"/>
    <p:restoredTop sz="94660"/>
  </p:normalViewPr>
  <p:slideViewPr>
    <p:cSldViewPr snapToGrid="0" showGuides="1">
      <p:cViewPr varScale="1">
        <p:scale>
          <a:sx n="124" d="100"/>
          <a:sy n="124" d="100"/>
        </p:scale>
        <p:origin x="390" y="90"/>
      </p:cViewPr>
      <p:guideLst>
        <p:guide orient="horz" pos="312"/>
        <p:guide pos="3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71160-C6B6-4A1A-98AE-1A5774D0F630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56BED-052E-47F0-AD1A-402461C2A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38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8D9B786B-7D50-4542-95AD-9C8E64545C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2D976D8-68FE-47CB-8573-0D332660DC67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6C3F1BE4-68A3-43AD-B875-2A1DE387BC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B23C1F7B-37D9-4C25-815D-A2E77AFBF0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DC8-E2C3-4CBD-B1B4-FEF4EA534003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1F19-AF15-4B76-9F91-D874B9D3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67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DC8-E2C3-4CBD-B1B4-FEF4EA534003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1F19-AF15-4B76-9F91-D874B9D3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94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DC8-E2C3-4CBD-B1B4-FEF4EA534003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1F19-AF15-4B76-9F91-D874B9D3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49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611AAA-5BBE-4868-B043-970B662C0A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600C42-BD8D-4395-B772-CBADA36F72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9E3C7E-7688-4F14-9383-9412CE3BA5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CEA5B-A636-4B4C-A64A-380C08E096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1062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9102AD-A1CE-4CD4-819A-726ADBA936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923B48-7823-480E-89A1-C28397E928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BB57BE-C16F-4E40-AE5A-42C7ED714F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7FAF2-DC50-4EC0-BFC3-CBE5D4A8F1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5844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12775B-CDD7-4433-999A-623EEC536A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6692CD-9453-48D4-A723-22C290AEA1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1B5E6C-BCAE-4759-A6DE-400731D754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3748B-403C-402F-B2F4-456BA2705A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7187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8848B0-98B8-462D-9A15-9341EEFEB6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BD37F0-3B8E-4DB8-AB1A-26EA476959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294255-8288-462D-9568-B730CA688D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205CD-C5E5-484F-911A-A4CB073E10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0805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D965A2D-C5C1-4E23-B9A0-DDA9366072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56C4672-6B08-4854-9FD8-E3DDBA8993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7E15920-A2A3-4852-8184-C478D5F50C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8D4A5-7AB5-4E25-83B9-A007D14A05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3475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A5259C7-7D82-427D-8B05-0A41B772A2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C7193C2-D8D3-4075-B2C8-964540371C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92DD0FA-1B0A-4EBA-BBCE-975A44273E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3AC53-1558-4B48-8329-E85415C2BE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3139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68AFACA-36E5-4C11-98E1-FE83724854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16DA838-536F-48CB-A6C2-E75B63CB53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479FB1B-AECE-4360-A35F-326C0A27DC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CAFDD-5300-4809-BA25-3888E2505F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3825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030E8B-664A-4C22-A269-973DD72047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5E21EA-D0D3-4208-A1CB-840C93A402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DF19F5-D481-470C-8C47-25151BAFAF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B46B0-1A72-4FA7-A6CC-9DFF8E0A02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944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DC8-E2C3-4CBD-B1B4-FEF4EA534003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1F19-AF15-4B76-9F91-D874B9D3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28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1C833D-5E1B-4C33-BEA8-79A7EA07A2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6EB757-35C8-4887-BFEE-3CD57E0721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B2C040-A95C-476A-ADF1-D44621722A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9DD5A-2298-44DB-8455-3D957E4E53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2305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6F5428-9CA4-41E9-ADE6-FE9D1E6EF6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C937DF-2F99-47E6-B50C-10B7D42383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7A2E66-01BD-4775-B7AB-87E5156D34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11EB5-A9DE-42F0-A8B7-2DDE52CE2C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8262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89FC99-E032-4B25-9D82-2ACFF8120C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9F755B-2D65-4A85-A060-36B0253658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5115C9-E167-429D-9198-E26108291A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FB3C7-1DC5-43CA-8F01-8A6B1DFFA0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416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DC8-E2C3-4CBD-B1B4-FEF4EA534003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1F19-AF15-4B76-9F91-D874B9D3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81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DC8-E2C3-4CBD-B1B4-FEF4EA534003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1F19-AF15-4B76-9F91-D874B9D3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0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DC8-E2C3-4CBD-B1B4-FEF4EA534003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1F19-AF15-4B76-9F91-D874B9D3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89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DC8-E2C3-4CBD-B1B4-FEF4EA534003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1F19-AF15-4B76-9F91-D874B9D3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29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DC8-E2C3-4CBD-B1B4-FEF4EA534003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1F19-AF15-4B76-9F91-D874B9D3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3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DC8-E2C3-4CBD-B1B4-FEF4EA534003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1F19-AF15-4B76-9F91-D874B9D3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45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DC8-E2C3-4CBD-B1B4-FEF4EA534003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1F19-AF15-4B76-9F91-D874B9D3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82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BADC8-E2C3-4CBD-B1B4-FEF4EA534003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21F19-AF15-4B76-9F91-D874B9D3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76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FE5DD79-2B93-49B6-9AD7-7EDD5420F7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1DAFEB8-B452-43B2-B3A1-518E27A2E0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8642EE7-A3F1-419C-9249-90E4971D43C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CD65B35-C881-4AB7-8C3C-DB9E4F1F698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0E73A15-4364-4686-8D68-2F2DE301672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ACB2D6C-12B6-495F-B5FF-6AEBA525FC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5126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F47E11B7-657E-47B2-A20F-F5068029D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1100" y="1276350"/>
            <a:ext cx="26098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dirty="0">
                <a:latin typeface="Calibri" panose="020F0502020204030204" pitchFamily="34" charset="0"/>
              </a:rPr>
              <a:t>The Skull</a:t>
            </a:r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89DC32D0-2A49-4FA7-BA15-2A2DC0077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25" y="273050"/>
            <a:ext cx="4667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u="sng">
                <a:solidFill>
                  <a:srgbClr val="CC0000"/>
                </a:solidFill>
                <a:latin typeface="Calibri" panose="020F0502020204030204" pitchFamily="34" charset="0"/>
              </a:rPr>
              <a:t>Protection of the Brain</a:t>
            </a:r>
            <a:endParaRPr lang="en-US" altLang="en-US" sz="3600" b="1">
              <a:solidFill>
                <a:srgbClr val="CC0000"/>
              </a:solidFill>
              <a:latin typeface="Calibri" panose="020F0502020204030204" pitchFamily="34" charset="0"/>
            </a:endParaRP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D6CC04F8-41AE-411F-83CD-49A5BA1AE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2150" y="2190750"/>
            <a:ext cx="31051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Cranial Meninges</a:t>
            </a:r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2F29D416-DDAC-42DF-BC0D-21BF3073E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7050" y="3143250"/>
            <a:ext cx="4191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Cerebrospinal Fluid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43E99348-0FBE-41C0-894F-152EC6DF6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2900" y="4152900"/>
            <a:ext cx="39052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Blood-Brain Barrier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wviet28a">
            <a:extLst>
              <a:ext uri="{FF2B5EF4-FFF2-40B4-BE49-F238E27FC236}">
                <a16:creationId xmlns:a16="http://schemas.microsoft.com/office/drawing/2014/main" id="{22C5007E-51A4-42F8-A817-839A967AF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275" y="332279"/>
            <a:ext cx="3305260" cy="410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diagram of a child's brain&#10;&#10;Description automatically generated">
            <a:extLst>
              <a:ext uri="{FF2B5EF4-FFF2-40B4-BE49-F238E27FC236}">
                <a16:creationId xmlns:a16="http://schemas.microsoft.com/office/drawing/2014/main" id="{3403FFE1-4B65-5730-43A1-7DB5680CC1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111" y="4725549"/>
            <a:ext cx="3495588" cy="19625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9D1690-1E27-B9EC-891D-C77F374062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892" y="1692727"/>
            <a:ext cx="4261473" cy="4523624"/>
          </a:xfrm>
          <a:prstGeom prst="rect">
            <a:avLst/>
          </a:prstGeom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07385DD9-93D7-E590-AED7-FDAFF8544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1" y="332279"/>
            <a:ext cx="30416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Hydrocephalus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9B536A85-ECE0-422E-A6F7-0FD262DBE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296" y="1797291"/>
            <a:ext cx="8242829" cy="103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Prevents most blood-borne toxins from entering the brain but not an </a:t>
            </a:r>
            <a:r>
              <a:rPr lang="en-US" altLang="en-US" sz="2800" i="1" dirty="0">
                <a:latin typeface="Calibri" panose="020F0502020204030204" pitchFamily="34" charset="0"/>
              </a:rPr>
              <a:t>absolute</a:t>
            </a:r>
            <a:r>
              <a:rPr lang="en-US" altLang="en-US" sz="2800" dirty="0">
                <a:latin typeface="Calibri" panose="020F0502020204030204" pitchFamily="34" charset="0"/>
              </a:rPr>
              <a:t> barrier.</a:t>
            </a: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912DCCB0-66C8-41A0-8272-76F40648F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127" y="84930"/>
            <a:ext cx="5000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Blood Brain Barrier (BBB)</a:t>
            </a:r>
            <a:endParaRPr lang="en-US" altLang="en-US" sz="2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9156" name="Rectangle 4">
            <a:extLst>
              <a:ext uri="{FF2B5EF4-FFF2-40B4-BE49-F238E27FC236}">
                <a16:creationId xmlns:a16="http://schemas.microsoft.com/office/drawing/2014/main" id="{4B25F17E-1FF9-4759-9601-4AC37F12E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4122" y="3202844"/>
            <a:ext cx="4370710" cy="1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</a:rPr>
              <a:t>Gases O</a:t>
            </a:r>
            <a:r>
              <a:rPr lang="en-US" altLang="en-US" sz="2400" baseline="-20000" dirty="0">
                <a:latin typeface="Calibri" panose="020F0502020204030204" pitchFamily="34" charset="0"/>
              </a:rPr>
              <a:t>2</a:t>
            </a:r>
            <a:r>
              <a:rPr lang="en-US" altLang="en-US" sz="2400" dirty="0">
                <a:latin typeface="Calibri" panose="020F0502020204030204" pitchFamily="34" charset="0"/>
              </a:rPr>
              <a:t>, CO</a:t>
            </a:r>
            <a:r>
              <a:rPr lang="en-US" altLang="en-US" sz="2400" baseline="-20000" dirty="0">
                <a:latin typeface="Calibri" panose="020F0502020204030204" pitchFamily="34" charset="0"/>
              </a:rPr>
              <a:t>2</a:t>
            </a:r>
            <a:r>
              <a:rPr lang="en-US" altLang="en-US" sz="2400" dirty="0">
                <a:latin typeface="Calibri" panose="020F0502020204030204" pitchFamily="34" charset="0"/>
              </a:rPr>
              <a:t>, nutrients like glucose can pass. Plus alcohol, nicotine, and anesthetics.</a:t>
            </a:r>
          </a:p>
        </p:txBody>
      </p:sp>
      <p:sp>
        <p:nvSpPr>
          <p:cNvPr id="49157" name="Text Box 5">
            <a:extLst>
              <a:ext uri="{FF2B5EF4-FFF2-40B4-BE49-F238E27FC236}">
                <a16:creationId xmlns:a16="http://schemas.microsoft.com/office/drawing/2014/main" id="{2AE4C54A-A4A3-4182-8F30-466C2EA98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4129" y="4594476"/>
            <a:ext cx="2247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C00000"/>
                </a:solidFill>
                <a:latin typeface="Calibri" panose="020F0502020204030204" pitchFamily="34" charset="0"/>
              </a:rPr>
              <a:t>Dopamine?    L-Dopa?</a:t>
            </a:r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490F121E-F0BD-4800-923C-F25F51E04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296" y="691206"/>
            <a:ext cx="8633652" cy="110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A restrictive barrier around blood vessels in the brain</a:t>
            </a:r>
          </a:p>
          <a:p>
            <a:pPr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(created by </a:t>
            </a:r>
            <a:r>
              <a:rPr lang="en-US" altLang="en-US" sz="2800" b="1" dirty="0">
                <a:latin typeface="Calibri" panose="020F0502020204030204" pitchFamily="34" charset="0"/>
              </a:rPr>
              <a:t>astrocytes</a:t>
            </a:r>
            <a:r>
              <a:rPr lang="en-US" altLang="en-US" sz="2800" dirty="0">
                <a:latin typeface="Calibri" panose="020F0502020204030204" pitchFamily="34" charset="0"/>
              </a:rPr>
              <a:t>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342FA5-ED07-E84D-AEE5-B358E1480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969" y="2951092"/>
            <a:ext cx="3793031" cy="3453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6" grpId="0"/>
      <p:bldP spid="491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the brain&#10;&#10;Description automatically generated">
            <a:extLst>
              <a:ext uri="{FF2B5EF4-FFF2-40B4-BE49-F238E27FC236}">
                <a16:creationId xmlns:a16="http://schemas.microsoft.com/office/drawing/2014/main" id="{B393098F-D805-D544-B068-E99F19604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920" y="1223646"/>
            <a:ext cx="5824036" cy="52793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6DA5D3-7AED-6844-43FD-934C462A17B6}"/>
              </a:ext>
            </a:extLst>
          </p:cNvPr>
          <p:cNvSpPr txBox="1"/>
          <p:nvPr/>
        </p:nvSpPr>
        <p:spPr>
          <a:xfrm>
            <a:off x="1278732" y="28576"/>
            <a:ext cx="65758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4">
                    <a:lumMod val="75000"/>
                  </a:schemeClr>
                </a:solidFill>
              </a:rPr>
              <a:t>The 12 Pairs of Cranial Nerves</a:t>
            </a:r>
          </a:p>
          <a:p>
            <a:pPr algn="ctr"/>
            <a:r>
              <a:rPr lang="en-US" sz="1600" dirty="0"/>
              <a:t>Descriptive Numeric Names</a:t>
            </a:r>
          </a:p>
        </p:txBody>
      </p:sp>
    </p:spTree>
    <p:extLst>
      <p:ext uri="{BB962C8B-B14F-4D97-AF65-F5344CB8AC3E}">
        <p14:creationId xmlns:p14="http://schemas.microsoft.com/office/powerpoint/2010/main" val="1301066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1051E4-A139-0DEA-EC02-E3A34FAAB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73" y="685800"/>
            <a:ext cx="8289653" cy="528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312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4CB38D7-393B-4D46-AE4F-E59519227D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088076"/>
              </p:ext>
            </p:extLst>
          </p:nvPr>
        </p:nvGraphicFramePr>
        <p:xfrm>
          <a:off x="361690" y="230511"/>
          <a:ext cx="8453306" cy="3933266"/>
        </p:xfrm>
        <a:graphic>
          <a:graphicData uri="http://schemas.openxmlformats.org/drawingml/2006/table">
            <a:tbl>
              <a:tblPr/>
              <a:tblGrid>
                <a:gridCol w="1562526">
                  <a:extLst>
                    <a:ext uri="{9D8B030D-6E8A-4147-A177-3AD203B41FA5}">
                      <a16:colId xmlns:a16="http://schemas.microsoft.com/office/drawing/2014/main" val="839057156"/>
                    </a:ext>
                  </a:extLst>
                </a:gridCol>
                <a:gridCol w="2552368">
                  <a:extLst>
                    <a:ext uri="{9D8B030D-6E8A-4147-A177-3AD203B41FA5}">
                      <a16:colId xmlns:a16="http://schemas.microsoft.com/office/drawing/2014/main" val="59987076"/>
                    </a:ext>
                  </a:extLst>
                </a:gridCol>
                <a:gridCol w="1805827">
                  <a:extLst>
                    <a:ext uri="{9D8B030D-6E8A-4147-A177-3AD203B41FA5}">
                      <a16:colId xmlns:a16="http://schemas.microsoft.com/office/drawing/2014/main" val="540602174"/>
                    </a:ext>
                  </a:extLst>
                </a:gridCol>
                <a:gridCol w="2532585">
                  <a:extLst>
                    <a:ext uri="{9D8B030D-6E8A-4147-A177-3AD203B41FA5}">
                      <a16:colId xmlns:a16="http://schemas.microsoft.com/office/drawing/2014/main" val="6743600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Cranial Nerves</a:t>
                      </a:r>
                    </a:p>
                  </a:txBody>
                  <a:tcPr marL="58802" marR="58802" marT="29401" marB="29401" anchor="ctr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Origins</a:t>
                      </a:r>
                    </a:p>
                  </a:txBody>
                  <a:tcPr marL="58802" marR="58802" marT="29401" marB="29401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Innervation</a:t>
                      </a:r>
                    </a:p>
                  </a:txBody>
                  <a:tcPr marL="58802" marR="58802" marT="29401" marB="29401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General Functions</a:t>
                      </a:r>
                    </a:p>
                  </a:txBody>
                  <a:tcPr marL="58802" marR="58802" marT="29401" marB="29401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40003"/>
                  </a:ext>
                </a:extLst>
              </a:tr>
              <a:tr h="298909">
                <a:tc>
                  <a:txBody>
                    <a:bodyPr/>
                    <a:lstStyle/>
                    <a:p>
                      <a:pPr fontAlgn="t"/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Olfactory N. I (s)</a:t>
                      </a:r>
                    </a:p>
                    <a:p>
                      <a:pPr fontAlgn="t"/>
                      <a:endParaRPr lang="en-US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Cerebrum, olfactory tract and bulb. From nasal mucosa through the olfactory foramina into olfactory bulb.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The nasal mucosa.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Sense of smell (from nose) to the Temporal lobe for perception.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442344"/>
                  </a:ext>
                </a:extLst>
              </a:tr>
              <a:tr h="298909">
                <a:tc>
                  <a:txBody>
                    <a:bodyPr/>
                    <a:lstStyle/>
                    <a:p>
                      <a:pPr fontAlgn="t"/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Optic N. I II (s)</a:t>
                      </a:r>
                    </a:p>
                    <a:p>
                      <a:pPr fontAlgn="t"/>
                      <a:endParaRPr lang="en-US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From optic disc enters the skull via optic canal on way to optic chiasm.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Photoreceptors Rods and Cones of Retina.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Transmits visual information from the eyes to occipital lobe for perception.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949463"/>
                  </a:ext>
                </a:extLst>
              </a:tr>
              <a:tr h="298909">
                <a:tc>
                  <a:txBody>
                    <a:bodyPr/>
                    <a:lstStyle/>
                    <a:p>
                      <a:pPr fontAlgn="t"/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</a:rPr>
                        <a:t>Oculomotor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N. III (m)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t"/>
                      <a:endParaRPr lang="pt-BR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From midbrain exits skull and enters orbit via superior orbital fissure.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4 extrinsic ocular muscles; ciliary muscle, sphincter pupillae muscle.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Controls movement of eyeball. </a:t>
                      </a:r>
                    </a:p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Constriction of pupil. Controls levator palpebrae superioris, and lens.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208071"/>
                  </a:ext>
                </a:extLst>
              </a:tr>
              <a:tr h="298909">
                <a:tc>
                  <a:txBody>
                    <a:bodyPr/>
                    <a:lstStyle/>
                    <a:p>
                      <a:pPr fontAlgn="t"/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Trochlear N. IV (m)</a:t>
                      </a:r>
                    </a:p>
                    <a:p>
                      <a:pPr fontAlgn="t"/>
                      <a:endParaRPr lang="en-US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From midbrain exits skull and enters the orbit via superior orbital fissure.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Superior oblique muscle of the eye.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For  inferolateral rotation (down and out) movement of eyeball.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049725"/>
                  </a:ext>
                </a:extLst>
              </a:tr>
              <a:tr h="298909">
                <a:tc>
                  <a:txBody>
                    <a:bodyPr/>
                    <a:lstStyle/>
                    <a:p>
                      <a:pPr fontAlgn="t"/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</a:rPr>
                        <a:t>Trigeminal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N. </a:t>
                      </a: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</a:rPr>
                        <a:t>V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(b)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t"/>
                      <a:endParaRPr lang="pt-BR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From pons, has 3 branches: Ophthalmic N. superior orbital fissure</a:t>
                      </a:r>
                    </a:p>
                    <a:p>
                      <a:pPr fontAlgn="t"/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Maxillary N. foramen rotundum Mandibular N. foramen ovale 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Muscles and tissues of the head, and face, sinuses, and teeth.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Sensations of forehead, orbits and nose; cheek, upper lip; lower lip, buccal and mandible.</a:t>
                      </a:r>
                    </a:p>
                    <a:p>
                      <a:pPr fontAlgn="t"/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Muscles of mastication (chewing).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7826"/>
                  </a:ext>
                </a:extLst>
              </a:tr>
              <a:tr h="298909">
                <a:tc>
                  <a:txBody>
                    <a:bodyPr/>
                    <a:lstStyle/>
                    <a:p>
                      <a:pPr fontAlgn="t"/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Abducens N. VI (m)</a:t>
                      </a:r>
                    </a:p>
                    <a:p>
                      <a:pPr fontAlgn="t"/>
                      <a:endParaRPr lang="en-US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From pons, exits skull via the superior orbital fissure.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Lateral rectus muscle of the eye.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Abducts the eyeball (looking laterally).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565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5036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716CF-6FA3-ED05-FAFA-BB3835126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70631F3-D6C4-F556-BE67-CCE785F2A7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463305"/>
              </p:ext>
            </p:extLst>
          </p:nvPr>
        </p:nvGraphicFramePr>
        <p:xfrm>
          <a:off x="200025" y="103626"/>
          <a:ext cx="8579645" cy="6127826"/>
        </p:xfrm>
        <a:graphic>
          <a:graphicData uri="http://schemas.openxmlformats.org/drawingml/2006/table">
            <a:tbl>
              <a:tblPr/>
              <a:tblGrid>
                <a:gridCol w="1585913">
                  <a:extLst>
                    <a:ext uri="{9D8B030D-6E8A-4147-A177-3AD203B41FA5}">
                      <a16:colId xmlns:a16="http://schemas.microsoft.com/office/drawing/2014/main" val="839057156"/>
                    </a:ext>
                  </a:extLst>
                </a:gridCol>
                <a:gridCol w="2205617">
                  <a:extLst>
                    <a:ext uri="{9D8B030D-6E8A-4147-A177-3AD203B41FA5}">
                      <a16:colId xmlns:a16="http://schemas.microsoft.com/office/drawing/2014/main" val="59987076"/>
                    </a:ext>
                  </a:extLst>
                </a:gridCol>
                <a:gridCol w="2023483">
                  <a:extLst>
                    <a:ext uri="{9D8B030D-6E8A-4147-A177-3AD203B41FA5}">
                      <a16:colId xmlns:a16="http://schemas.microsoft.com/office/drawing/2014/main" val="540602174"/>
                    </a:ext>
                  </a:extLst>
                </a:gridCol>
                <a:gridCol w="2764632">
                  <a:extLst>
                    <a:ext uri="{9D8B030D-6E8A-4147-A177-3AD203B41FA5}">
                      <a16:colId xmlns:a16="http://schemas.microsoft.com/office/drawing/2014/main" val="6743600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Cranial Nerves</a:t>
                      </a:r>
                    </a:p>
                  </a:txBody>
                  <a:tcPr marL="58802" marR="58802" marT="29401" marB="29401" anchor="ctr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Origins</a:t>
                      </a:r>
                    </a:p>
                  </a:txBody>
                  <a:tcPr marL="58802" marR="58802" marT="29401" marB="29401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Innervation</a:t>
                      </a:r>
                    </a:p>
                  </a:txBody>
                  <a:tcPr marL="58802" marR="58802" marT="29401" marB="29401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General Functions</a:t>
                      </a:r>
                    </a:p>
                  </a:txBody>
                  <a:tcPr marL="58802" marR="58802" marT="29401" marB="29401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4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Facial N. VII (b)</a:t>
                      </a:r>
                    </a:p>
                    <a:p>
                      <a:pPr fontAlgn="t"/>
                      <a:endParaRPr lang="en-US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From pons, leaves brain via stylomastoid foramen. Part of Parasympathetic division.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Facial muscles.</a:t>
                      </a:r>
                    </a:p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Tastebuds, lacrimal and sublingual, submandibular salivary glands.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Muscles of facial expression.</a:t>
                      </a:r>
                    </a:p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Taste for anterior 2/3 of tongue. Generates tears and saliva.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582694"/>
                  </a:ext>
                </a:extLst>
              </a:tr>
              <a:tr h="298909">
                <a:tc>
                  <a:txBody>
                    <a:bodyPr/>
                    <a:lstStyle/>
                    <a:p>
                      <a:pPr fontAlgn="t"/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Vestibulocochlear N. VIII (s)</a:t>
                      </a:r>
                    </a:p>
                    <a:p>
                      <a:pPr fontAlgn="t"/>
                      <a:endParaRPr lang="en-US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Pons and medulla oblongata, it is incoming from the internal auditory canal.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The inner ear, both the vestibular complex (utricle and saccule); and the cochlear for hearing.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Vestibular branch: Conveys info to the vestibular complex regarding relative position of the head with the body to maintain balance (equilibrium). </a:t>
                      </a:r>
                    </a:p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Cochlear branch: Sends sound info from the inner ear (cochlea) to auditory cortex temporal lobe.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545705"/>
                  </a:ext>
                </a:extLst>
              </a:tr>
              <a:tr h="298909">
                <a:tc>
                  <a:txBody>
                    <a:bodyPr/>
                    <a:lstStyle/>
                    <a:p>
                      <a:pPr fontAlgn="t"/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Glossopharyngeal N. IX (b)</a:t>
                      </a:r>
                    </a:p>
                    <a:p>
                      <a:pPr fontAlgn="t"/>
                      <a:endParaRPr lang="en-US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Leaves brain from medulla oblongata via jugular foramen.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Part of the Parasympathetic division.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Laryngeal and pharyngeal muscles for swallowing; parotid salivary gland. Posterior one-third of tongue. Carotid bodies within the carotid sinus.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Elevates larynx and pharynx when swallowing, dilates pharynx during swallowing and speech.</a:t>
                      </a:r>
                    </a:p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Responsible for ‘gag reflex’.  For taste sensation posterior 1/3 of tongue. Detects dissolved gas levels in carotid bodies of carotid sinus.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266511"/>
                  </a:ext>
                </a:extLst>
              </a:tr>
              <a:tr h="475315">
                <a:tc>
                  <a:txBody>
                    <a:bodyPr/>
                    <a:lstStyle/>
                    <a:p>
                      <a:pPr fontAlgn="t"/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Vagus N. X (b)</a:t>
                      </a:r>
                    </a:p>
                    <a:p>
                      <a:pPr fontAlgn="t"/>
                      <a:endParaRPr lang="en-US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Leave brain from medulla oblongata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, exits skull via jugular foramen. Significant (75%) part of the Parasympathetic division.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Acts on the tongue, pharynx, laryngeal muscles that control the voice, the heart, and gastrointestinal system.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Controls thoracic abdominal viscera, laryngeal and pharyngeal muscles. Sensation of epiglottis; regulates heart and digestive tract. Also has gag reflex.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139664"/>
                  </a:ext>
                </a:extLst>
              </a:tr>
              <a:tr h="475315">
                <a:tc>
                  <a:txBody>
                    <a:bodyPr/>
                    <a:lstStyle/>
                    <a:p>
                      <a:pPr fontAlgn="t"/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Accessory N. XI (m)</a:t>
                      </a:r>
                    </a:p>
                    <a:p>
                      <a:pPr fontAlgn="t"/>
                      <a:endParaRPr lang="en-US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From medulla oblongata and from spinal cord. Exits the skull via jugular foramen.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Sternocleidomastoid and trapezius muscles. Small laryngeal muscles.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For head rotation, flexion, lateral flexion, and extension of head. Plus, elevation of shoulders.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415851"/>
                  </a:ext>
                </a:extLst>
              </a:tr>
              <a:tr h="475315">
                <a:tc>
                  <a:txBody>
                    <a:bodyPr/>
                    <a:lstStyle/>
                    <a:p>
                      <a:pPr fontAlgn="t"/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Hypoglossal N. XII (m)</a:t>
                      </a:r>
                    </a:p>
                    <a:p>
                      <a:pPr fontAlgn="t"/>
                      <a:endParaRPr lang="en-US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From medulla oblongata, exits brain via hypoglossal foramen.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Intrinsic and extrinsic tongue muscles.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Controls muscles of food mixing, swallowing and muscles of speech, and sound creations in mouth.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989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8081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the human body&#10;&#10;Description automatically generated">
            <a:extLst>
              <a:ext uri="{FF2B5EF4-FFF2-40B4-BE49-F238E27FC236}">
                <a16:creationId xmlns:a16="http://schemas.microsoft.com/office/drawing/2014/main" id="{EF1DAC36-35A0-FCFC-A815-BD788BF756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35" y="531441"/>
            <a:ext cx="5757330" cy="60715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162B0C-B94C-07E0-9FFB-1B2F8EDE48A9}"/>
              </a:ext>
            </a:extLst>
          </p:cNvPr>
          <p:cNvSpPr txBox="1"/>
          <p:nvPr/>
        </p:nvSpPr>
        <p:spPr>
          <a:xfrm>
            <a:off x="2196703" y="71438"/>
            <a:ext cx="475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Testing the 12 Cranial Nerves</a:t>
            </a:r>
          </a:p>
        </p:txBody>
      </p:sp>
    </p:spTree>
    <p:extLst>
      <p:ext uri="{BB962C8B-B14F-4D97-AF65-F5344CB8AC3E}">
        <p14:creationId xmlns:p14="http://schemas.microsoft.com/office/powerpoint/2010/main" val="1944216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>
            <a:extLst>
              <a:ext uri="{FF2B5EF4-FFF2-40B4-BE49-F238E27FC236}">
                <a16:creationId xmlns:a16="http://schemas.microsoft.com/office/drawing/2014/main" id="{AC8CB95A-0077-410B-A0FD-5043C9DF7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" y="1144588"/>
            <a:ext cx="89439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</a:rPr>
              <a:t>1.</a:t>
            </a:r>
            <a:r>
              <a:rPr lang="en-US" altLang="en-US" dirty="0">
                <a:latin typeface="Calibri" panose="020F0502020204030204" pitchFamily="34" charset="0"/>
              </a:rPr>
              <a:t> </a:t>
            </a:r>
            <a:r>
              <a:rPr lang="en-US" altLang="en-US" b="1" dirty="0">
                <a:latin typeface="Calibri" panose="020F0502020204030204" pitchFamily="34" charset="0"/>
              </a:rPr>
              <a:t>Dura Mater</a:t>
            </a:r>
            <a:r>
              <a:rPr lang="en-US" altLang="en-US" dirty="0">
                <a:latin typeface="Calibri" panose="020F0502020204030204" pitchFamily="34" charset="0"/>
              </a:rPr>
              <a:t> - Composed of two layers:</a:t>
            </a:r>
          </a:p>
          <a:p>
            <a:pPr lvl="1">
              <a:buFontTx/>
              <a:buNone/>
            </a:pPr>
            <a:r>
              <a:rPr lang="en-US" altLang="en-US" sz="2400" b="1" dirty="0">
                <a:latin typeface="Calibri" panose="020F0502020204030204" pitchFamily="34" charset="0"/>
              </a:rPr>
              <a:t>a) Periosteal (Endosteal)</a:t>
            </a:r>
            <a:r>
              <a:rPr lang="en-US" altLang="en-US" sz="2400" dirty="0">
                <a:latin typeface="Calibri" panose="020F0502020204030204" pitchFamily="34" charset="0"/>
              </a:rPr>
              <a:t> – outer layer attaches to bone.</a:t>
            </a:r>
          </a:p>
          <a:p>
            <a:pPr lvl="1">
              <a:buFontTx/>
              <a:buNone/>
            </a:pPr>
            <a:r>
              <a:rPr lang="en-US" altLang="en-US" sz="2400" b="1" dirty="0">
                <a:latin typeface="Calibri" panose="020F0502020204030204" pitchFamily="34" charset="0"/>
              </a:rPr>
              <a:t>b) Meningeal</a:t>
            </a:r>
            <a:r>
              <a:rPr lang="en-US" altLang="en-US" sz="2400" dirty="0">
                <a:latin typeface="Calibri" panose="020F0502020204030204" pitchFamily="34" charset="0"/>
              </a:rPr>
              <a:t> – inner layer, closer to brain.</a:t>
            </a:r>
          </a:p>
        </p:txBody>
      </p:sp>
      <p:sp>
        <p:nvSpPr>
          <p:cNvPr id="12291" name="Text Box 4">
            <a:extLst>
              <a:ext uri="{FF2B5EF4-FFF2-40B4-BE49-F238E27FC236}">
                <a16:creationId xmlns:a16="http://schemas.microsoft.com/office/drawing/2014/main" id="{7B02AB7A-87C8-44BD-8A70-E270DBA9C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247650"/>
            <a:ext cx="8289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</a:rPr>
              <a:t>Cranial Meninges</a:t>
            </a:r>
            <a:r>
              <a:rPr lang="en-US" altLang="en-US" dirty="0">
                <a:latin typeface="Calibri" panose="020F0502020204030204" pitchFamily="34" charset="0"/>
              </a:rPr>
              <a:t> - 3-layer protective membrane</a:t>
            </a:r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CE56D577-7738-4DD9-8D77-652402055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2971" y="2542615"/>
            <a:ext cx="64259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 dirty="0">
                <a:solidFill>
                  <a:srgbClr val="CC0000"/>
                </a:solidFill>
                <a:latin typeface="Calibri" panose="020F0502020204030204" pitchFamily="34" charset="0"/>
              </a:rPr>
              <a:t>(These two layers fused, except to enclose the dural sinuses)</a:t>
            </a:r>
          </a:p>
        </p:txBody>
      </p:sp>
      <p:sp>
        <p:nvSpPr>
          <p:cNvPr id="40966" name="Rectangle 6">
            <a:extLst>
              <a:ext uri="{FF2B5EF4-FFF2-40B4-BE49-F238E27FC236}">
                <a16:creationId xmlns:a16="http://schemas.microsoft.com/office/drawing/2014/main" id="{9AE96DCC-5C2D-4C57-A8F6-CECC00E91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" y="5060921"/>
            <a:ext cx="84963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</a:rPr>
              <a:t>3. Pia Mater </a:t>
            </a:r>
            <a:r>
              <a:rPr lang="en-US" altLang="en-US" dirty="0">
                <a:latin typeface="Calibri" panose="020F0502020204030204" pitchFamily="34" charset="0"/>
              </a:rPr>
              <a:t>- delicate, follows convolutions.</a:t>
            </a:r>
          </a:p>
        </p:txBody>
      </p:sp>
      <p:sp>
        <p:nvSpPr>
          <p:cNvPr id="40967" name="Text Box 7">
            <a:extLst>
              <a:ext uri="{FF2B5EF4-FFF2-40B4-BE49-F238E27FC236}">
                <a16:creationId xmlns:a16="http://schemas.microsoft.com/office/drawing/2014/main" id="{344C0775-FE16-4DD3-976C-1DCA40446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3784506"/>
            <a:ext cx="7356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</a:rPr>
              <a:t>2.</a:t>
            </a:r>
            <a:r>
              <a:rPr lang="en-US" altLang="en-US" dirty="0">
                <a:latin typeface="Calibri" panose="020F0502020204030204" pitchFamily="34" charset="0"/>
              </a:rPr>
              <a:t> </a:t>
            </a:r>
            <a:r>
              <a:rPr lang="en-US" altLang="en-US" b="1" dirty="0">
                <a:latin typeface="Calibri" panose="020F0502020204030204" pitchFamily="34" charset="0"/>
              </a:rPr>
              <a:t>Arachnoid Layer</a:t>
            </a:r>
            <a:r>
              <a:rPr lang="en-US" altLang="en-US" dirty="0">
                <a:latin typeface="Calibri" panose="020F0502020204030204" pitchFamily="34" charset="0"/>
              </a:rPr>
              <a:t> - ‘spider’ web-like layer.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F90D54-04F6-4E5C-ABD1-9872E221F041}"/>
              </a:ext>
            </a:extLst>
          </p:cNvPr>
          <p:cNvSpPr/>
          <p:nvPr/>
        </p:nvSpPr>
        <p:spPr>
          <a:xfrm>
            <a:off x="481099" y="2958574"/>
            <a:ext cx="4683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Composed of dense irregular connective tissue.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BE67B8-67D1-4E91-BCAC-246453CD68E9}"/>
              </a:ext>
            </a:extLst>
          </p:cNvPr>
          <p:cNvSpPr/>
          <p:nvPr/>
        </p:nvSpPr>
        <p:spPr>
          <a:xfrm>
            <a:off x="469528" y="4324163"/>
            <a:ext cx="4497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Composed of loose/fibrous connective tissue.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218305-FCA1-4A9F-97D7-2A9D0C7C2698}"/>
              </a:ext>
            </a:extLst>
          </p:cNvPr>
          <p:cNvSpPr/>
          <p:nvPr/>
        </p:nvSpPr>
        <p:spPr>
          <a:xfrm>
            <a:off x="481104" y="5661148"/>
            <a:ext cx="8467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Composed of an outer collagen layer, &amp; inner epithelial elastic and reticular fiber layer.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/>
      <p:bldP spid="40967" grpId="0"/>
      <p:bldP spid="2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id="{3E5CC8AF-0203-48B7-AEFD-A39D10CED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838906"/>
            <a:ext cx="571500" cy="476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A75614B5-A140-4861-826A-D993AA465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8175" y="3284619"/>
            <a:ext cx="465138" cy="2905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C26BBD-2372-49D9-B780-868DA5FF1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15" y="851043"/>
            <a:ext cx="8754615" cy="5157663"/>
          </a:xfrm>
          <a:prstGeom prst="rect">
            <a:avLst/>
          </a:prstGeom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1358B9F5-92E7-1712-C55E-4599EE6E2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9438" y="211424"/>
            <a:ext cx="65378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The Arrangement of the Cranial Meningeal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479059FA-A553-4E3F-BF12-E0EA2A56B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65" y="2757812"/>
            <a:ext cx="8918775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b="1" u="sng" dirty="0">
                <a:latin typeface="Calibri" panose="020F0502020204030204" pitchFamily="34" charset="0"/>
              </a:rPr>
              <a:t>Subdural space</a:t>
            </a:r>
            <a:r>
              <a:rPr lang="en-US" altLang="en-US" b="1" dirty="0">
                <a:latin typeface="Calibri" panose="020F0502020204030204" pitchFamily="34" charset="0"/>
              </a:rPr>
              <a:t> </a:t>
            </a:r>
          </a:p>
          <a:p>
            <a:pPr lvl="1">
              <a:buFontTx/>
              <a:buNone/>
            </a:pPr>
            <a:r>
              <a:rPr lang="en-US" altLang="en-US" sz="3200" dirty="0">
                <a:latin typeface="Calibri" panose="020F0502020204030204" pitchFamily="34" charset="0"/>
              </a:rPr>
              <a:t>Potential space between dura &amp; arachnoid mater.</a:t>
            </a:r>
          </a:p>
        </p:txBody>
      </p:sp>
      <p:sp>
        <p:nvSpPr>
          <p:cNvPr id="15363" name="Text Box 5">
            <a:extLst>
              <a:ext uri="{FF2B5EF4-FFF2-40B4-BE49-F238E27FC236}">
                <a16:creationId xmlns:a16="http://schemas.microsoft.com/office/drawing/2014/main" id="{1F8A55BE-867F-4D80-B8EC-ED2F20C63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838" y="215900"/>
            <a:ext cx="5165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</a:rPr>
              <a:t>Cranial Meningeal Spaces </a:t>
            </a:r>
          </a:p>
        </p:txBody>
      </p:sp>
      <p:sp>
        <p:nvSpPr>
          <p:cNvPr id="44038" name="Rectangle 6">
            <a:extLst>
              <a:ext uri="{FF2B5EF4-FFF2-40B4-BE49-F238E27FC236}">
                <a16:creationId xmlns:a16="http://schemas.microsoft.com/office/drawing/2014/main" id="{1DEE6703-3766-4EA5-9A82-7A4F5C791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791" y="1008063"/>
            <a:ext cx="80772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b="1" u="sng" dirty="0">
                <a:latin typeface="Calibri" panose="020F0502020204030204" pitchFamily="34" charset="0"/>
              </a:rPr>
              <a:t>Epidural space</a:t>
            </a:r>
          </a:p>
          <a:p>
            <a:pPr>
              <a:buFontTx/>
              <a:buNone/>
            </a:pPr>
            <a:r>
              <a:rPr lang="en-US" altLang="en-US" dirty="0">
                <a:latin typeface="Calibri" panose="020F0502020204030204" pitchFamily="34" charset="0"/>
              </a:rPr>
              <a:t>	Potential space superior to dura mater. </a:t>
            </a:r>
            <a:endParaRPr lang="en-US" altLang="en-US" u="sng" dirty="0">
              <a:latin typeface="Calibri" panose="020F0502020204030204" pitchFamily="34" charset="0"/>
            </a:endParaRPr>
          </a:p>
        </p:txBody>
      </p:sp>
      <p:sp>
        <p:nvSpPr>
          <p:cNvPr id="44039" name="Rectangle 7">
            <a:extLst>
              <a:ext uri="{FF2B5EF4-FFF2-40B4-BE49-F238E27FC236}">
                <a16:creationId xmlns:a16="http://schemas.microsoft.com/office/drawing/2014/main" id="{450654EE-D29A-49DC-BCAB-E5B17B39C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978" y="4521200"/>
            <a:ext cx="80772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b="1" u="sng" dirty="0">
                <a:latin typeface="Calibri" panose="020F0502020204030204" pitchFamily="34" charset="0"/>
              </a:rPr>
              <a:t>Subarachnoid space</a:t>
            </a:r>
            <a:endParaRPr lang="en-US" altLang="en-US" b="1" dirty="0">
              <a:latin typeface="Calibri" panose="020F0502020204030204" pitchFamily="34" charset="0"/>
            </a:endParaRPr>
          </a:p>
          <a:p>
            <a:pPr lvl="1">
              <a:buFontTx/>
              <a:buNone/>
            </a:pPr>
            <a:r>
              <a:rPr lang="en-US" altLang="en-US" sz="3200" dirty="0">
                <a:latin typeface="Calibri" panose="020F0502020204030204" pitchFamily="34" charset="0"/>
              </a:rPr>
              <a:t>Filled with CSF</a:t>
            </a:r>
          </a:p>
          <a:p>
            <a:pPr lvl="1">
              <a:buFontTx/>
              <a:buNone/>
            </a:pPr>
            <a:r>
              <a:rPr lang="en-US" altLang="en-US" sz="3200" dirty="0">
                <a:latin typeface="Calibri" panose="020F0502020204030204" pitchFamily="34" charset="0"/>
              </a:rPr>
              <a:t>Contains the blood vessels supplying brain.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8" grpId="0"/>
      <p:bldP spid="440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E2DB4819-0FDD-4CE3-BDA9-04F9A4503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31372" r="25757" b="24506"/>
          <a:stretch>
            <a:fillRect/>
          </a:stretch>
        </p:blipFill>
        <p:spPr bwMode="auto">
          <a:xfrm>
            <a:off x="685800" y="994434"/>
            <a:ext cx="7546181" cy="5070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>
            <a:extLst>
              <a:ext uri="{FF2B5EF4-FFF2-40B4-BE49-F238E27FC236}">
                <a16:creationId xmlns:a16="http://schemas.microsoft.com/office/drawing/2014/main" id="{4696BEEF-E421-478C-82B0-3D38E670B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085" y="66442"/>
            <a:ext cx="89714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The Sinuses = Large Veins (in cardiovascular system)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>
            <a:extLst>
              <a:ext uri="{FF2B5EF4-FFF2-40B4-BE49-F238E27FC236}">
                <a16:creationId xmlns:a16="http://schemas.microsoft.com/office/drawing/2014/main" id="{4145EF6F-A9E8-4CDE-A8AD-47B6290C9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975" y="1090408"/>
            <a:ext cx="38068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b="1" u="sng" dirty="0">
                <a:solidFill>
                  <a:srgbClr val="0070C0"/>
                </a:solidFill>
                <a:latin typeface="Calibri" panose="020F0502020204030204" pitchFamily="34" charset="0"/>
              </a:rPr>
              <a:t>Roles of CSF</a:t>
            </a:r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17411" name="Text Box 7">
            <a:extLst>
              <a:ext uri="{FF2B5EF4-FFF2-40B4-BE49-F238E27FC236}">
                <a16:creationId xmlns:a16="http://schemas.microsoft.com/office/drawing/2014/main" id="{EE25DAD6-03D2-4A91-94E3-AEF8B46D7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869" y="249225"/>
            <a:ext cx="4949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</a:rPr>
              <a:t>Cerebrospinal Fluid (CSF)</a:t>
            </a:r>
          </a:p>
        </p:txBody>
      </p:sp>
      <p:sp>
        <p:nvSpPr>
          <p:cNvPr id="45064" name="Rectangle 8">
            <a:extLst>
              <a:ext uri="{FF2B5EF4-FFF2-40B4-BE49-F238E27FC236}">
                <a16:creationId xmlns:a16="http://schemas.microsoft.com/office/drawing/2014/main" id="{E5DE5537-4923-475C-A994-923E5F331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89" y="5433808"/>
            <a:ext cx="86217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*CSF formed in the </a:t>
            </a:r>
            <a:r>
              <a:rPr lang="en-US" altLang="en-US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choroid plexuses</a:t>
            </a:r>
            <a:r>
              <a:rPr lang="en-US" altLang="en-US" sz="280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dirty="0">
                <a:latin typeface="Calibri" panose="020F0502020204030204" pitchFamily="34" charset="0"/>
              </a:rPr>
              <a:t>in ventricles of brain</a:t>
            </a:r>
          </a:p>
        </p:txBody>
      </p:sp>
      <p:sp>
        <p:nvSpPr>
          <p:cNvPr id="45065" name="Rectangle 9">
            <a:extLst>
              <a:ext uri="{FF2B5EF4-FFF2-40B4-BE49-F238E27FC236}">
                <a16:creationId xmlns:a16="http://schemas.microsoft.com/office/drawing/2014/main" id="{927D8A3A-C3E2-4DA0-803F-F2E97536F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13" y="1801608"/>
            <a:ext cx="85232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</a:rPr>
              <a:t>1.</a:t>
            </a:r>
            <a:r>
              <a:rPr lang="en-US" altLang="en-US" dirty="0">
                <a:latin typeface="Calibri" panose="020F0502020204030204" pitchFamily="34" charset="0"/>
              </a:rPr>
              <a:t>  Cushions and insulates delicate nervous tissue.</a:t>
            </a:r>
          </a:p>
        </p:txBody>
      </p:sp>
      <p:sp>
        <p:nvSpPr>
          <p:cNvPr id="45066" name="Rectangle 10">
            <a:extLst>
              <a:ext uri="{FF2B5EF4-FFF2-40B4-BE49-F238E27FC236}">
                <a16:creationId xmlns:a16="http://schemas.microsoft.com/office/drawing/2014/main" id="{6BAC5E9F-1B88-4B91-BFA3-5E6ADFD32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63" y="2819196"/>
            <a:ext cx="84185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</a:rPr>
              <a:t>2.</a:t>
            </a:r>
            <a:r>
              <a:rPr lang="en-US" altLang="en-US" dirty="0">
                <a:latin typeface="Calibri" panose="020F0502020204030204" pitchFamily="34" charset="0"/>
              </a:rPr>
              <a:t>  Gives Buoyancy to the brain (“floats” in CSF).</a:t>
            </a:r>
          </a:p>
        </p:txBody>
      </p:sp>
      <p:sp>
        <p:nvSpPr>
          <p:cNvPr id="45067" name="Rectangle 11">
            <a:extLst>
              <a:ext uri="{FF2B5EF4-FFF2-40B4-BE49-F238E27FC236}">
                <a16:creationId xmlns:a16="http://schemas.microsoft.com/office/drawing/2014/main" id="{347F8472-7BA6-4732-9507-BCB580423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825" y="3897108"/>
            <a:ext cx="84280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</a:rPr>
              <a:t>3.</a:t>
            </a:r>
            <a:r>
              <a:rPr lang="en-US" altLang="en-US" dirty="0">
                <a:latin typeface="Calibri" panose="020F0502020204030204" pitchFamily="34" charset="0"/>
              </a:rPr>
              <a:t>  Exchange of gases </a:t>
            </a:r>
            <a:r>
              <a:rPr lang="en-US" altLang="en-US" sz="2800" dirty="0">
                <a:latin typeface="Calibri" panose="020F0502020204030204" pitchFamily="34" charset="0"/>
              </a:rPr>
              <a:t>(O</a:t>
            </a:r>
            <a:r>
              <a:rPr lang="en-US" altLang="en-US" sz="2800" baseline="-20000" dirty="0">
                <a:latin typeface="Calibri" panose="020F0502020204030204" pitchFamily="34" charset="0"/>
              </a:rPr>
              <a:t>2</a:t>
            </a:r>
            <a:r>
              <a:rPr lang="en-US" altLang="en-US" sz="2800" dirty="0">
                <a:latin typeface="Calibri" panose="020F0502020204030204" pitchFamily="34" charset="0"/>
              </a:rPr>
              <a:t> and CO</a:t>
            </a:r>
            <a:r>
              <a:rPr lang="en-US" altLang="en-US" sz="2800" baseline="-20000" dirty="0">
                <a:latin typeface="Calibri" panose="020F0502020204030204" pitchFamily="34" charset="0"/>
              </a:rPr>
              <a:t>2</a:t>
            </a:r>
            <a:r>
              <a:rPr lang="en-US" altLang="en-US" sz="2800" dirty="0">
                <a:latin typeface="Calibri" panose="020F0502020204030204" pitchFamily="34" charset="0"/>
              </a:rPr>
              <a:t>)</a:t>
            </a:r>
            <a:r>
              <a:rPr lang="en-US" altLang="en-US" dirty="0">
                <a:latin typeface="Calibri" panose="020F0502020204030204" pitchFamily="34" charset="0"/>
              </a:rPr>
              <a:t>, nutrients and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latin typeface="Calibri" panose="020F0502020204030204" pitchFamily="34" charset="0"/>
              </a:rPr>
              <a:t>     wastes.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4" grpId="0"/>
      <p:bldP spid="45065" grpId="0"/>
      <p:bldP spid="45066" grpId="0"/>
      <p:bldP spid="450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>
            <a:extLst>
              <a:ext uri="{FF2B5EF4-FFF2-40B4-BE49-F238E27FC236}">
                <a16:creationId xmlns:a16="http://schemas.microsoft.com/office/drawing/2014/main" id="{8FD1CCAC-274D-442C-A89D-617A1FA9F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4550" y="5350068"/>
            <a:ext cx="238125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1D8E4F7F-2D67-4B2C-B609-6A3FD8B9A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6425" y="5350068"/>
            <a:ext cx="228600" cy="200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EA815A1-8F4C-4F2D-9971-5DBC3A0DD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356" y="313432"/>
            <a:ext cx="852328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CSF Circulates in</a:t>
            </a:r>
            <a:r>
              <a:rPr lang="en-US" altLang="en-US" dirty="0">
                <a:latin typeface="Calibri" panose="020F0502020204030204" pitchFamily="34" charset="0"/>
              </a:rPr>
              <a:t>: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80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Calibri" panose="020F0502020204030204" pitchFamily="34" charset="0"/>
              </a:rPr>
              <a:t>Chambers, Spaces, and the Central Canal.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540C22-2BA0-3107-0465-62DCD65FC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69" y="1647894"/>
            <a:ext cx="8053514" cy="337138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F6ADF3C6-2985-D946-2104-0D6E10E30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6373" y="5105579"/>
            <a:ext cx="2222058" cy="3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400" b="1" dirty="0">
                <a:latin typeface="Calibri" panose="020F0502020204030204" pitchFamily="34" charset="0"/>
              </a:rPr>
              <a:t>Anterior view of Ventricles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85FD4CE-234F-790D-1658-F4A974A2A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1944" y="5110366"/>
            <a:ext cx="2222058" cy="3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400" b="1" dirty="0">
                <a:latin typeface="Calibri" panose="020F0502020204030204" pitchFamily="34" charset="0"/>
              </a:rPr>
              <a:t>Lateral view of Ventricles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801C72-52AC-4F03-8F70-0EFDAFAA2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444" y="375624"/>
            <a:ext cx="6970307" cy="6081620"/>
          </a:xfrm>
          <a:prstGeom prst="rect">
            <a:avLst/>
          </a:prstGeom>
        </p:spPr>
      </p:pic>
      <p:sp>
        <p:nvSpPr>
          <p:cNvPr id="3" name="Rectangle 9">
            <a:extLst>
              <a:ext uri="{FF2B5EF4-FFF2-40B4-BE49-F238E27FC236}">
                <a16:creationId xmlns:a16="http://schemas.microsoft.com/office/drawing/2014/main" id="{D1F52B66-BD3D-4741-8D0A-3046AC17F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5976" y="5019247"/>
            <a:ext cx="97575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Arachnoid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villi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E9EA89E-BEE9-2567-ABB9-BC04DD94B213}"/>
              </a:ext>
            </a:extLst>
          </p:cNvPr>
          <p:cNvCxnSpPr/>
          <p:nvPr/>
        </p:nvCxnSpPr>
        <p:spPr bwMode="auto">
          <a:xfrm flipH="1">
            <a:off x="4125951" y="5241073"/>
            <a:ext cx="832625" cy="12638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25B008-BADE-3D4D-AA11-096A6EAB95E4}"/>
              </a:ext>
            </a:extLst>
          </p:cNvPr>
          <p:cNvCxnSpPr/>
          <p:nvPr/>
        </p:nvCxnSpPr>
        <p:spPr bwMode="auto">
          <a:xfrm flipH="1">
            <a:off x="4490224" y="5241073"/>
            <a:ext cx="468352" cy="12638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7998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>
            <a:extLst>
              <a:ext uri="{FF2B5EF4-FFF2-40B4-BE49-F238E27FC236}">
                <a16:creationId xmlns:a16="http://schemas.microsoft.com/office/drawing/2014/main" id="{1FAE3841-5B62-4B3F-B4D0-7B3D78D3F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4350" y="407988"/>
            <a:ext cx="30273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CSF Circulation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Presentation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</TotalTime>
  <Words>995</Words>
  <Application>Microsoft Office PowerPoint</Application>
  <PresentationFormat>On-screen Show (4:3)</PresentationFormat>
  <Paragraphs>114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Mc Mahon</dc:creator>
  <cp:lastModifiedBy>Ian Moore</cp:lastModifiedBy>
  <cp:revision>25</cp:revision>
  <dcterms:created xsi:type="dcterms:W3CDTF">2023-10-11T18:54:59Z</dcterms:created>
  <dcterms:modified xsi:type="dcterms:W3CDTF">2025-10-18T02:31:14Z</dcterms:modified>
</cp:coreProperties>
</file>