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260" r:id="rId4"/>
    <p:sldId id="262" r:id="rId5"/>
    <p:sldId id="272" r:id="rId6"/>
    <p:sldId id="263" r:id="rId7"/>
    <p:sldId id="264" r:id="rId8"/>
    <p:sldId id="265" r:id="rId9"/>
    <p:sldId id="266" r:id="rId10"/>
    <p:sldId id="273" r:id="rId11"/>
    <p:sldId id="275" r:id="rId12"/>
    <p:sldId id="276" r:id="rId13"/>
    <p:sldId id="277" r:id="rId14"/>
    <p:sldId id="279" r:id="rId15"/>
    <p:sldId id="282" r:id="rId16"/>
    <p:sldId id="283" r:id="rId17"/>
    <p:sldId id="284" r:id="rId18"/>
    <p:sldId id="285" r:id="rId19"/>
    <p:sldId id="309" r:id="rId20"/>
    <p:sldId id="306" r:id="rId21"/>
    <p:sldId id="287" r:id="rId22"/>
    <p:sldId id="307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900" y="27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1:47:07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24575,'45'11'0,"-16"-2"0,7-1 0,0-2 0,1-1 0,0-2 0,66-4 0,62-9 0,-119 8 0,50-9 0,-28 3 0,-51 4 0,-1 0 0,0-1 0,-1 0 0,1-1 0,19-12 0,51-20 0,-21 10-1365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EAAF-5615-45A7-B414-3D8CDB77BFC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D86-6276-4B78-A6BD-AA72CFB06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0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3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1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4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0B7A-52FF-4934-B4AC-85DFD948E80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ADC8-E2C3-4CBD-B1B4-FEF4EA53400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" b="3305"/>
          <a:stretch>
            <a:fillRect/>
          </a:stretch>
        </p:blipFill>
        <p:spPr bwMode="auto">
          <a:xfrm>
            <a:off x="942135" y="1062316"/>
            <a:ext cx="7770812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5326" y="221379"/>
            <a:ext cx="25320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The Brain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its Regions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A1C01-F829-DD00-7424-95214E67C4EE}"/>
              </a:ext>
            </a:extLst>
          </p:cNvPr>
          <p:cNvSpPr/>
          <p:nvPr/>
        </p:nvSpPr>
        <p:spPr>
          <a:xfrm>
            <a:off x="874377" y="2612095"/>
            <a:ext cx="1630017" cy="57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D7586-4153-1229-EE4A-5A0FA3199C50}"/>
              </a:ext>
            </a:extLst>
          </p:cNvPr>
          <p:cNvSpPr/>
          <p:nvPr/>
        </p:nvSpPr>
        <p:spPr>
          <a:xfrm>
            <a:off x="2703441" y="1602062"/>
            <a:ext cx="2297927" cy="826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B9DDB-5646-A7E1-9920-F6631BCDB52F}"/>
              </a:ext>
            </a:extLst>
          </p:cNvPr>
          <p:cNvSpPr/>
          <p:nvPr/>
        </p:nvSpPr>
        <p:spPr>
          <a:xfrm>
            <a:off x="1025451" y="3487323"/>
            <a:ext cx="1478943" cy="747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182F0-707E-A6FF-B931-30F85CFAC142}"/>
              </a:ext>
            </a:extLst>
          </p:cNvPr>
          <p:cNvSpPr/>
          <p:nvPr/>
        </p:nvSpPr>
        <p:spPr>
          <a:xfrm>
            <a:off x="2585616" y="4275081"/>
            <a:ext cx="1912194" cy="100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114FB-24E2-C9A5-3B58-5CA7FA621893}"/>
              </a:ext>
            </a:extLst>
          </p:cNvPr>
          <p:cNvSpPr/>
          <p:nvPr/>
        </p:nvSpPr>
        <p:spPr>
          <a:xfrm>
            <a:off x="7140271" y="3661450"/>
            <a:ext cx="1584509" cy="1240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BB4FE-6D42-9AA8-AEDE-4B82BDAA3751}"/>
              </a:ext>
            </a:extLst>
          </p:cNvPr>
          <p:cNvSpPr/>
          <p:nvPr/>
        </p:nvSpPr>
        <p:spPr>
          <a:xfrm>
            <a:off x="2790908" y="5871914"/>
            <a:ext cx="1912194" cy="914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D2F3F-529D-C89C-B312-AF654170DA76}"/>
              </a:ext>
            </a:extLst>
          </p:cNvPr>
          <p:cNvSpPr/>
          <p:nvPr/>
        </p:nvSpPr>
        <p:spPr>
          <a:xfrm>
            <a:off x="4714935" y="5824208"/>
            <a:ext cx="2123187" cy="1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18844ABD-89D0-46C8-8E4B-1F66EEBB9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718" y="2783782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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E457419-A714-4391-9023-0793C925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199" y="503061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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F55097-C4EE-471E-BA56-82C42EF2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598" y="767784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</a:t>
            </a:r>
            <a:endParaRPr lang="en-US" altLang="en-US" sz="2400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7349159-E89E-4F86-AB40-88B1FA39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9" y="1999394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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FA3F0DE5-767D-4435-B9B6-10F5EEAEE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393" y="344080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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029D10C-A493-4A3A-8192-C6C138F2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183" y="494654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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77159-12FC-8F9E-29CC-581CAB95AFB9}"/>
              </a:ext>
            </a:extLst>
          </p:cNvPr>
          <p:cNvSpPr/>
          <p:nvPr/>
        </p:nvSpPr>
        <p:spPr>
          <a:xfrm>
            <a:off x="1045599" y="1713585"/>
            <a:ext cx="1458795" cy="25643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0A45746-D200-4AD1-A334-6D48B514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36" y="1693017"/>
            <a:ext cx="10951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50" dirty="0">
                <a:latin typeface="+mn-lt"/>
              </a:rPr>
              <a:t>EPITHALAMUS</a:t>
            </a:r>
          </a:p>
        </p:txBody>
      </p:sp>
    </p:spTree>
    <p:extLst>
      <p:ext uri="{BB962C8B-B14F-4D97-AF65-F5344CB8AC3E}">
        <p14:creationId xmlns:p14="http://schemas.microsoft.com/office/powerpoint/2010/main" val="419813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8" r="1514" b="16666"/>
          <a:stretch>
            <a:fillRect/>
          </a:stretch>
        </p:blipFill>
        <p:spPr bwMode="auto">
          <a:xfrm>
            <a:off x="69056" y="1095240"/>
            <a:ext cx="9005887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89201" y="296281"/>
            <a:ext cx="75655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Anatomical Structures of the Limbic System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4" b="27855"/>
          <a:stretch>
            <a:fillRect/>
          </a:stretch>
        </p:blipFill>
        <p:spPr bwMode="auto">
          <a:xfrm>
            <a:off x="92075" y="1662113"/>
            <a:ext cx="89376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41375" y="136458"/>
            <a:ext cx="74612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The major groups of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axon fibers </a:t>
            </a:r>
            <a:r>
              <a:rPr lang="en-US" altLang="en-US" sz="2800" b="1" dirty="0">
                <a:latin typeface="Calibri" panose="020F0502020204030204" pitchFamily="34" charset="0"/>
              </a:rPr>
              <a:t>and tracts </a:t>
            </a:r>
          </a:p>
          <a:p>
            <a:pPr algn="ctr"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of the central white matter.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4163" y="5483225"/>
            <a:ext cx="286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a)</a:t>
            </a:r>
            <a:r>
              <a:rPr lang="en-US" altLang="en-US" sz="2400">
                <a:latin typeface="Calibri" panose="020F0502020204030204" pitchFamily="34" charset="0"/>
              </a:rPr>
              <a:t> Association Fibers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128963" y="5810250"/>
            <a:ext cx="307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b)</a:t>
            </a:r>
            <a:r>
              <a:rPr lang="en-US" altLang="en-US" sz="2400">
                <a:latin typeface="Calibri" panose="020F0502020204030204" pitchFamily="34" charset="0"/>
              </a:rPr>
              <a:t> Commissural Fibers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84900" y="6094413"/>
            <a:ext cx="2662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c)</a:t>
            </a:r>
            <a:r>
              <a:rPr lang="en-US" altLang="en-US" sz="2400">
                <a:latin typeface="Calibri" panose="020F0502020204030204" pitchFamily="34" charset="0"/>
              </a:rPr>
              <a:t> Projection Fibers </a:t>
            </a:r>
          </a:p>
        </p:txBody>
      </p:sp>
    </p:spTree>
    <p:extLst>
      <p:ext uri="{BB962C8B-B14F-4D97-AF65-F5344CB8AC3E}">
        <p14:creationId xmlns:p14="http://schemas.microsoft.com/office/powerpoint/2010/main" val="38948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33350" y="247650"/>
            <a:ext cx="88963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The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Reticular System </a:t>
            </a:r>
            <a:r>
              <a:rPr lang="en-US" altLang="en-US" dirty="0">
                <a:latin typeface="Calibri" panose="020F0502020204030204" pitchFamily="34" charset="0"/>
              </a:rPr>
              <a:t>- widespread connections, ideal for arousal of the brain as a whole.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00025" y="2979548"/>
            <a:ext cx="391001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Maintains </a:t>
            </a:r>
            <a:r>
              <a:rPr lang="en-US" altLang="en-US" sz="2600" b="1" dirty="0">
                <a:solidFill>
                  <a:srgbClr val="008000"/>
                </a:solidFill>
                <a:latin typeface="Calibri" panose="020F0502020204030204" pitchFamily="34" charset="0"/>
              </a:rPr>
              <a:t>consciousness </a:t>
            </a:r>
          </a:p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and </a:t>
            </a:r>
            <a:r>
              <a:rPr lang="en-US" altLang="en-US" sz="2600" b="1" dirty="0">
                <a:solidFill>
                  <a:srgbClr val="CC3300"/>
                </a:solidFill>
                <a:latin typeface="Calibri" panose="020F0502020204030204" pitchFamily="34" charset="0"/>
              </a:rPr>
              <a:t>alertness</a:t>
            </a:r>
            <a:r>
              <a:rPr lang="en-US" altLang="en-US" sz="2600" dirty="0">
                <a:latin typeface="Calibri" panose="020F0502020204030204" pitchFamily="34" charset="0"/>
              </a:rPr>
              <a:t>. </a:t>
            </a:r>
          </a:p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Functions in sleep and</a:t>
            </a:r>
          </a:p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arousal from sleep.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7525" y="5422900"/>
            <a:ext cx="1887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alibri" panose="020F0502020204030204" pitchFamily="34" charset="0"/>
              </a:rPr>
              <a:t>Pons and MO</a:t>
            </a: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06538"/>
            <a:ext cx="51212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17525" y="1450881"/>
            <a:ext cx="2361869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Reticular </a:t>
            </a:r>
          </a:p>
          <a:p>
            <a:pPr algn="ctr">
              <a:buFontTx/>
              <a:buNone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Activating </a:t>
            </a:r>
          </a:p>
          <a:p>
            <a:pPr algn="ctr">
              <a:buFontTx/>
              <a:buNone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 (RAS)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6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8" grpId="0"/>
      <p:bldP spid="389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F2B11-41B9-54C5-BA5A-29EF761C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32" y="1778907"/>
            <a:ext cx="3578662" cy="3389670"/>
          </a:xfrm>
          <a:prstGeom prst="rect">
            <a:avLst/>
          </a:prstGeo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633747" y="1316534"/>
            <a:ext cx="811033" cy="635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715249" y="2721470"/>
            <a:ext cx="27190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alt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Epithalamus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8991" y="649662"/>
            <a:ext cx="7675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Diencephalon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Epithalamus,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Thalamus and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Hypothalamus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4444780" y="3429000"/>
            <a:ext cx="4476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- Includes the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pineal gland (body)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 Secretes hormone </a:t>
            </a:r>
            <a:r>
              <a:rPr lang="en-US" altLang="en-US" sz="2200" b="1" dirty="0">
                <a:solidFill>
                  <a:srgbClr val="C20000"/>
                </a:solidFill>
                <a:latin typeface="Calibri" panose="020F0502020204030204" pitchFamily="34" charset="0"/>
              </a:rPr>
              <a:t>melatonin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 influence of the hypothalamus.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0" y="750852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endParaRPr lang="en-US" altLang="en-US" sz="2400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75456" y="6008687"/>
            <a:ext cx="8193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*Dimethyl-tryptamine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DMT</a:t>
            </a:r>
            <a:r>
              <a:rPr lang="en-US" altLang="en-US" sz="2400" dirty="0">
                <a:latin typeface="Calibri" panose="020F0502020204030204" pitchFamily="34" charset="0"/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is also released from Pineal gland.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C2E2E-0528-4E0E-A71F-2FFEAA95271E}"/>
              </a:ext>
            </a:extLst>
          </p:cNvPr>
          <p:cNvSpPr/>
          <p:nvPr/>
        </p:nvSpPr>
        <p:spPr>
          <a:xfrm>
            <a:off x="585787" y="5208734"/>
            <a:ext cx="85582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>
                <a:latin typeface="Calibri" panose="020F0502020204030204" pitchFamily="34" charset="0"/>
              </a:rPr>
              <a:t>Note</a:t>
            </a:r>
            <a:r>
              <a:rPr lang="en-US" sz="1800" dirty="0">
                <a:latin typeface="Calibri" panose="020F0502020204030204" pitchFamily="34" charset="0"/>
              </a:rPr>
              <a:t>: The significant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Blue Light </a:t>
            </a:r>
            <a:r>
              <a:rPr lang="en-US" sz="1800" dirty="0">
                <a:latin typeface="Calibri" panose="020F0502020204030204" pitchFamily="34" charset="0"/>
              </a:rPr>
              <a:t>emitted from tv, computer and phone screens blocks the hormone </a:t>
            </a:r>
            <a:r>
              <a:rPr lang="en-US" sz="1800" b="1" dirty="0">
                <a:latin typeface="Calibri" panose="020F0502020204030204" pitchFamily="34" charset="0"/>
              </a:rPr>
              <a:t>melatonin,</a:t>
            </a:r>
            <a:r>
              <a:rPr lang="en-US" sz="1800" dirty="0">
                <a:latin typeface="Calibri" panose="020F0502020204030204" pitchFamily="34" charset="0"/>
              </a:rPr>
              <a:t> therefore suppressing your body's ability to prepare for sleep.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EAB16ED-D977-9113-ADD7-49BB40EC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101600"/>
            <a:ext cx="586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Regions below the Cerebrum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B78938-3680-C08E-1A03-DCB11BF12A09}"/>
              </a:ext>
            </a:extLst>
          </p:cNvPr>
          <p:cNvSpPr/>
          <p:nvPr/>
        </p:nvSpPr>
        <p:spPr>
          <a:xfrm>
            <a:off x="3478924" y="1778907"/>
            <a:ext cx="578069" cy="502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utoUpdateAnimBg="0"/>
      <p:bldP spid="75784" grpId="0" autoUpdateAnimBg="0"/>
      <p:bldP spid="7578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385096" y="229094"/>
            <a:ext cx="2258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2) </a:t>
            </a:r>
            <a:r>
              <a:rPr lang="en-US" altLang="en-US" b="1" u="sng" dirty="0">
                <a:latin typeface="Calibri" panose="020F0502020204030204" pitchFamily="34" charset="0"/>
              </a:rPr>
              <a:t>Thalamus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3675" y="924937"/>
            <a:ext cx="3996663" cy="102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Makes up </a:t>
            </a:r>
            <a:r>
              <a:rPr lang="en-US" altLang="en-US" sz="2800" b="1" dirty="0">
                <a:latin typeface="Calibri" panose="020F0502020204030204" pitchFamily="34" charset="0"/>
              </a:rPr>
              <a:t>80%</a:t>
            </a:r>
            <a:r>
              <a:rPr lang="en-US" altLang="en-US" sz="2800" dirty="0">
                <a:latin typeface="Calibri" panose="020F0502020204030204" pitchFamily="34" charset="0"/>
              </a:rPr>
              <a:t> of the diencephalon.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3202" y="3391835"/>
            <a:ext cx="3804256" cy="110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Afferent impulses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converge on thalamus.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3201" y="2182254"/>
            <a:ext cx="4454525" cy="104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C0000"/>
                </a:solidFill>
                <a:latin typeface="Calibri" panose="020F0502020204030204" pitchFamily="34" charset="0"/>
              </a:rPr>
              <a:t>Nuclei organize and amplify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C0000"/>
                </a:solidFill>
                <a:latin typeface="Calibri" panose="020F0502020204030204" pitchFamily="34" charset="0"/>
              </a:rPr>
              <a:t>or tone down signals.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0E6CF-922E-A464-9D39-1E0C28F9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662" y="1640090"/>
            <a:ext cx="3886407" cy="3599819"/>
          </a:xfrm>
          <a:prstGeom prst="rect">
            <a:avLst/>
          </a:prstGeom>
        </p:spPr>
      </p:pic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8076439" y="1341655"/>
            <a:ext cx="763630" cy="840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93674" y="4609380"/>
            <a:ext cx="5348385" cy="19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sz="2800" dirty="0">
                <a:solidFill>
                  <a:srgbClr val="CC0000"/>
                </a:solidFill>
                <a:latin typeface="Calibri" panose="020F0502020204030204" pitchFamily="34" charset="0"/>
              </a:rPr>
              <a:t>Many thalamic nuclei act as the “gateway” to cerebral cortex for sensory input.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 panose="020F0502020204030204" pitchFamily="34" charset="0"/>
              </a:rPr>
              <a:t>	What is the 1 Sensory exception?</a:t>
            </a:r>
          </a:p>
        </p:txBody>
      </p:sp>
    </p:spTree>
    <p:extLst>
      <p:ext uri="{BB962C8B-B14F-4D97-AF65-F5344CB8AC3E}">
        <p14:creationId xmlns:p14="http://schemas.microsoft.com/office/powerpoint/2010/main" val="18496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7" grpId="0"/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b="24242"/>
          <a:stretch>
            <a:fillRect/>
          </a:stretch>
        </p:blipFill>
        <p:spPr bwMode="auto">
          <a:xfrm>
            <a:off x="-244475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830513" y="127000"/>
            <a:ext cx="354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altLang="en-US" sz="3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Hypothalamus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8113" y="2271713"/>
            <a:ext cx="15382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1800" baseline="-25000">
                <a:solidFill>
                  <a:srgbClr val="CC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 and Sexual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Dimorphism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989013" y="2955925"/>
            <a:ext cx="941387" cy="4540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4613" y="5761038"/>
            <a:ext cx="11588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Circadian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rhythms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1265238" y="5038725"/>
            <a:ext cx="627062" cy="968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467600" y="5995988"/>
            <a:ext cx="1504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Olfaction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7367588" y="5667375"/>
            <a:ext cx="809625" cy="2968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1763" y="3552825"/>
            <a:ext cx="10429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Sweating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32738" y="2762250"/>
            <a:ext cx="10810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Shivering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99288" y="2138363"/>
            <a:ext cx="19097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Heart Rate and BP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7143750" y="2562225"/>
            <a:ext cx="809625" cy="2936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507288" y="4008438"/>
            <a:ext cx="392112" cy="2651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110538" y="5183188"/>
            <a:ext cx="8255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C0000"/>
                </a:solidFill>
                <a:latin typeface="Calibri" panose="020F0502020204030204" pitchFamily="34" charset="0"/>
              </a:rPr>
              <a:t>Satiety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244600" y="3763963"/>
            <a:ext cx="636588" cy="201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200775" y="6191250"/>
            <a:ext cx="928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Feeding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6049963" y="5635625"/>
            <a:ext cx="542925" cy="509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7740650" y="3211513"/>
            <a:ext cx="615950" cy="328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975600" y="3665538"/>
            <a:ext cx="11271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Thirst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Hunger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7591425" y="5146675"/>
            <a:ext cx="468313" cy="2127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33488" y="4583113"/>
            <a:ext cx="681037" cy="1270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500" y="4403725"/>
            <a:ext cx="11588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Posterior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Pituitary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80088" y="1749425"/>
            <a:ext cx="15001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Adrenal gland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5022850" y="2168525"/>
            <a:ext cx="1357313" cy="206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D790D5-677E-C5DD-BAA9-FEEEF0E8F566}"/>
              </a:ext>
            </a:extLst>
          </p:cNvPr>
          <p:cNvSpPr/>
          <p:nvPr/>
        </p:nvSpPr>
        <p:spPr>
          <a:xfrm rot="18916768">
            <a:off x="2793037" y="830465"/>
            <a:ext cx="576098" cy="708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74169" y="990600"/>
            <a:ext cx="5811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Main visceral control center of the body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4588" y="285750"/>
            <a:ext cx="6858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Functions of the Hypothalamus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98404" y="990599"/>
            <a:ext cx="7347099" cy="471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lvl="1" indent="-401638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 </a:t>
            </a:r>
            <a:r>
              <a:rPr lang="en-US" altLang="en-US" dirty="0">
                <a:latin typeface="Calibri" panose="020F0502020204030204" pitchFamily="34" charset="0"/>
              </a:rPr>
              <a:t>Regulation of body temperature (T</a:t>
            </a:r>
            <a:r>
              <a:rPr lang="en-US" altLang="en-US" baseline="-20000" dirty="0">
                <a:latin typeface="Calibri" panose="020F0502020204030204" pitchFamily="34" charset="0"/>
              </a:rPr>
              <a:t>b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(Nuclei: body thermostat, sweating, shivering)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 </a:t>
            </a:r>
            <a:r>
              <a:rPr lang="en-US" altLang="en-US" dirty="0">
                <a:latin typeface="Calibri" panose="020F0502020204030204" pitchFamily="34" charset="0"/>
              </a:rPr>
              <a:t>Regulation of hunger and thirst sensations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(Nuclei: Feeding, satiety, thirst)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 </a:t>
            </a:r>
            <a:r>
              <a:rPr lang="en-US" altLang="en-US" dirty="0">
                <a:latin typeface="Calibri" panose="020F0502020204030204" pitchFamily="34" charset="0"/>
              </a:rPr>
              <a:t>Regulation of sleep-wake cycles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(Nuclei: Circadian rhythms/melatonin release)</a:t>
            </a:r>
            <a:endParaRPr lang="en-US" altLang="en-US" sz="1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4. </a:t>
            </a:r>
            <a:r>
              <a:rPr lang="en-US" altLang="en-US" dirty="0">
                <a:latin typeface="Calibri" panose="020F0502020204030204" pitchFamily="34" charset="0"/>
              </a:rPr>
              <a:t>Control of the Endocrine System 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(Nuclei: Controlling endocrine glands)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5. </a:t>
            </a:r>
            <a:r>
              <a:rPr lang="en-US" altLang="en-US" dirty="0">
                <a:latin typeface="Calibri" panose="020F0502020204030204" pitchFamily="34" charset="0"/>
              </a:rPr>
              <a:t>Controls Autonomic Nervous System (ANS)</a:t>
            </a:r>
          </a:p>
          <a:p>
            <a:pPr marL="457200" lvl="1" indent="-401638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(Nuclei: Heart rate and blood pressure)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47700" y="2628900"/>
            <a:ext cx="72009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898404" y="5867401"/>
            <a:ext cx="76969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indent="-401638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Overall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 Controls many important behaviors via emotional responses and formation of memory =&gt; Limbic system and the ANS.</a:t>
            </a:r>
          </a:p>
        </p:txBody>
      </p:sp>
    </p:spTree>
    <p:extLst>
      <p:ext uri="{BB962C8B-B14F-4D97-AF65-F5344CB8AC3E}">
        <p14:creationId xmlns:p14="http://schemas.microsoft.com/office/powerpoint/2010/main" val="16078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2" grpId="0" autoUpdateAnimBg="0"/>
      <p:bldP spid="194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7528D026-F45F-4355-AEB3-8A2AABF7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6987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Midbrain</a:t>
            </a: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DCEB43F-73E8-4528-B81D-245430B0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0" y="2463497"/>
            <a:ext cx="4210050" cy="11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Corpora quadrigemina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(‘four bodies’, 2 pairs)</a:t>
            </a: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26C29C0D-B4C9-4582-A7A1-0B1E45D8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7306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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89AD999-B491-4A52-8511-5FB00E7A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07" y="4582720"/>
            <a:ext cx="7962900" cy="101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Superior colliculi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=&gt; nuclei that act in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visual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reflexes.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85196A15-0DA7-4D1F-BFF3-5612CC3F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07" y="5518216"/>
            <a:ext cx="7962900" cy="8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Inferior colliculi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=&gt; nuclei that act in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auditory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reflexes.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B437712-E1BC-1C30-9AC6-EF4467603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4" y="876788"/>
            <a:ext cx="3307557" cy="12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Substantia nigra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(black substance)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Relay to Skeletal Muscle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2D328-07B9-0749-272C-6FCB07D0C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83" y="548875"/>
            <a:ext cx="4485224" cy="4465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D7316-CD21-E61C-F4DF-2AA0D865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3383424"/>
            <a:ext cx="1974630" cy="11072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2B3F41-90BC-0D74-A33C-3F550955A073}"/>
              </a:ext>
            </a:extLst>
          </p:cNvPr>
          <p:cNvSpPr/>
          <p:nvPr/>
        </p:nvSpPr>
        <p:spPr>
          <a:xfrm>
            <a:off x="1545021" y="3854521"/>
            <a:ext cx="945930" cy="65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25606" grpId="0"/>
      <p:bldP spid="25609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1C013-88B3-DA66-2740-6E202A7F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70" y="1071687"/>
            <a:ext cx="5925826" cy="5169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CFB9-6FAF-F875-1A00-17B775A9BC99}"/>
              </a:ext>
            </a:extLst>
          </p:cNvPr>
          <p:cNvSpPr txBox="1"/>
          <p:nvPr/>
        </p:nvSpPr>
        <p:spPr>
          <a:xfrm>
            <a:off x="6511232" y="4242988"/>
            <a:ext cx="194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Arbor 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vitae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6C01F6-0B7E-52D6-6671-A979564FB66E}"/>
              </a:ext>
            </a:extLst>
          </p:cNvPr>
          <p:cNvCxnSpPr>
            <a:cxnSpLocks/>
          </p:cNvCxnSpPr>
          <p:nvPr/>
        </p:nvCxnSpPr>
        <p:spPr>
          <a:xfrm flipH="1" flipV="1">
            <a:off x="5801710" y="4416213"/>
            <a:ext cx="1419045" cy="119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08AC66-9D41-61D7-6971-C585112FF830}"/>
              </a:ext>
            </a:extLst>
          </p:cNvPr>
          <p:cNvCxnSpPr>
            <a:cxnSpLocks/>
          </p:cNvCxnSpPr>
          <p:nvPr/>
        </p:nvCxnSpPr>
        <p:spPr>
          <a:xfrm flipH="1">
            <a:off x="5801710" y="4535376"/>
            <a:ext cx="1419045" cy="3563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623E08-8F8C-6CCC-4AA4-E32F6EED06BB}"/>
              </a:ext>
            </a:extLst>
          </p:cNvPr>
          <p:cNvSpPr txBox="1"/>
          <p:nvPr/>
        </p:nvSpPr>
        <p:spPr>
          <a:xfrm>
            <a:off x="6729649" y="4894241"/>
            <a:ext cx="119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Folia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D252672-55F5-7044-6BF3-6BAC8F2EA8CB}"/>
              </a:ext>
            </a:extLst>
          </p:cNvPr>
          <p:cNvSpPr/>
          <p:nvPr/>
        </p:nvSpPr>
        <p:spPr>
          <a:xfrm rot="1286776">
            <a:off x="6696218" y="4811267"/>
            <a:ext cx="66862" cy="8310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AAFAC0-4AA2-2D6B-F036-AC865182B221}"/>
              </a:ext>
            </a:extLst>
          </p:cNvPr>
          <p:cNvCxnSpPr>
            <a:cxnSpLocks/>
          </p:cNvCxnSpPr>
          <p:nvPr/>
        </p:nvCxnSpPr>
        <p:spPr>
          <a:xfrm>
            <a:off x="6761145" y="4867421"/>
            <a:ext cx="340445" cy="11520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5FFF2BE-5CA1-54C0-5081-EDCE37386D2E}"/>
                  </a:ext>
                </a:extLst>
              </p14:cNvPr>
              <p14:cNvContentPartPr/>
              <p14:nvPr/>
            </p14:nvContentPartPr>
            <p14:xfrm>
              <a:off x="5684642" y="5155526"/>
              <a:ext cx="347400" cy="5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5FFF2BE-5CA1-54C0-5081-EDCE37386D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7002" y="5137886"/>
                <a:ext cx="383040" cy="8640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1B7B73-EEBA-9A7D-ECA9-537E6B5D65F4}"/>
              </a:ext>
            </a:extLst>
          </p:cNvPr>
          <p:cNvCxnSpPr>
            <a:cxnSpLocks/>
          </p:cNvCxnSpPr>
          <p:nvPr/>
        </p:nvCxnSpPr>
        <p:spPr>
          <a:xfrm>
            <a:off x="5873334" y="5206286"/>
            <a:ext cx="0" cy="58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11D7466-5138-7C8D-1075-A631D42C2F6E}"/>
              </a:ext>
            </a:extLst>
          </p:cNvPr>
          <p:cNvSpPr txBox="1"/>
          <p:nvPr/>
        </p:nvSpPr>
        <p:spPr>
          <a:xfrm>
            <a:off x="5273461" y="5804236"/>
            <a:ext cx="119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Vermis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6A9169F0-CF3D-8616-9E31-5E737B1F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276" y="427599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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429DFD92-D13A-B5DC-3832-AC99BA38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6275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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C80CD14B-6423-7B21-FC37-C23DCC94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113" y="518854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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5158F5A6-F61D-05A4-711E-B42785F95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729" y="3842824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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9C7104-B1CF-31D1-8902-FD6F26EAA709}"/>
              </a:ext>
            </a:extLst>
          </p:cNvPr>
          <p:cNvSpPr txBox="1"/>
          <p:nvPr/>
        </p:nvSpPr>
        <p:spPr>
          <a:xfrm>
            <a:off x="5263556" y="663686"/>
            <a:ext cx="194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Corpus </a:t>
            </a:r>
          </a:p>
          <a:p>
            <a:pPr algn="ctr"/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callosum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2D886-1D74-9AAE-B126-5219A4464161}"/>
              </a:ext>
            </a:extLst>
          </p:cNvPr>
          <p:cNvSpPr txBox="1"/>
          <p:nvPr/>
        </p:nvSpPr>
        <p:spPr>
          <a:xfrm>
            <a:off x="6910493" y="1945614"/>
            <a:ext cx="155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Parietooccipital sulcus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43459B-787B-968D-6BE9-C75951B76287}"/>
              </a:ext>
            </a:extLst>
          </p:cNvPr>
          <p:cNvCxnSpPr>
            <a:cxnSpLocks/>
          </p:cNvCxnSpPr>
          <p:nvPr/>
        </p:nvCxnSpPr>
        <p:spPr>
          <a:xfrm flipH="1">
            <a:off x="4238625" y="1217616"/>
            <a:ext cx="1943148" cy="163035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CA12C9-89B5-DC83-862A-83B4C0740D7A}"/>
              </a:ext>
            </a:extLst>
          </p:cNvPr>
          <p:cNvCxnSpPr>
            <a:cxnSpLocks/>
          </p:cNvCxnSpPr>
          <p:nvPr/>
        </p:nvCxnSpPr>
        <p:spPr>
          <a:xfrm flipH="1">
            <a:off x="6336618" y="2308437"/>
            <a:ext cx="966119" cy="69149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3845CB-52E6-CBCE-E1EC-186438E7A5C5}"/>
              </a:ext>
            </a:extLst>
          </p:cNvPr>
          <p:cNvSpPr txBox="1"/>
          <p:nvPr/>
        </p:nvSpPr>
        <p:spPr>
          <a:xfrm>
            <a:off x="949655" y="1946169"/>
            <a:ext cx="155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Fornix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054D09-DE9B-0A4C-4B8D-51180B7DD625}"/>
              </a:ext>
            </a:extLst>
          </p:cNvPr>
          <p:cNvCxnSpPr>
            <a:cxnSpLocks/>
          </p:cNvCxnSpPr>
          <p:nvPr/>
        </p:nvCxnSpPr>
        <p:spPr>
          <a:xfrm flipH="1" flipV="1">
            <a:off x="1771650" y="2244421"/>
            <a:ext cx="2324908" cy="77215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5">
            <a:extLst>
              <a:ext uri="{FF2B5EF4-FFF2-40B4-BE49-F238E27FC236}">
                <a16:creationId xmlns:a16="http://schemas.microsoft.com/office/drawing/2014/main" id="{BC7FA8CF-8834-E3AF-2890-7824A900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502" y="6333945"/>
            <a:ext cx="580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cerebellum has 2 hemispheres connected by the vermis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C4CA1141-B6D8-9BEA-88BD-C19A18E35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079" y="222767"/>
            <a:ext cx="6209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Brain Stem = Midbrain, Pons and Medulla Oblongata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DFAEEBB-377C-94AC-FD8D-08A19E7FE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572" y="15937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</a:t>
            </a:r>
            <a:endParaRPr lang="en-US" altLang="en-US" sz="2400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30EA013-2B0D-555B-9B16-560FEF91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766" y="29718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sym typeface="Wingdings" panose="05000000000000000000" pitchFamily="2" charset="2"/>
              </a:rPr>
              <a:t></a:t>
            </a:r>
            <a:endParaRPr lang="en-US" altLang="en-US" sz="24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9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88E21BF-1234-4CF7-9B12-A30E112C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6700"/>
            <a:ext cx="5216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Functions of Cerebellum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1BD875DF-4292-4F55-AEA1-7468166A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799803"/>
            <a:ext cx="5240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Located dorsal to the pons and medulla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CA1AB91-2F75-4426-970F-80B1471B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426763"/>
            <a:ext cx="8685212" cy="18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Controls postural reflexes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2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oordinates rapid, automatic adjustments of muscles in body to maintain equilibrium. 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7E158047-D7AA-45AA-8E80-F1807999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27088"/>
            <a:ext cx="8685212" cy="18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Produces skilled movements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:- </a:t>
            </a:r>
          </a:p>
          <a:p>
            <a:pPr marL="0" marR="0" lvl="0" indent="0" algn="l" defTabSz="457200" rtl="0" eaLnBrk="1" fontAlgn="auto" latinLnBrk="0" hangingPunct="1">
              <a:lnSpc>
                <a:spcPct val="12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mplements complex actions for fine tuned movements and refines learned routines until action becomes routine.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6144D-DFBF-5D8B-E54F-2E2C84236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4" y="2935545"/>
            <a:ext cx="2286399" cy="134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04800" y="514350"/>
            <a:ext cx="85534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>
                <a:latin typeface="Calibri" panose="020F0502020204030204" pitchFamily="34" charset="0"/>
              </a:rPr>
              <a:t>Sulci</a:t>
            </a:r>
            <a:r>
              <a:rPr lang="en-US" altLang="en-US">
                <a:latin typeface="Calibri" panose="020F0502020204030204" pitchFamily="34" charset="0"/>
              </a:rPr>
              <a:t> (sulcus) – grooves on surface of cerebrum.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4800" y="1308893"/>
            <a:ext cx="85534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latin typeface="Calibri" panose="020F0502020204030204" pitchFamily="34" charset="0"/>
              </a:rPr>
              <a:t>Gyri</a:t>
            </a:r>
            <a:r>
              <a:rPr lang="en-US" altLang="en-US" dirty="0">
                <a:latin typeface="Calibri" panose="020F0502020204030204" pitchFamily="34" charset="0"/>
              </a:rPr>
              <a:t> (gyrus) – fold of brain tissue between sulci.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04800" y="2092325"/>
            <a:ext cx="8553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latin typeface="Calibri" panose="020F0502020204030204" pitchFamily="34" charset="0"/>
              </a:rPr>
              <a:t>Fissure</a:t>
            </a:r>
            <a:r>
              <a:rPr lang="en-US" altLang="en-US" dirty="0">
                <a:latin typeface="Calibri" panose="020F0502020204030204" pitchFamily="34" charset="0"/>
              </a:rPr>
              <a:t> - deep groove, separating hemispheres. </a:t>
            </a:r>
          </a:p>
        </p:txBody>
      </p:sp>
      <p:pic>
        <p:nvPicPr>
          <p:cNvPr id="7" name="Picture 2" descr="brain2">
            <a:extLst>
              <a:ext uri="{FF2B5EF4-FFF2-40B4-BE49-F238E27FC236}">
                <a16:creationId xmlns:a16="http://schemas.microsoft.com/office/drawing/2014/main" id="{474734FB-3526-4F6B-BC36-F2209FA2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2" y="2968728"/>
            <a:ext cx="4219575" cy="342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A5F93-6A3E-913C-7089-A12FFC745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0" y="3140323"/>
            <a:ext cx="3963110" cy="1813627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CE7BA9B0-0A4F-C088-83B2-93E90C30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03" y="5319462"/>
            <a:ext cx="3542140" cy="126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3 kinds of </a:t>
            </a:r>
            <a:r>
              <a:rPr lang="en-US" altLang="en-US" sz="1600" b="1" dirty="0">
                <a:solidFill>
                  <a:srgbClr val="CC3300"/>
                </a:solidFill>
                <a:latin typeface="Calibri" panose="020F0502020204030204" pitchFamily="34" charset="0"/>
              </a:rPr>
              <a:t>cerebral</a:t>
            </a:r>
            <a:r>
              <a:rPr lang="en-US" altLang="en-US" sz="1600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functional areas</a:t>
            </a:r>
          </a:p>
          <a:p>
            <a:pPr>
              <a:buFontTx/>
              <a:buAutoNum type="arabicParenR"/>
            </a:pPr>
            <a:r>
              <a:rPr lang="en-US" altLang="en-US" sz="1600" dirty="0">
                <a:latin typeface="Calibri" panose="020F0502020204030204" pitchFamily="34" charset="0"/>
              </a:rPr>
              <a:t>Sensory areas</a:t>
            </a:r>
          </a:p>
          <a:p>
            <a:pPr>
              <a:buFontTx/>
              <a:buAutoNum type="arabicParenR"/>
            </a:pPr>
            <a:r>
              <a:rPr lang="en-US" altLang="en-US" sz="1600" dirty="0">
                <a:latin typeface="Calibri" panose="020F0502020204030204" pitchFamily="34" charset="0"/>
              </a:rPr>
              <a:t>Association areas</a:t>
            </a:r>
          </a:p>
          <a:p>
            <a:pPr>
              <a:buFontTx/>
              <a:buAutoNum type="arabicParenR"/>
            </a:pPr>
            <a:r>
              <a:rPr lang="en-US" altLang="en-US" sz="1600" dirty="0">
                <a:latin typeface="Calibri" panose="020F0502020204030204" pitchFamily="34" charset="0"/>
              </a:rPr>
              <a:t>Motor areas</a:t>
            </a:r>
          </a:p>
        </p:txBody>
      </p:sp>
    </p:spTree>
    <p:extLst>
      <p:ext uri="{BB962C8B-B14F-4D97-AF65-F5344CB8AC3E}">
        <p14:creationId xmlns:p14="http://schemas.microsoft.com/office/powerpoint/2010/main" val="30208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2653A6C-59C6-4330-828D-35F0B6CA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9804" r="7573" b="46072"/>
          <a:stretch>
            <a:fillRect/>
          </a:stretch>
        </p:blipFill>
        <p:spPr bwMode="auto">
          <a:xfrm>
            <a:off x="323850" y="611420"/>
            <a:ext cx="843121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083C1936-627D-4DD6-BA6F-420D6C32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33950"/>
            <a:ext cx="2667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AA557CD-1C68-46D7-8C14-50E996F5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07" y="130900"/>
            <a:ext cx="831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Superior, Middle and Inferior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Cerebellar Peduncles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E0B52F-336E-274A-03F7-F3C527874365}"/>
              </a:ext>
            </a:extLst>
          </p:cNvPr>
          <p:cNvSpPr/>
          <p:nvPr/>
        </p:nvSpPr>
        <p:spPr>
          <a:xfrm>
            <a:off x="3581400" y="3429000"/>
            <a:ext cx="289932" cy="3642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C5D443-A9AA-F7E5-FB59-19CCC45D8A7B}"/>
              </a:ext>
            </a:extLst>
          </p:cNvPr>
          <p:cNvSpPr/>
          <p:nvPr/>
        </p:nvSpPr>
        <p:spPr>
          <a:xfrm>
            <a:off x="2695575" y="2440220"/>
            <a:ext cx="885825" cy="447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9A318-6EDE-75A1-6516-6906745CC2F7}"/>
              </a:ext>
            </a:extLst>
          </p:cNvPr>
          <p:cNvSpPr txBox="1"/>
          <p:nvPr/>
        </p:nvSpPr>
        <p:spPr>
          <a:xfrm>
            <a:off x="323850" y="4111704"/>
            <a:ext cx="85820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 dirty="0"/>
              <a:t>Tracts connecting </a:t>
            </a:r>
            <a:r>
              <a:rPr lang="en-US" sz="2000" b="1" u="sng" dirty="0"/>
              <a:t>Cerebellum</a:t>
            </a:r>
            <a:r>
              <a:rPr lang="en-US" sz="2000" u="sng" dirty="0"/>
              <a:t> to Brainstem and Cerebrum</a:t>
            </a:r>
            <a:endParaRPr lang="en-US" sz="2000" dirty="0"/>
          </a:p>
          <a:p>
            <a:endParaRPr lang="en-US" sz="1000" dirty="0"/>
          </a:p>
          <a:p>
            <a:r>
              <a:rPr lang="en-US" b="1" dirty="0"/>
              <a:t>Superior</a:t>
            </a:r>
            <a:r>
              <a:rPr lang="en-US" dirty="0"/>
              <a:t> - carries outgoing motor commands (+ sensory) info up to midbrain &amp; thalamus. </a:t>
            </a:r>
          </a:p>
          <a:p>
            <a:endParaRPr lang="en-US" dirty="0"/>
          </a:p>
          <a:p>
            <a:r>
              <a:rPr lang="en-US" b="1" dirty="0"/>
              <a:t>Middle</a:t>
            </a:r>
            <a:r>
              <a:rPr lang="en-US" dirty="0"/>
              <a:t> - relays vast amounts of incoming info from cerebrum to cerebellum. </a:t>
            </a:r>
          </a:p>
          <a:p>
            <a:endParaRPr lang="en-US" dirty="0"/>
          </a:p>
          <a:p>
            <a:r>
              <a:rPr lang="en-US" b="1" dirty="0"/>
              <a:t>Inferior</a:t>
            </a:r>
            <a:r>
              <a:rPr lang="en-US" dirty="0"/>
              <a:t> - transmits sensory info from the body and spinal cord to the cerebellum, 	particularly for posture and balance.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896FE07-7BE9-4A40-88D6-F203A850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28600" y="357188"/>
            <a:ext cx="862012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CB8CD818-9896-4C82-B346-C36ED6A4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67050"/>
            <a:ext cx="4500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Pons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Contains the pontine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respiratory centers.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4C2E7628-B377-4866-B289-C6DB4E3D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13372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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EC314125-B86F-4388-A73D-0ECF4341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933950"/>
            <a:ext cx="45005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Contains the nuclei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of cranial nerves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V, VI, and VII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0B08DB18-E25A-4A12-BC9C-A3E02112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4824413"/>
            <a:ext cx="752475" cy="46196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1061A7B-821D-4501-A1BD-2E7D9FAC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867025" y="0"/>
            <a:ext cx="62769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DDED9134-DEFA-4761-89DE-81B89602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0"/>
            <a:ext cx="264795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80DD68-318A-409D-B4C8-D2CB1E84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609600"/>
            <a:ext cx="5581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The Medulla contains: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Much of the reticular formation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Nuclei influence autonomic functions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98DDA655-6553-4A48-9C0D-F7883F17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645837"/>
            <a:ext cx="6286500" cy="22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Vital centers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MO: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Cardiac Control Center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Respiratory Control Center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3) Vasomotor Control Center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89F87964-7239-4338-895B-D54391CA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2629"/>
            <a:ext cx="7829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Also contains centers for hiccupping, sneezing,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swallowing, vomiting and coughing.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0216988-294E-48DE-AA13-E1AFD817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889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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03F861F1-214B-45C0-BAC3-18D92014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419475"/>
            <a:ext cx="714375" cy="3619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50" grpId="0" autoUpdateAnimBg="0"/>
      <p:bldP spid="573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58848" y="63668"/>
            <a:ext cx="70263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General Anatomy of Cerebrum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Two Hemispheres - Left and Right.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90550" y="1130675"/>
            <a:ext cx="78247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Calibri" panose="020F0502020204030204" pitchFamily="34" charset="0"/>
              </a:rPr>
              <a:t>2 significant gyri</a:t>
            </a:r>
            <a:r>
              <a:rPr lang="en-US" altLang="en-US" sz="2400" dirty="0">
                <a:latin typeface="Calibri" panose="020F0502020204030204" pitchFamily="34" charset="0"/>
              </a:rPr>
              <a:t>:        </a:t>
            </a:r>
            <a:r>
              <a:rPr lang="en-US" altLang="en-US" sz="2400" b="1" dirty="0">
                <a:latin typeface="Calibri" panose="020F0502020204030204" pitchFamily="34" charset="0"/>
              </a:rPr>
              <a:t>Precentral gyrus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motor</a:t>
            </a:r>
            <a:r>
              <a:rPr lang="en-US" altLang="en-US" sz="2400" dirty="0">
                <a:latin typeface="Calibri" panose="020F0502020204030204" pitchFamily="34" charset="0"/>
              </a:rPr>
              <a:t>).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	            </a:t>
            </a:r>
            <a:r>
              <a:rPr lang="en-US" altLang="en-US" sz="2400" b="1" dirty="0">
                <a:latin typeface="Calibri" panose="020F0502020204030204" pitchFamily="34" charset="0"/>
              </a:rPr>
              <a:t>Postcentral gyrus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sensory</a:t>
            </a:r>
            <a:r>
              <a:rPr lang="en-US" altLang="en-US" sz="2400" dirty="0"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34" y="2410519"/>
            <a:ext cx="4450466" cy="4127350"/>
          </a:xfrm>
          <a:prstGeom prst="rect">
            <a:avLst/>
          </a:prstGeom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1000" y="6337844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802506" y="5389609"/>
            <a:ext cx="495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E0EAB-338B-743D-A99B-92042EF2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6"/>
          <a:stretch>
            <a:fillRect/>
          </a:stretch>
        </p:blipFill>
        <p:spPr>
          <a:xfrm>
            <a:off x="370508" y="2493936"/>
            <a:ext cx="4132415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12293" grpId="0" animBg="1"/>
      <p:bldP spid="122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1029"/>
          <p:cNvSpPr txBox="1">
            <a:spLocks noChangeArrowheads="1"/>
          </p:cNvSpPr>
          <p:nvPr/>
        </p:nvSpPr>
        <p:spPr bwMode="auto">
          <a:xfrm>
            <a:off x="1165225" y="207589"/>
            <a:ext cx="681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Homunculus - Motor and Sensory</a:t>
            </a:r>
            <a:endParaRPr lang="en-US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DEA41-5604-2544-C948-D8703B85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9" y="1477398"/>
            <a:ext cx="4541914" cy="4968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18E6C9-B60E-66A3-031C-A59C51B1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15" y="1604894"/>
            <a:ext cx="4645555" cy="4865030"/>
          </a:xfrm>
          <a:prstGeom prst="rect">
            <a:avLst/>
          </a:prstGeom>
        </p:spPr>
      </p:pic>
      <p:pic>
        <p:nvPicPr>
          <p:cNvPr id="3" name="Picture 1027">
            <a:extLst>
              <a:ext uri="{FF2B5EF4-FFF2-40B4-BE49-F238E27FC236}">
                <a16:creationId xmlns:a16="http://schemas.microsoft.com/office/drawing/2014/main" id="{A4D83BB5-79F2-8CDD-F516-84C8F6118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2328" r="61276" b="77225"/>
          <a:stretch>
            <a:fillRect/>
          </a:stretch>
        </p:blipFill>
        <p:spPr bwMode="auto">
          <a:xfrm>
            <a:off x="7393317" y="1061499"/>
            <a:ext cx="1598212" cy="115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7">
            <a:extLst>
              <a:ext uri="{FF2B5EF4-FFF2-40B4-BE49-F238E27FC236}">
                <a16:creationId xmlns:a16="http://schemas.microsoft.com/office/drawing/2014/main" id="{E1C8CE31-E153-1D50-7A78-FED43D5F1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2328" r="61276" b="77225"/>
          <a:stretch>
            <a:fillRect/>
          </a:stretch>
        </p:blipFill>
        <p:spPr bwMode="auto">
          <a:xfrm>
            <a:off x="152471" y="1052277"/>
            <a:ext cx="1598212" cy="115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8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2744" r="12120" b="16664"/>
          <a:stretch>
            <a:fillRect/>
          </a:stretch>
        </p:blipFill>
        <p:spPr bwMode="auto">
          <a:xfrm>
            <a:off x="32451" y="163513"/>
            <a:ext cx="6095742" cy="42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10755" y="282109"/>
            <a:ext cx="45102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Cerebral (Basal) Nuclei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13316" name="Picture 3" descr="http://www.weallhaveuniquebrains.com/wp-content/uploads/2013/12/basal-gangl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54178"/>
            <a:ext cx="20034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445B9-DA51-CE7A-E7F1-9723AC4E5BA9}"/>
              </a:ext>
            </a:extLst>
          </p:cNvPr>
          <p:cNvSpPr txBox="1"/>
          <p:nvPr/>
        </p:nvSpPr>
        <p:spPr>
          <a:xfrm>
            <a:off x="365760" y="4598545"/>
            <a:ext cx="815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cerebral</a:t>
            </a:r>
            <a:r>
              <a:rPr lang="en-US" dirty="0">
                <a:solidFill>
                  <a:srgbClr val="0070C0"/>
                </a:solidFill>
              </a:rPr>
              <a:t> (basal) </a:t>
            </a:r>
            <a:r>
              <a:rPr lang="en-US" b="1" dirty="0">
                <a:solidFill>
                  <a:srgbClr val="0070C0"/>
                </a:solidFill>
              </a:rPr>
              <a:t>nuclei</a:t>
            </a:r>
            <a:r>
              <a:rPr lang="en-US" dirty="0">
                <a:solidFill>
                  <a:srgbClr val="0070C0"/>
                </a:solidFill>
              </a:rPr>
              <a:t> are groups of subcortical nuclei deep within white matter.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10BDE-1B2E-138A-6BC4-345ADBE7B351}"/>
              </a:ext>
            </a:extLst>
          </p:cNvPr>
          <p:cNvSpPr txBox="1"/>
          <p:nvPr/>
        </p:nvSpPr>
        <p:spPr>
          <a:xfrm>
            <a:off x="6176629" y="2698855"/>
            <a:ext cx="2678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</a:rPr>
              <a:t>Consists of 5 pairs of Nuclei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1600" b="1" dirty="0"/>
              <a:t>1.</a:t>
            </a:r>
            <a:r>
              <a:rPr lang="en-US" sz="1600" dirty="0"/>
              <a:t> Caudate nucleus</a:t>
            </a:r>
          </a:p>
          <a:p>
            <a:r>
              <a:rPr lang="en-US" sz="1600" b="1" dirty="0"/>
              <a:t>2.</a:t>
            </a:r>
            <a:r>
              <a:rPr lang="en-US" sz="1600" dirty="0"/>
              <a:t> Putamen </a:t>
            </a:r>
          </a:p>
          <a:p>
            <a:r>
              <a:rPr lang="en-US" sz="1600" b="1" dirty="0"/>
              <a:t>3.</a:t>
            </a:r>
            <a:r>
              <a:rPr lang="en-US" sz="1600" dirty="0"/>
              <a:t> Globus pallidus</a:t>
            </a:r>
          </a:p>
          <a:p>
            <a:r>
              <a:rPr lang="en-US" sz="1600" b="1" dirty="0"/>
              <a:t>4.</a:t>
            </a:r>
            <a:r>
              <a:rPr lang="en-US" sz="1600" dirty="0"/>
              <a:t> Subthalamic nucleus</a:t>
            </a:r>
          </a:p>
          <a:p>
            <a:r>
              <a:rPr lang="en-US" sz="1600" b="1" dirty="0"/>
              <a:t>5.</a:t>
            </a:r>
            <a:r>
              <a:rPr lang="en-US" sz="1600" dirty="0"/>
              <a:t> Substantia nigra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5C733-27DF-EC2C-C317-6078F39D36D9}"/>
              </a:ext>
            </a:extLst>
          </p:cNvPr>
          <p:cNvSpPr txBox="1"/>
          <p:nvPr/>
        </p:nvSpPr>
        <p:spPr>
          <a:xfrm>
            <a:off x="210249" y="5297908"/>
            <a:ext cx="8575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Key Role</a:t>
            </a:r>
            <a:r>
              <a:rPr lang="en-US" sz="1600" dirty="0"/>
              <a:t>: Primarily to fine-tune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voluntary body movements</a:t>
            </a:r>
            <a:r>
              <a:rPr lang="en-US" sz="1600" dirty="0"/>
              <a:t>.  </a:t>
            </a:r>
          </a:p>
          <a:p>
            <a:endParaRPr lang="en-US" sz="800" dirty="0"/>
          </a:p>
          <a:p>
            <a:r>
              <a:rPr lang="en-US" sz="1600" dirty="0"/>
              <a:t>Process/signal from cerebral cortex -&gt; conveys instructions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thalamus</a:t>
            </a:r>
            <a:r>
              <a:rPr lang="en-US" sz="1600" dirty="0"/>
              <a:t> -&gt; then relays back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cortex</a:t>
            </a:r>
            <a:r>
              <a:rPr lang="en-US" sz="1600" dirty="0"/>
              <a:t>, -&gt; finally sends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skeletal muscles </a:t>
            </a:r>
            <a:r>
              <a:rPr lang="en-US" sz="1600" dirty="0"/>
              <a:t>via tracts of the pyramidal motor system. 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01757615-C285-B5A9-3C4E-4B8C6A189ADC}"/>
              </a:ext>
            </a:extLst>
          </p:cNvPr>
          <p:cNvSpPr/>
          <p:nvPr/>
        </p:nvSpPr>
        <p:spPr>
          <a:xfrm>
            <a:off x="7847937" y="3077155"/>
            <a:ext cx="111319" cy="3848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7"/>
          <p:cNvSpPr>
            <a:spLocks noChangeArrowheads="1"/>
          </p:cNvSpPr>
          <p:nvPr/>
        </p:nvSpPr>
        <p:spPr bwMode="auto">
          <a:xfrm>
            <a:off x="222636" y="907111"/>
            <a:ext cx="8794143" cy="191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000" u="sng" dirty="0">
                <a:latin typeface="Calibri" panose="020F0502020204030204" pitchFamily="34" charset="0"/>
              </a:rPr>
              <a:t>In General</a:t>
            </a:r>
            <a:r>
              <a:rPr lang="en-US" altLang="en-US" sz="3000" dirty="0">
                <a:latin typeface="Calibri" panose="020F0502020204030204" pitchFamily="34" charset="0"/>
              </a:rPr>
              <a:t> - our conscious mind, enables us to: 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Be aware of ourselves and sensations.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Initiate and control voluntary movements.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Speak, communicate, reason, remember, predict and understand.</a:t>
            </a:r>
          </a:p>
        </p:txBody>
      </p:sp>
      <p:sp>
        <p:nvSpPr>
          <p:cNvPr id="14339" name="Rectangle 1030"/>
          <p:cNvSpPr>
            <a:spLocks noChangeArrowheads="1"/>
          </p:cNvSpPr>
          <p:nvPr/>
        </p:nvSpPr>
        <p:spPr bwMode="auto">
          <a:xfrm>
            <a:off x="1971675" y="113992"/>
            <a:ext cx="5238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Functions of the Cerebrum</a:t>
            </a:r>
          </a:p>
        </p:txBody>
      </p:sp>
      <p:sp>
        <p:nvSpPr>
          <p:cNvPr id="12300" name="Text Box 1036"/>
          <p:cNvSpPr txBox="1">
            <a:spLocks noChangeArrowheads="1"/>
          </p:cNvSpPr>
          <p:nvPr/>
        </p:nvSpPr>
        <p:spPr bwMode="auto">
          <a:xfrm>
            <a:off x="349857" y="2953057"/>
            <a:ext cx="879414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Calibri" panose="020F0502020204030204" pitchFamily="34" charset="0"/>
              </a:rPr>
              <a:t>Cerebrum has 5 Lobes</a:t>
            </a:r>
          </a:p>
          <a:p>
            <a:pPr>
              <a:spcBef>
                <a:spcPct val="0"/>
              </a:spcBef>
              <a:buNone/>
            </a:pPr>
            <a:endParaRPr lang="en-US" altLang="en-US" sz="8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latin typeface="Calibri" panose="020F0502020204030204" pitchFamily="34" charset="0"/>
              </a:rPr>
              <a:t>Frontal Lobe - </a:t>
            </a:r>
            <a:r>
              <a:rPr lang="en-US" altLang="en-US" sz="2200" dirty="0">
                <a:latin typeface="Calibri" panose="020F0502020204030204" pitchFamily="34" charset="0"/>
              </a:rPr>
              <a:t>memory, planning, emotional and behavior regulation, language (impulse control), personality, voluntary body movement.</a:t>
            </a:r>
          </a:p>
          <a:p>
            <a:pPr>
              <a:spcBef>
                <a:spcPct val="0"/>
              </a:spcBef>
              <a:buNone/>
            </a:pPr>
            <a:endParaRPr lang="en-US" altLang="en-US" sz="12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latin typeface="Calibri" panose="020F0502020204030204" pitchFamily="34" charset="0"/>
              </a:rPr>
              <a:t>Parietal Lobe - </a:t>
            </a:r>
            <a:r>
              <a:rPr lang="en-US" altLang="en-US" sz="2200" dirty="0">
                <a:latin typeface="Calibri" panose="020F0502020204030204" pitchFamily="34" charset="0"/>
              </a:rPr>
              <a:t>somatic sensory perception, spatial awareness.</a:t>
            </a:r>
          </a:p>
          <a:p>
            <a:pPr>
              <a:spcBef>
                <a:spcPct val="0"/>
              </a:spcBef>
              <a:buNone/>
            </a:pPr>
            <a:endParaRPr lang="en-US" altLang="en-US" sz="12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latin typeface="Calibri" panose="020F0502020204030204" pitchFamily="34" charset="0"/>
              </a:rPr>
              <a:t>Temporal Lobe - </a:t>
            </a:r>
            <a:r>
              <a:rPr lang="en-US" altLang="en-US" sz="2200" dirty="0">
                <a:latin typeface="Calibri" panose="020F0502020204030204" pitchFamily="34" charset="0"/>
              </a:rPr>
              <a:t>auditory and olfactory perception. Language &amp; emotions.</a:t>
            </a:r>
          </a:p>
          <a:p>
            <a:pPr>
              <a:spcBef>
                <a:spcPct val="0"/>
              </a:spcBef>
              <a:buNone/>
            </a:pPr>
            <a:endParaRPr lang="en-US" altLang="en-US" sz="12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latin typeface="Calibri" panose="020F0502020204030204" pitchFamily="34" charset="0"/>
              </a:rPr>
              <a:t>Occipital Lobe - </a:t>
            </a:r>
            <a:r>
              <a:rPr lang="en-US" altLang="en-US" sz="2200" dirty="0">
                <a:latin typeface="Calibri" panose="020F0502020204030204" pitchFamily="34" charset="0"/>
              </a:rPr>
              <a:t>visual perception, visual memory.</a:t>
            </a:r>
          </a:p>
          <a:p>
            <a:pPr>
              <a:spcBef>
                <a:spcPct val="0"/>
              </a:spcBef>
              <a:buNone/>
            </a:pPr>
            <a:endParaRPr lang="en-US" altLang="en-US" sz="12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latin typeface="Calibri" panose="020F0502020204030204" pitchFamily="34" charset="0"/>
              </a:rPr>
              <a:t>Insula Lobe - </a:t>
            </a:r>
            <a:r>
              <a:rPr lang="en-US" altLang="en-US" sz="2200" dirty="0">
                <a:latin typeface="Calibri" panose="020F0502020204030204" pitchFamily="34" charset="0"/>
              </a:rPr>
              <a:t>visceral perception, fear and empathy, gustatory cortex.</a:t>
            </a:r>
            <a:endParaRPr lang="en-US" altLang="en-US" sz="22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7790"/>
          <a:stretch>
            <a:fillRect/>
          </a:stretch>
        </p:blipFill>
        <p:spPr bwMode="auto">
          <a:xfrm>
            <a:off x="398463" y="731838"/>
            <a:ext cx="88519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93243" y="2381"/>
            <a:ext cx="295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Cerebral Lobes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352925" y="6256338"/>
            <a:ext cx="265113" cy="309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93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95331"/>
            <a:ext cx="578643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0054" y="1742318"/>
            <a:ext cx="12138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</a:rPr>
              <a:t>Broca’s area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752599" y="1971923"/>
            <a:ext cx="1419225" cy="923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8255" y="4080172"/>
            <a:ext cx="14402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latin typeface="+mn-lt"/>
              </a:rPr>
              <a:t>Wernike’s</a:t>
            </a:r>
            <a:r>
              <a:rPr lang="en-US" altLang="en-US" sz="1600" b="1" dirty="0">
                <a:latin typeface="+mn-lt"/>
              </a:rPr>
              <a:t> area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 flipV="1">
            <a:off x="1738715" y="4286169"/>
            <a:ext cx="1175933" cy="30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8638" y="6386432"/>
            <a:ext cx="8178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CC3300"/>
                </a:solidFill>
                <a:latin typeface="Calibri" panose="020F0502020204030204" pitchFamily="34" charset="0"/>
              </a:rPr>
              <a:t>Decussation:</a:t>
            </a:r>
            <a:r>
              <a:rPr lang="en-US" altLang="en-US" sz="1800" b="1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1" dirty="0">
                <a:latin typeface="Calibri" panose="020F0502020204030204" pitchFamily="34" charset="0"/>
              </a:rPr>
              <a:t>A crossing of nerve fibers from one side of the CNS to the other. 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528638" y="2970132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2400"/>
            </a:br>
            <a:endParaRPr lang="en-US" altLang="en-US" sz="2400"/>
          </a:p>
        </p:txBody>
      </p:sp>
      <p:pic>
        <p:nvPicPr>
          <p:cNvPr id="163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03107"/>
            <a:ext cx="22193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1068388" y="3130469"/>
            <a:ext cx="172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Writing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(right-handed)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 rot="2633233">
            <a:off x="5461000" y="1968419"/>
            <a:ext cx="1431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Prefrontal cortex</a:t>
            </a:r>
          </a:p>
        </p:txBody>
      </p:sp>
      <p:sp>
        <p:nvSpPr>
          <p:cNvPr id="16396" name="Right Brace 2"/>
          <p:cNvSpPr>
            <a:spLocks/>
          </p:cNvSpPr>
          <p:nvPr/>
        </p:nvSpPr>
        <p:spPr bwMode="auto">
          <a:xfrm rot="-8108502">
            <a:off x="3033713" y="1819194"/>
            <a:ext cx="180975" cy="936625"/>
          </a:xfrm>
          <a:prstGeom prst="rightBrace">
            <a:avLst>
              <a:gd name="adj1" fmla="val 8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Rectangle 3"/>
          <p:cNvSpPr>
            <a:spLocks noChangeArrowheads="1"/>
          </p:cNvSpPr>
          <p:nvPr/>
        </p:nvSpPr>
        <p:spPr bwMode="auto">
          <a:xfrm rot="-2619397">
            <a:off x="2305050" y="1957307"/>
            <a:ext cx="1231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Calibri" panose="020F0502020204030204" pitchFamily="34" charset="0"/>
              </a:rPr>
              <a:t>Prefrontal cortex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2019300" y="2587544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Speech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center</a:t>
            </a:r>
          </a:p>
        </p:txBody>
      </p:sp>
      <p:cxnSp>
        <p:nvCxnSpPr>
          <p:cNvPr id="16399" name="Straight Connector 5"/>
          <p:cNvCxnSpPr>
            <a:cxnSpLocks noChangeShapeType="1"/>
            <a:endCxn id="16388" idx="1"/>
          </p:cNvCxnSpPr>
          <p:nvPr/>
        </p:nvCxnSpPr>
        <p:spPr bwMode="auto">
          <a:xfrm>
            <a:off x="2754313" y="2763757"/>
            <a:ext cx="417511" cy="131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0" name="TextBox 21"/>
          <p:cNvSpPr txBox="1">
            <a:spLocks noChangeArrowheads="1"/>
          </p:cNvSpPr>
          <p:nvPr/>
        </p:nvSpPr>
        <p:spPr bwMode="auto">
          <a:xfrm>
            <a:off x="1254125" y="3647994"/>
            <a:ext cx="143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Auditory cortex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(right ear)</a:t>
            </a:r>
          </a:p>
        </p:txBody>
      </p:sp>
      <p:sp>
        <p:nvSpPr>
          <p:cNvPr id="16401" name="TextBox 22"/>
          <p:cNvSpPr txBox="1">
            <a:spLocks noChangeArrowheads="1"/>
          </p:cNvSpPr>
          <p:nvPr/>
        </p:nvSpPr>
        <p:spPr bwMode="auto">
          <a:xfrm>
            <a:off x="512763" y="4551282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General interpretive center (language and math)</a:t>
            </a:r>
          </a:p>
        </p:txBody>
      </p:sp>
      <p:sp>
        <p:nvSpPr>
          <p:cNvPr id="16402" name="TextBox 23"/>
          <p:cNvSpPr txBox="1">
            <a:spLocks noChangeArrowheads="1"/>
          </p:cNvSpPr>
          <p:nvPr/>
        </p:nvSpPr>
        <p:spPr bwMode="auto">
          <a:xfrm>
            <a:off x="2181225" y="5391069"/>
            <a:ext cx="1690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Visual cortex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(right visual field)</a:t>
            </a:r>
          </a:p>
        </p:txBody>
      </p:sp>
      <p:pic>
        <p:nvPicPr>
          <p:cNvPr id="1640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49279"/>
            <a:ext cx="6667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71517"/>
            <a:ext cx="10255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Box 30"/>
          <p:cNvSpPr txBox="1">
            <a:spLocks noChangeArrowheads="1"/>
          </p:cNvSpPr>
          <p:nvPr/>
        </p:nvSpPr>
        <p:spPr bwMode="auto">
          <a:xfrm>
            <a:off x="6091238" y="4737019"/>
            <a:ext cx="1757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Spatial visualization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and analysis</a:t>
            </a:r>
          </a:p>
        </p:txBody>
      </p:sp>
      <p:sp>
        <p:nvSpPr>
          <p:cNvPr id="16406" name="TextBox 31"/>
          <p:cNvSpPr txBox="1">
            <a:spLocks noChangeArrowheads="1"/>
          </p:cNvSpPr>
          <p:nvPr/>
        </p:nvSpPr>
        <p:spPr bwMode="auto">
          <a:xfrm>
            <a:off x="6176963" y="3114594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Analysis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 by touch</a:t>
            </a:r>
          </a:p>
        </p:txBody>
      </p:sp>
      <p:sp>
        <p:nvSpPr>
          <p:cNvPr id="16407" name="TextBox 32"/>
          <p:cNvSpPr txBox="1">
            <a:spLocks noChangeArrowheads="1"/>
          </p:cNvSpPr>
          <p:nvPr/>
        </p:nvSpPr>
        <p:spPr bwMode="auto">
          <a:xfrm>
            <a:off x="6557963" y="3716257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latin typeface="Calibri" panose="020F0502020204030204" pitchFamily="34" charset="0"/>
              </a:rPr>
              <a:t>Auditory cortex </a:t>
            </a:r>
          </a:p>
          <a:p>
            <a:pPr algn="ctr"/>
            <a:r>
              <a:rPr lang="en-US" altLang="en-US" sz="1200" dirty="0">
                <a:latin typeface="Calibri" panose="020F0502020204030204" pitchFamily="34" charset="0"/>
              </a:rPr>
              <a:t>(left ear)</a:t>
            </a:r>
          </a:p>
        </p:txBody>
      </p:sp>
      <p:sp>
        <p:nvSpPr>
          <p:cNvPr id="16408" name="TextBox 33"/>
          <p:cNvSpPr txBox="1">
            <a:spLocks noChangeArrowheads="1"/>
          </p:cNvSpPr>
          <p:nvPr/>
        </p:nvSpPr>
        <p:spPr bwMode="auto">
          <a:xfrm>
            <a:off x="5383213" y="5400594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Visual cortex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(left visual field)</a:t>
            </a:r>
          </a:p>
        </p:txBody>
      </p:sp>
      <p:sp>
        <p:nvSpPr>
          <p:cNvPr id="16409" name="Right Brace 34"/>
          <p:cNvSpPr>
            <a:spLocks/>
          </p:cNvSpPr>
          <p:nvPr/>
        </p:nvSpPr>
        <p:spPr bwMode="auto">
          <a:xfrm rot="-2713464">
            <a:off x="5892800" y="1804907"/>
            <a:ext cx="180975" cy="936625"/>
          </a:xfrm>
          <a:prstGeom prst="rightBrace">
            <a:avLst>
              <a:gd name="adj1" fmla="val 8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0" name="Rectangle 35"/>
          <p:cNvSpPr>
            <a:spLocks noChangeArrowheads="1"/>
          </p:cNvSpPr>
          <p:nvPr/>
        </p:nvSpPr>
        <p:spPr bwMode="auto">
          <a:xfrm>
            <a:off x="4595813" y="5787944"/>
            <a:ext cx="1085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Right</a:t>
            </a:r>
          </a:p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Hemisphere</a:t>
            </a:r>
          </a:p>
        </p:txBody>
      </p:sp>
      <p:sp>
        <p:nvSpPr>
          <p:cNvPr id="16411" name="Rectangle 36"/>
          <p:cNvSpPr>
            <a:spLocks noChangeArrowheads="1"/>
          </p:cNvSpPr>
          <p:nvPr/>
        </p:nvSpPr>
        <p:spPr bwMode="auto">
          <a:xfrm>
            <a:off x="3490913" y="5787944"/>
            <a:ext cx="1085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Left</a:t>
            </a:r>
          </a:p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Hemisphere</a:t>
            </a:r>
          </a:p>
        </p:txBody>
      </p:sp>
    </p:spTree>
    <p:extLst>
      <p:ext uri="{BB962C8B-B14F-4D97-AF65-F5344CB8AC3E}">
        <p14:creationId xmlns:p14="http://schemas.microsoft.com/office/powerpoint/2010/main" val="156235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42781" y="751232"/>
            <a:ext cx="50584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Disparate (dispersed) Anatomical Location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(within cerebral and diencephalon)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8225" y="177800"/>
            <a:ext cx="70675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Limbic System = “Emotional Brain”</a:t>
            </a:r>
            <a:endParaRPr lang="en-US" alt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39297" y="1551065"/>
            <a:ext cx="83915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8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Includes</a:t>
            </a:r>
            <a:r>
              <a:rPr lang="en-US" altLang="en-US" sz="2800" dirty="0">
                <a:latin typeface="Calibri" panose="020F0502020204030204" pitchFamily="34" charset="0"/>
              </a:rPr>
              <a:t>: Cingulate gyrus, hippocampus and amygdala. The </a:t>
            </a:r>
            <a:r>
              <a:rPr lang="en-US" altLang="en-US" sz="2800" b="1" dirty="0">
                <a:latin typeface="Calibri" panose="020F0502020204030204" pitchFamily="34" charset="0"/>
              </a:rPr>
              <a:t>fornix</a:t>
            </a:r>
            <a:r>
              <a:rPr lang="en-US" altLang="en-US" sz="2800" dirty="0">
                <a:latin typeface="Calibri" panose="020F0502020204030204" pitchFamily="34" charset="0"/>
              </a:rPr>
              <a:t> connects the 2 hemispheres of limbic system.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2429EF-77E1-4223-BFF3-8B7B2A4A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0" y="2595804"/>
            <a:ext cx="7772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Cingulate gyrus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Allows us to shift between thoughts.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Interprets pain as unpleasant.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56DFB2-8E5B-4891-9836-575C05253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0" y="3856809"/>
            <a:ext cx="7696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Amygdala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Detects menacing glances from others.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Emotional recognition of faces.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28F76B-723B-434F-9A64-00156A218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0" y="5136469"/>
            <a:ext cx="8047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Calibri" panose="020F0502020204030204" pitchFamily="34" charset="0"/>
              </a:rPr>
              <a:t>Hippocampus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  	Consolidation of new memories (storage &amp; retrieving)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  	Navigation and Spatial Orientation.</a:t>
            </a:r>
          </a:p>
        </p:txBody>
      </p:sp>
    </p:spTree>
    <p:extLst>
      <p:ext uri="{BB962C8B-B14F-4D97-AF65-F5344CB8AC3E}">
        <p14:creationId xmlns:p14="http://schemas.microsoft.com/office/powerpoint/2010/main" val="22187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1066</Words>
  <Application>Microsoft Office PowerPoint</Application>
  <PresentationFormat>On-screen Show (4:3)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46</cp:revision>
  <dcterms:created xsi:type="dcterms:W3CDTF">2023-10-09T17:15:34Z</dcterms:created>
  <dcterms:modified xsi:type="dcterms:W3CDTF">2025-10-18T23:18:58Z</dcterms:modified>
</cp:coreProperties>
</file>