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64" r:id="rId4"/>
    <p:sldId id="275" r:id="rId5"/>
    <p:sldId id="258" r:id="rId6"/>
    <p:sldId id="256" r:id="rId7"/>
    <p:sldId id="272" r:id="rId8"/>
    <p:sldId id="261" r:id="rId9"/>
    <p:sldId id="276" r:id="rId10"/>
    <p:sldId id="267" r:id="rId11"/>
    <p:sldId id="268" r:id="rId12"/>
    <p:sldId id="270" r:id="rId13"/>
    <p:sldId id="271" r:id="rId14"/>
    <p:sldId id="269" r:id="rId15"/>
    <p:sldId id="257" r:id="rId16"/>
    <p:sldId id="260"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7D916-1160-B92D-5167-F1F51F48C835}" v="427" dt="2025-09-16T20:23:35.625"/>
    <p1510:client id="{95E4CACE-3EED-274F-7EC7-B218D36C704D}" v="1" dt="2025-09-16T20:27:03.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F392-BA54-B0D9-BDED-DDFD5B25F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1B4D72-3F4A-B1E1-25DE-2253EFD69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1BC75-C381-A3EA-E811-3C8C8E3C8FE7}"/>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8B82B03C-F8D3-389E-7E98-2B71F33AF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C4D56-0DEC-7C91-1585-7D536E73964E}"/>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380539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1577-07D5-80A0-DFC9-30444C619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4D5BF8-A9A3-CD89-BDAC-C20D1E3E6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A18AC-8C4E-B2A7-045A-738E43B4D8F0}"/>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E29500ED-7E86-7CF1-FCD0-E72C41D54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E385D-7755-B58C-01EB-A2A98A7C51CB}"/>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39804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3357E-B404-CF84-793D-53877DFA93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6B7E02-2E3C-7E05-0CDD-5EDDCC25B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63FC1-C12E-CA4B-AF52-F46BC61398B9}"/>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DDEE4269-06B8-C72A-7F6B-B90901891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E2082-D749-5FF6-32BC-FF454C6F07FD}"/>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384374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CF8D-1B81-E093-2144-72E9D58E2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352A4-84FF-BCA2-0FF1-6228BB353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C177B-1E72-6C73-E456-FE942BF8876E}"/>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F24135CC-56F2-EDBF-FB22-11E4D92DB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1D7E3-6CAF-B352-66B0-EDF8B36B9D8D}"/>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95444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2D46-8893-8323-3CF7-101E5533D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17CDB4-0E1D-4436-AD94-B5605B4E38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AAFAD-3B9F-85B7-203E-F3F199D3C127}"/>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E7BDA66B-7047-A2D8-B2A9-E097E4F3F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D72F6-7462-3D92-7305-7948AE6AA2AE}"/>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345699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791B-38F9-9445-E278-EC6097C42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4DD04-2431-EC54-C45C-01FA6774DD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6384D0-8CF1-7C20-6ECA-AEED3C159A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8269FC-4608-B326-FB22-699A8C28C838}"/>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6" name="Footer Placeholder 5">
            <a:extLst>
              <a:ext uri="{FF2B5EF4-FFF2-40B4-BE49-F238E27FC236}">
                <a16:creationId xmlns:a16="http://schemas.microsoft.com/office/drawing/2014/main" id="{5959866C-5937-6639-057A-14EB32747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5BA6D-8BF9-53F8-8004-156B91712400}"/>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84577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39EF-BF0E-E0A6-2944-5D3966B31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3DA38E-7095-96E0-E94B-70E10E7A3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E06E0-5869-BBDC-D408-490DE3878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BBAE02-E62C-9EEB-3403-D71D589AE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2B8EF-6F7B-3AFD-99A3-9AFC9E6D5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1CB66-6751-5B1D-27B3-0C430E90A5BD}"/>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8" name="Footer Placeholder 7">
            <a:extLst>
              <a:ext uri="{FF2B5EF4-FFF2-40B4-BE49-F238E27FC236}">
                <a16:creationId xmlns:a16="http://schemas.microsoft.com/office/drawing/2014/main" id="{8B2A8A8A-AE15-8047-91DF-CF1741F81E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37C713-79EB-21F6-CAD1-102420B5BBC2}"/>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93527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02BC-B3D7-21CE-1A55-2CF9F28D8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171FE5-679D-48CB-6251-BAC96E2377A5}"/>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4" name="Footer Placeholder 3">
            <a:extLst>
              <a:ext uri="{FF2B5EF4-FFF2-40B4-BE49-F238E27FC236}">
                <a16:creationId xmlns:a16="http://schemas.microsoft.com/office/drawing/2014/main" id="{22588921-8E47-01E0-C3AB-BAB47DE92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87742B-04B1-F959-DBC6-A5C39BD6B0CE}"/>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36049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69EC5-B615-D4E2-3CC7-FCBA4C73BFFD}"/>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3" name="Footer Placeholder 2">
            <a:extLst>
              <a:ext uri="{FF2B5EF4-FFF2-40B4-BE49-F238E27FC236}">
                <a16:creationId xmlns:a16="http://schemas.microsoft.com/office/drawing/2014/main" id="{58822561-08A7-F3BB-4472-2DF0CC689F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86263-0568-6D31-EAC1-FFED7AB5A36E}"/>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248058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FDFF-3DB1-2029-C517-DF190C6030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D6206-AADE-59C5-907A-E6B46717B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DADE3F-0A62-1A06-9110-98AC24CC5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E80B07-C2B5-833A-E0D1-99ED6080368E}"/>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6" name="Footer Placeholder 5">
            <a:extLst>
              <a:ext uri="{FF2B5EF4-FFF2-40B4-BE49-F238E27FC236}">
                <a16:creationId xmlns:a16="http://schemas.microsoft.com/office/drawing/2014/main" id="{ACED63B8-BF8E-190E-80B0-35A646110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10A2-C8E5-CAEA-B506-24ED14D97919}"/>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144649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F6A9-17BE-A4B4-7B73-04150CCA0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FF48F-D823-9506-0902-544F85F0A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78CF6-DF47-C366-98EC-FEF8B5170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C146E-D438-6A03-BE64-1C7C6C277228}"/>
              </a:ext>
            </a:extLst>
          </p:cNvPr>
          <p:cNvSpPr>
            <a:spLocks noGrp="1"/>
          </p:cNvSpPr>
          <p:nvPr>
            <p:ph type="dt" sz="half" idx="10"/>
          </p:nvPr>
        </p:nvSpPr>
        <p:spPr/>
        <p:txBody>
          <a:bodyPr/>
          <a:lstStyle/>
          <a:p>
            <a:fld id="{CB3D22BD-CDF5-4962-B5DF-1D7BFE8ED3C9}" type="datetimeFigureOut">
              <a:rPr lang="en-US" smtClean="0"/>
              <a:t>9/16/2025</a:t>
            </a:fld>
            <a:endParaRPr lang="en-US"/>
          </a:p>
        </p:txBody>
      </p:sp>
      <p:sp>
        <p:nvSpPr>
          <p:cNvPr id="6" name="Footer Placeholder 5">
            <a:extLst>
              <a:ext uri="{FF2B5EF4-FFF2-40B4-BE49-F238E27FC236}">
                <a16:creationId xmlns:a16="http://schemas.microsoft.com/office/drawing/2014/main" id="{9D501928-9C07-7DF8-EAA1-6118F0321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B5688-87D6-F8E1-6DEB-E3733463DA86}"/>
              </a:ext>
            </a:extLst>
          </p:cNvPr>
          <p:cNvSpPr>
            <a:spLocks noGrp="1"/>
          </p:cNvSpPr>
          <p:nvPr>
            <p:ph type="sldNum" sz="quarter" idx="12"/>
          </p:nvPr>
        </p:nvSpPr>
        <p:spPr/>
        <p:txBody>
          <a:bodyPr/>
          <a:lstStyle/>
          <a:p>
            <a:fld id="{EF96CF04-077B-44B1-BE74-1FBA93106BEE}" type="slidenum">
              <a:rPr lang="en-US" smtClean="0"/>
              <a:t>‹#›</a:t>
            </a:fld>
            <a:endParaRPr lang="en-US"/>
          </a:p>
        </p:txBody>
      </p:sp>
    </p:spTree>
    <p:extLst>
      <p:ext uri="{BB962C8B-B14F-4D97-AF65-F5344CB8AC3E}">
        <p14:creationId xmlns:p14="http://schemas.microsoft.com/office/powerpoint/2010/main" val="57748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7B833-B2B3-0948-076D-D8A0E05A9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22718A-A116-BD02-7BDB-B93E70ED9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9A951-6E73-D656-3103-92F02F029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D22BD-CDF5-4962-B5DF-1D7BFE8ED3C9}" type="datetimeFigureOut">
              <a:rPr lang="en-US" smtClean="0"/>
              <a:t>9/16/2025</a:t>
            </a:fld>
            <a:endParaRPr lang="en-US"/>
          </a:p>
        </p:txBody>
      </p:sp>
      <p:sp>
        <p:nvSpPr>
          <p:cNvPr id="5" name="Footer Placeholder 4">
            <a:extLst>
              <a:ext uri="{FF2B5EF4-FFF2-40B4-BE49-F238E27FC236}">
                <a16:creationId xmlns:a16="http://schemas.microsoft.com/office/drawing/2014/main" id="{C965B866-406F-F5C8-4DB3-5C5B8B328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9D422D-7819-FB33-B84D-E0F0C4098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96CF04-077B-44B1-BE74-1FBA93106BEE}" type="slidenum">
              <a:rPr lang="en-US" smtClean="0"/>
              <a:t>‹#›</a:t>
            </a:fld>
            <a:endParaRPr lang="en-US"/>
          </a:p>
        </p:txBody>
      </p:sp>
    </p:spTree>
    <p:extLst>
      <p:ext uri="{BB962C8B-B14F-4D97-AF65-F5344CB8AC3E}">
        <p14:creationId xmlns:p14="http://schemas.microsoft.com/office/powerpoint/2010/main" val="66940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tojimi@sdcc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9QJ5czdinOE?feature=oembed"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cft.org/faculty-salary-comparis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5F1D-C81B-BE9B-BF4D-12DB5F2944B2}"/>
              </a:ext>
            </a:extLst>
          </p:cNvPr>
          <p:cNvSpPr>
            <a:spLocks noGrp="1"/>
          </p:cNvSpPr>
          <p:nvPr>
            <p:ph type="ctrTitle"/>
          </p:nvPr>
        </p:nvSpPr>
        <p:spPr>
          <a:xfrm>
            <a:off x="1455717" y="736457"/>
            <a:ext cx="9280566" cy="4764231"/>
          </a:xfrm>
        </p:spPr>
        <p:txBody>
          <a:bodyPr>
            <a:noAutofit/>
          </a:bodyPr>
          <a:lstStyle/>
          <a:p>
            <a:pPr rtl="0">
              <a:spcBef>
                <a:spcPts val="1200"/>
              </a:spcBef>
              <a:spcAft>
                <a:spcPts val="1200"/>
              </a:spcAft>
            </a:pPr>
            <a:r>
              <a:rPr lang="en-US" sz="3200" b="1">
                <a:latin typeface="Chalkboard" panose="03050602040202020205" pitchFamily="66" charset="77"/>
              </a:rPr>
              <a:t>Can faculty afford full time work at SDCCD?</a:t>
            </a:r>
            <a:br>
              <a:rPr lang="en-US" sz="2400" b="1">
                <a:latin typeface="Chalkboard" panose="03050602040202020205" pitchFamily="66" charset="77"/>
              </a:rPr>
            </a:br>
            <a:br>
              <a:rPr lang="en-US" sz="2400" b="1">
                <a:latin typeface="Chalkboard" panose="03050602040202020205" pitchFamily="66" charset="77"/>
              </a:rPr>
            </a:br>
            <a:br>
              <a:rPr lang="en-US" sz="2400" b="1">
                <a:latin typeface="Chalkboard" panose="03050602040202020205" pitchFamily="66" charset="77"/>
              </a:rPr>
            </a:br>
            <a:br>
              <a:rPr lang="en-US" sz="2400" b="1">
                <a:latin typeface="Chalkboard" panose="03050602040202020205" pitchFamily="66" charset="77"/>
              </a:rPr>
            </a:br>
            <a:r>
              <a:rPr lang="en-US" sz="2400">
                <a:solidFill>
                  <a:schemeClr val="accent5"/>
                </a:solidFill>
                <a:latin typeface="Chalkboard" panose="03050602040202020205" pitchFamily="66" charset="77"/>
              </a:rPr>
              <a:t>Irena </a:t>
            </a:r>
            <a:r>
              <a:rPr lang="en-US" sz="2400" err="1">
                <a:solidFill>
                  <a:schemeClr val="accent5"/>
                </a:solidFill>
                <a:latin typeface="Chalkboard" panose="03050602040202020205" pitchFamily="66" charset="77"/>
              </a:rPr>
              <a:t>Stojimirovic</a:t>
            </a:r>
            <a:r>
              <a:rPr lang="en-US" sz="2400">
                <a:solidFill>
                  <a:schemeClr val="accent5"/>
                </a:solidFill>
                <a:latin typeface="Chalkboard" panose="03050602040202020205" pitchFamily="66" charset="77"/>
              </a:rPr>
              <a:t>, PhD</a:t>
            </a:r>
            <a:br>
              <a:rPr lang="en-US" sz="2400">
                <a:solidFill>
                  <a:schemeClr val="accent5"/>
                </a:solidFill>
                <a:latin typeface="Chalkboard" panose="03050602040202020205" pitchFamily="66" charset="77"/>
              </a:rPr>
            </a:br>
            <a:r>
              <a:rPr lang="en-US" sz="2400">
                <a:solidFill>
                  <a:schemeClr val="accent5"/>
                </a:solidFill>
                <a:latin typeface="Chalkboard" panose="03050602040202020205" pitchFamily="66" charset="77"/>
              </a:rPr>
              <a:t>Physics and Astronomy Professor</a:t>
            </a:r>
            <a:br>
              <a:rPr lang="en-US" sz="2400">
                <a:solidFill>
                  <a:schemeClr val="accent5"/>
                </a:solidFill>
                <a:latin typeface="Chalkboard" panose="03050602040202020205" pitchFamily="66" charset="77"/>
              </a:rPr>
            </a:br>
            <a:r>
              <a:rPr lang="en-US" sz="2400">
                <a:solidFill>
                  <a:schemeClr val="accent5"/>
                </a:solidFill>
                <a:latin typeface="Chalkboard" panose="03050602040202020205" pitchFamily="66" charset="77"/>
              </a:rPr>
              <a:t>Mesa College Physical Sciences Dep. Co-Chair</a:t>
            </a:r>
            <a:br>
              <a:rPr lang="en-US" sz="2400">
                <a:solidFill>
                  <a:schemeClr val="accent5"/>
                </a:solidFill>
                <a:latin typeface="Chalkboard" panose="03050602040202020205" pitchFamily="66" charset="77"/>
              </a:rPr>
            </a:br>
            <a:r>
              <a:rPr lang="en-US" sz="2400">
                <a:solidFill>
                  <a:schemeClr val="accent5"/>
                </a:solidFill>
                <a:latin typeface="Chalkboard" panose="03050602040202020205" pitchFamily="66" charset="77"/>
                <a:hlinkClick r:id="rId2">
                  <a:extLst>
                    <a:ext uri="{A12FA001-AC4F-418D-AE19-62706E023703}">
                      <ahyp:hlinkClr xmlns:ahyp="http://schemas.microsoft.com/office/drawing/2018/hyperlinkcolor" val="tx"/>
                    </a:ext>
                  </a:extLst>
                </a:hlinkClick>
              </a:rPr>
              <a:t>istojimi@sdccd.edu</a:t>
            </a:r>
            <a:br>
              <a:rPr lang="en-US" sz="2400">
                <a:solidFill>
                  <a:srgbClr val="FF0000"/>
                </a:solidFill>
                <a:latin typeface="Chalkboard" panose="03050602040202020205" pitchFamily="66" charset="77"/>
              </a:rPr>
            </a:br>
            <a:br>
              <a:rPr lang="en-US" sz="2400" b="1">
                <a:latin typeface="Chalkboard" panose="03050602040202020205" pitchFamily="66" charset="77"/>
              </a:rPr>
            </a:br>
            <a:endParaRPr lang="en-US" sz="2400" b="1">
              <a:latin typeface="Chalkboard" panose="03050602040202020205" pitchFamily="66" charset="77"/>
            </a:endParaRPr>
          </a:p>
        </p:txBody>
      </p:sp>
    </p:spTree>
    <p:extLst>
      <p:ext uri="{BB962C8B-B14F-4D97-AF65-F5344CB8AC3E}">
        <p14:creationId xmlns:p14="http://schemas.microsoft.com/office/powerpoint/2010/main" val="225224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027C58-081E-B36B-AC1C-A4A632837A45}"/>
              </a:ext>
            </a:extLst>
          </p:cNvPr>
          <p:cNvSpPr txBox="1"/>
          <p:nvPr/>
        </p:nvSpPr>
        <p:spPr>
          <a:xfrm>
            <a:off x="838201" y="345810"/>
            <a:ext cx="5705474"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kern="1200">
                <a:solidFill>
                  <a:schemeClr val="tx1"/>
                </a:solidFill>
                <a:latin typeface="Chalkboard" panose="03050602040202020205" pitchFamily="66" charset="77"/>
                <a:ea typeface="+mj-ea"/>
                <a:cs typeface="+mj-cs"/>
              </a:rPr>
              <a:t>R</a:t>
            </a:r>
            <a:r>
              <a:rPr lang="en-US" sz="3100" b="0" i="0" u="none" strike="noStrike" kern="1200">
                <a:solidFill>
                  <a:schemeClr val="tx1"/>
                </a:solidFill>
                <a:effectLst/>
                <a:latin typeface="Chalkboard" panose="03050602040202020205" pitchFamily="66" charset="77"/>
                <a:ea typeface="+mj-ea"/>
                <a:cs typeface="+mj-cs"/>
              </a:rPr>
              <a:t>etention crisis and an equity failure – more case studies</a:t>
            </a:r>
            <a:endParaRPr lang="en-US" sz="3100" kern="1200">
              <a:solidFill>
                <a:schemeClr val="tx1"/>
              </a:solidFill>
              <a:latin typeface="Chalkboard" panose="03050602040202020205" pitchFamily="66" charset="77"/>
              <a:ea typeface="+mj-ea"/>
              <a:cs typeface="+mj-cs"/>
            </a:endParaRPr>
          </a:p>
        </p:txBody>
      </p:sp>
      <p:sp>
        <p:nvSpPr>
          <p:cNvPr id="2" name="TextBox 1">
            <a:extLst>
              <a:ext uri="{FF2B5EF4-FFF2-40B4-BE49-F238E27FC236}">
                <a16:creationId xmlns:a16="http://schemas.microsoft.com/office/drawing/2014/main" id="{F827C050-2FF7-5EFC-B700-BE40F88EA7A5}"/>
              </a:ext>
            </a:extLst>
          </p:cNvPr>
          <p:cNvSpPr txBox="1"/>
          <p:nvPr/>
        </p:nvSpPr>
        <p:spPr>
          <a:xfrm>
            <a:off x="838201" y="1825624"/>
            <a:ext cx="6004472" cy="468656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atin typeface="Chalkboard" panose="03050602040202020205" pitchFamily="66" charset="77"/>
              </a:rPr>
              <a:t> </a:t>
            </a:r>
            <a:r>
              <a:rPr lang="en-US" sz="2000" b="0" i="0" u="none" strike="noStrike">
                <a:effectLst/>
                <a:latin typeface="Chalkboard" panose="03050602040202020205" pitchFamily="66" charset="77"/>
              </a:rPr>
              <a:t>Our recently hired Astronomy faculty –    	Prof. Walter Thompson</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H</a:t>
            </a:r>
            <a:r>
              <a:rPr lang="en-US" sz="2000" b="0" i="0" u="none" strike="noStrike">
                <a:effectLst/>
                <a:latin typeface="Chalkboard" panose="03050602040202020205" pitchFamily="66" charset="77"/>
              </a:rPr>
              <a:t>olds a MS degree in Astrophysics from John Hopkins University </a:t>
            </a:r>
          </a:p>
          <a:p>
            <a:pPr marL="285750" indent="-228600">
              <a:lnSpc>
                <a:spcPct val="90000"/>
              </a:lnSpc>
              <a:spcAft>
                <a:spcPts val="600"/>
              </a:spcAft>
              <a:buFont typeface="Arial" panose="020B0604020202020204" pitchFamily="34" charset="0"/>
              <a:buChar char="•"/>
            </a:pPr>
            <a:r>
              <a:rPr lang="en-US" sz="2000" b="0" i="0" u="none" strike="noStrike">
                <a:effectLst/>
                <a:latin typeface="Chalkboard" panose="03050602040202020205" pitchFamily="66" charset="77"/>
              </a:rPr>
              <a:t>17 years of experience as a full-time community college professor and honors program coordinator.  </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D</a:t>
            </a:r>
            <a:r>
              <a:rPr lang="en-US" sz="2000" b="0" i="0" u="none" strike="noStrike">
                <a:effectLst/>
                <a:latin typeface="Chalkboard" panose="03050602040202020205" pitchFamily="66" charset="77"/>
              </a:rPr>
              <a:t>espite his extensive experience, he started at 69k.  </a:t>
            </a:r>
          </a:p>
          <a:p>
            <a:pPr marL="285750" indent="-228600">
              <a:lnSpc>
                <a:spcPct val="90000"/>
              </a:lnSpc>
              <a:spcAft>
                <a:spcPts val="600"/>
              </a:spcAft>
              <a:buFont typeface="Arial" panose="020B0604020202020204" pitchFamily="34" charset="0"/>
              <a:buChar char="•"/>
            </a:pPr>
            <a:r>
              <a:rPr lang="en-US" sz="2000" b="0" i="0" u="none" strike="noStrike">
                <a:effectLst/>
                <a:latin typeface="Chalkboard" panose="03050602040202020205" pitchFamily="66" charset="77"/>
              </a:rPr>
              <a:t>His starting salary was about 10% lower than at his previous position in Houston, cost of living in</a:t>
            </a:r>
            <a:r>
              <a:rPr lang="en-US" sz="2000">
                <a:latin typeface="Chalkboard" panose="03050602040202020205" pitchFamily="66" charset="77"/>
              </a:rPr>
              <a:t> </a:t>
            </a:r>
            <a:r>
              <a:rPr lang="en-US" sz="2000" b="0" i="0" u="none" strike="noStrike">
                <a:effectLst/>
                <a:latin typeface="Chalkboard" panose="03050602040202020205" pitchFamily="66" charset="77"/>
              </a:rPr>
              <a:t>San Diego is about 60% higher. </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Moved to SD because of his wife’s biotech job. </a:t>
            </a:r>
            <a:endParaRPr lang="en-US" sz="2000" b="0" i="0" u="none" strike="noStrike">
              <a:effectLst/>
              <a:latin typeface="Chalkboard" panose="03050602040202020205" pitchFamily="66" charset="77"/>
            </a:endParaRP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group of people posing for a picture&#10;&#10;Description automatically generated">
            <a:extLst>
              <a:ext uri="{FF2B5EF4-FFF2-40B4-BE49-F238E27FC236}">
                <a16:creationId xmlns:a16="http://schemas.microsoft.com/office/drawing/2014/main" id="{FD3F93B1-20D5-AAA0-F5EC-028FC56B2E63}"/>
              </a:ext>
            </a:extLst>
          </p:cNvPr>
          <p:cNvPicPr>
            <a:picLocks noChangeAspect="1"/>
          </p:cNvPicPr>
          <p:nvPr/>
        </p:nvPicPr>
        <p:blipFill>
          <a:blip r:embed="rId2">
            <a:extLst>
              <a:ext uri="{28A0092B-C50C-407E-A947-70E740481C1C}">
                <a14:useLocalDpi xmlns:a14="http://schemas.microsoft.com/office/drawing/2010/main" val="0"/>
              </a:ext>
            </a:extLst>
          </a:blip>
          <a:srcRect t="6393" r="-3" b="24298"/>
          <a:stretch>
            <a:fillRect/>
          </a:stretch>
        </p:blipFill>
        <p:spPr>
          <a:xfrm>
            <a:off x="9357064" y="4129088"/>
            <a:ext cx="2834936" cy="272891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A group of people standing around a table&#10;&#10;Description automatically generated">
            <a:extLst>
              <a:ext uri="{FF2B5EF4-FFF2-40B4-BE49-F238E27FC236}">
                <a16:creationId xmlns:a16="http://schemas.microsoft.com/office/drawing/2014/main" id="{AAAE3983-59D0-F8B6-3618-7573EE942C4B}"/>
              </a:ext>
            </a:extLst>
          </p:cNvPr>
          <p:cNvPicPr>
            <a:picLocks noChangeAspect="1"/>
          </p:cNvPicPr>
          <p:nvPr/>
        </p:nvPicPr>
        <p:blipFill>
          <a:blip r:embed="rId3">
            <a:extLst>
              <a:ext uri="{28A0092B-C50C-407E-A947-70E740481C1C}">
                <a14:useLocalDpi xmlns:a14="http://schemas.microsoft.com/office/drawing/2010/main" val="0"/>
              </a:ext>
            </a:extLst>
          </a:blip>
          <a:srcRect t="16741" b="19158"/>
          <a:stretch>
            <a:fillRect/>
          </a:stretch>
        </p:blipFill>
        <p:spPr>
          <a:xfrm>
            <a:off x="7090282" y="-230187"/>
            <a:ext cx="5349328" cy="457199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79659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027C58-081E-B36B-AC1C-A4A632837A45}"/>
              </a:ext>
            </a:extLst>
          </p:cNvPr>
          <p:cNvSpPr txBox="1"/>
          <p:nvPr/>
        </p:nvSpPr>
        <p:spPr>
          <a:xfrm>
            <a:off x="838201" y="345810"/>
            <a:ext cx="5120561"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kern="1200">
                <a:solidFill>
                  <a:schemeClr val="tx1"/>
                </a:solidFill>
                <a:latin typeface="Chalkboard" panose="03050602040202020205" pitchFamily="66" charset="77"/>
                <a:ea typeface="+mj-ea"/>
                <a:cs typeface="+mj-cs"/>
              </a:rPr>
              <a:t>R</a:t>
            </a:r>
            <a:r>
              <a:rPr lang="en-US" sz="3100" b="0" i="0" u="none" strike="noStrike" kern="1200">
                <a:solidFill>
                  <a:schemeClr val="tx1"/>
                </a:solidFill>
                <a:effectLst/>
                <a:latin typeface="Chalkboard" panose="03050602040202020205" pitchFamily="66" charset="77"/>
                <a:ea typeface="+mj-ea"/>
                <a:cs typeface="+mj-cs"/>
              </a:rPr>
              <a:t>etention crisis and an equity failure – more case studies</a:t>
            </a:r>
            <a:endParaRPr lang="en-US" sz="3100" kern="1200">
              <a:solidFill>
                <a:schemeClr val="tx1"/>
              </a:solidFill>
              <a:latin typeface="Chalkboard" panose="03050602040202020205" pitchFamily="66" charset="77"/>
              <a:ea typeface="+mj-ea"/>
              <a:cs typeface="+mj-cs"/>
            </a:endParaRPr>
          </a:p>
        </p:txBody>
      </p:sp>
      <p:sp>
        <p:nvSpPr>
          <p:cNvPr id="2" name="TextBox 1">
            <a:extLst>
              <a:ext uri="{FF2B5EF4-FFF2-40B4-BE49-F238E27FC236}">
                <a16:creationId xmlns:a16="http://schemas.microsoft.com/office/drawing/2014/main" id="{F827C050-2FF7-5EFC-B700-BE40F88EA7A5}"/>
              </a:ext>
            </a:extLst>
          </p:cNvPr>
          <p:cNvSpPr txBox="1"/>
          <p:nvPr/>
        </p:nvSpPr>
        <p:spPr>
          <a:xfrm>
            <a:off x="838201" y="1825625"/>
            <a:ext cx="5719762" cy="50323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atin typeface="Chalkboard" panose="03050602040202020205" pitchFamily="66" charset="77"/>
              </a:rPr>
              <a:t> </a:t>
            </a:r>
            <a:r>
              <a:rPr lang="en-US" sz="2000" b="0" i="0" u="none" strike="noStrike">
                <a:effectLst/>
                <a:latin typeface="Chalkboard" panose="03050602040202020205" pitchFamily="66" charset="77"/>
              </a:rPr>
              <a:t>Our recently hired Geology faculty –                      	Dr. Ashley Manning Berg</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Mesa’s first female geology faculty. </a:t>
            </a:r>
            <a:endParaRPr lang="en-US" sz="2000" b="0" i="0" u="none" strike="noStrike">
              <a:effectLst/>
              <a:latin typeface="Chalkboard" panose="03050602040202020205" pitchFamily="66" charset="77"/>
            </a:endParaRP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5</a:t>
            </a:r>
            <a:r>
              <a:rPr lang="en-US" sz="2000" b="0" i="0" u="none" strike="noStrike">
                <a:effectLst/>
                <a:latin typeface="Chalkboard" panose="03050602040202020205" pitchFamily="66" charset="77"/>
              </a:rPr>
              <a:t> years of experience as a full-time University professor and many more years of teaching.   </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Ashley moved from Chattanooga, TN where the cost of living is 64% lower. She started at $88,490 and should have started at $127,000 in San Diego to have an equivalent salary. </a:t>
            </a:r>
            <a:endParaRPr lang="en-US" sz="2000" b="0" i="0" u="none" strike="noStrike">
              <a:effectLst/>
              <a:latin typeface="Chalkboard" panose="03050602040202020205" pitchFamily="66" charset="77"/>
            </a:endParaRP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Moved to SD to be closer to her husband, geology professor at CC in Orange county.</a:t>
            </a:r>
          </a:p>
          <a:p>
            <a:pPr marL="285750" indent="-228600">
              <a:lnSpc>
                <a:spcPct val="90000"/>
              </a:lnSpc>
              <a:spcAft>
                <a:spcPts val="600"/>
              </a:spcAft>
              <a:buFont typeface="Arial" panose="020B0604020202020204" pitchFamily="34" charset="0"/>
              <a:buChar char="•"/>
            </a:pPr>
            <a:r>
              <a:rPr lang="en-US" sz="2000">
                <a:latin typeface="Chalkboard" panose="03050602040202020205" pitchFamily="66" charset="77"/>
              </a:rPr>
              <a:t>City College had full time geology faculty position, but husband didn’t apply because he would take a $40k pay cut.</a:t>
            </a:r>
          </a:p>
          <a:p>
            <a:pPr indent="-228600">
              <a:lnSpc>
                <a:spcPct val="90000"/>
              </a:lnSpc>
              <a:spcAft>
                <a:spcPts val="600"/>
              </a:spcAft>
              <a:buFont typeface="Arial" panose="020B0604020202020204" pitchFamily="34" charset="0"/>
              <a:buChar char="•"/>
            </a:pPr>
            <a:endParaRPr lang="en-US"/>
          </a:p>
        </p:txBody>
      </p:sp>
      <p:sp>
        <p:nvSpPr>
          <p:cNvPr id="36" name="Oval 3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person smiling in front of a snowy mountain&#10;&#10;Description automatically generated">
            <a:extLst>
              <a:ext uri="{FF2B5EF4-FFF2-40B4-BE49-F238E27FC236}">
                <a16:creationId xmlns:a16="http://schemas.microsoft.com/office/drawing/2014/main" id="{65AD4A8F-8F65-3A70-9E35-1960C0F2F7E9}"/>
              </a:ext>
            </a:extLst>
          </p:cNvPr>
          <p:cNvPicPr>
            <a:picLocks noChangeAspect="1"/>
          </p:cNvPicPr>
          <p:nvPr/>
        </p:nvPicPr>
        <p:blipFill>
          <a:blip r:embed="rId2">
            <a:extLst>
              <a:ext uri="{28A0092B-C50C-407E-A947-70E740481C1C}">
                <a14:useLocalDpi xmlns:a14="http://schemas.microsoft.com/office/drawing/2010/main" val="0"/>
              </a:ext>
            </a:extLst>
          </a:blip>
          <a:srcRect l="30657" r="-1" b="-1"/>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8" name="Arc 3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A person holding a rock&#10;&#10;Description automatically generated">
            <a:extLst>
              <a:ext uri="{FF2B5EF4-FFF2-40B4-BE49-F238E27FC236}">
                <a16:creationId xmlns:a16="http://schemas.microsoft.com/office/drawing/2014/main" id="{A675E311-6DD4-01E6-860B-AD7AE6B73AFB}"/>
              </a:ext>
            </a:extLst>
          </p:cNvPr>
          <p:cNvPicPr>
            <a:picLocks noChangeAspect="1"/>
          </p:cNvPicPr>
          <p:nvPr/>
        </p:nvPicPr>
        <p:blipFill>
          <a:blip r:embed="rId3">
            <a:extLst>
              <a:ext uri="{28A0092B-C50C-407E-A947-70E740481C1C}">
                <a14:useLocalDpi xmlns:a14="http://schemas.microsoft.com/office/drawing/2010/main" val="0"/>
              </a:ext>
            </a:extLst>
          </a:blip>
          <a:srcRect r="21904" b="4"/>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69559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7C050-2FF7-5EFC-B700-BE40F88EA7A5}"/>
              </a:ext>
            </a:extLst>
          </p:cNvPr>
          <p:cNvSpPr txBox="1"/>
          <p:nvPr/>
        </p:nvSpPr>
        <p:spPr>
          <a:xfrm>
            <a:off x="200509" y="1647264"/>
            <a:ext cx="11790982" cy="4862870"/>
          </a:xfrm>
          <a:prstGeom prst="rect">
            <a:avLst/>
          </a:prstGeom>
          <a:noFill/>
        </p:spPr>
        <p:txBody>
          <a:bodyPr wrap="square" rtlCol="0">
            <a:spAutoFit/>
          </a:bodyPr>
          <a:lstStyle/>
          <a:p>
            <a:pPr rtl="0">
              <a:spcBef>
                <a:spcPts val="1200"/>
              </a:spcBef>
              <a:spcAft>
                <a:spcPts val="1200"/>
              </a:spcAft>
            </a:pPr>
            <a:r>
              <a:rPr lang="en-US" sz="2000" b="0" i="0" u="none" strike="noStrike">
                <a:solidFill>
                  <a:srgbClr val="000000"/>
                </a:solidFill>
                <a:effectLst/>
                <a:latin typeface="Chalkboard" panose="03050602040202020205" pitchFamily="66" charset="77"/>
              </a:rPr>
              <a:t>The current compensation structure hampers SDCCD's ability to attract and retain qualified STEM faculty, leading to:</a:t>
            </a:r>
            <a:endParaRPr lang="en-US" sz="2000" b="0">
              <a:effectLst/>
              <a:latin typeface="Chalkboard" panose="03050602040202020205" pitchFamily="66" charset="77"/>
            </a:endParaRPr>
          </a:p>
          <a:p>
            <a:pPr rtl="0" fontAlgn="base">
              <a:spcBef>
                <a:spcPts val="1200"/>
              </a:spcBef>
              <a:spcAft>
                <a:spcPts val="0"/>
              </a:spcAft>
              <a:buFont typeface="Arial" panose="020B0604020202020204" pitchFamily="34" charset="0"/>
              <a:buChar char="•"/>
            </a:pPr>
            <a:r>
              <a:rPr lang="en-US" sz="2000" b="0" i="0" u="none" strike="noStrike">
                <a:solidFill>
                  <a:srgbClr val="000000"/>
                </a:solidFill>
                <a:effectLst/>
                <a:latin typeface="Chalkboard" panose="03050602040202020205" pitchFamily="66" charset="77"/>
              </a:rPr>
              <a:t> Low number applicant pools. We mostly hire faculty who come to San Diego for family reasons.  </a:t>
            </a:r>
          </a:p>
          <a:p>
            <a:pPr rtl="0" fontAlgn="base">
              <a:spcBef>
                <a:spcPts val="1200"/>
              </a:spcBef>
              <a:spcAft>
                <a:spcPts val="0"/>
              </a:spcAft>
              <a:buFont typeface="Arial" panose="020B0604020202020204" pitchFamily="34" charset="0"/>
              <a:buChar char="•"/>
            </a:pPr>
            <a:r>
              <a:rPr lang="en-US" sz="2000">
                <a:solidFill>
                  <a:srgbClr val="000000"/>
                </a:solidFill>
                <a:latin typeface="Chalkboard" panose="03050602040202020205" pitchFamily="66" charset="77"/>
              </a:rPr>
              <a:t> </a:t>
            </a:r>
            <a:r>
              <a:rPr lang="en-US" sz="2000" b="0" i="0" u="none" strike="noStrike">
                <a:solidFill>
                  <a:srgbClr val="000000"/>
                </a:solidFill>
                <a:effectLst/>
                <a:latin typeface="Chalkboard" panose="03050602040202020205" pitchFamily="66" charset="77"/>
              </a:rPr>
              <a:t>Reduced diversity among faculty, impacting representation and inclusivity.</a:t>
            </a:r>
            <a:r>
              <a:rPr lang="en-US" sz="2000" b="0" i="0" u="none" strike="noStrike">
                <a:solidFill>
                  <a:srgbClr val="000000"/>
                </a:solidFill>
                <a:effectLst/>
                <a:latin typeface="Arial" panose="020B0604020202020204" pitchFamily="34" charset="0"/>
              </a:rPr>
              <a:t> </a:t>
            </a:r>
            <a:r>
              <a:rPr lang="en-US" sz="2000">
                <a:solidFill>
                  <a:srgbClr val="000000"/>
                </a:solidFill>
                <a:latin typeface="Chalkboard" panose="03050602040202020205" pitchFamily="66" charset="77"/>
              </a:rPr>
              <a:t>W</a:t>
            </a:r>
            <a:r>
              <a:rPr lang="en-US" sz="2000" b="0" i="0" u="none" strike="noStrike">
                <a:solidFill>
                  <a:srgbClr val="000000"/>
                </a:solidFill>
                <a:effectLst/>
                <a:latin typeface="Chalkboard" panose="03050602040202020205" pitchFamily="66" charset="77"/>
              </a:rPr>
              <a:t>e have reached the brink of a crisis which, should it continue, would only serve to further homogenize the faculty body. Or have no faculty at all. </a:t>
            </a:r>
            <a:br>
              <a:rPr lang="en-US" sz="2000" b="0" i="0" u="none" strike="noStrike">
                <a:solidFill>
                  <a:srgbClr val="000000"/>
                </a:solidFill>
                <a:effectLst/>
                <a:latin typeface="Chalkboard" panose="03050602040202020205" pitchFamily="66" charset="77"/>
              </a:rPr>
            </a:br>
            <a:endParaRPr lang="en-US" sz="2000" b="0" i="0" u="none" strike="noStrike">
              <a:solidFill>
                <a:srgbClr val="000000"/>
              </a:solidFill>
              <a:effectLst/>
              <a:latin typeface="Chalkboard" panose="03050602040202020205" pitchFamily="66" charset="77"/>
            </a:endParaRPr>
          </a:p>
          <a:p>
            <a:pPr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Chalkboard" panose="03050602040202020205" pitchFamily="66" charset="77"/>
              </a:rPr>
              <a:t> Increased faculty turnover, disrupting student learning and program continuity.</a:t>
            </a:r>
          </a:p>
          <a:p>
            <a:pPr rtl="0" fontAlgn="base">
              <a:spcBef>
                <a:spcPts val="0"/>
              </a:spcBef>
              <a:spcAft>
                <a:spcPts val="0"/>
              </a:spcAft>
              <a:buFont typeface="Arial" panose="020B0604020202020204" pitchFamily="34" charset="0"/>
              <a:buChar char="•"/>
            </a:pPr>
            <a:endParaRPr lang="en-US" sz="2000">
              <a:solidFill>
                <a:srgbClr val="000000"/>
              </a:solidFill>
              <a:latin typeface="Chalkboard" panose="03050602040202020205" pitchFamily="66" charset="77"/>
            </a:endParaRPr>
          </a:p>
          <a:p>
            <a:pPr fontAlgn="base">
              <a:buFont typeface="Arial" panose="020B0604020202020204" pitchFamily="34" charset="0"/>
              <a:buChar char="•"/>
            </a:pPr>
            <a:r>
              <a:rPr lang="en-US" sz="2000" b="0" i="0" u="none" strike="noStrike">
                <a:solidFill>
                  <a:srgbClr val="000000"/>
                </a:solidFill>
                <a:effectLst/>
                <a:latin typeface="Chalkboard" panose="03050602040202020205" pitchFamily="66" charset="77"/>
              </a:rPr>
              <a:t> Diminished reputation and competitiveness of SDCCD's STEM programs.</a:t>
            </a:r>
            <a:endParaRPr lang="en-US" sz="2400">
              <a:latin typeface="Chalkboard" panose="03050602040202020205" pitchFamily="66" charset="77"/>
            </a:endParaRPr>
          </a:p>
          <a:p>
            <a:pPr rtl="0" fontAlgn="base">
              <a:spcBef>
                <a:spcPts val="0"/>
              </a:spcBef>
              <a:spcAft>
                <a:spcPts val="0"/>
              </a:spcAft>
            </a:pPr>
            <a:endParaRPr lang="en-US" sz="2000" b="0" i="0" u="none" strike="noStrike">
              <a:solidFill>
                <a:srgbClr val="000000"/>
              </a:solidFill>
              <a:effectLst/>
              <a:latin typeface="Chalkboard" panose="03050602040202020205" pitchFamily="66" charset="77"/>
            </a:endParaRPr>
          </a:p>
          <a:p>
            <a:pPr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Chalkboard" panose="03050602040202020205" pitchFamily="66" charset="77"/>
              </a:rPr>
              <a:t> Burnout among the remaining faculty from inequitable distribution of administrative tasks, loss of new ideas and perspectives, increased work on hiring committees. </a:t>
            </a:r>
            <a:br>
              <a:rPr lang="en-US" sz="2000" b="0" i="0" u="none" strike="noStrike">
                <a:solidFill>
                  <a:srgbClr val="000000"/>
                </a:solidFill>
                <a:effectLst/>
                <a:latin typeface="Chalkboard" panose="03050602040202020205" pitchFamily="66" charset="77"/>
              </a:rPr>
            </a:br>
            <a:endParaRPr lang="en-US" sz="2000">
              <a:solidFill>
                <a:srgbClr val="000000"/>
              </a:solidFill>
              <a:latin typeface="Chalkboard" panose="03050602040202020205" pitchFamily="66" charset="77"/>
            </a:endParaRPr>
          </a:p>
        </p:txBody>
      </p:sp>
      <p:sp>
        <p:nvSpPr>
          <p:cNvPr id="3" name="TextBox 2">
            <a:extLst>
              <a:ext uri="{FF2B5EF4-FFF2-40B4-BE49-F238E27FC236}">
                <a16:creationId xmlns:a16="http://schemas.microsoft.com/office/drawing/2014/main" id="{E8027C58-081E-B36B-AC1C-A4A632837A45}"/>
              </a:ext>
            </a:extLst>
          </p:cNvPr>
          <p:cNvSpPr txBox="1"/>
          <p:nvPr/>
        </p:nvSpPr>
        <p:spPr>
          <a:xfrm>
            <a:off x="1844329" y="555171"/>
            <a:ext cx="7289111" cy="461665"/>
          </a:xfrm>
          <a:prstGeom prst="rect">
            <a:avLst/>
          </a:prstGeom>
          <a:noFill/>
        </p:spPr>
        <p:txBody>
          <a:bodyPr wrap="none" rtlCol="0">
            <a:spAutoFit/>
          </a:bodyPr>
          <a:lstStyle/>
          <a:p>
            <a:r>
              <a:rPr lang="en-US" sz="2400">
                <a:solidFill>
                  <a:srgbClr val="000000"/>
                </a:solidFill>
                <a:latin typeface="Chalkboard" panose="03050602040202020205" pitchFamily="66" charset="77"/>
              </a:rPr>
              <a:t>R</a:t>
            </a:r>
            <a:r>
              <a:rPr lang="en-US" sz="2400" b="0" i="0" u="none" strike="noStrike">
                <a:solidFill>
                  <a:srgbClr val="000000"/>
                </a:solidFill>
                <a:effectLst/>
                <a:latin typeface="Chalkboard" panose="03050602040202020205" pitchFamily="66" charset="77"/>
              </a:rPr>
              <a:t>etention crisis and an equity failure – conclusions</a:t>
            </a:r>
            <a:endParaRPr lang="en-US" sz="2400"/>
          </a:p>
        </p:txBody>
      </p:sp>
    </p:spTree>
    <p:extLst>
      <p:ext uri="{BB962C8B-B14F-4D97-AF65-F5344CB8AC3E}">
        <p14:creationId xmlns:p14="http://schemas.microsoft.com/office/powerpoint/2010/main" val="73437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7C050-2FF7-5EFC-B700-BE40F88EA7A5}"/>
              </a:ext>
            </a:extLst>
          </p:cNvPr>
          <p:cNvSpPr txBox="1"/>
          <p:nvPr/>
        </p:nvSpPr>
        <p:spPr>
          <a:xfrm>
            <a:off x="278555" y="1967061"/>
            <a:ext cx="7793883" cy="2308324"/>
          </a:xfrm>
          <a:prstGeom prst="rect">
            <a:avLst/>
          </a:prstGeom>
          <a:noFill/>
        </p:spPr>
        <p:txBody>
          <a:bodyPr wrap="square" rtlCol="0">
            <a:spAutoFit/>
          </a:bodyPr>
          <a:lstStyle/>
          <a:p>
            <a:pPr rtl="0" fontAlgn="base">
              <a:spcBef>
                <a:spcPts val="1200"/>
              </a:spcBef>
              <a:spcAft>
                <a:spcPts val="0"/>
              </a:spcAft>
              <a:buFont typeface="+mj-lt"/>
              <a:buAutoNum type="arabicPeriod"/>
            </a:pPr>
            <a:r>
              <a:rPr lang="en-US" sz="2400" b="1" i="0" u="none" strike="noStrike">
                <a:solidFill>
                  <a:srgbClr val="000000"/>
                </a:solidFill>
                <a:effectLst/>
                <a:latin typeface="Chalkboard" panose="03050602040202020205" pitchFamily="66" charset="77"/>
              </a:rPr>
              <a:t> </a:t>
            </a:r>
            <a:r>
              <a:rPr lang="en-US" sz="2000" b="1" i="0" u="none" strike="noStrike">
                <a:solidFill>
                  <a:srgbClr val="000000"/>
                </a:solidFill>
                <a:effectLst/>
                <a:latin typeface="Chalkboard" panose="03050602040202020205" pitchFamily="66" charset="77"/>
              </a:rPr>
              <a:t>Reevaluate and Adjust the Faculty Salary Scale:</a:t>
            </a:r>
            <a:endParaRPr lang="en-US" sz="2000" b="0" i="0" u="none" strike="noStrike">
              <a:solidFill>
                <a:srgbClr val="000000"/>
              </a:solidFill>
              <a:effectLst/>
              <a:latin typeface="Chalkboard" panose="03050602040202020205" pitchFamily="66" charset="77"/>
            </a:endParaRPr>
          </a:p>
          <a:p>
            <a:pPr marL="742950" lvl="1" indent="-285750"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Chalkboard" panose="03050602040202020205" pitchFamily="66" charset="77"/>
              </a:rPr>
              <a:t>Ensure that starting salaries for STEM faculty reflect their qualifications, state standards and SD cost of living. </a:t>
            </a:r>
          </a:p>
          <a:p>
            <a:pPr rtl="0" fontAlgn="base">
              <a:spcBef>
                <a:spcPts val="0"/>
              </a:spcBef>
              <a:spcAft>
                <a:spcPts val="0"/>
              </a:spcAft>
              <a:buFont typeface="+mj-lt"/>
              <a:buAutoNum type="arabicPeriod"/>
            </a:pPr>
            <a:r>
              <a:rPr lang="en-US" sz="2000" b="1" i="0" u="none" strike="noStrike">
                <a:solidFill>
                  <a:srgbClr val="000000"/>
                </a:solidFill>
                <a:effectLst/>
                <a:latin typeface="Chalkboard" panose="03050602040202020205" pitchFamily="66" charset="77"/>
              </a:rPr>
              <a:t> Implement Credit for Prior Experience:</a:t>
            </a:r>
            <a:endParaRPr lang="en-US" sz="2000" b="0" i="0" u="none" strike="noStrike">
              <a:solidFill>
                <a:srgbClr val="000000"/>
              </a:solidFill>
              <a:effectLst/>
              <a:latin typeface="Chalkboard" panose="03050602040202020205" pitchFamily="66" charset="77"/>
            </a:endParaRPr>
          </a:p>
          <a:p>
            <a:pPr marL="742950" lvl="1" indent="-285750" rtl="0" fontAlgn="base">
              <a:spcBef>
                <a:spcPts val="0"/>
              </a:spcBef>
              <a:spcAft>
                <a:spcPts val="0"/>
              </a:spcAft>
              <a:buFont typeface="Arial" panose="020B0604020202020204" pitchFamily="34" charset="0"/>
              <a:buChar char="•"/>
            </a:pPr>
            <a:r>
              <a:rPr lang="en-US" sz="2000" b="0" i="0" u="none" strike="noStrike">
                <a:solidFill>
                  <a:srgbClr val="000000"/>
                </a:solidFill>
                <a:effectLst/>
                <a:latin typeface="Chalkboard" panose="03050602040202020205" pitchFamily="66" charset="77"/>
              </a:rPr>
              <a:t>Recognize and compensate prior teaching and industry experience in salary determinations.</a:t>
            </a:r>
          </a:p>
          <a:p>
            <a:pPr rtl="0" fontAlgn="base">
              <a:spcBef>
                <a:spcPts val="0"/>
              </a:spcBef>
              <a:spcAft>
                <a:spcPts val="0"/>
              </a:spcAft>
            </a:pPr>
            <a:endParaRPr lang="en-US" sz="2000" b="0" i="0" u="none" strike="noStrike">
              <a:solidFill>
                <a:srgbClr val="000000"/>
              </a:solidFill>
              <a:effectLst/>
              <a:latin typeface="Chalkboard" panose="03050602040202020205" pitchFamily="66" charset="77"/>
            </a:endParaRPr>
          </a:p>
        </p:txBody>
      </p:sp>
      <p:sp>
        <p:nvSpPr>
          <p:cNvPr id="3" name="TextBox 2">
            <a:extLst>
              <a:ext uri="{FF2B5EF4-FFF2-40B4-BE49-F238E27FC236}">
                <a16:creationId xmlns:a16="http://schemas.microsoft.com/office/drawing/2014/main" id="{E8027C58-081E-B36B-AC1C-A4A632837A45}"/>
              </a:ext>
            </a:extLst>
          </p:cNvPr>
          <p:cNvSpPr txBox="1"/>
          <p:nvPr/>
        </p:nvSpPr>
        <p:spPr>
          <a:xfrm>
            <a:off x="1652555" y="1023155"/>
            <a:ext cx="2379241" cy="523220"/>
          </a:xfrm>
          <a:prstGeom prst="rect">
            <a:avLst/>
          </a:prstGeom>
          <a:noFill/>
        </p:spPr>
        <p:txBody>
          <a:bodyPr wrap="none" rtlCol="0">
            <a:spAutoFit/>
          </a:bodyPr>
          <a:lstStyle/>
          <a:p>
            <a:r>
              <a:rPr lang="en-US" sz="2800">
                <a:solidFill>
                  <a:srgbClr val="000000"/>
                </a:solidFill>
                <a:latin typeface="Chalkboard" panose="03050602040202020205" pitchFamily="66" charset="77"/>
              </a:rPr>
              <a:t>Call to Action</a:t>
            </a:r>
            <a:endParaRPr lang="en-US" sz="2800"/>
          </a:p>
        </p:txBody>
      </p:sp>
      <p:pic>
        <p:nvPicPr>
          <p:cNvPr id="4" name="Picture 3">
            <a:extLst>
              <a:ext uri="{FF2B5EF4-FFF2-40B4-BE49-F238E27FC236}">
                <a16:creationId xmlns:a16="http://schemas.microsoft.com/office/drawing/2014/main" id="{09097674-43C7-0518-6B39-0D82425C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017" y="0"/>
            <a:ext cx="4460487" cy="3200399"/>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6" name="TextBox 5">
            <a:extLst>
              <a:ext uri="{FF2B5EF4-FFF2-40B4-BE49-F238E27FC236}">
                <a16:creationId xmlns:a16="http://schemas.microsoft.com/office/drawing/2014/main" id="{AB2351A0-615F-16D1-AE68-04623D9EEE49}"/>
              </a:ext>
            </a:extLst>
          </p:cNvPr>
          <p:cNvSpPr txBox="1"/>
          <p:nvPr/>
        </p:nvSpPr>
        <p:spPr>
          <a:xfrm>
            <a:off x="241697" y="4275385"/>
            <a:ext cx="11708605" cy="1729704"/>
          </a:xfrm>
          <a:prstGeom prst="rect">
            <a:avLst/>
          </a:prstGeom>
          <a:noFill/>
        </p:spPr>
        <p:txBody>
          <a:bodyPr wrap="square">
            <a:spAutoFit/>
          </a:bodyPr>
          <a:lstStyle/>
          <a:p>
            <a:pPr marL="342900" indent="-228600">
              <a:lnSpc>
                <a:spcPct val="90000"/>
              </a:lnSpc>
              <a:spcBef>
                <a:spcPts val="1200"/>
              </a:spcBef>
              <a:spcAft>
                <a:spcPts val="1200"/>
              </a:spcAft>
              <a:buFont typeface="Arial" panose="020B0604020202020204" pitchFamily="34" charset="0"/>
              <a:buChar char="•"/>
            </a:pPr>
            <a:r>
              <a:rPr lang="en-US" sz="2400" b="0" i="0" u="none" strike="noStrike">
                <a:solidFill>
                  <a:schemeClr val="accent5"/>
                </a:solidFill>
                <a:effectLst/>
                <a:latin typeface="Chalkboard" panose="03050602040202020205" pitchFamily="66" charset="77"/>
              </a:rPr>
              <a:t>Share your story</a:t>
            </a:r>
            <a:r>
              <a:rPr lang="en-US" sz="2400">
                <a:solidFill>
                  <a:schemeClr val="accent5"/>
                </a:solidFill>
                <a:latin typeface="Chalkboard" panose="03050602040202020205" pitchFamily="66" charset="77"/>
              </a:rPr>
              <a:t>:</a:t>
            </a:r>
            <a:endParaRPr lang="en-US" sz="2400" b="0" i="0" u="none" strike="noStrike">
              <a:solidFill>
                <a:schemeClr val="accent5"/>
              </a:solidFill>
              <a:effectLst/>
              <a:latin typeface="Chalkboard" panose="03050602040202020205" pitchFamily="66" charset="77"/>
            </a:endParaRPr>
          </a:p>
          <a:p>
            <a:pPr marL="114300">
              <a:lnSpc>
                <a:spcPct val="90000"/>
              </a:lnSpc>
              <a:spcBef>
                <a:spcPts val="1200"/>
              </a:spcBef>
              <a:spcAft>
                <a:spcPts val="1200"/>
              </a:spcAft>
            </a:pPr>
            <a:r>
              <a:rPr lang="en-US" sz="2400" b="1">
                <a:latin typeface="Chalkboard" panose="03050602040202020205" pitchFamily="66" charset="77"/>
              </a:rPr>
              <a:t>Invitation to the meeting with AFT President Jim Mahler on 9/9 at 4pm in MS 411 at Mesa College.</a:t>
            </a:r>
            <a:br>
              <a:rPr lang="en-US" sz="2400">
                <a:latin typeface="Chalkboard" panose="03050602040202020205" pitchFamily="66" charset="77"/>
              </a:rPr>
            </a:br>
            <a:endParaRPr lang="en-US" sz="2400">
              <a:latin typeface="Chalkboard" panose="03050602040202020205" pitchFamily="66" charset="77"/>
            </a:endParaRPr>
          </a:p>
        </p:txBody>
      </p:sp>
    </p:spTree>
    <p:extLst>
      <p:ext uri="{BB962C8B-B14F-4D97-AF65-F5344CB8AC3E}">
        <p14:creationId xmlns:p14="http://schemas.microsoft.com/office/powerpoint/2010/main" val="197148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7C050-2FF7-5EFC-B700-BE40F88EA7A5}"/>
              </a:ext>
            </a:extLst>
          </p:cNvPr>
          <p:cNvSpPr txBox="1"/>
          <p:nvPr/>
        </p:nvSpPr>
        <p:spPr>
          <a:xfrm>
            <a:off x="172419" y="1342464"/>
            <a:ext cx="11790982" cy="1138773"/>
          </a:xfrm>
          <a:prstGeom prst="rect">
            <a:avLst/>
          </a:prstGeom>
          <a:noFill/>
        </p:spPr>
        <p:txBody>
          <a:bodyPr wrap="square" rtlCol="0">
            <a:spAutoFit/>
          </a:bodyPr>
          <a:lstStyle/>
          <a:p>
            <a:r>
              <a:rPr lang="en-US" sz="2400">
                <a:solidFill>
                  <a:srgbClr val="000000"/>
                </a:solidFill>
                <a:latin typeface="Chalkboard" panose="03050602040202020205" pitchFamily="66" charset="77"/>
              </a:rPr>
              <a:t> </a:t>
            </a:r>
            <a:r>
              <a:rPr lang="en-US" sz="2000" b="0" i="0" u="none" strike="noStrike">
                <a:solidFill>
                  <a:srgbClr val="000000"/>
                </a:solidFill>
                <a:effectLst/>
                <a:latin typeface="Chalkboard" panose="03050602040202020205" pitchFamily="66" charset="77"/>
              </a:rPr>
              <a:t>Prof. Danica Moore – chemistry </a:t>
            </a:r>
          </a:p>
          <a:p>
            <a:r>
              <a:rPr lang="en-US" sz="2000">
                <a:solidFill>
                  <a:srgbClr val="000000"/>
                </a:solidFill>
                <a:latin typeface="Chalkboard" panose="03050602040202020205" pitchFamily="66" charset="77"/>
              </a:rPr>
              <a:t> Prof. </a:t>
            </a:r>
            <a:r>
              <a:rPr lang="en-US" sz="2000">
                <a:solidFill>
                  <a:srgbClr val="000000"/>
                </a:solidFill>
                <a:effectLst/>
                <a:latin typeface="Chalkboard" panose="03050602040202020205" pitchFamily="66" charset="77"/>
              </a:rPr>
              <a:t>Thu (</a:t>
            </a:r>
            <a:r>
              <a:rPr lang="en-US" sz="2000" err="1">
                <a:solidFill>
                  <a:srgbClr val="000000"/>
                </a:solidFill>
                <a:effectLst/>
                <a:latin typeface="Chalkboard" panose="03050602040202020205" pitchFamily="66" charset="77"/>
              </a:rPr>
              <a:t>Tiffy</a:t>
            </a:r>
            <a:r>
              <a:rPr lang="en-US" sz="2000">
                <a:solidFill>
                  <a:srgbClr val="000000"/>
                </a:solidFill>
                <a:effectLst/>
                <a:latin typeface="Chalkboard" panose="03050602040202020205" pitchFamily="66" charset="77"/>
              </a:rPr>
              <a:t>) Nguyen</a:t>
            </a:r>
            <a:r>
              <a:rPr lang="en-US" sz="2000">
                <a:solidFill>
                  <a:srgbClr val="000000"/>
                </a:solidFill>
                <a:latin typeface="Chalkboard" panose="03050602040202020205" pitchFamily="66" charset="77"/>
              </a:rPr>
              <a:t> – biology </a:t>
            </a:r>
            <a:endParaRPr lang="en-US" sz="2000" b="0" i="0" u="none" strike="noStrike">
              <a:solidFill>
                <a:srgbClr val="000000"/>
              </a:solidFill>
              <a:effectLst/>
              <a:latin typeface="Chalkboard" panose="03050602040202020205" pitchFamily="66" charset="77"/>
            </a:endParaRPr>
          </a:p>
          <a:p>
            <a:pPr algn="ctr"/>
            <a:r>
              <a:rPr lang="en-US" sz="2400" b="0" i="0" u="none" strike="noStrike">
                <a:solidFill>
                  <a:srgbClr val="000000"/>
                </a:solidFill>
                <a:effectLst/>
                <a:latin typeface="Chalkboard" panose="03050602040202020205" pitchFamily="66" charset="77"/>
              </a:rPr>
              <a:t> </a:t>
            </a:r>
            <a:endParaRPr lang="en-US" sz="2400">
              <a:latin typeface="Chalkboard" panose="03050602040202020205" pitchFamily="66" charset="77"/>
            </a:endParaRPr>
          </a:p>
        </p:txBody>
      </p:sp>
      <p:sp>
        <p:nvSpPr>
          <p:cNvPr id="3" name="TextBox 2">
            <a:extLst>
              <a:ext uri="{FF2B5EF4-FFF2-40B4-BE49-F238E27FC236}">
                <a16:creationId xmlns:a16="http://schemas.microsoft.com/office/drawing/2014/main" id="{E8027C58-081E-B36B-AC1C-A4A632837A45}"/>
              </a:ext>
            </a:extLst>
          </p:cNvPr>
          <p:cNvSpPr txBox="1"/>
          <p:nvPr/>
        </p:nvSpPr>
        <p:spPr>
          <a:xfrm>
            <a:off x="1844329" y="555171"/>
            <a:ext cx="8259312" cy="461665"/>
          </a:xfrm>
          <a:prstGeom prst="rect">
            <a:avLst/>
          </a:prstGeom>
          <a:noFill/>
        </p:spPr>
        <p:txBody>
          <a:bodyPr wrap="none" rtlCol="0">
            <a:spAutoFit/>
          </a:bodyPr>
          <a:lstStyle/>
          <a:p>
            <a:r>
              <a:rPr lang="en-US" sz="2400">
                <a:solidFill>
                  <a:srgbClr val="000000"/>
                </a:solidFill>
                <a:latin typeface="Chalkboard" panose="03050602040202020205" pitchFamily="66" charset="77"/>
              </a:rPr>
              <a:t>R</a:t>
            </a:r>
            <a:r>
              <a:rPr lang="en-US" sz="2400" b="0" i="0" u="none" strike="noStrike">
                <a:solidFill>
                  <a:srgbClr val="000000"/>
                </a:solidFill>
                <a:effectLst/>
                <a:latin typeface="Chalkboard" panose="03050602040202020205" pitchFamily="66" charset="77"/>
              </a:rPr>
              <a:t>etention crisis and an equity failure – more case studies</a:t>
            </a:r>
            <a:endParaRPr lang="en-US" sz="2400"/>
          </a:p>
        </p:txBody>
      </p:sp>
    </p:spTree>
    <p:extLst>
      <p:ext uri="{BB962C8B-B14F-4D97-AF65-F5344CB8AC3E}">
        <p14:creationId xmlns:p14="http://schemas.microsoft.com/office/powerpoint/2010/main" val="415499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21E6C4-0FCB-738F-5DFB-BC0F85BADD2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B4F4EF-B5F7-6917-7195-66C44C9AF578}"/>
              </a:ext>
            </a:extLst>
          </p:cNvPr>
          <p:cNvSpPr txBox="1"/>
          <p:nvPr/>
        </p:nvSpPr>
        <p:spPr>
          <a:xfrm>
            <a:off x="3053194" y="296986"/>
            <a:ext cx="5242974" cy="769441"/>
          </a:xfrm>
          <a:prstGeom prst="rect">
            <a:avLst/>
          </a:prstGeom>
          <a:noFill/>
        </p:spPr>
        <p:txBody>
          <a:bodyPr wrap="none" rtlCol="0">
            <a:spAutoFit/>
          </a:bodyPr>
          <a:lstStyle/>
          <a:p>
            <a:r>
              <a:rPr lang="en-US" sz="4400"/>
              <a:t>Salary Increase 2024</a:t>
            </a:r>
          </a:p>
        </p:txBody>
      </p:sp>
      <p:graphicFrame>
        <p:nvGraphicFramePr>
          <p:cNvPr id="10" name="Table 9">
            <a:extLst>
              <a:ext uri="{FF2B5EF4-FFF2-40B4-BE49-F238E27FC236}">
                <a16:creationId xmlns:a16="http://schemas.microsoft.com/office/drawing/2014/main" id="{FB882BE7-6517-B8E4-CFBC-0F4DBC3E0AE8}"/>
              </a:ext>
            </a:extLst>
          </p:cNvPr>
          <p:cNvGraphicFramePr>
            <a:graphicFrameLocks noGrp="1"/>
          </p:cNvGraphicFramePr>
          <p:nvPr>
            <p:extLst>
              <p:ext uri="{D42A27DB-BD31-4B8C-83A1-F6EECF244321}">
                <p14:modId xmlns:p14="http://schemas.microsoft.com/office/powerpoint/2010/main" val="2676814679"/>
              </p:ext>
            </p:extLst>
          </p:nvPr>
        </p:nvGraphicFramePr>
        <p:xfrm>
          <a:off x="2485480" y="1213182"/>
          <a:ext cx="6849585" cy="5265940"/>
        </p:xfrm>
        <a:graphic>
          <a:graphicData uri="http://schemas.openxmlformats.org/drawingml/2006/table">
            <a:tbl>
              <a:tblPr>
                <a:tableStyleId>{5C22544A-7EE6-4342-B048-85BDC9FD1C3A}</a:tableStyleId>
              </a:tblPr>
              <a:tblGrid>
                <a:gridCol w="456639">
                  <a:extLst>
                    <a:ext uri="{9D8B030D-6E8A-4147-A177-3AD203B41FA5}">
                      <a16:colId xmlns:a16="http://schemas.microsoft.com/office/drawing/2014/main" val="3998316358"/>
                    </a:ext>
                  </a:extLst>
                </a:gridCol>
                <a:gridCol w="913278">
                  <a:extLst>
                    <a:ext uri="{9D8B030D-6E8A-4147-A177-3AD203B41FA5}">
                      <a16:colId xmlns:a16="http://schemas.microsoft.com/office/drawing/2014/main" val="2446515290"/>
                    </a:ext>
                  </a:extLst>
                </a:gridCol>
                <a:gridCol w="913278">
                  <a:extLst>
                    <a:ext uri="{9D8B030D-6E8A-4147-A177-3AD203B41FA5}">
                      <a16:colId xmlns:a16="http://schemas.microsoft.com/office/drawing/2014/main" val="552001537"/>
                    </a:ext>
                  </a:extLst>
                </a:gridCol>
                <a:gridCol w="913278">
                  <a:extLst>
                    <a:ext uri="{9D8B030D-6E8A-4147-A177-3AD203B41FA5}">
                      <a16:colId xmlns:a16="http://schemas.microsoft.com/office/drawing/2014/main" val="3950030847"/>
                    </a:ext>
                  </a:extLst>
                </a:gridCol>
                <a:gridCol w="913278">
                  <a:extLst>
                    <a:ext uri="{9D8B030D-6E8A-4147-A177-3AD203B41FA5}">
                      <a16:colId xmlns:a16="http://schemas.microsoft.com/office/drawing/2014/main" val="804444377"/>
                    </a:ext>
                  </a:extLst>
                </a:gridCol>
                <a:gridCol w="913278">
                  <a:extLst>
                    <a:ext uri="{9D8B030D-6E8A-4147-A177-3AD203B41FA5}">
                      <a16:colId xmlns:a16="http://schemas.microsoft.com/office/drawing/2014/main" val="4056109558"/>
                    </a:ext>
                  </a:extLst>
                </a:gridCol>
                <a:gridCol w="913278">
                  <a:extLst>
                    <a:ext uri="{9D8B030D-6E8A-4147-A177-3AD203B41FA5}">
                      <a16:colId xmlns:a16="http://schemas.microsoft.com/office/drawing/2014/main" val="3300366499"/>
                    </a:ext>
                  </a:extLst>
                </a:gridCol>
                <a:gridCol w="913278">
                  <a:extLst>
                    <a:ext uri="{9D8B030D-6E8A-4147-A177-3AD203B41FA5}">
                      <a16:colId xmlns:a16="http://schemas.microsoft.com/office/drawing/2014/main" val="2963781683"/>
                    </a:ext>
                  </a:extLst>
                </a:gridCol>
              </a:tblGrid>
              <a:tr h="263297">
                <a:tc>
                  <a:txBody>
                    <a:bodyPr/>
                    <a:lstStyle/>
                    <a:p>
                      <a:pPr algn="l" fontAlgn="b"/>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1</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4</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5</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6</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7</a:t>
                      </a:r>
                      <a:endParaRPr lang="en-US" sz="1300" b="0" i="0" u="none" strike="noStrike">
                        <a:solidFill>
                          <a:srgbClr val="000000"/>
                        </a:solidFill>
                        <a:effectLst/>
                        <a:latin typeface="Aptos Narrow" panose="020B0004020202020204" pitchFamily="34" charset="0"/>
                      </a:endParaRPr>
                    </a:p>
                  </a:txBody>
                  <a:tcPr marL="2389" marR="2389" marT="2389" marB="0" anchor="b"/>
                </a:tc>
                <a:extLst>
                  <a:ext uri="{0D108BD9-81ED-4DB2-BD59-A6C34878D82A}">
                    <a16:rowId xmlns:a16="http://schemas.microsoft.com/office/drawing/2014/main" val="1542948453"/>
                  </a:ext>
                </a:extLst>
              </a:tr>
              <a:tr h="263297">
                <a:tc>
                  <a:txBody>
                    <a:bodyPr/>
                    <a:lstStyle/>
                    <a:p>
                      <a:pPr algn="l" fontAlgn="b"/>
                      <a:r>
                        <a:rPr lang="en-US" sz="1300" u="none" strike="noStrike">
                          <a:effectLst/>
                        </a:rPr>
                        <a:t>A</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$253.02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$265.92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$279.21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$293.17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$307.83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$323.23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$339.39 </a:t>
                      </a:r>
                      <a:endParaRPr lang="en-US" sz="1300" b="0" i="0" u="none" strike="noStrike">
                        <a:solidFill>
                          <a:srgbClr val="000000"/>
                        </a:solidFill>
                        <a:effectLst/>
                        <a:latin typeface="Aptos Narrow" panose="020B0004020202020204" pitchFamily="34" charset="0"/>
                      </a:endParaRPr>
                    </a:p>
                  </a:txBody>
                  <a:tcPr marL="2389" marR="2389" marT="2389" marB="0" anchor="b"/>
                </a:tc>
                <a:extLst>
                  <a:ext uri="{0D108BD9-81ED-4DB2-BD59-A6C34878D82A}">
                    <a16:rowId xmlns:a16="http://schemas.microsoft.com/office/drawing/2014/main" val="2661796971"/>
                  </a:ext>
                </a:extLst>
              </a:tr>
              <a:tr h="263297">
                <a:tc>
                  <a:txBody>
                    <a:bodyPr/>
                    <a:lstStyle/>
                    <a:p>
                      <a:pPr algn="l" fontAlgn="b"/>
                      <a:r>
                        <a:rPr lang="en-US" sz="1300" u="none" strike="noStrike">
                          <a:effectLst/>
                        </a:rPr>
                        <a:t>B</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$259.98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$273.23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$286.89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$301.23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$316.30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$332.12 </a:t>
                      </a:r>
                      <a:endParaRPr lang="en-US" sz="1300" b="0" i="0" u="none" strike="noStrike">
                        <a:solidFill>
                          <a:srgbClr val="000000"/>
                        </a:solidFill>
                        <a:effectLst/>
                        <a:latin typeface="Aptos Narrow" panose="020B0004020202020204" pitchFamily="34" charset="0"/>
                      </a:endParaRPr>
                    </a:p>
                  </a:txBody>
                  <a:tcPr marL="2389" marR="2389" marT="2389" marB="0" anchor="b"/>
                </a:tc>
                <a:tc>
                  <a:txBody>
                    <a:bodyPr/>
                    <a:lstStyle/>
                    <a:p>
                      <a:pPr algn="r" fontAlgn="b"/>
                      <a:r>
                        <a:rPr lang="en-US" sz="1300" u="none" strike="noStrike">
                          <a:effectLst/>
                        </a:rPr>
                        <a:t>$348.72 </a:t>
                      </a:r>
                      <a:endParaRPr lang="en-US" sz="1300" b="0" i="0" u="none" strike="noStrike">
                        <a:solidFill>
                          <a:srgbClr val="000000"/>
                        </a:solidFill>
                        <a:effectLst/>
                        <a:latin typeface="Aptos Narrow" panose="020B0004020202020204" pitchFamily="34" charset="0"/>
                      </a:endParaRPr>
                    </a:p>
                  </a:txBody>
                  <a:tcPr marL="2389" marR="2389" marT="2389" marB="0" anchor="b"/>
                </a:tc>
                <a:extLst>
                  <a:ext uri="{0D108BD9-81ED-4DB2-BD59-A6C34878D82A}">
                    <a16:rowId xmlns:a16="http://schemas.microsoft.com/office/drawing/2014/main" val="3644789950"/>
                  </a:ext>
                </a:extLst>
              </a:tr>
              <a:tr h="263297">
                <a:tc>
                  <a:txBody>
                    <a:bodyPr/>
                    <a:lstStyle/>
                    <a:p>
                      <a:pPr algn="l" fontAlgn="b"/>
                      <a:r>
                        <a:rPr lang="en-US" sz="1300" u="none" strike="noStrike">
                          <a:effectLst/>
                        </a:rPr>
                        <a:t>C</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$267.13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$280.74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$294.78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$309.52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$325.00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$341.24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$358.31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1357422736"/>
                  </a:ext>
                </a:extLst>
              </a:tr>
              <a:tr h="263297">
                <a:tc>
                  <a:txBody>
                    <a:bodyPr/>
                    <a:lstStyle/>
                    <a:p>
                      <a:pPr algn="l" fontAlgn="b"/>
                      <a:r>
                        <a:rPr lang="en-US" sz="1300" u="none" strike="noStrike">
                          <a:effectLst/>
                        </a:rPr>
                        <a:t>D</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$274.48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$288.46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$302.89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$318.04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$333.93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$350.63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$368.17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492773268"/>
                  </a:ext>
                </a:extLst>
              </a:tr>
              <a:tr h="263297">
                <a:tc>
                  <a:txBody>
                    <a:bodyPr/>
                    <a:lstStyle/>
                    <a:p>
                      <a:pPr algn="l" fontAlgn="b"/>
                      <a:r>
                        <a:rPr lang="en-US" sz="1300" u="none" strike="noStrike">
                          <a:effectLst/>
                        </a:rPr>
                        <a:t>E</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$282.03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$296.40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$311.22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$326.78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$343.12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$360.27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$378.29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4029605086"/>
                  </a:ext>
                </a:extLst>
              </a:tr>
              <a:tr h="263297">
                <a:tc>
                  <a:txBody>
                    <a:bodyPr/>
                    <a:lstStyle/>
                    <a:p>
                      <a:pPr algn="l" fontAlgn="b"/>
                      <a:r>
                        <a:rPr lang="en-US" sz="1300" u="none" strike="noStrike">
                          <a:effectLst/>
                        </a:rPr>
                        <a:t>F</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$289.78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$304.55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$319.77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$335.76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$352.56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$370.18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$388.69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2065610692"/>
                  </a:ext>
                </a:extLst>
              </a:tr>
              <a:tr h="263297">
                <a:tc>
                  <a:txBody>
                    <a:bodyPr/>
                    <a:lstStyle/>
                    <a:p>
                      <a:pPr algn="l" fontAlgn="b"/>
                      <a:r>
                        <a:rPr lang="en-US" sz="1300" u="none" strike="noStrike">
                          <a:effectLst/>
                        </a:rPr>
                        <a:t>G</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$297.75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$312.92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$328.57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$345.00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$362.25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$380.36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$399.37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1759730065"/>
                  </a:ext>
                </a:extLst>
              </a:tr>
              <a:tr h="263297">
                <a:tc>
                  <a:txBody>
                    <a:bodyPr/>
                    <a:lstStyle/>
                    <a:p>
                      <a:pPr algn="l" fontAlgn="b"/>
                      <a:r>
                        <a:rPr lang="en-US" sz="1300" u="none" strike="noStrike">
                          <a:effectLst/>
                        </a:rPr>
                        <a:t>H</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$305.94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$321.53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$337.60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$354.49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$372.21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$390.82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$410.36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150753496"/>
                  </a:ext>
                </a:extLst>
              </a:tr>
              <a:tr h="263297">
                <a:tc>
                  <a:txBody>
                    <a:bodyPr/>
                    <a:lstStyle/>
                    <a:p>
                      <a:pPr algn="l" fontAlgn="b"/>
                      <a:r>
                        <a:rPr lang="en-US" sz="1300" u="none" strike="noStrike">
                          <a:effectLst/>
                        </a:rPr>
                        <a:t>I</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$314.35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$330.37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$346.89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$364.23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$382.45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$401.57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$421.64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2676741482"/>
                  </a:ext>
                </a:extLst>
              </a:tr>
              <a:tr h="263297">
                <a:tc>
                  <a:txBody>
                    <a:bodyPr/>
                    <a:lstStyle/>
                    <a:p>
                      <a:pPr algn="l" fontAlgn="b"/>
                      <a:r>
                        <a:rPr lang="en-US" sz="1300" u="none" strike="noStrike">
                          <a:effectLst/>
                        </a:rPr>
                        <a:t>J</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$323.00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$339.45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$356.43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$374.25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$392.96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$412.61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$433.24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3734513116"/>
                  </a:ext>
                </a:extLst>
              </a:tr>
              <a:tr h="263297">
                <a:tc>
                  <a:txBody>
                    <a:bodyPr/>
                    <a:lstStyle/>
                    <a:p>
                      <a:pPr algn="l" fontAlgn="b"/>
                      <a:r>
                        <a:rPr lang="en-US" sz="1300" u="none" strike="noStrike">
                          <a:effectLst/>
                        </a:rPr>
                        <a:t>K</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$331.88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$348.79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$366.23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$384.54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$403.76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$423.96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$445.16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1611898622"/>
                  </a:ext>
                </a:extLst>
              </a:tr>
              <a:tr h="263297">
                <a:tc>
                  <a:txBody>
                    <a:bodyPr/>
                    <a:lstStyle/>
                    <a:p>
                      <a:pPr algn="l" fontAlgn="b"/>
                      <a:r>
                        <a:rPr lang="en-US" sz="1300" u="none" strike="noStrike">
                          <a:effectLst/>
                        </a:rPr>
                        <a:t>L</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$341.01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$358.38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$376.30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$395.11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$414.88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$435.62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$457.40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4250833032"/>
                  </a:ext>
                </a:extLst>
              </a:tr>
              <a:tr h="263297">
                <a:tc>
                  <a:txBody>
                    <a:bodyPr/>
                    <a:lstStyle/>
                    <a:p>
                      <a:pPr algn="l" fontAlgn="b"/>
                      <a:r>
                        <a:rPr lang="en-US" sz="1300" u="none" strike="noStrike">
                          <a:effectLst/>
                        </a:rPr>
                        <a:t>M</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$350.38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$368.24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$386.65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$405.98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$426.28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$447.60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$469.98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1863396998"/>
                  </a:ext>
                </a:extLst>
              </a:tr>
              <a:tr h="263297">
                <a:tc>
                  <a:txBody>
                    <a:bodyPr/>
                    <a:lstStyle/>
                    <a:p>
                      <a:pPr algn="l" fontAlgn="b"/>
                      <a:r>
                        <a:rPr lang="en-US" sz="1300" u="none" strike="noStrike">
                          <a:effectLst/>
                        </a:rPr>
                        <a:t>N</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$360.02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$378.36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$397.28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$417.15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$438.00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$459.91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$482.90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3707869151"/>
                  </a:ext>
                </a:extLst>
              </a:tr>
              <a:tr h="263297">
                <a:tc>
                  <a:txBody>
                    <a:bodyPr/>
                    <a:lstStyle/>
                    <a:p>
                      <a:pPr algn="l" fontAlgn="b"/>
                      <a:r>
                        <a:rPr lang="en-US" sz="1300" u="none" strike="noStrike">
                          <a:effectLst/>
                        </a:rPr>
                        <a:t>O</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$428.62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$450.05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$472.56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$496.18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2560836276"/>
                  </a:ext>
                </a:extLst>
              </a:tr>
              <a:tr h="263297">
                <a:tc>
                  <a:txBody>
                    <a:bodyPr/>
                    <a:lstStyle/>
                    <a:p>
                      <a:pPr algn="l" fontAlgn="b"/>
                      <a:r>
                        <a:rPr lang="en-US" sz="1300" u="none" strike="noStrike">
                          <a:effectLst/>
                        </a:rPr>
                        <a:t>P</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$485.54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$509.82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416898645"/>
                  </a:ext>
                </a:extLst>
              </a:tr>
              <a:tr h="263297">
                <a:tc>
                  <a:txBody>
                    <a:bodyPr/>
                    <a:lstStyle/>
                    <a:p>
                      <a:pPr algn="l" fontAlgn="b"/>
                      <a:r>
                        <a:rPr lang="en-US" sz="1300" u="none" strike="noStrike">
                          <a:effectLst/>
                        </a:rPr>
                        <a:t>Q</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$498.90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$523.85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3095541659"/>
                  </a:ext>
                </a:extLst>
              </a:tr>
              <a:tr h="263297">
                <a:tc>
                  <a:txBody>
                    <a:bodyPr/>
                    <a:lstStyle/>
                    <a:p>
                      <a:pPr algn="l" fontAlgn="b"/>
                      <a:r>
                        <a:rPr lang="en-US" sz="1300" u="none" strike="noStrike">
                          <a:effectLst/>
                        </a:rPr>
                        <a:t>R</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$512.62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$538.25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3526784356"/>
                  </a:ext>
                </a:extLst>
              </a:tr>
              <a:tr h="263297">
                <a:tc>
                  <a:txBody>
                    <a:bodyPr/>
                    <a:lstStyle/>
                    <a:p>
                      <a:pPr algn="l" fontAlgn="b"/>
                      <a:r>
                        <a:rPr lang="en-US" sz="1300" u="none" strike="noStrike">
                          <a:effectLst/>
                        </a:rPr>
                        <a:t>S</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$0.00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$526.72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tc>
                  <a:txBody>
                    <a:bodyPr/>
                    <a:lstStyle/>
                    <a:p>
                      <a:pPr algn="r" fontAlgn="b"/>
                      <a:r>
                        <a:rPr lang="en-US" sz="1300" u="none" strike="noStrike">
                          <a:effectLst/>
                        </a:rPr>
                        <a:t>$553.06 </a:t>
                      </a:r>
                      <a:endParaRPr lang="en-US" sz="1300" b="0" i="0" u="none" strike="noStrike">
                        <a:solidFill>
                          <a:srgbClr val="000000"/>
                        </a:solidFill>
                        <a:effectLst/>
                        <a:latin typeface="Aptos Narrow" panose="020B0004020202020204" pitchFamily="34" charset="0"/>
                      </a:endParaRPr>
                    </a:p>
                  </a:txBody>
                  <a:tcPr marL="2389" marR="2389" marT="2389" marB="0" anchor="b">
                    <a:noFill/>
                  </a:tcPr>
                </a:tc>
                <a:extLst>
                  <a:ext uri="{0D108BD9-81ED-4DB2-BD59-A6C34878D82A}">
                    <a16:rowId xmlns:a16="http://schemas.microsoft.com/office/drawing/2014/main" val="3526731202"/>
                  </a:ext>
                </a:extLst>
              </a:tr>
            </a:tbl>
          </a:graphicData>
        </a:graphic>
      </p:graphicFrame>
    </p:spTree>
    <p:extLst>
      <p:ext uri="{BB962C8B-B14F-4D97-AF65-F5344CB8AC3E}">
        <p14:creationId xmlns:p14="http://schemas.microsoft.com/office/powerpoint/2010/main" val="388503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31F539-B7DA-5F49-6492-D07803BA08B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837728-5E58-9D56-D3EF-7C2B26C7EF70}"/>
              </a:ext>
            </a:extLst>
          </p:cNvPr>
          <p:cNvSpPr txBox="1"/>
          <p:nvPr/>
        </p:nvSpPr>
        <p:spPr>
          <a:xfrm>
            <a:off x="2252236" y="331778"/>
            <a:ext cx="7114320" cy="769441"/>
          </a:xfrm>
          <a:prstGeom prst="rect">
            <a:avLst/>
          </a:prstGeom>
          <a:noFill/>
        </p:spPr>
        <p:txBody>
          <a:bodyPr wrap="none" rtlCol="0">
            <a:spAutoFit/>
          </a:bodyPr>
          <a:lstStyle/>
          <a:p>
            <a:r>
              <a:rPr lang="en-US" sz="4400"/>
              <a:t>Inverse Salary Increase 2024</a:t>
            </a:r>
          </a:p>
        </p:txBody>
      </p:sp>
      <p:graphicFrame>
        <p:nvGraphicFramePr>
          <p:cNvPr id="2" name="Table 1">
            <a:extLst>
              <a:ext uri="{FF2B5EF4-FFF2-40B4-BE49-F238E27FC236}">
                <a16:creationId xmlns:a16="http://schemas.microsoft.com/office/drawing/2014/main" id="{C8336649-6C37-CAAF-6D51-17B074E75DCA}"/>
              </a:ext>
            </a:extLst>
          </p:cNvPr>
          <p:cNvGraphicFramePr>
            <a:graphicFrameLocks noGrp="1"/>
          </p:cNvGraphicFramePr>
          <p:nvPr>
            <p:extLst>
              <p:ext uri="{D42A27DB-BD31-4B8C-83A1-F6EECF244321}">
                <p14:modId xmlns:p14="http://schemas.microsoft.com/office/powerpoint/2010/main" val="4011738821"/>
              </p:ext>
            </p:extLst>
          </p:nvPr>
        </p:nvGraphicFramePr>
        <p:xfrm>
          <a:off x="2788691" y="1144941"/>
          <a:ext cx="6041411" cy="4996560"/>
        </p:xfrm>
        <a:graphic>
          <a:graphicData uri="http://schemas.openxmlformats.org/drawingml/2006/table">
            <a:tbl>
              <a:tblPr>
                <a:tableStyleId>{5C22544A-7EE6-4342-B048-85BDC9FD1C3A}</a:tableStyleId>
              </a:tblPr>
              <a:tblGrid>
                <a:gridCol w="426158">
                  <a:extLst>
                    <a:ext uri="{9D8B030D-6E8A-4147-A177-3AD203B41FA5}">
                      <a16:colId xmlns:a16="http://schemas.microsoft.com/office/drawing/2014/main" val="2494367341"/>
                    </a:ext>
                  </a:extLst>
                </a:gridCol>
                <a:gridCol w="802179">
                  <a:extLst>
                    <a:ext uri="{9D8B030D-6E8A-4147-A177-3AD203B41FA5}">
                      <a16:colId xmlns:a16="http://schemas.microsoft.com/office/drawing/2014/main" val="2384737731"/>
                    </a:ext>
                  </a:extLst>
                </a:gridCol>
                <a:gridCol w="802179">
                  <a:extLst>
                    <a:ext uri="{9D8B030D-6E8A-4147-A177-3AD203B41FA5}">
                      <a16:colId xmlns:a16="http://schemas.microsoft.com/office/drawing/2014/main" val="4147272737"/>
                    </a:ext>
                  </a:extLst>
                </a:gridCol>
                <a:gridCol w="802179">
                  <a:extLst>
                    <a:ext uri="{9D8B030D-6E8A-4147-A177-3AD203B41FA5}">
                      <a16:colId xmlns:a16="http://schemas.microsoft.com/office/drawing/2014/main" val="1865473015"/>
                    </a:ext>
                  </a:extLst>
                </a:gridCol>
                <a:gridCol w="802179">
                  <a:extLst>
                    <a:ext uri="{9D8B030D-6E8A-4147-A177-3AD203B41FA5}">
                      <a16:colId xmlns:a16="http://schemas.microsoft.com/office/drawing/2014/main" val="4258474200"/>
                    </a:ext>
                  </a:extLst>
                </a:gridCol>
                <a:gridCol w="802179">
                  <a:extLst>
                    <a:ext uri="{9D8B030D-6E8A-4147-A177-3AD203B41FA5}">
                      <a16:colId xmlns:a16="http://schemas.microsoft.com/office/drawing/2014/main" val="966961175"/>
                    </a:ext>
                  </a:extLst>
                </a:gridCol>
                <a:gridCol w="802179">
                  <a:extLst>
                    <a:ext uri="{9D8B030D-6E8A-4147-A177-3AD203B41FA5}">
                      <a16:colId xmlns:a16="http://schemas.microsoft.com/office/drawing/2014/main" val="3148403243"/>
                    </a:ext>
                  </a:extLst>
                </a:gridCol>
                <a:gridCol w="802179">
                  <a:extLst>
                    <a:ext uri="{9D8B030D-6E8A-4147-A177-3AD203B41FA5}">
                      <a16:colId xmlns:a16="http://schemas.microsoft.com/office/drawing/2014/main" val="425749344"/>
                    </a:ext>
                  </a:extLst>
                </a:gridCol>
              </a:tblGrid>
              <a:tr h="249828">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1</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2</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6</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7</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244702904"/>
                  </a:ext>
                </a:extLst>
              </a:tr>
              <a:tr h="249828">
                <a:tc>
                  <a:txBody>
                    <a:bodyPr/>
                    <a:lstStyle/>
                    <a:p>
                      <a:pPr algn="l" fontAlgn="b"/>
                      <a:r>
                        <a:rPr lang="en-US" sz="1300" u="none" strike="noStrike">
                          <a:effectLst/>
                        </a:rPr>
                        <a:t>A</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$540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$523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$510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$500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$492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$487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$483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738441475"/>
                  </a:ext>
                </a:extLst>
              </a:tr>
              <a:tr h="249828">
                <a:tc>
                  <a:txBody>
                    <a:bodyPr/>
                    <a:lstStyle/>
                    <a:p>
                      <a:pPr algn="l" fontAlgn="b"/>
                      <a:r>
                        <a:rPr lang="en-US" sz="1300" u="none" strike="noStrike">
                          <a:effectLst/>
                        </a:rPr>
                        <a:t>B</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$512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$499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$489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$482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$476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$472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$470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1621875623"/>
                  </a:ext>
                </a:extLst>
              </a:tr>
              <a:tr h="249828">
                <a:tc>
                  <a:txBody>
                    <a:bodyPr/>
                    <a:lstStyle/>
                    <a:p>
                      <a:pPr algn="l" fontAlgn="b"/>
                      <a:r>
                        <a:rPr lang="en-US" sz="1300" u="none" strike="noStrike">
                          <a:effectLst/>
                        </a:rPr>
                        <a:t>C</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$488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$479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$472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$466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$462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$460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$458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2300400853"/>
                  </a:ext>
                </a:extLst>
              </a:tr>
              <a:tr h="249828">
                <a:tc>
                  <a:txBody>
                    <a:bodyPr/>
                    <a:lstStyle/>
                    <a:p>
                      <a:pPr algn="l" fontAlgn="b"/>
                      <a:r>
                        <a:rPr lang="en-US" sz="1300" u="none" strike="noStrike">
                          <a:effectLst/>
                        </a:rPr>
                        <a:t>D</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$468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$461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$456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$452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$450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$449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570038695"/>
                  </a:ext>
                </a:extLst>
              </a:tr>
              <a:tr h="249828">
                <a:tc>
                  <a:txBody>
                    <a:bodyPr/>
                    <a:lstStyle/>
                    <a:p>
                      <a:pPr algn="l" fontAlgn="b"/>
                      <a:r>
                        <a:rPr lang="en-US" sz="1300" u="none" strike="noStrike">
                          <a:effectLst/>
                        </a:rPr>
                        <a:t>E</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$451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$440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1738624087"/>
                  </a:ext>
                </a:extLst>
              </a:tr>
              <a:tr h="249828">
                <a:tc>
                  <a:txBody>
                    <a:bodyPr/>
                    <a:lstStyle/>
                    <a:p>
                      <a:pPr algn="l" fontAlgn="b"/>
                      <a:r>
                        <a:rPr lang="en-US" sz="1300" u="none" strike="noStrike">
                          <a:effectLst/>
                        </a:rPr>
                        <a:t>F</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$432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344498922"/>
                  </a:ext>
                </a:extLst>
              </a:tr>
              <a:tr h="249828">
                <a:tc>
                  <a:txBody>
                    <a:bodyPr/>
                    <a:lstStyle/>
                    <a:p>
                      <a:pPr algn="l" fontAlgn="b"/>
                      <a:r>
                        <a:rPr lang="en-US" sz="1300" u="none" strike="noStrike">
                          <a:effectLst/>
                        </a:rPr>
                        <a:t>G</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$426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124254234"/>
                  </a:ext>
                </a:extLst>
              </a:tr>
              <a:tr h="249828">
                <a:tc>
                  <a:txBody>
                    <a:bodyPr/>
                    <a:lstStyle/>
                    <a:p>
                      <a:pPr algn="l" fontAlgn="b"/>
                      <a:r>
                        <a:rPr lang="en-US" sz="1300" u="none" strike="noStrike">
                          <a:effectLst/>
                        </a:rPr>
                        <a:t>H</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$420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125444144"/>
                  </a:ext>
                </a:extLst>
              </a:tr>
              <a:tr h="249828">
                <a:tc>
                  <a:txBody>
                    <a:bodyPr/>
                    <a:lstStyle/>
                    <a:p>
                      <a:pPr algn="l" fontAlgn="b"/>
                      <a:r>
                        <a:rPr lang="en-US" sz="1300" u="none" strike="noStrike">
                          <a:effectLst/>
                        </a:rPr>
                        <a:t>I</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$415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4076282421"/>
                  </a:ext>
                </a:extLst>
              </a:tr>
              <a:tr h="249828">
                <a:tc>
                  <a:txBody>
                    <a:bodyPr/>
                    <a:lstStyle/>
                    <a:p>
                      <a:pPr algn="l" fontAlgn="b"/>
                      <a:r>
                        <a:rPr lang="en-US" sz="1300" u="none" strike="noStrike">
                          <a:effectLst/>
                        </a:rPr>
                        <a:t>J</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$411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393935431"/>
                  </a:ext>
                </a:extLst>
              </a:tr>
              <a:tr h="249828">
                <a:tc>
                  <a:txBody>
                    <a:bodyPr/>
                    <a:lstStyle/>
                    <a:p>
                      <a:pPr algn="l" fontAlgn="b"/>
                      <a:r>
                        <a:rPr lang="en-US" sz="1300" u="none" strike="noStrike">
                          <a:effectLst/>
                        </a:rPr>
                        <a:t>K</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$407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693264172"/>
                  </a:ext>
                </a:extLst>
              </a:tr>
              <a:tr h="249828">
                <a:tc>
                  <a:txBody>
                    <a:bodyPr/>
                    <a:lstStyle/>
                    <a:p>
                      <a:pPr algn="l" fontAlgn="b"/>
                      <a:r>
                        <a:rPr lang="en-US" sz="1300" u="none" strike="noStrike">
                          <a:effectLst/>
                        </a:rPr>
                        <a:t>L</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$393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$404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963158879"/>
                  </a:ext>
                </a:extLst>
              </a:tr>
              <a:tr h="249828">
                <a:tc>
                  <a:txBody>
                    <a:bodyPr/>
                    <a:lstStyle/>
                    <a:p>
                      <a:pPr algn="l" fontAlgn="b"/>
                      <a:r>
                        <a:rPr lang="en-US" sz="1300" u="none" strike="noStrike">
                          <a:effectLst/>
                        </a:rPr>
                        <a:t>M</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$401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821834754"/>
                  </a:ext>
                </a:extLst>
              </a:tr>
              <a:tr h="249828">
                <a:tc>
                  <a:txBody>
                    <a:bodyPr/>
                    <a:lstStyle/>
                    <a:p>
                      <a:pPr algn="l" fontAlgn="b"/>
                      <a:r>
                        <a:rPr lang="en-US" sz="1300" u="none" strike="noStrike">
                          <a:effectLst/>
                        </a:rPr>
                        <a:t>N</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$369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$381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$392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$399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1118782256"/>
                  </a:ext>
                </a:extLst>
              </a:tr>
              <a:tr h="249828">
                <a:tc>
                  <a:txBody>
                    <a:bodyPr/>
                    <a:lstStyle/>
                    <a:p>
                      <a:pPr algn="l" fontAlgn="b"/>
                      <a:r>
                        <a:rPr lang="en-US" sz="1300" u="none" strike="noStrike">
                          <a:effectLst/>
                        </a:rPr>
                        <a:t>O</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$378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$384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$390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$397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545807409"/>
                  </a:ext>
                </a:extLst>
              </a:tr>
              <a:tr h="249828">
                <a:tc>
                  <a:txBody>
                    <a:bodyPr/>
                    <a:lstStyle/>
                    <a:p>
                      <a:pPr algn="l" fontAlgn="b"/>
                      <a:r>
                        <a:rPr lang="en-US" sz="1300" u="none" strike="noStrike">
                          <a:effectLst/>
                        </a:rPr>
                        <a:t>P</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$388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$395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2196563212"/>
                  </a:ext>
                </a:extLst>
              </a:tr>
              <a:tr h="249828">
                <a:tc>
                  <a:txBody>
                    <a:bodyPr/>
                    <a:lstStyle/>
                    <a:p>
                      <a:pPr algn="l" fontAlgn="b"/>
                      <a:r>
                        <a:rPr lang="en-US" sz="1300" u="none" strike="noStrike">
                          <a:effectLst/>
                        </a:rPr>
                        <a:t>Q</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$387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$394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791479185"/>
                  </a:ext>
                </a:extLst>
              </a:tr>
              <a:tr h="249828">
                <a:tc>
                  <a:txBody>
                    <a:bodyPr/>
                    <a:lstStyle/>
                    <a:p>
                      <a:pPr algn="l" fontAlgn="b"/>
                      <a:r>
                        <a:rPr lang="en-US" sz="1300" u="none" strike="noStrike">
                          <a:effectLst/>
                        </a:rPr>
                        <a:t>R</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$386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$394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3121829537"/>
                  </a:ext>
                </a:extLst>
              </a:tr>
              <a:tr h="249828">
                <a:tc>
                  <a:txBody>
                    <a:bodyPr/>
                    <a:lstStyle/>
                    <a:p>
                      <a:pPr algn="l" fontAlgn="b"/>
                      <a:r>
                        <a:rPr lang="en-US" sz="1300" u="none" strike="noStrike">
                          <a:effectLst/>
                        </a:rPr>
                        <a:t>S</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l" fontAlgn="b"/>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$385 </a:t>
                      </a:r>
                      <a:endParaRPr lang="en-US" sz="1300" b="0" i="0" u="none" strike="noStrike">
                        <a:solidFill>
                          <a:srgbClr val="000000"/>
                        </a:solidFill>
                        <a:effectLst/>
                        <a:latin typeface="Aptos Narrow" panose="020B0004020202020204" pitchFamily="34" charset="0"/>
                      </a:endParaRPr>
                    </a:p>
                  </a:txBody>
                  <a:tcPr marL="1740" marR="1740" marT="1740" marB="0" anchor="b"/>
                </a:tc>
                <a:tc>
                  <a:txBody>
                    <a:bodyPr/>
                    <a:lstStyle/>
                    <a:p>
                      <a:pPr algn="r" fontAlgn="b"/>
                      <a:r>
                        <a:rPr lang="en-US" sz="1300" u="none" strike="noStrike">
                          <a:effectLst/>
                        </a:rPr>
                        <a:t>$393 </a:t>
                      </a:r>
                      <a:endParaRPr lang="en-US" sz="1300" b="0" i="0" u="none" strike="noStrike">
                        <a:solidFill>
                          <a:srgbClr val="000000"/>
                        </a:solidFill>
                        <a:effectLst/>
                        <a:latin typeface="Aptos Narrow" panose="020B0004020202020204" pitchFamily="34" charset="0"/>
                      </a:endParaRPr>
                    </a:p>
                  </a:txBody>
                  <a:tcPr marL="1740" marR="1740" marT="1740" marB="0" anchor="b"/>
                </a:tc>
                <a:extLst>
                  <a:ext uri="{0D108BD9-81ED-4DB2-BD59-A6C34878D82A}">
                    <a16:rowId xmlns:a16="http://schemas.microsoft.com/office/drawing/2014/main" val="1138117593"/>
                  </a:ext>
                </a:extLst>
              </a:tr>
            </a:tbl>
          </a:graphicData>
        </a:graphic>
      </p:graphicFrame>
    </p:spTree>
    <p:extLst>
      <p:ext uri="{BB962C8B-B14F-4D97-AF65-F5344CB8AC3E}">
        <p14:creationId xmlns:p14="http://schemas.microsoft.com/office/powerpoint/2010/main" val="388214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080F-664D-20D0-DE70-70F8CF1DEA2A}"/>
              </a:ext>
            </a:extLst>
          </p:cNvPr>
          <p:cNvSpPr>
            <a:spLocks noGrp="1"/>
          </p:cNvSpPr>
          <p:nvPr>
            <p:ph type="title"/>
          </p:nvPr>
        </p:nvSpPr>
        <p:spPr/>
        <p:txBody>
          <a:bodyPr/>
          <a:lstStyle/>
          <a:p>
            <a:endParaRPr lang="en-US"/>
          </a:p>
        </p:txBody>
      </p:sp>
      <p:pic>
        <p:nvPicPr>
          <p:cNvPr id="5" name="Content Placeholder 4" descr="A table with numbers and a line of numbers&#10;&#10;Description automatically generated with medium confidence">
            <a:extLst>
              <a:ext uri="{FF2B5EF4-FFF2-40B4-BE49-F238E27FC236}">
                <a16:creationId xmlns:a16="http://schemas.microsoft.com/office/drawing/2014/main" id="{7E501DD3-8857-B1B4-F575-F677C9E8D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904" y="-391072"/>
            <a:ext cx="11194192" cy="7640143"/>
          </a:xfrm>
        </p:spPr>
      </p:pic>
    </p:spTree>
    <p:extLst>
      <p:ext uri="{BB962C8B-B14F-4D97-AF65-F5344CB8AC3E}">
        <p14:creationId xmlns:p14="http://schemas.microsoft.com/office/powerpoint/2010/main" val="47690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7C050-2FF7-5EFC-B700-BE40F88EA7A5}"/>
              </a:ext>
            </a:extLst>
          </p:cNvPr>
          <p:cNvSpPr txBox="1"/>
          <p:nvPr/>
        </p:nvSpPr>
        <p:spPr>
          <a:xfrm>
            <a:off x="145870" y="1628774"/>
            <a:ext cx="8669517" cy="2677656"/>
          </a:xfrm>
          <a:prstGeom prst="rect">
            <a:avLst/>
          </a:prstGeom>
          <a:noFill/>
        </p:spPr>
        <p:txBody>
          <a:bodyPr wrap="square" rtlCol="0">
            <a:spAutoFit/>
          </a:bodyPr>
          <a:lstStyle/>
          <a:p>
            <a:pPr algn="ctr"/>
            <a:r>
              <a:rPr lang="en-US" sz="2400" b="0" i="0" u="none" strike="noStrike">
                <a:solidFill>
                  <a:srgbClr val="000000"/>
                </a:solidFill>
                <a:effectLst/>
                <a:latin typeface="Chalkboard" panose="03050602040202020205" pitchFamily="66" charset="77"/>
              </a:rPr>
              <a:t>Prof. Joseph Martinez, San Diego Mesa College’s </a:t>
            </a:r>
          </a:p>
          <a:p>
            <a:pPr algn="ctr"/>
            <a:r>
              <a:rPr lang="en-US" sz="2400" b="0" i="0" u="none" strike="noStrike">
                <a:solidFill>
                  <a:srgbClr val="000000"/>
                </a:solidFill>
                <a:effectLst/>
                <a:latin typeface="Chalkboard" panose="03050602040202020205" pitchFamily="66" charset="77"/>
              </a:rPr>
              <a:t>first - and only - tenure track Hispanic physics faculty member.</a:t>
            </a:r>
          </a:p>
          <a:p>
            <a:pPr algn="ctr"/>
            <a:endParaRPr lang="en-US" sz="2400">
              <a:solidFill>
                <a:srgbClr val="000000"/>
              </a:solidFill>
              <a:latin typeface="Chalkboard" panose="03050602040202020205" pitchFamily="66" charset="77"/>
            </a:endParaRPr>
          </a:p>
          <a:p>
            <a:pPr algn="ctr"/>
            <a:r>
              <a:rPr lang="en-US" sz="2400" b="0" i="0" u="none" strike="noStrike">
                <a:solidFill>
                  <a:srgbClr val="000000"/>
                </a:solidFill>
                <a:effectLst/>
                <a:latin typeface="Chalkboard" panose="03050602040202020205" pitchFamily="66" charset="77"/>
              </a:rPr>
              <a:t>The failure of the current contract faculty compensation   </a:t>
            </a:r>
          </a:p>
          <a:p>
            <a:pPr algn="ctr"/>
            <a:r>
              <a:rPr lang="en-US" sz="2400" b="0" i="0" u="none" strike="noStrike">
                <a:solidFill>
                  <a:srgbClr val="000000"/>
                </a:solidFill>
                <a:effectLst/>
                <a:latin typeface="Chalkboard" panose="03050602040202020205" pitchFamily="66" charset="77"/>
              </a:rPr>
              <a:t>structure and its consequences is illustrated by his story.  </a:t>
            </a:r>
          </a:p>
          <a:p>
            <a:pPr algn="ctr"/>
            <a:endParaRPr lang="en-US" sz="2400">
              <a:latin typeface="Chalkboard" panose="03050602040202020205" pitchFamily="66" charset="77"/>
            </a:endParaRPr>
          </a:p>
        </p:txBody>
      </p:sp>
      <p:pic>
        <p:nvPicPr>
          <p:cNvPr id="4" name="Picture 3" descr="A person in a suit holding a cup&#10;&#10;Description automatically generated">
            <a:extLst>
              <a:ext uri="{FF2B5EF4-FFF2-40B4-BE49-F238E27FC236}">
                <a16:creationId xmlns:a16="http://schemas.microsoft.com/office/drawing/2014/main" id="{6AF1276F-34F3-32AF-99BD-ACACBC76F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313" y="-1"/>
            <a:ext cx="3046687" cy="4067829"/>
          </a:xfrm>
          <a:prstGeom prst="rect">
            <a:avLst/>
          </a:prstGeom>
        </p:spPr>
      </p:pic>
    </p:spTree>
    <p:extLst>
      <p:ext uri="{BB962C8B-B14F-4D97-AF65-F5344CB8AC3E}">
        <p14:creationId xmlns:p14="http://schemas.microsoft.com/office/powerpoint/2010/main" val="297103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0A5CE19-0BE3-882E-A5D4-AB7680068F2E}"/>
              </a:ext>
            </a:extLst>
          </p:cNvPr>
          <p:cNvSpPr>
            <a:spLocks noGrp="1"/>
          </p:cNvSpPr>
          <p:nvPr>
            <p:ph idx="1"/>
          </p:nvPr>
        </p:nvSpPr>
        <p:spPr>
          <a:xfrm>
            <a:off x="5894962" y="814388"/>
            <a:ext cx="5458838" cy="5930795"/>
          </a:xfrm>
        </p:spPr>
        <p:txBody>
          <a:bodyPr>
            <a:normAutofit lnSpcReduction="10000"/>
          </a:bodyPr>
          <a:lstStyle/>
          <a:p>
            <a:pPr algn="just" rtl="0">
              <a:spcBef>
                <a:spcPts val="0"/>
              </a:spcBef>
              <a:spcAft>
                <a:spcPts val="0"/>
              </a:spcAft>
            </a:pPr>
            <a:r>
              <a:rPr lang="en-US" sz="2000" b="0" i="0" u="none" strike="noStrike">
                <a:effectLst/>
                <a:latin typeface="Chalkboard" panose="03050602040202020205" pitchFamily="66" charset="77"/>
              </a:rPr>
              <a:t>SoCal native, MS in Physics from UC Irvine. </a:t>
            </a:r>
          </a:p>
          <a:p>
            <a:pPr marL="0" indent="0" algn="just" rtl="0">
              <a:spcBef>
                <a:spcPts val="0"/>
              </a:spcBef>
              <a:spcAft>
                <a:spcPts val="0"/>
              </a:spcAft>
              <a:buNone/>
            </a:pPr>
            <a:endParaRPr lang="en-US" sz="2000" b="0" i="0" u="none" strike="noStrike">
              <a:effectLst/>
              <a:latin typeface="Chalkboard" panose="03050602040202020205" pitchFamily="66" charset="77"/>
            </a:endParaRPr>
          </a:p>
          <a:p>
            <a:pPr algn="just">
              <a:spcBef>
                <a:spcPts val="0"/>
              </a:spcBef>
            </a:pPr>
            <a:r>
              <a:rPr lang="en-US" sz="2000">
                <a:latin typeface="Chalkboard" panose="03050602040202020205" pitchFamily="66" charset="77"/>
              </a:rPr>
              <a:t>Valued by everyone. Open to feedback, collaborative approach, showed continued growth</a:t>
            </a:r>
            <a:r>
              <a:rPr lang="en-US" sz="2000" b="0" i="0" u="none" strike="noStrike">
                <a:effectLst/>
                <a:latin typeface="Chalkboard" panose="03050602040202020205" pitchFamily="66" charset="77"/>
              </a:rPr>
              <a:t>. Taught well and could teach a wide variety of physics classes. Innovative mastery grading. </a:t>
            </a:r>
            <a:r>
              <a:rPr lang="en-US" sz="2000">
                <a:latin typeface="Chalkboard" panose="03050602040202020205" pitchFamily="66" charset="77"/>
              </a:rPr>
              <a:t>Great asset for the department. </a:t>
            </a:r>
          </a:p>
          <a:p>
            <a:pPr algn="just">
              <a:spcBef>
                <a:spcPts val="0"/>
              </a:spcBef>
            </a:pPr>
            <a:endParaRPr lang="en-US" sz="2000" b="0" i="0" u="none" strike="noStrike">
              <a:effectLst/>
              <a:latin typeface="Chalkboard" panose="03050602040202020205" pitchFamily="66" charset="77"/>
            </a:endParaRPr>
          </a:p>
          <a:p>
            <a:pPr marL="0" indent="0" algn="just" rtl="0">
              <a:spcBef>
                <a:spcPts val="0"/>
              </a:spcBef>
              <a:spcAft>
                <a:spcPts val="0"/>
              </a:spcAft>
              <a:buNone/>
            </a:pPr>
            <a:endParaRPr lang="en-US" sz="2000" b="0" i="0" u="none" strike="noStrike">
              <a:effectLst/>
              <a:latin typeface="Chalkboard" panose="03050602040202020205" pitchFamily="66" charset="77"/>
            </a:endParaRPr>
          </a:p>
          <a:p>
            <a:pPr algn="just">
              <a:spcBef>
                <a:spcPts val="0"/>
              </a:spcBef>
            </a:pPr>
            <a:r>
              <a:rPr lang="en-US" sz="2000">
                <a:latin typeface="Chalkboard" panose="03050602040202020205" pitchFamily="66" charset="77"/>
              </a:rPr>
              <a:t>In his office 8—5 every day, door wide open,  working with anyone who needed help. </a:t>
            </a:r>
            <a:r>
              <a:rPr lang="en-US" sz="2000" b="0" i="0" u="none" strike="noStrike">
                <a:effectLst/>
                <a:latin typeface="Chalkboard" panose="03050602040202020205" pitchFamily="66" charset="77"/>
              </a:rPr>
              <a:t>Students’ evaluations praised support and availability. </a:t>
            </a:r>
          </a:p>
          <a:p>
            <a:pPr algn="just" rtl="0">
              <a:spcBef>
                <a:spcPts val="0"/>
              </a:spcBef>
              <a:spcAft>
                <a:spcPts val="0"/>
              </a:spcAft>
            </a:pPr>
            <a:endParaRPr lang="en-US" sz="2000">
              <a:latin typeface="Chalkboard" panose="03050602040202020205" pitchFamily="66" charset="77"/>
            </a:endParaRPr>
          </a:p>
          <a:p>
            <a:pPr algn="just" rtl="0">
              <a:spcBef>
                <a:spcPts val="0"/>
              </a:spcBef>
              <a:spcAft>
                <a:spcPts val="0"/>
              </a:spcAft>
            </a:pPr>
            <a:endParaRPr lang="en-US" sz="20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S</a:t>
            </a:r>
            <a:r>
              <a:rPr lang="en-US" sz="2000" b="0" i="0" u="none" strike="noStrike">
                <a:effectLst/>
                <a:latin typeface="Chalkboard" panose="03050602040202020205" pitchFamily="66" charset="77"/>
              </a:rPr>
              <a:t>tarted STEM </a:t>
            </a:r>
            <a:r>
              <a:rPr lang="en-US" sz="2000" b="0" i="0" u="none" strike="noStrike" err="1">
                <a:effectLst/>
                <a:latin typeface="Chalkboard" panose="03050602040202020205" pitchFamily="66" charset="77"/>
              </a:rPr>
              <a:t>BookClub</a:t>
            </a:r>
            <a:r>
              <a:rPr lang="en-US" sz="2000" b="0" i="0" u="none" strike="noStrike">
                <a:effectLst/>
                <a:latin typeface="Chalkboard" panose="03050602040202020205" pitchFamily="66" charset="77"/>
              </a:rPr>
              <a:t> that was super popular. </a:t>
            </a:r>
          </a:p>
          <a:p>
            <a:pPr algn="just" rtl="0">
              <a:spcBef>
                <a:spcPts val="0"/>
              </a:spcBef>
              <a:spcAft>
                <a:spcPts val="0"/>
              </a:spcAft>
            </a:pPr>
            <a:endParaRPr lang="en-US" sz="2000" b="0" i="0" u="none" strike="noStrike">
              <a:effectLst/>
              <a:latin typeface="Chalkboard" panose="03050602040202020205" pitchFamily="66" charset="77"/>
            </a:endParaRPr>
          </a:p>
          <a:p>
            <a:pPr algn="just" rtl="0">
              <a:spcBef>
                <a:spcPts val="0"/>
              </a:spcBef>
              <a:spcAft>
                <a:spcPts val="0"/>
              </a:spcAft>
            </a:pPr>
            <a:endParaRPr lang="en-US" sz="2000">
              <a:latin typeface="Chalkboard" panose="03050602040202020205" pitchFamily="66" charset="77"/>
            </a:endParaRPr>
          </a:p>
          <a:p>
            <a:pPr algn="just" rtl="0">
              <a:spcBef>
                <a:spcPts val="0"/>
              </a:spcBef>
              <a:spcAft>
                <a:spcPts val="0"/>
              </a:spcAft>
            </a:pPr>
            <a:r>
              <a:rPr lang="en-US" sz="2000" b="0">
                <a:effectLst/>
                <a:latin typeface="Chalkboard" panose="03050602040202020205" pitchFamily="66" charset="77"/>
              </a:rPr>
              <a:t>Great communicator, very thoughtful and considerate. Bakes great holiday cookies.  </a:t>
            </a:r>
          </a:p>
          <a:p>
            <a:pPr marL="0" indent="0">
              <a:buNone/>
            </a:pPr>
            <a:endParaRPr lang="en-US" sz="1800">
              <a:latin typeface="Chalkboard" panose="03050602040202020205" pitchFamily="66" charset="77"/>
            </a:endParaRPr>
          </a:p>
        </p:txBody>
      </p:sp>
      <p:pic>
        <p:nvPicPr>
          <p:cNvPr id="5" name="Picture 4" descr="A person and person taking a selfie&#10;&#10;Description automatically generated">
            <a:extLst>
              <a:ext uri="{FF2B5EF4-FFF2-40B4-BE49-F238E27FC236}">
                <a16:creationId xmlns:a16="http://schemas.microsoft.com/office/drawing/2014/main" id="{4A17CACF-00FA-3E84-61AB-DB81F8247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3" y="13597"/>
            <a:ext cx="5144445" cy="6858000"/>
          </a:xfrm>
          <a:prstGeom prst="rect">
            <a:avLst/>
          </a:prstGeom>
        </p:spPr>
      </p:pic>
    </p:spTree>
    <p:extLst>
      <p:ext uri="{BB962C8B-B14F-4D97-AF65-F5344CB8AC3E}">
        <p14:creationId xmlns:p14="http://schemas.microsoft.com/office/powerpoint/2010/main" val="4027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0A5CE19-0BE3-882E-A5D4-AB7680068F2E}"/>
              </a:ext>
            </a:extLst>
          </p:cNvPr>
          <p:cNvSpPr>
            <a:spLocks noGrp="1"/>
          </p:cNvSpPr>
          <p:nvPr>
            <p:ph idx="1"/>
          </p:nvPr>
        </p:nvSpPr>
        <p:spPr>
          <a:xfrm>
            <a:off x="5859335" y="1168438"/>
            <a:ext cx="5884989" cy="5246649"/>
          </a:xfrm>
        </p:spPr>
        <p:txBody>
          <a:bodyPr>
            <a:normAutofit lnSpcReduction="10000"/>
          </a:bodyPr>
          <a:lstStyle/>
          <a:p>
            <a:pPr marL="0" indent="0" rtl="0">
              <a:spcBef>
                <a:spcPts val="0"/>
              </a:spcBef>
              <a:spcAft>
                <a:spcPts val="0"/>
              </a:spcAft>
              <a:buNone/>
            </a:pPr>
            <a:endParaRPr lang="en-US" sz="18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While Joseph was a faculty at Mesa College, his rent increased more than his salary – stayed at $69,334. </a:t>
            </a:r>
          </a:p>
          <a:p>
            <a:pPr marL="0" indent="0" algn="just" rtl="0">
              <a:spcBef>
                <a:spcPts val="0"/>
              </a:spcBef>
              <a:spcAft>
                <a:spcPts val="0"/>
              </a:spcAft>
              <a:buNone/>
            </a:pPr>
            <a:endParaRPr lang="en-US" sz="20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He had to downsize to a one bedroom place with his wife. Was considering downsizing to a studio. </a:t>
            </a:r>
          </a:p>
          <a:p>
            <a:pPr marL="0" indent="0" algn="just" rtl="0">
              <a:spcBef>
                <a:spcPts val="0"/>
              </a:spcBef>
              <a:spcAft>
                <a:spcPts val="0"/>
              </a:spcAft>
              <a:buNone/>
            </a:pPr>
            <a:endParaRPr lang="en-US" sz="20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After first year he started looking for another job – CC in Victorville paid more than Mesa.</a:t>
            </a:r>
          </a:p>
          <a:p>
            <a:pPr marL="0" indent="0" algn="just" rtl="0">
              <a:spcBef>
                <a:spcPts val="0"/>
              </a:spcBef>
              <a:spcAft>
                <a:spcPts val="0"/>
              </a:spcAft>
              <a:buNone/>
            </a:pPr>
            <a:endParaRPr lang="en-US" sz="2000">
              <a:latin typeface="Chalkboard" panose="03050602040202020205" pitchFamily="66" charset="77"/>
            </a:endParaRPr>
          </a:p>
          <a:p>
            <a:pPr algn="just" rtl="0">
              <a:spcBef>
                <a:spcPts val="0"/>
              </a:spcBef>
              <a:spcAft>
                <a:spcPts val="0"/>
              </a:spcAft>
            </a:pPr>
            <a:r>
              <a:rPr lang="en-US" sz="2000" b="0" i="0" u="none" strike="noStrike">
                <a:effectLst/>
                <a:latin typeface="Chalkboard" panose="03050602040202020205" pitchFamily="66" charset="77"/>
              </a:rPr>
              <a:t>Joseph </a:t>
            </a:r>
            <a:r>
              <a:rPr lang="en-US" sz="2000">
                <a:latin typeface="Chalkboard" panose="03050602040202020205" pitchFamily="66" charset="77"/>
              </a:rPr>
              <a:t>left and now has the same job but with $37,000 extra at Chaffey with significantly lower cost of living. </a:t>
            </a:r>
          </a:p>
          <a:p>
            <a:pPr algn="just" rtl="0">
              <a:spcBef>
                <a:spcPts val="0"/>
              </a:spcBef>
              <a:spcAft>
                <a:spcPts val="0"/>
              </a:spcAft>
            </a:pPr>
            <a:endParaRPr lang="en-US" sz="20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This is more than 50% higher salary than at Mesa.</a:t>
            </a:r>
          </a:p>
          <a:p>
            <a:pPr algn="just" rtl="0">
              <a:spcBef>
                <a:spcPts val="0"/>
              </a:spcBef>
              <a:spcAft>
                <a:spcPts val="0"/>
              </a:spcAft>
            </a:pPr>
            <a:endParaRPr lang="en-US" sz="2000">
              <a:latin typeface="Chalkboard" panose="03050602040202020205" pitchFamily="66" charset="77"/>
            </a:endParaRPr>
          </a:p>
          <a:p>
            <a:pPr algn="just" rtl="0">
              <a:spcBef>
                <a:spcPts val="0"/>
              </a:spcBef>
              <a:spcAft>
                <a:spcPts val="0"/>
              </a:spcAft>
            </a:pPr>
            <a:r>
              <a:rPr lang="en-US" sz="2000">
                <a:latin typeface="Chalkboard" panose="03050602040202020205" pitchFamily="66" charset="77"/>
              </a:rPr>
              <a:t>Credit for teaching experience + higher salaries. </a:t>
            </a:r>
          </a:p>
          <a:p>
            <a:pPr rtl="0">
              <a:spcBef>
                <a:spcPts val="0"/>
              </a:spcBef>
              <a:spcAft>
                <a:spcPts val="0"/>
              </a:spcAft>
            </a:pPr>
            <a:endParaRPr lang="en-US" sz="1800">
              <a:latin typeface="Chalkboard" panose="03050602040202020205" pitchFamily="66" charset="77"/>
            </a:endParaRPr>
          </a:p>
        </p:txBody>
      </p:sp>
      <p:pic>
        <p:nvPicPr>
          <p:cNvPr id="4" name="Online Media 3" descr="sdmesa">
            <a:hlinkClick r:id="" action="ppaction://media"/>
            <a:extLst>
              <a:ext uri="{FF2B5EF4-FFF2-40B4-BE49-F238E27FC236}">
                <a16:creationId xmlns:a16="http://schemas.microsoft.com/office/drawing/2014/main" id="{F23CF4A5-68FC-8663-8407-CC2FF17662D0}"/>
              </a:ext>
            </a:extLst>
          </p:cNvPr>
          <p:cNvPicPr>
            <a:picLocks noRot="1" noChangeAspect="1"/>
          </p:cNvPicPr>
          <p:nvPr>
            <a:videoFile r:link="rId1"/>
          </p:nvPr>
        </p:nvPicPr>
        <p:blipFill>
          <a:blip r:embed="rId3"/>
          <a:stretch>
            <a:fillRect/>
          </a:stretch>
        </p:blipFill>
        <p:spPr>
          <a:xfrm>
            <a:off x="95857" y="429816"/>
            <a:ext cx="5667622" cy="3303391"/>
          </a:xfrm>
          <a:prstGeom prst="rect">
            <a:avLst/>
          </a:prstGeom>
        </p:spPr>
      </p:pic>
      <p:pic>
        <p:nvPicPr>
          <p:cNvPr id="2" name="Picture 1">
            <a:extLst>
              <a:ext uri="{FF2B5EF4-FFF2-40B4-BE49-F238E27FC236}">
                <a16:creationId xmlns:a16="http://schemas.microsoft.com/office/drawing/2014/main" id="{37456BFB-3F9C-CFD3-8E4C-E3191C63FAAF}"/>
              </a:ext>
            </a:extLst>
          </p:cNvPr>
          <p:cNvPicPr>
            <a:picLocks noChangeAspect="1"/>
          </p:cNvPicPr>
          <p:nvPr/>
        </p:nvPicPr>
        <p:blipFill>
          <a:blip r:embed="rId4"/>
          <a:stretch>
            <a:fillRect/>
          </a:stretch>
        </p:blipFill>
        <p:spPr>
          <a:xfrm>
            <a:off x="2657307" y="3733207"/>
            <a:ext cx="3183416" cy="3183416"/>
          </a:xfrm>
          <a:prstGeom prst="rect">
            <a:avLst/>
          </a:prstGeom>
        </p:spPr>
      </p:pic>
    </p:spTree>
    <p:extLst>
      <p:ext uri="{BB962C8B-B14F-4D97-AF65-F5344CB8AC3E}">
        <p14:creationId xmlns:p14="http://schemas.microsoft.com/office/powerpoint/2010/main" val="38707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084A-9386-5A1B-7617-BB609F521CAB}"/>
              </a:ext>
            </a:extLst>
          </p:cNvPr>
          <p:cNvSpPr>
            <a:spLocks noGrp="1"/>
          </p:cNvSpPr>
          <p:nvPr>
            <p:ph type="title"/>
          </p:nvPr>
        </p:nvSpPr>
        <p:spPr/>
        <p:txBody>
          <a:bodyPr>
            <a:normAutofit fontScale="90000"/>
          </a:bodyPr>
          <a:lstStyle/>
          <a:p>
            <a:r>
              <a:rPr lang="en-US">
                <a:latin typeface="Chalkboard" panose="03050602040202020205" pitchFamily="66" charset="77"/>
              </a:rPr>
              <a:t>      Salary Comparison (out of 72 colleges)</a:t>
            </a:r>
            <a:br>
              <a:rPr lang="en-US">
                <a:latin typeface="Chalkboard" panose="03050602040202020205" pitchFamily="66" charset="77"/>
              </a:rPr>
            </a:br>
            <a:endParaRPr lang="en-US" sz="2200">
              <a:latin typeface="Chalkboard" panose="03050602040202020205" pitchFamily="66" charset="77"/>
            </a:endParaRPr>
          </a:p>
        </p:txBody>
      </p:sp>
      <p:graphicFrame>
        <p:nvGraphicFramePr>
          <p:cNvPr id="4" name="Table 3">
            <a:extLst>
              <a:ext uri="{FF2B5EF4-FFF2-40B4-BE49-F238E27FC236}">
                <a16:creationId xmlns:a16="http://schemas.microsoft.com/office/drawing/2014/main" id="{8D0C5ED3-218F-298D-2D6C-DDB579582698}"/>
              </a:ext>
            </a:extLst>
          </p:cNvPr>
          <p:cNvGraphicFramePr>
            <a:graphicFrameLocks noGrp="1"/>
          </p:cNvGraphicFramePr>
          <p:nvPr>
            <p:extLst>
              <p:ext uri="{D42A27DB-BD31-4B8C-83A1-F6EECF244321}">
                <p14:modId xmlns:p14="http://schemas.microsoft.com/office/powerpoint/2010/main" val="878947108"/>
              </p:ext>
            </p:extLst>
          </p:nvPr>
        </p:nvGraphicFramePr>
        <p:xfrm>
          <a:off x="304800" y="1650561"/>
          <a:ext cx="5691401" cy="4773809"/>
        </p:xfrm>
        <a:graphic>
          <a:graphicData uri="http://schemas.openxmlformats.org/drawingml/2006/table">
            <a:tbl>
              <a:tblPr>
                <a:tableStyleId>{5C22544A-7EE6-4342-B048-85BDC9FD1C3A}</a:tableStyleId>
              </a:tblPr>
              <a:tblGrid>
                <a:gridCol w="2166129">
                  <a:extLst>
                    <a:ext uri="{9D8B030D-6E8A-4147-A177-3AD203B41FA5}">
                      <a16:colId xmlns:a16="http://schemas.microsoft.com/office/drawing/2014/main" val="1385785732"/>
                    </a:ext>
                  </a:extLst>
                </a:gridCol>
                <a:gridCol w="1989899">
                  <a:extLst>
                    <a:ext uri="{9D8B030D-6E8A-4147-A177-3AD203B41FA5}">
                      <a16:colId xmlns:a16="http://schemas.microsoft.com/office/drawing/2014/main" val="306358620"/>
                    </a:ext>
                  </a:extLst>
                </a:gridCol>
                <a:gridCol w="1535373">
                  <a:extLst>
                    <a:ext uri="{9D8B030D-6E8A-4147-A177-3AD203B41FA5}">
                      <a16:colId xmlns:a16="http://schemas.microsoft.com/office/drawing/2014/main" val="270579456"/>
                    </a:ext>
                  </a:extLst>
                </a:gridCol>
              </a:tblGrid>
              <a:tr h="841153">
                <a:tc>
                  <a:txBody>
                    <a:bodyPr/>
                    <a:lstStyle/>
                    <a:p>
                      <a:pPr algn="l" fontAlgn="b"/>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US" sz="2800" u="none" strike="noStrike">
                          <a:effectLst/>
                        </a:rPr>
                        <a:t>MA +0 years</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l" fontAlgn="b"/>
                      <a:r>
                        <a:rPr lang="en-US" sz="2800" u="none" strike="noStrike">
                          <a:effectLst/>
                        </a:rPr>
                        <a:t>MA + 5</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301699002"/>
                  </a:ext>
                </a:extLst>
              </a:tr>
              <a:tr h="561808">
                <a:tc>
                  <a:txBody>
                    <a:bodyPr/>
                    <a:lstStyle/>
                    <a:p>
                      <a:pPr algn="r" fontAlgn="b"/>
                      <a:r>
                        <a:rPr lang="en-US" sz="2800" u="none" strike="noStrike">
                          <a:effectLst/>
                        </a:rPr>
                        <a:t>2017</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36</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55</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95647170"/>
                  </a:ext>
                </a:extLst>
              </a:tr>
              <a:tr h="561808">
                <a:tc>
                  <a:txBody>
                    <a:bodyPr/>
                    <a:lstStyle/>
                    <a:p>
                      <a:pPr algn="r" fontAlgn="b"/>
                      <a:r>
                        <a:rPr lang="en-US" sz="2800" u="none" strike="noStrike">
                          <a:effectLst/>
                        </a:rPr>
                        <a:t>2018</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42</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60</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719213746"/>
                  </a:ext>
                </a:extLst>
              </a:tr>
              <a:tr h="561808">
                <a:tc>
                  <a:txBody>
                    <a:bodyPr/>
                    <a:lstStyle/>
                    <a:p>
                      <a:pPr algn="r" fontAlgn="b"/>
                      <a:r>
                        <a:rPr lang="en-US" sz="2800" u="none" strike="noStrike">
                          <a:effectLst/>
                        </a:rPr>
                        <a:t>2019</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47</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61</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295191026"/>
                  </a:ext>
                </a:extLst>
              </a:tr>
              <a:tr h="561808">
                <a:tc>
                  <a:txBody>
                    <a:bodyPr/>
                    <a:lstStyle/>
                    <a:p>
                      <a:pPr algn="r" fontAlgn="b"/>
                      <a:r>
                        <a:rPr lang="en-US" sz="2800" u="none" strike="noStrike">
                          <a:effectLst/>
                        </a:rPr>
                        <a:t>2020</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52</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63</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260681065"/>
                  </a:ext>
                </a:extLst>
              </a:tr>
              <a:tr h="561808">
                <a:tc>
                  <a:txBody>
                    <a:bodyPr/>
                    <a:lstStyle/>
                    <a:p>
                      <a:pPr algn="r" fontAlgn="b"/>
                      <a:r>
                        <a:rPr lang="en-US" sz="2800" u="none" strike="noStrike">
                          <a:effectLst/>
                        </a:rPr>
                        <a:t>2021</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54</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63</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337705922"/>
                  </a:ext>
                </a:extLst>
              </a:tr>
              <a:tr h="561808">
                <a:tc>
                  <a:txBody>
                    <a:bodyPr/>
                    <a:lstStyle/>
                    <a:p>
                      <a:pPr algn="r" fontAlgn="b"/>
                      <a:r>
                        <a:rPr lang="en-US" sz="2800" u="none" strike="noStrike">
                          <a:effectLst/>
                        </a:rPr>
                        <a:t>2022</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55</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65</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732378398"/>
                  </a:ext>
                </a:extLst>
              </a:tr>
              <a:tr h="561808">
                <a:tc>
                  <a:txBody>
                    <a:bodyPr/>
                    <a:lstStyle/>
                    <a:p>
                      <a:pPr algn="r" fontAlgn="b"/>
                      <a:r>
                        <a:rPr lang="en-US" sz="2800" u="none" strike="noStrike">
                          <a:effectLst/>
                        </a:rPr>
                        <a:t>2023</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60</a:t>
                      </a:r>
                      <a:endParaRPr lang="en-US" sz="2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2800" u="none" strike="noStrike">
                          <a:effectLst/>
                        </a:rPr>
                        <a:t>64</a:t>
                      </a:r>
                      <a:endParaRPr lang="en-US" sz="2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98085274"/>
                  </a:ext>
                </a:extLst>
              </a:tr>
            </a:tbl>
          </a:graphicData>
        </a:graphic>
      </p:graphicFrame>
      <p:sp>
        <p:nvSpPr>
          <p:cNvPr id="5" name="TextBox 4">
            <a:extLst>
              <a:ext uri="{FF2B5EF4-FFF2-40B4-BE49-F238E27FC236}">
                <a16:creationId xmlns:a16="http://schemas.microsoft.com/office/drawing/2014/main" id="{469C1898-45C9-24EB-384C-FC1CC4F04F35}"/>
              </a:ext>
            </a:extLst>
          </p:cNvPr>
          <p:cNvSpPr txBox="1"/>
          <p:nvPr/>
        </p:nvSpPr>
        <p:spPr>
          <a:xfrm>
            <a:off x="5791200" y="1794389"/>
            <a:ext cx="6248400" cy="2339102"/>
          </a:xfrm>
          <a:prstGeom prst="rect">
            <a:avLst/>
          </a:prstGeom>
          <a:noFill/>
        </p:spPr>
        <p:txBody>
          <a:bodyPr wrap="square">
            <a:spAutoFit/>
          </a:bodyPr>
          <a:lstStyle/>
          <a:p>
            <a:pPr marL="457200" rtl="0" fontAlgn="base">
              <a:spcBef>
                <a:spcPts val="1200"/>
              </a:spcBef>
              <a:spcAft>
                <a:spcPts val="1200"/>
              </a:spcAft>
            </a:pPr>
            <a:r>
              <a:rPr lang="en-US" sz="2000" b="0" i="0" u="none" strike="noStrike">
                <a:solidFill>
                  <a:srgbClr val="000000"/>
                </a:solidFill>
                <a:effectLst/>
                <a:latin typeface="Chalkboard" panose="03050602040202020205" pitchFamily="66" charset="77"/>
              </a:rPr>
              <a:t>Out of 72 colleges in CA, SDCCD pay for their incoming faculty with an MS degree lower than 83% of schools. With 5 years of experience teaching, SDCCD pay ranks lower than 89% of other colleges.   </a:t>
            </a:r>
          </a:p>
          <a:p>
            <a:pPr algn="ctr"/>
            <a:r>
              <a:rPr lang="en-US" sz="1800" b="0" i="0" u="sng" strike="noStrike">
                <a:solidFill>
                  <a:srgbClr val="1155CC"/>
                </a:solidFill>
                <a:effectLst/>
                <a:latin typeface="Arial" panose="020B0604020202020204" pitchFamily="34" charset="0"/>
                <a:hlinkClick r:id="rId2"/>
              </a:rPr>
              <a:t> https://www.cft.org/faculty-salary-comparisons</a:t>
            </a:r>
            <a:br>
              <a:rPr lang="en-US" sz="1800" b="0" i="0" u="none" strike="noStrike">
                <a:solidFill>
                  <a:srgbClr val="000000"/>
                </a:solidFill>
                <a:effectLst/>
                <a:latin typeface="Arial" panose="020B0604020202020204" pitchFamily="34" charset="0"/>
              </a:rPr>
            </a:br>
            <a:endParaRPr lang="en-US"/>
          </a:p>
        </p:txBody>
      </p:sp>
      <p:sp>
        <p:nvSpPr>
          <p:cNvPr id="8" name="TextBox 7">
            <a:extLst>
              <a:ext uri="{FF2B5EF4-FFF2-40B4-BE49-F238E27FC236}">
                <a16:creationId xmlns:a16="http://schemas.microsoft.com/office/drawing/2014/main" id="{C6F8EE76-F8F4-877C-6E7B-0EDEFDD5F324}"/>
              </a:ext>
            </a:extLst>
          </p:cNvPr>
          <p:cNvSpPr txBox="1"/>
          <p:nvPr/>
        </p:nvSpPr>
        <p:spPr>
          <a:xfrm>
            <a:off x="6348199" y="5224041"/>
            <a:ext cx="5691401" cy="1200329"/>
          </a:xfrm>
          <a:prstGeom prst="rect">
            <a:avLst/>
          </a:prstGeom>
          <a:noFill/>
        </p:spPr>
        <p:txBody>
          <a:bodyPr wrap="square">
            <a:spAutoFit/>
          </a:bodyPr>
          <a:lstStyle/>
          <a:p>
            <a:pPr>
              <a:spcBef>
                <a:spcPts val="0"/>
              </a:spcBef>
            </a:pPr>
            <a:r>
              <a:rPr lang="en-US" sz="1800" b="0" i="1" u="none" strike="noStrike">
                <a:solidFill>
                  <a:srgbClr val="FF0000"/>
                </a:solidFill>
                <a:effectLst/>
                <a:latin typeface="Chalkboard" panose="03050602040202020205" pitchFamily="66" charset="77"/>
              </a:rPr>
              <a:t>STEM faculty from historically underrepresented groups are more likely to enter the classroom without a doctorate, often due to systemic barriers in higher education. </a:t>
            </a:r>
          </a:p>
        </p:txBody>
      </p:sp>
    </p:spTree>
    <p:extLst>
      <p:ext uri="{BB962C8B-B14F-4D97-AF65-F5344CB8AC3E}">
        <p14:creationId xmlns:p14="http://schemas.microsoft.com/office/powerpoint/2010/main" val="37788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0223C89-C41D-5D82-A90A-A1E3BD15D3A7}"/>
              </a:ext>
            </a:extLst>
          </p:cNvPr>
          <p:cNvGraphicFramePr>
            <a:graphicFrameLocks noGrp="1"/>
          </p:cNvGraphicFramePr>
          <p:nvPr>
            <p:extLst>
              <p:ext uri="{D42A27DB-BD31-4B8C-83A1-F6EECF244321}">
                <p14:modId xmlns:p14="http://schemas.microsoft.com/office/powerpoint/2010/main" val="4222348542"/>
              </p:ext>
            </p:extLst>
          </p:nvPr>
        </p:nvGraphicFramePr>
        <p:xfrm>
          <a:off x="2093414" y="1845607"/>
          <a:ext cx="8128002" cy="11125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19952472"/>
                    </a:ext>
                  </a:extLst>
                </a:gridCol>
                <a:gridCol w="1354667">
                  <a:extLst>
                    <a:ext uri="{9D8B030D-6E8A-4147-A177-3AD203B41FA5}">
                      <a16:colId xmlns:a16="http://schemas.microsoft.com/office/drawing/2014/main" val="964652880"/>
                    </a:ext>
                  </a:extLst>
                </a:gridCol>
                <a:gridCol w="1354667">
                  <a:extLst>
                    <a:ext uri="{9D8B030D-6E8A-4147-A177-3AD203B41FA5}">
                      <a16:colId xmlns:a16="http://schemas.microsoft.com/office/drawing/2014/main" val="2499183222"/>
                    </a:ext>
                  </a:extLst>
                </a:gridCol>
                <a:gridCol w="1354667">
                  <a:extLst>
                    <a:ext uri="{9D8B030D-6E8A-4147-A177-3AD203B41FA5}">
                      <a16:colId xmlns:a16="http://schemas.microsoft.com/office/drawing/2014/main" val="1450919224"/>
                    </a:ext>
                  </a:extLst>
                </a:gridCol>
                <a:gridCol w="1354667">
                  <a:extLst>
                    <a:ext uri="{9D8B030D-6E8A-4147-A177-3AD203B41FA5}">
                      <a16:colId xmlns:a16="http://schemas.microsoft.com/office/drawing/2014/main" val="2369869222"/>
                    </a:ext>
                  </a:extLst>
                </a:gridCol>
                <a:gridCol w="1354667">
                  <a:extLst>
                    <a:ext uri="{9D8B030D-6E8A-4147-A177-3AD203B41FA5}">
                      <a16:colId xmlns:a16="http://schemas.microsoft.com/office/drawing/2014/main" val="1636685516"/>
                    </a:ext>
                  </a:extLst>
                </a:gridCol>
              </a:tblGrid>
              <a:tr h="370840">
                <a:tc>
                  <a:txBody>
                    <a:bodyPr/>
                    <a:lstStyle/>
                    <a:p>
                      <a:r>
                        <a:rPr lang="en-US"/>
                        <a:t>Percentile</a:t>
                      </a:r>
                    </a:p>
                  </a:txBody>
                  <a:tcPr/>
                </a:tc>
                <a:tc>
                  <a:txBody>
                    <a:bodyPr/>
                    <a:lstStyle/>
                    <a:p>
                      <a:r>
                        <a:rPr lang="en-US"/>
                        <a:t>10%</a:t>
                      </a:r>
                    </a:p>
                  </a:txBody>
                  <a:tcPr/>
                </a:tc>
                <a:tc>
                  <a:txBody>
                    <a:bodyPr/>
                    <a:lstStyle/>
                    <a:p>
                      <a:r>
                        <a:rPr lang="en-US"/>
                        <a:t>25%</a:t>
                      </a:r>
                    </a:p>
                  </a:txBody>
                  <a:tcPr/>
                </a:tc>
                <a:tc>
                  <a:txBody>
                    <a:bodyPr/>
                    <a:lstStyle/>
                    <a:p>
                      <a:r>
                        <a:rPr lang="en-US"/>
                        <a:t>50%</a:t>
                      </a:r>
                    </a:p>
                  </a:txBody>
                  <a:tcPr/>
                </a:tc>
                <a:tc>
                  <a:txBody>
                    <a:bodyPr/>
                    <a:lstStyle/>
                    <a:p>
                      <a:r>
                        <a:rPr lang="en-US"/>
                        <a:t>75%</a:t>
                      </a:r>
                    </a:p>
                  </a:txBody>
                  <a:tcPr/>
                </a:tc>
                <a:tc>
                  <a:txBody>
                    <a:bodyPr/>
                    <a:lstStyle/>
                    <a:p>
                      <a:r>
                        <a:rPr lang="en-US"/>
                        <a:t>90%</a:t>
                      </a:r>
                    </a:p>
                  </a:txBody>
                  <a:tcPr/>
                </a:tc>
                <a:extLst>
                  <a:ext uri="{0D108BD9-81ED-4DB2-BD59-A6C34878D82A}">
                    <a16:rowId xmlns:a16="http://schemas.microsoft.com/office/drawing/2014/main" val="3983495674"/>
                  </a:ext>
                </a:extLst>
              </a:tr>
              <a:tr h="370840">
                <a:tc>
                  <a:txBody>
                    <a:bodyPr/>
                    <a:lstStyle/>
                    <a:p>
                      <a:r>
                        <a:rPr lang="en-US"/>
                        <a:t>Hourly</a:t>
                      </a:r>
                    </a:p>
                  </a:txBody>
                  <a:tcPr/>
                </a:tc>
                <a:tc>
                  <a:txBody>
                    <a:bodyPr/>
                    <a:lstStyle/>
                    <a:p>
                      <a:r>
                        <a:rPr lang="en-US"/>
                        <a:t>38.92</a:t>
                      </a:r>
                    </a:p>
                  </a:txBody>
                  <a:tcPr/>
                </a:tc>
                <a:tc>
                  <a:txBody>
                    <a:bodyPr/>
                    <a:lstStyle/>
                    <a:p>
                      <a:r>
                        <a:rPr lang="en-US"/>
                        <a:t>54.14</a:t>
                      </a:r>
                    </a:p>
                  </a:txBody>
                  <a:tcPr/>
                </a:tc>
                <a:tc>
                  <a:txBody>
                    <a:bodyPr/>
                    <a:lstStyle/>
                    <a:p>
                      <a:r>
                        <a:rPr lang="en-US"/>
                        <a:t>74.85</a:t>
                      </a:r>
                    </a:p>
                  </a:txBody>
                  <a:tcPr/>
                </a:tc>
                <a:tc>
                  <a:txBody>
                    <a:bodyPr/>
                    <a:lstStyle/>
                    <a:p>
                      <a:r>
                        <a:rPr lang="en-US"/>
                        <a:t>89.58</a:t>
                      </a:r>
                    </a:p>
                  </a:txBody>
                  <a:tcPr/>
                </a:tc>
                <a:tc>
                  <a:txBody>
                    <a:bodyPr/>
                    <a:lstStyle/>
                    <a:p>
                      <a:r>
                        <a:rPr lang="en-US"/>
                        <a:t>111.99</a:t>
                      </a:r>
                    </a:p>
                  </a:txBody>
                  <a:tcPr/>
                </a:tc>
                <a:extLst>
                  <a:ext uri="{0D108BD9-81ED-4DB2-BD59-A6C34878D82A}">
                    <a16:rowId xmlns:a16="http://schemas.microsoft.com/office/drawing/2014/main" val="567230319"/>
                  </a:ext>
                </a:extLst>
              </a:tr>
              <a:tr h="370840">
                <a:tc>
                  <a:txBody>
                    <a:bodyPr/>
                    <a:lstStyle/>
                    <a:p>
                      <a:r>
                        <a:rPr lang="en-US"/>
                        <a:t>Annual</a:t>
                      </a:r>
                    </a:p>
                  </a:txBody>
                  <a:tcPr/>
                </a:tc>
                <a:tc>
                  <a:txBody>
                    <a:bodyPr/>
                    <a:lstStyle/>
                    <a:p>
                      <a:r>
                        <a:rPr lang="en-US"/>
                        <a:t>80,950</a:t>
                      </a:r>
                    </a:p>
                  </a:txBody>
                  <a:tcPr/>
                </a:tc>
                <a:tc>
                  <a:txBody>
                    <a:bodyPr/>
                    <a:lstStyle/>
                    <a:p>
                      <a:r>
                        <a:rPr lang="en-US"/>
                        <a:t>112,610</a:t>
                      </a:r>
                    </a:p>
                  </a:txBody>
                  <a:tcPr/>
                </a:tc>
                <a:tc>
                  <a:txBody>
                    <a:bodyPr/>
                    <a:lstStyle/>
                    <a:p>
                      <a:r>
                        <a:rPr lang="en-US"/>
                        <a:t>155,680</a:t>
                      </a:r>
                    </a:p>
                  </a:txBody>
                  <a:tcPr/>
                </a:tc>
                <a:tc>
                  <a:txBody>
                    <a:bodyPr/>
                    <a:lstStyle/>
                    <a:p>
                      <a:r>
                        <a:rPr lang="en-US"/>
                        <a:t>186,330</a:t>
                      </a:r>
                    </a:p>
                  </a:txBody>
                  <a:tcPr/>
                </a:tc>
                <a:tc>
                  <a:txBody>
                    <a:bodyPr/>
                    <a:lstStyle/>
                    <a:p>
                      <a:r>
                        <a:rPr lang="en-US"/>
                        <a:t>232,940</a:t>
                      </a:r>
                    </a:p>
                  </a:txBody>
                  <a:tcPr/>
                </a:tc>
                <a:extLst>
                  <a:ext uri="{0D108BD9-81ED-4DB2-BD59-A6C34878D82A}">
                    <a16:rowId xmlns:a16="http://schemas.microsoft.com/office/drawing/2014/main" val="3279243081"/>
                  </a:ext>
                </a:extLst>
              </a:tr>
            </a:tbl>
          </a:graphicData>
        </a:graphic>
      </p:graphicFrame>
      <p:sp>
        <p:nvSpPr>
          <p:cNvPr id="7" name="TextBox 6">
            <a:extLst>
              <a:ext uri="{FF2B5EF4-FFF2-40B4-BE49-F238E27FC236}">
                <a16:creationId xmlns:a16="http://schemas.microsoft.com/office/drawing/2014/main" id="{DD56250A-9107-A019-EF04-22895DF78299}"/>
              </a:ext>
            </a:extLst>
          </p:cNvPr>
          <p:cNvSpPr txBox="1"/>
          <p:nvPr/>
        </p:nvSpPr>
        <p:spPr>
          <a:xfrm>
            <a:off x="1007496" y="593515"/>
            <a:ext cx="11081495" cy="769441"/>
          </a:xfrm>
          <a:prstGeom prst="rect">
            <a:avLst/>
          </a:prstGeom>
          <a:noFill/>
        </p:spPr>
        <p:txBody>
          <a:bodyPr wrap="none" rtlCol="0">
            <a:spAutoFit/>
          </a:bodyPr>
          <a:lstStyle/>
          <a:p>
            <a:pPr algn="ctr"/>
            <a:r>
              <a:rPr lang="en-US" sz="4400"/>
              <a:t>Department of Labor Statistics for physicists </a:t>
            </a:r>
          </a:p>
        </p:txBody>
      </p:sp>
      <p:sp>
        <p:nvSpPr>
          <p:cNvPr id="2" name="TextBox 1">
            <a:extLst>
              <a:ext uri="{FF2B5EF4-FFF2-40B4-BE49-F238E27FC236}">
                <a16:creationId xmlns:a16="http://schemas.microsoft.com/office/drawing/2014/main" id="{7D1A1055-8639-5A98-E80A-937F47925ACF}"/>
              </a:ext>
            </a:extLst>
          </p:cNvPr>
          <p:cNvSpPr txBox="1"/>
          <p:nvPr/>
        </p:nvSpPr>
        <p:spPr>
          <a:xfrm>
            <a:off x="7560615" y="3244334"/>
            <a:ext cx="2909130" cy="369332"/>
          </a:xfrm>
          <a:prstGeom prst="rect">
            <a:avLst/>
          </a:prstGeom>
          <a:noFill/>
        </p:spPr>
        <p:txBody>
          <a:bodyPr wrap="none" rtlCol="0">
            <a:spAutoFit/>
          </a:bodyPr>
          <a:lstStyle/>
          <a:p>
            <a:r>
              <a:rPr lang="en-US" sz="1800"/>
              <a:t>Last available data for 2023</a:t>
            </a:r>
            <a:endParaRPr lang="en-US"/>
          </a:p>
        </p:txBody>
      </p:sp>
    </p:spTree>
    <p:extLst>
      <p:ext uri="{BB962C8B-B14F-4D97-AF65-F5344CB8AC3E}">
        <p14:creationId xmlns:p14="http://schemas.microsoft.com/office/powerpoint/2010/main" val="197726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ocument&#10;&#10;Description automatically generated">
            <a:extLst>
              <a:ext uri="{FF2B5EF4-FFF2-40B4-BE49-F238E27FC236}">
                <a16:creationId xmlns:a16="http://schemas.microsoft.com/office/drawing/2014/main" id="{35A0C5EF-FAC3-8ED8-DCA3-46C8DD58B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05" y="128587"/>
            <a:ext cx="7772400" cy="5605932"/>
          </a:xfrm>
          <a:prstGeom prst="rect">
            <a:avLst/>
          </a:prstGeom>
        </p:spPr>
      </p:pic>
      <p:sp>
        <p:nvSpPr>
          <p:cNvPr id="6" name="TextBox 5">
            <a:extLst>
              <a:ext uri="{FF2B5EF4-FFF2-40B4-BE49-F238E27FC236}">
                <a16:creationId xmlns:a16="http://schemas.microsoft.com/office/drawing/2014/main" id="{E99824FB-061B-5B3A-D215-3F80E460CFD7}"/>
              </a:ext>
            </a:extLst>
          </p:cNvPr>
          <p:cNvSpPr txBox="1"/>
          <p:nvPr/>
        </p:nvSpPr>
        <p:spPr>
          <a:xfrm>
            <a:off x="7747907" y="4525735"/>
            <a:ext cx="3653518" cy="2308324"/>
          </a:xfrm>
          <a:prstGeom prst="rect">
            <a:avLst/>
          </a:prstGeom>
          <a:noFill/>
        </p:spPr>
        <p:txBody>
          <a:bodyPr wrap="square" rtlCol="0">
            <a:spAutoFit/>
          </a:bodyPr>
          <a:lstStyle/>
          <a:p>
            <a:r>
              <a:rPr lang="en-US" b="0" i="0">
                <a:solidFill>
                  <a:srgbClr val="1F1F1F"/>
                </a:solidFill>
                <a:effectLst/>
                <a:latin typeface="Google Sans"/>
              </a:rPr>
              <a:t>Qualifications for the job – high school diploma, no experience</a:t>
            </a:r>
          </a:p>
          <a:p>
            <a:endParaRPr lang="en-US" b="0" i="0">
              <a:solidFill>
                <a:srgbClr val="1F1F1F"/>
              </a:solidFill>
              <a:effectLst/>
              <a:latin typeface="Google Sans"/>
            </a:endParaRPr>
          </a:p>
          <a:p>
            <a:r>
              <a:rPr lang="en-US" b="0" i="0">
                <a:solidFill>
                  <a:srgbClr val="1F1F1F"/>
                </a:solidFill>
                <a:effectLst/>
                <a:latin typeface="Google Sans"/>
              </a:rPr>
              <a:t>Annual compensation: 5,350.77X12=$64,209.24</a:t>
            </a:r>
          </a:p>
          <a:p>
            <a:r>
              <a:rPr lang="en-US">
                <a:solidFill>
                  <a:srgbClr val="1F1F1F"/>
                </a:solidFill>
                <a:latin typeface="Google Sans"/>
              </a:rPr>
              <a:t>Living wage – entry salary </a:t>
            </a:r>
            <a:endParaRPr lang="en-US" b="0" i="0">
              <a:solidFill>
                <a:srgbClr val="1F1F1F"/>
              </a:solidFill>
              <a:effectLst/>
              <a:latin typeface="Google Sans"/>
            </a:endParaRPr>
          </a:p>
          <a:p>
            <a:endParaRPr lang="en-US">
              <a:solidFill>
                <a:srgbClr val="1F1F1F"/>
              </a:solidFill>
              <a:latin typeface="Google Sans"/>
            </a:endParaRPr>
          </a:p>
          <a:p>
            <a:endParaRPr lang="en-US"/>
          </a:p>
        </p:txBody>
      </p:sp>
    </p:spTree>
    <p:extLst>
      <p:ext uri="{BB962C8B-B14F-4D97-AF65-F5344CB8AC3E}">
        <p14:creationId xmlns:p14="http://schemas.microsoft.com/office/powerpoint/2010/main" val="8702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3030CDE-172B-2A84-A37C-39670A22A207}"/>
              </a:ext>
            </a:extLst>
          </p:cNvPr>
          <p:cNvGraphicFramePr>
            <a:graphicFrameLocks noGrp="1"/>
          </p:cNvGraphicFramePr>
          <p:nvPr>
            <p:extLst>
              <p:ext uri="{D42A27DB-BD31-4B8C-83A1-F6EECF244321}">
                <p14:modId xmlns:p14="http://schemas.microsoft.com/office/powerpoint/2010/main" val="1718206717"/>
              </p:ext>
            </p:extLst>
          </p:nvPr>
        </p:nvGraphicFramePr>
        <p:xfrm>
          <a:off x="1207827" y="852984"/>
          <a:ext cx="10522421" cy="5650180"/>
        </p:xfrm>
        <a:graphic>
          <a:graphicData uri="http://schemas.openxmlformats.org/drawingml/2006/table">
            <a:tbl>
              <a:tblPr>
                <a:tableStyleId>{5C22544A-7EE6-4342-B048-85BDC9FD1C3A}</a:tableStyleId>
              </a:tblPr>
              <a:tblGrid>
                <a:gridCol w="1026087">
                  <a:extLst>
                    <a:ext uri="{9D8B030D-6E8A-4147-A177-3AD203B41FA5}">
                      <a16:colId xmlns:a16="http://schemas.microsoft.com/office/drawing/2014/main" val="829469728"/>
                    </a:ext>
                  </a:extLst>
                </a:gridCol>
                <a:gridCol w="1287638">
                  <a:extLst>
                    <a:ext uri="{9D8B030D-6E8A-4147-A177-3AD203B41FA5}">
                      <a16:colId xmlns:a16="http://schemas.microsoft.com/office/drawing/2014/main" val="1223135361"/>
                    </a:ext>
                  </a:extLst>
                </a:gridCol>
                <a:gridCol w="1287638">
                  <a:extLst>
                    <a:ext uri="{9D8B030D-6E8A-4147-A177-3AD203B41FA5}">
                      <a16:colId xmlns:a16="http://schemas.microsoft.com/office/drawing/2014/main" val="2239809124"/>
                    </a:ext>
                  </a:extLst>
                </a:gridCol>
                <a:gridCol w="1287638">
                  <a:extLst>
                    <a:ext uri="{9D8B030D-6E8A-4147-A177-3AD203B41FA5}">
                      <a16:colId xmlns:a16="http://schemas.microsoft.com/office/drawing/2014/main" val="1980861398"/>
                    </a:ext>
                  </a:extLst>
                </a:gridCol>
                <a:gridCol w="1408355">
                  <a:extLst>
                    <a:ext uri="{9D8B030D-6E8A-4147-A177-3AD203B41FA5}">
                      <a16:colId xmlns:a16="http://schemas.microsoft.com/office/drawing/2014/main" val="1858105639"/>
                    </a:ext>
                  </a:extLst>
                </a:gridCol>
                <a:gridCol w="1408355">
                  <a:extLst>
                    <a:ext uri="{9D8B030D-6E8A-4147-A177-3AD203B41FA5}">
                      <a16:colId xmlns:a16="http://schemas.microsoft.com/office/drawing/2014/main" val="2437164477"/>
                    </a:ext>
                  </a:extLst>
                </a:gridCol>
                <a:gridCol w="1408355">
                  <a:extLst>
                    <a:ext uri="{9D8B030D-6E8A-4147-A177-3AD203B41FA5}">
                      <a16:colId xmlns:a16="http://schemas.microsoft.com/office/drawing/2014/main" val="935752886"/>
                    </a:ext>
                  </a:extLst>
                </a:gridCol>
                <a:gridCol w="1408355">
                  <a:extLst>
                    <a:ext uri="{9D8B030D-6E8A-4147-A177-3AD203B41FA5}">
                      <a16:colId xmlns:a16="http://schemas.microsoft.com/office/drawing/2014/main" val="370878124"/>
                    </a:ext>
                  </a:extLst>
                </a:gridCol>
              </a:tblGrid>
              <a:tr h="282509">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1</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2</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3</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4</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5</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a:t>
                      </a:r>
                      <a:endParaRPr lang="en-US" sz="1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1992972730"/>
                  </a:ext>
                </a:extLst>
              </a:tr>
              <a:tr h="282509">
                <a:tc>
                  <a:txBody>
                    <a:bodyPr/>
                    <a:lstStyle/>
                    <a:p>
                      <a:pPr algn="l" fontAlgn="b"/>
                      <a:r>
                        <a:rPr lang="en-US" sz="1800" u="none" strike="noStrike">
                          <a:effectLst/>
                        </a:rPr>
                        <a:t>A</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$6,248.85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$6,567.28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$6,895.64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$7,240.42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$7,602.44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$7,982.57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$8,381.70 </a:t>
                      </a:r>
                      <a:endParaRPr lang="en-US" sz="1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2584156392"/>
                  </a:ext>
                </a:extLst>
              </a:tr>
              <a:tr h="282509">
                <a:tc>
                  <a:txBody>
                    <a:bodyPr/>
                    <a:lstStyle/>
                    <a:p>
                      <a:pPr algn="l" fontAlgn="b"/>
                      <a:r>
                        <a:rPr lang="en-US" sz="1800" u="none" strike="noStrike">
                          <a:effectLst/>
                        </a:rPr>
                        <a:t>B</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$6,420.68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$6,747.88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$7,085.27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$7,439.53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$7,811.51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$8,202.09 </a:t>
                      </a:r>
                      <a:endParaRPr lang="en-US" sz="1800" b="0" i="0" u="none" strike="noStrike">
                        <a:solidFill>
                          <a:srgbClr val="000000"/>
                        </a:solidFill>
                        <a:effectLst/>
                        <a:latin typeface="Aptos Narrow" panose="020B0004020202020204" pitchFamily="34" charset="0"/>
                      </a:endParaRPr>
                    </a:p>
                  </a:txBody>
                  <a:tcPr marL="4763" marR="4763" marT="4763" marB="0" anchor="b"/>
                </a:tc>
                <a:tc>
                  <a:txBody>
                    <a:bodyPr/>
                    <a:lstStyle/>
                    <a:p>
                      <a:pPr algn="r" fontAlgn="b"/>
                      <a:r>
                        <a:rPr lang="en-US" sz="1800" u="none" strike="noStrike">
                          <a:effectLst/>
                        </a:rPr>
                        <a:t>$8,612.19 </a:t>
                      </a:r>
                      <a:endParaRPr lang="en-US" sz="1800" b="0" i="0" u="none" strike="noStrike">
                        <a:solidFill>
                          <a:srgbClr val="000000"/>
                        </a:solidFill>
                        <a:effectLst/>
                        <a:latin typeface="Aptos Narrow" panose="020B0004020202020204" pitchFamily="34" charset="0"/>
                      </a:endParaRPr>
                    </a:p>
                  </a:txBody>
                  <a:tcPr marL="4763" marR="4763" marT="4763" marB="0" anchor="b"/>
                </a:tc>
                <a:extLst>
                  <a:ext uri="{0D108BD9-81ED-4DB2-BD59-A6C34878D82A}">
                    <a16:rowId xmlns:a16="http://schemas.microsoft.com/office/drawing/2014/main" val="859171565"/>
                  </a:ext>
                </a:extLst>
              </a:tr>
              <a:tr h="282509">
                <a:tc>
                  <a:txBody>
                    <a:bodyPr/>
                    <a:lstStyle/>
                    <a:p>
                      <a:pPr algn="l" fontAlgn="b"/>
                      <a:r>
                        <a:rPr lang="en-US" sz="1800" u="none" strike="noStrike">
                          <a:effectLst/>
                        </a:rPr>
                        <a:t>C</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$6,597.26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$6,933.44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$7,280.12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$7,644.12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$8,026.33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$8,427.64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$8,849.03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625704707"/>
                  </a:ext>
                </a:extLst>
              </a:tr>
              <a:tr h="282509">
                <a:tc>
                  <a:txBody>
                    <a:bodyPr/>
                    <a:lstStyle/>
                    <a:p>
                      <a:pPr algn="l" fontAlgn="b"/>
                      <a:r>
                        <a:rPr lang="en-US" sz="1800" u="none" strike="noStrike">
                          <a:effectLst/>
                        </a:rPr>
                        <a:t>D</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$6,778.70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$7,124.11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$7,480.32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$7,854.34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$8,247.05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$8,659.40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$9,092.38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971807167"/>
                  </a:ext>
                </a:extLst>
              </a:tr>
              <a:tr h="282509">
                <a:tc>
                  <a:txBody>
                    <a:bodyPr/>
                    <a:lstStyle/>
                    <a:p>
                      <a:pPr algn="l" fontAlgn="b"/>
                      <a:r>
                        <a:rPr lang="en-US" sz="1800" u="none" strike="noStrike">
                          <a:effectLst/>
                        </a:rPr>
                        <a:t>E</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$6,965.11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$7,320.03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$7,686.03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$8,070.33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$8,473.85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$8,897.54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$9,342.42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706227231"/>
                  </a:ext>
                </a:extLst>
              </a:tr>
              <a:tr h="282509">
                <a:tc>
                  <a:txBody>
                    <a:bodyPr/>
                    <a:lstStyle/>
                    <a:p>
                      <a:pPr algn="l" fontAlgn="b"/>
                      <a:r>
                        <a:rPr lang="en-US" sz="1800" u="none" strike="noStrike">
                          <a:effectLst/>
                        </a:rPr>
                        <a:t>F</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$7,156.65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$7,521.33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$7,897.39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$8,292.26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$8,706.88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$9,142.22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$9,599.33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517828590"/>
                  </a:ext>
                </a:extLst>
              </a:tr>
              <a:tr h="282509">
                <a:tc>
                  <a:txBody>
                    <a:bodyPr/>
                    <a:lstStyle/>
                    <a:p>
                      <a:pPr algn="l" fontAlgn="b"/>
                      <a:r>
                        <a:rPr lang="en-US" sz="1800" u="none" strike="noStrike">
                          <a:effectLst/>
                        </a:rPr>
                        <a:t>G</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$7,353.46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$7,728.16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$8,114.57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$8,520.30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$8,946.32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$9,393.63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$9,863.31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2876053605"/>
                  </a:ext>
                </a:extLst>
              </a:tr>
              <a:tr h="282509">
                <a:tc>
                  <a:txBody>
                    <a:bodyPr/>
                    <a:lstStyle/>
                    <a:p>
                      <a:pPr algn="l" fontAlgn="b"/>
                      <a:r>
                        <a:rPr lang="en-US" sz="1800" u="none" strike="noStrike">
                          <a:effectLst/>
                        </a:rPr>
                        <a:t>H</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$7,555.68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$7,940.69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$8,337.72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$8,754.61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$9,192.34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$9,651.96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$10,134.55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749286400"/>
                  </a:ext>
                </a:extLst>
              </a:tr>
              <a:tr h="282509">
                <a:tc>
                  <a:txBody>
                    <a:bodyPr/>
                    <a:lstStyle/>
                    <a:p>
                      <a:pPr algn="l" fontAlgn="b"/>
                      <a:r>
                        <a:rPr lang="en-US" sz="1800" u="none" strike="noStrike">
                          <a:effectLst/>
                        </a:rPr>
                        <a:t>I</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$7,763.45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$8,159.06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$8,567.01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$8,995.36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$9,445.13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$9,917.39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$10,413.25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2634348005"/>
                  </a:ext>
                </a:extLst>
              </a:tr>
              <a:tr h="282509">
                <a:tc>
                  <a:txBody>
                    <a:bodyPr/>
                    <a:lstStyle/>
                    <a:p>
                      <a:pPr algn="l" fontAlgn="b"/>
                      <a:r>
                        <a:rPr lang="en-US" sz="1800" u="none" strike="noStrike">
                          <a:effectLst/>
                        </a:rPr>
                        <a:t>J</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$7,976.96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$8,383.43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$8,802.60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$9,242.73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$9,704.87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$10,190.11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$10,699.62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074090065"/>
                  </a:ext>
                </a:extLst>
              </a:tr>
              <a:tr h="282509">
                <a:tc>
                  <a:txBody>
                    <a:bodyPr/>
                    <a:lstStyle/>
                    <a:p>
                      <a:pPr algn="l" fontAlgn="b"/>
                      <a:r>
                        <a:rPr lang="en-US" sz="1800" u="none" strike="noStrike">
                          <a:effectLst/>
                        </a:rPr>
                        <a:t>K</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$8,196.32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$8,613.98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$9,044.67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$9,496.91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$9,971.75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$10,470.34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$10,993.86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2368369702"/>
                  </a:ext>
                </a:extLst>
              </a:tr>
              <a:tr h="282509">
                <a:tc>
                  <a:txBody>
                    <a:bodyPr/>
                    <a:lstStyle/>
                    <a:p>
                      <a:pPr algn="l" fontAlgn="b"/>
                      <a:r>
                        <a:rPr lang="en-US" sz="1800" u="none" strike="noStrike">
                          <a:effectLst/>
                        </a:rPr>
                        <a:t>L</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$8,421.71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$8,850.86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$9,293.40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$9,758.07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$10,245.98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$10,758.28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$11,296.19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110077419"/>
                  </a:ext>
                </a:extLst>
              </a:tr>
              <a:tr h="282509">
                <a:tc>
                  <a:txBody>
                    <a:bodyPr/>
                    <a:lstStyle/>
                    <a:p>
                      <a:pPr algn="l" fontAlgn="b"/>
                      <a:r>
                        <a:rPr lang="en-US" sz="1800" u="none" strike="noStrike">
                          <a:effectLst/>
                        </a:rPr>
                        <a:t>M</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$8,653.31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$9,094.26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$9,548.97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$10,026.42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$10,527.74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$11,054.13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$11,606.84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859929312"/>
                  </a:ext>
                </a:extLst>
              </a:tr>
              <a:tr h="282509">
                <a:tc>
                  <a:txBody>
                    <a:bodyPr/>
                    <a:lstStyle/>
                    <a:p>
                      <a:pPr algn="l" fontAlgn="b"/>
                      <a:r>
                        <a:rPr lang="en-US" sz="1800" u="none" strike="noStrike">
                          <a:effectLst/>
                        </a:rPr>
                        <a:t>N</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$8,891.28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$9,344.35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$9,811.57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$10,302.15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$10,817.25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$11,358.12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$11,926.02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954004592"/>
                  </a:ext>
                </a:extLst>
              </a:tr>
              <a:tr h="282509">
                <a:tc>
                  <a:txBody>
                    <a:bodyPr/>
                    <a:lstStyle/>
                    <a:p>
                      <a:pPr algn="l" fontAlgn="b"/>
                      <a:r>
                        <a:rPr lang="en-US" sz="1800" u="none" strike="noStrike">
                          <a:effectLst/>
                        </a:rPr>
                        <a:t>O</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$10,585.46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$11,114.73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$11,670.47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$12,253.99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748610490"/>
                  </a:ext>
                </a:extLst>
              </a:tr>
              <a:tr h="282509">
                <a:tc>
                  <a:txBody>
                    <a:bodyPr/>
                    <a:lstStyle/>
                    <a:p>
                      <a:pPr algn="l" fontAlgn="b"/>
                      <a:r>
                        <a:rPr lang="en-US" sz="1800" u="none" strike="noStrike">
                          <a:effectLst/>
                        </a:rPr>
                        <a:t>P</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$11,991.40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$12,590.97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173895908"/>
                  </a:ext>
                </a:extLst>
              </a:tr>
              <a:tr h="282509">
                <a:tc>
                  <a:txBody>
                    <a:bodyPr/>
                    <a:lstStyle/>
                    <a:p>
                      <a:pPr algn="l" fontAlgn="b"/>
                      <a:r>
                        <a:rPr lang="en-US" sz="1800" u="none" strike="noStrike">
                          <a:effectLst/>
                        </a:rPr>
                        <a:t>Q</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$12,321.17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$12,937.23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685620944"/>
                  </a:ext>
                </a:extLst>
              </a:tr>
              <a:tr h="282509">
                <a:tc>
                  <a:txBody>
                    <a:bodyPr/>
                    <a:lstStyle/>
                    <a:p>
                      <a:pPr algn="l" fontAlgn="b"/>
                      <a:r>
                        <a:rPr lang="en-US" sz="1800" u="none" strike="noStrike">
                          <a:effectLst/>
                        </a:rPr>
                        <a:t>R</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$12,660.00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$13,293.00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3346473217"/>
                  </a:ext>
                </a:extLst>
              </a:tr>
              <a:tr h="282509">
                <a:tc>
                  <a:txBody>
                    <a:bodyPr/>
                    <a:lstStyle/>
                    <a:p>
                      <a:pPr algn="l" fontAlgn="b"/>
                      <a:r>
                        <a:rPr lang="en-US" sz="1800" u="none" strike="noStrike">
                          <a:effectLst/>
                        </a:rPr>
                        <a:t>S</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l" fontAlgn="b"/>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$13,008.15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tc>
                  <a:txBody>
                    <a:bodyPr/>
                    <a:lstStyle/>
                    <a:p>
                      <a:pPr algn="r" fontAlgn="b"/>
                      <a:r>
                        <a:rPr lang="en-US" sz="1800" u="none" strike="noStrike">
                          <a:effectLst/>
                        </a:rPr>
                        <a:t>$13,658.56 </a:t>
                      </a:r>
                      <a:endParaRPr lang="en-US" sz="1800" b="0" i="0" u="none" strike="noStrike">
                        <a:solidFill>
                          <a:srgbClr val="000000"/>
                        </a:solidFill>
                        <a:effectLst/>
                        <a:latin typeface="Aptos Narrow" panose="020B0004020202020204" pitchFamily="34" charset="0"/>
                      </a:endParaRPr>
                    </a:p>
                  </a:txBody>
                  <a:tcPr marL="4763" marR="4763" marT="4763" marB="0" anchor="b">
                    <a:noFill/>
                  </a:tcPr>
                </a:tc>
                <a:extLst>
                  <a:ext uri="{0D108BD9-81ED-4DB2-BD59-A6C34878D82A}">
                    <a16:rowId xmlns:a16="http://schemas.microsoft.com/office/drawing/2014/main" val="1333156022"/>
                  </a:ext>
                </a:extLst>
              </a:tr>
            </a:tbl>
          </a:graphicData>
        </a:graphic>
      </p:graphicFrame>
    </p:spTree>
    <p:extLst>
      <p:ext uri="{BB962C8B-B14F-4D97-AF65-F5344CB8AC3E}">
        <p14:creationId xmlns:p14="http://schemas.microsoft.com/office/powerpoint/2010/main" val="293326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D4AF-A004-4456-43D2-960269F2B8F4}"/>
              </a:ext>
            </a:extLst>
          </p:cNvPr>
          <p:cNvSpPr>
            <a:spLocks noGrp="1"/>
          </p:cNvSpPr>
          <p:nvPr>
            <p:ph type="title"/>
          </p:nvPr>
        </p:nvSpPr>
        <p:spPr/>
        <p:txBody>
          <a:bodyPr/>
          <a:lstStyle/>
          <a:p>
            <a:r>
              <a:rPr lang="en-US"/>
              <a:t>Summary from 9/9 AFT Meeting </a:t>
            </a:r>
          </a:p>
        </p:txBody>
      </p:sp>
      <p:sp>
        <p:nvSpPr>
          <p:cNvPr id="3" name="Content Placeholder 2">
            <a:extLst>
              <a:ext uri="{FF2B5EF4-FFF2-40B4-BE49-F238E27FC236}">
                <a16:creationId xmlns:a16="http://schemas.microsoft.com/office/drawing/2014/main" id="{B269F476-76A7-D4AA-D382-80EE598BDD6D}"/>
              </a:ext>
            </a:extLst>
          </p:cNvPr>
          <p:cNvSpPr>
            <a:spLocks noGrp="1"/>
          </p:cNvSpPr>
          <p:nvPr>
            <p:ph idx="1"/>
          </p:nvPr>
        </p:nvSpPr>
        <p:spPr/>
        <p:txBody>
          <a:bodyPr vert="horz" lIns="91440" tIns="45720" rIns="91440" bIns="45720" rtlCol="0" anchor="t">
            <a:normAutofit/>
          </a:bodyPr>
          <a:lstStyle/>
          <a:p>
            <a:r>
              <a:rPr lang="en-US"/>
              <a:t>Currently ~55% allocated to faculty salaries from RAF. </a:t>
            </a:r>
          </a:p>
          <a:p>
            <a:r>
              <a:rPr lang="en-US"/>
              <a:t>Proposals can be made but not without another group taking a smaller allocation. </a:t>
            </a:r>
          </a:p>
          <a:p>
            <a:r>
              <a:rPr lang="en-US"/>
              <a:t>Example of proposed idea: revised salary schedule based on promotion vs taking PD courses </a:t>
            </a:r>
          </a:p>
          <a:p>
            <a:r>
              <a:rPr lang="en-US"/>
              <a:t>Jim: Faculty can ask for a bigger allocation but must be prepared to really fight for it – i.e. go on strike </a:t>
            </a:r>
          </a:p>
          <a:p>
            <a:r>
              <a:rPr lang="en-US"/>
              <a:t>Unresolved question: How is Palomar making it work? With MQ they start at $77k and 40 steps, caps at $141k </a:t>
            </a:r>
          </a:p>
        </p:txBody>
      </p:sp>
    </p:spTree>
    <p:extLst>
      <p:ext uri="{BB962C8B-B14F-4D97-AF65-F5344CB8AC3E}">
        <p14:creationId xmlns:p14="http://schemas.microsoft.com/office/powerpoint/2010/main" val="74099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8</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Can faculty afford full time work at SDCCD?    Irena Stojimirovic, PhD Physics and Astronomy Professor Mesa College Physical Sciences Dep. Co-Chair istojimi@sdccd.edu  </vt:lpstr>
      <vt:lpstr>PowerPoint Presentation</vt:lpstr>
      <vt:lpstr>PowerPoint Presentation</vt:lpstr>
      <vt:lpstr>PowerPoint Presentation</vt:lpstr>
      <vt:lpstr>      Salary Comparison (out of 72 colleges) </vt:lpstr>
      <vt:lpstr>PowerPoint Presentation</vt:lpstr>
      <vt:lpstr>PowerPoint Presentation</vt:lpstr>
      <vt:lpstr>PowerPoint Presentation</vt:lpstr>
      <vt:lpstr>Summary from 9/9 AFT Meeting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Petition  to urge the San Diego Community College District (SDCCD) to address the pressing issue of inequitable faculty compensation, particularly within STEM disciplines, to ensure the recruitment and retention of qualified educators to serve our students.  </dc:title>
  <dc:creator>Joseph Martinez</dc:creator>
  <cp:revision>4</cp:revision>
  <dcterms:created xsi:type="dcterms:W3CDTF">2025-05-09T16:36:56Z</dcterms:created>
  <dcterms:modified xsi:type="dcterms:W3CDTF">2025-09-16T20:28:30Z</dcterms:modified>
</cp:coreProperties>
</file>