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4" name="Shape 10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2" name="Shape 11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Good Morning – so there is a lot going on with this project, and I’m happy to be sharing an update with you all. This time, I’m going into the weeds a little more to really make sure everyone is aware of the work being done, and the challenges both right now and moving forward.</a:t>
            </a:r>
          </a:p>
          <a:p>
            <a:pPr/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Miram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2"/>
          <p:cNvSpPr/>
          <p:nvPr/>
        </p:nvSpPr>
        <p:spPr>
          <a:xfrm>
            <a:off x="0" y="0"/>
            <a:ext cx="4267200" cy="6858000"/>
          </a:xfrm>
          <a:prstGeom prst="rect">
            <a:avLst/>
          </a:prstGeom>
          <a:solidFill>
            <a:srgbClr val="1E9097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300">
                <a:solidFill>
                  <a:srgbClr val="1E9097"/>
                </a:solidFill>
              </a:defRPr>
            </a:pPr>
          </a:p>
        </p:txBody>
      </p:sp>
      <p:pic>
        <p:nvPicPr>
          <p:cNvPr id="93" name="Graphic 3" descr="Graphic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288123" y="-3206046"/>
            <a:ext cx="22437714" cy="21320305"/>
          </a:xfrm>
          <a:prstGeom prst="rect">
            <a:avLst/>
          </a:prstGeom>
          <a:ln w="12700">
            <a:miter lim="400000"/>
          </a:ln>
        </p:spPr>
      </p:pic>
      <p:sp>
        <p:nvSpPr>
          <p:cNvPr id="94" name="Body Level One…"/>
          <p:cNvSpPr txBox="1"/>
          <p:nvPr>
            <p:ph type="body" sz="half" idx="1" hasCustomPrompt="1"/>
          </p:nvPr>
        </p:nvSpPr>
        <p:spPr>
          <a:xfrm>
            <a:off x="4763292" y="1944679"/>
            <a:ext cx="7098701" cy="4411417"/>
          </a:xfrm>
          <a:prstGeom prst="rect">
            <a:avLst/>
          </a:prstGeom>
        </p:spPr>
        <p:txBody>
          <a:bodyPr anchor="ctr"/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  <a:lvl2pPr>
              <a:defRPr>
                <a:latin typeface="Arial"/>
                <a:ea typeface="Arial"/>
                <a:cs typeface="Arial"/>
                <a:sym typeface="Arial"/>
              </a:defRPr>
            </a:lvl2pPr>
            <a:lvl3pPr>
              <a:defRPr>
                <a:latin typeface="Arial"/>
                <a:ea typeface="Arial"/>
                <a:cs typeface="Arial"/>
                <a:sym typeface="Arial"/>
              </a:defRPr>
            </a:lvl3pPr>
            <a:lvl4pPr>
              <a:defRPr>
                <a:latin typeface="Arial"/>
                <a:ea typeface="Arial"/>
                <a:cs typeface="Arial"/>
                <a:sym typeface="Arial"/>
              </a:defRPr>
            </a:lvl4pPr>
            <a:lvl5pPr>
              <a:defRPr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Click to add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5" name="Miramar College"/>
          <p:cNvSpPr txBox="1"/>
          <p:nvPr>
            <p:ph type="title" hasCustomPrompt="1"/>
          </p:nvPr>
        </p:nvSpPr>
        <p:spPr>
          <a:xfrm>
            <a:off x="637499" y="915348"/>
            <a:ext cx="2992201" cy="1325033"/>
          </a:xfrm>
          <a:prstGeom prst="rect">
            <a:avLst/>
          </a:prstGeom>
        </p:spPr>
        <p:txBody>
          <a:bodyPr/>
          <a:lstStyle/>
          <a:p>
            <a:pPr/>
            <a:r>
              <a:t>Miramar College</a:t>
            </a:r>
          </a:p>
        </p:txBody>
      </p:sp>
      <p:pic>
        <p:nvPicPr>
          <p:cNvPr id="96" name="Picture 5" descr="Pictur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64859" y="5942653"/>
            <a:ext cx="1131496" cy="609394"/>
          </a:xfrm>
          <a:prstGeom prst="rect">
            <a:avLst/>
          </a:prstGeom>
          <a:ln w="12700">
            <a:miter lim="400000"/>
          </a:ln>
        </p:spPr>
      </p:pic>
      <p:sp>
        <p:nvSpPr>
          <p:cNvPr id="97" name="Slide Number"/>
          <p:cNvSpPr txBox="1"/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5.png"/><Relationship Id="rId3" Type="http://schemas.openxmlformats.org/officeDocument/2006/relationships/image" Target="../media/image1.jpeg"/><Relationship Id="rId4" Type="http://schemas.openxmlformats.org/officeDocument/2006/relationships/image" Target="../media/image16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hyperlink" Target="mailto:droberts001@sdccd.edu" TargetMode="External"/><Relationship Id="rId3" Type="http://schemas.openxmlformats.org/officeDocument/2006/relationships/hyperlink" Target="https://calendly.com/droberts001/crm-feedback-meetings" TargetMode="Externa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6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7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image" Target="../media/image14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itle 1"/>
          <p:cNvSpPr txBox="1"/>
          <p:nvPr>
            <p:ph type="ctrTitle"/>
          </p:nvPr>
        </p:nvSpPr>
        <p:spPr>
          <a:xfrm>
            <a:off x="1523999" y="779462"/>
            <a:ext cx="9144001" cy="1060769"/>
          </a:xfrm>
          <a:prstGeom prst="rect">
            <a:avLst/>
          </a:prstGeom>
        </p:spPr>
        <p:txBody>
          <a:bodyPr/>
          <a:lstStyle>
            <a:lvl1pPr defTabSz="905255">
              <a:defRPr sz="5940"/>
            </a:lvl1pPr>
          </a:lstStyle>
          <a:p>
            <a:pPr/>
            <a:r>
              <a:t>CRM Implementation Update</a:t>
            </a:r>
          </a:p>
        </p:txBody>
      </p:sp>
      <p:pic>
        <p:nvPicPr>
          <p:cNvPr id="107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300916" y="2134855"/>
            <a:ext cx="2496670" cy="2349806"/>
          </a:xfrm>
          <a:prstGeom prst="rect">
            <a:avLst/>
          </a:prstGeom>
          <a:ln w="12700">
            <a:miter lim="400000"/>
          </a:ln>
        </p:spPr>
      </p:pic>
      <p:pic>
        <p:nvPicPr>
          <p:cNvPr id="108" name="Picture 4" descr="Picture 4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369164" y="2134855"/>
            <a:ext cx="1979758" cy="2349807"/>
          </a:xfrm>
          <a:prstGeom prst="rect">
            <a:avLst/>
          </a:prstGeom>
          <a:ln w="12700">
            <a:miter lim="400000"/>
          </a:ln>
        </p:spPr>
      </p:pic>
      <p:sp>
        <p:nvSpPr>
          <p:cNvPr id="109" name="TextBox 2"/>
          <p:cNvSpPr txBox="1"/>
          <p:nvPr/>
        </p:nvSpPr>
        <p:spPr>
          <a:xfrm>
            <a:off x="3671475" y="6030262"/>
            <a:ext cx="4849050" cy="3330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/>
          </a:lstStyle>
          <a:p>
            <a:pPr/>
            <a:r>
              <a:t>September 2, 2025</a:t>
            </a:r>
          </a:p>
        </p:txBody>
      </p:sp>
      <p:pic>
        <p:nvPicPr>
          <p:cNvPr id="110" name="Picture 10" descr="Picture 10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168943" y="4906052"/>
            <a:ext cx="3854112" cy="82958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itle 2"/>
          <p:cNvSpPr txBox="1"/>
          <p:nvPr>
            <p:ph type="title"/>
          </p:nvPr>
        </p:nvSpPr>
        <p:spPr>
          <a:xfrm>
            <a:off x="550984" y="915348"/>
            <a:ext cx="3188679" cy="1325033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FFFFFF"/>
                </a:solidFill>
              </a:defRPr>
            </a:lvl1pPr>
          </a:lstStyle>
          <a:p>
            <a:pPr/>
            <a:r>
              <a:t>Implementation Update</a:t>
            </a:r>
          </a:p>
        </p:txBody>
      </p:sp>
      <p:sp>
        <p:nvSpPr>
          <p:cNvPr id="177" name="TextBox 3"/>
          <p:cNvSpPr txBox="1"/>
          <p:nvPr/>
        </p:nvSpPr>
        <p:spPr>
          <a:xfrm>
            <a:off x="5391443" y="1477108"/>
            <a:ext cx="5560301" cy="5493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trike="sngStrike" sz="3600"/>
            </a:lvl1pPr>
          </a:lstStyle>
          <a:p>
            <a:pPr/>
            <a:r>
              <a:t>18 MONTHS</a:t>
            </a:r>
          </a:p>
        </p:txBody>
      </p:sp>
      <p:pic>
        <p:nvPicPr>
          <p:cNvPr id="178" name="Graphic 4" descr="Graphic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74306" y="3207335"/>
            <a:ext cx="1605624" cy="1605624"/>
          </a:xfrm>
          <a:prstGeom prst="rect">
            <a:avLst/>
          </a:prstGeom>
          <a:ln w="12700">
            <a:miter lim="400000"/>
          </a:ln>
        </p:spPr>
      </p:pic>
      <p:pic>
        <p:nvPicPr>
          <p:cNvPr id="179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562363" y="3429000"/>
            <a:ext cx="1036171" cy="141878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0" name="Graphic 6" descr="Graphic 6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180966" y="3300757"/>
            <a:ext cx="1418780" cy="1418780"/>
          </a:xfrm>
          <a:prstGeom prst="rect">
            <a:avLst/>
          </a:prstGeom>
          <a:ln w="12700">
            <a:miter lim="400000"/>
          </a:ln>
        </p:spPr>
      </p:pic>
      <p:sp>
        <p:nvSpPr>
          <p:cNvPr id="181" name="TextBox 7"/>
          <p:cNvSpPr txBox="1"/>
          <p:nvPr/>
        </p:nvSpPr>
        <p:spPr>
          <a:xfrm>
            <a:off x="5273699" y="2263076"/>
            <a:ext cx="5678047" cy="4970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3200"/>
            </a:lvl1pPr>
          </a:lstStyle>
          <a:p>
            <a:pPr/>
            <a:r>
              <a:t>10 Months and counting…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Content Placeholder 1"/>
          <p:cNvSpPr txBox="1"/>
          <p:nvPr>
            <p:ph type="body" sz="half" idx="1"/>
          </p:nvPr>
        </p:nvSpPr>
        <p:spPr>
          <a:xfrm>
            <a:off x="4762500" y="1944688"/>
            <a:ext cx="7099300" cy="4411663"/>
          </a:xfrm>
          <a:prstGeom prst="rect">
            <a:avLst/>
          </a:prstGeom>
        </p:spPr>
        <p:txBody>
          <a:bodyPr/>
          <a:lstStyle/>
          <a:p>
            <a:pPr marL="0" indent="0" algn="ctr">
              <a:buSzTx/>
              <a:buNone/>
              <a:defRPr sz="2400"/>
            </a:pPr>
            <a:r>
              <a:t>Dan Roberts</a:t>
            </a:r>
          </a:p>
          <a:p>
            <a:pPr marL="0" indent="0" algn="ctr">
              <a:buSzTx/>
              <a:buNone/>
              <a:defRPr sz="2400"/>
            </a:pPr>
            <a:r>
              <a: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2" invalidUrl="" action="" tgtFrame="" tooltip="" history="1" highlightClick="0" endSnd="0"/>
              </a:rPr>
              <a:t>droberts001@sdccd.edu</a:t>
            </a:r>
          </a:p>
          <a:p>
            <a:pPr marL="0" indent="0" algn="ctr">
              <a:buSzTx/>
              <a:buNone/>
              <a:defRPr sz="2400"/>
            </a:pPr>
            <a:r>
              <a: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3" invalidUrl="" action="" tgtFrame="" tooltip="" history="1" highlightClick="0" endSnd="0"/>
              </a:rPr>
              <a:t>https://calendly.com/droberts001/crm-feedback-meetings</a:t>
            </a:r>
            <a:r>
              <a:t> </a:t>
            </a:r>
          </a:p>
          <a:p>
            <a:pPr marL="0" indent="0" algn="ctr">
              <a:buSzTx/>
              <a:buNone/>
              <a:defRPr sz="1100"/>
            </a:pPr>
          </a:p>
          <a:p>
            <a:pPr marL="0" indent="0" algn="ctr">
              <a:buSzTx/>
              <a:buNone/>
              <a:defRPr b="1" sz="4000"/>
            </a:pPr>
            <a:r>
              <a:t>Thank You</a:t>
            </a:r>
          </a:p>
        </p:txBody>
      </p:sp>
      <p:sp>
        <p:nvSpPr>
          <p:cNvPr id="184" name="Title 2"/>
          <p:cNvSpPr txBox="1"/>
          <p:nvPr>
            <p:ph type="title"/>
          </p:nvPr>
        </p:nvSpPr>
        <p:spPr>
          <a:xfrm>
            <a:off x="486382" y="915348"/>
            <a:ext cx="3143319" cy="1325033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FFFFFF"/>
                </a:solidFill>
              </a:defRPr>
            </a:lvl1pPr>
          </a:lstStyle>
          <a:p>
            <a:pPr/>
            <a:r>
              <a:t>Implementation Update</a:t>
            </a:r>
          </a:p>
        </p:txBody>
      </p:sp>
      <p:sp>
        <p:nvSpPr>
          <p:cNvPr id="185" name="Content Placeholder 1"/>
          <p:cNvSpPr txBox="1"/>
          <p:nvPr/>
        </p:nvSpPr>
        <p:spPr>
          <a:xfrm>
            <a:off x="6537410" y="915348"/>
            <a:ext cx="4049784" cy="17519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  <a:defRPr sz="4000"/>
            </a:pPr>
            <a:r>
              <a:t>QUESTIONS? </a:t>
            </a:r>
            <a:endParaRPr sz="2800"/>
          </a:p>
          <a:p>
            <a:pPr algn="ctr">
              <a:lnSpc>
                <a:spcPct val="90000"/>
              </a:lnSpc>
              <a:spcBef>
                <a:spcPts val="1000"/>
              </a:spcBef>
              <a:defRPr sz="4000"/>
            </a:pPr>
            <a:r>
              <a:t>DISCUSSION?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itle 2"/>
          <p:cNvSpPr txBox="1"/>
          <p:nvPr>
            <p:ph type="title"/>
          </p:nvPr>
        </p:nvSpPr>
        <p:spPr>
          <a:xfrm>
            <a:off x="486382" y="915348"/>
            <a:ext cx="3143319" cy="1325033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FFFFFF"/>
                </a:solidFill>
              </a:defRPr>
            </a:lvl1pPr>
          </a:lstStyle>
          <a:p>
            <a:pPr/>
            <a:r>
              <a:t>Implementation Update</a:t>
            </a:r>
          </a:p>
        </p:txBody>
      </p:sp>
      <p:pic>
        <p:nvPicPr>
          <p:cNvPr id="115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771021" y="915348"/>
            <a:ext cx="7062391" cy="5296793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Star: 6 Points 4"/>
          <p:cNvSpPr/>
          <p:nvPr/>
        </p:nvSpPr>
        <p:spPr>
          <a:xfrm>
            <a:off x="8871904" y="3858190"/>
            <a:ext cx="290458" cy="322729"/>
          </a:xfrm>
          <a:prstGeom prst="star6">
            <a:avLst>
              <a:gd name="adj" fmla="val 28868"/>
              <a:gd name="hf" fmla="val 115470"/>
            </a:avLst>
          </a:prstGeom>
          <a:solidFill>
            <a:srgbClr val="FF0000"/>
          </a:solidFill>
          <a:ln w="12700">
            <a:solidFill>
              <a:srgbClr val="FF0000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1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90093" y="788349"/>
            <a:ext cx="5271691" cy="4125672"/>
          </a:xfrm>
          <a:prstGeom prst="rect">
            <a:avLst/>
          </a:prstGeom>
          <a:ln w="12700">
            <a:miter lim="400000"/>
          </a:ln>
        </p:spPr>
      </p:pic>
      <p:sp>
        <p:nvSpPr>
          <p:cNvPr id="119" name="TextBox 8"/>
          <p:cNvSpPr txBox="1"/>
          <p:nvPr/>
        </p:nvSpPr>
        <p:spPr>
          <a:xfrm>
            <a:off x="507805" y="788349"/>
            <a:ext cx="3305323" cy="1108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600">
                <a:solidFill>
                  <a:srgbClr val="FFFFFF"/>
                </a:solidFill>
              </a:defRPr>
            </a:lvl1pPr>
          </a:lstStyle>
          <a:p>
            <a:pPr/>
            <a:r>
              <a:t>Implementation Update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itle 2"/>
          <p:cNvSpPr txBox="1"/>
          <p:nvPr>
            <p:ph type="title"/>
          </p:nvPr>
        </p:nvSpPr>
        <p:spPr>
          <a:xfrm>
            <a:off x="486382" y="915348"/>
            <a:ext cx="3143319" cy="1325033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FFFFFF"/>
                </a:solidFill>
              </a:defRPr>
            </a:lvl1pPr>
          </a:lstStyle>
          <a:p>
            <a:pPr/>
            <a:r>
              <a:t>Implementation Update</a:t>
            </a:r>
          </a:p>
        </p:txBody>
      </p:sp>
      <p:graphicFrame>
        <p:nvGraphicFramePr>
          <p:cNvPr id="122" name="Table 1"/>
          <p:cNvGraphicFramePr/>
          <p:nvPr/>
        </p:nvGraphicFramePr>
        <p:xfrm>
          <a:off x="4794739" y="2114712"/>
          <a:ext cx="6805374" cy="296672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402686"/>
                <a:gridCol w="3402686"/>
              </a:tblGrid>
              <a:tr h="370840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Program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Campaign Status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00808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Paralegal Studies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olidFill>
                            <a:srgbClr val="008080"/>
                          </a:solidFill>
                        </a:rPr>
                        <a:t>Completed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D9D9D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Automotive Studies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olidFill>
                            <a:srgbClr val="008080"/>
                          </a:solidFill>
                        </a:rPr>
                        <a:t>Completed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Personal Training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olidFill>
                            <a:srgbClr val="008080"/>
                          </a:solidFill>
                        </a:rPr>
                        <a:t>Completed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D9D9D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Yoga Teacher Training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olidFill>
                            <a:srgbClr val="008080"/>
                          </a:solidFill>
                        </a:rPr>
                        <a:t>Completed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Communication Studies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olidFill>
                            <a:srgbClr val="008080"/>
                          </a:solidFill>
                        </a:rPr>
                        <a:t>Completed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D9D9D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Child Development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olidFill>
                            <a:srgbClr val="008080"/>
                          </a:solidFill>
                        </a:rPr>
                        <a:t>Completed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Diesel Technology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olidFill>
                            <a:srgbClr val="008080"/>
                          </a:solidFill>
                        </a:rPr>
                        <a:t>Completed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123" name="TextBox 21"/>
          <p:cNvSpPr txBox="1"/>
          <p:nvPr/>
        </p:nvSpPr>
        <p:spPr>
          <a:xfrm>
            <a:off x="5476500" y="540849"/>
            <a:ext cx="5441853" cy="8765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2800"/>
            </a:lvl1pPr>
          </a:lstStyle>
          <a:p>
            <a:pPr/>
            <a:r>
              <a:t>Program  Communication Campaigns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itle 2"/>
          <p:cNvSpPr txBox="1"/>
          <p:nvPr>
            <p:ph type="title"/>
          </p:nvPr>
        </p:nvSpPr>
        <p:spPr>
          <a:xfrm>
            <a:off x="522513" y="915987"/>
            <a:ext cx="3360718" cy="1323976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FFFFFF"/>
                </a:solidFill>
              </a:defRPr>
            </a:lvl1pPr>
          </a:lstStyle>
          <a:p>
            <a:pPr/>
            <a:r>
              <a:t>Implementation Update</a:t>
            </a:r>
          </a:p>
        </p:txBody>
      </p:sp>
      <p:pic>
        <p:nvPicPr>
          <p:cNvPr id="126" name="Picture 10" descr="Picture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48054" y="1067722"/>
            <a:ext cx="2809317" cy="4722556"/>
          </a:xfrm>
          <a:prstGeom prst="rect">
            <a:avLst/>
          </a:prstGeom>
          <a:ln w="12700">
            <a:miter lim="400000"/>
          </a:ln>
        </p:spPr>
      </p:pic>
      <p:sp>
        <p:nvSpPr>
          <p:cNvPr id="127" name="TextBox 11"/>
          <p:cNvSpPr txBox="1"/>
          <p:nvPr/>
        </p:nvSpPr>
        <p:spPr>
          <a:xfrm>
            <a:off x="5036444" y="376727"/>
            <a:ext cx="5441853" cy="444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2800"/>
            </a:lvl1pPr>
          </a:lstStyle>
          <a:p>
            <a:pPr/>
            <a:r>
              <a:t>Smart Form = Smart Time </a:t>
            </a:r>
          </a:p>
        </p:txBody>
      </p:sp>
      <p:pic>
        <p:nvPicPr>
          <p:cNvPr id="128" name="Picture 13" descr="Picture 1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636899" y="942164"/>
            <a:ext cx="2866548" cy="5264583"/>
          </a:xfrm>
          <a:prstGeom prst="rect">
            <a:avLst/>
          </a:prstGeom>
          <a:ln w="12700">
            <a:miter lim="400000"/>
          </a:ln>
        </p:spPr>
      </p:pic>
      <p:sp>
        <p:nvSpPr>
          <p:cNvPr id="129" name="Arrow: Right 14"/>
          <p:cNvSpPr/>
          <p:nvPr/>
        </p:nvSpPr>
        <p:spPr>
          <a:xfrm>
            <a:off x="7757369" y="4935415"/>
            <a:ext cx="879531" cy="304801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8080"/>
          </a:solidFill>
          <a:ln w="12700">
            <a:solidFill>
              <a:srgbClr val="1D3053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6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4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1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8" presetID="2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8" grpId="3"/>
      <p:bldP build="whole" bldLvl="1" animBg="1" rev="0" advAuto="0" spid="129" grpId="2"/>
      <p:bldP build="whole" bldLvl="1" animBg="1" rev="0" advAuto="0" spid="126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itle 2"/>
          <p:cNvSpPr txBox="1"/>
          <p:nvPr>
            <p:ph type="title"/>
          </p:nvPr>
        </p:nvSpPr>
        <p:spPr>
          <a:xfrm>
            <a:off x="522513" y="915987"/>
            <a:ext cx="3360718" cy="1323976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FFFFFF"/>
                </a:solidFill>
              </a:defRPr>
            </a:lvl1pPr>
          </a:lstStyle>
          <a:p>
            <a:pPr/>
            <a:r>
              <a:t>Implementation Update</a:t>
            </a:r>
          </a:p>
        </p:txBody>
      </p:sp>
      <p:pic>
        <p:nvPicPr>
          <p:cNvPr id="132" name="Picture 13" descr="Picture 1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064368" y="4023681"/>
            <a:ext cx="6264722" cy="1751192"/>
          </a:xfrm>
          <a:prstGeom prst="rect">
            <a:avLst/>
          </a:prstGeom>
          <a:ln w="12700">
            <a:miter lim="400000"/>
          </a:ln>
        </p:spPr>
      </p:pic>
      <p:pic>
        <p:nvPicPr>
          <p:cNvPr id="133" name="Picture 15" descr="Picture 1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064368" y="1457050"/>
            <a:ext cx="3334216" cy="1971950"/>
          </a:xfrm>
          <a:prstGeom prst="rect">
            <a:avLst/>
          </a:prstGeom>
          <a:ln w="12700">
            <a:miter lim="400000"/>
          </a:ln>
        </p:spPr>
      </p:pic>
      <p:sp>
        <p:nvSpPr>
          <p:cNvPr id="134" name="TextBox 16"/>
          <p:cNvSpPr txBox="1"/>
          <p:nvPr/>
        </p:nvSpPr>
        <p:spPr>
          <a:xfrm>
            <a:off x="9013445" y="1577975"/>
            <a:ext cx="2499790" cy="12239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4000"/>
            </a:lvl1pPr>
          </a:lstStyle>
          <a:p>
            <a:pPr/>
            <a:r>
              <a:t>PEARL Orientation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ontent Placeholder 1"/>
          <p:cNvSpPr txBox="1"/>
          <p:nvPr>
            <p:ph type="body" sz="half" idx="1"/>
          </p:nvPr>
        </p:nvSpPr>
        <p:spPr>
          <a:xfrm>
            <a:off x="5314062" y="1752201"/>
            <a:ext cx="5871581" cy="3863154"/>
          </a:xfrm>
          <a:prstGeom prst="rect">
            <a:avLst/>
          </a:prstGeom>
        </p:spPr>
        <p:txBody>
          <a:bodyPr/>
          <a:lstStyle/>
          <a:p>
            <a:pPr>
              <a:defRPr b="1" sz="2200"/>
            </a:pPr>
            <a:r>
              <a:t>Phase 3 (Aug-Oct)</a:t>
            </a:r>
            <a:r>
              <a:rPr b="0"/>
              <a:t>: Transition of Ocelot to CRM Chat functions, Finalize FA, LEAD and Counseling integration and begin initial efforts with DSPS, Promise, Veterans and more areas</a:t>
            </a:r>
            <a:endParaRPr b="0"/>
          </a:p>
          <a:p>
            <a:pPr>
              <a:defRPr b="1" sz="2200"/>
            </a:pPr>
            <a:r>
              <a:t>Continuous Improvement</a:t>
            </a:r>
            <a:r>
              <a:rPr b="0"/>
              <a:t>: Identify, document and refine approaches and lessons learned…</a:t>
            </a:r>
          </a:p>
        </p:txBody>
      </p:sp>
      <p:sp>
        <p:nvSpPr>
          <p:cNvPr id="137" name="Title 2"/>
          <p:cNvSpPr txBox="1"/>
          <p:nvPr>
            <p:ph type="title"/>
          </p:nvPr>
        </p:nvSpPr>
        <p:spPr>
          <a:xfrm>
            <a:off x="486382" y="915348"/>
            <a:ext cx="3143319" cy="1325033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FFFFFF"/>
                </a:solidFill>
              </a:defRPr>
            </a:lvl1pPr>
          </a:lstStyle>
          <a:p>
            <a:pPr/>
            <a:r>
              <a:t>Implementation Update</a:t>
            </a:r>
          </a:p>
        </p:txBody>
      </p:sp>
      <p:sp>
        <p:nvSpPr>
          <p:cNvPr id="138" name="TextBox 2"/>
          <p:cNvSpPr txBox="1"/>
          <p:nvPr/>
        </p:nvSpPr>
        <p:spPr>
          <a:xfrm>
            <a:off x="5359782" y="504092"/>
            <a:ext cx="5661083" cy="4970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3200"/>
            </a:lvl1pPr>
          </a:lstStyle>
          <a:p>
            <a:pPr/>
            <a:r>
              <a:t>Phase 3…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itle 2"/>
          <p:cNvSpPr txBox="1"/>
          <p:nvPr>
            <p:ph type="title"/>
          </p:nvPr>
        </p:nvSpPr>
        <p:spPr>
          <a:xfrm>
            <a:off x="539260" y="915348"/>
            <a:ext cx="3176954" cy="1325033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FFFFFF"/>
                </a:solidFill>
              </a:defRPr>
            </a:lvl1pPr>
          </a:lstStyle>
          <a:p>
            <a:pPr/>
            <a:r>
              <a:t>Implementation Update</a:t>
            </a:r>
          </a:p>
        </p:txBody>
      </p:sp>
      <p:sp>
        <p:nvSpPr>
          <p:cNvPr id="141" name="TextBox 3"/>
          <p:cNvSpPr txBox="1"/>
          <p:nvPr/>
        </p:nvSpPr>
        <p:spPr>
          <a:xfrm>
            <a:off x="5588423" y="653738"/>
            <a:ext cx="5441853" cy="444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2800"/>
            </a:lvl1pPr>
          </a:lstStyle>
          <a:p>
            <a:pPr/>
            <a:r>
              <a:t>Retention/Persistence</a:t>
            </a:r>
          </a:p>
        </p:txBody>
      </p:sp>
      <p:pic>
        <p:nvPicPr>
          <p:cNvPr id="142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66385" y="2047858"/>
            <a:ext cx="1124108" cy="1105055"/>
          </a:xfrm>
          <a:prstGeom prst="rect">
            <a:avLst/>
          </a:prstGeom>
          <a:ln w="12700">
            <a:miter lim="400000"/>
          </a:ln>
        </p:spPr>
      </p:pic>
      <p:pic>
        <p:nvPicPr>
          <p:cNvPr id="143" name="Picture 8" descr="Picture 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556591" y="1519815"/>
            <a:ext cx="4920303" cy="216114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4" name="Picture 11" descr="Picture 11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208438" y="4023814"/>
            <a:ext cx="4538331" cy="197637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itle 2"/>
          <p:cNvSpPr txBox="1"/>
          <p:nvPr>
            <p:ph type="title"/>
          </p:nvPr>
        </p:nvSpPr>
        <p:spPr>
          <a:xfrm>
            <a:off x="422030" y="915348"/>
            <a:ext cx="3207671" cy="1325033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FFFFFF"/>
                </a:solidFill>
              </a:defRPr>
            </a:lvl1pPr>
          </a:lstStyle>
          <a:p>
            <a:pPr/>
            <a:r>
              <a:t>Implementation Update</a:t>
            </a:r>
          </a:p>
        </p:txBody>
      </p:sp>
      <p:grpSp>
        <p:nvGrpSpPr>
          <p:cNvPr id="174" name="Diagram 12"/>
          <p:cNvGrpSpPr/>
          <p:nvPr/>
        </p:nvGrpSpPr>
        <p:grpSpPr>
          <a:xfrm>
            <a:off x="5053395" y="1230923"/>
            <a:ext cx="6148352" cy="4633913"/>
            <a:chOff x="0" y="0"/>
            <a:chExt cx="6148351" cy="4633912"/>
          </a:xfrm>
        </p:grpSpPr>
        <p:grpSp>
          <p:nvGrpSpPr>
            <p:cNvPr id="149" name="Group"/>
            <p:cNvGrpSpPr/>
            <p:nvPr/>
          </p:nvGrpSpPr>
          <p:grpSpPr>
            <a:xfrm>
              <a:off x="0" y="0"/>
              <a:ext cx="1951858" cy="4633913"/>
              <a:chOff x="0" y="0"/>
              <a:chExt cx="1951857" cy="4633912"/>
            </a:xfrm>
          </p:grpSpPr>
          <p:sp>
            <p:nvSpPr>
              <p:cNvPr id="147" name="Rounded Rectangle"/>
              <p:cNvSpPr/>
              <p:nvPr/>
            </p:nvSpPr>
            <p:spPr>
              <a:xfrm>
                <a:off x="0" y="0"/>
                <a:ext cx="1951858" cy="4633913"/>
              </a:xfrm>
              <a:prstGeom prst="roundRect">
                <a:avLst>
                  <a:gd name="adj" fmla="val 10000"/>
                </a:avLst>
              </a:prstGeom>
              <a:solidFill>
                <a:srgbClr val="CDD4E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977900">
                  <a:lnSpc>
                    <a:spcPct val="90000"/>
                  </a:lnSpc>
                  <a:spcBef>
                    <a:spcPts val="700"/>
                  </a:spcBef>
                </a:pPr>
              </a:p>
            </p:txBody>
          </p:sp>
          <p:sp>
            <p:nvSpPr>
              <p:cNvPr id="148" name="Phase 3…"/>
              <p:cNvSpPr txBox="1"/>
              <p:nvPr/>
            </p:nvSpPr>
            <p:spPr>
              <a:xfrm>
                <a:off x="0" y="284912"/>
                <a:ext cx="1951858" cy="82034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83819" tIns="83819" rIns="83819" bIns="83819" numCol="1" anchor="ctr">
                <a:spAutoFit/>
              </a:bodyPr>
              <a:lstStyle/>
              <a:p>
                <a:pPr algn="ctr" defTabSz="977900">
                  <a:lnSpc>
                    <a:spcPct val="90000"/>
                  </a:lnSpc>
                  <a:spcBef>
                    <a:spcPts val="900"/>
                  </a:spcBef>
                  <a:defRPr b="1" sz="2200"/>
                </a:pPr>
                <a:r>
                  <a:t>Phase 3</a:t>
                </a:r>
                <a:r>
                  <a:rPr b="0"/>
                  <a:t> </a:t>
                </a:r>
                <a:endParaRPr b="0"/>
              </a:p>
              <a:p>
                <a:pPr algn="ctr" defTabSz="977900">
                  <a:lnSpc>
                    <a:spcPct val="90000"/>
                  </a:lnSpc>
                  <a:spcBef>
                    <a:spcPts val="600"/>
                  </a:spcBef>
                  <a:defRPr sz="1600"/>
                </a:pPr>
                <a:r>
                  <a:t>(Aug-Oct. '25)</a:t>
                </a:r>
              </a:p>
            </p:txBody>
          </p:sp>
        </p:grpSp>
        <p:grpSp>
          <p:nvGrpSpPr>
            <p:cNvPr id="152" name="Group"/>
            <p:cNvGrpSpPr/>
            <p:nvPr/>
          </p:nvGrpSpPr>
          <p:grpSpPr>
            <a:xfrm>
              <a:off x="195186" y="1391530"/>
              <a:ext cx="1561486" cy="1397188"/>
              <a:chOff x="0" y="0"/>
              <a:chExt cx="1561485" cy="1397187"/>
            </a:xfrm>
          </p:grpSpPr>
          <p:sp>
            <p:nvSpPr>
              <p:cNvPr id="150" name="Rounded Rectangle"/>
              <p:cNvSpPr/>
              <p:nvPr/>
            </p:nvSpPr>
            <p:spPr>
              <a:xfrm>
                <a:off x="0" y="0"/>
                <a:ext cx="1561486" cy="1397188"/>
              </a:xfrm>
              <a:prstGeom prst="roundRect">
                <a:avLst>
                  <a:gd name="adj" fmla="val 10000"/>
                </a:avLst>
              </a:prstGeom>
              <a:solidFill>
                <a:schemeClr val="accent1"/>
              </a:solidFill>
              <a:ln w="12700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355600">
                  <a:lnSpc>
                    <a:spcPct val="90000"/>
                  </a:lnSpc>
                  <a:spcBef>
                    <a:spcPts val="700"/>
                  </a:spcBef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51" name="Creation of Academic Program Campaigns"/>
              <p:cNvSpPr txBox="1"/>
              <p:nvPr/>
            </p:nvSpPr>
            <p:spPr>
              <a:xfrm>
                <a:off x="46001" y="572794"/>
                <a:ext cx="1469483" cy="25159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5240" tIns="15240" rIns="15240" bIns="15240" numCol="1" anchor="ctr">
                <a:spAutoFit/>
              </a:bodyPr>
              <a:lstStyle>
                <a:lvl1pPr algn="ctr" defTabSz="355600">
                  <a:lnSpc>
                    <a:spcPct val="90000"/>
                  </a:lnSpc>
                  <a:spcBef>
                    <a:spcPts val="300"/>
                  </a:spcBef>
                  <a:defRPr sz="800">
                    <a:solidFill>
                      <a:srgbClr val="FFFFFF"/>
                    </a:solidFill>
                  </a:defRPr>
                </a:lvl1pPr>
              </a:lstStyle>
              <a:p>
                <a:pPr/>
                <a:r>
                  <a:t>Creation of Academic Program Campaigns</a:t>
                </a:r>
              </a:p>
            </p:txBody>
          </p:sp>
        </p:grpSp>
        <p:grpSp>
          <p:nvGrpSpPr>
            <p:cNvPr id="155" name="Group"/>
            <p:cNvGrpSpPr/>
            <p:nvPr/>
          </p:nvGrpSpPr>
          <p:grpSpPr>
            <a:xfrm>
              <a:off x="195186" y="3003669"/>
              <a:ext cx="1561486" cy="1397188"/>
              <a:chOff x="0" y="0"/>
              <a:chExt cx="1561485" cy="1397187"/>
            </a:xfrm>
          </p:grpSpPr>
          <p:sp>
            <p:nvSpPr>
              <p:cNvPr id="153" name="Rounded Rectangle"/>
              <p:cNvSpPr/>
              <p:nvPr/>
            </p:nvSpPr>
            <p:spPr>
              <a:xfrm>
                <a:off x="0" y="0"/>
                <a:ext cx="1561486" cy="1397188"/>
              </a:xfrm>
              <a:prstGeom prst="roundRect">
                <a:avLst>
                  <a:gd name="adj" fmla="val 10000"/>
                </a:avLst>
              </a:prstGeom>
              <a:solidFill>
                <a:schemeClr val="accent1"/>
              </a:solidFill>
              <a:ln w="12700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355600">
                  <a:lnSpc>
                    <a:spcPct val="90000"/>
                  </a:lnSpc>
                  <a:spcBef>
                    <a:spcPts val="700"/>
                  </a:spcBef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54" name="Dept Adoption:…"/>
              <p:cNvSpPr txBox="1"/>
              <p:nvPr/>
            </p:nvSpPr>
            <p:spPr>
              <a:xfrm>
                <a:off x="46001" y="376644"/>
                <a:ext cx="1469483" cy="64389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5240" tIns="15240" rIns="15240" bIns="15240" numCol="1" anchor="ctr">
                <a:spAutoFit/>
              </a:bodyPr>
              <a:lstStyle/>
              <a:p>
                <a:pPr algn="ctr" defTabSz="355600">
                  <a:lnSpc>
                    <a:spcPct val="90000"/>
                  </a:lnSpc>
                  <a:spcBef>
                    <a:spcPts val="300"/>
                  </a:spcBef>
                  <a:defRPr sz="800">
                    <a:solidFill>
                      <a:srgbClr val="FFFFFF"/>
                    </a:solidFill>
                  </a:defRPr>
                </a:pPr>
                <a:r>
                  <a:t>Dept Adoption:</a:t>
                </a:r>
              </a:p>
              <a:p>
                <a:pPr algn="ctr" defTabSz="355600">
                  <a:lnSpc>
                    <a:spcPct val="90000"/>
                  </a:lnSpc>
                  <a:spcBef>
                    <a:spcPts val="300"/>
                  </a:spcBef>
                  <a:defRPr sz="800">
                    <a:solidFill>
                      <a:srgbClr val="FFFFFF"/>
                    </a:solidFill>
                  </a:defRPr>
                </a:pPr>
                <a:r>
                  <a:t>Finalize FinAid &amp; Counseling; begin integration with LEAD Office, C&amp;LDS, Records, DSPS, EOPS, Veterans, Promise and Dreamers</a:t>
                </a:r>
              </a:p>
            </p:txBody>
          </p:sp>
        </p:grpSp>
        <p:grpSp>
          <p:nvGrpSpPr>
            <p:cNvPr id="158" name="Group"/>
            <p:cNvGrpSpPr/>
            <p:nvPr/>
          </p:nvGrpSpPr>
          <p:grpSpPr>
            <a:xfrm>
              <a:off x="2098247" y="0"/>
              <a:ext cx="1951858" cy="4633913"/>
              <a:chOff x="0" y="0"/>
              <a:chExt cx="1951857" cy="4633912"/>
            </a:xfrm>
          </p:grpSpPr>
          <p:sp>
            <p:nvSpPr>
              <p:cNvPr id="156" name="Rounded Rectangle"/>
              <p:cNvSpPr/>
              <p:nvPr/>
            </p:nvSpPr>
            <p:spPr>
              <a:xfrm>
                <a:off x="0" y="0"/>
                <a:ext cx="1951858" cy="4633913"/>
              </a:xfrm>
              <a:prstGeom prst="roundRect">
                <a:avLst>
                  <a:gd name="adj" fmla="val 10000"/>
                </a:avLst>
              </a:prstGeom>
              <a:solidFill>
                <a:srgbClr val="CDD4E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977900">
                  <a:lnSpc>
                    <a:spcPct val="90000"/>
                  </a:lnSpc>
                  <a:spcBef>
                    <a:spcPts val="700"/>
                  </a:spcBef>
                </a:pPr>
              </a:p>
            </p:txBody>
          </p:sp>
          <p:sp>
            <p:nvSpPr>
              <p:cNvPr id="157" name="Phase 4…"/>
              <p:cNvSpPr txBox="1"/>
              <p:nvPr/>
            </p:nvSpPr>
            <p:spPr>
              <a:xfrm>
                <a:off x="0" y="294809"/>
                <a:ext cx="1951858" cy="80055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83819" tIns="83819" rIns="83819" bIns="83819" numCol="1" anchor="ctr">
                <a:spAutoFit/>
              </a:bodyPr>
              <a:lstStyle/>
              <a:p>
                <a:pPr algn="ctr" defTabSz="977900">
                  <a:lnSpc>
                    <a:spcPct val="90000"/>
                  </a:lnSpc>
                  <a:spcBef>
                    <a:spcPts val="900"/>
                  </a:spcBef>
                  <a:defRPr b="1" sz="2200"/>
                </a:pPr>
                <a:r>
                  <a:t>Phase 4</a:t>
                </a:r>
                <a:r>
                  <a:rPr b="0"/>
                  <a:t> </a:t>
                </a:r>
                <a:endParaRPr b="0"/>
              </a:p>
              <a:p>
                <a:pPr algn="ctr" defTabSz="977900">
                  <a:lnSpc>
                    <a:spcPct val="90000"/>
                  </a:lnSpc>
                  <a:spcBef>
                    <a:spcPts val="500"/>
                  </a:spcBef>
                  <a:defRPr sz="1400"/>
                </a:pPr>
                <a:r>
                  <a:t>(Nov '25-Mar '26)</a:t>
                </a:r>
              </a:p>
            </p:txBody>
          </p:sp>
        </p:grpSp>
        <p:grpSp>
          <p:nvGrpSpPr>
            <p:cNvPr id="161" name="Group"/>
            <p:cNvGrpSpPr/>
            <p:nvPr/>
          </p:nvGrpSpPr>
          <p:grpSpPr>
            <a:xfrm>
              <a:off x="2293433" y="1391530"/>
              <a:ext cx="1561487" cy="1397188"/>
              <a:chOff x="0" y="0"/>
              <a:chExt cx="1561485" cy="1397187"/>
            </a:xfrm>
          </p:grpSpPr>
          <p:sp>
            <p:nvSpPr>
              <p:cNvPr id="159" name="Rounded Rectangle"/>
              <p:cNvSpPr/>
              <p:nvPr/>
            </p:nvSpPr>
            <p:spPr>
              <a:xfrm>
                <a:off x="0" y="0"/>
                <a:ext cx="1561486" cy="1397188"/>
              </a:xfrm>
              <a:prstGeom prst="roundRect">
                <a:avLst>
                  <a:gd name="adj" fmla="val 10000"/>
                </a:avLst>
              </a:prstGeom>
              <a:solidFill>
                <a:schemeClr val="accent1"/>
              </a:solidFill>
              <a:ln w="12700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355600">
                  <a:lnSpc>
                    <a:spcPct val="90000"/>
                  </a:lnSpc>
                  <a:spcBef>
                    <a:spcPts val="700"/>
                  </a:spcBef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60" name="Creation of Acadmeic Program Campaigns"/>
              <p:cNvSpPr txBox="1"/>
              <p:nvPr/>
            </p:nvSpPr>
            <p:spPr>
              <a:xfrm>
                <a:off x="46001" y="572794"/>
                <a:ext cx="1469483" cy="25159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5240" tIns="15240" rIns="15240" bIns="15240" numCol="1" anchor="ctr">
                <a:spAutoFit/>
              </a:bodyPr>
              <a:lstStyle>
                <a:lvl1pPr algn="ctr" defTabSz="355600">
                  <a:lnSpc>
                    <a:spcPct val="90000"/>
                  </a:lnSpc>
                  <a:spcBef>
                    <a:spcPts val="300"/>
                  </a:spcBef>
                  <a:defRPr sz="800">
                    <a:solidFill>
                      <a:srgbClr val="FFFFFF"/>
                    </a:solidFill>
                  </a:defRPr>
                </a:lvl1pPr>
              </a:lstStyle>
              <a:p>
                <a:pPr/>
                <a:r>
                  <a:t>Creation of Acadmeic Program Campaigns</a:t>
                </a:r>
              </a:p>
            </p:txBody>
          </p:sp>
        </p:grpSp>
        <p:grpSp>
          <p:nvGrpSpPr>
            <p:cNvPr id="164" name="Group"/>
            <p:cNvGrpSpPr/>
            <p:nvPr/>
          </p:nvGrpSpPr>
          <p:grpSpPr>
            <a:xfrm>
              <a:off x="2293433" y="3003669"/>
              <a:ext cx="1561487" cy="1397188"/>
              <a:chOff x="0" y="0"/>
              <a:chExt cx="1561485" cy="1397187"/>
            </a:xfrm>
          </p:grpSpPr>
          <p:sp>
            <p:nvSpPr>
              <p:cNvPr id="162" name="Rounded Rectangle"/>
              <p:cNvSpPr/>
              <p:nvPr/>
            </p:nvSpPr>
            <p:spPr>
              <a:xfrm>
                <a:off x="0" y="0"/>
                <a:ext cx="1561486" cy="1397188"/>
              </a:xfrm>
              <a:prstGeom prst="roundRect">
                <a:avLst>
                  <a:gd name="adj" fmla="val 10000"/>
                </a:avLst>
              </a:prstGeom>
              <a:solidFill>
                <a:schemeClr val="accent1"/>
              </a:solidFill>
              <a:ln w="12700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355600">
                  <a:lnSpc>
                    <a:spcPct val="90000"/>
                  </a:lnSpc>
                  <a:spcBef>
                    <a:spcPts val="700"/>
                  </a:spcBef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63" name="Dept. Adoption:…"/>
              <p:cNvSpPr txBox="1"/>
              <p:nvPr/>
            </p:nvSpPr>
            <p:spPr>
              <a:xfrm>
                <a:off x="46001" y="260102"/>
                <a:ext cx="1469483" cy="87698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5240" tIns="15240" rIns="15240" bIns="15240" numCol="1" anchor="ctr">
                <a:spAutoFit/>
              </a:bodyPr>
              <a:lstStyle/>
              <a:p>
                <a:pPr algn="ctr" defTabSz="355600">
                  <a:lnSpc>
                    <a:spcPct val="90000"/>
                  </a:lnSpc>
                  <a:spcBef>
                    <a:spcPts val="300"/>
                  </a:spcBef>
                  <a:defRPr sz="800">
                    <a:solidFill>
                      <a:srgbClr val="FFFFFF"/>
                    </a:solidFill>
                  </a:defRPr>
                </a:pPr>
                <a:r>
                  <a:t>Dept. Adoption:</a:t>
                </a:r>
              </a:p>
              <a:p>
                <a:pPr algn="ctr" defTabSz="355600">
                  <a:lnSpc>
                    <a:spcPct val="90000"/>
                  </a:lnSpc>
                  <a:spcBef>
                    <a:spcPts val="300"/>
                  </a:spcBef>
                  <a:defRPr sz="800">
                    <a:solidFill>
                      <a:srgbClr val="FFFFFF"/>
                    </a:solidFill>
                  </a:defRPr>
                </a:pPr>
                <a:r>
                  <a:t>Athletics,  Transfer Ctr, Graduation, Library/Technology Services, Academic Success Ctr, Basic Needs,  Bookstore, STEM/MESA, Health Center,Rising Scholars, CalWorks/CARE, Student Affairs</a:t>
                </a:r>
              </a:p>
            </p:txBody>
          </p:sp>
        </p:grpSp>
        <p:grpSp>
          <p:nvGrpSpPr>
            <p:cNvPr id="167" name="Group"/>
            <p:cNvGrpSpPr/>
            <p:nvPr/>
          </p:nvGrpSpPr>
          <p:grpSpPr>
            <a:xfrm>
              <a:off x="4196494" y="0"/>
              <a:ext cx="1951858" cy="4633913"/>
              <a:chOff x="0" y="0"/>
              <a:chExt cx="1951857" cy="4633912"/>
            </a:xfrm>
          </p:grpSpPr>
          <p:sp>
            <p:nvSpPr>
              <p:cNvPr id="165" name="Rounded Rectangle"/>
              <p:cNvSpPr/>
              <p:nvPr/>
            </p:nvSpPr>
            <p:spPr>
              <a:xfrm>
                <a:off x="0" y="0"/>
                <a:ext cx="1951858" cy="4633913"/>
              </a:xfrm>
              <a:prstGeom prst="roundRect">
                <a:avLst>
                  <a:gd name="adj" fmla="val 10000"/>
                </a:avLst>
              </a:prstGeom>
              <a:solidFill>
                <a:srgbClr val="CDD4E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977900">
                  <a:lnSpc>
                    <a:spcPct val="90000"/>
                  </a:lnSpc>
                  <a:spcBef>
                    <a:spcPts val="700"/>
                  </a:spcBef>
                </a:pPr>
              </a:p>
            </p:txBody>
          </p:sp>
          <p:sp>
            <p:nvSpPr>
              <p:cNvPr id="166" name="Phase 5…"/>
              <p:cNvSpPr txBox="1"/>
              <p:nvPr/>
            </p:nvSpPr>
            <p:spPr>
              <a:xfrm>
                <a:off x="0" y="284912"/>
                <a:ext cx="1951858" cy="82034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83819" tIns="83819" rIns="83819" bIns="83819" numCol="1" anchor="ctr">
                <a:spAutoFit/>
              </a:bodyPr>
              <a:lstStyle/>
              <a:p>
                <a:pPr algn="ctr" defTabSz="977900">
                  <a:lnSpc>
                    <a:spcPct val="90000"/>
                  </a:lnSpc>
                  <a:spcBef>
                    <a:spcPts val="900"/>
                  </a:spcBef>
                  <a:defRPr b="1" sz="2200"/>
                </a:pPr>
                <a:r>
                  <a:t>Phase 5</a:t>
                </a:r>
                <a:r>
                  <a:rPr b="0"/>
                  <a:t> </a:t>
                </a:r>
                <a:endParaRPr b="0"/>
              </a:p>
              <a:p>
                <a:pPr algn="ctr" defTabSz="977900">
                  <a:lnSpc>
                    <a:spcPct val="90000"/>
                  </a:lnSpc>
                  <a:spcBef>
                    <a:spcPts val="600"/>
                  </a:spcBef>
                  <a:defRPr sz="1600"/>
                </a:pPr>
                <a:r>
                  <a:t>(Apr-Jun '26)</a:t>
                </a:r>
              </a:p>
            </p:txBody>
          </p:sp>
        </p:grpSp>
        <p:grpSp>
          <p:nvGrpSpPr>
            <p:cNvPr id="170" name="Group"/>
            <p:cNvGrpSpPr/>
            <p:nvPr/>
          </p:nvGrpSpPr>
          <p:grpSpPr>
            <a:xfrm>
              <a:off x="4391679" y="1391530"/>
              <a:ext cx="1561487" cy="1397188"/>
              <a:chOff x="0" y="0"/>
              <a:chExt cx="1561485" cy="1397187"/>
            </a:xfrm>
          </p:grpSpPr>
          <p:sp>
            <p:nvSpPr>
              <p:cNvPr id="168" name="Rounded Rectangle"/>
              <p:cNvSpPr/>
              <p:nvPr/>
            </p:nvSpPr>
            <p:spPr>
              <a:xfrm>
                <a:off x="0" y="0"/>
                <a:ext cx="1561486" cy="1397188"/>
              </a:xfrm>
              <a:prstGeom prst="roundRect">
                <a:avLst>
                  <a:gd name="adj" fmla="val 10000"/>
                </a:avLst>
              </a:prstGeom>
              <a:solidFill>
                <a:schemeClr val="accent1"/>
              </a:solidFill>
              <a:ln w="12700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355600">
                  <a:lnSpc>
                    <a:spcPct val="90000"/>
                  </a:lnSpc>
                  <a:spcBef>
                    <a:spcPts val="700"/>
                  </a:spcBef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69" name="Finalize Academic Campaigns"/>
              <p:cNvSpPr txBox="1"/>
              <p:nvPr/>
            </p:nvSpPr>
            <p:spPr>
              <a:xfrm>
                <a:off x="46001" y="631065"/>
                <a:ext cx="1469483" cy="13505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5240" tIns="15240" rIns="15240" bIns="15240" numCol="1" anchor="ctr">
                <a:spAutoFit/>
              </a:bodyPr>
              <a:lstStyle>
                <a:lvl1pPr algn="ctr" defTabSz="355600">
                  <a:lnSpc>
                    <a:spcPct val="90000"/>
                  </a:lnSpc>
                  <a:spcBef>
                    <a:spcPts val="300"/>
                  </a:spcBef>
                  <a:defRPr sz="800">
                    <a:solidFill>
                      <a:srgbClr val="FFFFFF"/>
                    </a:solidFill>
                  </a:defRPr>
                </a:lvl1pPr>
              </a:lstStyle>
              <a:p>
                <a:pPr/>
                <a:r>
                  <a:t>Finalize Academic Campaigns</a:t>
                </a:r>
              </a:p>
            </p:txBody>
          </p:sp>
        </p:grpSp>
        <p:grpSp>
          <p:nvGrpSpPr>
            <p:cNvPr id="173" name="Group"/>
            <p:cNvGrpSpPr/>
            <p:nvPr/>
          </p:nvGrpSpPr>
          <p:grpSpPr>
            <a:xfrm>
              <a:off x="4391679" y="3003669"/>
              <a:ext cx="1561487" cy="1397188"/>
              <a:chOff x="0" y="0"/>
              <a:chExt cx="1561485" cy="1397187"/>
            </a:xfrm>
          </p:grpSpPr>
          <p:sp>
            <p:nvSpPr>
              <p:cNvPr id="171" name="Rounded Rectangle"/>
              <p:cNvSpPr/>
              <p:nvPr/>
            </p:nvSpPr>
            <p:spPr>
              <a:xfrm>
                <a:off x="0" y="0"/>
                <a:ext cx="1561486" cy="1397188"/>
              </a:xfrm>
              <a:prstGeom prst="roundRect">
                <a:avLst>
                  <a:gd name="adj" fmla="val 10000"/>
                </a:avLst>
              </a:prstGeom>
              <a:solidFill>
                <a:schemeClr val="accent1"/>
              </a:solidFill>
              <a:ln w="12700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355600">
                  <a:lnSpc>
                    <a:spcPct val="90000"/>
                  </a:lnSpc>
                  <a:spcBef>
                    <a:spcPts val="700"/>
                  </a:spcBef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2" name="Finalize Department Campaigns"/>
              <p:cNvSpPr txBox="1"/>
              <p:nvPr/>
            </p:nvSpPr>
            <p:spPr>
              <a:xfrm>
                <a:off x="46001" y="631065"/>
                <a:ext cx="1469483" cy="13505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5240" tIns="15240" rIns="15240" bIns="15240" numCol="1" anchor="ctr">
                <a:spAutoFit/>
              </a:bodyPr>
              <a:lstStyle>
                <a:lvl1pPr algn="ctr" defTabSz="355600">
                  <a:lnSpc>
                    <a:spcPct val="90000"/>
                  </a:lnSpc>
                  <a:spcBef>
                    <a:spcPts val="300"/>
                  </a:spcBef>
                  <a:defRPr sz="800">
                    <a:solidFill>
                      <a:srgbClr val="FFFFFF"/>
                    </a:solidFill>
                  </a:defRPr>
                </a:lvl1pPr>
              </a:lstStyle>
              <a:p>
                <a:pPr/>
                <a:r>
                  <a:t>Finalize Department Campaigns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