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8"/>
  </p:notesMasterIdLst>
  <p:sldIdLst>
    <p:sldId id="342" r:id="rId5"/>
    <p:sldId id="375" r:id="rId6"/>
    <p:sldId id="285" r:id="rId7"/>
    <p:sldId id="381" r:id="rId8"/>
    <p:sldId id="382" r:id="rId9"/>
    <p:sldId id="258" r:id="rId10"/>
    <p:sldId id="374" r:id="rId11"/>
    <p:sldId id="284" r:id="rId12"/>
    <p:sldId id="330" r:id="rId13"/>
    <p:sldId id="386" r:id="rId14"/>
    <p:sldId id="385" r:id="rId15"/>
    <p:sldId id="384" r:id="rId16"/>
    <p:sldId id="267" r:id="rId17"/>
    <p:sldId id="339" r:id="rId18"/>
    <p:sldId id="343" r:id="rId19"/>
    <p:sldId id="350" r:id="rId20"/>
    <p:sldId id="351" r:id="rId21"/>
    <p:sldId id="340" r:id="rId22"/>
    <p:sldId id="355" r:id="rId23"/>
    <p:sldId id="319" r:id="rId24"/>
    <p:sldId id="337" r:id="rId25"/>
    <p:sldId id="288" r:id="rId26"/>
    <p:sldId id="352" r:id="rId27"/>
  </p:sldIdLst>
  <p:sldSz cx="12192000" cy="6858000"/>
  <p:notesSz cx="6858000" cy="9144000"/>
  <p:embeddedFontLst>
    <p:embeddedFont>
      <p:font typeface="Optima" panose="020B0604020202020204"/>
      <p:regular r:id="rId29"/>
      <p:bold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438"/>
    <a:srgbClr val="D83427"/>
    <a:srgbClr val="29479E"/>
    <a:srgbClr val="17723A"/>
    <a:srgbClr val="5F2B77"/>
    <a:srgbClr val="3AC0C4"/>
    <a:srgbClr val="D76E27"/>
    <a:srgbClr val="488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CC207-B70F-00F1-A5E7-BC5DD3AA3BE0}" v="10" dt="2025-09-16T17:44:42.259"/>
    <p1510:client id="{240D636E-CA25-9EE6-DB11-7181E602C19C}" v="1030" dt="2025-09-16T05:37:50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14F94-DAA2-4FBA-B618-0E795504BD8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E0BCFA-6E15-4AC8-AD11-50A4265BBC1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94%</a:t>
          </a:r>
        </a:p>
      </dgm:t>
    </dgm:pt>
    <dgm:pt modelId="{309712C9-CB43-4C12-8318-0C02493FD0CD}" type="parTrans" cxnId="{DEBAB1BB-5CE8-4278-92F6-9CEF4A25A22D}">
      <dgm:prSet/>
      <dgm:spPr/>
      <dgm:t>
        <a:bodyPr/>
        <a:lstStyle/>
        <a:p>
          <a:endParaRPr lang="en-US"/>
        </a:p>
      </dgm:t>
    </dgm:pt>
    <dgm:pt modelId="{DC84B554-72AE-41D3-B523-5614E0902345}" type="sibTrans" cxnId="{DEBAB1BB-5CE8-4278-92F6-9CEF4A25A22D}">
      <dgm:prSet/>
      <dgm:spPr/>
      <dgm:t>
        <a:bodyPr/>
        <a:lstStyle/>
        <a:p>
          <a:endParaRPr lang="en-US"/>
        </a:p>
      </dgm:t>
    </dgm:pt>
    <dgm:pt modelId="{9187410F-463C-41F5-ADD5-2775E00FD5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 basic needs students participate in at least one affinity group, academic support, or student services program</a:t>
          </a:r>
        </a:p>
      </dgm:t>
    </dgm:pt>
    <dgm:pt modelId="{A29059A4-71D6-4B1D-9842-9754A0BAB735}" type="parTrans" cxnId="{BBA3DA41-045C-47CE-94D2-94B56809CCF2}">
      <dgm:prSet/>
      <dgm:spPr/>
      <dgm:t>
        <a:bodyPr/>
        <a:lstStyle/>
        <a:p>
          <a:endParaRPr lang="en-US"/>
        </a:p>
      </dgm:t>
    </dgm:pt>
    <dgm:pt modelId="{828F82BD-4F29-40B6-A6D7-0FD198CD8C72}" type="sibTrans" cxnId="{BBA3DA41-045C-47CE-94D2-94B56809CCF2}">
      <dgm:prSet/>
      <dgm:spPr/>
      <dgm:t>
        <a:bodyPr/>
        <a:lstStyle/>
        <a:p>
          <a:endParaRPr lang="en-US"/>
        </a:p>
      </dgm:t>
    </dgm:pt>
    <dgm:pt modelId="{764F2416-DB04-4593-AD5F-1470EA5B01F6}" type="pres">
      <dgm:prSet presAssocID="{35614F94-DAA2-4FBA-B618-0E795504BD85}" presName="root" presStyleCnt="0">
        <dgm:presLayoutVars>
          <dgm:dir/>
          <dgm:resizeHandles val="exact"/>
        </dgm:presLayoutVars>
      </dgm:prSet>
      <dgm:spPr/>
    </dgm:pt>
    <dgm:pt modelId="{3AB5985E-522B-46C2-8872-583B0A69AE73}" type="pres">
      <dgm:prSet presAssocID="{BFE0BCFA-6E15-4AC8-AD11-50A4265BBC11}" presName="compNode" presStyleCnt="0"/>
      <dgm:spPr/>
    </dgm:pt>
    <dgm:pt modelId="{564B83DC-B296-4479-B1B2-1DF3BD82C63C}" type="pres">
      <dgm:prSet presAssocID="{BFE0BCFA-6E15-4AC8-AD11-50A4265BBC11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E482FDBD-4895-4010-A098-481992AF975D}" type="pres">
      <dgm:prSet presAssocID="{BFE0BCFA-6E15-4AC8-AD11-50A4265BBC11}" presName="iconSpace" presStyleCnt="0"/>
      <dgm:spPr/>
    </dgm:pt>
    <dgm:pt modelId="{ECAF813C-0916-4F5C-BF77-36EA494AC52F}" type="pres">
      <dgm:prSet presAssocID="{BFE0BCFA-6E15-4AC8-AD11-50A4265BBC11}" presName="parTx" presStyleLbl="revTx" presStyleIdx="0" presStyleCnt="2">
        <dgm:presLayoutVars>
          <dgm:chMax val="0"/>
          <dgm:chPref val="0"/>
        </dgm:presLayoutVars>
      </dgm:prSet>
      <dgm:spPr/>
    </dgm:pt>
    <dgm:pt modelId="{BE89AF2C-D3D0-415C-92EC-7CE721E5FB23}" type="pres">
      <dgm:prSet presAssocID="{BFE0BCFA-6E15-4AC8-AD11-50A4265BBC11}" presName="txSpace" presStyleCnt="0"/>
      <dgm:spPr/>
    </dgm:pt>
    <dgm:pt modelId="{23977622-8FC1-4BDD-8EFE-E3EFB0F336CC}" type="pres">
      <dgm:prSet presAssocID="{BFE0BCFA-6E15-4AC8-AD11-50A4265BBC11}" presName="desTx" presStyleLbl="revTx" presStyleIdx="1" presStyleCnt="2">
        <dgm:presLayoutVars/>
      </dgm:prSet>
      <dgm:spPr/>
    </dgm:pt>
  </dgm:ptLst>
  <dgm:cxnLst>
    <dgm:cxn modelId="{5944C52D-5C56-4ED8-A406-3C11263EE9D0}" type="presOf" srcId="{BFE0BCFA-6E15-4AC8-AD11-50A4265BBC11}" destId="{ECAF813C-0916-4F5C-BF77-36EA494AC52F}" srcOrd="0" destOrd="0" presId="urn:microsoft.com/office/officeart/2018/5/layout/CenteredIconLabelDescriptionList"/>
    <dgm:cxn modelId="{BBA3DA41-045C-47CE-94D2-94B56809CCF2}" srcId="{BFE0BCFA-6E15-4AC8-AD11-50A4265BBC11}" destId="{9187410F-463C-41F5-ADD5-2775E00FD57C}" srcOrd="0" destOrd="0" parTransId="{A29059A4-71D6-4B1D-9842-9754A0BAB735}" sibTransId="{828F82BD-4F29-40B6-A6D7-0FD198CD8C72}"/>
    <dgm:cxn modelId="{318EC673-77AE-401C-845B-FA8773832B8E}" type="presOf" srcId="{9187410F-463C-41F5-ADD5-2775E00FD57C}" destId="{23977622-8FC1-4BDD-8EFE-E3EFB0F336CC}" srcOrd="0" destOrd="0" presId="urn:microsoft.com/office/officeart/2018/5/layout/CenteredIconLabelDescriptionList"/>
    <dgm:cxn modelId="{957A2E98-354A-4B0C-AB13-C344D7DFB32E}" type="presOf" srcId="{35614F94-DAA2-4FBA-B618-0E795504BD85}" destId="{764F2416-DB04-4593-AD5F-1470EA5B01F6}" srcOrd="0" destOrd="0" presId="urn:microsoft.com/office/officeart/2018/5/layout/CenteredIconLabelDescriptionList"/>
    <dgm:cxn modelId="{DEBAB1BB-5CE8-4278-92F6-9CEF4A25A22D}" srcId="{35614F94-DAA2-4FBA-B618-0E795504BD85}" destId="{BFE0BCFA-6E15-4AC8-AD11-50A4265BBC11}" srcOrd="0" destOrd="0" parTransId="{309712C9-CB43-4C12-8318-0C02493FD0CD}" sibTransId="{DC84B554-72AE-41D3-B523-5614E0902345}"/>
    <dgm:cxn modelId="{6A9F3008-7558-4FF3-B011-7F05CC8BF861}" type="presParOf" srcId="{764F2416-DB04-4593-AD5F-1470EA5B01F6}" destId="{3AB5985E-522B-46C2-8872-583B0A69AE73}" srcOrd="0" destOrd="0" presId="urn:microsoft.com/office/officeart/2018/5/layout/CenteredIconLabelDescriptionList"/>
    <dgm:cxn modelId="{ED00C2A8-D382-4D1F-A899-86EE26FB115E}" type="presParOf" srcId="{3AB5985E-522B-46C2-8872-583B0A69AE73}" destId="{564B83DC-B296-4479-B1B2-1DF3BD82C63C}" srcOrd="0" destOrd="0" presId="urn:microsoft.com/office/officeart/2018/5/layout/CenteredIconLabelDescriptionList"/>
    <dgm:cxn modelId="{B1F2AE46-87DA-4E3F-964F-8DABEF25F504}" type="presParOf" srcId="{3AB5985E-522B-46C2-8872-583B0A69AE73}" destId="{E482FDBD-4895-4010-A098-481992AF975D}" srcOrd="1" destOrd="0" presId="urn:microsoft.com/office/officeart/2018/5/layout/CenteredIconLabelDescriptionList"/>
    <dgm:cxn modelId="{BC0505B7-D919-44AC-B811-644A35B0E81C}" type="presParOf" srcId="{3AB5985E-522B-46C2-8872-583B0A69AE73}" destId="{ECAF813C-0916-4F5C-BF77-36EA494AC52F}" srcOrd="2" destOrd="0" presId="urn:microsoft.com/office/officeart/2018/5/layout/CenteredIconLabelDescriptionList"/>
    <dgm:cxn modelId="{58F8D872-00CC-4E0B-8289-78036C2BD057}" type="presParOf" srcId="{3AB5985E-522B-46C2-8872-583B0A69AE73}" destId="{BE89AF2C-D3D0-415C-92EC-7CE721E5FB23}" srcOrd="3" destOrd="0" presId="urn:microsoft.com/office/officeart/2018/5/layout/CenteredIconLabelDescriptionList"/>
    <dgm:cxn modelId="{BE52680A-4BFB-4335-BBBE-2867FE09B1C5}" type="presParOf" srcId="{3AB5985E-522B-46C2-8872-583B0A69AE73}" destId="{23977622-8FC1-4BDD-8EFE-E3EFB0F336C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614F94-DAA2-4FBA-B618-0E795504BD8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C14556-B9EA-4F1C-81A9-34E489E033C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/>
            <a:t>25%</a:t>
          </a:r>
        </a:p>
      </dgm:t>
    </dgm:pt>
    <dgm:pt modelId="{5F3DFD71-1875-4627-8701-86E130442628}" type="parTrans" cxnId="{F98CD72E-B25A-45D8-9E68-2357375B4946}">
      <dgm:prSet/>
      <dgm:spPr/>
      <dgm:t>
        <a:bodyPr/>
        <a:lstStyle/>
        <a:p>
          <a:endParaRPr lang="en-US"/>
        </a:p>
      </dgm:t>
    </dgm:pt>
    <dgm:pt modelId="{6FC87045-CB3C-4B97-BFED-0081EE9A4C4F}" type="sibTrans" cxnId="{F98CD72E-B25A-45D8-9E68-2357375B4946}">
      <dgm:prSet/>
      <dgm:spPr/>
      <dgm:t>
        <a:bodyPr/>
        <a:lstStyle/>
        <a:p>
          <a:endParaRPr lang="en-US"/>
        </a:p>
      </dgm:t>
    </dgm:pt>
    <dgm:pt modelId="{D6320DFA-F285-43B1-8C37-B16B09DDF6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Are currently in the</a:t>
          </a:r>
          <a:br>
            <a:rPr lang="en-US"/>
          </a:br>
          <a:r>
            <a:rPr lang="en-US"/>
            <a:t>Promise Program</a:t>
          </a:r>
        </a:p>
      </dgm:t>
    </dgm:pt>
    <dgm:pt modelId="{92268658-7532-411F-9498-BDE6FACB7111}" type="parTrans" cxnId="{A8F2F9D2-409D-4E0F-A002-A1412293DDDE}">
      <dgm:prSet/>
      <dgm:spPr/>
      <dgm:t>
        <a:bodyPr/>
        <a:lstStyle/>
        <a:p>
          <a:endParaRPr lang="en-US"/>
        </a:p>
      </dgm:t>
    </dgm:pt>
    <dgm:pt modelId="{8C9B1BBC-C33F-4D71-BBC8-AB28EDE01B23}" type="sibTrans" cxnId="{A8F2F9D2-409D-4E0F-A002-A1412293DDDE}">
      <dgm:prSet/>
      <dgm:spPr/>
      <dgm:t>
        <a:bodyPr/>
        <a:lstStyle/>
        <a:p>
          <a:endParaRPr lang="en-US"/>
        </a:p>
      </dgm:t>
    </dgm:pt>
    <dgm:pt modelId="{40DF7B04-2DF0-4767-A09F-A50369BE08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14%</a:t>
          </a:r>
        </a:p>
      </dgm:t>
    </dgm:pt>
    <dgm:pt modelId="{373C777E-AD22-4E8D-BE22-B3D5DD618D67}" type="parTrans" cxnId="{42301FA7-78A6-473D-A1B6-4B10084F45A2}">
      <dgm:prSet/>
      <dgm:spPr/>
      <dgm:t>
        <a:bodyPr/>
        <a:lstStyle/>
        <a:p>
          <a:endParaRPr lang="en-US"/>
        </a:p>
      </dgm:t>
    </dgm:pt>
    <dgm:pt modelId="{E0D322F7-C131-4603-B417-62020A659B58}" type="sibTrans" cxnId="{42301FA7-78A6-473D-A1B6-4B10084F45A2}">
      <dgm:prSet/>
      <dgm:spPr/>
      <dgm:t>
        <a:bodyPr/>
        <a:lstStyle/>
        <a:p>
          <a:endParaRPr lang="en-US"/>
        </a:p>
      </dgm:t>
    </dgm:pt>
    <dgm:pt modelId="{5E9A1C4D-872D-490F-8668-AD95D43C14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Utilize Disability Support Program &amp; Services (DSPS)</a:t>
          </a:r>
          <a:endParaRPr lang="en-US"/>
        </a:p>
      </dgm:t>
    </dgm:pt>
    <dgm:pt modelId="{5FDB367F-60DA-4D9B-9E68-B6ABF023F879}" type="parTrans" cxnId="{AFB15FA9-DF8C-4A30-8CAC-A087FC182188}">
      <dgm:prSet/>
      <dgm:spPr/>
      <dgm:t>
        <a:bodyPr/>
        <a:lstStyle/>
        <a:p>
          <a:endParaRPr lang="en-US"/>
        </a:p>
      </dgm:t>
    </dgm:pt>
    <dgm:pt modelId="{0B1AABCC-DC5A-4041-ACD3-D28060708794}" type="sibTrans" cxnId="{AFB15FA9-DF8C-4A30-8CAC-A087FC182188}">
      <dgm:prSet/>
      <dgm:spPr/>
      <dgm:t>
        <a:bodyPr/>
        <a:lstStyle/>
        <a:p>
          <a:endParaRPr lang="en-US"/>
        </a:p>
      </dgm:t>
    </dgm:pt>
    <dgm:pt modelId="{6CA4600E-48B4-4CC9-863B-D79F98BCA08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26%</a:t>
          </a:r>
        </a:p>
      </dgm:t>
    </dgm:pt>
    <dgm:pt modelId="{A3EA2B50-9EA2-45A0-B2F5-4915C4FEB2F9}" type="parTrans" cxnId="{45090CBD-F2A7-44B8-99F1-9C43F8FF7467}">
      <dgm:prSet/>
      <dgm:spPr/>
      <dgm:t>
        <a:bodyPr/>
        <a:lstStyle/>
        <a:p>
          <a:endParaRPr lang="en-US"/>
        </a:p>
      </dgm:t>
    </dgm:pt>
    <dgm:pt modelId="{34E82BB1-3A00-4F14-937F-8A2BB3573358}" type="sibTrans" cxnId="{45090CBD-F2A7-44B8-99F1-9C43F8FF7467}">
      <dgm:prSet/>
      <dgm:spPr/>
      <dgm:t>
        <a:bodyPr/>
        <a:lstStyle/>
        <a:p>
          <a:endParaRPr lang="en-US"/>
        </a:p>
      </dgm:t>
    </dgm:pt>
    <dgm:pt modelId="{1C38AC6F-174A-411E-A7B2-FCB17D664A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Receive assistance through EOPS, CalWORKs, CARE, or NextUP</a:t>
          </a:r>
        </a:p>
      </dgm:t>
    </dgm:pt>
    <dgm:pt modelId="{7EBF14A9-8717-4BD8-B56B-3B6B94935905}" type="parTrans" cxnId="{F7A65AEE-B277-43E1-94E1-BCE4B63E5148}">
      <dgm:prSet/>
      <dgm:spPr/>
      <dgm:t>
        <a:bodyPr/>
        <a:lstStyle/>
        <a:p>
          <a:endParaRPr lang="en-US"/>
        </a:p>
      </dgm:t>
    </dgm:pt>
    <dgm:pt modelId="{C49E627C-265A-41CE-BE43-D4EE2B1B680D}" type="sibTrans" cxnId="{F7A65AEE-B277-43E1-94E1-BCE4B63E5148}">
      <dgm:prSet/>
      <dgm:spPr/>
      <dgm:t>
        <a:bodyPr/>
        <a:lstStyle/>
        <a:p>
          <a:endParaRPr lang="en-US"/>
        </a:p>
      </dgm:t>
    </dgm:pt>
    <dgm:pt modelId="{764F2416-DB04-4593-AD5F-1470EA5B01F6}" type="pres">
      <dgm:prSet presAssocID="{35614F94-DAA2-4FBA-B618-0E795504BD85}" presName="root" presStyleCnt="0">
        <dgm:presLayoutVars>
          <dgm:dir/>
          <dgm:resizeHandles val="exact"/>
        </dgm:presLayoutVars>
      </dgm:prSet>
      <dgm:spPr/>
    </dgm:pt>
    <dgm:pt modelId="{986BE561-06E6-448A-B7A8-3D97429938E5}" type="pres">
      <dgm:prSet presAssocID="{E7C14556-B9EA-4F1C-81A9-34E489E033CF}" presName="compNode" presStyleCnt="0"/>
      <dgm:spPr/>
    </dgm:pt>
    <dgm:pt modelId="{42D5993C-065E-4FCE-854E-BAE93745008D}" type="pres">
      <dgm:prSet presAssocID="{E7C14556-B9EA-4F1C-81A9-34E489E033CF}" presName="iconRect" presStyleLbl="node1" presStyleIdx="0" presStyleCnt="3" custScaleX="108265" custScaleY="10826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 with solid fill"/>
        </a:ext>
      </dgm:extLst>
    </dgm:pt>
    <dgm:pt modelId="{DE5A6306-65B0-47E5-9EDB-03857F18CCA1}" type="pres">
      <dgm:prSet presAssocID="{E7C14556-B9EA-4F1C-81A9-34E489E033CF}" presName="iconSpace" presStyleCnt="0"/>
      <dgm:spPr/>
    </dgm:pt>
    <dgm:pt modelId="{A9905A8F-E625-496F-9B1F-8AC5C5813EFB}" type="pres">
      <dgm:prSet presAssocID="{E7C14556-B9EA-4F1C-81A9-34E489E033CF}" presName="parTx" presStyleLbl="revTx" presStyleIdx="0" presStyleCnt="6">
        <dgm:presLayoutVars>
          <dgm:chMax val="0"/>
          <dgm:chPref val="0"/>
        </dgm:presLayoutVars>
      </dgm:prSet>
      <dgm:spPr/>
    </dgm:pt>
    <dgm:pt modelId="{0BDBA2A0-E86F-4237-834D-34B89366E49F}" type="pres">
      <dgm:prSet presAssocID="{E7C14556-B9EA-4F1C-81A9-34E489E033CF}" presName="txSpace" presStyleCnt="0"/>
      <dgm:spPr/>
    </dgm:pt>
    <dgm:pt modelId="{658CBCA8-A4B0-40FD-83AB-BA8EA379E395}" type="pres">
      <dgm:prSet presAssocID="{E7C14556-B9EA-4F1C-81A9-34E489E033CF}" presName="desTx" presStyleLbl="revTx" presStyleIdx="1" presStyleCnt="6">
        <dgm:presLayoutVars/>
      </dgm:prSet>
      <dgm:spPr/>
    </dgm:pt>
    <dgm:pt modelId="{193E788E-F877-494B-9A97-DC4523B79D71}" type="pres">
      <dgm:prSet presAssocID="{6FC87045-CB3C-4B97-BFED-0081EE9A4C4F}" presName="sibTrans" presStyleCnt="0"/>
      <dgm:spPr/>
    </dgm:pt>
    <dgm:pt modelId="{B525C519-CA73-4C6B-B6B7-A7DEFD81AA34}" type="pres">
      <dgm:prSet presAssocID="{40DF7B04-2DF0-4767-A09F-A50369BE08D1}" presName="compNode" presStyleCnt="0"/>
      <dgm:spPr/>
    </dgm:pt>
    <dgm:pt modelId="{AC0CF0F7-80B8-4D4E-A1B5-4E1AF3622CD0}" type="pres">
      <dgm:prSet presAssocID="{40DF7B04-2DF0-4767-A09F-A50369BE08D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ormation with solid fill"/>
        </a:ext>
      </dgm:extLst>
    </dgm:pt>
    <dgm:pt modelId="{DA06EDDF-F0D7-4FDA-98BD-A19BA339B960}" type="pres">
      <dgm:prSet presAssocID="{40DF7B04-2DF0-4767-A09F-A50369BE08D1}" presName="iconSpace" presStyleCnt="0"/>
      <dgm:spPr/>
    </dgm:pt>
    <dgm:pt modelId="{A3AB9657-1B29-438A-82A0-D1FB01112762}" type="pres">
      <dgm:prSet presAssocID="{40DF7B04-2DF0-4767-A09F-A50369BE08D1}" presName="parTx" presStyleLbl="revTx" presStyleIdx="2" presStyleCnt="6">
        <dgm:presLayoutVars>
          <dgm:chMax val="0"/>
          <dgm:chPref val="0"/>
        </dgm:presLayoutVars>
      </dgm:prSet>
      <dgm:spPr/>
    </dgm:pt>
    <dgm:pt modelId="{76226AE9-61ED-4C19-95DA-0CE1D4055C74}" type="pres">
      <dgm:prSet presAssocID="{40DF7B04-2DF0-4767-A09F-A50369BE08D1}" presName="txSpace" presStyleCnt="0"/>
      <dgm:spPr/>
    </dgm:pt>
    <dgm:pt modelId="{0D08CB3F-B9A1-475E-8B6C-0F9BDAACDC42}" type="pres">
      <dgm:prSet presAssocID="{40DF7B04-2DF0-4767-A09F-A50369BE08D1}" presName="desTx" presStyleLbl="revTx" presStyleIdx="3" presStyleCnt="6">
        <dgm:presLayoutVars/>
      </dgm:prSet>
      <dgm:spPr/>
    </dgm:pt>
    <dgm:pt modelId="{34F0FCF0-96A8-48F9-AF9C-DB19E3FA4804}" type="pres">
      <dgm:prSet presAssocID="{E0D322F7-C131-4603-B417-62020A659B58}" presName="sibTrans" presStyleCnt="0"/>
      <dgm:spPr/>
    </dgm:pt>
    <dgm:pt modelId="{C4EBF60A-D912-4901-ADFE-EAFCE6649464}" type="pres">
      <dgm:prSet presAssocID="{6CA4600E-48B4-4CC9-863B-D79F98BCA083}" presName="compNode" presStyleCnt="0"/>
      <dgm:spPr/>
    </dgm:pt>
    <dgm:pt modelId="{56319270-6D01-41A9-985A-BE92B4F7D262}" type="pres">
      <dgm:prSet presAssocID="{6CA4600E-48B4-4CC9-863B-D79F98BCA08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e with solid fill"/>
        </a:ext>
      </dgm:extLst>
    </dgm:pt>
    <dgm:pt modelId="{B3143D76-7AE7-4CEC-8871-0CFB51C377F1}" type="pres">
      <dgm:prSet presAssocID="{6CA4600E-48B4-4CC9-863B-D79F98BCA083}" presName="iconSpace" presStyleCnt="0"/>
      <dgm:spPr/>
    </dgm:pt>
    <dgm:pt modelId="{12C1C99B-CF69-4CB9-B40C-F6A988BE04DF}" type="pres">
      <dgm:prSet presAssocID="{6CA4600E-48B4-4CC9-863B-D79F98BCA083}" presName="parTx" presStyleLbl="revTx" presStyleIdx="4" presStyleCnt="6">
        <dgm:presLayoutVars>
          <dgm:chMax val="0"/>
          <dgm:chPref val="0"/>
        </dgm:presLayoutVars>
      </dgm:prSet>
      <dgm:spPr/>
    </dgm:pt>
    <dgm:pt modelId="{D001F2F5-CEAE-4C17-A659-950C762440BA}" type="pres">
      <dgm:prSet presAssocID="{6CA4600E-48B4-4CC9-863B-D79F98BCA083}" presName="txSpace" presStyleCnt="0"/>
      <dgm:spPr/>
    </dgm:pt>
    <dgm:pt modelId="{51B782DD-664E-4B31-8877-3BBEFF2C7B8F}" type="pres">
      <dgm:prSet presAssocID="{6CA4600E-48B4-4CC9-863B-D79F98BCA083}" presName="desTx" presStyleLbl="revTx" presStyleIdx="5" presStyleCnt="6">
        <dgm:presLayoutVars/>
      </dgm:prSet>
      <dgm:spPr/>
    </dgm:pt>
  </dgm:ptLst>
  <dgm:cxnLst>
    <dgm:cxn modelId="{3D10760D-9605-4091-99B0-07B302AA4154}" type="presOf" srcId="{E7C14556-B9EA-4F1C-81A9-34E489E033CF}" destId="{A9905A8F-E625-496F-9B1F-8AC5C5813EFB}" srcOrd="0" destOrd="0" presId="urn:microsoft.com/office/officeart/2018/5/layout/CenteredIconLabelDescriptionList"/>
    <dgm:cxn modelId="{F98CD72E-B25A-45D8-9E68-2357375B4946}" srcId="{35614F94-DAA2-4FBA-B618-0E795504BD85}" destId="{E7C14556-B9EA-4F1C-81A9-34E489E033CF}" srcOrd="0" destOrd="0" parTransId="{5F3DFD71-1875-4627-8701-86E130442628}" sibTransId="{6FC87045-CB3C-4B97-BFED-0081EE9A4C4F}"/>
    <dgm:cxn modelId="{AE56FC49-13CF-41A0-81A3-99F34F592760}" type="presOf" srcId="{D6320DFA-F285-43B1-8C37-B16B09DDF6BF}" destId="{658CBCA8-A4B0-40FD-83AB-BA8EA379E395}" srcOrd="0" destOrd="0" presId="urn:microsoft.com/office/officeart/2018/5/layout/CenteredIconLabelDescriptionList"/>
    <dgm:cxn modelId="{E898736A-8499-4519-9162-82F0324DEC91}" type="presOf" srcId="{5E9A1C4D-872D-490F-8668-AD95D43C14B1}" destId="{0D08CB3F-B9A1-475E-8B6C-0F9BDAACDC42}" srcOrd="0" destOrd="0" presId="urn:microsoft.com/office/officeart/2018/5/layout/CenteredIconLabelDescriptionList"/>
    <dgm:cxn modelId="{BD128C53-05F4-4D27-9738-3D8979C54621}" type="presOf" srcId="{1C38AC6F-174A-411E-A7B2-FCB17D664A0E}" destId="{51B782DD-664E-4B31-8877-3BBEFF2C7B8F}" srcOrd="0" destOrd="0" presId="urn:microsoft.com/office/officeart/2018/5/layout/CenteredIconLabelDescriptionList"/>
    <dgm:cxn modelId="{0FFC8188-FF08-4238-9ED9-715D4BCA7190}" type="presOf" srcId="{6CA4600E-48B4-4CC9-863B-D79F98BCA083}" destId="{12C1C99B-CF69-4CB9-B40C-F6A988BE04DF}" srcOrd="0" destOrd="0" presId="urn:microsoft.com/office/officeart/2018/5/layout/CenteredIconLabelDescriptionList"/>
    <dgm:cxn modelId="{957A2E98-354A-4B0C-AB13-C344D7DFB32E}" type="presOf" srcId="{35614F94-DAA2-4FBA-B618-0E795504BD85}" destId="{764F2416-DB04-4593-AD5F-1470EA5B01F6}" srcOrd="0" destOrd="0" presId="urn:microsoft.com/office/officeart/2018/5/layout/CenteredIconLabelDescriptionList"/>
    <dgm:cxn modelId="{42301FA7-78A6-473D-A1B6-4B10084F45A2}" srcId="{35614F94-DAA2-4FBA-B618-0E795504BD85}" destId="{40DF7B04-2DF0-4767-A09F-A50369BE08D1}" srcOrd="1" destOrd="0" parTransId="{373C777E-AD22-4E8D-BE22-B3D5DD618D67}" sibTransId="{E0D322F7-C131-4603-B417-62020A659B58}"/>
    <dgm:cxn modelId="{AFB15FA9-DF8C-4A30-8CAC-A087FC182188}" srcId="{40DF7B04-2DF0-4767-A09F-A50369BE08D1}" destId="{5E9A1C4D-872D-490F-8668-AD95D43C14B1}" srcOrd="0" destOrd="0" parTransId="{5FDB367F-60DA-4D9B-9E68-B6ABF023F879}" sibTransId="{0B1AABCC-DC5A-4041-ACD3-D28060708794}"/>
    <dgm:cxn modelId="{45090CBD-F2A7-44B8-99F1-9C43F8FF7467}" srcId="{35614F94-DAA2-4FBA-B618-0E795504BD85}" destId="{6CA4600E-48B4-4CC9-863B-D79F98BCA083}" srcOrd="2" destOrd="0" parTransId="{A3EA2B50-9EA2-45A0-B2F5-4915C4FEB2F9}" sibTransId="{34E82BB1-3A00-4F14-937F-8A2BB3573358}"/>
    <dgm:cxn modelId="{A8F2F9D2-409D-4E0F-A002-A1412293DDDE}" srcId="{E7C14556-B9EA-4F1C-81A9-34E489E033CF}" destId="{D6320DFA-F285-43B1-8C37-B16B09DDF6BF}" srcOrd="0" destOrd="0" parTransId="{92268658-7532-411F-9498-BDE6FACB7111}" sibTransId="{8C9B1BBC-C33F-4D71-BBC8-AB28EDE01B23}"/>
    <dgm:cxn modelId="{F7A65AEE-B277-43E1-94E1-BCE4B63E5148}" srcId="{6CA4600E-48B4-4CC9-863B-D79F98BCA083}" destId="{1C38AC6F-174A-411E-A7B2-FCB17D664A0E}" srcOrd="0" destOrd="0" parTransId="{7EBF14A9-8717-4BD8-B56B-3B6B94935905}" sibTransId="{C49E627C-265A-41CE-BE43-D4EE2B1B680D}"/>
    <dgm:cxn modelId="{9EA5B5F0-9DCE-40D4-BBFD-E341CC86198B}" type="presOf" srcId="{40DF7B04-2DF0-4767-A09F-A50369BE08D1}" destId="{A3AB9657-1B29-438A-82A0-D1FB01112762}" srcOrd="0" destOrd="0" presId="urn:microsoft.com/office/officeart/2018/5/layout/CenteredIconLabelDescriptionList"/>
    <dgm:cxn modelId="{C2CC4B42-3026-4512-8451-96276AD36405}" type="presParOf" srcId="{764F2416-DB04-4593-AD5F-1470EA5B01F6}" destId="{986BE561-06E6-448A-B7A8-3D97429938E5}" srcOrd="0" destOrd="0" presId="urn:microsoft.com/office/officeart/2018/5/layout/CenteredIconLabelDescriptionList"/>
    <dgm:cxn modelId="{EB3B8842-8682-43E7-A808-6DA2C55C9BDE}" type="presParOf" srcId="{986BE561-06E6-448A-B7A8-3D97429938E5}" destId="{42D5993C-065E-4FCE-854E-BAE93745008D}" srcOrd="0" destOrd="0" presId="urn:microsoft.com/office/officeart/2018/5/layout/CenteredIconLabelDescriptionList"/>
    <dgm:cxn modelId="{073ED818-E067-426F-A9DE-920C0EB379DE}" type="presParOf" srcId="{986BE561-06E6-448A-B7A8-3D97429938E5}" destId="{DE5A6306-65B0-47E5-9EDB-03857F18CCA1}" srcOrd="1" destOrd="0" presId="urn:microsoft.com/office/officeart/2018/5/layout/CenteredIconLabelDescriptionList"/>
    <dgm:cxn modelId="{BD252F20-7C78-48D0-8681-AA64273CC398}" type="presParOf" srcId="{986BE561-06E6-448A-B7A8-3D97429938E5}" destId="{A9905A8F-E625-496F-9B1F-8AC5C5813EFB}" srcOrd="2" destOrd="0" presId="urn:microsoft.com/office/officeart/2018/5/layout/CenteredIconLabelDescriptionList"/>
    <dgm:cxn modelId="{665B9174-3B81-4B6F-8081-E9F8EE81B372}" type="presParOf" srcId="{986BE561-06E6-448A-B7A8-3D97429938E5}" destId="{0BDBA2A0-E86F-4237-834D-34B89366E49F}" srcOrd="3" destOrd="0" presId="urn:microsoft.com/office/officeart/2018/5/layout/CenteredIconLabelDescriptionList"/>
    <dgm:cxn modelId="{A7BAC080-2F96-4809-AA49-69D4B3F2BE2C}" type="presParOf" srcId="{986BE561-06E6-448A-B7A8-3D97429938E5}" destId="{658CBCA8-A4B0-40FD-83AB-BA8EA379E395}" srcOrd="4" destOrd="0" presId="urn:microsoft.com/office/officeart/2018/5/layout/CenteredIconLabelDescriptionList"/>
    <dgm:cxn modelId="{15924C16-A591-4414-9037-26F437254536}" type="presParOf" srcId="{764F2416-DB04-4593-AD5F-1470EA5B01F6}" destId="{193E788E-F877-494B-9A97-DC4523B79D71}" srcOrd="1" destOrd="0" presId="urn:microsoft.com/office/officeart/2018/5/layout/CenteredIconLabelDescriptionList"/>
    <dgm:cxn modelId="{39354F46-17F3-443D-8663-2D5ACB19F80A}" type="presParOf" srcId="{764F2416-DB04-4593-AD5F-1470EA5B01F6}" destId="{B525C519-CA73-4C6B-B6B7-A7DEFD81AA34}" srcOrd="2" destOrd="0" presId="urn:microsoft.com/office/officeart/2018/5/layout/CenteredIconLabelDescriptionList"/>
    <dgm:cxn modelId="{320D2C98-951A-4752-8552-77E2DB426ADD}" type="presParOf" srcId="{B525C519-CA73-4C6B-B6B7-A7DEFD81AA34}" destId="{AC0CF0F7-80B8-4D4E-A1B5-4E1AF3622CD0}" srcOrd="0" destOrd="0" presId="urn:microsoft.com/office/officeart/2018/5/layout/CenteredIconLabelDescriptionList"/>
    <dgm:cxn modelId="{4DCC65A4-E46A-4DA5-8A3E-12E584EFD3D4}" type="presParOf" srcId="{B525C519-CA73-4C6B-B6B7-A7DEFD81AA34}" destId="{DA06EDDF-F0D7-4FDA-98BD-A19BA339B960}" srcOrd="1" destOrd="0" presId="urn:microsoft.com/office/officeart/2018/5/layout/CenteredIconLabelDescriptionList"/>
    <dgm:cxn modelId="{3D74AA7D-855B-4AC7-BD02-962FC3DB8AA2}" type="presParOf" srcId="{B525C519-CA73-4C6B-B6B7-A7DEFD81AA34}" destId="{A3AB9657-1B29-438A-82A0-D1FB01112762}" srcOrd="2" destOrd="0" presId="urn:microsoft.com/office/officeart/2018/5/layout/CenteredIconLabelDescriptionList"/>
    <dgm:cxn modelId="{C85537DC-2915-4918-80D0-7B04004E163A}" type="presParOf" srcId="{B525C519-CA73-4C6B-B6B7-A7DEFD81AA34}" destId="{76226AE9-61ED-4C19-95DA-0CE1D4055C74}" srcOrd="3" destOrd="0" presId="urn:microsoft.com/office/officeart/2018/5/layout/CenteredIconLabelDescriptionList"/>
    <dgm:cxn modelId="{79B067EE-52C3-4759-9A9C-58EB2020E618}" type="presParOf" srcId="{B525C519-CA73-4C6B-B6B7-A7DEFD81AA34}" destId="{0D08CB3F-B9A1-475E-8B6C-0F9BDAACDC42}" srcOrd="4" destOrd="0" presId="urn:microsoft.com/office/officeart/2018/5/layout/CenteredIconLabelDescriptionList"/>
    <dgm:cxn modelId="{33DFC73D-5C8D-46E0-AC41-C3ADCC032CF0}" type="presParOf" srcId="{764F2416-DB04-4593-AD5F-1470EA5B01F6}" destId="{34F0FCF0-96A8-48F9-AF9C-DB19E3FA4804}" srcOrd="3" destOrd="0" presId="urn:microsoft.com/office/officeart/2018/5/layout/CenteredIconLabelDescriptionList"/>
    <dgm:cxn modelId="{62907D12-FA8F-4AC6-B7F9-20A7876B8990}" type="presParOf" srcId="{764F2416-DB04-4593-AD5F-1470EA5B01F6}" destId="{C4EBF60A-D912-4901-ADFE-EAFCE6649464}" srcOrd="4" destOrd="0" presId="urn:microsoft.com/office/officeart/2018/5/layout/CenteredIconLabelDescriptionList"/>
    <dgm:cxn modelId="{C6514942-2B40-4024-A27C-953D928C6E97}" type="presParOf" srcId="{C4EBF60A-D912-4901-ADFE-EAFCE6649464}" destId="{56319270-6D01-41A9-985A-BE92B4F7D262}" srcOrd="0" destOrd="0" presId="urn:microsoft.com/office/officeart/2018/5/layout/CenteredIconLabelDescriptionList"/>
    <dgm:cxn modelId="{D1F7C015-4226-4099-84C7-EEBAD8551A45}" type="presParOf" srcId="{C4EBF60A-D912-4901-ADFE-EAFCE6649464}" destId="{B3143D76-7AE7-4CEC-8871-0CFB51C377F1}" srcOrd="1" destOrd="0" presId="urn:microsoft.com/office/officeart/2018/5/layout/CenteredIconLabelDescriptionList"/>
    <dgm:cxn modelId="{19D1C4BA-3942-485F-ABB2-B98DC8DD94B9}" type="presParOf" srcId="{C4EBF60A-D912-4901-ADFE-EAFCE6649464}" destId="{12C1C99B-CF69-4CB9-B40C-F6A988BE04DF}" srcOrd="2" destOrd="0" presId="urn:microsoft.com/office/officeart/2018/5/layout/CenteredIconLabelDescriptionList"/>
    <dgm:cxn modelId="{69733C80-0E06-4E49-8780-5EDDDE367852}" type="presParOf" srcId="{C4EBF60A-D912-4901-ADFE-EAFCE6649464}" destId="{D001F2F5-CEAE-4C17-A659-950C762440BA}" srcOrd="3" destOrd="0" presId="urn:microsoft.com/office/officeart/2018/5/layout/CenteredIconLabelDescriptionList"/>
    <dgm:cxn modelId="{A33C73C2-C843-4512-950A-F7B8D17D8C9C}" type="presParOf" srcId="{C4EBF60A-D912-4901-ADFE-EAFCE6649464}" destId="{51B782DD-664E-4B31-8877-3BBEFF2C7B8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614F94-DAA2-4FBA-B618-0E795504BD8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C14556-B9EA-4F1C-81A9-34E489E033C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/>
            <a:t>13%</a:t>
          </a:r>
        </a:p>
      </dgm:t>
    </dgm:pt>
    <dgm:pt modelId="{5F3DFD71-1875-4627-8701-86E130442628}" type="parTrans" cxnId="{F98CD72E-B25A-45D8-9E68-2357375B4946}">
      <dgm:prSet/>
      <dgm:spPr/>
      <dgm:t>
        <a:bodyPr/>
        <a:lstStyle/>
        <a:p>
          <a:endParaRPr lang="en-US"/>
        </a:p>
      </dgm:t>
    </dgm:pt>
    <dgm:pt modelId="{6FC87045-CB3C-4B97-BFED-0081EE9A4C4F}" type="sibTrans" cxnId="{F98CD72E-B25A-45D8-9E68-2357375B4946}">
      <dgm:prSet/>
      <dgm:spPr/>
      <dgm:t>
        <a:bodyPr/>
        <a:lstStyle/>
        <a:p>
          <a:endParaRPr lang="en-US"/>
        </a:p>
      </dgm:t>
    </dgm:pt>
    <dgm:pt modelId="{D6320DFA-F285-43B1-8C37-B16B09DDF6B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Identify as </a:t>
          </a:r>
          <a:r>
            <a:rPr lang="en-US">
              <a:latin typeface="Optima"/>
            </a:rPr>
            <a:t>belonging</a:t>
          </a:r>
          <a:r>
            <a:rPr lang="en-US"/>
            <a:t> </a:t>
          </a:r>
          <a:r>
            <a:rPr lang="en-US">
              <a:latin typeface="Optima"/>
            </a:rPr>
            <a:t>to </a:t>
          </a:r>
          <a:r>
            <a:rPr lang="en-US"/>
            <a:t>the LGBTQ+ community</a:t>
          </a:r>
        </a:p>
      </dgm:t>
    </dgm:pt>
    <dgm:pt modelId="{92268658-7532-411F-9498-BDE6FACB7111}" type="parTrans" cxnId="{A8F2F9D2-409D-4E0F-A002-A1412293DDDE}">
      <dgm:prSet/>
      <dgm:spPr/>
      <dgm:t>
        <a:bodyPr/>
        <a:lstStyle/>
        <a:p>
          <a:endParaRPr lang="en-US"/>
        </a:p>
      </dgm:t>
    </dgm:pt>
    <dgm:pt modelId="{8C9B1BBC-C33F-4D71-BBC8-AB28EDE01B23}" type="sibTrans" cxnId="{A8F2F9D2-409D-4E0F-A002-A1412293DDDE}">
      <dgm:prSet/>
      <dgm:spPr/>
      <dgm:t>
        <a:bodyPr/>
        <a:lstStyle/>
        <a:p>
          <a:endParaRPr lang="en-US"/>
        </a:p>
      </dgm:t>
    </dgm:pt>
    <dgm:pt modelId="{40DF7B04-2DF0-4767-A09F-A50369BE08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4%</a:t>
          </a:r>
        </a:p>
      </dgm:t>
    </dgm:pt>
    <dgm:pt modelId="{373C777E-AD22-4E8D-BE22-B3D5DD618D67}" type="parTrans" cxnId="{42301FA7-78A6-473D-A1B6-4B10084F45A2}">
      <dgm:prSet/>
      <dgm:spPr/>
      <dgm:t>
        <a:bodyPr/>
        <a:lstStyle/>
        <a:p>
          <a:endParaRPr lang="en-US"/>
        </a:p>
      </dgm:t>
    </dgm:pt>
    <dgm:pt modelId="{E0D322F7-C131-4603-B417-62020A659B58}" type="sibTrans" cxnId="{42301FA7-78A6-473D-A1B6-4B10084F45A2}">
      <dgm:prSet/>
      <dgm:spPr/>
      <dgm:t>
        <a:bodyPr/>
        <a:lstStyle/>
        <a:p>
          <a:endParaRPr lang="en-US"/>
        </a:p>
      </dgm:t>
    </dgm:pt>
    <dgm:pt modelId="{5E9A1C4D-872D-490F-8668-AD95D43C14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been impacted by the justice system</a:t>
          </a:r>
        </a:p>
      </dgm:t>
    </dgm:pt>
    <dgm:pt modelId="{5FDB367F-60DA-4D9B-9E68-B6ABF023F879}" type="parTrans" cxnId="{AFB15FA9-DF8C-4A30-8CAC-A087FC182188}">
      <dgm:prSet/>
      <dgm:spPr/>
      <dgm:t>
        <a:bodyPr/>
        <a:lstStyle/>
        <a:p>
          <a:endParaRPr lang="en-US"/>
        </a:p>
      </dgm:t>
    </dgm:pt>
    <dgm:pt modelId="{0B1AABCC-DC5A-4041-ACD3-D28060708794}" type="sibTrans" cxnId="{AFB15FA9-DF8C-4A30-8CAC-A087FC182188}">
      <dgm:prSet/>
      <dgm:spPr/>
      <dgm:t>
        <a:bodyPr/>
        <a:lstStyle/>
        <a:p>
          <a:endParaRPr lang="en-US"/>
        </a:p>
      </dgm:t>
    </dgm:pt>
    <dgm:pt modelId="{6CA4600E-48B4-4CC9-863B-D79F98BCA08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15%</a:t>
          </a:r>
        </a:p>
      </dgm:t>
    </dgm:pt>
    <dgm:pt modelId="{A3EA2B50-9EA2-45A0-B2F5-4915C4FEB2F9}" type="parTrans" cxnId="{45090CBD-F2A7-44B8-99F1-9C43F8FF7467}">
      <dgm:prSet/>
      <dgm:spPr/>
      <dgm:t>
        <a:bodyPr/>
        <a:lstStyle/>
        <a:p>
          <a:endParaRPr lang="en-US"/>
        </a:p>
      </dgm:t>
    </dgm:pt>
    <dgm:pt modelId="{34E82BB1-3A00-4F14-937F-8A2BB3573358}" type="sibTrans" cxnId="{45090CBD-F2A7-44B8-99F1-9C43F8FF7467}">
      <dgm:prSet/>
      <dgm:spPr/>
      <dgm:t>
        <a:bodyPr/>
        <a:lstStyle/>
        <a:p>
          <a:endParaRPr lang="en-US"/>
        </a:p>
      </dgm:t>
    </dgm:pt>
    <dgm:pt modelId="{1C38AC6F-174A-411E-A7B2-FCB17D664A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Are active duty, a veteran, or a military dependent</a:t>
          </a:r>
        </a:p>
      </dgm:t>
    </dgm:pt>
    <dgm:pt modelId="{7EBF14A9-8717-4BD8-B56B-3B6B94935905}" type="parTrans" cxnId="{F7A65AEE-B277-43E1-94E1-BCE4B63E5148}">
      <dgm:prSet/>
      <dgm:spPr/>
      <dgm:t>
        <a:bodyPr/>
        <a:lstStyle/>
        <a:p>
          <a:endParaRPr lang="en-US"/>
        </a:p>
      </dgm:t>
    </dgm:pt>
    <dgm:pt modelId="{C49E627C-265A-41CE-BE43-D4EE2B1B680D}" type="sibTrans" cxnId="{F7A65AEE-B277-43E1-94E1-BCE4B63E5148}">
      <dgm:prSet/>
      <dgm:spPr/>
      <dgm:t>
        <a:bodyPr/>
        <a:lstStyle/>
        <a:p>
          <a:endParaRPr lang="en-US"/>
        </a:p>
      </dgm:t>
    </dgm:pt>
    <dgm:pt modelId="{BFE0BCFA-6E15-4AC8-AD11-50A4265BBC1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73%</a:t>
          </a:r>
        </a:p>
      </dgm:t>
    </dgm:pt>
    <dgm:pt modelId="{309712C9-CB43-4C12-8318-0C02493FD0CD}" type="parTrans" cxnId="{DEBAB1BB-5CE8-4278-92F6-9CEF4A25A22D}">
      <dgm:prSet/>
      <dgm:spPr/>
      <dgm:t>
        <a:bodyPr/>
        <a:lstStyle/>
        <a:p>
          <a:endParaRPr lang="en-US"/>
        </a:p>
      </dgm:t>
    </dgm:pt>
    <dgm:pt modelId="{DC84B554-72AE-41D3-B523-5614E0902345}" type="sibTrans" cxnId="{DEBAB1BB-5CE8-4278-92F6-9CEF4A25A22D}">
      <dgm:prSet/>
      <dgm:spPr/>
      <dgm:t>
        <a:bodyPr/>
        <a:lstStyle/>
        <a:p>
          <a:endParaRPr lang="en-US"/>
        </a:p>
      </dgm:t>
    </dgm:pt>
    <dgm:pt modelId="{9187410F-463C-41F5-ADD5-2775E00FD5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submitted a FAFSA® or CADAA</a:t>
          </a:r>
          <a:br>
            <a:rPr lang="en-US"/>
          </a:br>
          <a:r>
            <a:rPr lang="en-US"/>
            <a:t>for financial aid</a:t>
          </a:r>
        </a:p>
      </dgm:t>
    </dgm:pt>
    <dgm:pt modelId="{A29059A4-71D6-4B1D-9842-9754A0BAB735}" type="parTrans" cxnId="{BBA3DA41-045C-47CE-94D2-94B56809CCF2}">
      <dgm:prSet/>
      <dgm:spPr/>
      <dgm:t>
        <a:bodyPr/>
        <a:lstStyle/>
        <a:p>
          <a:endParaRPr lang="en-US"/>
        </a:p>
      </dgm:t>
    </dgm:pt>
    <dgm:pt modelId="{828F82BD-4F29-40B6-A6D7-0FD198CD8C72}" type="sibTrans" cxnId="{BBA3DA41-045C-47CE-94D2-94B56809CCF2}">
      <dgm:prSet/>
      <dgm:spPr/>
      <dgm:t>
        <a:bodyPr/>
        <a:lstStyle/>
        <a:p>
          <a:endParaRPr lang="en-US"/>
        </a:p>
      </dgm:t>
    </dgm:pt>
    <dgm:pt modelId="{764F2416-DB04-4593-AD5F-1470EA5B01F6}" type="pres">
      <dgm:prSet presAssocID="{35614F94-DAA2-4FBA-B618-0E795504BD85}" presName="root" presStyleCnt="0">
        <dgm:presLayoutVars>
          <dgm:dir/>
          <dgm:resizeHandles val="exact"/>
        </dgm:presLayoutVars>
      </dgm:prSet>
      <dgm:spPr/>
    </dgm:pt>
    <dgm:pt modelId="{986BE561-06E6-448A-B7A8-3D97429938E5}" type="pres">
      <dgm:prSet presAssocID="{E7C14556-B9EA-4F1C-81A9-34E489E033CF}" presName="compNode" presStyleCnt="0"/>
      <dgm:spPr/>
    </dgm:pt>
    <dgm:pt modelId="{42D5993C-065E-4FCE-854E-BAE93745008D}" type="pres">
      <dgm:prSet presAssocID="{E7C14556-B9EA-4F1C-81A9-34E489E033CF}" presName="iconRect" presStyleLbl="node1" presStyleIdx="0" presStyleCnt="4" custScaleX="108265" custScaleY="10826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bow with solid fill"/>
        </a:ext>
      </dgm:extLst>
    </dgm:pt>
    <dgm:pt modelId="{DE5A6306-65B0-47E5-9EDB-03857F18CCA1}" type="pres">
      <dgm:prSet presAssocID="{E7C14556-B9EA-4F1C-81A9-34E489E033CF}" presName="iconSpace" presStyleCnt="0"/>
      <dgm:spPr/>
    </dgm:pt>
    <dgm:pt modelId="{A9905A8F-E625-496F-9B1F-8AC5C5813EFB}" type="pres">
      <dgm:prSet presAssocID="{E7C14556-B9EA-4F1C-81A9-34E489E033CF}" presName="parTx" presStyleLbl="revTx" presStyleIdx="0" presStyleCnt="8">
        <dgm:presLayoutVars>
          <dgm:chMax val="0"/>
          <dgm:chPref val="0"/>
        </dgm:presLayoutVars>
      </dgm:prSet>
      <dgm:spPr/>
    </dgm:pt>
    <dgm:pt modelId="{0BDBA2A0-E86F-4237-834D-34B89366E49F}" type="pres">
      <dgm:prSet presAssocID="{E7C14556-B9EA-4F1C-81A9-34E489E033CF}" presName="txSpace" presStyleCnt="0"/>
      <dgm:spPr/>
    </dgm:pt>
    <dgm:pt modelId="{658CBCA8-A4B0-40FD-83AB-BA8EA379E395}" type="pres">
      <dgm:prSet presAssocID="{E7C14556-B9EA-4F1C-81A9-34E489E033CF}" presName="desTx" presStyleLbl="revTx" presStyleIdx="1" presStyleCnt="8">
        <dgm:presLayoutVars/>
      </dgm:prSet>
      <dgm:spPr/>
    </dgm:pt>
    <dgm:pt modelId="{193E788E-F877-494B-9A97-DC4523B79D71}" type="pres">
      <dgm:prSet presAssocID="{6FC87045-CB3C-4B97-BFED-0081EE9A4C4F}" presName="sibTrans" presStyleCnt="0"/>
      <dgm:spPr/>
    </dgm:pt>
    <dgm:pt modelId="{B525C519-CA73-4C6B-B6B7-A7DEFD81AA34}" type="pres">
      <dgm:prSet presAssocID="{40DF7B04-2DF0-4767-A09F-A50369BE08D1}" presName="compNode" presStyleCnt="0"/>
      <dgm:spPr/>
    </dgm:pt>
    <dgm:pt modelId="{AC0CF0F7-80B8-4D4E-A1B5-4E1AF3622CD0}" type="pres">
      <dgm:prSet presAssocID="{40DF7B04-2DF0-4767-A09F-A50369BE08D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DA06EDDF-F0D7-4FDA-98BD-A19BA339B960}" type="pres">
      <dgm:prSet presAssocID="{40DF7B04-2DF0-4767-A09F-A50369BE08D1}" presName="iconSpace" presStyleCnt="0"/>
      <dgm:spPr/>
    </dgm:pt>
    <dgm:pt modelId="{A3AB9657-1B29-438A-82A0-D1FB01112762}" type="pres">
      <dgm:prSet presAssocID="{40DF7B04-2DF0-4767-A09F-A50369BE08D1}" presName="parTx" presStyleLbl="revTx" presStyleIdx="2" presStyleCnt="8">
        <dgm:presLayoutVars>
          <dgm:chMax val="0"/>
          <dgm:chPref val="0"/>
        </dgm:presLayoutVars>
      </dgm:prSet>
      <dgm:spPr/>
    </dgm:pt>
    <dgm:pt modelId="{76226AE9-61ED-4C19-95DA-0CE1D4055C74}" type="pres">
      <dgm:prSet presAssocID="{40DF7B04-2DF0-4767-A09F-A50369BE08D1}" presName="txSpace" presStyleCnt="0"/>
      <dgm:spPr/>
    </dgm:pt>
    <dgm:pt modelId="{0D08CB3F-B9A1-475E-8B6C-0F9BDAACDC42}" type="pres">
      <dgm:prSet presAssocID="{40DF7B04-2DF0-4767-A09F-A50369BE08D1}" presName="desTx" presStyleLbl="revTx" presStyleIdx="3" presStyleCnt="8">
        <dgm:presLayoutVars/>
      </dgm:prSet>
      <dgm:spPr/>
    </dgm:pt>
    <dgm:pt modelId="{34F0FCF0-96A8-48F9-AF9C-DB19E3FA4804}" type="pres">
      <dgm:prSet presAssocID="{E0D322F7-C131-4603-B417-62020A659B58}" presName="sibTrans" presStyleCnt="0"/>
      <dgm:spPr/>
    </dgm:pt>
    <dgm:pt modelId="{C4EBF60A-D912-4901-ADFE-EAFCE6649464}" type="pres">
      <dgm:prSet presAssocID="{6CA4600E-48B4-4CC9-863B-D79F98BCA083}" presName="compNode" presStyleCnt="0"/>
      <dgm:spPr/>
    </dgm:pt>
    <dgm:pt modelId="{56319270-6D01-41A9-985A-BE92B4F7D262}" type="pres">
      <dgm:prSet presAssocID="{6CA4600E-48B4-4CC9-863B-D79F98BCA08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eval Armor with solid fill"/>
        </a:ext>
      </dgm:extLst>
    </dgm:pt>
    <dgm:pt modelId="{B3143D76-7AE7-4CEC-8871-0CFB51C377F1}" type="pres">
      <dgm:prSet presAssocID="{6CA4600E-48B4-4CC9-863B-D79F98BCA083}" presName="iconSpace" presStyleCnt="0"/>
      <dgm:spPr/>
    </dgm:pt>
    <dgm:pt modelId="{12C1C99B-CF69-4CB9-B40C-F6A988BE04DF}" type="pres">
      <dgm:prSet presAssocID="{6CA4600E-48B4-4CC9-863B-D79F98BCA083}" presName="parTx" presStyleLbl="revTx" presStyleIdx="4" presStyleCnt="8">
        <dgm:presLayoutVars>
          <dgm:chMax val="0"/>
          <dgm:chPref val="0"/>
        </dgm:presLayoutVars>
      </dgm:prSet>
      <dgm:spPr/>
    </dgm:pt>
    <dgm:pt modelId="{D001F2F5-CEAE-4C17-A659-950C762440BA}" type="pres">
      <dgm:prSet presAssocID="{6CA4600E-48B4-4CC9-863B-D79F98BCA083}" presName="txSpace" presStyleCnt="0"/>
      <dgm:spPr/>
    </dgm:pt>
    <dgm:pt modelId="{51B782DD-664E-4B31-8877-3BBEFF2C7B8F}" type="pres">
      <dgm:prSet presAssocID="{6CA4600E-48B4-4CC9-863B-D79F98BCA083}" presName="desTx" presStyleLbl="revTx" presStyleIdx="5" presStyleCnt="8">
        <dgm:presLayoutVars/>
      </dgm:prSet>
      <dgm:spPr/>
    </dgm:pt>
    <dgm:pt modelId="{CC518369-3AAD-41CC-993D-8AD839BDE40F}" type="pres">
      <dgm:prSet presAssocID="{34E82BB1-3A00-4F14-937F-8A2BB3573358}" presName="sibTrans" presStyleCnt="0"/>
      <dgm:spPr/>
    </dgm:pt>
    <dgm:pt modelId="{3AB5985E-522B-46C2-8872-583B0A69AE73}" type="pres">
      <dgm:prSet presAssocID="{BFE0BCFA-6E15-4AC8-AD11-50A4265BBC11}" presName="compNode" presStyleCnt="0"/>
      <dgm:spPr/>
    </dgm:pt>
    <dgm:pt modelId="{564B83DC-B296-4479-B1B2-1DF3BD82C63C}" type="pres">
      <dgm:prSet presAssocID="{BFE0BCFA-6E15-4AC8-AD11-50A4265BBC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E482FDBD-4895-4010-A098-481992AF975D}" type="pres">
      <dgm:prSet presAssocID="{BFE0BCFA-6E15-4AC8-AD11-50A4265BBC11}" presName="iconSpace" presStyleCnt="0"/>
      <dgm:spPr/>
    </dgm:pt>
    <dgm:pt modelId="{ECAF813C-0916-4F5C-BF77-36EA494AC52F}" type="pres">
      <dgm:prSet presAssocID="{BFE0BCFA-6E15-4AC8-AD11-50A4265BBC11}" presName="parTx" presStyleLbl="revTx" presStyleIdx="6" presStyleCnt="8">
        <dgm:presLayoutVars>
          <dgm:chMax val="0"/>
          <dgm:chPref val="0"/>
        </dgm:presLayoutVars>
      </dgm:prSet>
      <dgm:spPr/>
    </dgm:pt>
    <dgm:pt modelId="{BE89AF2C-D3D0-415C-92EC-7CE721E5FB23}" type="pres">
      <dgm:prSet presAssocID="{BFE0BCFA-6E15-4AC8-AD11-50A4265BBC11}" presName="txSpace" presStyleCnt="0"/>
      <dgm:spPr/>
    </dgm:pt>
    <dgm:pt modelId="{23977622-8FC1-4BDD-8EFE-E3EFB0F336CC}" type="pres">
      <dgm:prSet presAssocID="{BFE0BCFA-6E15-4AC8-AD11-50A4265BBC11}" presName="desTx" presStyleLbl="revTx" presStyleIdx="7" presStyleCnt="8">
        <dgm:presLayoutVars/>
      </dgm:prSet>
      <dgm:spPr/>
    </dgm:pt>
  </dgm:ptLst>
  <dgm:cxnLst>
    <dgm:cxn modelId="{3D10760D-9605-4091-99B0-07B302AA4154}" type="presOf" srcId="{E7C14556-B9EA-4F1C-81A9-34E489E033CF}" destId="{A9905A8F-E625-496F-9B1F-8AC5C5813EFB}" srcOrd="0" destOrd="0" presId="urn:microsoft.com/office/officeart/2018/5/layout/CenteredIconLabelDescriptionList"/>
    <dgm:cxn modelId="{F98CD72E-B25A-45D8-9E68-2357375B4946}" srcId="{35614F94-DAA2-4FBA-B618-0E795504BD85}" destId="{E7C14556-B9EA-4F1C-81A9-34E489E033CF}" srcOrd="0" destOrd="0" parTransId="{5F3DFD71-1875-4627-8701-86E130442628}" sibTransId="{6FC87045-CB3C-4B97-BFED-0081EE9A4C4F}"/>
    <dgm:cxn modelId="{BBA3DA41-045C-47CE-94D2-94B56809CCF2}" srcId="{BFE0BCFA-6E15-4AC8-AD11-50A4265BBC11}" destId="{9187410F-463C-41F5-ADD5-2775E00FD57C}" srcOrd="0" destOrd="0" parTransId="{A29059A4-71D6-4B1D-9842-9754A0BAB735}" sibTransId="{828F82BD-4F29-40B6-A6D7-0FD198CD8C72}"/>
    <dgm:cxn modelId="{AE56FC49-13CF-41A0-81A3-99F34F592760}" type="presOf" srcId="{D6320DFA-F285-43B1-8C37-B16B09DDF6BF}" destId="{658CBCA8-A4B0-40FD-83AB-BA8EA379E395}" srcOrd="0" destOrd="0" presId="urn:microsoft.com/office/officeart/2018/5/layout/CenteredIconLabelDescriptionList"/>
    <dgm:cxn modelId="{E898736A-8499-4519-9162-82F0324DEC91}" type="presOf" srcId="{5E9A1C4D-872D-490F-8668-AD95D43C14B1}" destId="{0D08CB3F-B9A1-475E-8B6C-0F9BDAACDC42}" srcOrd="0" destOrd="0" presId="urn:microsoft.com/office/officeart/2018/5/layout/CenteredIconLabelDescriptionList"/>
    <dgm:cxn modelId="{BD128C53-05F4-4D27-9738-3D8979C54621}" type="presOf" srcId="{1C38AC6F-174A-411E-A7B2-FCB17D664A0E}" destId="{51B782DD-664E-4B31-8877-3BBEFF2C7B8F}" srcOrd="0" destOrd="0" presId="urn:microsoft.com/office/officeart/2018/5/layout/CenteredIconLabelDescriptionList"/>
    <dgm:cxn modelId="{0FFC8188-FF08-4238-9ED9-715D4BCA7190}" type="presOf" srcId="{6CA4600E-48B4-4CC9-863B-D79F98BCA083}" destId="{12C1C99B-CF69-4CB9-B40C-F6A988BE04DF}" srcOrd="0" destOrd="0" presId="urn:microsoft.com/office/officeart/2018/5/layout/CenteredIconLabelDescriptionList"/>
    <dgm:cxn modelId="{957A2E98-354A-4B0C-AB13-C344D7DFB32E}" type="presOf" srcId="{35614F94-DAA2-4FBA-B618-0E795504BD85}" destId="{764F2416-DB04-4593-AD5F-1470EA5B01F6}" srcOrd="0" destOrd="0" presId="urn:microsoft.com/office/officeart/2018/5/layout/CenteredIconLabelDescriptionList"/>
    <dgm:cxn modelId="{4E7F93A4-BAFD-447A-B35E-3B5663FB251F}" type="presOf" srcId="{9187410F-463C-41F5-ADD5-2775E00FD57C}" destId="{23977622-8FC1-4BDD-8EFE-E3EFB0F336CC}" srcOrd="0" destOrd="0" presId="urn:microsoft.com/office/officeart/2018/5/layout/CenteredIconLabelDescriptionList"/>
    <dgm:cxn modelId="{42301FA7-78A6-473D-A1B6-4B10084F45A2}" srcId="{35614F94-DAA2-4FBA-B618-0E795504BD85}" destId="{40DF7B04-2DF0-4767-A09F-A50369BE08D1}" srcOrd="1" destOrd="0" parTransId="{373C777E-AD22-4E8D-BE22-B3D5DD618D67}" sibTransId="{E0D322F7-C131-4603-B417-62020A659B58}"/>
    <dgm:cxn modelId="{AFB15FA9-DF8C-4A30-8CAC-A087FC182188}" srcId="{40DF7B04-2DF0-4767-A09F-A50369BE08D1}" destId="{5E9A1C4D-872D-490F-8668-AD95D43C14B1}" srcOrd="0" destOrd="0" parTransId="{5FDB367F-60DA-4D9B-9E68-B6ABF023F879}" sibTransId="{0B1AABCC-DC5A-4041-ACD3-D28060708794}"/>
    <dgm:cxn modelId="{DEBAB1BB-5CE8-4278-92F6-9CEF4A25A22D}" srcId="{35614F94-DAA2-4FBA-B618-0E795504BD85}" destId="{BFE0BCFA-6E15-4AC8-AD11-50A4265BBC11}" srcOrd="3" destOrd="0" parTransId="{309712C9-CB43-4C12-8318-0C02493FD0CD}" sibTransId="{DC84B554-72AE-41D3-B523-5614E0902345}"/>
    <dgm:cxn modelId="{45090CBD-F2A7-44B8-99F1-9C43F8FF7467}" srcId="{35614F94-DAA2-4FBA-B618-0E795504BD85}" destId="{6CA4600E-48B4-4CC9-863B-D79F98BCA083}" srcOrd="2" destOrd="0" parTransId="{A3EA2B50-9EA2-45A0-B2F5-4915C4FEB2F9}" sibTransId="{34E82BB1-3A00-4F14-937F-8A2BB3573358}"/>
    <dgm:cxn modelId="{A8F2F9D2-409D-4E0F-A002-A1412293DDDE}" srcId="{E7C14556-B9EA-4F1C-81A9-34E489E033CF}" destId="{D6320DFA-F285-43B1-8C37-B16B09DDF6BF}" srcOrd="0" destOrd="0" parTransId="{92268658-7532-411F-9498-BDE6FACB7111}" sibTransId="{8C9B1BBC-C33F-4D71-BBC8-AB28EDE01B23}"/>
    <dgm:cxn modelId="{F7A65AEE-B277-43E1-94E1-BCE4B63E5148}" srcId="{6CA4600E-48B4-4CC9-863B-D79F98BCA083}" destId="{1C38AC6F-174A-411E-A7B2-FCB17D664A0E}" srcOrd="0" destOrd="0" parTransId="{7EBF14A9-8717-4BD8-B56B-3B6B94935905}" sibTransId="{C49E627C-265A-41CE-BE43-D4EE2B1B680D}"/>
    <dgm:cxn modelId="{E2C10FF0-933F-4947-938A-2C04752E8132}" type="presOf" srcId="{BFE0BCFA-6E15-4AC8-AD11-50A4265BBC11}" destId="{ECAF813C-0916-4F5C-BF77-36EA494AC52F}" srcOrd="0" destOrd="0" presId="urn:microsoft.com/office/officeart/2018/5/layout/CenteredIconLabelDescriptionList"/>
    <dgm:cxn modelId="{9EA5B5F0-9DCE-40D4-BBFD-E341CC86198B}" type="presOf" srcId="{40DF7B04-2DF0-4767-A09F-A50369BE08D1}" destId="{A3AB9657-1B29-438A-82A0-D1FB01112762}" srcOrd="0" destOrd="0" presId="urn:microsoft.com/office/officeart/2018/5/layout/CenteredIconLabelDescriptionList"/>
    <dgm:cxn modelId="{C2CC4B42-3026-4512-8451-96276AD36405}" type="presParOf" srcId="{764F2416-DB04-4593-AD5F-1470EA5B01F6}" destId="{986BE561-06E6-448A-B7A8-3D97429938E5}" srcOrd="0" destOrd="0" presId="urn:microsoft.com/office/officeart/2018/5/layout/CenteredIconLabelDescriptionList"/>
    <dgm:cxn modelId="{EB3B8842-8682-43E7-A808-6DA2C55C9BDE}" type="presParOf" srcId="{986BE561-06E6-448A-B7A8-3D97429938E5}" destId="{42D5993C-065E-4FCE-854E-BAE93745008D}" srcOrd="0" destOrd="0" presId="urn:microsoft.com/office/officeart/2018/5/layout/CenteredIconLabelDescriptionList"/>
    <dgm:cxn modelId="{073ED818-E067-426F-A9DE-920C0EB379DE}" type="presParOf" srcId="{986BE561-06E6-448A-B7A8-3D97429938E5}" destId="{DE5A6306-65B0-47E5-9EDB-03857F18CCA1}" srcOrd="1" destOrd="0" presId="urn:microsoft.com/office/officeart/2018/5/layout/CenteredIconLabelDescriptionList"/>
    <dgm:cxn modelId="{BD252F20-7C78-48D0-8681-AA64273CC398}" type="presParOf" srcId="{986BE561-06E6-448A-B7A8-3D97429938E5}" destId="{A9905A8F-E625-496F-9B1F-8AC5C5813EFB}" srcOrd="2" destOrd="0" presId="urn:microsoft.com/office/officeart/2018/5/layout/CenteredIconLabelDescriptionList"/>
    <dgm:cxn modelId="{665B9174-3B81-4B6F-8081-E9F8EE81B372}" type="presParOf" srcId="{986BE561-06E6-448A-B7A8-3D97429938E5}" destId="{0BDBA2A0-E86F-4237-834D-34B89366E49F}" srcOrd="3" destOrd="0" presId="urn:microsoft.com/office/officeart/2018/5/layout/CenteredIconLabelDescriptionList"/>
    <dgm:cxn modelId="{A7BAC080-2F96-4809-AA49-69D4B3F2BE2C}" type="presParOf" srcId="{986BE561-06E6-448A-B7A8-3D97429938E5}" destId="{658CBCA8-A4B0-40FD-83AB-BA8EA379E395}" srcOrd="4" destOrd="0" presId="urn:microsoft.com/office/officeart/2018/5/layout/CenteredIconLabelDescriptionList"/>
    <dgm:cxn modelId="{15924C16-A591-4414-9037-26F437254536}" type="presParOf" srcId="{764F2416-DB04-4593-AD5F-1470EA5B01F6}" destId="{193E788E-F877-494B-9A97-DC4523B79D71}" srcOrd="1" destOrd="0" presId="urn:microsoft.com/office/officeart/2018/5/layout/CenteredIconLabelDescriptionList"/>
    <dgm:cxn modelId="{39354F46-17F3-443D-8663-2D5ACB19F80A}" type="presParOf" srcId="{764F2416-DB04-4593-AD5F-1470EA5B01F6}" destId="{B525C519-CA73-4C6B-B6B7-A7DEFD81AA34}" srcOrd="2" destOrd="0" presId="urn:microsoft.com/office/officeart/2018/5/layout/CenteredIconLabelDescriptionList"/>
    <dgm:cxn modelId="{320D2C98-951A-4752-8552-77E2DB426ADD}" type="presParOf" srcId="{B525C519-CA73-4C6B-B6B7-A7DEFD81AA34}" destId="{AC0CF0F7-80B8-4D4E-A1B5-4E1AF3622CD0}" srcOrd="0" destOrd="0" presId="urn:microsoft.com/office/officeart/2018/5/layout/CenteredIconLabelDescriptionList"/>
    <dgm:cxn modelId="{4DCC65A4-E46A-4DA5-8A3E-12E584EFD3D4}" type="presParOf" srcId="{B525C519-CA73-4C6B-B6B7-A7DEFD81AA34}" destId="{DA06EDDF-F0D7-4FDA-98BD-A19BA339B960}" srcOrd="1" destOrd="0" presId="urn:microsoft.com/office/officeart/2018/5/layout/CenteredIconLabelDescriptionList"/>
    <dgm:cxn modelId="{3D74AA7D-855B-4AC7-BD02-962FC3DB8AA2}" type="presParOf" srcId="{B525C519-CA73-4C6B-B6B7-A7DEFD81AA34}" destId="{A3AB9657-1B29-438A-82A0-D1FB01112762}" srcOrd="2" destOrd="0" presId="urn:microsoft.com/office/officeart/2018/5/layout/CenteredIconLabelDescriptionList"/>
    <dgm:cxn modelId="{C85537DC-2915-4918-80D0-7B04004E163A}" type="presParOf" srcId="{B525C519-CA73-4C6B-B6B7-A7DEFD81AA34}" destId="{76226AE9-61ED-4C19-95DA-0CE1D4055C74}" srcOrd="3" destOrd="0" presId="urn:microsoft.com/office/officeart/2018/5/layout/CenteredIconLabelDescriptionList"/>
    <dgm:cxn modelId="{79B067EE-52C3-4759-9A9C-58EB2020E618}" type="presParOf" srcId="{B525C519-CA73-4C6B-B6B7-A7DEFD81AA34}" destId="{0D08CB3F-B9A1-475E-8B6C-0F9BDAACDC42}" srcOrd="4" destOrd="0" presId="urn:microsoft.com/office/officeart/2018/5/layout/CenteredIconLabelDescriptionList"/>
    <dgm:cxn modelId="{33DFC73D-5C8D-46E0-AC41-C3ADCC032CF0}" type="presParOf" srcId="{764F2416-DB04-4593-AD5F-1470EA5B01F6}" destId="{34F0FCF0-96A8-48F9-AF9C-DB19E3FA4804}" srcOrd="3" destOrd="0" presId="urn:microsoft.com/office/officeart/2018/5/layout/CenteredIconLabelDescriptionList"/>
    <dgm:cxn modelId="{62907D12-FA8F-4AC6-B7F9-20A7876B8990}" type="presParOf" srcId="{764F2416-DB04-4593-AD5F-1470EA5B01F6}" destId="{C4EBF60A-D912-4901-ADFE-EAFCE6649464}" srcOrd="4" destOrd="0" presId="urn:microsoft.com/office/officeart/2018/5/layout/CenteredIconLabelDescriptionList"/>
    <dgm:cxn modelId="{C6514942-2B40-4024-A27C-953D928C6E97}" type="presParOf" srcId="{C4EBF60A-D912-4901-ADFE-EAFCE6649464}" destId="{56319270-6D01-41A9-985A-BE92B4F7D262}" srcOrd="0" destOrd="0" presId="urn:microsoft.com/office/officeart/2018/5/layout/CenteredIconLabelDescriptionList"/>
    <dgm:cxn modelId="{D1F7C015-4226-4099-84C7-EEBAD8551A45}" type="presParOf" srcId="{C4EBF60A-D912-4901-ADFE-EAFCE6649464}" destId="{B3143D76-7AE7-4CEC-8871-0CFB51C377F1}" srcOrd="1" destOrd="0" presId="urn:microsoft.com/office/officeart/2018/5/layout/CenteredIconLabelDescriptionList"/>
    <dgm:cxn modelId="{19D1C4BA-3942-485F-ABB2-B98DC8DD94B9}" type="presParOf" srcId="{C4EBF60A-D912-4901-ADFE-EAFCE6649464}" destId="{12C1C99B-CF69-4CB9-B40C-F6A988BE04DF}" srcOrd="2" destOrd="0" presId="urn:microsoft.com/office/officeart/2018/5/layout/CenteredIconLabelDescriptionList"/>
    <dgm:cxn modelId="{69733C80-0E06-4E49-8780-5EDDDE367852}" type="presParOf" srcId="{C4EBF60A-D912-4901-ADFE-EAFCE6649464}" destId="{D001F2F5-CEAE-4C17-A659-950C762440BA}" srcOrd="3" destOrd="0" presId="urn:microsoft.com/office/officeart/2018/5/layout/CenteredIconLabelDescriptionList"/>
    <dgm:cxn modelId="{A33C73C2-C843-4512-950A-F7B8D17D8C9C}" type="presParOf" srcId="{C4EBF60A-D912-4901-ADFE-EAFCE6649464}" destId="{51B782DD-664E-4B31-8877-3BBEFF2C7B8F}" srcOrd="4" destOrd="0" presId="urn:microsoft.com/office/officeart/2018/5/layout/CenteredIconLabelDescriptionList"/>
    <dgm:cxn modelId="{B8FFEDA0-67C5-475E-B76D-3E5B6EFD9C9E}" type="presParOf" srcId="{764F2416-DB04-4593-AD5F-1470EA5B01F6}" destId="{CC518369-3AAD-41CC-993D-8AD839BDE40F}" srcOrd="5" destOrd="0" presId="urn:microsoft.com/office/officeart/2018/5/layout/CenteredIconLabelDescriptionList"/>
    <dgm:cxn modelId="{3D8F773E-409F-4615-A7AB-2B898B97E82D}" type="presParOf" srcId="{764F2416-DB04-4593-AD5F-1470EA5B01F6}" destId="{3AB5985E-522B-46C2-8872-583B0A69AE73}" srcOrd="6" destOrd="0" presId="urn:microsoft.com/office/officeart/2018/5/layout/CenteredIconLabelDescriptionList"/>
    <dgm:cxn modelId="{B997A7E3-9813-4EDA-9CCB-3BA763BCE3C8}" type="presParOf" srcId="{3AB5985E-522B-46C2-8872-583B0A69AE73}" destId="{564B83DC-B296-4479-B1B2-1DF3BD82C63C}" srcOrd="0" destOrd="0" presId="urn:microsoft.com/office/officeart/2018/5/layout/CenteredIconLabelDescriptionList"/>
    <dgm:cxn modelId="{10B63FD5-8928-46DD-92F5-5C95DADC2AA0}" type="presParOf" srcId="{3AB5985E-522B-46C2-8872-583B0A69AE73}" destId="{E482FDBD-4895-4010-A098-481992AF975D}" srcOrd="1" destOrd="0" presId="urn:microsoft.com/office/officeart/2018/5/layout/CenteredIconLabelDescriptionList"/>
    <dgm:cxn modelId="{93D5CD88-5616-4541-80C4-15E30CD6639B}" type="presParOf" srcId="{3AB5985E-522B-46C2-8872-583B0A69AE73}" destId="{ECAF813C-0916-4F5C-BF77-36EA494AC52F}" srcOrd="2" destOrd="0" presId="urn:microsoft.com/office/officeart/2018/5/layout/CenteredIconLabelDescriptionList"/>
    <dgm:cxn modelId="{412FBB85-6CF8-433B-A96B-D31FD8749C1C}" type="presParOf" srcId="{3AB5985E-522B-46C2-8872-583B0A69AE73}" destId="{BE89AF2C-D3D0-415C-92EC-7CE721E5FB23}" srcOrd="3" destOrd="0" presId="urn:microsoft.com/office/officeart/2018/5/layout/CenteredIconLabelDescriptionList"/>
    <dgm:cxn modelId="{6F8C8F8A-9792-4A74-8D47-5CBBC73D6406}" type="presParOf" srcId="{3AB5985E-522B-46C2-8872-583B0A69AE73}" destId="{23977622-8FC1-4BDD-8EFE-E3EFB0F336C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B83DC-B296-4479-B1B2-1DF3BD82C63C}">
      <dsp:nvSpPr>
        <dsp:cNvPr id="0" name=""/>
        <dsp:cNvSpPr/>
      </dsp:nvSpPr>
      <dsp:spPr>
        <a:xfrm>
          <a:off x="1073943" y="867786"/>
          <a:ext cx="1154671" cy="1154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F813C-0916-4F5C-BF77-36EA494AC52F}">
      <dsp:nvSpPr>
        <dsp:cNvPr id="0" name=""/>
        <dsp:cNvSpPr/>
      </dsp:nvSpPr>
      <dsp:spPr>
        <a:xfrm>
          <a:off x="1747" y="2143128"/>
          <a:ext cx="3299062" cy="494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/>
            <a:t>94%</a:t>
          </a:r>
        </a:p>
      </dsp:txBody>
      <dsp:txXfrm>
        <a:off x="1747" y="2143128"/>
        <a:ext cx="3299062" cy="494859"/>
      </dsp:txXfrm>
    </dsp:sp>
    <dsp:sp modelId="{23977622-8FC1-4BDD-8EFE-E3EFB0F336CC}">
      <dsp:nvSpPr>
        <dsp:cNvPr id="0" name=""/>
        <dsp:cNvSpPr/>
      </dsp:nvSpPr>
      <dsp:spPr>
        <a:xfrm>
          <a:off x="1747" y="2694113"/>
          <a:ext cx="3299062" cy="979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Of basic needs students participate in at least one affinity group, academic support, or student services program</a:t>
          </a:r>
        </a:p>
      </dsp:txBody>
      <dsp:txXfrm>
        <a:off x="1747" y="2694113"/>
        <a:ext cx="3299062" cy="979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5993C-065E-4FCE-854E-BAE93745008D}">
      <dsp:nvSpPr>
        <dsp:cNvPr id="0" name=""/>
        <dsp:cNvSpPr/>
      </dsp:nvSpPr>
      <dsp:spPr>
        <a:xfrm>
          <a:off x="549543" y="22543"/>
          <a:ext cx="662921" cy="644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05A8F-E625-496F-9B1F-8AC5C5813EFB}">
      <dsp:nvSpPr>
        <dsp:cNvPr id="0" name=""/>
        <dsp:cNvSpPr/>
      </dsp:nvSpPr>
      <dsp:spPr>
        <a:xfrm>
          <a:off x="6269" y="744060"/>
          <a:ext cx="1749468" cy="50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25%</a:t>
          </a:r>
        </a:p>
      </dsp:txBody>
      <dsp:txXfrm>
        <a:off x="6269" y="744060"/>
        <a:ext cx="1749468" cy="502815"/>
      </dsp:txXfrm>
    </dsp:sp>
    <dsp:sp modelId="{658CBCA8-A4B0-40FD-83AB-BA8EA379E395}">
      <dsp:nvSpPr>
        <dsp:cNvPr id="0" name=""/>
        <dsp:cNvSpPr/>
      </dsp:nvSpPr>
      <dsp:spPr>
        <a:xfrm>
          <a:off x="6269" y="1294115"/>
          <a:ext cx="1749468" cy="111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Are currently in the</a:t>
          </a:r>
          <a:br>
            <a:rPr lang="en-US" sz="1700" kern="1200"/>
          </a:br>
          <a:r>
            <a:rPr lang="en-US" sz="1700" kern="1200"/>
            <a:t>Promise Program</a:t>
          </a:r>
        </a:p>
      </dsp:txBody>
      <dsp:txXfrm>
        <a:off x="6269" y="1294115"/>
        <a:ext cx="1749468" cy="1115044"/>
      </dsp:txXfrm>
    </dsp:sp>
    <dsp:sp modelId="{AC0CF0F7-80B8-4D4E-A1B5-4E1AF3622CD0}">
      <dsp:nvSpPr>
        <dsp:cNvPr id="0" name=""/>
        <dsp:cNvSpPr/>
      </dsp:nvSpPr>
      <dsp:spPr>
        <a:xfrm>
          <a:off x="2630472" y="34845"/>
          <a:ext cx="612314" cy="5953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B9657-1B29-438A-82A0-D1FB01112762}">
      <dsp:nvSpPr>
        <dsp:cNvPr id="0" name=""/>
        <dsp:cNvSpPr/>
      </dsp:nvSpPr>
      <dsp:spPr>
        <a:xfrm>
          <a:off x="2061895" y="731758"/>
          <a:ext cx="1749468" cy="50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500" kern="1200"/>
            <a:t>14%</a:t>
          </a:r>
        </a:p>
      </dsp:txBody>
      <dsp:txXfrm>
        <a:off x="2061895" y="731758"/>
        <a:ext cx="1749468" cy="502815"/>
      </dsp:txXfrm>
    </dsp:sp>
    <dsp:sp modelId="{0D08CB3F-B9A1-475E-8B6C-0F9BDAACDC42}">
      <dsp:nvSpPr>
        <dsp:cNvPr id="0" name=""/>
        <dsp:cNvSpPr/>
      </dsp:nvSpPr>
      <dsp:spPr>
        <a:xfrm>
          <a:off x="2061895" y="1281814"/>
          <a:ext cx="1749468" cy="111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Utilize Disability Support Program &amp; Services (DSPS)</a:t>
          </a:r>
          <a:endParaRPr lang="en-US" sz="1700" kern="1200"/>
        </a:p>
      </dsp:txBody>
      <dsp:txXfrm>
        <a:off x="2061895" y="1281814"/>
        <a:ext cx="1749468" cy="1115044"/>
      </dsp:txXfrm>
    </dsp:sp>
    <dsp:sp modelId="{56319270-6D01-41A9-985A-BE92B4F7D262}">
      <dsp:nvSpPr>
        <dsp:cNvPr id="0" name=""/>
        <dsp:cNvSpPr/>
      </dsp:nvSpPr>
      <dsp:spPr>
        <a:xfrm>
          <a:off x="4686098" y="34845"/>
          <a:ext cx="612314" cy="5953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1C99B-CF69-4CB9-B40C-F6A988BE04DF}">
      <dsp:nvSpPr>
        <dsp:cNvPr id="0" name=""/>
        <dsp:cNvSpPr/>
      </dsp:nvSpPr>
      <dsp:spPr>
        <a:xfrm>
          <a:off x="4117521" y="731758"/>
          <a:ext cx="1749468" cy="502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500" kern="1200"/>
            <a:t>26%</a:t>
          </a:r>
        </a:p>
      </dsp:txBody>
      <dsp:txXfrm>
        <a:off x="4117521" y="731758"/>
        <a:ext cx="1749468" cy="502815"/>
      </dsp:txXfrm>
    </dsp:sp>
    <dsp:sp modelId="{51B782DD-664E-4B31-8877-3BBEFF2C7B8F}">
      <dsp:nvSpPr>
        <dsp:cNvPr id="0" name=""/>
        <dsp:cNvSpPr/>
      </dsp:nvSpPr>
      <dsp:spPr>
        <a:xfrm>
          <a:off x="4117521" y="1281814"/>
          <a:ext cx="1749468" cy="111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Receive assistance through EOPS, CalWORKs, CARE, or NextUP</a:t>
          </a:r>
        </a:p>
      </dsp:txBody>
      <dsp:txXfrm>
        <a:off x="4117521" y="1281814"/>
        <a:ext cx="1749468" cy="1115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5993C-065E-4FCE-854E-BAE93745008D}">
      <dsp:nvSpPr>
        <dsp:cNvPr id="0" name=""/>
        <dsp:cNvSpPr/>
      </dsp:nvSpPr>
      <dsp:spPr>
        <a:xfrm>
          <a:off x="502816" y="937668"/>
          <a:ext cx="612263" cy="6122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05A8F-E625-496F-9B1F-8AC5C5813EFB}">
      <dsp:nvSpPr>
        <dsp:cNvPr id="0" name=""/>
        <dsp:cNvSpPr/>
      </dsp:nvSpPr>
      <dsp:spPr>
        <a:xfrm>
          <a:off x="1057" y="1620692"/>
          <a:ext cx="1615781" cy="515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13%</a:t>
          </a:r>
        </a:p>
      </dsp:txBody>
      <dsp:txXfrm>
        <a:off x="1057" y="1620692"/>
        <a:ext cx="1615781" cy="515030"/>
      </dsp:txXfrm>
    </dsp:sp>
    <dsp:sp modelId="{658CBCA8-A4B0-40FD-83AB-BA8EA379E395}">
      <dsp:nvSpPr>
        <dsp:cNvPr id="0" name=""/>
        <dsp:cNvSpPr/>
      </dsp:nvSpPr>
      <dsp:spPr>
        <a:xfrm>
          <a:off x="1057" y="2179504"/>
          <a:ext cx="1615781" cy="98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Identify as </a:t>
          </a:r>
          <a:r>
            <a:rPr lang="en-US" sz="1700" kern="1200">
              <a:latin typeface="Optima"/>
            </a:rPr>
            <a:t>belonging</a:t>
          </a:r>
          <a:r>
            <a:rPr lang="en-US" sz="1700" kern="1200"/>
            <a:t> </a:t>
          </a:r>
          <a:r>
            <a:rPr lang="en-US" sz="1700" kern="1200">
              <a:latin typeface="Optima"/>
            </a:rPr>
            <a:t>to </a:t>
          </a:r>
          <a:r>
            <a:rPr lang="en-US" sz="1700" kern="1200"/>
            <a:t>the LGBTQ+ community</a:t>
          </a:r>
        </a:p>
      </dsp:txBody>
      <dsp:txXfrm>
        <a:off x="1057" y="2179504"/>
        <a:ext cx="1615781" cy="989254"/>
      </dsp:txXfrm>
    </dsp:sp>
    <dsp:sp modelId="{AC0CF0F7-80B8-4D4E-A1B5-4E1AF3622CD0}">
      <dsp:nvSpPr>
        <dsp:cNvPr id="0" name=""/>
        <dsp:cNvSpPr/>
      </dsp:nvSpPr>
      <dsp:spPr>
        <a:xfrm>
          <a:off x="2424729" y="958675"/>
          <a:ext cx="565523" cy="565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B9657-1B29-438A-82A0-D1FB01112762}">
      <dsp:nvSpPr>
        <dsp:cNvPr id="0" name=""/>
        <dsp:cNvSpPr/>
      </dsp:nvSpPr>
      <dsp:spPr>
        <a:xfrm>
          <a:off x="1899600" y="1618329"/>
          <a:ext cx="1615781" cy="515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4%</a:t>
          </a:r>
        </a:p>
      </dsp:txBody>
      <dsp:txXfrm>
        <a:off x="1899600" y="1618329"/>
        <a:ext cx="1615781" cy="515030"/>
      </dsp:txXfrm>
    </dsp:sp>
    <dsp:sp modelId="{0D08CB3F-B9A1-475E-8B6C-0F9BDAACDC42}">
      <dsp:nvSpPr>
        <dsp:cNvPr id="0" name=""/>
        <dsp:cNvSpPr/>
      </dsp:nvSpPr>
      <dsp:spPr>
        <a:xfrm>
          <a:off x="1899600" y="2177140"/>
          <a:ext cx="1615781" cy="970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Have been impacted by the justice system</a:t>
          </a:r>
        </a:p>
      </dsp:txBody>
      <dsp:txXfrm>
        <a:off x="1899600" y="2177140"/>
        <a:ext cx="1615781" cy="970610"/>
      </dsp:txXfrm>
    </dsp:sp>
    <dsp:sp modelId="{56319270-6D01-41A9-985A-BE92B4F7D262}">
      <dsp:nvSpPr>
        <dsp:cNvPr id="0" name=""/>
        <dsp:cNvSpPr/>
      </dsp:nvSpPr>
      <dsp:spPr>
        <a:xfrm>
          <a:off x="4323272" y="958675"/>
          <a:ext cx="565523" cy="5655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1C99B-CF69-4CB9-B40C-F6A988BE04DF}">
      <dsp:nvSpPr>
        <dsp:cNvPr id="0" name=""/>
        <dsp:cNvSpPr/>
      </dsp:nvSpPr>
      <dsp:spPr>
        <a:xfrm>
          <a:off x="3798143" y="1618329"/>
          <a:ext cx="1615781" cy="515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15%</a:t>
          </a:r>
        </a:p>
      </dsp:txBody>
      <dsp:txXfrm>
        <a:off x="3798143" y="1618329"/>
        <a:ext cx="1615781" cy="515030"/>
      </dsp:txXfrm>
    </dsp:sp>
    <dsp:sp modelId="{51B782DD-664E-4B31-8877-3BBEFF2C7B8F}">
      <dsp:nvSpPr>
        <dsp:cNvPr id="0" name=""/>
        <dsp:cNvSpPr/>
      </dsp:nvSpPr>
      <dsp:spPr>
        <a:xfrm>
          <a:off x="3798143" y="2177140"/>
          <a:ext cx="1615781" cy="970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Are active duty, a veteran, or a military dependent</a:t>
          </a:r>
        </a:p>
      </dsp:txBody>
      <dsp:txXfrm>
        <a:off x="3798143" y="2177140"/>
        <a:ext cx="1615781" cy="970610"/>
      </dsp:txXfrm>
    </dsp:sp>
    <dsp:sp modelId="{564B83DC-B296-4479-B1B2-1DF3BD82C63C}">
      <dsp:nvSpPr>
        <dsp:cNvPr id="0" name=""/>
        <dsp:cNvSpPr/>
      </dsp:nvSpPr>
      <dsp:spPr>
        <a:xfrm>
          <a:off x="6221815" y="958675"/>
          <a:ext cx="565523" cy="5655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F813C-0916-4F5C-BF77-36EA494AC52F}">
      <dsp:nvSpPr>
        <dsp:cNvPr id="0" name=""/>
        <dsp:cNvSpPr/>
      </dsp:nvSpPr>
      <dsp:spPr>
        <a:xfrm>
          <a:off x="5696686" y="1618329"/>
          <a:ext cx="1615781" cy="515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73%</a:t>
          </a:r>
        </a:p>
      </dsp:txBody>
      <dsp:txXfrm>
        <a:off x="5696686" y="1618329"/>
        <a:ext cx="1615781" cy="515030"/>
      </dsp:txXfrm>
    </dsp:sp>
    <dsp:sp modelId="{23977622-8FC1-4BDD-8EFE-E3EFB0F336CC}">
      <dsp:nvSpPr>
        <dsp:cNvPr id="0" name=""/>
        <dsp:cNvSpPr/>
      </dsp:nvSpPr>
      <dsp:spPr>
        <a:xfrm>
          <a:off x="5696686" y="2177140"/>
          <a:ext cx="1615781" cy="970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Have submitted a FAFSA® or CADAA</a:t>
          </a:r>
          <a:br>
            <a:rPr lang="en-US" sz="1700" kern="1200"/>
          </a:br>
          <a:r>
            <a:rPr lang="en-US" sz="1700" kern="1200"/>
            <a:t>for financial aid</a:t>
          </a:r>
        </a:p>
      </dsp:txBody>
      <dsp:txXfrm>
        <a:off x="5696686" y="2177140"/>
        <a:ext cx="1615781" cy="970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8B8CF-4872-48AE-9837-372D153267E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3A925-02BD-4FC6-9AE4-F3DB9E3A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9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867-7D28-4D3E-B630-4B06BD61409E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DC2-5B53-436B-A2BA-EC8D2230C14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8D31-E44B-4056-9B9E-BDDEB9311E89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2CF83-7D21-40E8-BC28-429DCABD0DC3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0203-BC72-4F95-B3A0-B290F4DF88AD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F019A-0E1F-491B-8920-1DE8063DE544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9D76A-0802-4E0F-BE07-B25D7DE4A741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D7DD-DD22-48C0-AF70-1792C739CE43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C460-7049-4B9F-84ED-C8C1EA215422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12FF-65D4-4CAB-B537-038186C057E3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80CB-7E66-468C-8208-0233CCC77C08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50DF5-17A9-4F02-8024-ECDBBD12504B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etFuelMira@sdccd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s://sdmiramar.edu/services/basicneeds/faculty-resourc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hapHu6rj1Q?feature=oembed" TargetMode="External"/><Relationship Id="rId6" Type="http://schemas.openxmlformats.org/officeDocument/2006/relationships/hyperlink" Target="mailto:msalgado@sdccd.edu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s://www.youtube.com/watch?v=AhapHu6rj1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etFuelMira@SDCCD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dmiramar.edu/basicneeds/abou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2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E752F-867E-77FC-C1FA-CDD1A4DA0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E5303C-CF3B-0816-2B8F-F0AC6D3DF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AAE88192-FA97-B020-3773-B3EAF453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7" b="2239"/>
          <a:stretch/>
        </p:blipFill>
        <p:spPr>
          <a:xfrm>
            <a:off x="-1" y="0"/>
            <a:ext cx="12192001" cy="410745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E402A7B-6983-4B74-2E3A-1668904F9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CC10CC00-BF15-CAC6-9401-579FD5010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2B94D8-FD33-ACFD-8730-4E3393B91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33E602F-378D-339D-3539-386DD3B7A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86413E-60C3-641A-31AE-7ECAFAFE8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C6CD5C-2F86-93A0-D3D3-085EAF37C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821" y="4503565"/>
            <a:ext cx="10592174" cy="1613619"/>
          </a:xfrm>
        </p:spPr>
        <p:txBody>
          <a:bodyPr anchor="t">
            <a:normAutofit fontScale="90000"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900" b="1">
                <a:solidFill>
                  <a:schemeClr val="bg1"/>
                </a:solidFill>
              </a:rPr>
              <a:t>Jet Fuel Resource Center</a:t>
            </a:r>
            <a:br>
              <a:rPr lang="en-US" sz="4900" b="1"/>
            </a:br>
            <a:r>
              <a:rPr lang="en-US" sz="3100" i="1">
                <a:solidFill>
                  <a:schemeClr val="bg1"/>
                </a:solidFill>
              </a:rPr>
              <a:t>Supporting Student Success through Basic Needs Services</a:t>
            </a:r>
            <a:br>
              <a:rPr lang="en-US" sz="3100" i="1"/>
            </a:br>
            <a:br>
              <a:rPr lang="en-US" sz="3100" i="1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Shelly Parks, LCSW,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Basic Needs Coordinator</a:t>
            </a:r>
            <a:endParaRPr lang="en-US" sz="2000" i="1"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CAAE7AD0-7A35-709A-A320-4E4B64FF1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79" y="428167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1FD50-4E45-22D0-8030-E3FCF6D76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C5AC7C-8033-D09C-CCB1-E74CC5D0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265"/>
            <a:ext cx="11949510" cy="3032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75EF5C-712B-C08C-6FF8-7FF7764B5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EE8D4-993A-8F30-9260-70FFF2BE4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053F2-1249-15D2-9DA2-8FE58A99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BAA481-EB21-5B29-563E-BDB94DDD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2537D-EA3C-7C71-8708-045437694F7F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Improved Access (24/7)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4E28F-469F-6C72-1577-750397F87017}"/>
              </a:ext>
            </a:extLst>
          </p:cNvPr>
          <p:cNvSpPr txBox="1"/>
          <p:nvPr/>
        </p:nvSpPr>
        <p:spPr>
          <a:xfrm>
            <a:off x="2317896" y="1712417"/>
            <a:ext cx="5293176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D76E27"/>
                </a:solidFill>
              </a:rPr>
              <a:t>New since</a:t>
            </a:r>
            <a:endParaRPr lang="en-US"/>
          </a:p>
          <a:p>
            <a:pPr algn="ctr"/>
            <a:r>
              <a:rPr lang="en-US" sz="6000" b="1">
                <a:solidFill>
                  <a:srgbClr val="D76E27"/>
                </a:solidFill>
              </a:rPr>
              <a:t>Spring 25</a:t>
            </a:r>
            <a:endParaRPr lang="en-US"/>
          </a:p>
          <a:p>
            <a:pPr algn="ctr"/>
            <a:r>
              <a:rPr lang="en-US" sz="2800" b="1">
                <a:solidFill>
                  <a:srgbClr val="D76E27"/>
                </a:solidFill>
                <a:cs typeface="Arial"/>
              </a:rPr>
              <a:t>(located in S5 - Science)</a:t>
            </a:r>
          </a:p>
        </p:txBody>
      </p:sp>
      <p:pic>
        <p:nvPicPr>
          <p:cNvPr id="5" name="Picture 4" descr="A block of free-standing lockers. The lockers have a colorful paint-splash design on the lower sections with the Miramar College logo overlaid the design. The upper portion of the lockers show the words, &quot;The future is created by what you do today,&quot; which is a quote by Peter Drucker.">
            <a:extLst>
              <a:ext uri="{FF2B5EF4-FFF2-40B4-BE49-F238E27FC236}">
                <a16:creationId xmlns:a16="http://schemas.microsoft.com/office/drawing/2014/main" id="{B4A6C987-2D17-F661-A9D3-138251173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69" y="173964"/>
            <a:ext cx="3822047" cy="507800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FC91F-48B9-8B05-B993-C168B126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10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64026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45B80-3653-709C-84CC-62EB73AB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97506B-C604-09F0-1F06-C7A6FCF45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DCBCB-D575-909E-3BED-2EF46320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A6F9F-0263-A893-AABF-110CD3E6D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B848EB-5965-9662-1BD3-3B0B45488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36773-7EAB-2CD9-7C9D-97FC6842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C265F-20F6-4632-DF05-9AD769CAC090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Updated Basic Needs Website</a:t>
            </a:r>
            <a:endParaRPr lang="en-US" sz="4000">
              <a:solidFill>
                <a:srgbClr val="FFFFFF"/>
              </a:solidFill>
              <a:latin typeface="Optima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3F419-6D61-D949-ECB8-9EE96165E93B}"/>
              </a:ext>
            </a:extLst>
          </p:cNvPr>
          <p:cNvSpPr txBox="1"/>
          <p:nvPr/>
        </p:nvSpPr>
        <p:spPr>
          <a:xfrm>
            <a:off x="10802291" y="2280767"/>
            <a:ext cx="70732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  <a:cs typeface="Arial"/>
              </a:rPr>
              <a:t>Page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BE8D6-D042-DB2A-9A09-560999754601}"/>
              </a:ext>
            </a:extLst>
          </p:cNvPr>
          <p:cNvSpPr txBox="1"/>
          <p:nvPr/>
        </p:nvSpPr>
        <p:spPr>
          <a:xfrm>
            <a:off x="228600" y="6302829"/>
            <a:ext cx="56388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https://sdmiramar.edu/basicneeds</a:t>
            </a:r>
            <a:endParaRPr lang="en-US" sz="2400" b="1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11" name="Picture 10" descr="A screenshot of a food pantry&#10;&#10;AI-generated content may be incorrect.">
            <a:extLst>
              <a:ext uri="{FF2B5EF4-FFF2-40B4-BE49-F238E27FC236}">
                <a16:creationId xmlns:a16="http://schemas.microsoft.com/office/drawing/2014/main" id="{433ADAA8-9C83-8840-DA08-BABC027F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371" y="1159502"/>
            <a:ext cx="3624943" cy="209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white locker with colorful designs&#10;&#10;AI-generated content may be incorrect.">
            <a:extLst>
              <a:ext uri="{FF2B5EF4-FFF2-40B4-BE49-F238E27FC236}">
                <a16:creationId xmlns:a16="http://schemas.microsoft.com/office/drawing/2014/main" id="{D39104B9-7A41-7174-84F6-00FF6E1A2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624" y="3531033"/>
            <a:ext cx="3836438" cy="29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A87306-31D7-E4F8-E896-FAEC65EDE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37" y="1359018"/>
            <a:ext cx="6379760" cy="464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0FA0AE0-5D9B-17EA-0869-AB887E7C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11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9887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F2661-1619-CE77-2F38-C3C64587C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E24641-C3F2-C707-BAFF-A79EF79E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8AE6A-CE24-9665-459C-2A4800025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379AE-4E83-0B25-2F60-D2695C7E3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F6A9E3-E567-003E-C66D-36A2AFEE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5C10E-67ED-BA99-E197-4E621948BFBF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Leveraging Software | Connecting Students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04DD9-AF36-813B-FDBC-502F0F03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12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pic>
        <p:nvPicPr>
          <p:cNvPr id="9" name="Picture 8" descr="Uwill Acquires Fast-Growing Basic Needs Solution tbh · Uwill">
            <a:extLst>
              <a:ext uri="{FF2B5EF4-FFF2-40B4-BE49-F238E27FC236}">
                <a16:creationId xmlns:a16="http://schemas.microsoft.com/office/drawing/2014/main" id="{86E86A60-47D8-B0AA-E857-AC51B1879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37" t="53303" r="26164" b="273"/>
          <a:stretch>
            <a:fillRect/>
          </a:stretch>
        </p:blipFill>
        <p:spPr>
          <a:xfrm>
            <a:off x="-395431" y="1596410"/>
            <a:ext cx="4041714" cy="2488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A9CA13-C3B3-C69B-71A1-564160E9D936}"/>
              </a:ext>
            </a:extLst>
          </p:cNvPr>
          <p:cNvSpPr txBox="1"/>
          <p:nvPr/>
        </p:nvSpPr>
        <p:spPr>
          <a:xfrm>
            <a:off x="5122935" y="2080128"/>
            <a:ext cx="4532662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1:1 Basic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9097"/>
                </a:solidFill>
                <a:effectLst/>
                <a:uLnTx/>
                <a:uFillTx/>
                <a:latin typeface="Optima"/>
                <a:ea typeface="+mn-ea"/>
                <a:cs typeface="+mn-cs"/>
              </a:rPr>
              <a:t> Needs </a:t>
            </a:r>
            <a:r>
              <a:rPr lang="en-US" sz="2800">
                <a:solidFill>
                  <a:srgbClr val="1E9097"/>
                </a:solidFill>
                <a:latin typeface="Optima"/>
              </a:rPr>
              <a:t>Counselor</a:t>
            </a:r>
            <a:endParaRPr lang="en-US">
              <a:cs typeface="Arial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(Case Management) </a:t>
            </a:r>
            <a:endParaRPr lang="en-US"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969FF5-484E-4CAC-42F6-3768F72C0A11}"/>
              </a:ext>
            </a:extLst>
          </p:cNvPr>
          <p:cNvSpPr txBox="1"/>
          <p:nvPr/>
        </p:nvSpPr>
        <p:spPr>
          <a:xfrm>
            <a:off x="459949" y="6095828"/>
            <a:ext cx="342124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Jet Fuel Food Pantry</a:t>
            </a:r>
            <a:endParaRPr lang="en-US">
              <a:cs typeface="Arial"/>
            </a:endParaRPr>
          </a:p>
        </p:txBody>
      </p:sp>
      <p:pic>
        <p:nvPicPr>
          <p:cNvPr id="27" name="Picture 26" descr="An orange arrow pointing up&#10;&#10;AI-generated content may be incorrect.">
            <a:extLst>
              <a:ext uri="{FF2B5EF4-FFF2-40B4-BE49-F238E27FC236}">
                <a16:creationId xmlns:a16="http://schemas.microsoft.com/office/drawing/2014/main" id="{F9977FD8-A84E-ADDA-B2F9-FDDFB9303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434" y="2075953"/>
            <a:ext cx="7197489" cy="45371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7D9047-60D9-8660-C2DB-A5245BA8D2FE}"/>
              </a:ext>
            </a:extLst>
          </p:cNvPr>
          <p:cNvSpPr txBox="1"/>
          <p:nvPr/>
        </p:nvSpPr>
        <p:spPr>
          <a:xfrm>
            <a:off x="3280487" y="3434514"/>
            <a:ext cx="6071184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u="sng">
                <a:solidFill>
                  <a:srgbClr val="1E9097"/>
                </a:solidFill>
                <a:latin typeface="Optima"/>
              </a:rPr>
              <a:t>Resource Connection</a:t>
            </a:r>
            <a:endParaRPr lang="en-US" u="sng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Flight Suit (clothing closet)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CalFresh Enrollment Clinics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US" sz="2800">
                <a:solidFill>
                  <a:srgbClr val="1E9097"/>
                </a:solidFill>
                <a:latin typeface="Optima"/>
              </a:rPr>
              <a:t>Financial Wellness workshops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US" sz="2800">
                <a:solidFill>
                  <a:srgbClr val="1E9097"/>
                </a:solidFill>
                <a:latin typeface="Optima"/>
                <a:cs typeface="Arial"/>
              </a:rPr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243516856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795CF-702B-3739-9493-E91B7DBFA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EC9C3406-08C1-5C1E-855C-B63960C33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2E802A1F-0E27-6815-71A2-B2E8E4599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1372F9DF-10B6-1E63-F639-74E31FC75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0060226-39A4-BA7D-7088-73752C8A0C60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 the Bridge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50B7D4C7-6121-68BC-6C41-F15B24FE8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76AB5D03-7F9C-4DF6-C0C8-7DECF937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8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2CAC7-AAFE-CFC5-E5A9-9E21BAA1F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59A0EE-91EE-3829-B656-2DA667E6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6ED725-98DF-2179-BE52-C479340EF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20B80-BFF6-99E3-C1A6-F3F1EA30C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6B7271-7D8C-C5C2-FE49-DE4414FD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5032FC-2DF7-6BF9-E349-1A36E6EB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7A3E2-4B45-E1A8-0961-5C1A8C6710E2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ima"/>
                <a:ea typeface="+mn-ea"/>
                <a:cs typeface="+mn-cs"/>
              </a:rPr>
              <a:t>Identify Possible Basic Need Challenges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6F1C910-8AFB-359E-65EE-3C1911D29309}"/>
              </a:ext>
            </a:extLst>
          </p:cNvPr>
          <p:cNvGrpSpPr/>
          <p:nvPr/>
        </p:nvGrpSpPr>
        <p:grpSpPr>
          <a:xfrm>
            <a:off x="1371598" y="1939929"/>
            <a:ext cx="8674102" cy="2436438"/>
            <a:chOff x="459349" y="2832618"/>
            <a:chExt cx="4884175" cy="24364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2A3F7B4-B10F-315E-BF49-91E8383BE76B}"/>
                </a:ext>
              </a:extLst>
            </p:cNvPr>
            <p:cNvSpPr txBox="1"/>
            <p:nvPr/>
          </p:nvSpPr>
          <p:spPr>
            <a:xfrm>
              <a:off x="459349" y="3372126"/>
              <a:ext cx="4884175" cy="189693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Missing class or skipping extra-curricular 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activities</a:t>
              </a:r>
              <a:endParaRPr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Foregoing textbooks and/or classroom supplies</a:t>
              </a: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Poor or declining academic performance</a:t>
              </a: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Dropping classes</a:t>
              </a: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Overtly 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expressing a challenge to meeting their needs</a:t>
              </a: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285750" marR="457200" indent="-28575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  <a:cs typeface="Arial"/>
                </a:rPr>
                <a:t>Not performing as well in academics as otherwise possible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ED93983-EBCC-C724-7DD7-BEC1A6C37C15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Indicative Behaviors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88E05D-C662-1B1D-5C61-B1C3C6855B51}"/>
              </a:ext>
            </a:extLst>
          </p:cNvPr>
          <p:cNvGrpSpPr/>
          <p:nvPr/>
        </p:nvGrpSpPr>
        <p:grpSpPr>
          <a:xfrm>
            <a:off x="1371598" y="4532813"/>
            <a:ext cx="8674102" cy="1567608"/>
            <a:chOff x="459349" y="2832618"/>
            <a:chExt cx="4884175" cy="15676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C1496F-2EE7-3342-AD26-57417AAE4459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9828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Physical: fatigue, slumped posture, growling stomach, exaggerated gestures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Emotional: mood swings, atypical demeanor, sadness / anger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Cognitive: confusion, difficulty recalling or remembering information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51E1D1-3952-CFDD-5557-049E3A0415E2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Signs &amp; Symptoms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9097"/>
                </a:solidFill>
                <a:effectLst/>
                <a:uLnTx/>
                <a:uFillTx/>
                <a:latin typeface="Optima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F888DE-77A1-2086-249E-F61124A6F207}"/>
              </a:ext>
            </a:extLst>
          </p:cNvPr>
          <p:cNvSpPr txBox="1"/>
          <p:nvPr/>
        </p:nvSpPr>
        <p:spPr>
          <a:xfrm>
            <a:off x="0" y="6487144"/>
            <a:ext cx="928927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/>
              <a:t>Source:</a:t>
            </a:r>
            <a:r>
              <a:rPr lang="en-US" sz="1100"/>
              <a:t> “Mission Critical: The Role of CCs in Meeting Student’s Basic Needs,” Center for Community College Student Engagement (2022).</a:t>
            </a:r>
            <a:endParaRPr lang="en-US" sz="1100">
              <a:cs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A467D2-E3A8-5159-0E87-D6AE224C9A48}"/>
              </a:ext>
            </a:extLst>
          </p:cNvPr>
          <p:cNvSpPr/>
          <p:nvPr/>
        </p:nvSpPr>
        <p:spPr>
          <a:xfrm>
            <a:off x="7962900" y="2203995"/>
            <a:ext cx="3657600" cy="22842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69%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of food-insecure students consider dropping out of college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EF75C98-4534-CCEF-0C39-5FBFF2CA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14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77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5C702-C4C9-C89C-1171-409B07021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FA3A09F-1D01-55A6-8F82-B13303B15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4E58BEF8-59C7-CA6D-1F22-E2A7608E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5" y="25736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B136E7-0A2D-A401-56C0-71EEEE2FB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527A78-9B25-FF57-4F3E-FDFF3604B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8A2D6E-4A03-2CF2-FB3F-DE792D90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82A93-1420-3DD0-1892-A48E7F0C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D921F-5A21-9099-20C5-BF33CBBDEA34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Optima"/>
              </a:rPr>
              <a:t>Faculty Resources</a:t>
            </a:r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F806C1-13F5-9DF3-D571-90EA91428E57}"/>
              </a:ext>
            </a:extLst>
          </p:cNvPr>
          <p:cNvGrpSpPr/>
          <p:nvPr/>
        </p:nvGrpSpPr>
        <p:grpSpPr>
          <a:xfrm>
            <a:off x="1371598" y="1721284"/>
            <a:ext cx="10463355" cy="3204380"/>
            <a:chOff x="459349" y="2802440"/>
            <a:chExt cx="5895976" cy="320438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818BEE-88FB-747C-16CE-70927F608478}"/>
                </a:ext>
              </a:extLst>
            </p:cNvPr>
            <p:cNvSpPr txBox="1"/>
            <p:nvPr/>
          </p:nvSpPr>
          <p:spPr>
            <a:xfrm>
              <a:off x="459349" y="3417393"/>
              <a:ext cx="5895976" cy="258942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ea typeface="+mn-lt"/>
                  <a:cs typeface="+mn-lt"/>
                </a:rPr>
                <a:t>Being able to meet your basic needs is foundational to your success as a student at Miramar College. If you are having difficulty affording food, lack a stable place to live, or are struggling to meet another need, the campus has resources for you. Our Jet Fuel Resource Center supports Miramar students with services like 1:1 case management, the Jet Fuel Food Pantry, Flight Suit (free clothing), workshops, and more. </a:t>
              </a:r>
              <a:endParaRPr lang="en-US"/>
            </a:p>
            <a:p>
              <a:pPr>
                <a:defRPr/>
              </a:pPr>
              <a:endParaRPr lang="en-US"/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ea typeface="+mn-lt"/>
                  <a:cs typeface="+mn-lt"/>
                </a:rPr>
                <a:t>Please contact the Basic Needs Team </a:t>
              </a:r>
              <a:r>
                <a:rPr lang="en-US">
                  <a:solidFill>
                    <a:srgbClr val="000000"/>
                  </a:solidFill>
                  <a:ea typeface="+mn-lt"/>
                  <a:cs typeface="+mn-lt"/>
                  <a:hlinkClick r:id="rId3"/>
                </a:rPr>
                <a:t>JetFuelMira@sdccd.edu</a:t>
              </a:r>
              <a:r>
                <a:rPr lang="en-US">
                  <a:solidFill>
                    <a:srgbClr val="000000"/>
                  </a:solidFill>
                  <a:ea typeface="+mn-lt"/>
                  <a:cs typeface="+mn-lt"/>
                </a:rPr>
                <a:t> for information on how to get support or view more information at </a:t>
              </a:r>
              <a:r>
                <a:rPr lang="en-US">
                  <a:solidFill>
                    <a:srgbClr val="000000"/>
                  </a:solidFill>
                  <a:ea typeface="+mn-lt"/>
                  <a:cs typeface="+mn-lt"/>
                  <a:hlinkClick r:id="rId4"/>
                </a:rPr>
                <a:t>https://sdmiramar.edu/services/basicneeds/faculty-resources</a:t>
              </a:r>
              <a:r>
                <a:rPr lang="en-US">
                  <a:solidFill>
                    <a:srgbClr val="000000"/>
                  </a:solidFill>
                  <a:ea typeface="+mn-lt"/>
                  <a:cs typeface="+mn-lt"/>
                </a:rPr>
                <a:t>.   </a:t>
              </a:r>
              <a:endParaRPr lang="en-US">
                <a:cs typeface="Arial"/>
              </a:endParaRPr>
            </a:p>
            <a:p>
              <a:pPr marR="457200">
                <a:lnSpc>
                  <a:spcPct val="110000"/>
                </a:lnSpc>
                <a:defRPr/>
              </a:pPr>
              <a:endParaRPr lang="en-US">
                <a:ea typeface="+mn-lt"/>
                <a:cs typeface="+mn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283567-9E3E-D47D-A1DD-10334F4BAC0F}"/>
                </a:ext>
              </a:extLst>
            </p:cNvPr>
            <p:cNvSpPr txBox="1"/>
            <p:nvPr/>
          </p:nvSpPr>
          <p:spPr>
            <a:xfrm>
              <a:off x="459349" y="2802440"/>
              <a:ext cx="5853462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Syllabus Statement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7EB9FF-0D81-1B48-1E20-E49A9C222231}"/>
              </a:ext>
            </a:extLst>
          </p:cNvPr>
          <p:cNvGrpSpPr/>
          <p:nvPr/>
        </p:nvGrpSpPr>
        <p:grpSpPr>
          <a:xfrm>
            <a:off x="1371598" y="4666532"/>
            <a:ext cx="8667752" cy="663921"/>
            <a:chOff x="459349" y="3417393"/>
            <a:chExt cx="4884175" cy="6639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A80EBB-2975-B5A4-BFD7-A30D53E2ED1A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32AAD1-5AE2-B0A3-4399-A72180F31BFF}"/>
                </a:ext>
              </a:extLst>
            </p:cNvPr>
            <p:cNvSpPr txBox="1"/>
            <p:nvPr/>
          </p:nvSpPr>
          <p:spPr>
            <a:xfrm>
              <a:off x="459349" y="3496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Basic Needs Slide </a:t>
              </a:r>
              <a:endParaRPr lang="en-US">
                <a:ea typeface="+mn-ea"/>
                <a:cs typeface="+mn-cs"/>
              </a:endParaRPr>
            </a:p>
          </p:txBody>
        </p:sp>
      </p:grpSp>
      <p:pic>
        <p:nvPicPr>
          <p:cNvPr id="6" name="Picture 5" descr="A close-up of a flyer&#10;&#10;AI-generated content may be incorrect.">
            <a:extLst>
              <a:ext uri="{FF2B5EF4-FFF2-40B4-BE49-F238E27FC236}">
                <a16:creationId xmlns:a16="http://schemas.microsoft.com/office/drawing/2014/main" id="{0CAAF0BD-3989-951D-31B8-12E43266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56" y="4725833"/>
            <a:ext cx="3569196" cy="199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0EBC8DA-9B69-8CD7-9CDC-67873AB8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15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D78C6-6211-3585-DEF4-427DAE7D2B45}"/>
              </a:ext>
            </a:extLst>
          </p:cNvPr>
          <p:cNvSpPr txBox="1"/>
          <p:nvPr/>
        </p:nvSpPr>
        <p:spPr>
          <a:xfrm>
            <a:off x="1" y="6540806"/>
            <a:ext cx="609599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US" sz="1100" b="1"/>
              <a:t>Source:</a:t>
            </a:r>
            <a:r>
              <a:rPr lang="en-US" sz="1100"/>
              <a:t> www.sdmiramar.edu/services/basicneeds/faculty-resources</a:t>
            </a:r>
            <a:endParaRPr lang="en-US" sz="1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42259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981B8-4919-2AA0-C4F9-0A09BDBB3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6EE6F6-2DFF-9686-7CC7-1BC50131B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8036E2B9-837B-E81A-4AF2-24F4DA5D40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5" y="25736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2F3E35-16BB-7FAB-AD77-04C0F531C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418A7-BF17-1531-EA4C-563FD4CF6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3A8A58-AF8E-DAE5-B487-A21D66B09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E7CA3A-BAB6-33D2-C54A-3EC1766DE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A3A8CC-BB44-4B5D-26FF-0A25A5D0AC6E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Optima"/>
              </a:rPr>
              <a:t>Faculty Resources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8DEB8B-7700-E0BB-5147-3B67E48BE39C}"/>
              </a:ext>
            </a:extLst>
          </p:cNvPr>
          <p:cNvSpPr txBox="1"/>
          <p:nvPr/>
        </p:nvSpPr>
        <p:spPr>
          <a:xfrm>
            <a:off x="1371598" y="2336237"/>
            <a:ext cx="10463355" cy="65043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endParaRPr lang="en-US">
              <a:cs typeface="Arial"/>
            </a:endParaRPr>
          </a:p>
          <a:p>
            <a:pPr marR="457200">
              <a:lnSpc>
                <a:spcPct val="110000"/>
              </a:lnSpc>
              <a:defRPr/>
            </a:pPr>
            <a:endParaRPr lang="en-US">
              <a:ea typeface="+mn-lt"/>
              <a:cs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AAD20B-25F6-A877-13FE-6D74302F224A}"/>
              </a:ext>
            </a:extLst>
          </p:cNvPr>
          <p:cNvGrpSpPr/>
          <p:nvPr/>
        </p:nvGrpSpPr>
        <p:grpSpPr>
          <a:xfrm>
            <a:off x="1306890" y="1768502"/>
            <a:ext cx="8720916" cy="3063648"/>
            <a:chOff x="429392" y="727181"/>
            <a:chExt cx="4914132" cy="30636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92D853-3BAF-077B-CA38-8C70BAA49215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A09F8E-A9B2-4678-6B92-303A46DAA974}"/>
                </a:ext>
              </a:extLst>
            </p:cNvPr>
            <p:cNvSpPr txBox="1"/>
            <p:nvPr/>
          </p:nvSpPr>
          <p:spPr>
            <a:xfrm>
              <a:off x="429392" y="727181"/>
              <a:ext cx="4884174" cy="181588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Classroom Presentations</a:t>
              </a: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3200">
                <a:solidFill>
                  <a:srgbClr val="1E9097"/>
                </a:solidFill>
                <a:latin typeface="Optima"/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1600">
                <a:solidFill>
                  <a:srgbClr val="1E9097"/>
                </a:solidFill>
                <a:latin typeface="Optima"/>
              </a:endParaRPr>
            </a:p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Basic Needs Video</a:t>
              </a:r>
              <a:endParaRPr lang="en-US">
                <a:cs typeface="Arial"/>
              </a:endParaRP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14F8037-A616-510C-6785-79D924AB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16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EE38F-EDB2-2918-30B7-6C6D7E8346CF}"/>
              </a:ext>
            </a:extLst>
          </p:cNvPr>
          <p:cNvSpPr txBox="1"/>
          <p:nvPr/>
        </p:nvSpPr>
        <p:spPr>
          <a:xfrm>
            <a:off x="1306890" y="3562227"/>
            <a:ext cx="1046335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Consider sharing this 2-minute video with students during your first weeks of class to ensure all students are aware of the Jet Fuel Resource Center's services.</a:t>
            </a:r>
          </a:p>
          <a:p>
            <a:pPr lvl="1">
              <a:defRPr/>
            </a:pPr>
            <a:r>
              <a:rPr lang="en-US">
                <a:ea typeface="+mn-lt"/>
                <a:cs typeface="+mn-lt"/>
                <a:hlinkClick r:id="rId4"/>
              </a:rPr>
              <a:t>https://www.youtube.com/watch?v=AhapHu6rj1Q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21" name="Online Media 20" title="Jet Fuel Resource Center">
            <a:hlinkClick r:id="" action="ppaction://media"/>
            <a:extLst>
              <a:ext uri="{FF2B5EF4-FFF2-40B4-BE49-F238E27FC236}">
                <a16:creationId xmlns:a16="http://schemas.microsoft.com/office/drawing/2014/main" id="{60644FDB-501F-5AF6-7CE3-7FD620408E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70911" y="4486848"/>
            <a:ext cx="3873478" cy="2215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B2DCB-947C-2613-E4D1-37BEE30216DB}"/>
              </a:ext>
            </a:extLst>
          </p:cNvPr>
          <p:cNvSpPr txBox="1"/>
          <p:nvPr/>
        </p:nvSpPr>
        <p:spPr>
          <a:xfrm>
            <a:off x="1375128" y="2254316"/>
            <a:ext cx="1046335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Invite Basic Needs to do a 10-minute classroom presentation to your students; email Margot Salgado 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  <a:hlinkClick r:id="rId6"/>
              </a:rPr>
              <a:t>msalgado@sdccd.edu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 to schedule.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F1E6B-3D05-5435-2C46-916C4F9D94D2}"/>
              </a:ext>
            </a:extLst>
          </p:cNvPr>
          <p:cNvSpPr txBox="1"/>
          <p:nvPr/>
        </p:nvSpPr>
        <p:spPr>
          <a:xfrm>
            <a:off x="1" y="6540806"/>
            <a:ext cx="609599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US" sz="1100" b="1"/>
              <a:t>Source:</a:t>
            </a:r>
            <a:r>
              <a:rPr lang="en-US" sz="1100"/>
              <a:t> www.sdmiramar.edu/services/basicneeds/faculty-resources</a:t>
            </a:r>
            <a:endParaRPr lang="en-US" sz="1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71634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EFED8-847F-A6B3-2009-C52A01E23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3499025-89BE-B3CB-CB3A-4248079EB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E9A95550-24F8-09F8-6870-BAEEDDB38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5" y="25736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264B89-4FD6-EBBA-0D06-0753A119D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E3C69-5FD7-F9E4-CF6F-ECB7AE154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14723-4DC6-DE9C-E928-30ED62C2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6BE669-6A8E-0105-AA47-A5F115BEB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1E9055-08CA-FE70-D5E3-096ED67AC78A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Optima"/>
              </a:rPr>
              <a:t>How Else Can I Help?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1E5B85-CB27-0D51-1DEE-355CC518A55E}"/>
              </a:ext>
            </a:extLst>
          </p:cNvPr>
          <p:cNvSpPr txBox="1"/>
          <p:nvPr/>
        </p:nvSpPr>
        <p:spPr>
          <a:xfrm>
            <a:off x="1371598" y="2336237"/>
            <a:ext cx="10463355" cy="65043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endParaRPr lang="en-US">
              <a:cs typeface="Arial"/>
            </a:endParaRPr>
          </a:p>
          <a:p>
            <a:pPr marR="457200">
              <a:lnSpc>
                <a:spcPct val="110000"/>
              </a:lnSpc>
              <a:defRPr/>
            </a:pPr>
            <a:endParaRPr lang="en-US">
              <a:ea typeface="+mn-lt"/>
              <a:cs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0FC999-027E-6121-D6E0-EAC76F53E356}"/>
              </a:ext>
            </a:extLst>
          </p:cNvPr>
          <p:cNvGrpSpPr/>
          <p:nvPr/>
        </p:nvGrpSpPr>
        <p:grpSpPr>
          <a:xfrm>
            <a:off x="1306890" y="1870860"/>
            <a:ext cx="8720916" cy="2961290"/>
            <a:chOff x="429392" y="829539"/>
            <a:chExt cx="4914132" cy="29612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F8F5B6-7E0C-3052-B912-CD1B4C2EBB16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D8D8AA-A61E-1ADC-388F-CB9674AFD575}"/>
                </a:ext>
              </a:extLst>
            </p:cNvPr>
            <p:cNvSpPr txBox="1"/>
            <p:nvPr/>
          </p:nvSpPr>
          <p:spPr>
            <a:xfrm>
              <a:off x="429392" y="829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Information Sharing</a:t>
              </a: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1E2902-32CB-7871-6AEA-84EB9817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>
                    <a:lumMod val="49000"/>
                  </a:schemeClr>
                </a:solidFill>
              </a:rPr>
              <a:pPr/>
              <a:t>17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51B6A-BB3F-1E97-BB62-862E2C0409EE}"/>
              </a:ext>
            </a:extLst>
          </p:cNvPr>
          <p:cNvSpPr txBox="1"/>
          <p:nvPr/>
        </p:nvSpPr>
        <p:spPr>
          <a:xfrm>
            <a:off x="1306890" y="2606884"/>
            <a:ext cx="1046335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cs typeface="Arial"/>
              </a:rPr>
              <a:t>Be informed of and promote campus departments and events. Students are most connected to you, help them connect to services available to them.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3445B-A183-543A-29F3-6BD9B4D53EC6}"/>
              </a:ext>
            </a:extLst>
          </p:cNvPr>
          <p:cNvSpPr txBox="1"/>
          <p:nvPr/>
        </p:nvSpPr>
        <p:spPr>
          <a:xfrm>
            <a:off x="1317721" y="6116769"/>
            <a:ext cx="8667752" cy="373436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pPr marR="457200">
              <a:lnSpc>
                <a:spcPct val="110000"/>
              </a:lnSpc>
              <a:defRPr/>
            </a:pPr>
            <a:endParaRPr lang="en-US"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BE5287-97DE-F4A3-60F6-0579AA11EEA3}"/>
              </a:ext>
            </a:extLst>
          </p:cNvPr>
          <p:cNvGrpSpPr/>
          <p:nvPr/>
        </p:nvGrpSpPr>
        <p:grpSpPr>
          <a:xfrm>
            <a:off x="1321000" y="3430138"/>
            <a:ext cx="8706806" cy="3342290"/>
            <a:chOff x="437343" y="448539"/>
            <a:chExt cx="4906181" cy="33422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309556-8015-A2D0-CAA3-4D2F1CC44BC8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29CEE1-79FA-77A1-2C3E-73A395BD996B}"/>
                </a:ext>
              </a:extLst>
            </p:cNvPr>
            <p:cNvSpPr txBox="1"/>
            <p:nvPr/>
          </p:nvSpPr>
          <p:spPr>
            <a:xfrm>
              <a:off x="437343" y="448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Engage</a:t>
              </a:r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CB3D67-AA9D-AABF-FC30-FFC5AC7DA791}"/>
              </a:ext>
            </a:extLst>
          </p:cNvPr>
          <p:cNvGrpSpPr/>
          <p:nvPr/>
        </p:nvGrpSpPr>
        <p:grpSpPr>
          <a:xfrm>
            <a:off x="1321001" y="4876526"/>
            <a:ext cx="8720916" cy="2961290"/>
            <a:chOff x="429392" y="829539"/>
            <a:chExt cx="4914132" cy="2961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9F1F9C-87AD-C05E-DB29-1759A5CDCAD0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1CB447-69FB-850F-DB4E-1E0E281526E1}"/>
                </a:ext>
              </a:extLst>
            </p:cNvPr>
            <p:cNvSpPr txBox="1"/>
            <p:nvPr/>
          </p:nvSpPr>
          <p:spPr>
            <a:xfrm>
              <a:off x="429392" y="829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Referrals</a:t>
              </a: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26595B8-180D-0B39-E1DA-3484AF0CFA00}"/>
              </a:ext>
            </a:extLst>
          </p:cNvPr>
          <p:cNvSpPr txBox="1"/>
          <p:nvPr/>
        </p:nvSpPr>
        <p:spPr>
          <a:xfrm>
            <a:off x="1306890" y="4060328"/>
            <a:ext cx="1046335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Participate in campus events to build relationships across departments.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93E3D-F533-EF68-0557-2AF1140DB00A}"/>
              </a:ext>
            </a:extLst>
          </p:cNvPr>
          <p:cNvSpPr txBox="1"/>
          <p:nvPr/>
        </p:nvSpPr>
        <p:spPr>
          <a:xfrm>
            <a:off x="1370390" y="5541995"/>
            <a:ext cx="1046335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cs typeface="Arial"/>
              </a:rPr>
              <a:t>Located in K1-208 (offices) &amp; K1-211 (Jet Fuel Resource Center)</a:t>
            </a:r>
          </a:p>
          <a:p>
            <a:pPr>
              <a:defRPr/>
            </a:pPr>
            <a:r>
              <a:rPr lang="en-US">
                <a:cs typeface="Arial"/>
              </a:rPr>
              <a:t>Email </a:t>
            </a:r>
            <a:r>
              <a:rPr lang="en-US">
                <a:cs typeface="Arial"/>
                <a:hlinkClick r:id="rId3"/>
              </a:rPr>
              <a:t>JetFuelMira@SDCCD.edu</a:t>
            </a:r>
            <a:endParaRPr lang="en-US">
              <a:cs typeface="Arial"/>
            </a:endParaRPr>
          </a:p>
          <a:p>
            <a:pPr>
              <a:defRPr/>
            </a:pPr>
            <a:r>
              <a:rPr lang="en-US">
                <a:cs typeface="Arial"/>
              </a:rPr>
              <a:t>Call (619) 388-7154</a:t>
            </a:r>
          </a:p>
        </p:txBody>
      </p:sp>
    </p:spTree>
    <p:extLst>
      <p:ext uri="{BB962C8B-B14F-4D97-AF65-F5344CB8AC3E}">
        <p14:creationId xmlns:p14="http://schemas.microsoft.com/office/powerpoint/2010/main" val="421196104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92443-3BF1-FC67-BAB6-C6D69B98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8A4BF3C-DD22-A270-181B-70ABD24A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4F9063DE-0449-350F-F801-902184FED2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5" y="25736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6EA21-534C-166C-01B8-07682146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5E94E-9CF8-37CD-60D9-BF49EFC36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0238A-84AF-B2E3-C646-E09DFC478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B7CD7-EE2C-CCD3-D3C0-35C12D104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8CC53-8C5E-6AC3-C2A3-AB62BBFA28D8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ima"/>
                <a:ea typeface="+mn-ea"/>
                <a:cs typeface="+mn-cs"/>
              </a:rPr>
              <a:t>Listen Well &amp; Refer Effectively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310A08-8B9E-5F69-46B0-CC6A9868EDAF}"/>
              </a:ext>
            </a:extLst>
          </p:cNvPr>
          <p:cNvGrpSpPr/>
          <p:nvPr/>
        </p:nvGrpSpPr>
        <p:grpSpPr>
          <a:xfrm>
            <a:off x="1371598" y="1751462"/>
            <a:ext cx="8667752" cy="2177006"/>
            <a:chOff x="459349" y="2832618"/>
            <a:chExt cx="4884175" cy="217700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E809E2-0B20-61E3-A915-183B5B73C972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159223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L="285750" marR="457200" indent="-28575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Include 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Basic Needs </a:t>
              </a: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statement in 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syllabus</a:t>
              </a: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Normalize usage of the Basic Needs Center (food pantry, counseling) in classroom discussions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Invite Basic Needs staff into your classroom for brief presentations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Attend and encourage students to attend Basic Needs workshops</a:t>
              </a: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A84D716-470E-8F84-E553-C48F30240E25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Be Proactive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0ECEBF-FFD1-393C-0F9D-91DCB4AC7C9A}"/>
              </a:ext>
            </a:extLst>
          </p:cNvPr>
          <p:cNvGrpSpPr/>
          <p:nvPr/>
        </p:nvGrpSpPr>
        <p:grpSpPr>
          <a:xfrm>
            <a:off x="1371598" y="4081757"/>
            <a:ext cx="8667752" cy="2481705"/>
            <a:chOff x="459349" y="2832618"/>
            <a:chExt cx="4884175" cy="24817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52C5E7-B671-47C0-E52E-6003C9EFA1C6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189693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 program eligibility criteria (</a:t>
              </a:r>
              <a:r>
                <a:rPr kumimoji="0" lang="en-US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ask us to deliver </a:t>
              </a:r>
              <a:r>
                <a:rPr lang="en-US" i="1">
                  <a:solidFill>
                    <a:srgbClr val="000000"/>
                  </a:solidFill>
                  <a:latin typeface="Arial"/>
                </a:rPr>
                <a:t>flyers</a:t>
              </a:r>
              <a:r>
                <a:rPr kumimoji="0" lang="en-US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or pamphlets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)</a:t>
              </a: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Approach students with empathy—not pity—through a trauma-informed lens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Call-out systemic inequalities and validate the student’s current challenge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Arial"/>
                </a:rPr>
                <a:t>Do </a:t>
              </a:r>
              <a:r>
                <a:rPr lang="en-US" b="1">
                  <a:solidFill>
                    <a:srgbClr val="FF0000"/>
                  </a:solidFill>
                  <a:latin typeface="Arial"/>
                </a:rPr>
                <a:t>NOT</a:t>
              </a:r>
              <a:r>
                <a:rPr lang="en-US" b="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Arial"/>
                </a:rPr>
                <a:t>say “Basic Needs can help with that!”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Instead, say “I’m going to refer you to Basic Needs who may be able to provide you referrals to available resources.”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9806F6-1331-45E8-1159-4A0351E1EB0D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Manage Expectations</a:t>
              </a:r>
            </a:p>
          </p:txBody>
        </p:sp>
      </p:grp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718E878-3C4A-BA63-71EE-BC948172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18" t="7053" r="7959" b="5542"/>
          <a:stretch/>
        </p:blipFill>
        <p:spPr>
          <a:xfrm>
            <a:off x="9236071" y="295625"/>
            <a:ext cx="2743200" cy="2278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8E8EA127-3D3D-DB04-6350-D10552E0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18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42078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62FD4-C45A-512C-2884-DC6445937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097F613-D0F5-1F4D-8E96-7D5D4BEB2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black and white logo with a jet in the middle&#10;&#10;AI-generated content may be incorrect.">
            <a:extLst>
              <a:ext uri="{FF2B5EF4-FFF2-40B4-BE49-F238E27FC236}">
                <a16:creationId xmlns:a16="http://schemas.microsoft.com/office/drawing/2014/main" id="{BB07CF2A-54E0-A65B-2C07-D0D3E4056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5" y="25736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4663CD-145E-2D56-C1FC-1E02E6BD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3D404-6DDC-6583-ED17-E7030E668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51EEE-52A1-DC80-98B8-183E650E8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2C0C1C-F934-1066-0826-0D2E40F95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2FCC6-38A5-F330-8A63-60281A45898B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Optima"/>
              </a:rPr>
              <a:t>How Else Can I Help?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27890C-4072-FA9B-4395-2B6F0ED60E99}"/>
              </a:ext>
            </a:extLst>
          </p:cNvPr>
          <p:cNvSpPr txBox="1"/>
          <p:nvPr/>
        </p:nvSpPr>
        <p:spPr>
          <a:xfrm>
            <a:off x="1371598" y="2336237"/>
            <a:ext cx="10463355" cy="65043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endParaRPr lang="en-US">
              <a:cs typeface="Arial"/>
            </a:endParaRPr>
          </a:p>
          <a:p>
            <a:pPr marR="457200">
              <a:lnSpc>
                <a:spcPct val="110000"/>
              </a:lnSpc>
              <a:defRPr/>
            </a:pPr>
            <a:endParaRPr lang="en-US">
              <a:ea typeface="+mn-lt"/>
              <a:cs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3B2426-4FC7-C417-8948-0982D434DD83}"/>
              </a:ext>
            </a:extLst>
          </p:cNvPr>
          <p:cNvGrpSpPr/>
          <p:nvPr/>
        </p:nvGrpSpPr>
        <p:grpSpPr>
          <a:xfrm>
            <a:off x="1306890" y="1870860"/>
            <a:ext cx="8720916" cy="2961290"/>
            <a:chOff x="429392" y="829539"/>
            <a:chExt cx="4914132" cy="29612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403859-2996-3201-3751-7CDBAD717A97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4E8826-492E-B2E9-3DCF-4A89747562C6}"/>
                </a:ext>
              </a:extLst>
            </p:cNvPr>
            <p:cNvSpPr txBox="1"/>
            <p:nvPr/>
          </p:nvSpPr>
          <p:spPr>
            <a:xfrm>
              <a:off x="429392" y="829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Donate Your Time</a:t>
              </a: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AD8A9C1-CFDB-963D-325E-E3E39609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>
                    <a:lumMod val="49000"/>
                  </a:schemeClr>
                </a:solidFill>
              </a:rPr>
              <a:pPr/>
              <a:t>19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176E7-82E5-495D-56D1-DB94FFCDFA99}"/>
              </a:ext>
            </a:extLst>
          </p:cNvPr>
          <p:cNvSpPr txBox="1"/>
          <p:nvPr/>
        </p:nvSpPr>
        <p:spPr>
          <a:xfrm>
            <a:off x="1306890" y="2606884"/>
            <a:ext cx="1046335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Our team can always use extra hands at the Really, Really FREE Farmer's Market – 1st &amp; 3rd Wednesdays from 9:00 am – 11:00 am. All Faculty and Staff are welcome to help.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A54B1-3CFE-2FFF-8304-70C1973A90ED}"/>
              </a:ext>
            </a:extLst>
          </p:cNvPr>
          <p:cNvSpPr txBox="1"/>
          <p:nvPr/>
        </p:nvSpPr>
        <p:spPr>
          <a:xfrm>
            <a:off x="1317721" y="6116769"/>
            <a:ext cx="8667752" cy="373436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pPr marR="457200">
              <a:lnSpc>
                <a:spcPct val="110000"/>
              </a:lnSpc>
              <a:defRPr/>
            </a:pPr>
            <a:endParaRPr lang="en-US"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AFBAC7-8448-1DD5-8D13-4B8CB4E31A53}"/>
              </a:ext>
            </a:extLst>
          </p:cNvPr>
          <p:cNvGrpSpPr/>
          <p:nvPr/>
        </p:nvGrpSpPr>
        <p:grpSpPr>
          <a:xfrm>
            <a:off x="1321000" y="3430138"/>
            <a:ext cx="8706806" cy="3342290"/>
            <a:chOff x="437343" y="448539"/>
            <a:chExt cx="4906181" cy="33422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B443AD-B4F0-88AA-E12B-9D2AD1C8B997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C478A0-78BF-4981-DC0D-65157E0D2531}"/>
                </a:ext>
              </a:extLst>
            </p:cNvPr>
            <p:cNvSpPr txBox="1"/>
            <p:nvPr/>
          </p:nvSpPr>
          <p:spPr>
            <a:xfrm>
              <a:off x="437343" y="448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Donate In-Kind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39D459-1AFB-87D1-3104-426C7A97283B}"/>
              </a:ext>
            </a:extLst>
          </p:cNvPr>
          <p:cNvGrpSpPr/>
          <p:nvPr/>
        </p:nvGrpSpPr>
        <p:grpSpPr>
          <a:xfrm>
            <a:off x="1321001" y="4876526"/>
            <a:ext cx="8720916" cy="2961290"/>
            <a:chOff x="429392" y="829539"/>
            <a:chExt cx="4914132" cy="2961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636FCE-D0DE-B699-9D0A-D50EDBFDFFA5}"/>
                </a:ext>
              </a:extLst>
            </p:cNvPr>
            <p:cNvSpPr txBox="1"/>
            <p:nvPr/>
          </p:nvSpPr>
          <p:spPr>
            <a:xfrm>
              <a:off x="459349" y="3417393"/>
              <a:ext cx="4884175" cy="373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endParaRPr lang="en-US"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CD2413-8C7E-CAE5-1F8D-3E49DF60F63F}"/>
                </a:ext>
              </a:extLst>
            </p:cNvPr>
            <p:cNvSpPr txBox="1"/>
            <p:nvPr/>
          </p:nvSpPr>
          <p:spPr>
            <a:xfrm>
              <a:off x="429392" y="829539"/>
              <a:ext cx="4884174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3200">
                  <a:solidFill>
                    <a:srgbClr val="1E9097"/>
                  </a:solidFill>
                  <a:latin typeface="Optima"/>
                </a:rPr>
                <a:t>Donate Financially</a:t>
              </a:r>
              <a:endParaRPr lang="en-US" err="1"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FC850E1-4193-1CED-D44F-1DA8E6818F21}"/>
              </a:ext>
            </a:extLst>
          </p:cNvPr>
          <p:cNvSpPr txBox="1"/>
          <p:nvPr/>
        </p:nvSpPr>
        <p:spPr>
          <a:xfrm>
            <a:off x="1306890" y="4060328"/>
            <a:ext cx="1046335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Clean out your closet twice per year and donate any clean business attire to the Flight Suit (clothing closet). High need items are shoes, ties, belts, blazers, and button-up shirts.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88F13B-4AF8-23E7-5734-68F5DE138134}"/>
              </a:ext>
            </a:extLst>
          </p:cNvPr>
          <p:cNvSpPr txBox="1"/>
          <p:nvPr/>
        </p:nvSpPr>
        <p:spPr>
          <a:xfrm>
            <a:off x="1370390" y="5541995"/>
            <a:ext cx="1046335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Financial donations of any amount are leveraged at the 2 local food banks to buy 10 pounds of food for every $1. Your donation is tax-deductible through the Miramar College Foundation. Learn more at 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  <a:hlinkClick r:id="rId3"/>
              </a:rPr>
              <a:t>https://sdmiramar.edu/basicneeds/about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726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B7488-C0CB-8E25-07CB-96EC01493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9808DE-4064-1AFE-17E5-A2F987A1F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75520D-832D-FC03-5278-A05CB9DD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C680F1-0991-97FA-0019-32E9F1B52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D7CE49-8E07-9442-82AF-364D0A36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C580E5-3D95-7388-7D9C-BD4D8770F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CD8F5B-ABFC-49A9-2685-D94866B997C1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ima"/>
                <a:ea typeface="+mn-ea"/>
                <a:cs typeface="+mn-cs"/>
              </a:rPr>
              <a:t>Understand Basic Needs are Varied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7A9D-5154-674B-7EC9-B45A71E19852}"/>
              </a:ext>
            </a:extLst>
          </p:cNvPr>
          <p:cNvSpPr txBox="1"/>
          <p:nvPr/>
        </p:nvSpPr>
        <p:spPr>
          <a:xfrm>
            <a:off x="0" y="6317867"/>
            <a:ext cx="928927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/>
              <a:t>Source: “</a:t>
            </a:r>
            <a:r>
              <a:rPr lang="en-US" sz="1100"/>
              <a:t>Combating Food Insecurity on Community College Campuses,” Illinois Community College Board; ““Mission Critical,” Center for Community College Student Engagement (2022); “Food Security at Urban Universities,” Coalition of Urban Serving Universities (2021).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C80103-CB48-1E71-A050-5EEF58EFCF39}"/>
              </a:ext>
            </a:extLst>
          </p:cNvPr>
          <p:cNvSpPr/>
          <p:nvPr/>
        </p:nvSpPr>
        <p:spPr>
          <a:xfrm>
            <a:off x="1052513" y="1947250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56%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students at 2-year colleges report having low or very low food security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4677A8-701A-3713-6B11-380C364DFAE6}"/>
              </a:ext>
            </a:extLst>
          </p:cNvPr>
          <p:cNvSpPr/>
          <p:nvPr/>
        </p:nvSpPr>
        <p:spPr>
          <a:xfrm>
            <a:off x="4572000" y="1947250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69%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students cut the size of their meals or skip eating </a:t>
            </a:r>
            <a:r>
              <a:rPr lang="en-US" sz="1600" b="1">
                <a:solidFill>
                  <a:schemeClr val="tx1"/>
                </a:solidFill>
              </a:rPr>
              <a:t>at least once per week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1C9D80-0783-1B04-D878-5AB8E730EBBA}"/>
              </a:ext>
            </a:extLst>
          </p:cNvPr>
          <p:cNvSpPr/>
          <p:nvPr/>
        </p:nvSpPr>
        <p:spPr>
          <a:xfrm>
            <a:off x="8091488" y="1947250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27%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students were unable to pay housing costs in-full within the last year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D40BDF-34AA-2BDA-4274-11976109342E}"/>
              </a:ext>
            </a:extLst>
          </p:cNvPr>
          <p:cNvSpPr/>
          <p:nvPr/>
        </p:nvSpPr>
        <p:spPr>
          <a:xfrm>
            <a:off x="1052513" y="4132559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28%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students were unable to pay utility costs in-full within the last year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59DB92-1762-3626-ED42-68087CD27888}"/>
              </a:ext>
            </a:extLst>
          </p:cNvPr>
          <p:cNvSpPr/>
          <p:nvPr/>
        </p:nvSpPr>
        <p:spPr>
          <a:xfrm>
            <a:off x="4572000" y="4132559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43%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</a:t>
            </a:r>
            <a:r>
              <a:rPr lang="en-US" sz="1600" b="1">
                <a:solidFill>
                  <a:schemeClr val="tx1"/>
                </a:solidFill>
              </a:rPr>
              <a:t>full-time students</a:t>
            </a:r>
            <a:r>
              <a:rPr lang="en-US" sz="1600">
                <a:solidFill>
                  <a:schemeClr val="tx1"/>
                </a:solidFill>
              </a:rPr>
              <a:t> work with ~33% working more than 20 hours per week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7DBA96-44AE-A432-5692-DB20D37B6353}"/>
              </a:ext>
            </a:extLst>
          </p:cNvPr>
          <p:cNvSpPr/>
          <p:nvPr/>
        </p:nvSpPr>
        <p:spPr>
          <a:xfrm>
            <a:off x="8091487" y="4132559"/>
            <a:ext cx="3048000" cy="182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</a:rPr>
              <a:t>71%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of </a:t>
            </a:r>
            <a:r>
              <a:rPr lang="en-US" sz="1600" b="1">
                <a:solidFill>
                  <a:schemeClr val="tx1"/>
                </a:solidFill>
              </a:rPr>
              <a:t>part-time students </a:t>
            </a:r>
            <a:r>
              <a:rPr lang="en-US" sz="1600">
                <a:solidFill>
                  <a:schemeClr val="tx1"/>
                </a:solidFill>
              </a:rPr>
              <a:t>work with over 50% working more than 35 hours per week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2FD6CE5-B2E1-76ED-342A-2156417C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2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963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16AA8-9285-232C-6888-801B0DB7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EBF9CADA-881F-6AC4-A304-5152EA825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1D376607-EEDE-C7D0-613D-04FC1348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6036" r="5098" b="4161"/>
          <a:stretch/>
        </p:blipFill>
        <p:spPr>
          <a:xfrm rot="20890181">
            <a:off x="-501130" y="-1915125"/>
            <a:ext cx="14525858" cy="9683906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42855F21-707A-3597-C9D5-B1C2294AB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CBC8AF1-7BEA-8094-6954-7754320A6B84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Q&amp;A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BA42A6ED-710A-21E7-F4FE-CE743E919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F6EF4D4-757A-E5B5-D1BD-ADE9CAE7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1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9B815-8E4B-5892-DAE7-EE50A0C7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Fire extinguisher and hose reel in hotel corridor">
            <a:extLst>
              <a:ext uri="{FF2B5EF4-FFF2-40B4-BE49-F238E27FC236}">
                <a16:creationId xmlns:a16="http://schemas.microsoft.com/office/drawing/2014/main" id="{EEDA60B4-469D-B9E7-313A-02784ADA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68" r="16136"/>
          <a:stretch/>
        </p:blipFill>
        <p:spPr>
          <a:xfrm>
            <a:off x="20" y="431"/>
            <a:ext cx="6566219" cy="640831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9D22D-40DC-AFD5-DDCF-5E35922131E3}"/>
              </a:ext>
            </a:extLst>
          </p:cNvPr>
          <p:cNvSpPr txBox="1"/>
          <p:nvPr/>
        </p:nvSpPr>
        <p:spPr>
          <a:xfrm>
            <a:off x="6993465" y="2609761"/>
            <a:ext cx="4620584" cy="1396344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Emergency Funds</a:t>
            </a:r>
          </a:p>
        </p:txBody>
      </p:sp>
      <p:pic>
        <p:nvPicPr>
          <p:cNvPr id="5" name="Picture 4" descr="A red line on a black background&#10;&#10;AI-generated content may be incorrect.">
            <a:extLst>
              <a:ext uri="{FF2B5EF4-FFF2-40B4-BE49-F238E27FC236}">
                <a16:creationId xmlns:a16="http://schemas.microsoft.com/office/drawing/2014/main" id="{39D4D930-0565-A017-9B62-6F4770C15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0794" y="1503025"/>
            <a:ext cx="1034099" cy="432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59654-596A-457A-DA6E-DD80A5673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8878" t="18033" r="7172" b="23537"/>
          <a:stretch/>
        </p:blipFill>
        <p:spPr>
          <a:xfrm>
            <a:off x="6906692" y="2265505"/>
            <a:ext cx="4794130" cy="127915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52059-6E13-680A-9441-D8A069DF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902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B04B2-F9D4-21D7-33A0-1E91377F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19445D-1D7C-0AFA-4FDC-597D38E4B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6DEF5B-36DB-4514-246A-1686F83EB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05851-467F-D648-2A83-7B8E418C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B4AC7-D461-B478-5AC9-2D110F2C2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96525F-F4C5-701E-C24F-91A10E57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D0EE0-8500-3434-B053-225C3F7B8CA5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ima"/>
                <a:ea typeface="+mn-ea"/>
                <a:cs typeface="+mn-cs"/>
              </a:rPr>
              <a:t>Impact Grants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A7B2D8-A31F-D267-45BA-5DA3999E15C9}"/>
              </a:ext>
            </a:extLst>
          </p:cNvPr>
          <p:cNvGrpSpPr/>
          <p:nvPr/>
        </p:nvGrpSpPr>
        <p:grpSpPr>
          <a:xfrm>
            <a:off x="1371598" y="3154173"/>
            <a:ext cx="10299702" cy="1677897"/>
            <a:chOff x="459349" y="2601709"/>
            <a:chExt cx="4884175" cy="167789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23357-037F-CA62-4E6E-68617D0BDE2C}"/>
                </a:ext>
              </a:extLst>
            </p:cNvPr>
            <p:cNvSpPr txBox="1"/>
            <p:nvPr/>
          </p:nvSpPr>
          <p:spPr>
            <a:xfrm>
              <a:off x="459349" y="3124931"/>
              <a:ext cx="4884175" cy="11546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 lvl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 safeguard students from dropping out or failing due to unforeseen financial crises. To be eligible, a student must have a </a:t>
              </a:r>
              <a:r>
                <a:rPr kumimoji="0" lang="en-US" sz="1600" b="1" u="sng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temporary</a:t>
              </a:r>
              <a:r>
                <a:rPr kumimoji="0" lang="en-US" sz="1600" b="1" i="1" u="none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financial need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resulting from an </a:t>
              </a:r>
              <a:r>
                <a:rPr kumimoji="0" lang="en-US" sz="1600" b="1" u="sng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unanticipated</a:t>
              </a: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expense or emergency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  <a:p>
              <a:pPr marR="457200">
                <a:lnSpc>
                  <a:spcPct val="110000"/>
                </a:lnSpc>
                <a:defRPr/>
              </a:pPr>
              <a:endParaRPr lang="en-US" sz="160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R="457200">
                <a:lnSpc>
                  <a:spcPct val="110000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Arial"/>
                  <a:cs typeface="Arial"/>
                </a:rPr>
                <a:t>Basic Needs cannot support an 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Arial"/>
                </a:rPr>
                <a:t>ongoing expense</a:t>
              </a:r>
              <a:r>
                <a:rPr lang="en-US" sz="1600">
                  <a:solidFill>
                    <a:srgbClr val="000000"/>
                  </a:solidFill>
                  <a:latin typeface="Arial"/>
                  <a:cs typeface="Arial"/>
                </a:rPr>
                <a:t> or any expense anticipate with </a:t>
              </a:r>
              <a:r>
                <a:rPr lang="en-US" sz="1600" b="1" i="1">
                  <a:solidFill>
                    <a:srgbClr val="000000"/>
                  </a:solidFill>
                  <a:latin typeface="Arial"/>
                  <a:cs typeface="Arial"/>
                </a:rPr>
                <a:t>cost of attendance.</a:t>
              </a:r>
              <a:endParaRPr lang="en-US" sz="16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A5174E-7A65-601B-1B56-4267CA770FFA}"/>
                </a:ext>
              </a:extLst>
            </p:cNvPr>
            <p:cNvSpPr txBox="1"/>
            <p:nvPr/>
          </p:nvSpPr>
          <p:spPr>
            <a:xfrm>
              <a:off x="459349" y="2601709"/>
              <a:ext cx="4884174" cy="52322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Grant Purpose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FB1DC0-A527-9A6F-77BA-37C06ED6BBB1}"/>
              </a:ext>
            </a:extLst>
          </p:cNvPr>
          <p:cNvGrpSpPr/>
          <p:nvPr/>
        </p:nvGrpSpPr>
        <p:grpSpPr>
          <a:xfrm>
            <a:off x="1371598" y="4829988"/>
            <a:ext cx="10299702" cy="1677896"/>
            <a:chOff x="459349" y="2832618"/>
            <a:chExt cx="4884175" cy="167789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16597E-70E3-0980-E44D-C6EB766CFF11}"/>
                </a:ext>
              </a:extLst>
            </p:cNvPr>
            <p:cNvSpPr txBox="1"/>
            <p:nvPr/>
          </p:nvSpPr>
          <p:spPr>
            <a:xfrm>
              <a:off x="459349" y="3355839"/>
              <a:ext cx="4884175" cy="11546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Student must complete screener and meet with Basic Needs Counselor / Case Manager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>
                  <a:solidFill>
                    <a:srgbClr val="000000"/>
                  </a:solidFill>
                  <a:latin typeface="Arial"/>
                </a:rPr>
                <a:t>Situation must meet emergency definition, student must meet eligibility criteria, distribution approved by committee / interdepartmental coordination (Basic Needs, Financial Aid, Accounting, etc.)</a:t>
              </a:r>
            </a:p>
            <a:p>
              <a:pPr marL="285750" marR="45720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>
                  <a:solidFill>
                    <a:srgbClr val="000000"/>
                  </a:solidFill>
                  <a:latin typeface="Arial"/>
                </a:rPr>
                <a:t>If approved, student receives aid within 1–2 weeks; </a:t>
              </a:r>
              <a:r>
                <a:rPr lang="en-US" sz="1600" b="1" i="1">
                  <a:solidFill>
                    <a:srgbClr val="000000"/>
                  </a:solidFill>
                  <a:latin typeface="Arial"/>
                </a:rPr>
                <a:t>grants are </a:t>
              </a:r>
              <a:r>
                <a:rPr lang="en-US" sz="1600" b="1" i="1">
                  <a:solidFill>
                    <a:srgbClr val="FF4438"/>
                  </a:solidFill>
                  <a:latin typeface="Arial"/>
                </a:rPr>
                <a:t>NOT</a:t>
              </a:r>
              <a:r>
                <a:rPr lang="en-US" sz="1600" b="1" i="1">
                  <a:solidFill>
                    <a:srgbClr val="000000"/>
                  </a:solidFill>
                  <a:latin typeface="Arial"/>
                </a:rPr>
                <a:t> immediate relief!</a:t>
              </a:r>
              <a:endPara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4431D2-F769-5DFA-3E51-B6DAB221B057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2322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Timeline, At-a-Glance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77B3B1-C601-C537-E13C-A27922C1E91D}"/>
              </a:ext>
            </a:extLst>
          </p:cNvPr>
          <p:cNvGrpSpPr/>
          <p:nvPr/>
        </p:nvGrpSpPr>
        <p:grpSpPr>
          <a:xfrm>
            <a:off x="1371598" y="1669331"/>
            <a:ext cx="10299702" cy="1407054"/>
            <a:chOff x="459349" y="2832618"/>
            <a:chExt cx="4884175" cy="140705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A08E8B-7A32-3B13-E27E-4BAC32FB4484}"/>
                </a:ext>
              </a:extLst>
            </p:cNvPr>
            <p:cNvSpPr txBox="1"/>
            <p:nvPr/>
          </p:nvSpPr>
          <p:spPr>
            <a:xfrm>
              <a:off x="459349" y="3355840"/>
              <a:ext cx="4884175" cy="8838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spAutoFit/>
            </a:bodyPr>
            <a:lstStyle/>
            <a:p>
              <a:pPr marR="457200">
                <a:lnSpc>
                  <a:spcPct val="110000"/>
                </a:lnSpc>
                <a:defRPr/>
              </a:pP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serious, unexpected, and often dangerous situation that creates an </a:t>
              </a: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FF4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acute financial need</a:t>
              </a:r>
              <a:r>
                <a:rPr kumimoji="0" lang="en-US" sz="1600" b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requiring intervention, e.g., </a:t>
              </a:r>
              <a:r>
                <a:rPr lang="en-US" sz="1600">
                  <a:solidFill>
                    <a:srgbClr val="000000"/>
                  </a:solidFill>
                  <a:latin typeface="Arial"/>
                </a:rPr>
                <a:t>emergency housing</a:t>
              </a: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situations (eviction, roommate issues, rental issues), significant food insecurity, emergency automotive issues.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6B3177-65FB-EB54-9A33-77D45F365BF2}"/>
                </a:ext>
              </a:extLst>
            </p:cNvPr>
            <p:cNvSpPr txBox="1"/>
            <p:nvPr/>
          </p:nvSpPr>
          <p:spPr>
            <a:xfrm>
              <a:off x="459349" y="2832618"/>
              <a:ext cx="4884174" cy="52322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E9097"/>
                  </a:solidFill>
                  <a:effectLst/>
                  <a:uLnTx/>
                  <a:uFillTx/>
                  <a:latin typeface="Optima"/>
                  <a:ea typeface="+mn-ea"/>
                  <a:cs typeface="+mn-cs"/>
                </a:rPr>
                <a:t>Emergency Defined</a:t>
              </a:r>
            </a:p>
          </p:txBody>
        </p:sp>
      </p:grp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60DFB6D-9356-0BED-60CB-7FBA0A5B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22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91001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BDABD2-040F-A277-FE75-A7FCE3F5A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BF00274-A399-67DC-484A-F0183C042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C3AA5-83F4-C906-AB74-8E12B4EDB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842344-946B-3A8F-FB57-CAFD98E18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51AFBB-B21D-F32D-04A1-5E742971E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C8CF2-46DE-79E0-2C3B-DA3920BE6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27D73-87EE-DF6D-6F53-E39BFF92E163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Optima"/>
              </a:rPr>
              <a:t>Cost of Attendance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D1B8C2F-AF4F-8DA6-32D1-94386948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23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C39AC-7A5D-9120-1120-1A4C04F8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4" b="9011"/>
          <a:stretch>
            <a:fillRect/>
          </a:stretch>
        </p:blipFill>
        <p:spPr>
          <a:xfrm>
            <a:off x="1688773" y="1596571"/>
            <a:ext cx="8306463" cy="52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122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60D75-87D6-7BE7-C6E2-D6AF13A5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43EAA6FF-6EC6-1CE5-B879-CD422FE6D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18678494-A333-A176-DA71-56AA0FB75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9" t="13554" r="21336" b="1"/>
          <a:stretch/>
        </p:blipFill>
        <p:spPr>
          <a:xfrm>
            <a:off x="0" y="-798286"/>
            <a:ext cx="12191999" cy="7665911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5763440F-CCA7-0BE2-BADC-DDCA1A940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B4F9AA-7199-8880-84E6-3E528B819574}"/>
              </a:ext>
            </a:extLst>
          </p:cNvPr>
          <p:cNvSpPr txBox="1"/>
          <p:nvPr/>
        </p:nvSpPr>
        <p:spPr>
          <a:xfrm>
            <a:off x="404553" y="3048999"/>
            <a:ext cx="10387914" cy="24949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 Model Overview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FD4C3382-A24B-31B9-1471-123E844A4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2168638-6C72-4783-9D59-BFB37486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3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8E69E3F-B413-5D00-5F8D-3B90B193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7" b="199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CD81BB-48BB-9D00-16FD-9E50FADA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Parks | </a:t>
            </a:r>
            <a:fld id="{330EA680-D336-4FF7-8B7A-9848BB0A1C32}" type="slidenum">
              <a:rPr lang="en-US" dirty="0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2682" name="TextBox 2681">
            <a:extLst>
              <a:ext uri="{FF2B5EF4-FFF2-40B4-BE49-F238E27FC236}">
                <a16:creationId xmlns:a16="http://schemas.microsoft.com/office/drawing/2014/main" id="{3A0A7342-6AE8-58A3-C4CD-EB840297BA30}"/>
              </a:ext>
            </a:extLst>
          </p:cNvPr>
          <p:cNvSpPr txBox="1"/>
          <p:nvPr/>
        </p:nvSpPr>
        <p:spPr>
          <a:xfrm>
            <a:off x="1970201" y="272455"/>
            <a:ext cx="10396836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b="1">
                <a:solidFill>
                  <a:srgbClr val="FFFFFF"/>
                </a:solidFill>
                <a:cs typeface="Arial"/>
              </a:rPr>
              <a:t>Jet Fuel Resource Center</a:t>
            </a:r>
          </a:p>
          <a:p>
            <a:pPr algn="ctr"/>
            <a:r>
              <a:rPr lang="en-US" sz="3300">
                <a:solidFill>
                  <a:srgbClr val="FFFFFF"/>
                </a:solidFill>
                <a:cs typeface="Arial"/>
              </a:rPr>
              <a:t>Services &amp; Partnerships</a:t>
            </a:r>
          </a:p>
        </p:txBody>
      </p:sp>
      <p:sp>
        <p:nvSpPr>
          <p:cNvPr id="2684" name="TextBox 2683">
            <a:extLst>
              <a:ext uri="{FF2B5EF4-FFF2-40B4-BE49-F238E27FC236}">
                <a16:creationId xmlns:a16="http://schemas.microsoft.com/office/drawing/2014/main" id="{33D7C077-D0E8-0270-AC19-60F6C04BB693}"/>
              </a:ext>
            </a:extLst>
          </p:cNvPr>
          <p:cNvSpPr txBox="1"/>
          <p:nvPr/>
        </p:nvSpPr>
        <p:spPr>
          <a:xfrm>
            <a:off x="-4559" y="3996596"/>
            <a:ext cx="1982642" cy="286232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/>
              </a:rPr>
              <a:t>Retail Rescue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Aldi, Smart &amp; Final, Sprouts (x2), Target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Health Services</a:t>
            </a: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Athletics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</p:txBody>
      </p:sp>
      <p:sp>
        <p:nvSpPr>
          <p:cNvPr id="2686" name="TextBox 2685">
            <a:extLst>
              <a:ext uri="{FF2B5EF4-FFF2-40B4-BE49-F238E27FC236}">
                <a16:creationId xmlns:a16="http://schemas.microsoft.com/office/drawing/2014/main" id="{24E1BD57-9926-239C-FEA8-EBD40A105518}"/>
              </a:ext>
            </a:extLst>
          </p:cNvPr>
          <p:cNvSpPr txBox="1"/>
          <p:nvPr/>
        </p:nvSpPr>
        <p:spPr>
          <a:xfrm>
            <a:off x="1970201" y="3996595"/>
            <a:ext cx="2476333" cy="286232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/>
              </a:rPr>
              <a:t>Really, Really FREE Farmer's Market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Feeding San Diego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CE Basic Needs</a:t>
            </a:r>
          </a:p>
          <a:p>
            <a:pPr algn="ctr"/>
            <a:r>
              <a:rPr lang="en-US" sz="2000">
                <a:solidFill>
                  <a:srgbClr val="FFFFFF"/>
                </a:solidFill>
                <a:cs typeface="Arial"/>
              </a:rPr>
              <a:t>Health Services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</p:txBody>
      </p:sp>
      <p:sp>
        <p:nvSpPr>
          <p:cNvPr id="2687" name="TextBox 2686">
            <a:extLst>
              <a:ext uri="{FF2B5EF4-FFF2-40B4-BE49-F238E27FC236}">
                <a16:creationId xmlns:a16="http://schemas.microsoft.com/office/drawing/2014/main" id="{2EADF42C-4294-88C7-0110-E3C5670E320B}"/>
              </a:ext>
            </a:extLst>
          </p:cNvPr>
          <p:cNvSpPr txBox="1"/>
          <p:nvPr/>
        </p:nvSpPr>
        <p:spPr>
          <a:xfrm>
            <a:off x="4438652" y="3985863"/>
            <a:ext cx="2025571" cy="104644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/>
              </a:rPr>
              <a:t>Pantry Pickup Lockers</a:t>
            </a:r>
          </a:p>
          <a:p>
            <a:pPr algn="ctr"/>
            <a:endParaRPr lang="en-US" sz="2000">
              <a:solidFill>
                <a:srgbClr val="FFFFFF"/>
              </a:solidFill>
              <a:cs typeface="Arial"/>
            </a:endParaRPr>
          </a:p>
        </p:txBody>
      </p:sp>
      <p:sp>
        <p:nvSpPr>
          <p:cNvPr id="2688" name="TextBox 2687">
            <a:extLst>
              <a:ext uri="{FF2B5EF4-FFF2-40B4-BE49-F238E27FC236}">
                <a16:creationId xmlns:a16="http://schemas.microsoft.com/office/drawing/2014/main" id="{C6C5569D-134E-2598-30E8-35DA25AB4176}"/>
              </a:ext>
            </a:extLst>
          </p:cNvPr>
          <p:cNvSpPr txBox="1"/>
          <p:nvPr/>
        </p:nvSpPr>
        <p:spPr>
          <a:xfrm>
            <a:off x="6402680" y="1699864"/>
            <a:ext cx="3023683" cy="4108817"/>
          </a:xfrm>
          <a:prstGeom prst="rect">
            <a:avLst/>
          </a:prstGeom>
          <a:solidFill>
            <a:srgbClr val="D76E27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800" b="1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3300" b="1">
                <a:solidFill>
                  <a:schemeClr val="bg1"/>
                </a:solidFill>
                <a:cs typeface="Arial"/>
              </a:rPr>
              <a:t>Financial Wellness Workshops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 err="1">
                <a:solidFill>
                  <a:schemeClr val="bg1"/>
                </a:solidFill>
                <a:cs typeface="Arial"/>
              </a:rPr>
              <a:t>CalCoast</a:t>
            </a:r>
            <a:r>
              <a:rPr lang="en-US" sz="2200">
                <a:solidFill>
                  <a:schemeClr val="bg1"/>
                </a:solidFill>
                <a:cs typeface="Arial"/>
              </a:rPr>
              <a:t> Credit Union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Financial Aid</a:t>
            </a: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Next Up</a:t>
            </a: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Rising Scholars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  <p:sp>
        <p:nvSpPr>
          <p:cNvPr id="2689" name="TextBox 2688">
            <a:extLst>
              <a:ext uri="{FF2B5EF4-FFF2-40B4-BE49-F238E27FC236}">
                <a16:creationId xmlns:a16="http://schemas.microsoft.com/office/drawing/2014/main" id="{02A642A5-A8FE-B445-E2FC-96D06B9FBAE1}"/>
              </a:ext>
            </a:extLst>
          </p:cNvPr>
          <p:cNvSpPr txBox="1"/>
          <p:nvPr/>
        </p:nvSpPr>
        <p:spPr>
          <a:xfrm>
            <a:off x="9418483" y="1699863"/>
            <a:ext cx="2776838" cy="398570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b="1">
                <a:solidFill>
                  <a:srgbClr val="FFFFFF"/>
                </a:solidFill>
                <a:cs typeface="Arial"/>
              </a:rPr>
              <a:t>CalFresh Enrollment Clinics</a:t>
            </a:r>
          </a:p>
          <a:p>
            <a:pPr algn="ctr"/>
            <a:endParaRPr lang="en-US" sz="22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San Diego </a:t>
            </a: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Food Bank,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County of San Diego</a:t>
            </a:r>
            <a:endParaRPr lang="en-US">
              <a:solidFill>
                <a:srgbClr val="FFFFFF"/>
              </a:solidFill>
            </a:endParaRPr>
          </a:p>
          <a:p>
            <a:pPr algn="ctr"/>
            <a:endParaRPr lang="en-US" sz="22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EOPS</a:t>
            </a:r>
          </a:p>
          <a:p>
            <a:pPr algn="ctr"/>
            <a:endParaRPr lang="en-US" sz="2200">
              <a:solidFill>
                <a:srgbClr val="FFFFFF"/>
              </a:solidFill>
              <a:cs typeface="Arial"/>
            </a:endParaRPr>
          </a:p>
        </p:txBody>
      </p:sp>
      <p:sp>
        <p:nvSpPr>
          <p:cNvPr id="2683" name="TextBox 2682">
            <a:extLst>
              <a:ext uri="{FF2B5EF4-FFF2-40B4-BE49-F238E27FC236}">
                <a16:creationId xmlns:a16="http://schemas.microsoft.com/office/drawing/2014/main" id="{27F15AA4-FF2E-2917-363B-B64A9A190C02}"/>
              </a:ext>
            </a:extLst>
          </p:cNvPr>
          <p:cNvSpPr txBox="1"/>
          <p:nvPr/>
        </p:nvSpPr>
        <p:spPr>
          <a:xfrm>
            <a:off x="-4559" y="1699860"/>
            <a:ext cx="6404385" cy="2292935"/>
          </a:xfrm>
          <a:prstGeom prst="rect">
            <a:avLst/>
          </a:prstGeom>
          <a:solidFill>
            <a:srgbClr val="17723A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b="1">
                <a:solidFill>
                  <a:srgbClr val="FFFFFF"/>
                </a:solidFill>
                <a:cs typeface="Arial"/>
              </a:rPr>
              <a:t>Jet Fuel Food Pantry</a:t>
            </a:r>
            <a:endParaRPr lang="en-US">
              <a:solidFill>
                <a:srgbClr val="FFFFFF"/>
              </a:solidFill>
            </a:endParaRPr>
          </a:p>
          <a:p>
            <a:pPr algn="ctr"/>
            <a:endParaRPr lang="en-US" sz="22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Feeding San Diego, San Diego</a:t>
            </a: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Food Bank, </a:t>
            </a:r>
            <a:r>
              <a:rPr lang="en-US" sz="2200" err="1">
                <a:solidFill>
                  <a:srgbClr val="FFFFFF"/>
                </a:solidFill>
                <a:cs typeface="Arial"/>
              </a:rPr>
              <a:t>CostCo</a:t>
            </a:r>
            <a:endParaRPr lang="en-US" sz="2200">
              <a:solidFill>
                <a:srgbClr val="FFFFFF"/>
              </a:solidFill>
              <a:cs typeface="Arial"/>
            </a:endParaRPr>
          </a:p>
          <a:p>
            <a:pPr algn="ctr"/>
            <a:endParaRPr lang="en-US" sz="2200">
              <a:solidFill>
                <a:srgbClr val="FFFFFF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19884391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83F4B-A1F1-A728-C11A-52356A026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B4CEB2-CAB4-C841-4ADA-A38A34A2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 b="199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E7696-019F-8EF9-C8BD-A1C8AD5A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Parks </a:t>
            </a:r>
            <a:r>
              <a:rPr lang="en-US">
                <a:solidFill>
                  <a:schemeClr val="bg1"/>
                </a:solidFill>
              </a:rPr>
              <a:t>| </a:t>
            </a:r>
            <a:fld id="{330EA680-D336-4FF7-8B7A-9848BB0A1C32}" type="slidenum">
              <a:rPr lang="en-US" dirty="0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31E35C-2670-6B31-34D7-C5D9C3519467}"/>
              </a:ext>
            </a:extLst>
          </p:cNvPr>
          <p:cNvSpPr txBox="1"/>
          <p:nvPr/>
        </p:nvSpPr>
        <p:spPr>
          <a:xfrm>
            <a:off x="-154812" y="272455"/>
            <a:ext cx="10396836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b="1">
                <a:solidFill>
                  <a:schemeClr val="bg1"/>
                </a:solidFill>
                <a:cs typeface="Arial"/>
              </a:rPr>
              <a:t>Jet Fuel Resource Center</a:t>
            </a:r>
          </a:p>
          <a:p>
            <a:pPr algn="ctr"/>
            <a:r>
              <a:rPr lang="en-US" sz="3300">
                <a:solidFill>
                  <a:schemeClr val="bg1"/>
                </a:solidFill>
                <a:cs typeface="Arial"/>
              </a:rPr>
              <a:t>Services &amp; Partnerships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510651E-F490-7548-243A-7AF149E7C543}"/>
              </a:ext>
            </a:extLst>
          </p:cNvPr>
          <p:cNvSpPr txBox="1"/>
          <p:nvPr/>
        </p:nvSpPr>
        <p:spPr>
          <a:xfrm>
            <a:off x="-4559" y="1678398"/>
            <a:ext cx="2100699" cy="31700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cs typeface="Arial"/>
              </a:rPr>
              <a:t>Flight Suit Clothing Closet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Career &amp; Life Design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(coming in Oct)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AF2C72F-3E9B-99A3-269B-AA0ECB6F6FCA}"/>
              </a:ext>
            </a:extLst>
          </p:cNvPr>
          <p:cNvSpPr txBox="1"/>
          <p:nvPr/>
        </p:nvSpPr>
        <p:spPr>
          <a:xfrm>
            <a:off x="2088256" y="1678398"/>
            <a:ext cx="2508528" cy="363176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cs typeface="Arial"/>
              </a:rPr>
              <a:t>Locker Assignment &amp; Shower Access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Aquatics &amp; Hourglass Field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030B89B-4167-3D36-A311-3E888EE511E6}"/>
              </a:ext>
            </a:extLst>
          </p:cNvPr>
          <p:cNvSpPr txBox="1"/>
          <p:nvPr/>
        </p:nvSpPr>
        <p:spPr>
          <a:xfrm>
            <a:off x="4588907" y="1678398"/>
            <a:ext cx="2358275" cy="203132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cs typeface="Arial"/>
              </a:rPr>
              <a:t>Technology Access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Miramar Library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A1349FE-C4DA-5A72-5D74-99E3DEAE356F}"/>
              </a:ext>
            </a:extLst>
          </p:cNvPr>
          <p:cNvSpPr txBox="1"/>
          <p:nvPr/>
        </p:nvSpPr>
        <p:spPr>
          <a:xfrm>
            <a:off x="6939302" y="1678400"/>
            <a:ext cx="2669513" cy="3293209"/>
          </a:xfrm>
          <a:prstGeom prst="rect">
            <a:avLst/>
          </a:prstGeom>
          <a:solidFill>
            <a:srgbClr val="5F2B77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cs typeface="Arial"/>
              </a:rPr>
              <a:t>1:1 Counseling / Case Management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TBH</a:t>
            </a: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211 San Diego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EDF7D-D707-5EF8-73AB-ED62A683762F}"/>
              </a:ext>
            </a:extLst>
          </p:cNvPr>
          <p:cNvSpPr txBox="1"/>
          <p:nvPr/>
        </p:nvSpPr>
        <p:spPr>
          <a:xfrm>
            <a:off x="9611669" y="1678400"/>
            <a:ext cx="2583655" cy="33855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cs typeface="Arial"/>
              </a:rPr>
              <a:t>Direct Aid to Students</a:t>
            </a:r>
            <a:endParaRPr lang="en-US" sz="3000">
              <a:solidFill>
                <a:schemeClr val="bg1"/>
              </a:solidFill>
              <a:cs typeface="Arial"/>
            </a:endParaRP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Financial Aid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200">
                <a:solidFill>
                  <a:schemeClr val="bg1"/>
                </a:solidFill>
                <a:cs typeface="Arial"/>
              </a:rPr>
              <a:t>Diesel, Dreamers, EMT/Fire, Pride, STEM</a:t>
            </a:r>
          </a:p>
          <a:p>
            <a:pPr algn="ctr"/>
            <a:endParaRPr lang="en-US" sz="22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93337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55380E1C-13B3-9E29-1297-20BC86DD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AE01F26-18AA-79ED-1BE1-C70DD0153C9B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Students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0119670-A8F2-1480-3F90-EB21931E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4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19E3FB-6538-D159-4C7E-966E7AC44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3D2CE40-DA79-7FAF-2658-B5A64C5A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B9B2A6-ACDE-BBB8-F9F8-F33AEA95C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0DB779-A2E0-64CC-3CAB-7162E8C2F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44B8A6-E0DC-8E5E-991A-1F5547A38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E840BE9-C3D0-944D-93AD-A802B4642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61918EA-0822-C8CA-1ED9-43FF818B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 </a:t>
            </a:r>
            <a:r>
              <a:rPr lang="en-US"/>
              <a:t>| </a:t>
            </a:r>
            <a:fld id="{330EA680-D336-4FF7-8B7A-9848BB0A1C32}" type="slidenum">
              <a:rPr lang="en-US" dirty="0" smtClean="0"/>
              <a:pPr/>
              <a:t>7</a:t>
            </a:fld>
            <a:endParaRPr lang="en-US">
              <a:cs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F4995A9-F3C9-3F12-EF2F-EC25382369C4}"/>
              </a:ext>
            </a:extLst>
          </p:cNvPr>
          <p:cNvSpPr/>
          <p:nvPr/>
        </p:nvSpPr>
        <p:spPr>
          <a:xfrm>
            <a:off x="269763" y="1320653"/>
            <a:ext cx="3498463" cy="38858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3">
            <a:extLst>
              <a:ext uri="{FF2B5EF4-FFF2-40B4-BE49-F238E27FC236}">
                <a16:creationId xmlns:a16="http://schemas.microsoft.com/office/drawing/2014/main" id="{E6DBE3AA-43F9-0619-3BB9-BF955508DDCF}"/>
              </a:ext>
            </a:extLst>
          </p:cNvPr>
          <p:cNvGraphicFramePr/>
          <p:nvPr/>
        </p:nvGraphicFramePr>
        <p:xfrm>
          <a:off x="366767" y="805801"/>
          <a:ext cx="3302558" cy="454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6" name="TextBox 3">
            <a:extLst>
              <a:ext uri="{FF2B5EF4-FFF2-40B4-BE49-F238E27FC236}">
                <a16:creationId xmlns:a16="http://schemas.microsoft.com/office/drawing/2014/main" id="{7A88F09A-3104-B707-2830-5B4B95A02242}"/>
              </a:ext>
            </a:extLst>
          </p:cNvPr>
          <p:cNvGraphicFramePr/>
          <p:nvPr/>
        </p:nvGraphicFramePr>
        <p:xfrm>
          <a:off x="5106237" y="705315"/>
          <a:ext cx="5873260" cy="2431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1" name="TextBox 3">
            <a:extLst>
              <a:ext uri="{FF2B5EF4-FFF2-40B4-BE49-F238E27FC236}">
                <a16:creationId xmlns:a16="http://schemas.microsoft.com/office/drawing/2014/main" id="{60B183A5-322A-2C85-22C0-1AED11CC0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009685"/>
              </p:ext>
            </p:extLst>
          </p:nvPr>
        </p:nvGraphicFramePr>
        <p:xfrm>
          <a:off x="4386105" y="2607858"/>
          <a:ext cx="7313526" cy="4106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09002545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72161-28E9-E23B-8A60-4F9D1DF2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38251D3-9D0D-53B0-3DC4-EDD71056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E30D2-7777-0F80-F40F-07C50180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6A6BDC-ECF5-ABC0-2F75-8A46DAF9D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74B97-8D34-D16A-2D2B-511E15916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2E9F6-82F1-82C9-DBA6-3651D64FC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5CEDF-2234-6CCA-372A-7EC942C995F3}"/>
              </a:ext>
            </a:extLst>
          </p:cNvPr>
          <p:cNvSpPr txBox="1"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ACP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9D1BF-00FB-DC1B-BBB0-A749853C1003}"/>
              </a:ext>
            </a:extLst>
          </p:cNvPr>
          <p:cNvSpPr txBox="1"/>
          <p:nvPr/>
        </p:nvSpPr>
        <p:spPr>
          <a:xfrm>
            <a:off x="1" y="6317867"/>
            <a:ext cx="6715124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/>
              <a:t>15% of students have reported that they are undecided or do not know which ACP their major falls under.</a:t>
            </a:r>
          </a:p>
          <a:p>
            <a:r>
              <a:rPr lang="en-US" sz="1100" b="1"/>
              <a:t>Source: </a:t>
            </a:r>
            <a:r>
              <a:rPr lang="en-US" sz="1100"/>
              <a:t>Spring 2025 Pantry Use Form (N = 424)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C08338-47AC-2572-4540-87AD0545B51E}"/>
              </a:ext>
            </a:extLst>
          </p:cNvPr>
          <p:cNvGrpSpPr/>
          <p:nvPr/>
        </p:nvGrpSpPr>
        <p:grpSpPr>
          <a:xfrm>
            <a:off x="416370" y="1735023"/>
            <a:ext cx="1962150" cy="2016208"/>
            <a:chOff x="719116" y="1763822"/>
            <a:chExt cx="1962150" cy="20162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470A7D-6B54-D361-B3B9-5E03B682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47749" y="2408430"/>
              <a:ext cx="1704885" cy="13716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478CAA-C579-E016-E7C8-1E13181C34B7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488CAE"/>
                  </a:solidFill>
                </a:rPr>
                <a:t>5%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7CD784-2FD6-9A5F-C84B-DA10D2ABD35B}"/>
              </a:ext>
            </a:extLst>
          </p:cNvPr>
          <p:cNvGrpSpPr/>
          <p:nvPr/>
        </p:nvGrpSpPr>
        <p:grpSpPr>
          <a:xfrm>
            <a:off x="3548740" y="1735023"/>
            <a:ext cx="1962150" cy="2016207"/>
            <a:chOff x="719116" y="1763822"/>
            <a:chExt cx="1962150" cy="2016207"/>
          </a:xfrm>
        </p:grpSpPr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2BE16652-5AB0-4D13-2AF5-75C11349B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CE88D7-5139-19A5-4203-BAA50ACCB45D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D76E27"/>
                  </a:solidFill>
                </a:rPr>
                <a:t>15%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DF9FA6-A0C8-7A0F-0ABC-550D1FBDFFD0}"/>
              </a:ext>
            </a:extLst>
          </p:cNvPr>
          <p:cNvGrpSpPr/>
          <p:nvPr/>
        </p:nvGrpSpPr>
        <p:grpSpPr>
          <a:xfrm>
            <a:off x="6681110" y="1735023"/>
            <a:ext cx="1962150" cy="2016207"/>
            <a:chOff x="719116" y="1763822"/>
            <a:chExt cx="1962150" cy="2016207"/>
          </a:xfrm>
        </p:grpSpPr>
        <p:pic>
          <p:nvPicPr>
            <p:cNvPr id="41" name="Picture 16">
              <a:extLst>
                <a:ext uri="{FF2B5EF4-FFF2-40B4-BE49-F238E27FC236}">
                  <a16:creationId xmlns:a16="http://schemas.microsoft.com/office/drawing/2014/main" id="{175BD6D5-50E9-B4E4-C7CD-4630DE17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0E35DA-34A4-D7CA-FE88-7BF9BA03528B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3AC0C4"/>
                  </a:solidFill>
                </a:rPr>
                <a:t>17%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B4F7A9-75F0-4FE3-0A9C-D9DD69C642C4}"/>
              </a:ext>
            </a:extLst>
          </p:cNvPr>
          <p:cNvGrpSpPr/>
          <p:nvPr/>
        </p:nvGrpSpPr>
        <p:grpSpPr>
          <a:xfrm>
            <a:off x="9813480" y="1735023"/>
            <a:ext cx="1962150" cy="2016207"/>
            <a:chOff x="719116" y="1763822"/>
            <a:chExt cx="1962150" cy="2016207"/>
          </a:xfrm>
        </p:grpSpPr>
        <p:pic>
          <p:nvPicPr>
            <p:cNvPr id="44" name="Picture 16">
              <a:extLst>
                <a:ext uri="{FF2B5EF4-FFF2-40B4-BE49-F238E27FC236}">
                  <a16:creationId xmlns:a16="http://schemas.microsoft.com/office/drawing/2014/main" id="{3B551AF8-C211-0AC1-E7B5-031D844E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7121D1-7F03-3C44-D0FE-BCDB13BF099B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9479E"/>
                  </a:solidFill>
                </a:rPr>
                <a:t>7%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507027-7AB3-910E-5C6B-32356FE80584}"/>
              </a:ext>
            </a:extLst>
          </p:cNvPr>
          <p:cNvGrpSpPr/>
          <p:nvPr/>
        </p:nvGrpSpPr>
        <p:grpSpPr>
          <a:xfrm>
            <a:off x="1982555" y="3981409"/>
            <a:ext cx="1962150" cy="2016206"/>
            <a:chOff x="719116" y="1763822"/>
            <a:chExt cx="1962150" cy="2016206"/>
          </a:xfrm>
        </p:grpSpPr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EAD404A9-BA6E-45F5-4D22-079F13672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61EEB4-2E06-89F9-6D79-DE1788BED6F3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D83427"/>
                  </a:solidFill>
                </a:rPr>
                <a:t>3%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1AFA2B-058D-F035-5B77-665F22424095}"/>
              </a:ext>
            </a:extLst>
          </p:cNvPr>
          <p:cNvGrpSpPr/>
          <p:nvPr/>
        </p:nvGrpSpPr>
        <p:grpSpPr>
          <a:xfrm>
            <a:off x="5114925" y="3981409"/>
            <a:ext cx="1962150" cy="2016207"/>
            <a:chOff x="719116" y="1763822"/>
            <a:chExt cx="1962150" cy="2016207"/>
          </a:xfrm>
        </p:grpSpPr>
        <p:pic>
          <p:nvPicPr>
            <p:cNvPr id="50" name="Picture 16">
              <a:extLst>
                <a:ext uri="{FF2B5EF4-FFF2-40B4-BE49-F238E27FC236}">
                  <a16:creationId xmlns:a16="http://schemas.microsoft.com/office/drawing/2014/main" id="{C1741E56-44B9-3558-D5E3-2320CD1E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246B644-8C0E-197E-A2B4-267A73707B66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5F2B77"/>
                  </a:solidFill>
                </a:rPr>
                <a:t>30%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23635E-75AE-6FBF-DF3B-37B9D5A48DAC}"/>
              </a:ext>
            </a:extLst>
          </p:cNvPr>
          <p:cNvGrpSpPr/>
          <p:nvPr/>
        </p:nvGrpSpPr>
        <p:grpSpPr>
          <a:xfrm>
            <a:off x="8247295" y="3981409"/>
            <a:ext cx="1962150" cy="2016207"/>
            <a:chOff x="719116" y="1763822"/>
            <a:chExt cx="1962150" cy="2016207"/>
          </a:xfrm>
        </p:grpSpPr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006CAF68-0C5F-4765-28C9-2A7EE413E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847749" y="2408430"/>
              <a:ext cx="1704885" cy="137159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FC5510-EA80-2AF0-2220-C4737F950EB5}"/>
                </a:ext>
              </a:extLst>
            </p:cNvPr>
            <p:cNvSpPr txBox="1"/>
            <p:nvPr/>
          </p:nvSpPr>
          <p:spPr>
            <a:xfrm>
              <a:off x="719116" y="1763822"/>
              <a:ext cx="1962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17723A"/>
                  </a:solidFill>
                </a:rPr>
                <a:t>8%</a:t>
              </a:r>
            </a:p>
          </p:txBody>
        </p:sp>
      </p:grp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EFD1A8B-7ED7-EC17-F13F-D22FC5E8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49000"/>
                  </a:schemeClr>
                </a:solidFill>
              </a:rPr>
              <a:t>Parks | </a:t>
            </a:r>
            <a:fld id="{330EA680-D336-4FF7-8B7A-9848BB0A1C32}" type="slidenum">
              <a:rPr lang="en-US" dirty="0" smtClean="0">
                <a:solidFill>
                  <a:schemeClr val="bg1">
                    <a:lumMod val="49000"/>
                  </a:schemeClr>
                </a:solidFill>
              </a:rPr>
              <a:pPr/>
              <a:t>8</a:t>
            </a:fld>
            <a:endParaRPr lang="en-US">
              <a:solidFill>
                <a:schemeClr val="bg1">
                  <a:lumMod val="49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7118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5D93F-8DB8-C997-59F5-B3BE18DFB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8784CEFD-01F1-43E3-5462-D5B88FC64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986ED988-7914-E8A4-DE95-28CA8E9D6B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4DE3F291-5F4F-993B-6D30-858028E02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60FB7E9-E4D9-CF81-68F9-1DCC42DED36E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Recent Renovations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93AE691C-5E9C-A9F3-E58C-063543C6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7BA183E9-D38B-E966-5604-4B29C2DA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Parks | </a:t>
            </a:r>
            <a:fld id="{330EA680-D336-4FF7-8B7A-9848BB0A1C32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DCCD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1E9097"/>
      </a:accent1>
      <a:accent2>
        <a:srgbClr val="F9A701"/>
      </a:accent2>
      <a:accent3>
        <a:srgbClr val="A0D4EE"/>
      </a:accent3>
      <a:accent4>
        <a:srgbClr val="F47C29"/>
      </a:accent4>
      <a:accent5>
        <a:srgbClr val="9ACB46"/>
      </a:accent5>
      <a:accent6>
        <a:srgbClr val="5E3689"/>
      </a:accent6>
      <a:hlink>
        <a:srgbClr val="1E9097"/>
      </a:hlink>
      <a:folHlink>
        <a:srgbClr val="5E3689"/>
      </a:folHlink>
    </a:clrScheme>
    <a:fontScheme name="SDCCD">
      <a:majorFont>
        <a:latin typeface="Opt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FC1184E769B49B966D87BE3665572" ma:contentTypeVersion="15" ma:contentTypeDescription="Create a new document." ma:contentTypeScope="" ma:versionID="e178f112d251ff0ee7c527eaa369687b">
  <xsd:schema xmlns:xsd="http://www.w3.org/2001/XMLSchema" xmlns:xs="http://www.w3.org/2001/XMLSchema" xmlns:p="http://schemas.microsoft.com/office/2006/metadata/properties" xmlns:ns2="6e29a396-008f-4753-b390-0ce3f65bde68" xmlns:ns3="602b1098-cb23-4a71-bba7-dfae6fed0324" targetNamespace="http://schemas.microsoft.com/office/2006/metadata/properties" ma:root="true" ma:fieldsID="24e6d96ae47ce58112b69f4d76c0d890" ns2:_="" ns3:_="">
    <xsd:import namespace="6e29a396-008f-4753-b390-0ce3f65bde68"/>
    <xsd:import namespace="602b1098-cb23-4a71-bba7-dfae6fed0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9a396-008f-4753-b390-0ce3f65bd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623f574-7200-4a29-981e-196d7702f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b1098-cb23-4a71-bba7-dfae6fed032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70c92df-f091-4d51-98b7-bd8127fc4778}" ma:internalName="TaxCatchAll" ma:showField="CatchAllData" ma:web="602b1098-cb23-4a71-bba7-dfae6fed03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29a396-008f-4753-b390-0ce3f65bde68">
      <Terms xmlns="http://schemas.microsoft.com/office/infopath/2007/PartnerControls"/>
    </lcf76f155ced4ddcb4097134ff3c332f>
    <TaxCatchAll xmlns="602b1098-cb23-4a71-bba7-dfae6fed032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16156-EC78-4F08-B457-A96F65B03DBC}">
  <ds:schemaRefs>
    <ds:schemaRef ds:uri="602b1098-cb23-4a71-bba7-dfae6fed0324"/>
    <ds:schemaRef ds:uri="6e29a396-008f-4753-b390-0ce3f65bde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CC1BCFA-225E-4C2C-A62F-0D49AA3CDFC7}">
  <ds:schemaRefs>
    <ds:schemaRef ds:uri="602b1098-cb23-4a71-bba7-dfae6fed0324"/>
    <ds:schemaRef ds:uri="6e29a396-008f-4753-b390-0ce3f65bde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501616-2276-4071-8695-E0D9CADC75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Jet Fuel Resource Center Supporting Student Success through Basic Needs Services  Shelly Parks, LCSW, Basic Needs Coordinator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Needs Center</dc:title>
  <dc:creator/>
  <cp:revision>2</cp:revision>
  <dcterms:created xsi:type="dcterms:W3CDTF">2025-02-25T18:27:53Z</dcterms:created>
  <dcterms:modified xsi:type="dcterms:W3CDTF">2025-09-16T20:29:09Z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0x010100CB2FC1184E769B49B966D87BE3665572</vt:lpwstr>
  </property>
  <property fmtid="{D5CDD505-2E9C-101B-9397-08002B2CF9AE}" pid="3" name="MediaServiceImageTags">
    <vt:lpwstr/>
  </property>
</Properties>
</file>