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3652" r:id="rId2"/>
    <p:sldId id="3706" r:id="rId3"/>
    <p:sldId id="272" r:id="rId4"/>
    <p:sldId id="3710" r:id="rId5"/>
    <p:sldId id="761" r:id="rId6"/>
    <p:sldId id="743" r:id="rId7"/>
    <p:sldId id="778" r:id="rId8"/>
    <p:sldId id="3543" r:id="rId9"/>
    <p:sldId id="3693" r:id="rId10"/>
    <p:sldId id="3678" r:id="rId11"/>
    <p:sldId id="3563" r:id="rId12"/>
    <p:sldId id="3701" r:id="rId13"/>
    <p:sldId id="3712" r:id="rId14"/>
    <p:sldId id="3702" r:id="rId15"/>
    <p:sldId id="3649" r:id="rId16"/>
    <p:sldId id="3696" r:id="rId17"/>
    <p:sldId id="3697" r:id="rId18"/>
    <p:sldId id="3698" r:id="rId19"/>
    <p:sldId id="3695" r:id="rId20"/>
    <p:sldId id="3650" r:id="rId21"/>
    <p:sldId id="3666" r:id="rId22"/>
    <p:sldId id="3711" r:id="rId23"/>
    <p:sldId id="3674" r:id="rId24"/>
    <p:sldId id="3700" r:id="rId25"/>
    <p:sldId id="690" r:id="rId26"/>
    <p:sldId id="3707" r:id="rId27"/>
    <p:sldId id="70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850" autoAdjust="0"/>
    <p:restoredTop sz="92386"/>
  </p:normalViewPr>
  <p:slideViewPr>
    <p:cSldViewPr snapToGrid="0">
      <p:cViewPr varScale="1">
        <p:scale>
          <a:sx n="75" d="100"/>
          <a:sy n="75" d="100"/>
        </p:scale>
        <p:origin x="168" y="6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5CF9-D998-871B-9615-7AF4A8B13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4F617-882D-2654-509D-50D12E052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85986-2885-A3BD-3BE6-EF52428342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7EECD-443E-AF74-1AED-AE2474BFD919}"/>
              </a:ext>
            </a:extLst>
          </p:cNvPr>
          <p:cNvSpPr>
            <a:spLocks noGrp="1"/>
          </p:cNvSpPr>
          <p:nvPr>
            <p:ph type="sldNum" sz="quarter" idx="5"/>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521151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FEA14-C090-1ABC-35A7-47C62F589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6469D-4D6C-E83E-E340-38CB3EFCB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011CA-9709-6880-D677-06A06D1EA6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62A6C7-2848-E0C3-77D0-EB77B7B9C969}"/>
              </a:ext>
            </a:extLst>
          </p:cNvPr>
          <p:cNvSpPr>
            <a:spLocks noGrp="1"/>
          </p:cNvSpPr>
          <p:nvPr>
            <p:ph type="sldNum" sz="quarter" idx="5"/>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145234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F1FC4-5882-594F-8DA5-DCB1B946E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9EFB7-35C4-ABDC-7FC4-206915E91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F0E5F-2370-30BE-E0DE-12BD8B5E3B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2E5D95E7-D566-EB83-E9B1-1AEDA2261F98}"/>
              </a:ext>
            </a:extLst>
          </p:cNvPr>
          <p:cNvSpPr>
            <a:spLocks noGrp="1"/>
          </p:cNvSpPr>
          <p:nvPr>
            <p:ph type="sldNum" sz="quarter" idx="5"/>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131962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2415A-FC05-1722-53D1-E54112856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EC60-1D09-587F-B768-D6F2E75F8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2F890-6941-2563-BDBF-8536722018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88367E28-B1BF-2AE4-ACDA-087E3BD35DF1}"/>
              </a:ext>
            </a:extLst>
          </p:cNvPr>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390866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7004-0B62-C29A-4AE1-65CB3A3A7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48DF8-C0E3-C637-5A9F-6F326638A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C9053-80DB-BD2C-EE61-C62ECF3A2E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326017AE-4DF0-679E-38BC-9868E3B212DB}"/>
              </a:ext>
            </a:extLst>
          </p:cNvPr>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3342830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DAC8C-3545-76C3-C437-22ED8B8F9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B6237-CDC5-5D55-4A86-DD31BD312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F0FEE-DD70-A188-2B36-EB589AFDDA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AAF4CE8E-1372-01E5-89A8-1EFEA560A809}"/>
              </a:ext>
            </a:extLst>
          </p:cNvPr>
          <p:cNvSpPr>
            <a:spLocks noGrp="1"/>
          </p:cNvSpPr>
          <p:nvPr>
            <p:ph type="sldNum" sz="quarter" idx="5"/>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388625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E814A-1C5A-09AD-7311-8141D4B32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F0FC7-46A5-3DC5-6717-53AF46E17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4049E-360F-5BEC-27B8-4B60ED1D52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E7B5B705-3995-89A3-737E-0E2D5E1821CF}"/>
              </a:ext>
            </a:extLst>
          </p:cNvPr>
          <p:cNvSpPr>
            <a:spLocks noGrp="1"/>
          </p:cNvSpPr>
          <p:nvPr>
            <p:ph type="sldNum" sz="quarter" idx="5"/>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2090647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E1110-800F-8E6A-44F8-8531200EC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34F22-E352-DA0E-B970-75C168D19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875ED-D90F-C4CA-0338-A709A81D30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5779B2D1-220E-C235-ADE9-2EA0F361ED3A}"/>
              </a:ext>
            </a:extLst>
          </p:cNvPr>
          <p:cNvSpPr>
            <a:spLocks noGrp="1"/>
          </p:cNvSpPr>
          <p:nvPr>
            <p:ph type="sldNum" sz="quarter" idx="5"/>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2039672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7A5C-5259-97F2-890F-B7B29DE58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1F256-C44E-6056-DE32-DC58FEE85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B2B34-F982-B950-DD4C-0985CBEDC73A}"/>
              </a:ext>
            </a:extLst>
          </p:cNvPr>
          <p:cNvSpPr>
            <a:spLocks noGrp="1"/>
          </p:cNvSpPr>
          <p:nvPr>
            <p:ph type="body" idx="1"/>
          </p:nvPr>
        </p:nvSpPr>
        <p:spPr/>
        <p:txBody>
          <a:bodyPr/>
          <a:lstStyle/>
          <a:p>
            <a:pPr marL="0" indent="0">
              <a:buFont typeface="+mj-lt"/>
              <a:buNone/>
            </a:pPr>
            <a:endParaRPr lang="en-US" i="0" dirty="0"/>
          </a:p>
        </p:txBody>
      </p:sp>
      <p:sp>
        <p:nvSpPr>
          <p:cNvPr id="4" name="Slide Number Placeholder 3">
            <a:extLst>
              <a:ext uri="{FF2B5EF4-FFF2-40B4-BE49-F238E27FC236}">
                <a16:creationId xmlns:a16="http://schemas.microsoft.com/office/drawing/2014/main" id="{25FB0CB6-6875-9EB1-72C9-A35955F55F3E}"/>
              </a:ext>
            </a:extLst>
          </p:cNvPr>
          <p:cNvSpPr>
            <a:spLocks noGrp="1"/>
          </p:cNvSpPr>
          <p:nvPr>
            <p:ph type="sldNum" sz="quarter" idx="5"/>
          </p:nvPr>
        </p:nvSpPr>
        <p:spPr/>
        <p:txBody>
          <a:bodyPr/>
          <a:lstStyle/>
          <a:p>
            <a:fld id="{893B0CF2-7F87-4E02-A248-870047730F99}" type="slidenum">
              <a:rPr lang="en-US" smtClean="0"/>
              <a:t>23</a:t>
            </a:fld>
            <a:endParaRPr lang="en-US"/>
          </a:p>
        </p:txBody>
      </p:sp>
    </p:spTree>
    <p:extLst>
      <p:ext uri="{BB962C8B-B14F-4D97-AF65-F5344CB8AC3E}">
        <p14:creationId xmlns:p14="http://schemas.microsoft.com/office/powerpoint/2010/main" val="328230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1155-AAEC-3391-B0E1-B6874A275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F5B66-3A90-998B-F5C4-EE8A646E4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A5731-1EDC-844D-F751-BE6701A1F220}"/>
              </a:ext>
            </a:extLst>
          </p:cNvPr>
          <p:cNvSpPr>
            <a:spLocks noGrp="1"/>
          </p:cNvSpPr>
          <p:nvPr>
            <p:ph type="body" idx="1"/>
          </p:nvPr>
        </p:nvSpPr>
        <p:spPr/>
        <p:txBody>
          <a:bodyPr/>
          <a:lstStyle/>
          <a:p>
            <a:pPr marL="0" indent="0">
              <a:buFont typeface="+mj-lt"/>
              <a:buNone/>
            </a:pPr>
            <a:endParaRPr lang="en-US" i="0" dirty="0"/>
          </a:p>
        </p:txBody>
      </p:sp>
      <p:sp>
        <p:nvSpPr>
          <p:cNvPr id="4" name="Slide Number Placeholder 3">
            <a:extLst>
              <a:ext uri="{FF2B5EF4-FFF2-40B4-BE49-F238E27FC236}">
                <a16:creationId xmlns:a16="http://schemas.microsoft.com/office/drawing/2014/main" id="{D1B380F8-03EF-BBE0-4448-60F9323F6F6F}"/>
              </a:ext>
            </a:extLst>
          </p:cNvPr>
          <p:cNvSpPr>
            <a:spLocks noGrp="1"/>
          </p:cNvSpPr>
          <p:nvPr>
            <p:ph type="sldNum" sz="quarter" idx="5"/>
          </p:nvPr>
        </p:nvSpPr>
        <p:spPr/>
        <p:txBody>
          <a:bodyPr/>
          <a:lstStyle/>
          <a:p>
            <a:fld id="{893B0CF2-7F87-4E02-A248-870047730F99}" type="slidenum">
              <a:rPr lang="en-US" smtClean="0"/>
              <a:t>26</a:t>
            </a:fld>
            <a:endParaRPr lang="en-US"/>
          </a:p>
        </p:txBody>
      </p:sp>
    </p:spTree>
    <p:extLst>
      <p:ext uri="{BB962C8B-B14F-4D97-AF65-F5344CB8AC3E}">
        <p14:creationId xmlns:p14="http://schemas.microsoft.com/office/powerpoint/2010/main" val="60586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3F5E6-690A-5A3E-DC4C-B20556207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3835A-CC83-7771-C742-4D92F5D1C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E1485-704D-B9C1-AC00-7914E6FFDF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60802E-550B-2B11-9256-9C79037AA4AE}"/>
              </a:ext>
            </a:extLst>
          </p:cNvPr>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3502630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414244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Beginning with the Spanish invasion of 1769, continuing through the Mexican Period of 1826 to 1848, and on through the American Period, the Kumeyaay were forced off their ancestral lands. Nearly all of the Kumeyaay lands were taken into private ownership or made U.S. government holdings. Treaties negotiated with 18 California tribes in 1850 to set aside 8.5 million acres in specific tribal lands were never ratified by the United States Senate as a result of opposition by the state of California. </a:t>
            </a:r>
            <a:endParaRPr lang="en-US" sz="1100" dirty="0">
              <a:solidFill>
                <a:schemeClr val="dk1"/>
              </a:solidFill>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217304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96258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30107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44740-0E9F-723B-EDB5-20F9492BD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0E688-34EB-378E-3929-1577F168B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7B92A-A67D-76EF-0777-AF69D21FA4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3B56423-0F5C-E339-C9AE-29A44931EDF8}"/>
              </a:ext>
            </a:extLst>
          </p:cNvPr>
          <p:cNvSpPr>
            <a:spLocks noGrp="1"/>
          </p:cNvSpPr>
          <p:nvPr>
            <p:ph type="sldNum" sz="quarter" idx="5"/>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201019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C64BC-8D4E-F125-47B4-A94A59810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2FF89-24C7-AB8C-581C-4BE15CD45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8AC84-E361-487F-05FE-BAB4E75F46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B9053A1-C97F-04E9-5EDC-F1C72A97B844}"/>
              </a:ext>
            </a:extLst>
          </p:cNvPr>
          <p:cNvSpPr>
            <a:spLocks noGrp="1"/>
          </p:cNvSpPr>
          <p:nvPr>
            <p:ph type="sldNum" sz="quarter" idx="5"/>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259247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315597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A36EA-F701-885F-32FD-F03E7C116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22D2A-CF45-AAD0-8C55-B245FE7FA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D8A09-8B6E-B652-CA7C-7FF4FFF9A2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95EAF0-14D5-6B07-5228-EFDAC1E15283}"/>
              </a:ext>
            </a:extLst>
          </p:cNvPr>
          <p:cNvSpPr>
            <a:spLocks noGrp="1"/>
          </p:cNvSpPr>
          <p:nvPr>
            <p:ph type="sldNum" sz="quarter" idx="5"/>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114223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0BC4B91-7009-874D-991B-677C1C4EB3EE}" type="datetime1">
              <a:rPr lang="en-US" smtClean="0"/>
              <a:t>9/17/25</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684B43-1464-9F44-B20C-4CB28E0A99CB}" type="datetime1">
              <a:rPr lang="en-US" smtClean="0"/>
              <a:t>9/17/25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F4C87E-9228-C846-9DDE-ABF94670676F}" type="datetime1">
              <a:rPr lang="en-US" smtClean="0"/>
              <a:t>9/17/25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97F7F-AE60-0344-AEA6-567CE1FFB6C3}" type="datetime1">
              <a:rPr lang="en-US" smtClean="0"/>
              <a:t>9/17/25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BE3B7A7-55C0-9A44-95DC-BBCD5E6FFD58}" type="datetime1">
              <a:rPr lang="en-US" smtClean="0"/>
              <a:t>9/17/25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0B2510-6F9A-4C40-BE91-018D9FAE4EA4}" type="datetime1">
              <a:rPr lang="en-US" smtClean="0"/>
              <a:t>9/17/25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D18743E-AE9E-6C43-B45B-CA287125D961}" type="datetime1">
              <a:rPr lang="en-US" smtClean="0"/>
              <a:t>9/17/25</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C9AF746-2527-444D-9D16-862671E80D84}" type="datetime1">
              <a:rPr lang="en-US" smtClean="0"/>
              <a:t>9/17/25</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755B3-D760-CD4E-ADEA-68B7327F1A67}" type="datetime1">
              <a:rPr lang="en-US" smtClean="0"/>
              <a:t>9/17/25</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1CD4502-817C-E84C-8F39-5BC33D5D79E9}" type="datetime1">
              <a:rPr lang="en-US" smtClean="0"/>
              <a:t>9/17/25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DA6504-7B8B-E149-A122-89AF210DDE8D}" type="datetime1">
              <a:rPr lang="en-US" smtClean="0"/>
              <a:t>9/17/25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78BF197-A601-8C48-AEFF-BACA686129D7}" type="datetime1">
              <a:rPr lang="en-US" smtClean="0"/>
              <a:t>9/17/25</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dmiramar.edu/sites/default/files/2025-09/asccc_disciplines_list_revision_submission_fili_2509.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dmiramar.edu/sites/default/files/2025-09/region_10_aos_support_fs_in_es.pdf" TargetMode="External"/><Relationship Id="rId5" Type="http://schemas.openxmlformats.org/officeDocument/2006/relationships/hyperlink" Target="https://sdmiramar.edu/sites/default/files/2025-09/fanhs_director_letter_of_support_filipino_studies.pdf" TargetMode="External"/><Relationship Id="rId4" Type="http://schemas.openxmlformats.org/officeDocument/2006/relationships/hyperlink" Target="https://sdmiramar.edu/sites/default/files/2025-09/api_caucus_supports_fs_in_es.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Documents%20to%20Upload/AS%20Presentation%2009022025.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gamma.app/docs/Miramar-AI-Network-AI-Dialogues-rx5hijib78n5nu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Documents%20to%20Upload/AS%20Presentation%2009022025.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Documents%20to%20Upload/Element%20451%20-%20Daniel%20Roberts%20Emai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dmiramar.edu/sites/default/files/2025-09/miramar-ai-network-ai-dialogue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dmiramar.edu/sites/default/files/2025-09/basic_needs_presentation_academic_senate.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dmiramar.edu/basicneed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dmiramar.edu/sites/default/files/2025-09/puente_program_implementation_-_exec_summary_-_fa_25.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Documents%20to%20Upload/Salary2%20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ft.org/faculty-salary-comparison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dmiramar.edu/sites/default/files/2025-05/as_resourcedoc.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dmiramar.edu/sites/default/files/2025-04/ap_7211_2019.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dmiramar.edu/sites/default/files/2025-04/ap_7211_final_draft_041625.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asccc.org/events/2025-fall-plenary-session" TargetMode="External"/><Relationship Id="rId3" Type="http://schemas.openxmlformats.org/officeDocument/2006/relationships/hyperlink" Target="https://sdmiramar.edu/committees/meetings/16863/2025-05-13" TargetMode="External"/><Relationship Id="rId7" Type="http://schemas.openxmlformats.org/officeDocument/2006/relationships/hyperlink" Target="https://www.asccc.org/events/2025-faculty-leadership-institut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dmiramar.edu/sites/default/files/2025-05/board_of_governors_call_for_applications.pdf" TargetMode="External"/><Relationship Id="rId5" Type="http://schemas.openxmlformats.org/officeDocument/2006/relationships/hyperlink" Target="https://sdmiramar.edu/governance/committees/college-council" TargetMode="External"/><Relationship Id="rId4" Type="http://schemas.openxmlformats.org/officeDocument/2006/relationships/hyperlink" Target="https://sdmiramar.edu/committees/meetings/16863/2025-09-09"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dccd-edu.zoom.us/j/87439309424"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mailto:rgomez001@sdccd.edu" TargetMode="External"/><Relationship Id="rId4" Type="http://schemas.openxmlformats.org/officeDocument/2006/relationships/hyperlink" Target="https://forms.office.com/r/idcxfNTdz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dmiramar.edu/sites/default/files/2025-08/miramar_2025-2026_major_events_v1_0.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rgomez001@sdccd.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tiff"/><Relationship Id="rId5" Type="http://schemas.openxmlformats.org/officeDocument/2006/relationships/hyperlink" Target="https://sdmiramar.edu/governance/committees/academic-senate" TargetMode="External"/><Relationship Id="rId4" Type="http://schemas.openxmlformats.org/officeDocument/2006/relationships/hyperlink" Target="mailto:jbartolo@sdccd.ed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dmiramar.edu/sites/default/files/2025-09/region_10_aos_support_fs_in_es.pdf" TargetMode="External"/><Relationship Id="rId3" Type="http://schemas.openxmlformats.org/officeDocument/2006/relationships/hyperlink" Target="https://sdmiramar.edu/sites/default/files/2024-02/draft-asen-m240220.pdf" TargetMode="External"/><Relationship Id="rId7" Type="http://schemas.openxmlformats.org/officeDocument/2006/relationships/hyperlink" Target="https://sdmiramar.edu/sites/default/files/2025-09/fanhs_director_letter_of_support_filipino_studies.pdf" TargetMode="External"/><Relationship Id="rId12" Type="http://schemas.openxmlformats.org/officeDocument/2006/relationships/hyperlink" Target="https://sdmiramar.edu/sites/default/files/2021-05/ascodeofconduct.pdf" TargetMode="External"/><Relationship Id="rId2" Type="http://schemas.openxmlformats.org/officeDocument/2006/relationships/hyperlink" Target="https://sdmiramar.edu/sites/default/files/2025-09/asen-m250520draft.pdf" TargetMode="External"/><Relationship Id="rId1" Type="http://schemas.openxmlformats.org/officeDocument/2006/relationships/slideLayout" Target="../slideLayouts/slideLayout2.xml"/><Relationship Id="rId6" Type="http://schemas.openxmlformats.org/officeDocument/2006/relationships/hyperlink" Target="https://sdmiramar.edu/sites/default/files/2025-09/api_caucus_supports_fs_in_es.pdf" TargetMode="External"/><Relationship Id="rId11" Type="http://schemas.openxmlformats.org/officeDocument/2006/relationships/hyperlink" Target="https://sdmiramar.edu/sites/default/files/2025-09/asen-a250916_digital.pdf" TargetMode="External"/><Relationship Id="rId5" Type="http://schemas.openxmlformats.org/officeDocument/2006/relationships/hyperlink" Target="https://sdmiramar.edu/sites/default/files/2025-09/asccc_disciplines_list_revision_submission_fili_2509.docx" TargetMode="External"/><Relationship Id="rId10" Type="http://schemas.openxmlformats.org/officeDocument/2006/relationships/hyperlink" Target="https://sdmiramar.edu/sites/default/files/2025-05/asen-a250520_digital.pdf" TargetMode="External"/><Relationship Id="rId4" Type="http://schemas.openxmlformats.org/officeDocument/2006/relationships/hyperlink" Target="https://sdmiramar.edu/sites/default/files/2025-05/miramar_college_technology_plan_draft_may_2025_0.pdf" TargetMode="External"/><Relationship Id="rId9" Type="http://schemas.openxmlformats.org/officeDocument/2006/relationships/hyperlink" Target="https://sdmiramar.edu/sites/default/files/2025-05/as_resourcedoc.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dmiramar.edu/services/lead/landacknowledg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sccc.org/10_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dmiramar.edu/sites/default/files/2025-05/miramar_college_technology_plan_draft_may_2025_0.pdf" TargetMode="External"/><Relationship Id="rId7" Type="http://schemas.openxmlformats.org/officeDocument/2006/relationships/hyperlink" Target="https://sdmiramar.edu/sites/default/files/2025-09/region_10_aos_support_fs_in_e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dmiramar.edu/sites/default/files/2025-09/fanhs_director_letter_of_support_filipino_studies.pdf" TargetMode="External"/><Relationship Id="rId5" Type="http://schemas.openxmlformats.org/officeDocument/2006/relationships/hyperlink" Target="https://sdmiramar.edu/sites/default/files/2025-09/api_caucus_supports_fs_in_es.pdf" TargetMode="External"/><Relationship Id="rId4" Type="http://schemas.openxmlformats.org/officeDocument/2006/relationships/hyperlink" Target="https://sdmiramar.edu/sites/default/files/2025-09/asccc_disciplines_list_revision_submission_fili_2509.doc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a:extLst>
            <a:ext uri="{FF2B5EF4-FFF2-40B4-BE49-F238E27FC236}">
              <a16:creationId xmlns:a16="http://schemas.microsoft.com/office/drawing/2014/main" id="{56F262D5-CA1C-9906-224C-CD2C7A096EA8}"/>
            </a:ext>
          </a:extLst>
        </p:cNvPr>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DA8CABEC-ECE8-7953-96CF-0B0233697695}"/>
              </a:ext>
            </a:extLst>
          </p:cNvPr>
          <p:cNvSpPr>
            <a:spLocks noGrp="1"/>
          </p:cNvSpPr>
          <p:nvPr>
            <p:ph type="sldNum" sz="quarter" idx="12"/>
          </p:nvPr>
        </p:nvSpPr>
        <p:spPr>
          <a:xfrm>
            <a:off x="10566400" y="6356351"/>
            <a:ext cx="1016000" cy="365125"/>
          </a:xfrm>
        </p:spPr>
        <p:txBody>
          <a:bodyPr/>
          <a:lstStyle/>
          <a:p>
            <a:fld id="{401CF334-2D5C-4859-84A6-CA7E6E43FAEB}" type="slidenum">
              <a:rPr lang="en-US" smtClean="0"/>
              <a:t>1</a:t>
            </a:fld>
            <a:endParaRPr lang="en-US" dirty="0"/>
          </a:p>
        </p:txBody>
      </p:sp>
      <p:sp>
        <p:nvSpPr>
          <p:cNvPr id="4" name="Rectangle 3">
            <a:extLst>
              <a:ext uri="{FF2B5EF4-FFF2-40B4-BE49-F238E27FC236}">
                <a16:creationId xmlns:a16="http://schemas.microsoft.com/office/drawing/2014/main" id="{94BD88AC-F197-2A5D-B701-F5CE37053B4B}"/>
              </a:ext>
            </a:extLst>
          </p:cNvPr>
          <p:cNvSpPr/>
          <p:nvPr/>
        </p:nvSpPr>
        <p:spPr>
          <a:xfrm>
            <a:off x="476518" y="1121487"/>
            <a:ext cx="11105882" cy="3847207"/>
          </a:xfrm>
          <a:prstGeom prst="rect">
            <a:avLst/>
          </a:prstGeom>
        </p:spPr>
        <p:txBody>
          <a:bodyPr wrap="square">
            <a:spAutoFit/>
          </a:bodyPr>
          <a:lstStyle/>
          <a:p>
            <a:pPr marL="346075" indent="-346075" algn="ctr"/>
            <a:endParaRPr lang="en-US" sz="2400" b="1" dirty="0">
              <a:highlight>
                <a:srgbClr val="FFFF00"/>
              </a:highlight>
            </a:endParaRPr>
          </a:p>
          <a:p>
            <a:pPr marL="346075" indent="-346075" algn="ctr"/>
            <a:endParaRPr lang="en-US" sz="2400" b="1" dirty="0">
              <a:highlight>
                <a:srgbClr val="FFFF00"/>
              </a:highlight>
            </a:endParaRPr>
          </a:p>
          <a:p>
            <a:pPr marL="346075" indent="-346075" algn="ctr"/>
            <a:endParaRPr lang="en-US" sz="2400" b="1" dirty="0">
              <a:highlight>
                <a:srgbClr val="FFFF00"/>
              </a:highlight>
            </a:endParaRPr>
          </a:p>
          <a:p>
            <a:pPr marL="346075" indent="-346075" algn="ctr"/>
            <a:r>
              <a:rPr lang="en-US" sz="3600" b="1" dirty="0"/>
              <a:t>The slideshow for this week is still</a:t>
            </a:r>
          </a:p>
          <a:p>
            <a:pPr marL="346075" indent="-346075" algn="ctr"/>
            <a:endParaRPr lang="en-US" sz="6400" b="1" dirty="0">
              <a:highlight>
                <a:srgbClr val="FFFF00"/>
              </a:highlight>
            </a:endParaRPr>
          </a:p>
          <a:p>
            <a:pPr marL="346075" indent="-346075" algn="ctr"/>
            <a:r>
              <a:rPr lang="en-US" sz="7200" b="1" dirty="0">
                <a:highlight>
                  <a:srgbClr val="FFFF00"/>
                </a:highlight>
              </a:rPr>
              <a:t>UNDER CONSTRUCTION</a:t>
            </a:r>
            <a:endParaRPr lang="en-US" sz="7200" dirty="0">
              <a:highlight>
                <a:srgbClr val="FFFF00"/>
              </a:highlight>
            </a:endParaRPr>
          </a:p>
        </p:txBody>
      </p:sp>
    </p:spTree>
    <p:extLst>
      <p:ext uri="{BB962C8B-B14F-4D97-AF65-F5344CB8AC3E}">
        <p14:creationId xmlns:p14="http://schemas.microsoft.com/office/powerpoint/2010/main" val="88405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29A90-8B82-6795-87D0-326D406B7EE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F28C25-32D5-F35F-07D3-9FBA80D605E1}"/>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10</a:t>
            </a:fld>
            <a:endParaRPr lang="en-US"/>
          </a:p>
        </p:txBody>
      </p:sp>
      <p:sp>
        <p:nvSpPr>
          <p:cNvPr id="11" name="Title 2">
            <a:extLst>
              <a:ext uri="{FF2B5EF4-FFF2-40B4-BE49-F238E27FC236}">
                <a16:creationId xmlns:a16="http://schemas.microsoft.com/office/drawing/2014/main" id="{ED1FCB30-E988-7714-1014-F0538F789D7E}"/>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5</a:t>
            </a:r>
            <a:r>
              <a:rPr lang="en-US" sz="5000" dirty="0">
                <a:solidFill>
                  <a:schemeClr val="tx2"/>
                </a:solidFill>
              </a:rPr>
              <a:t>. Action Items (Second Reads)</a:t>
            </a:r>
          </a:p>
        </p:txBody>
      </p:sp>
      <p:sp>
        <p:nvSpPr>
          <p:cNvPr id="7" name="Content Placeholder 1">
            <a:extLst>
              <a:ext uri="{FF2B5EF4-FFF2-40B4-BE49-F238E27FC236}">
                <a16:creationId xmlns:a16="http://schemas.microsoft.com/office/drawing/2014/main" id="{99B25275-258F-0B10-9475-9302D15D26C4}"/>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6A0D62BD-054E-06A5-F669-1E0266D955EB}"/>
              </a:ext>
            </a:extLst>
          </p:cNvPr>
          <p:cNvSpPr>
            <a:spLocks noGrp="1"/>
          </p:cNvSpPr>
          <p:nvPr>
            <p:ph idx="1"/>
          </p:nvPr>
        </p:nvSpPr>
        <p:spPr>
          <a:xfrm>
            <a:off x="604344" y="1608870"/>
            <a:ext cx="10972800" cy="5185447"/>
          </a:xfrm>
        </p:spPr>
        <p:txBody>
          <a:bodyPr>
            <a:noAutofit/>
          </a:bodyPr>
          <a:lstStyle/>
          <a:p>
            <a:pPr marL="920750" indent="-920750">
              <a:buNone/>
            </a:pPr>
            <a:r>
              <a:rPr lang="en-US" sz="2400" b="1" dirty="0">
                <a:solidFill>
                  <a:schemeClr val="tx2"/>
                </a:solidFill>
              </a:rPr>
              <a:t>5.2.	</a:t>
            </a:r>
            <a:r>
              <a:rPr lang="en-US" sz="2400" b="1" dirty="0">
                <a:solidFill>
                  <a:schemeClr val="tx2"/>
                </a:solidFill>
                <a:hlinkClick r:id="rId3"/>
              </a:rPr>
              <a:t>Updating Minimum Qualifications: Adding Filipino Studies to Ethnic Studies</a:t>
            </a:r>
            <a:endParaRPr lang="en-US" sz="2400" b="1" dirty="0">
              <a:solidFill>
                <a:schemeClr val="tx2"/>
              </a:solidFill>
            </a:endParaRPr>
          </a:p>
          <a:p>
            <a:pPr marL="920750" indent="-920750">
              <a:buNone/>
            </a:pPr>
            <a:r>
              <a:rPr lang="en-US" sz="2400" dirty="0"/>
              <a:t>	The proposal explicitly adds Filipino Studies (FILI) to the AAPI discipline in the ASCCC MQ Handbook—affirming the distinct history and contributions of Filipino Americans, advancing equity and visibility in Ethnic Studies, and aligning with statewide curriculum and transfer goals.</a:t>
            </a:r>
            <a:endParaRPr lang="en-US" sz="2400" b="1" dirty="0">
              <a:solidFill>
                <a:schemeClr val="tx2"/>
              </a:solidFill>
            </a:endParaRPr>
          </a:p>
          <a:p>
            <a:pPr marL="920750" indent="-920750">
              <a:buClr>
                <a:srgbClr val="20557B"/>
              </a:buClr>
              <a:buNone/>
            </a:pPr>
            <a:endParaRPr lang="en-US" sz="2400" b="1" dirty="0">
              <a:solidFill>
                <a:schemeClr val="tx2"/>
              </a:solidFill>
              <a:ea typeface="Tahoma" panose="020B0604030504040204" pitchFamily="34" charset="0"/>
            </a:endParaRPr>
          </a:p>
          <a:p>
            <a:pPr algn="ctr">
              <a:buClr>
                <a:srgbClr val="20557B"/>
              </a:buClr>
            </a:pPr>
            <a:r>
              <a:rPr lang="en-US" sz="2400" b="1" dirty="0">
                <a:solidFill>
                  <a:schemeClr val="tx2"/>
                </a:solidFill>
              </a:rPr>
              <a:t>Support Letters: </a:t>
            </a:r>
            <a:r>
              <a:rPr lang="en-US" sz="2400" b="1" dirty="0">
                <a:solidFill>
                  <a:schemeClr val="tx2"/>
                </a:solidFill>
                <a:hlinkClick r:id="rId4"/>
              </a:rPr>
              <a:t>ASCCC API Caucus</a:t>
            </a:r>
            <a:r>
              <a:rPr lang="en-US" sz="2400" b="1" dirty="0">
                <a:solidFill>
                  <a:schemeClr val="tx2"/>
                </a:solidFill>
              </a:rPr>
              <a:t> | </a:t>
            </a:r>
            <a:r>
              <a:rPr lang="en-US" sz="2400" b="1" dirty="0">
                <a:solidFill>
                  <a:schemeClr val="tx2"/>
                </a:solidFill>
                <a:hlinkClick r:id="rId5"/>
              </a:rPr>
              <a:t>FANHS Director</a:t>
            </a:r>
            <a:r>
              <a:rPr lang="en-US" sz="2400" b="1" dirty="0">
                <a:solidFill>
                  <a:schemeClr val="tx2"/>
                </a:solidFill>
              </a:rPr>
              <a:t> | </a:t>
            </a:r>
            <a:r>
              <a:rPr lang="en-US" sz="2400" b="1" dirty="0">
                <a:solidFill>
                  <a:schemeClr val="tx2"/>
                </a:solidFill>
                <a:hlinkClick r:id="rId6"/>
              </a:rPr>
              <a:t>Region 10</a:t>
            </a:r>
            <a:br>
              <a:rPr lang="en-US" sz="2400" b="1" dirty="0">
                <a:solidFill>
                  <a:schemeClr val="tx2"/>
                </a:solidFill>
              </a:rPr>
            </a:br>
            <a:endParaRPr lang="en-US" sz="2400" b="1" dirty="0">
              <a:solidFill>
                <a:schemeClr val="tx2"/>
              </a:solidFill>
            </a:endParaRPr>
          </a:p>
          <a:p>
            <a:pPr lvl="2">
              <a:buClr>
                <a:srgbClr val="20557B"/>
              </a:buClr>
            </a:pPr>
            <a:r>
              <a:rPr lang="en-US" sz="2400" b="1" dirty="0">
                <a:solidFill>
                  <a:schemeClr val="tx2"/>
                </a:solidFill>
              </a:rPr>
              <a:t>Cast Vote*</a:t>
            </a:r>
          </a:p>
        </p:txBody>
      </p:sp>
    </p:spTree>
    <p:extLst>
      <p:ext uri="{BB962C8B-B14F-4D97-AF65-F5344CB8AC3E}">
        <p14:creationId xmlns:p14="http://schemas.microsoft.com/office/powerpoint/2010/main" val="233440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11</a:t>
            </a:fld>
            <a:endParaRPr lang="en-US"/>
          </a:p>
        </p:txBody>
      </p:sp>
      <p:sp>
        <p:nvSpPr>
          <p:cNvPr id="10" name="Content Placeholder 1">
            <a:extLst>
              <a:ext uri="{FF2B5EF4-FFF2-40B4-BE49-F238E27FC236}">
                <a16:creationId xmlns:a16="http://schemas.microsoft.com/office/drawing/2014/main" id="{7DA5DFF4-CD28-B64B-94A3-17ADDF7D8C18}"/>
              </a:ext>
            </a:extLst>
          </p:cNvPr>
          <p:cNvSpPr>
            <a:spLocks noGrp="1"/>
          </p:cNvSpPr>
          <p:nvPr>
            <p:ph idx="1"/>
          </p:nvPr>
        </p:nvSpPr>
        <p:spPr>
          <a:xfrm>
            <a:off x="609600" y="1584101"/>
            <a:ext cx="11097296" cy="4919730"/>
          </a:xfrm>
        </p:spPr>
        <p:txBody>
          <a:bodyPr vert="horz" lIns="91440" tIns="45720" rIns="91440" bIns="45720" anchor="t">
            <a:noAutofit/>
          </a:bodyPr>
          <a:lstStyle/>
          <a:p>
            <a:pPr marL="920750" indent="-920750">
              <a:buClr>
                <a:srgbClr val="20557B"/>
              </a:buClr>
              <a:buNone/>
            </a:pPr>
            <a:r>
              <a:rPr lang="en-US" sz="2400" b="1" dirty="0">
                <a:solidFill>
                  <a:schemeClr val="tx2"/>
                </a:solidFill>
              </a:rPr>
              <a:t>6.1.	Curriculum Committee Updates – Veronica Hartmann (10 mins.)</a:t>
            </a:r>
          </a:p>
          <a:p>
            <a:pPr marL="1374775" indent="-455613">
              <a:buClr>
                <a:srgbClr val="20557B"/>
              </a:buClr>
            </a:pPr>
            <a:r>
              <a:rPr lang="en-US" sz="2400" dirty="0"/>
              <a:t>Firstly, let’s welcome our new Curriculum Chair, Veronica Hartmann from General Counseling!</a:t>
            </a:r>
          </a:p>
          <a:p>
            <a:pPr marL="1374775" indent="-455613">
              <a:buClr>
                <a:srgbClr val="20557B"/>
              </a:buClr>
            </a:pPr>
            <a:endParaRPr lang="en-US" sz="2400" dirty="0"/>
          </a:p>
          <a:p>
            <a:pPr marL="920750" indent="-920750">
              <a:buClr>
                <a:srgbClr val="20557B"/>
              </a:buClr>
              <a:buNone/>
            </a:pPr>
            <a:r>
              <a:rPr lang="en-US" sz="2400" b="1" dirty="0">
                <a:solidFill>
                  <a:schemeClr val="tx2"/>
                </a:solidFill>
              </a:rPr>
              <a:t>6.2.	CRM Implementation Update – Element 451 – Dan Roberts (10 mins.)</a:t>
            </a:r>
          </a:p>
          <a:p>
            <a:pPr marL="1284923" lvl="1" indent="-454025">
              <a:buClr>
                <a:srgbClr val="20557B"/>
              </a:buClr>
            </a:pPr>
            <a:r>
              <a:rPr lang="en-US" sz="2200" b="1" dirty="0">
                <a:hlinkClick r:id="rId3"/>
              </a:rPr>
              <a:t>Implementation Update Slideshow </a:t>
            </a:r>
            <a:br>
              <a:rPr lang="en-US" sz="2200" b="1" dirty="0"/>
            </a:br>
            <a:endParaRPr lang="en-US" sz="2400" b="1" dirty="0">
              <a:solidFill>
                <a:schemeClr val="tx2"/>
              </a:solidFill>
            </a:endParaRPr>
          </a:p>
          <a:p>
            <a:pPr marL="920750" indent="-920750">
              <a:buClr>
                <a:srgbClr val="20557B"/>
              </a:buClr>
              <a:buNone/>
            </a:pPr>
            <a:r>
              <a:rPr lang="en-US" sz="2400" b="1" dirty="0">
                <a:solidFill>
                  <a:schemeClr val="tx2"/>
                </a:solidFill>
              </a:rPr>
              <a:t>6.3.	Miramar AI Working Group – Rodrigo Gomez (5 mins.)</a:t>
            </a:r>
          </a:p>
          <a:p>
            <a:pPr marL="1284923" lvl="1" indent="-454025">
              <a:buClr>
                <a:srgbClr val="20557B"/>
              </a:buClr>
            </a:pPr>
            <a:r>
              <a:rPr lang="en-US" sz="2200" b="1" dirty="0">
                <a:hlinkClick r:id="rId4"/>
              </a:rPr>
              <a:t>Miramar AI Network</a:t>
            </a:r>
            <a:endParaRPr lang="en-US" sz="2400" b="1" dirty="0">
              <a:solidFill>
                <a:schemeClr val="tx2"/>
              </a:solidFill>
            </a:endParaRPr>
          </a:p>
          <a:p>
            <a:pPr marL="920750" indent="-920750">
              <a:buClr>
                <a:srgbClr val="20557B"/>
              </a:buClr>
              <a:buNone/>
            </a:pPr>
            <a:endParaRPr lang="en-US" sz="2400" b="1" dirty="0">
              <a:solidFill>
                <a:schemeClr val="tx2"/>
              </a:solidFill>
            </a:endParaRPr>
          </a:p>
        </p:txBody>
      </p:sp>
      <p:sp>
        <p:nvSpPr>
          <p:cNvPr id="4" name="TextBox 3">
            <a:extLst>
              <a:ext uri="{FF2B5EF4-FFF2-40B4-BE49-F238E27FC236}">
                <a16:creationId xmlns:a16="http://schemas.microsoft.com/office/drawing/2014/main" id="{4F377C99-43EC-B34A-B16C-DC199A9ADAAB}"/>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Tree>
    <p:extLst>
      <p:ext uri="{BB962C8B-B14F-4D97-AF65-F5344CB8AC3E}">
        <p14:creationId xmlns:p14="http://schemas.microsoft.com/office/powerpoint/2010/main" val="153220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B1F87-F7B0-733E-4073-D9C396E2B5E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094D83-F9A3-5CA2-FFD3-BE7508700C64}"/>
              </a:ext>
            </a:extLst>
          </p:cNvPr>
          <p:cNvSpPr>
            <a:spLocks noGrp="1"/>
          </p:cNvSpPr>
          <p:nvPr>
            <p:ph type="sldNum" sz="quarter" idx="12"/>
          </p:nvPr>
        </p:nvSpPr>
        <p:spPr/>
        <p:txBody>
          <a:bodyPr/>
          <a:lstStyle/>
          <a:p>
            <a:fld id="{401CF334-2D5C-4859-84A6-CA7E6E43FAEB}" type="slidenum">
              <a:rPr lang="en-US" smtClean="0"/>
              <a:t>12</a:t>
            </a:fld>
            <a:endParaRPr lang="en-US"/>
          </a:p>
        </p:txBody>
      </p:sp>
      <p:sp>
        <p:nvSpPr>
          <p:cNvPr id="10" name="Content Placeholder 1">
            <a:extLst>
              <a:ext uri="{FF2B5EF4-FFF2-40B4-BE49-F238E27FC236}">
                <a16:creationId xmlns:a16="http://schemas.microsoft.com/office/drawing/2014/main" id="{2D2A43D7-CE2A-8DCF-E36E-96DDE35A414C}"/>
              </a:ext>
            </a:extLst>
          </p:cNvPr>
          <p:cNvSpPr>
            <a:spLocks noGrp="1"/>
          </p:cNvSpPr>
          <p:nvPr>
            <p:ph idx="1"/>
          </p:nvPr>
        </p:nvSpPr>
        <p:spPr>
          <a:xfrm>
            <a:off x="609600" y="1584101"/>
            <a:ext cx="11097296" cy="4919730"/>
          </a:xfrm>
        </p:spPr>
        <p:txBody>
          <a:bodyPr vert="horz" lIns="91440" tIns="45720" rIns="91440" bIns="45720" anchor="t">
            <a:noAutofit/>
          </a:bodyPr>
          <a:lstStyle/>
          <a:p>
            <a:pPr marL="920750" indent="-920750">
              <a:buClr>
                <a:srgbClr val="20557B"/>
              </a:buClr>
              <a:buNone/>
            </a:pPr>
            <a:r>
              <a:rPr lang="en-US" sz="2400" b="1" dirty="0">
                <a:solidFill>
                  <a:schemeClr val="tx2"/>
                </a:solidFill>
              </a:rPr>
              <a:t>6.2.	CRM Implementation Update – Element 451 – Dan Roberts</a:t>
            </a:r>
          </a:p>
          <a:p>
            <a:pPr marL="0" indent="0">
              <a:buNone/>
            </a:pPr>
            <a:r>
              <a:rPr lang="en-US" b="1" dirty="0">
                <a:hlinkClick r:id="rId3"/>
              </a:rPr>
              <a:t>Element 451 Slides</a:t>
            </a:r>
            <a:endParaRPr lang="en-US" sz="2400" dirty="0"/>
          </a:p>
          <a:p>
            <a:pPr marL="0" indent="0">
              <a:buNone/>
            </a:pPr>
            <a:r>
              <a:rPr lang="en-US" sz="2400" dirty="0"/>
              <a:t>Element 451 is a </a:t>
            </a:r>
            <a:r>
              <a:rPr lang="en-US" sz="2400" b="1" dirty="0"/>
              <a:t>customer relationship management (CRM) system</a:t>
            </a:r>
            <a:r>
              <a:rPr lang="en-US" sz="2400" dirty="0"/>
              <a:t> adopted districtwide to better coordinate student services, communication, and data. The goal is to provide </a:t>
            </a:r>
            <a:r>
              <a:rPr lang="en-US" sz="2400" b="1" dirty="0"/>
              <a:t>early alert and proactive intervention tools</a:t>
            </a:r>
            <a:r>
              <a:rPr lang="en-US" sz="2400" dirty="0"/>
              <a:t> (counseling, tutoring, and financial aid). </a:t>
            </a:r>
          </a:p>
          <a:p>
            <a:pPr marL="0" indent="0">
              <a:buNone/>
            </a:pPr>
            <a:endParaRPr lang="en-US" sz="1200" dirty="0"/>
          </a:p>
          <a:p>
            <a:pPr marL="0" indent="0">
              <a:buNone/>
            </a:pPr>
            <a:r>
              <a:rPr lang="en-US" sz="2400" b="1" dirty="0"/>
              <a:t>Faculty Impact:</a:t>
            </a:r>
            <a:endParaRPr lang="en-US" sz="2400" dirty="0"/>
          </a:p>
          <a:p>
            <a:r>
              <a:rPr lang="en-US" sz="2400" dirty="0"/>
              <a:t>Informs </a:t>
            </a:r>
            <a:r>
              <a:rPr lang="en-US" sz="2400" b="1" dirty="0"/>
              <a:t>student success and preparation</a:t>
            </a:r>
            <a:r>
              <a:rPr lang="en-US" sz="2400" dirty="0"/>
              <a:t> (10+1).</a:t>
            </a:r>
          </a:p>
          <a:p>
            <a:r>
              <a:rPr lang="en-US" sz="2400" dirty="0"/>
              <a:t>Raises questions of </a:t>
            </a:r>
            <a:r>
              <a:rPr lang="en-US" sz="2400" b="1" dirty="0"/>
              <a:t>how faculty will use or interface</a:t>
            </a:r>
            <a:r>
              <a:rPr lang="en-US" sz="2400" dirty="0"/>
              <a:t> with CRM tools.</a:t>
            </a:r>
          </a:p>
          <a:p>
            <a:r>
              <a:rPr lang="en-US" sz="2400" dirty="0"/>
              <a:t>Ties to </a:t>
            </a:r>
            <a:r>
              <a:rPr lang="en-US" sz="2400" b="1" dirty="0"/>
              <a:t>ACCJC Standards</a:t>
            </a:r>
            <a:r>
              <a:rPr lang="en-US" sz="2400" dirty="0"/>
              <a:t> on institutional effectiveness and learning support.</a:t>
            </a:r>
          </a:p>
          <a:p>
            <a:endParaRPr lang="en-US" sz="2400" dirty="0"/>
          </a:p>
          <a:p>
            <a:pPr marL="465138" indent="0">
              <a:buClr>
                <a:srgbClr val="20557B"/>
              </a:buClr>
              <a:buNone/>
            </a:pPr>
            <a:endParaRPr lang="en-US" sz="2200" b="1" dirty="0">
              <a:solidFill>
                <a:schemeClr val="tx2"/>
              </a:solidFill>
            </a:endParaRPr>
          </a:p>
          <a:p>
            <a:pPr marL="465138" indent="0">
              <a:buClr>
                <a:srgbClr val="20557B"/>
              </a:buClr>
              <a:buNone/>
            </a:pPr>
            <a:endParaRPr lang="en-US" sz="2400" b="1" dirty="0">
              <a:solidFill>
                <a:schemeClr val="tx2"/>
              </a:solidFill>
            </a:endParaRPr>
          </a:p>
          <a:p>
            <a:pPr marL="919163" indent="-454025">
              <a:buClr>
                <a:srgbClr val="20557B"/>
              </a:buClr>
            </a:pPr>
            <a:endParaRPr lang="en-US" sz="2400" b="1" dirty="0">
              <a:solidFill>
                <a:schemeClr val="tx2"/>
              </a:solidFill>
            </a:endParaRPr>
          </a:p>
          <a:p>
            <a:pPr marL="920750" indent="-920750">
              <a:buClr>
                <a:srgbClr val="20557B"/>
              </a:buClr>
              <a:buNone/>
            </a:pPr>
            <a:endParaRPr lang="en-US" sz="2400" b="1" dirty="0">
              <a:solidFill>
                <a:schemeClr val="tx2"/>
              </a:solidFill>
            </a:endParaRPr>
          </a:p>
          <a:p>
            <a:pPr marL="920750" indent="-920750">
              <a:buClr>
                <a:srgbClr val="20557B"/>
              </a:buClr>
              <a:buNone/>
            </a:pPr>
            <a:endParaRPr lang="en-US" sz="2400" b="1" dirty="0">
              <a:solidFill>
                <a:schemeClr val="tx2"/>
              </a:solidFill>
            </a:endParaRPr>
          </a:p>
        </p:txBody>
      </p:sp>
      <p:sp>
        <p:nvSpPr>
          <p:cNvPr id="4" name="TextBox 3">
            <a:extLst>
              <a:ext uri="{FF2B5EF4-FFF2-40B4-BE49-F238E27FC236}">
                <a16:creationId xmlns:a16="http://schemas.microsoft.com/office/drawing/2014/main" id="{90364B32-4AF9-CDDB-2F3F-F8E41B366671}"/>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Tree>
    <p:extLst>
      <p:ext uri="{BB962C8B-B14F-4D97-AF65-F5344CB8AC3E}">
        <p14:creationId xmlns:p14="http://schemas.microsoft.com/office/powerpoint/2010/main" val="342981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6DC6-6710-0A1E-E3A7-19B3F6D94F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036C14-149E-23D1-0340-69C78E7F6B5C}"/>
              </a:ext>
            </a:extLst>
          </p:cNvPr>
          <p:cNvSpPr>
            <a:spLocks noGrp="1"/>
          </p:cNvSpPr>
          <p:nvPr>
            <p:ph type="sldNum" sz="quarter" idx="12"/>
          </p:nvPr>
        </p:nvSpPr>
        <p:spPr/>
        <p:txBody>
          <a:bodyPr/>
          <a:lstStyle/>
          <a:p>
            <a:fld id="{401CF334-2D5C-4859-84A6-CA7E6E43FAEB}" type="slidenum">
              <a:rPr lang="en-US" smtClean="0"/>
              <a:t>13</a:t>
            </a:fld>
            <a:endParaRPr lang="en-US"/>
          </a:p>
        </p:txBody>
      </p:sp>
      <p:sp>
        <p:nvSpPr>
          <p:cNvPr id="10" name="Content Placeholder 1">
            <a:extLst>
              <a:ext uri="{FF2B5EF4-FFF2-40B4-BE49-F238E27FC236}">
                <a16:creationId xmlns:a16="http://schemas.microsoft.com/office/drawing/2014/main" id="{CF1E3365-7979-9C3C-6154-A1A2BC55BC3F}"/>
              </a:ext>
            </a:extLst>
          </p:cNvPr>
          <p:cNvSpPr>
            <a:spLocks noGrp="1"/>
          </p:cNvSpPr>
          <p:nvPr>
            <p:ph idx="1"/>
          </p:nvPr>
        </p:nvSpPr>
        <p:spPr>
          <a:xfrm>
            <a:off x="609600" y="1584101"/>
            <a:ext cx="11097296" cy="4919730"/>
          </a:xfrm>
        </p:spPr>
        <p:txBody>
          <a:bodyPr vert="horz" lIns="91440" tIns="45720" rIns="91440" bIns="45720" anchor="t">
            <a:noAutofit/>
          </a:bodyPr>
          <a:lstStyle/>
          <a:p>
            <a:pPr marL="920750" indent="-920750">
              <a:buClr>
                <a:srgbClr val="20557B"/>
              </a:buClr>
              <a:buNone/>
            </a:pPr>
            <a:r>
              <a:rPr lang="en-US" sz="2400" b="1" dirty="0">
                <a:solidFill>
                  <a:schemeClr val="tx2"/>
                </a:solidFill>
              </a:rPr>
              <a:t>6.2.	CRM Implementation Update – Element 451 (cont.)</a:t>
            </a:r>
          </a:p>
          <a:p>
            <a:pPr marL="920750" indent="-920750">
              <a:buClr>
                <a:srgbClr val="20557B"/>
              </a:buClr>
              <a:buNone/>
            </a:pPr>
            <a:r>
              <a:rPr lang="en-US" sz="2400" b="1" dirty="0">
                <a:solidFill>
                  <a:schemeClr val="tx2"/>
                </a:solidFill>
                <a:hlinkClick r:id="rId3"/>
              </a:rPr>
              <a:t>Email sent to the DL</a:t>
            </a:r>
            <a:endParaRPr lang="en-US" sz="2400" b="1" dirty="0">
              <a:solidFill>
                <a:schemeClr val="tx2"/>
              </a:solidFill>
            </a:endParaRPr>
          </a:p>
          <a:p>
            <a:pPr marL="920750" indent="-920750">
              <a:buClr>
                <a:srgbClr val="20557B"/>
              </a:buClr>
              <a:buNone/>
            </a:pPr>
            <a:endParaRPr lang="en-US" sz="1200" dirty="0"/>
          </a:p>
          <a:p>
            <a:pPr>
              <a:buClr>
                <a:srgbClr val="20557B"/>
              </a:buClr>
            </a:pPr>
            <a:r>
              <a:rPr lang="en-US" sz="2400" dirty="0"/>
              <a:t>meeting scheduled with my VPs for 9/5, who will then be going to the district with a plan for a smaller pilot of the CANVAS Integration, </a:t>
            </a:r>
            <a:r>
              <a:rPr lang="en-US" sz="2400" dirty="0">
                <a:highlight>
                  <a:srgbClr val="00FFFF"/>
                </a:highlight>
              </a:rPr>
              <a:t>bypassing all the required steps</a:t>
            </a:r>
            <a:r>
              <a:rPr lang="en-US" sz="2400" dirty="0"/>
              <a:t> previously </a:t>
            </a:r>
            <a:r>
              <a:rPr lang="en-US" sz="2400" dirty="0" err="1"/>
              <a:t>ourliones</a:t>
            </a:r>
            <a:r>
              <a:rPr lang="en-US" sz="2400" dirty="0"/>
              <a:t> </a:t>
            </a:r>
          </a:p>
          <a:p>
            <a:pPr>
              <a:buClr>
                <a:srgbClr val="20557B"/>
              </a:buClr>
            </a:pPr>
            <a:r>
              <a:rPr lang="en-US" sz="2400" dirty="0"/>
              <a:t>I am still going through the steps set forth by district anyway so that there's no lost time there - </a:t>
            </a:r>
            <a:r>
              <a:rPr lang="en-US" sz="2400" dirty="0">
                <a:highlight>
                  <a:srgbClr val="00FFFF"/>
                </a:highlight>
              </a:rPr>
              <a:t>faculty buy-in will be obtained on 9/2 </a:t>
            </a:r>
          </a:p>
          <a:p>
            <a:pPr>
              <a:buClr>
                <a:srgbClr val="20557B"/>
              </a:buClr>
            </a:pPr>
            <a:r>
              <a:rPr lang="en-US" sz="2400" dirty="0"/>
              <a:t>As for list of CA clients already integrated or Demos, I would like to give the Miramar Leadership the opportunity to make their case and get this going. If the long way around to this integration is the only way to go, I will let you know</a:t>
            </a:r>
            <a:endParaRPr lang="en-US" sz="2400" b="1" dirty="0">
              <a:solidFill>
                <a:schemeClr val="tx2"/>
              </a:solidFill>
            </a:endParaRPr>
          </a:p>
          <a:p>
            <a:pPr marL="920750" indent="-920750">
              <a:buClr>
                <a:srgbClr val="20557B"/>
              </a:buClr>
              <a:buNone/>
            </a:pPr>
            <a:endParaRPr lang="en-US" sz="2400" b="1" dirty="0">
              <a:solidFill>
                <a:schemeClr val="tx2"/>
              </a:solidFill>
            </a:endParaRPr>
          </a:p>
        </p:txBody>
      </p:sp>
      <p:sp>
        <p:nvSpPr>
          <p:cNvPr id="4" name="TextBox 3">
            <a:extLst>
              <a:ext uri="{FF2B5EF4-FFF2-40B4-BE49-F238E27FC236}">
                <a16:creationId xmlns:a16="http://schemas.microsoft.com/office/drawing/2014/main" id="{FAC5BB2B-FB34-831E-D6C1-6319AA96EB87}"/>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Tree>
    <p:extLst>
      <p:ext uri="{BB962C8B-B14F-4D97-AF65-F5344CB8AC3E}">
        <p14:creationId xmlns:p14="http://schemas.microsoft.com/office/powerpoint/2010/main" val="12671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9CEF5-BBAF-EC78-CEDA-AA8C94CEDFB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795916-4B08-811B-A7B5-682023B023CC}"/>
              </a:ext>
            </a:extLst>
          </p:cNvPr>
          <p:cNvSpPr>
            <a:spLocks noGrp="1"/>
          </p:cNvSpPr>
          <p:nvPr>
            <p:ph type="sldNum" sz="quarter" idx="12"/>
          </p:nvPr>
        </p:nvSpPr>
        <p:spPr/>
        <p:txBody>
          <a:bodyPr/>
          <a:lstStyle/>
          <a:p>
            <a:fld id="{401CF334-2D5C-4859-84A6-CA7E6E43FAEB}" type="slidenum">
              <a:rPr lang="en-US" smtClean="0"/>
              <a:t>14</a:t>
            </a:fld>
            <a:endParaRPr lang="en-US"/>
          </a:p>
        </p:txBody>
      </p:sp>
      <p:sp>
        <p:nvSpPr>
          <p:cNvPr id="10" name="Content Placeholder 1">
            <a:extLst>
              <a:ext uri="{FF2B5EF4-FFF2-40B4-BE49-F238E27FC236}">
                <a16:creationId xmlns:a16="http://schemas.microsoft.com/office/drawing/2014/main" id="{39F58B4B-EA82-177C-4607-04B15AF1876D}"/>
              </a:ext>
            </a:extLst>
          </p:cNvPr>
          <p:cNvSpPr>
            <a:spLocks noGrp="1"/>
          </p:cNvSpPr>
          <p:nvPr>
            <p:ph idx="1"/>
          </p:nvPr>
        </p:nvSpPr>
        <p:spPr>
          <a:xfrm>
            <a:off x="609600" y="1584101"/>
            <a:ext cx="11100816" cy="4919730"/>
          </a:xfrm>
        </p:spPr>
        <p:txBody>
          <a:bodyPr vert="horz" lIns="0" tIns="0" rIns="0" bIns="0" anchor="t">
            <a:noAutofit/>
          </a:bodyPr>
          <a:lstStyle/>
          <a:p>
            <a:pPr marL="920750" indent="-920750">
              <a:buClr>
                <a:srgbClr val="20557B"/>
              </a:buClr>
              <a:buNone/>
            </a:pPr>
            <a:r>
              <a:rPr lang="en-US" sz="2400" b="1" dirty="0">
                <a:solidFill>
                  <a:schemeClr val="tx2"/>
                </a:solidFill>
              </a:rPr>
              <a:t>6.3.	Miramar AI Working Group – Rodrigo Gomez (5 mins)</a:t>
            </a:r>
          </a:p>
          <a:p>
            <a:pPr marL="920750" indent="-920750">
              <a:buClr>
                <a:srgbClr val="20557B"/>
              </a:buClr>
              <a:buNone/>
            </a:pPr>
            <a:r>
              <a:rPr lang="en-US" sz="2400" b="1" dirty="0">
                <a:solidFill>
                  <a:schemeClr val="tx2"/>
                </a:solidFill>
                <a:hlinkClick r:id="rId3"/>
              </a:rPr>
              <a:t>MAIN Community of Inquiry/Practice Slides</a:t>
            </a:r>
            <a:endParaRPr lang="en-US" sz="2400" b="1" dirty="0">
              <a:solidFill>
                <a:schemeClr val="tx2"/>
              </a:solidFill>
            </a:endParaRPr>
          </a:p>
          <a:p>
            <a:pPr marL="15875" indent="-15875">
              <a:buClr>
                <a:srgbClr val="20557B"/>
              </a:buClr>
              <a:buNone/>
            </a:pPr>
            <a:r>
              <a:rPr lang="en-US" sz="2400" dirty="0"/>
              <a:t>Miramar College has been a leader in the AI in Education conversation since it started. We are the only college currently with an AI Resolution. In the absence of specific professional development related to AI, I propose the creation of a Miramar working group on AI. </a:t>
            </a:r>
          </a:p>
          <a:p>
            <a:pPr marL="920750" indent="-920750">
              <a:buClr>
                <a:srgbClr val="20557B"/>
              </a:buClr>
              <a:buNone/>
            </a:pPr>
            <a:endParaRPr lang="en-US" sz="1200" b="1" dirty="0">
              <a:solidFill>
                <a:schemeClr val="tx2"/>
              </a:solidFill>
            </a:endParaRPr>
          </a:p>
          <a:p>
            <a:pPr marL="15875" indent="-15875">
              <a:buClr>
                <a:srgbClr val="20557B"/>
              </a:buClr>
              <a:buNone/>
            </a:pPr>
            <a:r>
              <a:rPr lang="en-US" sz="2400" b="1" dirty="0">
                <a:solidFill>
                  <a:schemeClr val="tx2"/>
                </a:solidFill>
              </a:rPr>
              <a:t>ASCCC – AI currently dominate academic conversations: </a:t>
            </a:r>
          </a:p>
          <a:p>
            <a:pPr lvl="1">
              <a:buClr>
                <a:srgbClr val="20557B"/>
              </a:buClr>
            </a:pPr>
            <a:r>
              <a:rPr lang="en-US" dirty="0">
                <a:solidFill>
                  <a:schemeClr val="tx2"/>
                </a:solidFill>
              </a:rPr>
              <a:t>Different campuses are adding their voice, and I think Miramar should add our voice through a Senate working group on AI in Education </a:t>
            </a:r>
          </a:p>
          <a:p>
            <a:pPr lvl="1">
              <a:buClr>
                <a:srgbClr val="20557B"/>
              </a:buClr>
            </a:pPr>
            <a:r>
              <a:rPr lang="en-US" b="1" dirty="0">
                <a:solidFill>
                  <a:schemeClr val="tx2"/>
                </a:solidFill>
              </a:rPr>
              <a:t>MAIN</a:t>
            </a:r>
            <a:r>
              <a:rPr lang="en-US" dirty="0">
                <a:solidFill>
                  <a:schemeClr val="tx2"/>
                </a:solidFill>
              </a:rPr>
              <a:t> –Miramar AI Network - cohort has already started meeting at the library and will continue to do so on specific dates: next one is 9/25/26</a:t>
            </a:r>
            <a:endParaRPr lang="en-US" dirty="0"/>
          </a:p>
          <a:p>
            <a:pPr lvl="1">
              <a:buClr>
                <a:srgbClr val="20557B"/>
              </a:buClr>
            </a:pPr>
            <a:endParaRPr lang="en-US" b="1" dirty="0">
              <a:solidFill>
                <a:schemeClr val="tx2"/>
              </a:solidFill>
            </a:endParaRPr>
          </a:p>
          <a:p>
            <a:pPr marL="920750" indent="-920750">
              <a:buClr>
                <a:srgbClr val="20557B"/>
              </a:buClr>
              <a:buNone/>
            </a:pPr>
            <a:endParaRPr lang="en-US" sz="2400" b="1" dirty="0">
              <a:solidFill>
                <a:schemeClr val="tx2"/>
              </a:solidFill>
            </a:endParaRPr>
          </a:p>
        </p:txBody>
      </p:sp>
      <p:sp>
        <p:nvSpPr>
          <p:cNvPr id="4" name="TextBox 3">
            <a:extLst>
              <a:ext uri="{FF2B5EF4-FFF2-40B4-BE49-F238E27FC236}">
                <a16:creationId xmlns:a16="http://schemas.microsoft.com/office/drawing/2014/main" id="{09FD4DAD-7D0E-8C82-1BA3-D14B2A09DBF8}"/>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Tree>
    <p:extLst>
      <p:ext uri="{BB962C8B-B14F-4D97-AF65-F5344CB8AC3E}">
        <p14:creationId xmlns:p14="http://schemas.microsoft.com/office/powerpoint/2010/main" val="376358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067F-2F64-EE0A-2E6F-95171285E7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37DCC7-A307-01B6-C620-429550DC07D5}"/>
              </a:ext>
            </a:extLst>
          </p:cNvPr>
          <p:cNvSpPr>
            <a:spLocks noGrp="1"/>
          </p:cNvSpPr>
          <p:nvPr>
            <p:ph type="title"/>
          </p:nvPr>
        </p:nvSpPr>
        <p:spPr>
          <a:xfrm>
            <a:off x="609600" y="795170"/>
            <a:ext cx="10972800" cy="826008"/>
          </a:xfrm>
        </p:spPr>
        <p:txBody>
          <a:bodyPr>
            <a:noAutofit/>
          </a:bodyPr>
          <a:lstStyle/>
          <a:p>
            <a:r>
              <a:rPr lang="en-US" dirty="0"/>
              <a:t>7. Reports</a:t>
            </a:r>
          </a:p>
        </p:txBody>
      </p:sp>
      <p:sp>
        <p:nvSpPr>
          <p:cNvPr id="5" name="Slide Number Placeholder 4">
            <a:extLst>
              <a:ext uri="{FF2B5EF4-FFF2-40B4-BE49-F238E27FC236}">
                <a16:creationId xmlns:a16="http://schemas.microsoft.com/office/drawing/2014/main" id="{E480EB2E-D858-836A-771B-A57F21A56F8D}"/>
              </a:ext>
            </a:extLst>
          </p:cNvPr>
          <p:cNvSpPr>
            <a:spLocks noGrp="1"/>
          </p:cNvSpPr>
          <p:nvPr>
            <p:ph type="sldNum" sz="quarter" idx="12"/>
          </p:nvPr>
        </p:nvSpPr>
        <p:spPr/>
        <p:txBody>
          <a:bodyPr/>
          <a:lstStyle/>
          <a:p>
            <a:fld id="{401CF334-2D5C-4859-84A6-CA7E6E43FAEB}" type="slidenum">
              <a:rPr lang="en-US" smtClean="0"/>
              <a:t>15</a:t>
            </a:fld>
            <a:endParaRPr lang="en-US"/>
          </a:p>
        </p:txBody>
      </p:sp>
      <p:sp>
        <p:nvSpPr>
          <p:cNvPr id="7" name="Rectangle 6">
            <a:extLst>
              <a:ext uri="{FF2B5EF4-FFF2-40B4-BE49-F238E27FC236}">
                <a16:creationId xmlns:a16="http://schemas.microsoft.com/office/drawing/2014/main" id="{568E168C-376E-DC4E-5C64-BFE83942E8E2}"/>
              </a:ext>
            </a:extLst>
          </p:cNvPr>
          <p:cNvSpPr/>
          <p:nvPr/>
        </p:nvSpPr>
        <p:spPr>
          <a:xfrm>
            <a:off x="476518" y="1618344"/>
            <a:ext cx="11105882" cy="4524315"/>
          </a:xfrm>
          <a:prstGeom prst="rect">
            <a:avLst/>
          </a:prstGeom>
        </p:spPr>
        <p:txBody>
          <a:bodyPr wrap="square">
            <a:spAutoFit/>
          </a:bodyPr>
          <a:lstStyle/>
          <a:p>
            <a:pPr marL="922338" indent="-922338">
              <a:buNone/>
            </a:pPr>
            <a:endParaRPr lang="en-US" sz="2400" b="1" dirty="0">
              <a:solidFill>
                <a:schemeClr val="tx2"/>
              </a:solidFill>
            </a:endParaRPr>
          </a:p>
          <a:p>
            <a:pPr marL="922338" indent="-922338">
              <a:buNone/>
            </a:pPr>
            <a:r>
              <a:rPr lang="en-US" sz="2400" b="1" dirty="0">
                <a:solidFill>
                  <a:schemeClr val="tx2"/>
                </a:solidFill>
              </a:rPr>
              <a:t>7.1.	Committee Reports</a:t>
            </a:r>
          </a:p>
          <a:p>
            <a:pPr marL="922338" indent="-922338"/>
            <a:endParaRPr lang="en-US" sz="2400" dirty="0">
              <a:solidFill>
                <a:schemeClr val="tx2"/>
              </a:solidFill>
            </a:endParaRPr>
          </a:p>
          <a:p>
            <a:pPr marL="922338" indent="-922338"/>
            <a:r>
              <a:rPr lang="en-US" sz="2400" dirty="0">
                <a:solidFill>
                  <a:schemeClr val="tx2"/>
                </a:solidFill>
              </a:rPr>
              <a:t>7.1.1.	Basic Needs Taskforce – Shelly Parks (10 mins)</a:t>
            </a:r>
          </a:p>
          <a:p>
            <a:pPr marL="1374775" indent="-466725">
              <a:buFont typeface="Arial" panose="020B0604020202020204" pitchFamily="34" charset="0"/>
              <a:buChar char="•"/>
            </a:pPr>
            <a:r>
              <a:rPr lang="en-US" sz="2400" dirty="0"/>
              <a:t>Please see the following </a:t>
            </a:r>
            <a:r>
              <a:rPr lang="en-US" sz="2400" dirty="0">
                <a:hlinkClick r:id="rId3"/>
              </a:rPr>
              <a:t>Basic Needs Slideshow</a:t>
            </a:r>
            <a:endParaRPr lang="en-US" sz="2400" dirty="0"/>
          </a:p>
          <a:p>
            <a:pPr fontAlgn="base"/>
            <a:endParaRPr lang="en-US" sz="2400" dirty="0"/>
          </a:p>
          <a:p>
            <a:pPr fontAlgn="base"/>
            <a:r>
              <a:rPr lang="en-US" sz="2400" b="1" dirty="0"/>
              <a:t>Faculty Request: </a:t>
            </a:r>
          </a:p>
          <a:p>
            <a:pPr lvl="1" fontAlgn="base"/>
            <a:r>
              <a:rPr lang="en-US" sz="2400" dirty="0"/>
              <a:t>Consider including the link to Jet Fuel Resource Center on syllabi or other spaces in courses: </a:t>
            </a:r>
            <a:r>
              <a:rPr lang="en-US" sz="2400" dirty="0">
                <a:solidFill>
                  <a:srgbClr val="002060"/>
                </a:solidFill>
                <a:hlinkClick r:id="rId4">
                  <a:extLst>
                    <a:ext uri="{A12FA001-AC4F-418D-AE19-62706E023703}">
                      <ahyp:hlinkClr xmlns:ahyp="http://schemas.microsoft.com/office/drawing/2018/hyperlinkcolor" val="tx"/>
                    </a:ext>
                  </a:extLst>
                </a:hlinkClick>
              </a:rPr>
              <a:t>https://sdmiramar.edu/basicneeds</a:t>
            </a:r>
            <a:r>
              <a:rPr lang="en-US" sz="2400" dirty="0">
                <a:solidFill>
                  <a:srgbClr val="002060"/>
                </a:solidFill>
              </a:rPr>
              <a:t> </a:t>
            </a:r>
          </a:p>
          <a:p>
            <a:pPr lvl="1" fontAlgn="base"/>
            <a:endParaRPr lang="en-US" sz="2400" dirty="0"/>
          </a:p>
          <a:p>
            <a:pPr lvl="1" fontAlgn="base"/>
            <a:r>
              <a:rPr lang="en-US" sz="2400" dirty="0"/>
              <a:t>Interested in this area? Join the Advisory Team!</a:t>
            </a:r>
          </a:p>
          <a:p>
            <a:pPr marL="1374775" indent="-466725">
              <a:buFont typeface="Arial" panose="020B0604020202020204" pitchFamily="34" charset="0"/>
              <a:buChar char="•"/>
            </a:pPr>
            <a:endParaRPr lang="en-US" sz="2400" dirty="0"/>
          </a:p>
        </p:txBody>
      </p:sp>
      <p:sp>
        <p:nvSpPr>
          <p:cNvPr id="6" name="Content Placeholder 1">
            <a:extLst>
              <a:ext uri="{FF2B5EF4-FFF2-40B4-BE49-F238E27FC236}">
                <a16:creationId xmlns:a16="http://schemas.microsoft.com/office/drawing/2014/main" id="{1EF7A141-9679-0CC4-FE01-54AF9F070BF8}"/>
              </a:ext>
            </a:extLst>
          </p:cNvPr>
          <p:cNvSpPr txBox="1">
            <a:spLocks/>
          </p:cNvSpPr>
          <p:nvPr/>
        </p:nvSpPr>
        <p:spPr>
          <a:xfrm>
            <a:off x="609599" y="411539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60375" marR="0" lvl="0" indent="-460375">
              <a:lnSpc>
                <a:spcPct val="115000"/>
              </a:lnSpc>
              <a:spcBef>
                <a:spcPts val="0"/>
              </a:spcBef>
              <a:spcAft>
                <a:spcPts val="0"/>
              </a:spcAft>
              <a:buFont typeface="+mj-lt"/>
              <a:buAutoNum type="arabicPeriod"/>
            </a:pPr>
            <a:endParaRPr lang="en-US" sz="2400" dirty="0">
              <a:solidFill>
                <a:schemeClr val="tx2">
                  <a:lumMod val="50000"/>
                </a:schemeClr>
              </a:solidFill>
            </a:endParaRPr>
          </a:p>
        </p:txBody>
      </p:sp>
    </p:spTree>
    <p:extLst>
      <p:ext uri="{BB962C8B-B14F-4D97-AF65-F5344CB8AC3E}">
        <p14:creationId xmlns:p14="http://schemas.microsoft.com/office/powerpoint/2010/main" val="33633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DDFBF-20AA-9E36-3030-F8DF67B1F0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15BE09-266B-0D23-C5BA-29D3BDC4CEB4}"/>
              </a:ext>
            </a:extLst>
          </p:cNvPr>
          <p:cNvSpPr>
            <a:spLocks noGrp="1"/>
          </p:cNvSpPr>
          <p:nvPr>
            <p:ph type="title"/>
          </p:nvPr>
        </p:nvSpPr>
        <p:spPr>
          <a:xfrm>
            <a:off x="609600" y="795170"/>
            <a:ext cx="10972800" cy="826008"/>
          </a:xfrm>
        </p:spPr>
        <p:txBody>
          <a:bodyPr>
            <a:noAutofit/>
          </a:bodyPr>
          <a:lstStyle/>
          <a:p>
            <a:r>
              <a:rPr lang="en-US" dirty="0"/>
              <a:t>7. Reports</a:t>
            </a:r>
          </a:p>
        </p:txBody>
      </p:sp>
      <p:sp>
        <p:nvSpPr>
          <p:cNvPr id="5" name="Slide Number Placeholder 4">
            <a:extLst>
              <a:ext uri="{FF2B5EF4-FFF2-40B4-BE49-F238E27FC236}">
                <a16:creationId xmlns:a16="http://schemas.microsoft.com/office/drawing/2014/main" id="{843B452F-4917-A960-E700-63E86C0C017B}"/>
              </a:ext>
            </a:extLst>
          </p:cNvPr>
          <p:cNvSpPr>
            <a:spLocks noGrp="1"/>
          </p:cNvSpPr>
          <p:nvPr>
            <p:ph type="sldNum" sz="quarter" idx="12"/>
          </p:nvPr>
        </p:nvSpPr>
        <p:spPr/>
        <p:txBody>
          <a:bodyPr/>
          <a:lstStyle/>
          <a:p>
            <a:fld id="{401CF334-2D5C-4859-84A6-CA7E6E43FAEB}" type="slidenum">
              <a:rPr lang="en-US" smtClean="0"/>
              <a:t>16</a:t>
            </a:fld>
            <a:endParaRPr lang="en-US"/>
          </a:p>
        </p:txBody>
      </p:sp>
      <p:sp>
        <p:nvSpPr>
          <p:cNvPr id="7" name="Rectangle 6">
            <a:extLst>
              <a:ext uri="{FF2B5EF4-FFF2-40B4-BE49-F238E27FC236}">
                <a16:creationId xmlns:a16="http://schemas.microsoft.com/office/drawing/2014/main" id="{E0AFADF3-EAC8-098B-3D1E-FC5C1210CA77}"/>
              </a:ext>
            </a:extLst>
          </p:cNvPr>
          <p:cNvSpPr/>
          <p:nvPr/>
        </p:nvSpPr>
        <p:spPr>
          <a:xfrm>
            <a:off x="476518" y="1618344"/>
            <a:ext cx="11105882" cy="2677656"/>
          </a:xfrm>
          <a:prstGeom prst="rect">
            <a:avLst/>
          </a:prstGeom>
        </p:spPr>
        <p:txBody>
          <a:bodyPr wrap="square">
            <a:spAutoFit/>
          </a:bodyPr>
          <a:lstStyle/>
          <a:p>
            <a:pPr marL="922338" indent="-922338">
              <a:buNone/>
            </a:pPr>
            <a:endParaRPr lang="en-US" sz="2400" b="1" dirty="0">
              <a:solidFill>
                <a:schemeClr val="tx2"/>
              </a:solidFill>
            </a:endParaRPr>
          </a:p>
          <a:p>
            <a:pPr marL="922338" indent="-922338">
              <a:buNone/>
            </a:pPr>
            <a:r>
              <a:rPr lang="en-US" sz="2400" b="1" dirty="0">
                <a:solidFill>
                  <a:schemeClr val="tx2"/>
                </a:solidFill>
              </a:rPr>
              <a:t>7.2.	Special Reports</a:t>
            </a:r>
          </a:p>
          <a:p>
            <a:pPr marL="922338" indent="-922338">
              <a:buNone/>
            </a:pPr>
            <a:endParaRPr lang="en-US" sz="2400" dirty="0">
              <a:solidFill>
                <a:schemeClr val="tx2"/>
              </a:solidFill>
            </a:endParaRPr>
          </a:p>
          <a:p>
            <a:pPr marL="922338" indent="-922338">
              <a:buNone/>
            </a:pPr>
            <a:r>
              <a:rPr lang="en-US" sz="2400" dirty="0">
                <a:solidFill>
                  <a:schemeClr val="tx2"/>
                </a:solidFill>
              </a:rPr>
              <a:t>7.2.1.	Puente/Umoja Update – Adrian Gonzales (10 mins)</a:t>
            </a:r>
          </a:p>
          <a:p>
            <a:pPr marL="1374775" indent="-466725">
              <a:buFont typeface="Arial" panose="020B0604020202020204" pitchFamily="34" charset="0"/>
              <a:buChar char="•"/>
            </a:pPr>
            <a:r>
              <a:rPr lang="en-US" sz="2400" dirty="0">
                <a:hlinkClick r:id="rId3"/>
              </a:rPr>
              <a:t>Program Implementation &amp; Executive Summary</a:t>
            </a:r>
            <a:br>
              <a:rPr lang="en-US" sz="2400" dirty="0"/>
            </a:br>
            <a:br>
              <a:rPr lang="en-US" sz="2400" dirty="0"/>
            </a:br>
            <a:endParaRPr lang="en-US" sz="2400" dirty="0"/>
          </a:p>
        </p:txBody>
      </p:sp>
      <p:sp>
        <p:nvSpPr>
          <p:cNvPr id="6" name="Content Placeholder 1">
            <a:extLst>
              <a:ext uri="{FF2B5EF4-FFF2-40B4-BE49-F238E27FC236}">
                <a16:creationId xmlns:a16="http://schemas.microsoft.com/office/drawing/2014/main" id="{2139B053-9083-807C-84DC-8FFB84844CAB}"/>
              </a:ext>
            </a:extLst>
          </p:cNvPr>
          <p:cNvSpPr txBox="1">
            <a:spLocks/>
          </p:cNvSpPr>
          <p:nvPr/>
        </p:nvSpPr>
        <p:spPr>
          <a:xfrm>
            <a:off x="545690" y="410160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922338" indent="-922338">
              <a:buNone/>
            </a:pPr>
            <a:r>
              <a:rPr lang="en-US" sz="2400" dirty="0">
                <a:solidFill>
                  <a:schemeClr val="tx2"/>
                </a:solidFill>
              </a:rPr>
              <a:t>7.2.2.	Faculty Salaries &amp; Retaining Full-Time Faculty – Jae </a:t>
            </a:r>
            <a:r>
              <a:rPr lang="en-US" sz="2400" dirty="0" err="1">
                <a:solidFill>
                  <a:schemeClr val="tx2"/>
                </a:solidFill>
              </a:rPr>
              <a:t>Calanog</a:t>
            </a:r>
            <a:r>
              <a:rPr lang="en-US" sz="2400" dirty="0">
                <a:solidFill>
                  <a:schemeClr val="tx2"/>
                </a:solidFill>
              </a:rPr>
              <a:t> (10 mins)</a:t>
            </a:r>
          </a:p>
          <a:p>
            <a:pPr marL="1374775" indent="-466725">
              <a:buFont typeface="Arial" panose="020B0604020202020204" pitchFamily="34" charset="0"/>
              <a:buChar char="•"/>
            </a:pPr>
            <a:r>
              <a:rPr lang="en-US" sz="2400" dirty="0">
                <a:hlinkClick r:id="rId4"/>
              </a:rPr>
              <a:t>Salary &amp; Full Time Work Slideshow</a:t>
            </a:r>
            <a:endParaRPr lang="en-US" sz="2400" dirty="0"/>
          </a:p>
        </p:txBody>
      </p:sp>
    </p:spTree>
    <p:extLst>
      <p:ext uri="{BB962C8B-B14F-4D97-AF65-F5344CB8AC3E}">
        <p14:creationId xmlns:p14="http://schemas.microsoft.com/office/powerpoint/2010/main" val="33768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18388"/>
            <a:ext cx="10972800" cy="793242"/>
          </a:xfrm>
        </p:spPr>
        <p:txBody>
          <a:bodyPr anchor="t">
            <a:noAutofit/>
          </a:bodyPr>
          <a:lstStyle/>
          <a:p>
            <a:r>
              <a:rPr lang="en-US" sz="4400" dirty="0"/>
              <a:t>7.2.1. Puente/Umoja Update</a:t>
            </a:r>
          </a:p>
        </p:txBody>
      </p:sp>
      <p:sp>
        <p:nvSpPr>
          <p:cNvPr id="2" name="Content Placeholder 1"/>
          <p:cNvSpPr>
            <a:spLocks noGrp="1"/>
          </p:cNvSpPr>
          <p:nvPr>
            <p:ph idx="1"/>
          </p:nvPr>
        </p:nvSpPr>
        <p:spPr>
          <a:xfrm>
            <a:off x="609600" y="1649730"/>
            <a:ext cx="10972800" cy="5208270"/>
          </a:xfrm>
        </p:spPr>
        <p:txBody>
          <a:bodyPr>
            <a:noAutofit/>
          </a:bodyPr>
          <a:lstStyle/>
          <a:p>
            <a:pPr marL="937260" lvl="1" indent="-571500">
              <a:buFont typeface="+mj-lt"/>
              <a:buAutoNum type="alphaUcPeriod"/>
            </a:pPr>
            <a:r>
              <a:rPr lang="en-US" dirty="0"/>
              <a:t>PUENTE is a cohort-based support program aimed at boosting college access, transfer, and degree outcomes for historically underrepresented / educationally disadvantaged students. It pairs transfer-level English (or Math) with Personal Growth courses, plus counseling, mentoring, and faculty/staff professional development.</a:t>
            </a:r>
          </a:p>
          <a:p>
            <a:pPr marL="937260" lvl="1" indent="-571500">
              <a:buFont typeface="+mj-lt"/>
              <a:buAutoNum type="alphaUcPeriod"/>
            </a:pPr>
            <a:endParaRPr lang="en-US" dirty="0"/>
          </a:p>
          <a:p>
            <a:pPr marL="937260" lvl="1" indent="-571500">
              <a:buFont typeface="+mj-lt"/>
              <a:buAutoNum type="alphaUcPeriod"/>
            </a:pPr>
            <a:r>
              <a:rPr lang="en-US" dirty="0"/>
              <a:t>UMOJA (a Kiswahili word meaning “unity”) is a community and culturally responsive learning program designed to enhance the educational experiences of African American/Black students and others committed to diversity, equity, and inclusion.</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17</a:t>
            </a:fld>
            <a:endParaRPr lang="en-US" dirty="0"/>
          </a:p>
        </p:txBody>
      </p:sp>
    </p:spTree>
    <p:extLst>
      <p:ext uri="{BB962C8B-B14F-4D97-AF65-F5344CB8AC3E}">
        <p14:creationId xmlns:p14="http://schemas.microsoft.com/office/powerpoint/2010/main" val="22292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17E65F6-314D-323B-A47D-70F1E97665A0}"/>
              </a:ext>
            </a:extLst>
          </p:cNvPr>
          <p:cNvSpPr>
            <a:spLocks noGrp="1"/>
          </p:cNvSpPr>
          <p:nvPr>
            <p:ph type="title"/>
          </p:nvPr>
        </p:nvSpPr>
        <p:spPr>
          <a:xfrm>
            <a:off x="800164" y="640080"/>
            <a:ext cx="10972800" cy="843204"/>
          </a:xfrm>
        </p:spPr>
        <p:txBody>
          <a:bodyPr anchor="b">
            <a:normAutofit/>
          </a:bodyPr>
          <a:lstStyle/>
          <a:p>
            <a:r>
              <a:rPr lang="en-US" sz="4400" dirty="0"/>
              <a:t>7.2.2. Salary &amp; Full-Time Work Update</a:t>
            </a:r>
          </a:p>
        </p:txBody>
      </p:sp>
      <p:sp>
        <p:nvSpPr>
          <p:cNvPr id="2" name="Content Placeholder 1"/>
          <p:cNvSpPr>
            <a:spLocks noGrp="1"/>
          </p:cNvSpPr>
          <p:nvPr>
            <p:ph sz="half" idx="1"/>
          </p:nvPr>
        </p:nvSpPr>
        <p:spPr>
          <a:xfrm>
            <a:off x="257669" y="1921511"/>
            <a:ext cx="7093389" cy="4434840"/>
          </a:xfrm>
        </p:spPr>
        <p:txBody>
          <a:bodyPr>
            <a:normAutofit fontScale="92500" lnSpcReduction="10000"/>
          </a:bodyPr>
          <a:lstStyle/>
          <a:p>
            <a:pPr marL="365760" lvl="1" indent="0">
              <a:lnSpc>
                <a:spcPct val="90000"/>
              </a:lnSpc>
              <a:buNone/>
            </a:pPr>
            <a:r>
              <a:rPr lang="en-US" sz="2600" dirty="0"/>
              <a:t>Out of 72 colleges in CA, SDCCD pay for their incoming faculty with an MS degree lower than 83% of schools. With 5 years of experience teaching, SDCCD pay ranks lower than 89% of other colleges. </a:t>
            </a:r>
          </a:p>
          <a:p>
            <a:pPr marL="365760" lvl="1" indent="0">
              <a:lnSpc>
                <a:spcPct val="90000"/>
              </a:lnSpc>
              <a:buNone/>
            </a:pPr>
            <a:endParaRPr lang="en-US" sz="2600" dirty="0"/>
          </a:p>
          <a:p>
            <a:pPr marL="365760" lvl="1" indent="0">
              <a:lnSpc>
                <a:spcPct val="90000"/>
              </a:lnSpc>
              <a:buNone/>
            </a:pPr>
            <a:r>
              <a:rPr lang="en-US" sz="2600" dirty="0">
                <a:hlinkClick r:id="rId2"/>
              </a:rPr>
              <a:t>CFT Guide for Faculty Salary Comparison Studies</a:t>
            </a:r>
            <a:br>
              <a:rPr lang="en-US" sz="2600" dirty="0"/>
            </a:br>
            <a:endParaRPr lang="en-US" sz="2600" dirty="0"/>
          </a:p>
          <a:p>
            <a:pPr marL="365760" lvl="1" indent="0">
              <a:lnSpc>
                <a:spcPct val="90000"/>
              </a:lnSpc>
              <a:buNone/>
            </a:pPr>
            <a:r>
              <a:rPr lang="en-US" sz="2600" i="1" dirty="0">
                <a:solidFill>
                  <a:srgbClr val="FF0000"/>
                </a:solidFill>
              </a:rPr>
              <a:t>STEM faculty from historically underrepresented groups are more likely to enter the classroom without a doctorate, often due to systemic barriers in higher education.</a:t>
            </a:r>
          </a:p>
        </p:txBody>
      </p:sp>
      <p:pic>
        <p:nvPicPr>
          <p:cNvPr id="4" name="Picture 3" descr="A table with numbers and symbols&#10;&#10;AI-generated content may be incorrect.">
            <a:extLst>
              <a:ext uri="{FF2B5EF4-FFF2-40B4-BE49-F238E27FC236}">
                <a16:creationId xmlns:a16="http://schemas.microsoft.com/office/drawing/2014/main" id="{C71B54A1-F112-4430-7330-8E3E62998F8F}"/>
              </a:ext>
            </a:extLst>
          </p:cNvPr>
          <p:cNvPicPr>
            <a:picLocks noChangeAspect="1"/>
          </p:cNvPicPr>
          <p:nvPr/>
        </p:nvPicPr>
        <p:blipFill>
          <a:blip r:embed="rId3">
            <a:extLst>
              <a:ext uri="{28A0092B-C50C-407E-A947-70E740481C1C}">
                <a14:useLocalDpi xmlns:a14="http://schemas.microsoft.com/office/drawing/2010/main" val="0"/>
              </a:ext>
            </a:extLst>
          </a:blip>
          <a:srcRect l="17698"/>
          <a:stretch>
            <a:fillRect/>
          </a:stretch>
        </p:blipFill>
        <p:spPr>
          <a:xfrm>
            <a:off x="7476565" y="1921511"/>
            <a:ext cx="4332258" cy="4434840"/>
          </a:xfrm>
          <a:prstGeom prst="rect">
            <a:avLst/>
          </a:prstGeom>
          <a:noFill/>
        </p:spPr>
      </p:pic>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a:xfrm>
            <a:off x="10566400" y="6356351"/>
            <a:ext cx="1016000" cy="365125"/>
          </a:xfrm>
        </p:spPr>
        <p:txBody>
          <a:bodyPr anchor="b">
            <a:normAutofit/>
          </a:bodyPr>
          <a:lstStyle/>
          <a:p>
            <a:pPr>
              <a:spcAft>
                <a:spcPts val="600"/>
              </a:spcAft>
            </a:pPr>
            <a:fld id="{401CF334-2D5C-4859-84A6-CA7E6E43FAEB}" type="slidenum">
              <a:rPr lang="en-US" smtClean="0"/>
              <a:pPr>
                <a:spcAft>
                  <a:spcPts val="600"/>
                </a:spcAft>
              </a:pPr>
              <a:t>18</a:t>
            </a:fld>
            <a:endParaRPr lang="en-US"/>
          </a:p>
        </p:txBody>
      </p:sp>
    </p:spTree>
    <p:extLst>
      <p:ext uri="{BB962C8B-B14F-4D97-AF65-F5344CB8AC3E}">
        <p14:creationId xmlns:p14="http://schemas.microsoft.com/office/powerpoint/2010/main" val="131561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2FE9D-D120-E4FB-579E-4876794AB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34A049-3220-A6D5-0B27-599DAA7285C5}"/>
              </a:ext>
            </a:extLst>
          </p:cNvPr>
          <p:cNvSpPr>
            <a:spLocks noGrp="1"/>
          </p:cNvSpPr>
          <p:nvPr>
            <p:ph type="title"/>
          </p:nvPr>
        </p:nvSpPr>
        <p:spPr>
          <a:xfrm>
            <a:off x="609600" y="795170"/>
            <a:ext cx="10972800" cy="826008"/>
          </a:xfrm>
        </p:spPr>
        <p:txBody>
          <a:bodyPr>
            <a:noAutofit/>
          </a:bodyPr>
          <a:lstStyle/>
          <a:p>
            <a:r>
              <a:rPr lang="en-US" dirty="0"/>
              <a:t>7.3: Executive Committee Reports</a:t>
            </a:r>
          </a:p>
        </p:txBody>
      </p:sp>
      <p:sp>
        <p:nvSpPr>
          <p:cNvPr id="5" name="Slide Number Placeholder 4">
            <a:extLst>
              <a:ext uri="{FF2B5EF4-FFF2-40B4-BE49-F238E27FC236}">
                <a16:creationId xmlns:a16="http://schemas.microsoft.com/office/drawing/2014/main" id="{5BDF4734-39F9-6D16-BF29-ACF6E16C91B1}"/>
              </a:ext>
            </a:extLst>
          </p:cNvPr>
          <p:cNvSpPr>
            <a:spLocks noGrp="1"/>
          </p:cNvSpPr>
          <p:nvPr>
            <p:ph type="sldNum" sz="quarter" idx="12"/>
          </p:nvPr>
        </p:nvSpPr>
        <p:spPr/>
        <p:txBody>
          <a:bodyPr/>
          <a:lstStyle/>
          <a:p>
            <a:fld id="{401CF334-2D5C-4859-84A6-CA7E6E43FAEB}" type="slidenum">
              <a:rPr lang="en-US" smtClean="0"/>
              <a:t>19</a:t>
            </a:fld>
            <a:endParaRPr lang="en-US"/>
          </a:p>
        </p:txBody>
      </p:sp>
      <p:sp>
        <p:nvSpPr>
          <p:cNvPr id="7" name="Rectangle 6">
            <a:extLst>
              <a:ext uri="{FF2B5EF4-FFF2-40B4-BE49-F238E27FC236}">
                <a16:creationId xmlns:a16="http://schemas.microsoft.com/office/drawing/2014/main" id="{C330926B-2B92-E6B1-D661-DD11D5792E72}"/>
              </a:ext>
            </a:extLst>
          </p:cNvPr>
          <p:cNvSpPr/>
          <p:nvPr/>
        </p:nvSpPr>
        <p:spPr>
          <a:xfrm>
            <a:off x="609598" y="1618344"/>
            <a:ext cx="10972800" cy="3970318"/>
          </a:xfrm>
          <a:prstGeom prst="rect">
            <a:avLst/>
          </a:prstGeom>
        </p:spPr>
        <p:txBody>
          <a:bodyPr wrap="square">
            <a:spAutoFit/>
          </a:bodyPr>
          <a:lstStyle/>
          <a:p>
            <a:r>
              <a:rPr lang="en-US" sz="2400" b="1" dirty="0">
                <a:solidFill>
                  <a:schemeClr val="tx2"/>
                </a:solidFill>
              </a:rPr>
              <a:t>7.3.1: President’s Report</a:t>
            </a:r>
            <a:endParaRPr lang="en-US" sz="2400" i="1" dirty="0"/>
          </a:p>
          <a:p>
            <a:pPr marL="576263"/>
            <a:endParaRPr lang="en-US" sz="1200" i="1" dirty="0"/>
          </a:p>
          <a:p>
            <a:pPr marL="11113"/>
            <a:endParaRPr lang="en-US" sz="2400" i="1" dirty="0"/>
          </a:p>
          <a:p>
            <a:pPr marL="11113"/>
            <a:r>
              <a:rPr lang="en-US" sz="2400" i="1" dirty="0"/>
              <a:t>The bulk of this report can be found in the </a:t>
            </a:r>
            <a:r>
              <a:rPr lang="en-US" sz="2400" i="1" dirty="0">
                <a:hlinkClick r:id="rId3"/>
              </a:rPr>
              <a:t>SDMC Academic Senate Resource Doc</a:t>
            </a:r>
            <a:r>
              <a:rPr lang="en-US" sz="2400" i="1" dirty="0"/>
              <a:t> for today’s meeting. If you have questions that you don’t ask today, I’m available for further discussion via email, face-to-face, or Zoom meetings. </a:t>
            </a:r>
          </a:p>
          <a:p>
            <a:pPr marL="11113"/>
            <a:endParaRPr lang="en-US" sz="2400" i="1" dirty="0"/>
          </a:p>
          <a:p>
            <a:pPr marL="11113"/>
            <a:r>
              <a:rPr lang="en-US" sz="2400" i="1" dirty="0"/>
              <a:t>You can also invite me to your department meetings. (</a:t>
            </a:r>
            <a:r>
              <a:rPr lang="en-US" sz="2400" i="1" dirty="0">
                <a:solidFill>
                  <a:srgbClr val="000000"/>
                </a:solidFill>
                <a:effectLst/>
                <a:ea typeface="Calibri" panose="020F0502020204030204" pitchFamily="34" charset="0"/>
                <a:cs typeface="Aptos" panose="020B0004020202020204" pitchFamily="34" charset="0"/>
              </a:rPr>
              <a:t>Past resource </a:t>
            </a:r>
            <a:r>
              <a:rPr lang="en-US" sz="2400" i="1" dirty="0">
                <a:solidFill>
                  <a:srgbClr val="000000"/>
                </a:solidFill>
                <a:ea typeface="Calibri" panose="020F0502020204030204" pitchFamily="34" charset="0"/>
                <a:cs typeface="Aptos" panose="020B0004020202020204" pitchFamily="34" charset="0"/>
              </a:rPr>
              <a:t>d</a:t>
            </a:r>
            <a:r>
              <a:rPr lang="en-US" sz="2400" i="1" dirty="0">
                <a:solidFill>
                  <a:srgbClr val="000000"/>
                </a:solidFill>
                <a:effectLst/>
                <a:ea typeface="Calibri" panose="020F0502020204030204" pitchFamily="34" charset="0"/>
                <a:cs typeface="Aptos" panose="020B0004020202020204" pitchFamily="34" charset="0"/>
              </a:rPr>
              <a:t>ocuments can be found on the specific web page created for each A.S. meeting.)</a:t>
            </a:r>
            <a:endParaRPr lang="en-US" sz="2400" dirty="0">
              <a:effectLst/>
              <a:ea typeface="Calibri" panose="020F0502020204030204" pitchFamily="34" charset="0"/>
              <a:cs typeface="Aptos" panose="020B0004020202020204" pitchFamily="34" charset="0"/>
            </a:endParaRPr>
          </a:p>
          <a:p>
            <a:pPr marL="11113"/>
            <a:endParaRPr lang="en-US" sz="2400" i="1" dirty="0"/>
          </a:p>
        </p:txBody>
      </p:sp>
      <p:sp>
        <p:nvSpPr>
          <p:cNvPr id="6" name="Content Placeholder 1">
            <a:extLst>
              <a:ext uri="{FF2B5EF4-FFF2-40B4-BE49-F238E27FC236}">
                <a16:creationId xmlns:a16="http://schemas.microsoft.com/office/drawing/2014/main" id="{18DE6EC8-4020-628F-DEEB-96A8CE0D27BD}"/>
              </a:ext>
            </a:extLst>
          </p:cNvPr>
          <p:cNvSpPr txBox="1">
            <a:spLocks/>
          </p:cNvSpPr>
          <p:nvPr/>
        </p:nvSpPr>
        <p:spPr>
          <a:xfrm>
            <a:off x="609599" y="411539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60375" marR="0" lvl="0" indent="-460375">
              <a:lnSpc>
                <a:spcPct val="115000"/>
              </a:lnSpc>
              <a:spcBef>
                <a:spcPts val="0"/>
              </a:spcBef>
              <a:spcAft>
                <a:spcPts val="0"/>
              </a:spcAft>
              <a:buFont typeface="+mj-lt"/>
              <a:buAutoNum type="arabicPeriod"/>
            </a:pPr>
            <a:endParaRPr lang="en-US" sz="2400" dirty="0">
              <a:solidFill>
                <a:schemeClr val="tx2">
                  <a:lumMod val="50000"/>
                </a:schemeClr>
              </a:solidFill>
            </a:endParaRPr>
          </a:p>
        </p:txBody>
      </p:sp>
    </p:spTree>
    <p:extLst>
      <p:ext uri="{BB962C8B-B14F-4D97-AF65-F5344CB8AC3E}">
        <p14:creationId xmlns:p14="http://schemas.microsoft.com/office/powerpoint/2010/main" val="119935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FD81569-BC20-8242-8572-6A335A2D9A51}"/>
            </a:ext>
          </a:extLst>
        </p:cNvPr>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202AF68D-790E-5437-F5F1-EAF7F344AF64}"/>
              </a:ext>
            </a:extLst>
          </p:cNvPr>
          <p:cNvSpPr>
            <a:spLocks noGrp="1"/>
          </p:cNvSpPr>
          <p:nvPr>
            <p:ph type="sldNum" sz="quarter" idx="12"/>
          </p:nvPr>
        </p:nvSpPr>
        <p:spPr>
          <a:xfrm>
            <a:off x="10566400" y="6356351"/>
            <a:ext cx="1016000" cy="365125"/>
          </a:xfrm>
        </p:spPr>
        <p:txBody>
          <a:bodyPr/>
          <a:lstStyle/>
          <a:p>
            <a:fld id="{401CF334-2D5C-4859-84A6-CA7E6E43FAEB}" type="slidenum">
              <a:rPr lang="en-US" smtClean="0"/>
              <a:t>2</a:t>
            </a:fld>
            <a:endParaRPr lang="en-US" dirty="0"/>
          </a:p>
        </p:txBody>
      </p:sp>
      <p:pic>
        <p:nvPicPr>
          <p:cNvPr id="2" name="Picture 1">
            <a:extLst>
              <a:ext uri="{FF2B5EF4-FFF2-40B4-BE49-F238E27FC236}">
                <a16:creationId xmlns:a16="http://schemas.microsoft.com/office/drawing/2014/main" id="{58FF0A22-F88E-01E6-B883-77BC0BF83850}"/>
              </a:ext>
            </a:extLst>
          </p:cNvPr>
          <p:cNvPicPr>
            <a:picLocks noChangeAspect="1"/>
          </p:cNvPicPr>
          <p:nvPr/>
        </p:nvPicPr>
        <p:blipFill>
          <a:blip r:embed="rId2"/>
          <a:srcRect t="7843" b="9280"/>
          <a:stretch>
            <a:fillRect/>
          </a:stretch>
        </p:blipFill>
        <p:spPr>
          <a:xfrm>
            <a:off x="1891552" y="-55471"/>
            <a:ext cx="8408895" cy="6968941"/>
          </a:xfrm>
          <a:prstGeom prst="rect">
            <a:avLst/>
          </a:prstGeom>
        </p:spPr>
      </p:pic>
    </p:spTree>
    <p:extLst>
      <p:ext uri="{BB962C8B-B14F-4D97-AF65-F5344CB8AC3E}">
        <p14:creationId xmlns:p14="http://schemas.microsoft.com/office/powerpoint/2010/main" val="11353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061B0-5FA7-6CB0-7A8E-4CAC0B7426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1B62B4-B44B-AE88-53ED-2153A3CEBFC0}"/>
              </a:ext>
            </a:extLst>
          </p:cNvPr>
          <p:cNvSpPr>
            <a:spLocks noGrp="1"/>
          </p:cNvSpPr>
          <p:nvPr>
            <p:ph type="title"/>
          </p:nvPr>
        </p:nvSpPr>
        <p:spPr>
          <a:xfrm>
            <a:off x="609600" y="795170"/>
            <a:ext cx="10972800" cy="826008"/>
          </a:xfrm>
        </p:spPr>
        <p:txBody>
          <a:bodyPr>
            <a:noAutofit/>
          </a:bodyPr>
          <a:lstStyle/>
          <a:p>
            <a:r>
              <a:rPr lang="en-US" dirty="0"/>
              <a:t>7.3: Executive Committee Reports</a:t>
            </a:r>
          </a:p>
        </p:txBody>
      </p:sp>
      <p:sp>
        <p:nvSpPr>
          <p:cNvPr id="5" name="Slide Number Placeholder 4">
            <a:extLst>
              <a:ext uri="{FF2B5EF4-FFF2-40B4-BE49-F238E27FC236}">
                <a16:creationId xmlns:a16="http://schemas.microsoft.com/office/drawing/2014/main" id="{480E87C5-E7A6-6EC1-B39D-93F6FB327C0C}"/>
              </a:ext>
            </a:extLst>
          </p:cNvPr>
          <p:cNvSpPr>
            <a:spLocks noGrp="1"/>
          </p:cNvSpPr>
          <p:nvPr>
            <p:ph type="sldNum" sz="quarter" idx="12"/>
          </p:nvPr>
        </p:nvSpPr>
        <p:spPr/>
        <p:txBody>
          <a:bodyPr/>
          <a:lstStyle/>
          <a:p>
            <a:fld id="{401CF334-2D5C-4859-84A6-CA7E6E43FAEB}" type="slidenum">
              <a:rPr lang="en-US" smtClean="0"/>
              <a:t>20</a:t>
            </a:fld>
            <a:endParaRPr lang="en-US"/>
          </a:p>
        </p:txBody>
      </p:sp>
      <p:sp>
        <p:nvSpPr>
          <p:cNvPr id="7" name="Rectangle 6">
            <a:extLst>
              <a:ext uri="{FF2B5EF4-FFF2-40B4-BE49-F238E27FC236}">
                <a16:creationId xmlns:a16="http://schemas.microsoft.com/office/drawing/2014/main" id="{4D84DBDA-ADFD-799E-4DB8-87261F1428B8}"/>
              </a:ext>
            </a:extLst>
          </p:cNvPr>
          <p:cNvSpPr/>
          <p:nvPr/>
        </p:nvSpPr>
        <p:spPr>
          <a:xfrm>
            <a:off x="604336" y="1618344"/>
            <a:ext cx="10978063" cy="461665"/>
          </a:xfrm>
          <a:prstGeom prst="rect">
            <a:avLst/>
          </a:prstGeom>
        </p:spPr>
        <p:txBody>
          <a:bodyPr wrap="square">
            <a:spAutoFit/>
          </a:bodyPr>
          <a:lstStyle/>
          <a:p>
            <a:r>
              <a:rPr lang="en-US" sz="2400" b="1" dirty="0">
                <a:solidFill>
                  <a:schemeClr val="tx2"/>
                </a:solidFill>
              </a:rPr>
              <a:t>7.3.1: President’s Report</a:t>
            </a:r>
            <a:endParaRPr lang="en-US" sz="2400" i="1" dirty="0"/>
          </a:p>
        </p:txBody>
      </p:sp>
      <p:sp>
        <p:nvSpPr>
          <p:cNvPr id="6" name="Content Placeholder 1">
            <a:extLst>
              <a:ext uri="{FF2B5EF4-FFF2-40B4-BE49-F238E27FC236}">
                <a16:creationId xmlns:a16="http://schemas.microsoft.com/office/drawing/2014/main" id="{F622525B-379E-93DE-B12C-41888A2769CE}"/>
              </a:ext>
            </a:extLst>
          </p:cNvPr>
          <p:cNvSpPr txBox="1">
            <a:spLocks/>
          </p:cNvSpPr>
          <p:nvPr/>
        </p:nvSpPr>
        <p:spPr>
          <a:xfrm>
            <a:off x="604337" y="2197239"/>
            <a:ext cx="11105882" cy="4167862"/>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8788" indent="-458788">
              <a:lnSpc>
                <a:spcPct val="115000"/>
              </a:lnSpc>
              <a:spcBef>
                <a:spcPts val="0"/>
              </a:spcBef>
              <a:buNone/>
            </a:pPr>
            <a:r>
              <a:rPr lang="en-US" sz="2400" dirty="0">
                <a:solidFill>
                  <a:schemeClr val="tx2"/>
                </a:solidFill>
              </a:rPr>
              <a:t>1.	</a:t>
            </a:r>
            <a:r>
              <a:rPr lang="en-US" sz="2400" dirty="0">
                <a:solidFill>
                  <a:schemeClr val="tx2">
                    <a:lumMod val="50000"/>
                  </a:schemeClr>
                </a:solidFill>
              </a:rPr>
              <a:t>Adjunct Faculty Shared Governance Funds: </a:t>
            </a:r>
          </a:p>
          <a:p>
            <a:pPr lvl="1">
              <a:lnSpc>
                <a:spcPct val="115000"/>
              </a:lnSpc>
              <a:spcBef>
                <a:spcPts val="0"/>
              </a:spcBef>
            </a:pPr>
            <a:r>
              <a:rPr lang="en-US" dirty="0">
                <a:solidFill>
                  <a:schemeClr val="tx2">
                    <a:lumMod val="50000"/>
                  </a:schemeClr>
                </a:solidFill>
              </a:rPr>
              <a:t>Working with and upon the recommendation of AFT President Jim Mahler, the four A.S. Presidents agreed that each college would receive 110 hours for the fall 2025 semester at the rate of $50/hour.</a:t>
            </a:r>
          </a:p>
          <a:p>
            <a:pPr lvl="1">
              <a:lnSpc>
                <a:spcPct val="115000"/>
              </a:lnSpc>
              <a:spcBef>
                <a:spcPts val="0"/>
              </a:spcBef>
            </a:pPr>
            <a:r>
              <a:rPr lang="en-US" dirty="0">
                <a:solidFill>
                  <a:schemeClr val="tx2">
                    <a:lumMod val="50000"/>
                  </a:schemeClr>
                </a:solidFill>
              </a:rPr>
              <a:t>The rate of pay will increase if the total number of hours submitted is less than 440 hours across the district.</a:t>
            </a:r>
          </a:p>
          <a:p>
            <a:pPr lvl="1">
              <a:lnSpc>
                <a:spcPct val="115000"/>
              </a:lnSpc>
              <a:spcBef>
                <a:spcPts val="0"/>
              </a:spcBef>
            </a:pPr>
            <a:r>
              <a:rPr lang="en-US" dirty="0">
                <a:solidFill>
                  <a:schemeClr val="tx2">
                    <a:lumMod val="50000"/>
                  </a:schemeClr>
                </a:solidFill>
              </a:rPr>
              <a:t>I’ll be reviewing the options to make my decision on this.</a:t>
            </a:r>
            <a:endParaRPr lang="en-US" dirty="0">
              <a:solidFill>
                <a:schemeClr val="tx2">
                  <a:lumMod val="50000"/>
                </a:schemeClr>
              </a:solidFill>
              <a:effectLst/>
              <a:ea typeface="Calibri" panose="020F0502020204030204" pitchFamily="34" charset="0"/>
              <a:cs typeface="Aptos" panose="020B0004020202020204" pitchFamily="34" charset="0"/>
            </a:endParaRPr>
          </a:p>
          <a:p>
            <a:pPr marL="458788" indent="-458788">
              <a:lnSpc>
                <a:spcPct val="115000"/>
              </a:lnSpc>
              <a:spcBef>
                <a:spcPts val="0"/>
              </a:spcBef>
              <a:buNone/>
            </a:pPr>
            <a:endParaRPr lang="en-US" sz="2400" dirty="0">
              <a:solidFill>
                <a:schemeClr val="tx2">
                  <a:lumMod val="50000"/>
                </a:schemeClr>
              </a:solidFill>
            </a:endParaRPr>
          </a:p>
        </p:txBody>
      </p:sp>
    </p:spTree>
    <p:extLst>
      <p:ext uri="{BB962C8B-B14F-4D97-AF65-F5344CB8AC3E}">
        <p14:creationId xmlns:p14="http://schemas.microsoft.com/office/powerpoint/2010/main" val="98952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EE58-7132-B99A-05C8-1855E498219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AF217A-28A0-D6F2-E051-D4B8089BC363}"/>
              </a:ext>
            </a:extLst>
          </p:cNvPr>
          <p:cNvSpPr>
            <a:spLocks noGrp="1"/>
          </p:cNvSpPr>
          <p:nvPr>
            <p:ph type="sldNum" sz="quarter" idx="12"/>
          </p:nvPr>
        </p:nvSpPr>
        <p:spPr/>
        <p:txBody>
          <a:bodyPr/>
          <a:lstStyle/>
          <a:p>
            <a:fld id="{401CF334-2D5C-4859-84A6-CA7E6E43FAEB}" type="slidenum">
              <a:rPr lang="en-US" smtClean="0"/>
              <a:t>21</a:t>
            </a:fld>
            <a:endParaRPr lang="en-US"/>
          </a:p>
        </p:txBody>
      </p:sp>
      <p:sp>
        <p:nvSpPr>
          <p:cNvPr id="9" name="Rectangle 8">
            <a:extLst>
              <a:ext uri="{FF2B5EF4-FFF2-40B4-BE49-F238E27FC236}">
                <a16:creationId xmlns:a16="http://schemas.microsoft.com/office/drawing/2014/main" id="{423D4B51-F8B0-7D69-3330-B2A59B159EE6}"/>
              </a:ext>
            </a:extLst>
          </p:cNvPr>
          <p:cNvSpPr/>
          <p:nvPr/>
        </p:nvSpPr>
        <p:spPr>
          <a:xfrm>
            <a:off x="609600" y="995983"/>
            <a:ext cx="10972800" cy="5262979"/>
          </a:xfrm>
          <a:prstGeom prst="rect">
            <a:avLst/>
          </a:prstGeom>
        </p:spPr>
        <p:txBody>
          <a:bodyPr wrap="square">
            <a:spAutoFit/>
          </a:bodyPr>
          <a:lstStyle/>
          <a:p>
            <a:pPr marL="346075" indent="-346075"/>
            <a:r>
              <a:rPr lang="en-US" sz="2400" b="1" dirty="0">
                <a:solidFill>
                  <a:schemeClr val="tx2"/>
                </a:solidFill>
              </a:rPr>
              <a:t>7.3.1: President’s Report (cont.)</a:t>
            </a:r>
            <a:endParaRPr lang="en-US" sz="2400" dirty="0"/>
          </a:p>
          <a:p>
            <a:pPr marL="346075" indent="-346075"/>
            <a:endParaRPr lang="en-US" sz="2400" b="1" dirty="0">
              <a:solidFill>
                <a:schemeClr val="tx2"/>
              </a:solidFill>
            </a:endParaRPr>
          </a:p>
          <a:p>
            <a:r>
              <a:rPr lang="en-US" sz="2400" dirty="0">
                <a:solidFill>
                  <a:schemeClr val="tx2">
                    <a:lumMod val="50000"/>
                  </a:schemeClr>
                </a:solidFill>
              </a:rPr>
              <a:t>2. AP7211 – Voted down at Miramar College. However, Mesa College has requested an update on our position and looking for the edits that we would like to see to approve it.</a:t>
            </a:r>
            <a:endParaRPr lang="en-US" sz="2400" dirty="0">
              <a:solidFill>
                <a:schemeClr val="tx2">
                  <a:lumMod val="50000"/>
                </a:schemeClr>
              </a:solidFill>
              <a:effectLst/>
              <a:ea typeface="Calibri" panose="020F0502020204030204" pitchFamily="34" charset="0"/>
              <a:cs typeface="Aptos" panose="020B0004020202020204" pitchFamily="34" charset="0"/>
            </a:endParaRPr>
          </a:p>
          <a:p>
            <a:pPr marL="342900" indent="-342900">
              <a:buFont typeface="Arial" panose="020B0604020202020204" pitchFamily="34" charset="0"/>
              <a:buChar char="•"/>
            </a:pPr>
            <a:r>
              <a:rPr lang="en-US" sz="2400" dirty="0">
                <a:solidFill>
                  <a:schemeClr val="tx2">
                    <a:lumMod val="50000"/>
                  </a:schemeClr>
                </a:solidFill>
                <a:effectLst/>
                <a:ea typeface="Calibri" panose="020F0502020204030204" pitchFamily="34" charset="0"/>
                <a:cs typeface="Aptos" panose="020B0004020202020204" pitchFamily="34" charset="0"/>
              </a:rPr>
              <a:t>The issue had to do with “Chairs” specifically. </a:t>
            </a:r>
            <a:r>
              <a:rPr lang="en-US" sz="2400" dirty="0">
                <a:solidFill>
                  <a:schemeClr val="tx2">
                    <a:lumMod val="50000"/>
                  </a:schemeClr>
                </a:solidFill>
                <a:ea typeface="Calibri" panose="020F0502020204030204" pitchFamily="34" charset="0"/>
                <a:cs typeface="Aptos" panose="020B0004020202020204" pitchFamily="34" charset="0"/>
                <a:hlinkClick r:id="rId3"/>
              </a:rPr>
              <a:t>Original </a:t>
            </a:r>
            <a:r>
              <a:rPr lang="en-US" sz="2400" dirty="0">
                <a:solidFill>
                  <a:schemeClr val="tx2">
                    <a:lumMod val="50000"/>
                  </a:schemeClr>
                </a:solidFill>
                <a:ea typeface="Calibri" panose="020F0502020204030204" pitchFamily="34" charset="0"/>
                <a:cs typeface="Aptos" panose="020B0004020202020204" pitchFamily="34" charset="0"/>
              </a:rPr>
              <a:t>| </a:t>
            </a:r>
            <a:r>
              <a:rPr lang="en-US" sz="2400" dirty="0">
                <a:solidFill>
                  <a:schemeClr val="tx2">
                    <a:lumMod val="50000"/>
                  </a:schemeClr>
                </a:solidFill>
                <a:ea typeface="Calibri" panose="020F0502020204030204" pitchFamily="34" charset="0"/>
                <a:cs typeface="Aptos" panose="020B0004020202020204" pitchFamily="34" charset="0"/>
                <a:hlinkClick r:id="rId4"/>
              </a:rPr>
              <a:t>Updated Version</a:t>
            </a:r>
            <a:endParaRPr lang="en-US" sz="2400" dirty="0">
              <a:solidFill>
                <a:schemeClr val="tx2">
                  <a:lumMod val="50000"/>
                </a:schemeClr>
              </a:solidFill>
              <a:ea typeface="Calibri" panose="020F0502020204030204" pitchFamily="34" charset="0"/>
              <a:cs typeface="Aptos" panose="020B0004020202020204" pitchFamily="34" charset="0"/>
            </a:endParaRPr>
          </a:p>
          <a:p>
            <a:endParaRPr lang="en-US" sz="2400" dirty="0">
              <a:solidFill>
                <a:schemeClr val="tx2">
                  <a:lumMod val="50000"/>
                </a:schemeClr>
              </a:solidFill>
            </a:endParaRPr>
          </a:p>
          <a:p>
            <a:r>
              <a:rPr lang="en-US" sz="2400" b="1" u="sng" dirty="0"/>
              <a:t>Faculty Discipline Expert Committee (FDEC) language:</a:t>
            </a:r>
          </a:p>
          <a:p>
            <a:r>
              <a:rPr lang="en-US" sz="2400" dirty="0"/>
              <a:t>Each college will establish its own Faculty Discipline Expert Committee (FDEC) on an as needed basis. The FDEC will include at least two discipline experts with adequate academic and/or professional experience. </a:t>
            </a:r>
            <a:r>
              <a:rPr lang="en-US" sz="2400" dirty="0">
                <a:highlight>
                  <a:srgbClr val="00FFFF"/>
                </a:highlight>
              </a:rPr>
              <a:t>The Department Chair and/or Area Dean may also be part of the committee</a:t>
            </a:r>
            <a:r>
              <a:rPr lang="en-US" sz="2400" dirty="0"/>
              <a:t>. Upon receipt of an applicant’s Application for Equivalency Determination, the FDEC shall review the submission.</a:t>
            </a:r>
            <a:endParaRPr lang="en-US" sz="2400" dirty="0">
              <a:solidFill>
                <a:schemeClr val="tx2"/>
              </a:solidFill>
              <a:effectLst/>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7369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7816-277D-5955-CFD1-C62ED9E89A3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4CDB30-47A5-331E-2C52-215464718B22}"/>
              </a:ext>
            </a:extLst>
          </p:cNvPr>
          <p:cNvSpPr>
            <a:spLocks noGrp="1"/>
          </p:cNvSpPr>
          <p:nvPr>
            <p:ph type="sldNum" sz="quarter" idx="12"/>
          </p:nvPr>
        </p:nvSpPr>
        <p:spPr/>
        <p:txBody>
          <a:bodyPr/>
          <a:lstStyle/>
          <a:p>
            <a:fld id="{401CF334-2D5C-4859-84A6-CA7E6E43FAEB}" type="slidenum">
              <a:rPr lang="en-US" smtClean="0"/>
              <a:t>22</a:t>
            </a:fld>
            <a:endParaRPr lang="en-US"/>
          </a:p>
        </p:txBody>
      </p:sp>
      <p:sp>
        <p:nvSpPr>
          <p:cNvPr id="9" name="Rectangle 8">
            <a:extLst>
              <a:ext uri="{FF2B5EF4-FFF2-40B4-BE49-F238E27FC236}">
                <a16:creationId xmlns:a16="http://schemas.microsoft.com/office/drawing/2014/main" id="{EDF3BF28-AA70-F95F-CEFB-65D636602B47}"/>
              </a:ext>
            </a:extLst>
          </p:cNvPr>
          <p:cNvSpPr/>
          <p:nvPr/>
        </p:nvSpPr>
        <p:spPr>
          <a:xfrm>
            <a:off x="381694" y="960125"/>
            <a:ext cx="11428611" cy="5262979"/>
          </a:xfrm>
          <a:prstGeom prst="rect">
            <a:avLst/>
          </a:prstGeom>
        </p:spPr>
        <p:txBody>
          <a:bodyPr wrap="square">
            <a:spAutoFit/>
          </a:bodyPr>
          <a:lstStyle/>
          <a:p>
            <a:pPr marL="346075" indent="-346075"/>
            <a:r>
              <a:rPr lang="en-US" sz="2400" b="1" dirty="0">
                <a:solidFill>
                  <a:schemeClr val="tx2"/>
                </a:solidFill>
              </a:rPr>
              <a:t>7.3.1: President’s Report (cont.)</a:t>
            </a:r>
            <a:endParaRPr lang="en-US" sz="2400" dirty="0"/>
          </a:p>
          <a:p>
            <a:pPr marL="346075" indent="-346075"/>
            <a:endParaRPr lang="en-US" sz="2400" b="1" dirty="0">
              <a:solidFill>
                <a:schemeClr val="tx2"/>
              </a:solidFill>
            </a:endParaRPr>
          </a:p>
          <a:p>
            <a:r>
              <a:rPr lang="en-US" sz="2400" spc="-5" dirty="0">
                <a:solidFill>
                  <a:srgbClr val="000000"/>
                </a:solidFill>
                <a:effectLst/>
                <a:latin typeface="Tahoma" panose="020B0604030504040204" pitchFamily="34" charset="0"/>
                <a:ea typeface="Tahoma" panose="020B0604030504040204" pitchFamily="34" charset="0"/>
              </a:rPr>
              <a:t>3. Updates from the </a:t>
            </a:r>
            <a:r>
              <a:rPr lang="en-US" sz="2400" u="sng" spc="-5" dirty="0">
                <a:solidFill>
                  <a:srgbClr val="0563C1"/>
                </a:solidFill>
                <a:effectLst/>
                <a:latin typeface="Tahoma" panose="020B0604030504040204" pitchFamily="34" charset="0"/>
                <a:ea typeface="Tahoma" panose="020B0604030504040204" pitchFamily="34" charset="0"/>
                <a:cs typeface="Aptos" panose="020B0004020202020204" pitchFamily="34" charset="0"/>
                <a:hlinkClick r:id="rId3"/>
              </a:rPr>
              <a:t>9/09/25 </a:t>
            </a:r>
            <a:r>
              <a:rPr lang="en-US" sz="2400" u="sng" spc="-5" dirty="0">
                <a:solidFill>
                  <a:srgbClr val="0563C1"/>
                </a:solidFill>
                <a:effectLst/>
                <a:latin typeface="Tahoma" panose="020B0604030504040204" pitchFamily="34" charset="0"/>
                <a:ea typeface="Tahoma" panose="020B0604030504040204" pitchFamily="34" charset="0"/>
                <a:cs typeface="Aptos" panose="020B0004020202020204" pitchFamily="34" charset="0"/>
                <a:hlinkClick r:id="rId4"/>
              </a:rPr>
              <a:t>meeting</a:t>
            </a:r>
            <a:r>
              <a:rPr lang="en-US" sz="2400" spc="-5" dirty="0">
                <a:solidFill>
                  <a:srgbClr val="000000"/>
                </a:solidFill>
                <a:effectLst/>
                <a:latin typeface="Tahoma" panose="020B0604030504040204" pitchFamily="34" charset="0"/>
                <a:ea typeface="Tahoma" panose="020B0604030504040204" pitchFamily="34" charset="0"/>
              </a:rPr>
              <a:t> of </a:t>
            </a:r>
            <a:r>
              <a:rPr lang="en-US" sz="2400" u="sng" spc="-5" dirty="0">
                <a:solidFill>
                  <a:srgbClr val="0563C1"/>
                </a:solidFill>
                <a:effectLst/>
                <a:latin typeface="Tahoma" panose="020B0604030504040204" pitchFamily="34" charset="0"/>
                <a:ea typeface="Tahoma" panose="020B0604030504040204" pitchFamily="34" charset="0"/>
                <a:cs typeface="Aptos" panose="020B0004020202020204" pitchFamily="34" charset="0"/>
                <a:hlinkClick r:id="rId5"/>
              </a:rPr>
              <a:t>College Council</a:t>
            </a:r>
            <a:r>
              <a:rPr lang="en-US" sz="2400" spc="-5" dirty="0">
                <a:solidFill>
                  <a:srgbClr val="000000"/>
                </a:solidFill>
                <a:effectLst/>
                <a:latin typeface="Tahoma" panose="020B0604030504040204" pitchFamily="34" charset="0"/>
                <a:ea typeface="Tahoma" panose="020B0604030504040204" pitchFamily="34" charset="0"/>
              </a:rPr>
              <a:t> (link to the </a:t>
            </a:r>
            <a:r>
              <a:rPr lang="en-US" sz="2400" spc="-5" dirty="0">
                <a:effectLst/>
                <a:latin typeface="Tahoma" panose="020B0604030504040204" pitchFamily="34" charset="0"/>
                <a:ea typeface="Tahoma" panose="020B0604030504040204" pitchFamily="34" charset="0"/>
              </a:rPr>
              <a:t>recording is currently unavailable</a:t>
            </a:r>
            <a:r>
              <a:rPr lang="en-US" sz="2400" spc="-5" dirty="0">
                <a:solidFill>
                  <a:srgbClr val="000000"/>
                </a:solidFill>
                <a:effectLst/>
                <a:latin typeface="Tahoma" panose="020B0604030504040204" pitchFamily="34" charset="0"/>
                <a:ea typeface="Tahoma" panose="020B0604030504040204" pitchFamily="34" charset="0"/>
              </a:rPr>
              <a:t>):</a:t>
            </a:r>
            <a:endParaRPr lang="en-US" sz="2400" spc="-5" dirty="0">
              <a:solidFill>
                <a:srgbClr val="000000"/>
              </a:solidFill>
              <a:latin typeface="Tahoma" panose="020B0604030504040204" pitchFamily="34" charset="0"/>
              <a:ea typeface="Tahoma" panose="020B0604030504040204" pitchFamily="34" charset="0"/>
            </a:endParaRPr>
          </a:p>
          <a:p>
            <a:pPr marL="922338" lvl="1" indent="-465138">
              <a:buFont typeface="Arial" panose="020B0604020202020204" pitchFamily="34" charset="0"/>
              <a:buChar char="•"/>
            </a:pPr>
            <a:r>
              <a:rPr lang="en-US" sz="2400" spc="-5" dirty="0">
                <a:solidFill>
                  <a:srgbClr val="000000"/>
                </a:solidFill>
                <a:effectLst/>
                <a:latin typeface="Tahoma" panose="020B0604030504040204" pitchFamily="34" charset="0"/>
                <a:ea typeface="Tahoma" panose="020B0604030504040204" pitchFamily="34" charset="0"/>
              </a:rPr>
              <a:t>2025-2026 Major Annual Event Calendar (slide 4)</a:t>
            </a:r>
          </a:p>
          <a:p>
            <a:pPr marL="922338" lvl="1" indent="-465138">
              <a:buFont typeface="Arial" panose="020B0604020202020204" pitchFamily="34" charset="0"/>
              <a:buChar char="•"/>
            </a:pPr>
            <a:r>
              <a:rPr lang="en-US" sz="2400" spc="-5" dirty="0">
                <a:solidFill>
                  <a:srgbClr val="000000"/>
                </a:solidFill>
                <a:latin typeface="Tahoma" panose="020B0604030504040204" pitchFamily="34" charset="0"/>
                <a:ea typeface="Tahoma" panose="020B0604030504040204" pitchFamily="34" charset="0"/>
              </a:rPr>
              <a:t>Puente/Umoja Update</a:t>
            </a:r>
          </a:p>
          <a:p>
            <a:pPr lvl="1"/>
            <a:endParaRPr lang="en-US" sz="2400" spc="-5" dirty="0">
              <a:solidFill>
                <a:srgbClr val="000000"/>
              </a:solidFill>
              <a:latin typeface="Tahoma" panose="020B0604030504040204" pitchFamily="34" charset="0"/>
              <a:ea typeface="Tahoma" panose="020B0604030504040204" pitchFamily="34" charset="0"/>
            </a:endParaRPr>
          </a:p>
          <a:p>
            <a:pPr marL="403225" indent="-403225"/>
            <a:r>
              <a:rPr lang="en-US" sz="2400" b="1" dirty="0">
                <a:solidFill>
                  <a:schemeClr val="tx2"/>
                </a:solidFill>
              </a:rPr>
              <a:t>State:</a:t>
            </a:r>
            <a:endParaRPr lang="en-US" sz="2400" dirty="0">
              <a:solidFill>
                <a:schemeClr val="tx2"/>
              </a:solidFill>
            </a:endParaRPr>
          </a:p>
          <a:p>
            <a:pPr marL="342900" indent="-342900">
              <a:buFont typeface="Arial" panose="020B0604020202020204" pitchFamily="34" charset="0"/>
              <a:buChar char="•"/>
            </a:pPr>
            <a:r>
              <a:rPr lang="en-US" sz="2400" dirty="0">
                <a:solidFill>
                  <a:srgbClr val="000000"/>
                </a:solidFill>
                <a:ea typeface="Calibri" panose="020F0502020204030204" pitchFamily="34" charset="0"/>
              </a:rPr>
              <a:t>The Academic Senate for California Community Colleges (ASCCC) annually seeks nominations for faculty members to fill two (2) seats on the Board of Governors. (“</a:t>
            </a:r>
            <a:r>
              <a:rPr lang="en-US" sz="2400" u="sng" dirty="0">
                <a:solidFill>
                  <a:srgbClr val="0563C1"/>
                </a:solidFill>
                <a:ea typeface="Calibri" panose="020F0502020204030204" pitchFamily="34" charset="0"/>
                <a:cs typeface="Aptos" panose="020B0004020202020204" pitchFamily="34" charset="0"/>
                <a:hlinkClick r:id="rId6"/>
              </a:rPr>
              <a:t>Board of Governors Call for Applications.pdf</a:t>
            </a:r>
            <a:r>
              <a:rPr lang="en-US" sz="2400" dirty="0">
                <a:solidFill>
                  <a:srgbClr val="000000"/>
                </a:solidFill>
                <a:ea typeface="Calibri" panose="020F0502020204030204" pitchFamily="34" charset="0"/>
              </a:rPr>
              <a:t>”)</a:t>
            </a:r>
          </a:p>
          <a:p>
            <a:pPr marL="342900" indent="-342900">
              <a:buFont typeface="Arial" panose="020B0604020202020204" pitchFamily="34" charset="0"/>
              <a:buChar char="•"/>
            </a:pPr>
            <a:r>
              <a:rPr lang="en-US" sz="2400" dirty="0">
                <a:solidFill>
                  <a:schemeClr val="tx2">
                    <a:lumMod val="50000"/>
                  </a:schemeClr>
                </a:solidFill>
              </a:rPr>
              <a:t>I attended the </a:t>
            </a:r>
            <a:r>
              <a:rPr lang="en-US" sz="2400" dirty="0">
                <a:solidFill>
                  <a:schemeClr val="tx2">
                    <a:lumMod val="50000"/>
                  </a:schemeClr>
                </a:solidFill>
                <a:hlinkClick r:id="rId7"/>
              </a:rPr>
              <a:t>2025 Faculty Leadership Institute</a:t>
            </a:r>
            <a:r>
              <a:rPr lang="en-US" sz="2400" dirty="0">
                <a:solidFill>
                  <a:schemeClr val="tx2">
                    <a:lumMod val="50000"/>
                  </a:schemeClr>
                </a:solidFill>
              </a:rPr>
              <a:t>. I highly recommend it</a:t>
            </a:r>
          </a:p>
          <a:p>
            <a:pPr marL="342900" indent="-342900">
              <a:buFont typeface="Arial" panose="020B0604020202020204" pitchFamily="34" charset="0"/>
              <a:buChar char="•"/>
            </a:pPr>
            <a:r>
              <a:rPr lang="en-US" sz="2400" dirty="0">
                <a:solidFill>
                  <a:schemeClr val="tx2">
                    <a:lumMod val="50000"/>
                  </a:schemeClr>
                </a:solidFill>
                <a:hlinkClick r:id="rId8"/>
              </a:rPr>
              <a:t>2025 Fall Plenary Session</a:t>
            </a:r>
            <a:r>
              <a:rPr lang="en-US" sz="2400" dirty="0">
                <a:solidFill>
                  <a:schemeClr val="tx2">
                    <a:lumMod val="50000"/>
                  </a:schemeClr>
                </a:solidFill>
              </a:rPr>
              <a:t> is in La Jolla, </a:t>
            </a:r>
            <a:r>
              <a:rPr lang="en-US" sz="2400" dirty="0"/>
              <a:t>Thu, Nov 6 2025, 8am</a:t>
            </a:r>
            <a:r>
              <a:rPr lang="en-US" dirty="0"/>
              <a:t> - </a:t>
            </a:r>
            <a:r>
              <a:rPr lang="en-US" sz="2400" dirty="0"/>
              <a:t>Sat, Nov 8 2025, 5pm. Let us know if you’re interested in attending!</a:t>
            </a:r>
            <a:endParaRPr lang="en-US" sz="2400" dirty="0">
              <a:solidFill>
                <a:schemeClr val="tx2">
                  <a:lumMod val="50000"/>
                </a:schemeClr>
              </a:solidFill>
            </a:endParaRPr>
          </a:p>
        </p:txBody>
      </p:sp>
    </p:spTree>
    <p:extLst>
      <p:ext uri="{BB962C8B-B14F-4D97-AF65-F5344CB8AC3E}">
        <p14:creationId xmlns:p14="http://schemas.microsoft.com/office/powerpoint/2010/main" val="39759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8D401-05D0-0C03-49EF-253F6E571A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88C793-5815-0A04-76ED-B0AB215737BF}"/>
              </a:ext>
            </a:extLst>
          </p:cNvPr>
          <p:cNvSpPr>
            <a:spLocks noGrp="1"/>
          </p:cNvSpPr>
          <p:nvPr>
            <p:ph type="title"/>
          </p:nvPr>
        </p:nvSpPr>
        <p:spPr>
          <a:xfrm>
            <a:off x="609600" y="673608"/>
            <a:ext cx="10972800" cy="1143000"/>
          </a:xfrm>
        </p:spPr>
        <p:txBody>
          <a:bodyPr>
            <a:noAutofit/>
          </a:bodyPr>
          <a:lstStyle/>
          <a:p>
            <a:r>
              <a:rPr lang="en-US" sz="4400" dirty="0"/>
              <a:t>7.3.3-8 Executive Committee Reports</a:t>
            </a:r>
          </a:p>
        </p:txBody>
      </p:sp>
      <p:sp>
        <p:nvSpPr>
          <p:cNvPr id="2" name="Content Placeholder 1">
            <a:extLst>
              <a:ext uri="{FF2B5EF4-FFF2-40B4-BE49-F238E27FC236}">
                <a16:creationId xmlns:a16="http://schemas.microsoft.com/office/drawing/2014/main" id="{39ADBBF2-0A1F-8DB5-D1B3-0301CD9CA20B}"/>
              </a:ext>
            </a:extLst>
          </p:cNvPr>
          <p:cNvSpPr>
            <a:spLocks noGrp="1"/>
          </p:cNvSpPr>
          <p:nvPr>
            <p:ph idx="1"/>
          </p:nvPr>
        </p:nvSpPr>
        <p:spPr>
          <a:xfrm>
            <a:off x="609600" y="1990430"/>
            <a:ext cx="10972800" cy="4379890"/>
          </a:xfrm>
        </p:spPr>
        <p:txBody>
          <a:bodyPr>
            <a:noAutofit/>
          </a:bodyPr>
          <a:lstStyle/>
          <a:p>
            <a:pPr marL="826135" lvl="1" indent="-460375">
              <a:lnSpc>
                <a:spcPct val="150000"/>
              </a:lnSpc>
              <a:spcBef>
                <a:spcPts val="0"/>
              </a:spcBef>
              <a:spcAft>
                <a:spcPts val="800"/>
              </a:spcAft>
              <a:buNone/>
            </a:pPr>
            <a:r>
              <a:rPr lang="en-US" dirty="0">
                <a:ea typeface="ＭＳ Ｐゴシック" pitchFamily="34" charset="-128"/>
              </a:rPr>
              <a:t>Vice-President – Carmen Carrasquillo</a:t>
            </a:r>
          </a:p>
          <a:p>
            <a:pPr marL="826135" lvl="1" indent="-460375">
              <a:lnSpc>
                <a:spcPct val="150000"/>
              </a:lnSpc>
              <a:spcBef>
                <a:spcPts val="0"/>
              </a:spcBef>
              <a:spcAft>
                <a:spcPts val="800"/>
              </a:spcAft>
              <a:buNone/>
            </a:pPr>
            <a:r>
              <a:rPr lang="en-US" dirty="0">
                <a:ea typeface="ＭＳ Ｐゴシック" pitchFamily="34" charset="-128"/>
              </a:rPr>
              <a:t>Secretary – Olivia Flores</a:t>
            </a:r>
          </a:p>
          <a:p>
            <a:pPr marL="826135" lvl="1" indent="-460375">
              <a:lnSpc>
                <a:spcPct val="150000"/>
              </a:lnSpc>
              <a:spcBef>
                <a:spcPts val="0"/>
              </a:spcBef>
              <a:spcAft>
                <a:spcPts val="800"/>
              </a:spcAft>
              <a:buNone/>
            </a:pPr>
            <a:r>
              <a:rPr lang="en-US" dirty="0">
                <a:ea typeface="ＭＳ Ｐゴシック" pitchFamily="34" charset="-128"/>
              </a:rPr>
              <a:t>Treasurer – Dawn Diskin </a:t>
            </a:r>
            <a:r>
              <a:rPr lang="en-US" i="1" dirty="0">
                <a:ea typeface="ＭＳ Ｐゴシック" pitchFamily="34" charset="-128"/>
              </a:rPr>
              <a:t>(please see the following slide)</a:t>
            </a:r>
          </a:p>
          <a:p>
            <a:pPr marL="826135" lvl="1" indent="-460375">
              <a:lnSpc>
                <a:spcPct val="150000"/>
              </a:lnSpc>
              <a:spcBef>
                <a:spcPts val="0"/>
              </a:spcBef>
              <a:spcAft>
                <a:spcPts val="800"/>
              </a:spcAft>
              <a:buNone/>
            </a:pPr>
            <a:r>
              <a:rPr lang="en-US" dirty="0">
                <a:ea typeface="ＭＳ Ｐゴシック" pitchFamily="34" charset="-128"/>
              </a:rPr>
              <a:t>Contract Member-at-Large – Kristin Everhart</a:t>
            </a:r>
          </a:p>
          <a:p>
            <a:pPr marL="826135" lvl="1" indent="-460375">
              <a:lnSpc>
                <a:spcPct val="150000"/>
              </a:lnSpc>
              <a:spcBef>
                <a:spcPts val="0"/>
              </a:spcBef>
              <a:spcAft>
                <a:spcPts val="800"/>
              </a:spcAft>
              <a:buNone/>
            </a:pPr>
            <a:r>
              <a:rPr lang="en-US" dirty="0">
                <a:ea typeface="ＭＳ Ｐゴシック" pitchFamily="34" charset="-128"/>
              </a:rPr>
              <a:t>Contingent Faculty Member-at-Large – Melissa Wolfson</a:t>
            </a:r>
          </a:p>
          <a:p>
            <a:pPr marL="826135" lvl="1" indent="-460375">
              <a:lnSpc>
                <a:spcPct val="150000"/>
              </a:lnSpc>
              <a:spcBef>
                <a:spcPts val="0"/>
              </a:spcBef>
              <a:spcAft>
                <a:spcPts val="800"/>
              </a:spcAft>
              <a:buNone/>
            </a:pPr>
            <a:r>
              <a:rPr lang="en-US" dirty="0">
                <a:ea typeface="ＭＳ Ｐゴシック" pitchFamily="34" charset="-128"/>
              </a:rPr>
              <a:t>Chair of Chairs – Mary </a:t>
            </a:r>
            <a:r>
              <a:rPr lang="en-US" dirty="0" err="1">
                <a:ea typeface="ＭＳ Ｐゴシック" pitchFamily="34" charset="-128"/>
              </a:rPr>
              <a:t>Kjartanson</a:t>
            </a:r>
            <a:endParaRPr lang="en-US" dirty="0">
              <a:ea typeface="ＭＳ Ｐゴシック" pitchFamily="34" charset="-128"/>
            </a:endParaRPr>
          </a:p>
        </p:txBody>
      </p:sp>
      <p:sp>
        <p:nvSpPr>
          <p:cNvPr id="5" name="Slide Number Placeholder 4">
            <a:extLst>
              <a:ext uri="{FF2B5EF4-FFF2-40B4-BE49-F238E27FC236}">
                <a16:creationId xmlns:a16="http://schemas.microsoft.com/office/drawing/2014/main" id="{EE8DCA34-A937-73A8-C7C2-FB355EBF1677}"/>
              </a:ext>
            </a:extLst>
          </p:cNvPr>
          <p:cNvSpPr>
            <a:spLocks noGrp="1"/>
          </p:cNvSpPr>
          <p:nvPr>
            <p:ph type="sldNum" sz="quarter" idx="12"/>
          </p:nvPr>
        </p:nvSpPr>
        <p:spPr/>
        <p:txBody>
          <a:bodyPr/>
          <a:lstStyle/>
          <a:p>
            <a:fld id="{401CF334-2D5C-4859-84A6-CA7E6E43FAEB}" type="slidenum">
              <a:rPr lang="en-US" smtClean="0"/>
              <a:t>23</a:t>
            </a:fld>
            <a:endParaRPr lang="en-US"/>
          </a:p>
        </p:txBody>
      </p:sp>
    </p:spTree>
    <p:extLst>
      <p:ext uri="{BB962C8B-B14F-4D97-AF65-F5344CB8AC3E}">
        <p14:creationId xmlns:p14="http://schemas.microsoft.com/office/powerpoint/2010/main" val="1148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10972800" cy="1143000"/>
          </a:xfrm>
        </p:spPr>
        <p:txBody>
          <a:bodyPr>
            <a:normAutofit/>
          </a:bodyPr>
          <a:lstStyle/>
          <a:p>
            <a:r>
              <a:rPr lang="en-US" sz="4400" dirty="0"/>
              <a:t>Report 7.3.4: A.S. Treasurer</a:t>
            </a:r>
          </a:p>
        </p:txBody>
      </p:sp>
      <p:sp>
        <p:nvSpPr>
          <p:cNvPr id="2" name="Content Placeholder 1"/>
          <p:cNvSpPr>
            <a:spLocks noGrp="1"/>
          </p:cNvSpPr>
          <p:nvPr>
            <p:ph idx="1"/>
          </p:nvPr>
        </p:nvSpPr>
        <p:spPr/>
        <p:txBody>
          <a:bodyPr>
            <a:noAutofit/>
          </a:bodyPr>
          <a:lstStyle/>
          <a:p>
            <a:pPr marL="571500" indent="-571500">
              <a:buFont typeface="+mj-lt"/>
              <a:buAutoNum type="romanUcPeriod"/>
            </a:pPr>
            <a:endParaRPr lang="en-US" sz="2400" dirty="0"/>
          </a:p>
          <a:p>
            <a:pPr marL="571500" indent="-571500">
              <a:buFont typeface="+mj-lt"/>
              <a:buAutoNum type="romanUcPeriod"/>
            </a:pPr>
            <a:r>
              <a:rPr lang="en-US" sz="2400" dirty="0"/>
              <a:t>Please considering enrolling in auto-payroll deduction for a nominal amount per check. Contributions of $2.00 per check make a difference to our students in funding our scholarships and other necessary needs. </a:t>
            </a:r>
          </a:p>
          <a:p>
            <a:pPr marL="571500" indent="-571500">
              <a:buFont typeface="+mj-lt"/>
              <a:buAutoNum type="romanUcPeriod"/>
            </a:pPr>
            <a:r>
              <a:rPr lang="en-US" sz="2400" dirty="0"/>
              <a:t>Current Balance = $953.57</a:t>
            </a:r>
          </a:p>
          <a:p>
            <a:pPr marL="0" indent="0">
              <a:buNone/>
            </a:pPr>
            <a:endParaRPr lang="en-US" sz="2400"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38729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8. Announcements</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25</a:t>
            </a:fld>
            <a:endParaRPr lang="en-US"/>
          </a:p>
        </p:txBody>
      </p:sp>
      <p:sp>
        <p:nvSpPr>
          <p:cNvPr id="7" name="Content Placeholder 6">
            <a:extLst>
              <a:ext uri="{FF2B5EF4-FFF2-40B4-BE49-F238E27FC236}">
                <a16:creationId xmlns:a16="http://schemas.microsoft.com/office/drawing/2014/main" id="{9AD1BB9F-626B-A545-936E-883E2C75A883}"/>
              </a:ext>
            </a:extLst>
          </p:cNvPr>
          <p:cNvSpPr>
            <a:spLocks noGrp="1"/>
          </p:cNvSpPr>
          <p:nvPr>
            <p:ph idx="1"/>
          </p:nvPr>
        </p:nvSpPr>
        <p:spPr>
          <a:xfrm>
            <a:off x="609600" y="1935479"/>
            <a:ext cx="10972800" cy="4420871"/>
          </a:xfrm>
        </p:spPr>
        <p:txBody>
          <a:bodyPr/>
          <a:lstStyle/>
          <a:p>
            <a:pPr marL="0" indent="0">
              <a:buNone/>
            </a:pPr>
            <a:endParaRPr lang="en-US" b="1" dirty="0"/>
          </a:p>
          <a:p>
            <a:pPr marL="0" indent="0">
              <a:buNone/>
            </a:pPr>
            <a:r>
              <a:rPr lang="en-US" b="1" dirty="0"/>
              <a:t>1 min. time limit each</a:t>
            </a:r>
          </a:p>
        </p:txBody>
      </p:sp>
    </p:spTree>
    <p:extLst>
      <p:ext uri="{BB962C8B-B14F-4D97-AF65-F5344CB8AC3E}">
        <p14:creationId xmlns:p14="http://schemas.microsoft.com/office/powerpoint/2010/main" val="11692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71B41-748C-D3CE-DD98-55CCCDEFCA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0ADB99-1AA9-5AD4-3314-639EBF842085}"/>
              </a:ext>
            </a:extLst>
          </p:cNvPr>
          <p:cNvSpPr>
            <a:spLocks noGrp="1"/>
          </p:cNvSpPr>
          <p:nvPr>
            <p:ph type="title"/>
          </p:nvPr>
        </p:nvSpPr>
        <p:spPr>
          <a:xfrm>
            <a:off x="609600" y="673608"/>
            <a:ext cx="10972800" cy="1143000"/>
          </a:xfrm>
        </p:spPr>
        <p:txBody>
          <a:bodyPr>
            <a:noAutofit/>
          </a:bodyPr>
          <a:lstStyle/>
          <a:p>
            <a:r>
              <a:rPr lang="en-US" dirty="0"/>
              <a:t>7.3.3-8 Executive Committee</a:t>
            </a:r>
          </a:p>
        </p:txBody>
      </p:sp>
      <p:sp>
        <p:nvSpPr>
          <p:cNvPr id="2" name="Content Placeholder 1">
            <a:extLst>
              <a:ext uri="{FF2B5EF4-FFF2-40B4-BE49-F238E27FC236}">
                <a16:creationId xmlns:a16="http://schemas.microsoft.com/office/drawing/2014/main" id="{071299B5-EC5E-6129-131A-2E317710BC27}"/>
              </a:ext>
            </a:extLst>
          </p:cNvPr>
          <p:cNvSpPr>
            <a:spLocks noGrp="1"/>
          </p:cNvSpPr>
          <p:nvPr>
            <p:ph idx="1"/>
          </p:nvPr>
        </p:nvSpPr>
        <p:spPr>
          <a:xfrm>
            <a:off x="609600" y="1990430"/>
            <a:ext cx="10972800" cy="4379890"/>
          </a:xfrm>
        </p:spPr>
        <p:txBody>
          <a:bodyPr>
            <a:noAutofit/>
          </a:bodyPr>
          <a:lstStyle/>
          <a:p>
            <a:pPr marL="826135" lvl="1" indent="-460375" algn="ctr">
              <a:spcBef>
                <a:spcPts val="0"/>
              </a:spcBef>
              <a:spcAft>
                <a:spcPts val="800"/>
              </a:spcAft>
              <a:buNone/>
            </a:pPr>
            <a:r>
              <a:rPr lang="en-US" b="1" dirty="0">
                <a:solidFill>
                  <a:schemeClr val="tx2"/>
                </a:solidFill>
              </a:rPr>
              <a:t>Your 2025-26 A.S. Executive Committee</a:t>
            </a:r>
            <a:endParaRPr lang="en-US" b="1" dirty="0">
              <a:solidFill>
                <a:schemeClr val="tx2"/>
              </a:solidFill>
              <a:ea typeface="ＭＳ Ｐゴシック" pitchFamily="34" charset="-128"/>
            </a:endParaRPr>
          </a:p>
          <a:p>
            <a:pPr marL="826135" lvl="1" indent="-460375">
              <a:spcBef>
                <a:spcPts val="0"/>
              </a:spcBef>
              <a:spcAft>
                <a:spcPts val="800"/>
              </a:spcAft>
              <a:buNone/>
            </a:pPr>
            <a:r>
              <a:rPr lang="en-US" dirty="0">
                <a:ea typeface="ＭＳ Ｐゴシック" pitchFamily="34" charset="-128"/>
              </a:rPr>
              <a:t>President –Rodrigo Gomez</a:t>
            </a:r>
          </a:p>
          <a:p>
            <a:pPr marL="826135" lvl="1" indent="-460375">
              <a:spcBef>
                <a:spcPts val="0"/>
              </a:spcBef>
              <a:spcAft>
                <a:spcPts val="800"/>
              </a:spcAft>
              <a:buNone/>
            </a:pPr>
            <a:r>
              <a:rPr lang="en-US" dirty="0">
                <a:ea typeface="ＭＳ Ｐゴシック" pitchFamily="34" charset="-128"/>
              </a:rPr>
              <a:t>Vice-President – Carmen Carrasquillo</a:t>
            </a:r>
          </a:p>
          <a:p>
            <a:pPr marL="826135" lvl="1" indent="-460375">
              <a:spcBef>
                <a:spcPts val="0"/>
              </a:spcBef>
              <a:spcAft>
                <a:spcPts val="800"/>
              </a:spcAft>
              <a:buNone/>
            </a:pPr>
            <a:r>
              <a:rPr lang="en-US" dirty="0">
                <a:ea typeface="ＭＳ Ｐゴシック" pitchFamily="34" charset="-128"/>
              </a:rPr>
              <a:t>Secretary – Olivia Flores</a:t>
            </a:r>
          </a:p>
          <a:p>
            <a:pPr marL="826135" lvl="1" indent="-460375">
              <a:spcBef>
                <a:spcPts val="0"/>
              </a:spcBef>
              <a:spcAft>
                <a:spcPts val="800"/>
              </a:spcAft>
              <a:buNone/>
            </a:pPr>
            <a:r>
              <a:rPr lang="en-US" dirty="0">
                <a:ea typeface="ＭＳ Ｐゴシック" pitchFamily="34" charset="-128"/>
              </a:rPr>
              <a:t>Treasurer – Dawn Diskin</a:t>
            </a:r>
            <a:endParaRPr lang="en-US" i="1" dirty="0">
              <a:ea typeface="ＭＳ Ｐゴシック" pitchFamily="34" charset="-128"/>
            </a:endParaRPr>
          </a:p>
          <a:p>
            <a:pPr marL="826135" lvl="1" indent="-460375">
              <a:spcBef>
                <a:spcPts val="0"/>
              </a:spcBef>
              <a:spcAft>
                <a:spcPts val="800"/>
              </a:spcAft>
              <a:buNone/>
            </a:pPr>
            <a:r>
              <a:rPr lang="en-US" dirty="0">
                <a:ea typeface="ＭＳ Ｐゴシック" pitchFamily="34" charset="-128"/>
              </a:rPr>
              <a:t>Contract Member-at-Large – Melissa Wolfson</a:t>
            </a:r>
          </a:p>
          <a:p>
            <a:pPr marL="826135" lvl="1" indent="-460375">
              <a:spcBef>
                <a:spcPts val="0"/>
              </a:spcBef>
              <a:spcAft>
                <a:spcPts val="800"/>
              </a:spcAft>
              <a:buNone/>
            </a:pPr>
            <a:r>
              <a:rPr lang="en-US" dirty="0">
                <a:ea typeface="ＭＳ Ｐゴシック" pitchFamily="34" charset="-128"/>
              </a:rPr>
              <a:t>Contingent Faculty Member-at-Large – Kristen Everhart</a:t>
            </a:r>
          </a:p>
          <a:p>
            <a:pPr marL="826135" lvl="1" indent="-460375">
              <a:spcBef>
                <a:spcPts val="0"/>
              </a:spcBef>
              <a:spcAft>
                <a:spcPts val="800"/>
              </a:spcAft>
              <a:buNone/>
            </a:pPr>
            <a:r>
              <a:rPr lang="en-US" dirty="0">
                <a:ea typeface="ＭＳ Ｐゴシック" pitchFamily="34" charset="-128"/>
              </a:rPr>
              <a:t>Curriculum Chair – Veronica Hartmann</a:t>
            </a:r>
          </a:p>
          <a:p>
            <a:pPr marL="826135" lvl="1" indent="-460375">
              <a:spcBef>
                <a:spcPts val="0"/>
              </a:spcBef>
              <a:spcAft>
                <a:spcPts val="800"/>
              </a:spcAft>
              <a:buNone/>
            </a:pPr>
            <a:r>
              <a:rPr lang="en-US" dirty="0">
                <a:ea typeface="ＭＳ Ｐゴシック" pitchFamily="34" charset="-128"/>
              </a:rPr>
              <a:t>Chair of Chairs – Mary </a:t>
            </a:r>
            <a:r>
              <a:rPr lang="en-US" dirty="0" err="1">
                <a:ea typeface="ＭＳ Ｐゴシック" pitchFamily="34" charset="-128"/>
              </a:rPr>
              <a:t>Kjartenson</a:t>
            </a:r>
            <a:endParaRPr lang="en-US" dirty="0">
              <a:ea typeface="ＭＳ Ｐゴシック" pitchFamily="34" charset="-128"/>
            </a:endParaRPr>
          </a:p>
        </p:txBody>
      </p:sp>
      <p:sp>
        <p:nvSpPr>
          <p:cNvPr id="5" name="Slide Number Placeholder 4">
            <a:extLst>
              <a:ext uri="{FF2B5EF4-FFF2-40B4-BE49-F238E27FC236}">
                <a16:creationId xmlns:a16="http://schemas.microsoft.com/office/drawing/2014/main" id="{A19EE5CE-C90C-B908-99BA-B0215507D854}"/>
              </a:ext>
            </a:extLst>
          </p:cNvPr>
          <p:cNvSpPr>
            <a:spLocks noGrp="1"/>
          </p:cNvSpPr>
          <p:nvPr>
            <p:ph type="sldNum" sz="quarter" idx="12"/>
          </p:nvPr>
        </p:nvSpPr>
        <p:spPr/>
        <p:txBody>
          <a:bodyPr/>
          <a:lstStyle/>
          <a:p>
            <a:fld id="{401CF334-2D5C-4859-84A6-CA7E6E43FAEB}" type="slidenum">
              <a:rPr lang="en-US" smtClean="0"/>
              <a:t>26</a:t>
            </a:fld>
            <a:endParaRPr lang="en-US"/>
          </a:p>
        </p:txBody>
      </p:sp>
    </p:spTree>
    <p:extLst>
      <p:ext uri="{BB962C8B-B14F-4D97-AF65-F5344CB8AC3E}">
        <p14:creationId xmlns:p14="http://schemas.microsoft.com/office/powerpoint/2010/main" val="32456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034" y="1953690"/>
            <a:ext cx="10526466" cy="4329012"/>
          </a:xfrm>
        </p:spPr>
        <p:txBody>
          <a:bodyPr anchor="t">
            <a:noAutofit/>
          </a:bodyPr>
          <a:lstStyle/>
          <a:p>
            <a:pPr algn="ctr"/>
            <a:br>
              <a:rPr lang="en-US" sz="2600" dirty="0"/>
            </a:br>
            <a:br>
              <a:rPr lang="en-US" sz="2600" dirty="0"/>
            </a:br>
            <a:r>
              <a:rPr lang="en-US" sz="2600" dirty="0"/>
              <a:t>If the calendar was approved earlier, </a:t>
            </a:r>
            <a:br>
              <a:rPr lang="en-US" sz="2600" dirty="0"/>
            </a:br>
            <a:r>
              <a:rPr lang="en-US" sz="2600" dirty="0"/>
              <a:t>the first meeting of the 2025-26 SDMC Academic Senate is:</a:t>
            </a:r>
            <a:br>
              <a:rPr lang="en-US" sz="2600" b="0" dirty="0"/>
            </a:br>
            <a:r>
              <a:rPr lang="en-US" sz="2600" b="0" spc="-5" dirty="0">
                <a:effectLst/>
                <a:ea typeface="Tahoma" panose="020B0604030504040204" pitchFamily="34" charset="0"/>
              </a:rPr>
              <a:t>Tuesday, </a:t>
            </a:r>
            <a:r>
              <a:rPr lang="en-US" sz="2600" b="0" spc="-5" dirty="0">
                <a:ea typeface="Tahoma" panose="020B0604030504040204" pitchFamily="34" charset="0"/>
              </a:rPr>
              <a:t>October 7</a:t>
            </a:r>
            <a:r>
              <a:rPr lang="en-US" sz="2600" b="0" spc="-5" dirty="0">
                <a:effectLst/>
                <a:ea typeface="Tahoma" panose="020B0604030504040204" pitchFamily="34" charset="0"/>
              </a:rPr>
              <a:t>, 2025 </a:t>
            </a:r>
            <a:r>
              <a:rPr lang="en-US" sz="2600" b="0" spc="-5" dirty="0">
                <a:ea typeface="Tahoma" panose="020B0604030504040204" pitchFamily="34" charset="0"/>
              </a:rPr>
              <a:t>from </a:t>
            </a:r>
            <a:r>
              <a:rPr lang="en-US" sz="2600" b="0" spc="-5" dirty="0">
                <a:effectLst/>
                <a:ea typeface="Tahoma" panose="020B0604030504040204" pitchFamily="34" charset="0"/>
              </a:rPr>
              <a:t>3:30-5:00 pm in </a:t>
            </a:r>
            <a:r>
              <a:rPr lang="en-US" sz="2600" b="0" spc="-5" dirty="0">
                <a:ea typeface="Tahoma" panose="020B0604030504040204" pitchFamily="34" charset="0"/>
              </a:rPr>
              <a:t>M-110 and </a:t>
            </a:r>
            <a:r>
              <a:rPr lang="en-US" sz="2600" b="0" spc="-5" dirty="0">
                <a:effectLst/>
                <a:ea typeface="Tahoma" panose="020B0604030504040204" pitchFamily="34" charset="0"/>
              </a:rPr>
              <a:t>on </a:t>
            </a:r>
            <a:r>
              <a:rPr lang="en-US" sz="2600" b="0" spc="-5" dirty="0">
                <a:effectLst/>
                <a:ea typeface="Tahoma" panose="020B0604030504040204" pitchFamily="34" charset="0"/>
                <a:hlinkClick r:id="rId3"/>
              </a:rPr>
              <a:t>Zoom</a:t>
            </a:r>
            <a:r>
              <a:rPr lang="en-US" sz="2600" b="0" spc="-5" dirty="0">
                <a:effectLst/>
                <a:ea typeface="Tahoma" panose="020B0604030504040204" pitchFamily="34" charset="0"/>
              </a:rPr>
              <a:t>.</a:t>
            </a:r>
            <a:br>
              <a:rPr lang="en-US" sz="2600" b="0" dirty="0">
                <a:highlight>
                  <a:srgbClr val="FFFF00"/>
                </a:highlight>
              </a:rPr>
            </a:br>
            <a:br>
              <a:rPr lang="en-US" sz="2600" b="0" dirty="0"/>
            </a:br>
            <a:br>
              <a:rPr lang="en-US" sz="2600" b="0" dirty="0"/>
            </a:br>
            <a:r>
              <a:rPr lang="en-US" sz="2600" b="0" i="1" dirty="0"/>
              <a:t>Senators wishing to attend remotely can learn more via the</a:t>
            </a:r>
            <a:br>
              <a:rPr lang="en-US" sz="2600" b="0" i="1" dirty="0"/>
            </a:br>
            <a:r>
              <a:rPr lang="en-US" sz="2600" b="0" i="1" dirty="0">
                <a:hlinkClick r:id="rId4"/>
              </a:rPr>
              <a:t>A.S. Senator Remote Attendance Form</a:t>
            </a:r>
            <a:r>
              <a:rPr lang="en-US" sz="2600" b="0" i="1" dirty="0"/>
              <a:t>. Senators wishing to change their attendance to in person should contact </a:t>
            </a:r>
            <a:r>
              <a:rPr lang="en-US" sz="2600" b="0" i="1" dirty="0">
                <a:hlinkClick r:id="rId5"/>
              </a:rPr>
              <a:t>rgomez001@sdccd.edu</a:t>
            </a:r>
            <a:r>
              <a:rPr lang="en-US" sz="2600" b="0" i="1" dirty="0"/>
              <a:t>.</a:t>
            </a:r>
            <a:endParaRPr lang="en-US" sz="2600" i="1" dirty="0"/>
          </a:p>
        </p:txBody>
      </p:sp>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5" name="Title 2">
            <a:extLst>
              <a:ext uri="{FF2B5EF4-FFF2-40B4-BE49-F238E27FC236}">
                <a16:creationId xmlns:a16="http://schemas.microsoft.com/office/drawing/2014/main" id="{0F4959D2-E8F5-9A4D-9753-F655D3535591}"/>
              </a:ext>
            </a:extLst>
          </p:cNvPr>
          <p:cNvSpPr txBox="1">
            <a:spLocks/>
          </p:cNvSpPr>
          <p:nvPr/>
        </p:nvSpPr>
        <p:spPr>
          <a:xfrm>
            <a:off x="609600" y="433630"/>
            <a:ext cx="10972800" cy="1143000"/>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tx2"/>
                </a:solidFill>
                <a:effectLst/>
                <a:latin typeface="+mj-lt"/>
                <a:ea typeface="+mj-ea"/>
                <a:cs typeface="+mj-cs"/>
              </a:defRPr>
            </a:lvl1pPr>
          </a:lstStyle>
          <a:p>
            <a:r>
              <a:rPr lang="en-US" sz="5000" b="0" dirty="0"/>
              <a:t>9. Adjournment</a:t>
            </a:r>
          </a:p>
        </p:txBody>
      </p:sp>
      <p:sp>
        <p:nvSpPr>
          <p:cNvPr id="2" name="Slide Number Placeholder 1">
            <a:extLst>
              <a:ext uri="{FF2B5EF4-FFF2-40B4-BE49-F238E27FC236}">
                <a16:creationId xmlns:a16="http://schemas.microsoft.com/office/drawing/2014/main" id="{29BD54FE-0B9C-7C4F-B8D6-6F8C4BCB6136}"/>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5912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436210"/>
            <a:ext cx="12191999" cy="1149004"/>
          </a:xfrm>
        </p:spPr>
        <p:txBody>
          <a:bodyPr anchor="b">
            <a:normAutofit/>
          </a:bodyPr>
          <a:lstStyle/>
          <a:p>
            <a:pPr algn="ctr"/>
            <a:r>
              <a:rPr lang="en-US" sz="4000" dirty="0"/>
              <a:t>San Diego Miramar College Upcoming Events</a:t>
            </a:r>
          </a:p>
        </p:txBody>
      </p:sp>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2" name="Slide Number Placeholder 1">
            <a:extLst>
              <a:ext uri="{FF2B5EF4-FFF2-40B4-BE49-F238E27FC236}">
                <a16:creationId xmlns:a16="http://schemas.microsoft.com/office/drawing/2014/main" id="{A529FD48-7759-534D-8C2D-390EDFB483C0}"/>
              </a:ext>
            </a:extLst>
          </p:cNvPr>
          <p:cNvSpPr>
            <a:spLocks noGrp="1"/>
          </p:cNvSpPr>
          <p:nvPr>
            <p:ph type="sldNum" sz="quarter" idx="12"/>
          </p:nvPr>
        </p:nvSpPr>
        <p:spPr/>
        <p:txBody>
          <a:bodyPr/>
          <a:lstStyle/>
          <a:p>
            <a:fld id="{401CF334-2D5C-4859-84A6-CA7E6E43FAEB}" type="slidenum">
              <a:rPr lang="en-US" smtClean="0"/>
              <a:t>3</a:t>
            </a:fld>
            <a:endParaRPr lang="en-US"/>
          </a:p>
        </p:txBody>
      </p:sp>
      <p:sp>
        <p:nvSpPr>
          <p:cNvPr id="10" name="TextBox 9">
            <a:extLst>
              <a:ext uri="{FF2B5EF4-FFF2-40B4-BE49-F238E27FC236}">
                <a16:creationId xmlns:a16="http://schemas.microsoft.com/office/drawing/2014/main" id="{987D4F7E-4909-9A0F-12BD-5BD39648DB23}"/>
              </a:ext>
            </a:extLst>
          </p:cNvPr>
          <p:cNvSpPr txBox="1"/>
          <p:nvPr/>
        </p:nvSpPr>
        <p:spPr>
          <a:xfrm>
            <a:off x="302900" y="1923017"/>
            <a:ext cx="5791198" cy="3816429"/>
          </a:xfrm>
          <a:prstGeom prst="rect">
            <a:avLst/>
          </a:prstGeom>
          <a:noFill/>
          <a:ln>
            <a:solidFill>
              <a:schemeClr val="bg2"/>
            </a:solidFill>
          </a:ln>
        </p:spPr>
        <p:txBody>
          <a:bodyPr wrap="square">
            <a:spAutoFit/>
          </a:bodyPr>
          <a:lstStyle/>
          <a:p>
            <a:r>
              <a:rPr lang="en-US" sz="2200" b="1" dirty="0"/>
              <a:t>Campus Forum Monday, September 22, 2025 </a:t>
            </a:r>
          </a:p>
          <a:p>
            <a:r>
              <a:rPr lang="en-US" sz="2200" dirty="0"/>
              <a:t>L-105 Auditorium 3:00 p.m. – 4:00 p.m. </a:t>
            </a:r>
          </a:p>
          <a:p>
            <a:endParaRPr lang="en-US" sz="2200" b="1" dirty="0"/>
          </a:p>
          <a:p>
            <a:r>
              <a:rPr lang="en-US" sz="2200" b="1" dirty="0"/>
              <a:t>LGBTQ+ History Month: Flag Raising Event Wednesday, October 1, 2025 </a:t>
            </a:r>
          </a:p>
          <a:p>
            <a:r>
              <a:rPr lang="en-US" sz="2200" dirty="0"/>
              <a:t>N-Building 11:00 a.m. – 12:00 p.m.* </a:t>
            </a:r>
          </a:p>
          <a:p>
            <a:endParaRPr lang="en-US" sz="2200" dirty="0"/>
          </a:p>
          <a:p>
            <a:r>
              <a:rPr lang="en-US" sz="2200" b="1" dirty="0"/>
              <a:t>Invest in Success Thursday, October 16, 2025</a:t>
            </a:r>
            <a:r>
              <a:rPr lang="en-US" sz="2200" dirty="0"/>
              <a:t> </a:t>
            </a:r>
          </a:p>
          <a:p>
            <a:r>
              <a:rPr lang="en-US" sz="2200" dirty="0"/>
              <a:t>Tom Ham’s Lighthouse 4:00 p.m. – 8:00 p.m. </a:t>
            </a:r>
          </a:p>
        </p:txBody>
      </p:sp>
      <p:sp>
        <p:nvSpPr>
          <p:cNvPr id="11" name="TextBox 10">
            <a:extLst>
              <a:ext uri="{FF2B5EF4-FFF2-40B4-BE49-F238E27FC236}">
                <a16:creationId xmlns:a16="http://schemas.microsoft.com/office/drawing/2014/main" id="{06A21A18-843F-38DA-3F46-1BA00C418E6D}"/>
              </a:ext>
            </a:extLst>
          </p:cNvPr>
          <p:cNvSpPr txBox="1"/>
          <p:nvPr/>
        </p:nvSpPr>
        <p:spPr>
          <a:xfrm>
            <a:off x="1583055" y="6077248"/>
            <a:ext cx="9025890" cy="461665"/>
          </a:xfrm>
          <a:prstGeom prst="rect">
            <a:avLst/>
          </a:prstGeom>
          <a:noFill/>
          <a:ln>
            <a:noFill/>
          </a:ln>
        </p:spPr>
        <p:txBody>
          <a:bodyPr wrap="square">
            <a:spAutoFit/>
          </a:bodyPr>
          <a:lstStyle/>
          <a:p>
            <a:pPr marL="920750" indent="-920750" algn="ctr">
              <a:buClr>
                <a:srgbClr val="20557B"/>
              </a:buClr>
            </a:pPr>
            <a:r>
              <a:rPr lang="en-US" sz="2400" dirty="0">
                <a:hlinkClick r:id="rId3"/>
              </a:rPr>
              <a:t>2025-2026 Major Annual Event Calendar</a:t>
            </a:r>
            <a:endParaRPr lang="en-US" sz="2200" b="1" i="0" u="none" strike="noStrike" dirty="0">
              <a:solidFill>
                <a:srgbClr val="2C2E32"/>
              </a:solidFill>
              <a:effectLst/>
            </a:endParaRPr>
          </a:p>
        </p:txBody>
      </p:sp>
      <p:sp>
        <p:nvSpPr>
          <p:cNvPr id="13" name="TextBox 12">
            <a:extLst>
              <a:ext uri="{FF2B5EF4-FFF2-40B4-BE49-F238E27FC236}">
                <a16:creationId xmlns:a16="http://schemas.microsoft.com/office/drawing/2014/main" id="{8ED2C1C1-52CE-1470-27C4-CE55FAFA1246}"/>
              </a:ext>
            </a:extLst>
          </p:cNvPr>
          <p:cNvSpPr txBox="1"/>
          <p:nvPr/>
        </p:nvSpPr>
        <p:spPr>
          <a:xfrm>
            <a:off x="6400801" y="1923016"/>
            <a:ext cx="5504330" cy="3477875"/>
          </a:xfrm>
          <a:prstGeom prst="rect">
            <a:avLst/>
          </a:prstGeom>
          <a:noFill/>
          <a:ln>
            <a:solidFill>
              <a:schemeClr val="bg2"/>
            </a:solidFill>
          </a:ln>
        </p:spPr>
        <p:txBody>
          <a:bodyPr wrap="square">
            <a:spAutoFit/>
          </a:bodyPr>
          <a:lstStyle/>
          <a:p>
            <a:r>
              <a:rPr lang="en-US" sz="2200" b="1" dirty="0"/>
              <a:t>Equity Summit Friday, October 24, 2025 </a:t>
            </a:r>
          </a:p>
          <a:p>
            <a:r>
              <a:rPr lang="en-US" sz="2200" dirty="0"/>
              <a:t>TBA 8:30 a.m. – 1:30 p.m. </a:t>
            </a:r>
          </a:p>
          <a:p>
            <a:endParaRPr lang="en-US" sz="2200" dirty="0"/>
          </a:p>
          <a:p>
            <a:r>
              <a:rPr lang="en-US" sz="2200" b="1" dirty="0"/>
              <a:t>Campus Forum Monday, October 27, 2025 </a:t>
            </a:r>
          </a:p>
          <a:p>
            <a:r>
              <a:rPr lang="en-US" sz="2200" dirty="0"/>
              <a:t>Zoom 3:00 p.m. – 4:00 p.m. </a:t>
            </a:r>
          </a:p>
          <a:p>
            <a:endParaRPr lang="en-US" sz="2200" dirty="0"/>
          </a:p>
          <a:p>
            <a:r>
              <a:rPr lang="en-US" sz="2200" b="1" dirty="0"/>
              <a:t>Native Heritage Month: Flag Raising Event Monday, November 3, 2025 </a:t>
            </a:r>
          </a:p>
          <a:p>
            <a:r>
              <a:rPr lang="en-US" sz="2200" dirty="0"/>
              <a:t>N-Building 12:00 p.m. – 1:00 p.m. </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EC70-9CE3-2C69-5820-C6C4D4C4F7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EFB634-E847-9A72-C7CE-EE0CB3CA0241}"/>
              </a:ext>
            </a:extLst>
          </p:cNvPr>
          <p:cNvSpPr>
            <a:spLocks noGrp="1"/>
          </p:cNvSpPr>
          <p:nvPr>
            <p:ph type="title"/>
          </p:nvPr>
        </p:nvSpPr>
        <p:spPr>
          <a:xfrm>
            <a:off x="914400" y="925741"/>
            <a:ext cx="10363200" cy="2213700"/>
          </a:xfrm>
        </p:spPr>
        <p:txBody>
          <a:bodyPr anchor="b">
            <a:normAutofit/>
          </a:bodyPr>
          <a:lstStyle/>
          <a:p>
            <a:pPr algn="r"/>
            <a:r>
              <a:rPr lang="en-US" sz="6000" dirty="0"/>
              <a:t>San Diego Miramar College</a:t>
            </a:r>
            <a:br>
              <a:rPr lang="en-US" sz="6000" dirty="0"/>
            </a:br>
            <a:r>
              <a:rPr lang="en-US" sz="6000" dirty="0"/>
              <a:t>Academic Senate Meeting</a:t>
            </a:r>
          </a:p>
        </p:txBody>
      </p:sp>
      <p:sp>
        <p:nvSpPr>
          <p:cNvPr id="5" name="Subtitle 4">
            <a:extLst>
              <a:ext uri="{FF2B5EF4-FFF2-40B4-BE49-F238E27FC236}">
                <a16:creationId xmlns:a16="http://schemas.microsoft.com/office/drawing/2014/main" id="{527F8943-2855-FE7E-61B6-31EF6CA8C9F0}"/>
              </a:ext>
            </a:extLst>
          </p:cNvPr>
          <p:cNvSpPr>
            <a:spLocks noGrp="1"/>
          </p:cNvSpPr>
          <p:nvPr>
            <p:ph type="body" idx="1"/>
          </p:nvPr>
        </p:nvSpPr>
        <p:spPr>
          <a:xfrm>
            <a:off x="914400" y="3377615"/>
            <a:ext cx="10363200" cy="2637309"/>
          </a:xfrm>
        </p:spPr>
        <p:txBody>
          <a:bodyPr anchor="t">
            <a:noAutofit/>
          </a:bodyPr>
          <a:lstStyle/>
          <a:p>
            <a:pPr algn="r">
              <a:spcBef>
                <a:spcPts val="0"/>
              </a:spcBef>
            </a:pPr>
            <a:r>
              <a:rPr lang="en-US" sz="3200" b="1" dirty="0"/>
              <a:t>September 16, 2025</a:t>
            </a:r>
          </a:p>
          <a:p>
            <a:pPr algn="r">
              <a:spcBef>
                <a:spcPts val="0"/>
              </a:spcBef>
            </a:pPr>
            <a:r>
              <a:rPr lang="en-US" sz="3200" b="1" dirty="0"/>
              <a:t>2024-25 Academic Year</a:t>
            </a:r>
          </a:p>
          <a:p>
            <a:pPr algn="r">
              <a:spcBef>
                <a:spcPts val="0"/>
              </a:spcBef>
            </a:pPr>
            <a:endParaRPr lang="en-US" sz="3200" dirty="0"/>
          </a:p>
          <a:p>
            <a:pPr algn="r">
              <a:spcBef>
                <a:spcPts val="0"/>
              </a:spcBef>
            </a:pPr>
            <a:r>
              <a:rPr lang="en-US" sz="3200" b="1" i="1" dirty="0"/>
              <a:t>Cultivating Community:</a:t>
            </a:r>
          </a:p>
          <a:p>
            <a:pPr algn="r">
              <a:spcBef>
                <a:spcPts val="0"/>
              </a:spcBef>
            </a:pPr>
            <a:r>
              <a:rPr lang="en-US" sz="3200" b="1" i="1" dirty="0"/>
              <a:t>Making the invisible visible</a:t>
            </a:r>
            <a:endParaRPr lang="en-US" sz="1600" b="1" i="1" dirty="0"/>
          </a:p>
          <a:p>
            <a:pPr algn="r">
              <a:spcBef>
                <a:spcPts val="0"/>
              </a:spcBef>
            </a:pPr>
            <a:endParaRPr lang="en-US" sz="1600" dirty="0"/>
          </a:p>
          <a:p>
            <a:pPr algn="r">
              <a:spcBef>
                <a:spcPts val="0"/>
              </a:spcBef>
            </a:pPr>
            <a:r>
              <a:rPr lang="en-US" sz="1600" dirty="0"/>
              <a:t>Attending for Flex credit? Email </a:t>
            </a:r>
            <a:r>
              <a:rPr lang="en-US" sz="1600" dirty="0">
                <a:hlinkClick r:id="rId3"/>
              </a:rPr>
              <a:t>rgomez001@sdccd.edu</a:t>
            </a:r>
            <a:r>
              <a:rPr lang="en-US" sz="1600" dirty="0"/>
              <a:t> or </a:t>
            </a:r>
            <a:r>
              <a:rPr lang="en-US" sz="1600" dirty="0">
                <a:hlinkClick r:id="rId4"/>
              </a:rPr>
              <a:t>jbartolo@sdccd.edu</a:t>
            </a:r>
            <a:endParaRPr lang="en-US" sz="1600" dirty="0"/>
          </a:p>
        </p:txBody>
      </p:sp>
      <p:sp>
        <p:nvSpPr>
          <p:cNvPr id="6" name="TextBox 5">
            <a:extLst>
              <a:ext uri="{FF2B5EF4-FFF2-40B4-BE49-F238E27FC236}">
                <a16:creationId xmlns:a16="http://schemas.microsoft.com/office/drawing/2014/main" id="{AA818314-FB21-D03F-D4DD-655196972C5F}"/>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pic>
        <p:nvPicPr>
          <p:cNvPr id="7" name="Picture 6">
            <a:hlinkClick r:id="rId5"/>
            <a:extLst>
              <a:ext uri="{FF2B5EF4-FFF2-40B4-BE49-F238E27FC236}">
                <a16:creationId xmlns:a16="http://schemas.microsoft.com/office/drawing/2014/main" id="{A5BB79AC-EDAE-A381-D8C0-F32A27B9377A}"/>
              </a:ext>
            </a:extLst>
          </p:cNvPr>
          <p:cNvPicPr>
            <a:picLocks noChangeAspect="1"/>
          </p:cNvPicPr>
          <p:nvPr/>
        </p:nvPicPr>
        <p:blipFill>
          <a:blip r:embed="rId6"/>
          <a:stretch>
            <a:fillRect/>
          </a:stretch>
        </p:blipFill>
        <p:spPr>
          <a:xfrm>
            <a:off x="2559156" y="3448923"/>
            <a:ext cx="2133600" cy="2168577"/>
          </a:xfrm>
          <a:prstGeom prst="rect">
            <a:avLst/>
          </a:prstGeom>
        </p:spPr>
      </p:pic>
      <p:sp>
        <p:nvSpPr>
          <p:cNvPr id="3" name="TextBox 2">
            <a:extLst>
              <a:ext uri="{FF2B5EF4-FFF2-40B4-BE49-F238E27FC236}">
                <a16:creationId xmlns:a16="http://schemas.microsoft.com/office/drawing/2014/main" id="{FC076271-23F4-7A94-6905-FC29AA10E124}"/>
              </a:ext>
            </a:extLst>
          </p:cNvPr>
          <p:cNvSpPr txBox="1"/>
          <p:nvPr/>
        </p:nvSpPr>
        <p:spPr>
          <a:xfrm>
            <a:off x="2592686" y="5527433"/>
            <a:ext cx="2105576" cy="276999"/>
          </a:xfrm>
          <a:prstGeom prst="rect">
            <a:avLst/>
          </a:prstGeom>
          <a:noFill/>
          <a:ln>
            <a:noFill/>
          </a:ln>
        </p:spPr>
        <p:txBody>
          <a:bodyPr wrap="none" rtlCol="0">
            <a:spAutoFit/>
          </a:bodyPr>
          <a:lstStyle/>
          <a:p>
            <a:r>
              <a:rPr lang="en-US" sz="1200" dirty="0"/>
              <a:t>(QR Code for A.S. Webpage)</a:t>
            </a:r>
          </a:p>
        </p:txBody>
      </p:sp>
      <p:sp>
        <p:nvSpPr>
          <p:cNvPr id="2" name="Slide Number Placeholder 1">
            <a:extLst>
              <a:ext uri="{FF2B5EF4-FFF2-40B4-BE49-F238E27FC236}">
                <a16:creationId xmlns:a16="http://schemas.microsoft.com/office/drawing/2014/main" id="{3EB1C46F-8268-EF23-A14A-FD08B0996EAF}"/>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105624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59543"/>
            <a:ext cx="10972800" cy="833602"/>
          </a:xfrm>
        </p:spPr>
        <p:txBody>
          <a:bodyPr/>
          <a:lstStyle/>
          <a:p>
            <a:r>
              <a:rPr lang="en-US" dirty="0"/>
              <a:t>2. Agenda Overview</a:t>
            </a:r>
          </a:p>
        </p:txBody>
      </p:sp>
      <p:sp>
        <p:nvSpPr>
          <p:cNvPr id="2" name="Content Placeholder 1"/>
          <p:cNvSpPr>
            <a:spLocks noGrp="1"/>
          </p:cNvSpPr>
          <p:nvPr>
            <p:ph idx="1"/>
          </p:nvPr>
        </p:nvSpPr>
        <p:spPr>
          <a:xfrm>
            <a:off x="335922" y="1422564"/>
            <a:ext cx="11520156" cy="4485795"/>
          </a:xfrm>
        </p:spPr>
        <p:txBody>
          <a:bodyPr numCol="2">
            <a:noAutofit/>
          </a:bodyPr>
          <a:lstStyle/>
          <a:p>
            <a:pPr marL="514350" lvl="0" indent="-514350">
              <a:spcBef>
                <a:spcPts val="0"/>
              </a:spcBef>
              <a:buFont typeface="+mj-lt"/>
              <a:buAutoNum type="arabicPeriod"/>
            </a:pPr>
            <a:r>
              <a:rPr lang="en-US" sz="2000" dirty="0"/>
              <a:t>Call to Order</a:t>
            </a:r>
          </a:p>
          <a:p>
            <a:pPr marL="514350" lvl="0" indent="-514350">
              <a:spcBef>
                <a:spcPts val="0"/>
              </a:spcBef>
              <a:buFont typeface="+mj-lt"/>
              <a:buAutoNum type="arabicPeriod"/>
            </a:pPr>
            <a:r>
              <a:rPr lang="en-US" sz="2000" dirty="0"/>
              <a:t>Approval of Agenda &amp; Consent Calendar</a:t>
            </a:r>
          </a:p>
          <a:p>
            <a:pPr marL="880110" lvl="1" indent="-514350">
              <a:spcBef>
                <a:spcPts val="0"/>
              </a:spcBef>
              <a:buFont typeface="+mj-lt"/>
              <a:buAutoNum type="alphaLcPeriod"/>
            </a:pPr>
            <a:r>
              <a:rPr lang="en-US" sz="2000" b="0" i="0" u="none" strike="noStrike" dirty="0">
                <a:solidFill>
                  <a:srgbClr val="006E79"/>
                </a:solidFill>
                <a:effectLst/>
                <a:hlinkClick r:id="rId2"/>
              </a:rPr>
              <a:t>DRAFT Minutes 052025</a:t>
            </a:r>
            <a:endParaRPr lang="en-US" sz="2000" dirty="0">
              <a:hlinkClick r:id="rId3"/>
            </a:endParaRPr>
          </a:p>
          <a:p>
            <a:pPr marL="514350" lvl="0" indent="-514350">
              <a:spcBef>
                <a:spcPts val="0"/>
              </a:spcBef>
              <a:buFont typeface="+mj-lt"/>
              <a:buAutoNum type="arabicPeriod"/>
            </a:pPr>
            <a:r>
              <a:rPr lang="en-US" sz="2000" dirty="0"/>
              <a:t>Land Acknowledgement</a:t>
            </a:r>
          </a:p>
          <a:p>
            <a:pPr marL="514350" lvl="0" indent="-514350">
              <a:spcBef>
                <a:spcPts val="0"/>
              </a:spcBef>
              <a:buFont typeface="+mj-lt"/>
              <a:buAutoNum type="arabicPeriod"/>
            </a:pPr>
            <a:r>
              <a:rPr lang="en-US" sz="2000" dirty="0"/>
              <a:t>Public Comments</a:t>
            </a:r>
          </a:p>
          <a:p>
            <a:pPr marL="514350" indent="-514350">
              <a:spcBef>
                <a:spcPts val="0"/>
              </a:spcBef>
              <a:buFont typeface="+mj-lt"/>
              <a:buAutoNum type="arabicPeriod"/>
            </a:pPr>
            <a:r>
              <a:rPr lang="en-US" sz="2000" dirty="0"/>
              <a:t>Action Items</a:t>
            </a:r>
          </a:p>
          <a:p>
            <a:pPr marL="744538" marR="0" indent="-338138">
              <a:spcBef>
                <a:spcPts val="0"/>
              </a:spcBef>
              <a:spcAft>
                <a:spcPts val="0"/>
              </a:spcAft>
              <a:buFont typeface="+mj-lt"/>
              <a:buAutoNum type="alphaLcPeriod"/>
            </a:pPr>
            <a:r>
              <a:rPr lang="en-US" sz="2000" dirty="0">
                <a:effectLst/>
                <a:latin typeface="Arial" panose="020B0604020202020204" pitchFamily="34" charset="0"/>
                <a:ea typeface="Arial" panose="020B0604020202020204" pitchFamily="34" charset="0"/>
                <a:cs typeface="Times New Roman" panose="02020603050405020304" pitchFamily="18" charset="0"/>
              </a:rPr>
              <a:t>Second Read: </a:t>
            </a:r>
            <a:r>
              <a:rPr lang="en-US" sz="2000" u="sng" dirty="0">
                <a:hlinkClick r:id="rId4"/>
              </a:rPr>
              <a:t>Second Read: Miramar College Technology Plan</a:t>
            </a:r>
            <a:endParaRPr lang="en-US" sz="2000" u="sng" dirty="0"/>
          </a:p>
          <a:p>
            <a:pPr marL="744538" indent="-338138">
              <a:spcBef>
                <a:spcPts val="0"/>
              </a:spcBef>
              <a:buFont typeface="+mj-lt"/>
              <a:buAutoNum type="alphaLcPeriod"/>
            </a:pPr>
            <a:r>
              <a:rPr lang="en-US" sz="2000" dirty="0"/>
              <a:t>Updating Minimum Qualifications: Adding Filipino Studies to Ethnic Studies</a:t>
            </a:r>
          </a:p>
          <a:p>
            <a:pPr marL="1110298" lvl="1" indent="-338138">
              <a:spcBef>
                <a:spcPts val="0"/>
              </a:spcBef>
              <a:buFont typeface="+mj-lt"/>
              <a:buAutoNum type="alphaLcPeriod"/>
            </a:pPr>
            <a:r>
              <a:rPr lang="en-US" sz="2000" dirty="0"/>
              <a:t>Submission: </a:t>
            </a:r>
            <a:r>
              <a:rPr lang="en-US" sz="2000" u="sng" dirty="0">
                <a:hlinkClick r:id="rId5"/>
              </a:rPr>
              <a:t>Revision FILI 2509</a:t>
            </a:r>
            <a:endParaRPr lang="en-US" sz="2000" u="sng" dirty="0"/>
          </a:p>
          <a:p>
            <a:pPr marL="1110298" lvl="1" indent="-338138">
              <a:spcBef>
                <a:spcPts val="0"/>
              </a:spcBef>
              <a:buFont typeface="+mj-lt"/>
              <a:buAutoNum type="alphaLcPeriod"/>
            </a:pPr>
            <a:r>
              <a:rPr lang="en-US" sz="2000" dirty="0"/>
              <a:t>Support Letters: </a:t>
            </a:r>
            <a:r>
              <a:rPr lang="en-US" sz="2000" u="sng" dirty="0">
                <a:hlinkClick r:id="rId6"/>
              </a:rPr>
              <a:t>ASCCC API Caucus</a:t>
            </a:r>
            <a:r>
              <a:rPr lang="en-US" sz="2000" dirty="0"/>
              <a:t> | </a:t>
            </a:r>
            <a:r>
              <a:rPr lang="en-US" sz="2000" u="sng" dirty="0">
                <a:hlinkClick r:id="rId7"/>
              </a:rPr>
              <a:t>FANHS Director</a:t>
            </a:r>
            <a:r>
              <a:rPr lang="en-US" sz="2000" dirty="0"/>
              <a:t> | </a:t>
            </a:r>
            <a:r>
              <a:rPr lang="en-US" sz="2000" u="sng" dirty="0">
                <a:hlinkClick r:id="rId8"/>
              </a:rPr>
              <a:t>Region 10</a:t>
            </a:r>
            <a:r>
              <a:rPr lang="en-US" sz="2000" dirty="0"/>
              <a:t>  </a:t>
            </a:r>
          </a:p>
          <a:p>
            <a:pPr marL="772160" lvl="1" indent="0">
              <a:spcBef>
                <a:spcPts val="0"/>
              </a:spcBef>
              <a:buNone/>
            </a:pPr>
            <a:endParaRPr lang="en-US" sz="2000" dirty="0">
              <a:latin typeface="Arial" panose="020B0604020202020204" pitchFamily="34" charset="0"/>
              <a:ea typeface="Arial" panose="020B0604020202020204" pitchFamily="34" charset="0"/>
              <a:cs typeface="Times New Roman" panose="02020603050405020304" pitchFamily="18" charset="0"/>
            </a:endParaRPr>
          </a:p>
          <a:p>
            <a:pPr marL="772160" lvl="1" indent="0">
              <a:spcBef>
                <a:spcPts val="0"/>
              </a:spcBef>
              <a:buNone/>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514350" indent="-514350">
              <a:spcBef>
                <a:spcPts val="0"/>
              </a:spcBef>
              <a:buFont typeface="+mj-lt"/>
              <a:buAutoNum type="arabicPeriod" startAt="6"/>
            </a:pPr>
            <a:r>
              <a:rPr lang="en-US" sz="2000" dirty="0"/>
              <a:t>Discussion Items</a:t>
            </a:r>
          </a:p>
          <a:p>
            <a:pPr marL="880110" lvl="1" indent="-514350">
              <a:spcBef>
                <a:spcPts val="0"/>
              </a:spcBef>
              <a:buFont typeface="+mj-lt"/>
              <a:buAutoNum type="alphaLcPeriod"/>
            </a:pPr>
            <a:r>
              <a:rPr lang="en-US" sz="2000" dirty="0"/>
              <a:t>Standing: Curriculum Committee Updates</a:t>
            </a:r>
          </a:p>
          <a:p>
            <a:pPr marL="880110" lvl="1" indent="-514350">
              <a:spcBef>
                <a:spcPts val="0"/>
              </a:spcBef>
              <a:buFont typeface="+mj-lt"/>
              <a:buAutoNum type="alphaLcPeriod"/>
            </a:pPr>
            <a:r>
              <a:rPr lang="en-US" sz="2000" dirty="0">
                <a:ea typeface="Tahoma" panose="020B0604030504040204" pitchFamily="34" charset="0"/>
              </a:rPr>
              <a:t>CRM Implementation Update – Element 451</a:t>
            </a:r>
          </a:p>
          <a:p>
            <a:pPr marL="880110" lvl="1" indent="-514350">
              <a:spcBef>
                <a:spcPts val="0"/>
              </a:spcBef>
              <a:buFont typeface="+mj-lt"/>
              <a:buAutoNum type="alphaLcPeriod"/>
            </a:pPr>
            <a:r>
              <a:rPr lang="en-US" sz="2000" dirty="0">
                <a:effectLst/>
                <a:ea typeface="Tahoma" panose="020B0604030504040204" pitchFamily="34" charset="0"/>
              </a:rPr>
              <a:t>Miramar AI Working Group</a:t>
            </a:r>
          </a:p>
          <a:p>
            <a:pPr marL="514350" indent="-514350">
              <a:spcBef>
                <a:spcPts val="0"/>
              </a:spcBef>
              <a:buFont typeface="+mj-lt"/>
              <a:buAutoNum type="arabicPeriod" startAt="7"/>
            </a:pPr>
            <a:r>
              <a:rPr lang="en-US" sz="2000" dirty="0"/>
              <a:t>Reports:</a:t>
            </a:r>
          </a:p>
          <a:p>
            <a:pPr marL="880110" lvl="1" indent="-514350">
              <a:spcBef>
                <a:spcPts val="0"/>
              </a:spcBef>
              <a:buFont typeface="+mj-lt"/>
              <a:buAutoNum type="alphaLcPeriod"/>
            </a:pPr>
            <a:r>
              <a:rPr lang="en-US" sz="2000" dirty="0"/>
              <a:t>Committee Reports</a:t>
            </a:r>
          </a:p>
          <a:p>
            <a:pPr marL="1154430" lvl="2" indent="-514350">
              <a:spcBef>
                <a:spcPts val="0"/>
              </a:spcBef>
              <a:buFont typeface="+mj-lt"/>
              <a:buAutoNum type="alphaLcPeriod"/>
            </a:pPr>
            <a:r>
              <a:rPr lang="en-US" sz="1700" dirty="0"/>
              <a:t>Basic Needs Taskforce</a:t>
            </a:r>
            <a:endParaRPr lang="en-US" sz="1700" strike="sngStrike" dirty="0"/>
          </a:p>
          <a:p>
            <a:pPr marL="880110" lvl="1" indent="-514350">
              <a:spcBef>
                <a:spcPts val="0"/>
              </a:spcBef>
              <a:buFont typeface="+mj-lt"/>
              <a:buAutoNum type="alphaLcPeriod"/>
            </a:pPr>
            <a:r>
              <a:rPr lang="en-US" sz="2000" dirty="0"/>
              <a:t>Special Reports</a:t>
            </a:r>
          </a:p>
          <a:p>
            <a:pPr marL="1154430" lvl="2" indent="-514350">
              <a:spcBef>
                <a:spcPts val="0"/>
              </a:spcBef>
              <a:buFont typeface="+mj-lt"/>
              <a:buAutoNum type="alphaLcPeriod"/>
            </a:pPr>
            <a:r>
              <a:rPr lang="en-US" sz="1700" dirty="0"/>
              <a:t>Puente/Umoja Update</a:t>
            </a:r>
          </a:p>
          <a:p>
            <a:pPr marL="1154430" lvl="2" indent="-514350">
              <a:spcBef>
                <a:spcPts val="0"/>
              </a:spcBef>
              <a:buFont typeface="+mj-lt"/>
              <a:buAutoNum type="alphaLcPeriod"/>
            </a:pPr>
            <a:r>
              <a:rPr lang="en-US" sz="1700" dirty="0"/>
              <a:t>Faculty Salaries &amp; Retaining Faculty Update</a:t>
            </a:r>
          </a:p>
          <a:p>
            <a:pPr marL="880110" lvl="1" indent="-514350">
              <a:spcBef>
                <a:spcPts val="0"/>
              </a:spcBef>
              <a:buFont typeface="+mj-lt"/>
              <a:buAutoNum type="alphaLcPeriod"/>
            </a:pPr>
            <a:r>
              <a:rPr lang="en-US" sz="2000" dirty="0"/>
              <a:t>Executive Committee Reports</a:t>
            </a:r>
          </a:p>
          <a:p>
            <a:pPr marL="1154430" lvl="2" indent="-514350">
              <a:spcBef>
                <a:spcPts val="0"/>
              </a:spcBef>
              <a:buFont typeface="+mj-lt"/>
              <a:buAutoNum type="romanLcPeriod"/>
            </a:pPr>
            <a:r>
              <a:rPr lang="en-US" sz="2000" dirty="0">
                <a:hlinkClick r:id="rId9"/>
              </a:rPr>
              <a:t>AS Resource Document</a:t>
            </a:r>
            <a:endParaRPr lang="en-US" sz="2000" dirty="0"/>
          </a:p>
          <a:p>
            <a:pPr marL="514350" lvl="0" indent="-514350">
              <a:spcBef>
                <a:spcPts val="0"/>
              </a:spcBef>
              <a:buFont typeface="+mj-lt"/>
              <a:buAutoNum type="arabicPeriod" startAt="7"/>
            </a:pPr>
            <a:r>
              <a:rPr lang="en-US" sz="2000" dirty="0"/>
              <a:t>Announcements</a:t>
            </a:r>
          </a:p>
          <a:p>
            <a:pPr marL="514350" lvl="0" indent="-514350">
              <a:spcBef>
                <a:spcPts val="0"/>
              </a:spcBef>
              <a:buFont typeface="+mj-lt"/>
              <a:buAutoNum type="arabicPeriod" startAt="7"/>
            </a:pPr>
            <a:r>
              <a:rPr lang="en-US" sz="2000" dirty="0"/>
              <a:t>Adjournment</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5</a:t>
            </a:fld>
            <a:endParaRPr lang="en-US"/>
          </a:p>
        </p:txBody>
      </p:sp>
      <p:sp>
        <p:nvSpPr>
          <p:cNvPr id="6" name="TextBox 5">
            <a:extLst>
              <a:ext uri="{FF2B5EF4-FFF2-40B4-BE49-F238E27FC236}">
                <a16:creationId xmlns:a16="http://schemas.microsoft.com/office/drawing/2014/main" id="{13743A35-43E1-534B-A511-51AA5367A8C2}"/>
              </a:ext>
            </a:extLst>
          </p:cNvPr>
          <p:cNvSpPr txBox="1"/>
          <p:nvPr/>
        </p:nvSpPr>
        <p:spPr>
          <a:xfrm>
            <a:off x="1583055" y="6137778"/>
            <a:ext cx="9025890" cy="430887"/>
          </a:xfrm>
          <a:prstGeom prst="rect">
            <a:avLst/>
          </a:prstGeom>
          <a:noFill/>
          <a:ln>
            <a:noFill/>
          </a:ln>
        </p:spPr>
        <p:txBody>
          <a:bodyPr wrap="square">
            <a:spAutoFit/>
          </a:bodyPr>
          <a:lstStyle/>
          <a:p>
            <a:pPr marL="920750" indent="-920750" algn="ctr">
              <a:buClr>
                <a:srgbClr val="20557B"/>
              </a:buClr>
            </a:pPr>
            <a:r>
              <a:rPr lang="en-US" sz="2200" b="1" spc="-5" dirty="0">
                <a:solidFill>
                  <a:srgbClr val="000000"/>
                </a:solidFill>
                <a:effectLst/>
                <a:ea typeface="Arial" panose="020B0604020202020204" pitchFamily="34" charset="0"/>
                <a:cs typeface="Times New Roman" panose="02020603050405020304" pitchFamily="18" charset="0"/>
                <a:hlinkClick r:id="rId10"/>
              </a:rPr>
              <a:t>A.S. Agenda for </a:t>
            </a:r>
            <a:r>
              <a:rPr lang="en-US" sz="2200" b="1" spc="-5" dirty="0">
                <a:solidFill>
                  <a:srgbClr val="000000"/>
                </a:solidFill>
                <a:effectLst/>
                <a:ea typeface="Arial" panose="020B0604020202020204" pitchFamily="34" charset="0"/>
                <a:cs typeface="Times New Roman" panose="02020603050405020304" pitchFamily="18" charset="0"/>
                <a:hlinkClick r:id="rId11"/>
              </a:rPr>
              <a:t>9/16/25</a:t>
            </a:r>
            <a:r>
              <a:rPr lang="en-US" sz="2200" b="1" spc="-5" dirty="0">
                <a:solidFill>
                  <a:srgbClr val="000000"/>
                </a:solidFill>
                <a:effectLst/>
                <a:ea typeface="Arial" panose="020B0604020202020204" pitchFamily="34" charset="0"/>
                <a:cs typeface="Times New Roman" panose="02020603050405020304" pitchFamily="18" charset="0"/>
              </a:rPr>
              <a:t>		</a:t>
            </a:r>
            <a:r>
              <a:rPr lang="en-US" sz="2200" b="1" i="0" u="none" strike="noStrike" dirty="0">
                <a:solidFill>
                  <a:srgbClr val="006E79"/>
                </a:solidFill>
                <a:effectLst/>
                <a:hlinkClick r:id="rId12"/>
              </a:rPr>
              <a:t> AS Code of Conduct</a:t>
            </a:r>
            <a:endParaRPr lang="en-US" sz="2200" b="1" i="0" u="none" strike="noStrike" dirty="0">
              <a:solidFill>
                <a:srgbClr val="2C2E32"/>
              </a:solidFill>
              <a:effectLst/>
            </a:endParaRPr>
          </a:p>
        </p:txBody>
      </p:sp>
    </p:spTree>
    <p:extLst>
      <p:ext uri="{BB962C8B-B14F-4D97-AF65-F5344CB8AC3E}">
        <p14:creationId xmlns:p14="http://schemas.microsoft.com/office/powerpoint/2010/main" val="11857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6</a:t>
            </a:fld>
            <a:endParaRPr lang="en-US"/>
          </a:p>
        </p:txBody>
      </p:sp>
      <p:sp>
        <p:nvSpPr>
          <p:cNvPr id="9" name="TextBox 8">
            <a:extLst>
              <a:ext uri="{FF2B5EF4-FFF2-40B4-BE49-F238E27FC236}">
                <a16:creationId xmlns:a16="http://schemas.microsoft.com/office/drawing/2014/main" id="{6D9DAACF-EF70-464A-BD16-2E96EBF29215}"/>
              </a:ext>
            </a:extLst>
          </p:cNvPr>
          <p:cNvSpPr txBox="1"/>
          <p:nvPr/>
        </p:nvSpPr>
        <p:spPr>
          <a:xfrm>
            <a:off x="164123" y="6324600"/>
            <a:ext cx="11768797" cy="369332"/>
          </a:xfrm>
          <a:prstGeom prst="rect">
            <a:avLst/>
          </a:prstGeom>
          <a:noFill/>
          <a:ln>
            <a:solidFill>
              <a:schemeClr val="bg2"/>
            </a:solidFill>
          </a:ln>
        </p:spPr>
        <p:txBody>
          <a:bodyPr wrap="square" rtlCol="0">
            <a:spAutoFit/>
          </a:bodyPr>
          <a:lstStyle/>
          <a:p>
            <a:pPr marL="120650" algn="ctr"/>
            <a:r>
              <a:rPr lang="en-US" i="1" dirty="0"/>
              <a:t>Resources: </a:t>
            </a:r>
            <a:r>
              <a:rPr lang="en-US" i="1" dirty="0">
                <a:hlinkClick r:id="rId3"/>
              </a:rPr>
              <a:t>“Making a land acknowledgment meaningful”</a:t>
            </a:r>
            <a:r>
              <a:rPr lang="en-US" i="1" dirty="0"/>
              <a:t>; </a:t>
            </a:r>
            <a:r>
              <a:rPr lang="en-US" i="1" dirty="0">
                <a:hlinkClick r:id="rId4"/>
              </a:rPr>
              <a:t>A call for more powerful land acknowledgements</a:t>
            </a:r>
            <a:endParaRPr lang="en-US" dirty="0"/>
          </a:p>
        </p:txBody>
      </p:sp>
      <p:pic>
        <p:nvPicPr>
          <p:cNvPr id="7" name="Picture 6">
            <a:extLst>
              <a:ext uri="{FF2B5EF4-FFF2-40B4-BE49-F238E27FC236}">
                <a16:creationId xmlns:a16="http://schemas.microsoft.com/office/drawing/2014/main" id="{CDC90B1C-D916-2040-94D2-DAA473A11609}"/>
              </a:ext>
            </a:extLst>
          </p:cNvPr>
          <p:cNvPicPr>
            <a:picLocks noChangeAspect="1"/>
          </p:cNvPicPr>
          <p:nvPr/>
        </p:nvPicPr>
        <p:blipFill>
          <a:blip r:embed="rId5"/>
          <a:stretch>
            <a:fillRect/>
          </a:stretch>
        </p:blipFill>
        <p:spPr>
          <a:xfrm>
            <a:off x="563880" y="1299970"/>
            <a:ext cx="11064240" cy="5055743"/>
          </a:xfrm>
          <a:prstGeom prst="rect">
            <a:avLst/>
          </a:prstGeom>
        </p:spPr>
      </p:pic>
      <p:sp>
        <p:nvSpPr>
          <p:cNvPr id="11" name="Title 2">
            <a:extLst>
              <a:ext uri="{FF2B5EF4-FFF2-40B4-BE49-F238E27FC236}">
                <a16:creationId xmlns:a16="http://schemas.microsoft.com/office/drawing/2014/main" id="{F748C175-CCB4-3946-9A4D-1FABC025DBAA}"/>
              </a:ext>
            </a:extLst>
          </p:cNvPr>
          <p:cNvSpPr>
            <a:spLocks noGrp="1"/>
          </p:cNvSpPr>
          <p:nvPr>
            <p:ph type="title"/>
          </p:nvPr>
        </p:nvSpPr>
        <p:spPr>
          <a:xfrm>
            <a:off x="609600" y="495692"/>
            <a:ext cx="10972800" cy="858753"/>
          </a:xfrm>
        </p:spPr>
        <p:txBody>
          <a:bodyPr>
            <a:normAutofit/>
          </a:bodyPr>
          <a:lstStyle/>
          <a:p>
            <a:pPr marL="812800" indent="-812800"/>
            <a:r>
              <a:rPr lang="en-US" dirty="0"/>
              <a:t>3. Land Acknowledgment</a:t>
            </a:r>
          </a:p>
        </p:txBody>
      </p:sp>
    </p:spTree>
    <p:extLst>
      <p:ext uri="{BB962C8B-B14F-4D97-AF65-F5344CB8AC3E}">
        <p14:creationId xmlns:p14="http://schemas.microsoft.com/office/powerpoint/2010/main" val="82926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4. Public Comments (10 min)</a:t>
            </a:r>
          </a:p>
        </p:txBody>
      </p:sp>
      <p:sp>
        <p:nvSpPr>
          <p:cNvPr id="2" name="Content Placeholder 1"/>
          <p:cNvSpPr>
            <a:spLocks noGrp="1"/>
          </p:cNvSpPr>
          <p:nvPr>
            <p:ph idx="1"/>
          </p:nvPr>
        </p:nvSpPr>
        <p:spPr>
          <a:xfrm>
            <a:off x="609600" y="1950720"/>
            <a:ext cx="10972800" cy="4203192"/>
          </a:xfrm>
        </p:spPr>
        <p:txBody>
          <a:bodyPr>
            <a:noAutofit/>
          </a:bodyPr>
          <a:lstStyle/>
          <a:p>
            <a:pPr marL="571500" indent="-571500">
              <a:buFont typeface="+mj-lt"/>
              <a:buAutoNum type="romanUcPeriod"/>
            </a:pPr>
            <a:endParaRPr lang="en-US" sz="2400" dirty="0"/>
          </a:p>
          <a:p>
            <a:r>
              <a:rPr lang="en-US" sz="2400" dirty="0"/>
              <a:t>Limited to </a:t>
            </a:r>
            <a:r>
              <a:rPr lang="en-US" sz="2400" dirty="0">
                <a:hlinkClick r:id="rId3"/>
              </a:rPr>
              <a:t>10+1</a:t>
            </a:r>
            <a:r>
              <a:rPr lang="en-US" sz="2400" dirty="0"/>
              <a:t> items that are not on the agenda</a:t>
            </a:r>
          </a:p>
          <a:p>
            <a:pPr lvl="1"/>
            <a:r>
              <a:rPr lang="en-US" dirty="0"/>
              <a:t>Public Comments on agenda items will take place before the A.S. body discussion begins but after any relevant presentations.</a:t>
            </a:r>
          </a:p>
          <a:p>
            <a:r>
              <a:rPr lang="en-US" sz="2400" dirty="0"/>
              <a:t>2 min. per speaker, 10 mins. per topic</a:t>
            </a:r>
          </a:p>
          <a:p>
            <a:pPr lvl="1"/>
            <a:r>
              <a:rPr lang="en-US" dirty="0"/>
              <a:t>Individual speakers may not yield their time to another speaker or spokesperson</a:t>
            </a:r>
          </a:p>
          <a:p>
            <a:r>
              <a:rPr lang="en-US" sz="2400" dirty="0"/>
              <a:t>To be continued at the end of the meeting if necessary</a:t>
            </a:r>
          </a:p>
          <a:p>
            <a:pPr marL="0" indent="0">
              <a:buNone/>
            </a:pPr>
            <a:endParaRPr lang="en-US" sz="2400"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413166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8</a:t>
            </a:fld>
            <a:endParaRPr lang="en-US"/>
          </a:p>
        </p:txBody>
      </p:sp>
      <p:sp>
        <p:nvSpPr>
          <p:cNvPr id="11" name="Title 2">
            <a:extLst>
              <a:ext uri="{FF2B5EF4-FFF2-40B4-BE49-F238E27FC236}">
                <a16:creationId xmlns:a16="http://schemas.microsoft.com/office/drawing/2014/main" id="{52083882-8748-E144-BEF0-06B36D685557}"/>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5</a:t>
            </a:r>
            <a:r>
              <a:rPr lang="en-US" sz="5000" dirty="0">
                <a:solidFill>
                  <a:schemeClr val="tx2"/>
                </a:solidFill>
              </a:rPr>
              <a:t>. Action Items (Second Reads)</a:t>
            </a:r>
          </a:p>
        </p:txBody>
      </p:sp>
      <p:sp>
        <p:nvSpPr>
          <p:cNvPr id="7" name="Content Placeholder 1">
            <a:extLst>
              <a:ext uri="{FF2B5EF4-FFF2-40B4-BE49-F238E27FC236}">
                <a16:creationId xmlns:a16="http://schemas.microsoft.com/office/drawing/2014/main" id="{209C2E8A-9F66-9E4E-BF3D-E8B91E4E0F59}"/>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835F8203-805D-9910-643B-C3DAF6338094}"/>
              </a:ext>
            </a:extLst>
          </p:cNvPr>
          <p:cNvSpPr>
            <a:spLocks noGrp="1"/>
          </p:cNvSpPr>
          <p:nvPr>
            <p:ph idx="1"/>
          </p:nvPr>
        </p:nvSpPr>
        <p:spPr>
          <a:xfrm>
            <a:off x="604344" y="1608870"/>
            <a:ext cx="10972800" cy="5185447"/>
          </a:xfrm>
        </p:spPr>
        <p:txBody>
          <a:bodyPr>
            <a:noAutofit/>
          </a:bodyPr>
          <a:lstStyle/>
          <a:p>
            <a:pPr marL="920750" indent="-920750">
              <a:buNone/>
            </a:pPr>
            <a:endParaRPr lang="en-US" sz="2400" b="1" dirty="0">
              <a:solidFill>
                <a:schemeClr val="tx2"/>
              </a:solidFill>
            </a:endParaRPr>
          </a:p>
          <a:p>
            <a:pPr marL="920750" indent="-920750">
              <a:buNone/>
            </a:pPr>
            <a:r>
              <a:rPr lang="en-US" sz="2400" b="1" dirty="0">
                <a:solidFill>
                  <a:schemeClr val="tx2"/>
                </a:solidFill>
              </a:rPr>
              <a:t>5.1.	</a:t>
            </a:r>
            <a:r>
              <a:rPr lang="en-US" sz="2400" b="1" dirty="0">
                <a:solidFill>
                  <a:schemeClr val="tx2"/>
                </a:solidFill>
                <a:hlinkClick r:id="rId3"/>
              </a:rPr>
              <a:t>Miramar College Technology Plan</a:t>
            </a:r>
            <a:br>
              <a:rPr lang="en-US" sz="2400" b="1" dirty="0">
                <a:solidFill>
                  <a:schemeClr val="tx2"/>
                </a:solidFill>
              </a:rPr>
            </a:br>
            <a:r>
              <a:rPr lang="en-US" sz="2400" b="1" dirty="0">
                <a:solidFill>
                  <a:schemeClr val="tx2"/>
                </a:solidFill>
              </a:rPr>
              <a:t>Pablo Martin (10 mins)</a:t>
            </a:r>
          </a:p>
          <a:p>
            <a:pPr marL="920750" indent="-920750">
              <a:buNone/>
            </a:pPr>
            <a:endParaRPr lang="en-US" sz="2400" b="1" dirty="0">
              <a:solidFill>
                <a:schemeClr val="tx2"/>
              </a:solidFill>
            </a:endParaRPr>
          </a:p>
          <a:p>
            <a:pPr marL="920750" indent="-920750">
              <a:buNone/>
            </a:pPr>
            <a:r>
              <a:rPr lang="en-US" sz="2400" b="1" dirty="0">
                <a:solidFill>
                  <a:schemeClr val="tx2"/>
                </a:solidFill>
              </a:rPr>
              <a:t>5.2.	</a:t>
            </a:r>
            <a:r>
              <a:rPr lang="en-US" sz="2400" b="1" dirty="0">
                <a:solidFill>
                  <a:schemeClr val="tx2"/>
                </a:solidFill>
                <a:hlinkClick r:id="rId4"/>
              </a:rPr>
              <a:t>Updating Minimum Qualifications: Adding Filipino Studies to Ethnic Studies </a:t>
            </a:r>
            <a:r>
              <a:rPr lang="en-US" sz="2400" b="1" dirty="0">
                <a:solidFill>
                  <a:schemeClr val="tx2"/>
                </a:solidFill>
              </a:rPr>
              <a:t>| Support Letters: </a:t>
            </a:r>
            <a:r>
              <a:rPr lang="en-US" sz="2400" b="1" dirty="0">
                <a:solidFill>
                  <a:schemeClr val="tx2"/>
                </a:solidFill>
                <a:hlinkClick r:id="rId5"/>
              </a:rPr>
              <a:t>ASCCC API Caucus</a:t>
            </a:r>
            <a:r>
              <a:rPr lang="en-US" sz="2400" b="1" dirty="0">
                <a:solidFill>
                  <a:schemeClr val="tx2"/>
                </a:solidFill>
              </a:rPr>
              <a:t> | </a:t>
            </a:r>
            <a:r>
              <a:rPr lang="en-US" sz="2400" b="1" dirty="0">
                <a:solidFill>
                  <a:schemeClr val="tx2"/>
                </a:solidFill>
                <a:hlinkClick r:id="rId6"/>
              </a:rPr>
              <a:t>FANHS Director</a:t>
            </a:r>
            <a:r>
              <a:rPr lang="en-US" sz="2400" b="1" dirty="0">
                <a:solidFill>
                  <a:schemeClr val="tx2"/>
                </a:solidFill>
              </a:rPr>
              <a:t> | </a:t>
            </a:r>
            <a:r>
              <a:rPr lang="en-US" sz="2400" b="1" dirty="0">
                <a:solidFill>
                  <a:schemeClr val="tx2"/>
                </a:solidFill>
                <a:hlinkClick r:id="rId7"/>
              </a:rPr>
              <a:t>Region 10</a:t>
            </a:r>
            <a:endParaRPr lang="en-US" sz="2400" b="1" dirty="0">
              <a:solidFill>
                <a:schemeClr val="tx2"/>
              </a:solidFill>
            </a:endParaRPr>
          </a:p>
          <a:p>
            <a:pPr marL="920750" indent="-920750">
              <a:buNone/>
            </a:pPr>
            <a:r>
              <a:rPr lang="en-US" sz="2400" b="1" dirty="0">
                <a:solidFill>
                  <a:schemeClr val="tx2"/>
                </a:solidFill>
              </a:rPr>
              <a:t>	Mara Palma-Sanft (5 mins)</a:t>
            </a:r>
          </a:p>
        </p:txBody>
      </p:sp>
    </p:spTree>
    <p:extLst>
      <p:ext uri="{BB962C8B-B14F-4D97-AF65-F5344CB8AC3E}">
        <p14:creationId xmlns:p14="http://schemas.microsoft.com/office/powerpoint/2010/main" val="269018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F1429-F7E7-7C8F-52D0-69EB0721234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2C6E2-1ED1-DC60-90E5-6943F7239A4D}"/>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9</a:t>
            </a:fld>
            <a:endParaRPr lang="en-US"/>
          </a:p>
        </p:txBody>
      </p:sp>
      <p:sp>
        <p:nvSpPr>
          <p:cNvPr id="11" name="Title 2">
            <a:extLst>
              <a:ext uri="{FF2B5EF4-FFF2-40B4-BE49-F238E27FC236}">
                <a16:creationId xmlns:a16="http://schemas.microsoft.com/office/drawing/2014/main" id="{7BA91B4C-7326-BD93-84AC-CD4230CC499B}"/>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5</a:t>
            </a:r>
            <a:r>
              <a:rPr lang="en-US" sz="5000" dirty="0">
                <a:solidFill>
                  <a:schemeClr val="tx2"/>
                </a:solidFill>
              </a:rPr>
              <a:t>. Action Items (Second Reads)</a:t>
            </a:r>
          </a:p>
        </p:txBody>
      </p:sp>
      <p:sp>
        <p:nvSpPr>
          <p:cNvPr id="7" name="Content Placeholder 1">
            <a:extLst>
              <a:ext uri="{FF2B5EF4-FFF2-40B4-BE49-F238E27FC236}">
                <a16:creationId xmlns:a16="http://schemas.microsoft.com/office/drawing/2014/main" id="{7A1492FC-4884-B77A-18DB-82DBEAB6E438}"/>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4E8CFF8D-B22B-B71B-110D-06BF5AADF3E7}"/>
              </a:ext>
            </a:extLst>
          </p:cNvPr>
          <p:cNvSpPr>
            <a:spLocks noGrp="1"/>
          </p:cNvSpPr>
          <p:nvPr>
            <p:ph idx="1"/>
          </p:nvPr>
        </p:nvSpPr>
        <p:spPr>
          <a:xfrm>
            <a:off x="604344" y="1608870"/>
            <a:ext cx="10972800" cy="5185447"/>
          </a:xfrm>
        </p:spPr>
        <p:txBody>
          <a:bodyPr>
            <a:noAutofit/>
          </a:bodyPr>
          <a:lstStyle/>
          <a:p>
            <a:pPr marL="920750" indent="-920750">
              <a:buNone/>
            </a:pPr>
            <a:r>
              <a:rPr lang="en-US" sz="2400" b="1" dirty="0">
                <a:solidFill>
                  <a:schemeClr val="tx2"/>
                </a:solidFill>
              </a:rPr>
              <a:t>5.1.	Second Read: Miramar College Technology Plan</a:t>
            </a:r>
          </a:p>
          <a:p>
            <a:pPr marL="942975" indent="0">
              <a:buNone/>
            </a:pPr>
            <a:r>
              <a:rPr lang="en-US" sz="2400" dirty="0"/>
              <a:t>The draft plan sets out a roadmap for technology infrastructure, software/hardware procurement, support services, and training—ensuring faculty have tools to teach effectively and students have access to reliable digital resources.</a:t>
            </a:r>
          </a:p>
          <a:p>
            <a:pPr marL="942975" indent="0">
              <a:buNone/>
            </a:pPr>
            <a:endParaRPr lang="en-US" sz="2400" dirty="0"/>
          </a:p>
          <a:p>
            <a:pPr marL="0" indent="0">
              <a:buNone/>
            </a:pPr>
            <a:r>
              <a:rPr lang="en-US" dirty="0"/>
              <a:t>	Aligns with </a:t>
            </a:r>
            <a:r>
              <a:rPr lang="en-US" b="1" dirty="0"/>
              <a:t>10+1 areas</a:t>
            </a:r>
            <a:r>
              <a:rPr lang="en-US" dirty="0"/>
              <a:t> such as:</a:t>
            </a:r>
          </a:p>
          <a:p>
            <a:pPr lvl="3"/>
            <a:r>
              <a:rPr lang="en-US" sz="2400" b="1" dirty="0"/>
              <a:t>Educational program development</a:t>
            </a:r>
            <a:r>
              <a:rPr lang="en-US" sz="2400" dirty="0"/>
              <a:t> (curriculum &amp; delivery)</a:t>
            </a:r>
          </a:p>
          <a:p>
            <a:pPr lvl="3"/>
            <a:r>
              <a:rPr lang="en-US" sz="2400" b="1" dirty="0"/>
              <a:t>Standards &amp; policies for student preparation &amp; success</a:t>
            </a:r>
            <a:endParaRPr lang="en-US" sz="2400" dirty="0"/>
          </a:p>
          <a:p>
            <a:pPr lvl="3"/>
            <a:r>
              <a:rPr lang="en-US" sz="2400" b="1" dirty="0"/>
              <a:t>Faculty professional development</a:t>
            </a:r>
            <a:endParaRPr lang="en-US" sz="2400" dirty="0"/>
          </a:p>
          <a:p>
            <a:pPr lvl="3"/>
            <a:r>
              <a:rPr lang="en-US" sz="2400" b="1" dirty="0"/>
              <a:t>Governance structures</a:t>
            </a:r>
            <a:r>
              <a:rPr lang="en-US" sz="2400" dirty="0"/>
              <a:t> (faculty involvement in tech decisions)</a:t>
            </a:r>
          </a:p>
          <a:p>
            <a:pPr marL="942975" indent="0">
              <a:buNone/>
            </a:pPr>
            <a:endParaRPr lang="en-US" sz="2400" dirty="0"/>
          </a:p>
          <a:p>
            <a:pPr marL="942975" indent="0">
              <a:buNone/>
            </a:pPr>
            <a:endParaRPr lang="en-US" sz="2400" dirty="0"/>
          </a:p>
          <a:p>
            <a:pPr marL="1211263" indent="-268288"/>
            <a:endParaRPr lang="en-US" sz="2400" dirty="0"/>
          </a:p>
          <a:p>
            <a:pPr marL="1211263" indent="-268288"/>
            <a:endParaRPr lang="en-US" sz="2400" dirty="0"/>
          </a:p>
          <a:p>
            <a:pPr marL="1211263" indent="-268288"/>
            <a:endParaRPr lang="en-US" sz="2400" dirty="0"/>
          </a:p>
        </p:txBody>
      </p:sp>
    </p:spTree>
    <p:extLst>
      <p:ext uri="{BB962C8B-B14F-4D97-AF65-F5344CB8AC3E}">
        <p14:creationId xmlns:p14="http://schemas.microsoft.com/office/powerpoint/2010/main" val="344738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Custom 12">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0074F7"/>
      </a:hlink>
      <a:folHlink>
        <a:srgbClr val="E7F19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56571</TotalTime>
  <Words>2195</Words>
  <Application>Microsoft Macintosh PowerPoint</Application>
  <PresentationFormat>Widescreen</PresentationFormat>
  <Paragraphs>262</Paragraphs>
  <Slides>27</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Tahoma</vt:lpstr>
      <vt:lpstr>Trebuchet MS</vt:lpstr>
      <vt:lpstr>Wingdings 2</vt:lpstr>
      <vt:lpstr>Presentation on brainstorming</vt:lpstr>
      <vt:lpstr>PowerPoint Presentation</vt:lpstr>
      <vt:lpstr>PowerPoint Presentation</vt:lpstr>
      <vt:lpstr>San Diego Miramar College Upcoming Events</vt:lpstr>
      <vt:lpstr>San Diego Miramar College Academic Senate Meeting</vt:lpstr>
      <vt:lpstr>2. Agenda Overview</vt:lpstr>
      <vt:lpstr>3. Land Acknowledgment</vt:lpstr>
      <vt:lpstr>4. Public Comments (10 min)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Reports</vt:lpstr>
      <vt:lpstr>7. Reports</vt:lpstr>
      <vt:lpstr>7.2.1. Puente/Umoja Update</vt:lpstr>
      <vt:lpstr>7.2.2. Salary &amp; Full-Time Work Update</vt:lpstr>
      <vt:lpstr>7.3: Executive Committee Reports</vt:lpstr>
      <vt:lpstr>7.3: Executive Committee Reports</vt:lpstr>
      <vt:lpstr>PowerPoint Presentation</vt:lpstr>
      <vt:lpstr>PowerPoint Presentation</vt:lpstr>
      <vt:lpstr>7.3.3-8 Executive Committee Reports</vt:lpstr>
      <vt:lpstr>Report 7.3.4: A.S. Treasurer</vt:lpstr>
      <vt:lpstr>8. Announcements</vt:lpstr>
      <vt:lpstr>7.3.3-8 Executive Committee</vt:lpstr>
      <vt:lpstr>  If the calendar was approved earlier,  the first meeting of the 2025-26 SDMC Academic Senate is: Tuesday, October 7, 2025 from 3:30-5:00 pm in M-110 and on Zoom.   Senators wishing to attend remotely can learn more via the A.S. Senator Remote Attendance Form. Senators wishing to change their attendance to in person should contact rgomez001@sdccd.edu.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Pablo Martin</dc:creator>
  <cp:lastModifiedBy>Rodrigo Gomez</cp:lastModifiedBy>
  <cp:revision>6240</cp:revision>
  <cp:lastPrinted>2022-09-20T19:58:39Z</cp:lastPrinted>
  <dcterms:created xsi:type="dcterms:W3CDTF">2022-08-23T03:57:42Z</dcterms:created>
  <dcterms:modified xsi:type="dcterms:W3CDTF">2025-09-17T20:44:49Z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