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3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8288000" cy="10287000"/>
  <p:notesSz cx="6858000" cy="9144000"/>
  <p:embeddedFontLst>
    <p:embeddedFont>
      <p:font typeface="Intro Rust" charset="1" panose="00000500000000000000"/>
      <p:regular r:id="rId27"/>
    </p:embeddedFont>
    <p:embeddedFont>
      <p:font typeface="Apricots" charset="1" panose="00000000000000000000"/>
      <p:regular r:id="rId28"/>
    </p:embeddedFont>
    <p:embeddedFont>
      <p:font typeface="Poppins Bold" charset="1" panose="00000800000000000000"/>
      <p:regular r:id="rId29"/>
    </p:embeddedFont>
    <p:embeddedFont>
      <p:font typeface="Poppins Semi-Bold Italics" charset="1" panose="00000700000000000000"/>
      <p:regular r:id="rId33"/>
    </p:embeddedFont>
    <p:embeddedFont>
      <p:font typeface="Poppins Bold Italics" charset="1" panose="00000800000000000000"/>
      <p:regular r:id="rId34"/>
    </p:embeddedFont>
    <p:embeddedFont>
      <p:font typeface="Poppins Medium Italics" charset="1" panose="00000600000000000000"/>
      <p:regular r:id="rId35"/>
    </p:embeddedFont>
    <p:embeddedFont>
      <p:font typeface="Poppins Semi-Bold" charset="1" panose="00000700000000000000"/>
      <p:regular r:id="rId38"/>
    </p:embeddedFont>
    <p:embeddedFont>
      <p:font typeface="Montserrat Bold" charset="1" panose="00000800000000000000"/>
      <p:regular r:id="rId39"/>
    </p:embeddedFont>
    <p:embeddedFont>
      <p:font typeface="Poppins" charset="1" panose="00000500000000000000"/>
      <p:regular r:id="rId42"/>
    </p:embeddedFont>
    <p:embeddedFont>
      <p:font typeface="Canva Sans" charset="1" panose="020B0503030501040103"/>
      <p:regular r:id="rId45"/>
    </p:embeddedFont>
    <p:embeddedFont>
      <p:font typeface="League Spartan" charset="1" panose="00000800000000000000"/>
      <p:regular r:id="rId53"/>
    </p:embeddedFont>
    <p:embeddedFont>
      <p:font typeface="Montserrat Semi-Bold" charset="1" panose="00000700000000000000"/>
      <p:regular r:id="rId54"/>
    </p:embeddedFont>
    <p:embeddedFont>
      <p:font typeface="Open Sans" charset="1" panose="020B0606030504020204"/>
      <p:regular r:id="rId56"/>
    </p:embeddedFont>
    <p:embeddedFont>
      <p:font typeface="Open Sans Bold" charset="1" panose="020B0806030504020204"/>
      <p:regular r:id="rId57"/>
    </p:embeddedFont>
    <p:embeddedFont>
      <p:font typeface="Montserrat Italics" charset="1" panose="00000500000000000000"/>
      <p:regular r:id="rId59"/>
    </p:embeddedFont>
    <p:embeddedFont>
      <p:font typeface="Montserrat Medium" charset="1" panose="00000600000000000000"/>
      <p:regular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notesMasters/notesMaster1.xml" Type="http://schemas.openxmlformats.org/officeDocument/2006/relationships/notesMaster"/><Relationship Id="rId31" Target="theme/theme2.xml" Type="http://schemas.openxmlformats.org/officeDocument/2006/relationships/theme"/><Relationship Id="rId32" Target="notesSlides/notesSlide1.xml" Type="http://schemas.openxmlformats.org/officeDocument/2006/relationships/notesSlide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notesSlides/notesSlide2.xml" Type="http://schemas.openxmlformats.org/officeDocument/2006/relationships/notesSlide"/><Relationship Id="rId37" Target="notesSlides/notesSlide3.xml" Type="http://schemas.openxmlformats.org/officeDocument/2006/relationships/notesSlide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notesSlides/notesSlide4.xml" Type="http://schemas.openxmlformats.org/officeDocument/2006/relationships/notesSlide"/><Relationship Id="rId41" Target="notesSlides/notesSlide5.xml" Type="http://schemas.openxmlformats.org/officeDocument/2006/relationships/notesSlide"/><Relationship Id="rId42" Target="fonts/font42.fntdata" Type="http://schemas.openxmlformats.org/officeDocument/2006/relationships/font"/><Relationship Id="rId43" Target="notesSlides/notesSlide6.xml" Type="http://schemas.openxmlformats.org/officeDocument/2006/relationships/notesSlide"/><Relationship Id="rId44" Target="notesSlides/notesSlide7.xml" Type="http://schemas.openxmlformats.org/officeDocument/2006/relationships/notesSlide"/><Relationship Id="rId45" Target="fonts/font45.fntdata" Type="http://schemas.openxmlformats.org/officeDocument/2006/relationships/font"/><Relationship Id="rId46" Target="notesSlides/notesSlide8.xml" Type="http://schemas.openxmlformats.org/officeDocument/2006/relationships/notesSlide"/><Relationship Id="rId47" Target="notesSlides/notesSlide9.xml" Type="http://schemas.openxmlformats.org/officeDocument/2006/relationships/notesSlide"/><Relationship Id="rId48" Target="notesSlides/notesSlide10.xml" Type="http://schemas.openxmlformats.org/officeDocument/2006/relationships/notesSlide"/><Relationship Id="rId49" Target="notesSlides/notesSlide11.xml" Type="http://schemas.openxmlformats.org/officeDocument/2006/relationships/notesSlide"/><Relationship Id="rId5" Target="tableStyles.xml" Type="http://schemas.openxmlformats.org/officeDocument/2006/relationships/tableStyles"/><Relationship Id="rId50" Target="notesSlides/notesSlide12.xml" Type="http://schemas.openxmlformats.org/officeDocument/2006/relationships/notesSlide"/><Relationship Id="rId51" Target="notesSlides/notesSlide13.xml" Type="http://schemas.openxmlformats.org/officeDocument/2006/relationships/notesSlide"/><Relationship Id="rId52" Target="notesSlides/notesSlide14.xml" Type="http://schemas.openxmlformats.org/officeDocument/2006/relationships/notesSlide"/><Relationship Id="rId53" Target="fonts/font53.fntdata" Type="http://schemas.openxmlformats.org/officeDocument/2006/relationships/font"/><Relationship Id="rId54" Target="fonts/font54.fntdata" Type="http://schemas.openxmlformats.org/officeDocument/2006/relationships/font"/><Relationship Id="rId55" Target="notesSlides/notesSlide15.xml" Type="http://schemas.openxmlformats.org/officeDocument/2006/relationships/notesSlide"/><Relationship Id="rId56" Target="fonts/font56.fntdata" Type="http://schemas.openxmlformats.org/officeDocument/2006/relationships/font"/><Relationship Id="rId57" Target="fonts/font57.fntdata" Type="http://schemas.openxmlformats.org/officeDocument/2006/relationships/font"/><Relationship Id="rId58" Target="notesSlides/notesSlide16.xml" Type="http://schemas.openxmlformats.org/officeDocument/2006/relationships/notesSlide"/><Relationship Id="rId59" Target="fonts/font59.fntdata" Type="http://schemas.openxmlformats.org/officeDocument/2006/relationships/font"/><Relationship Id="rId6" Target="slides/slide1.xml" Type="http://schemas.openxmlformats.org/officeDocument/2006/relationships/slide"/><Relationship Id="rId60" Target="fonts/font60.fntdata" Type="http://schemas.openxmlformats.org/officeDocument/2006/relationships/font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1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Project Assistant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Ana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Reminder that Promise Laptops does go against student's financial aid</a:t>
            </a:r>
          </a:p>
          <a:p>
            <a:r>
              <a:rPr lang="en-US"/>
              <a:t/>
            </a:r>
          </a:p>
          <a:p>
            <a:r>
              <a:rPr lang="en-US"/>
              <a:t>Ana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Theron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Theron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Ana H: Needs to update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Dulce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Dulce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Diane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More exciting and encouraging for students to attend </a:t>
            </a:r>
          </a:p>
          <a:p>
            <a:r>
              <a:rPr lang="en-US"/>
              <a:t/>
            </a:r>
          </a:p>
          <a:p>
            <a:r>
              <a:rPr lang="en-US"/>
              <a:t>Jon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More exciting and encouraging for students to attend </a:t>
            </a:r>
          </a:p>
          <a:p>
            <a:r>
              <a:rPr lang="en-US"/>
              <a:t/>
            </a:r>
          </a:p>
          <a:p>
            <a:r>
              <a:rPr lang="en-US"/>
              <a:t>Jon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More exciting and encouraging for students to attend </a:t>
            </a:r>
          </a:p>
          <a:p>
            <a:r>
              <a:rPr lang="en-US"/>
              <a:t/>
            </a:r>
          </a:p>
          <a:p>
            <a:r>
              <a:rPr lang="en-US"/>
              <a:t>Jon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More exciting and encouraging for students to attend </a:t>
            </a:r>
          </a:p>
          <a:p>
            <a:r>
              <a:rPr lang="en-US"/>
              <a:t/>
            </a:r>
          </a:p>
          <a:p>
            <a:r>
              <a:rPr lang="en-US"/>
              <a:t>Jon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More exciting and encouraging for students to attend </a:t>
            </a:r>
          </a:p>
          <a:p>
            <a:r>
              <a:rPr lang="en-US"/>
              <a:t/>
            </a:r>
          </a:p>
          <a:p>
            <a:r>
              <a:rPr lang="en-US"/>
              <a:t>Jon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Emphasize that any counselor meeting counts!!</a:t>
            </a:r>
          </a:p>
          <a:p>
            <a:r>
              <a:rPr lang="en-US"/>
              <a:t/>
            </a:r>
          </a:p>
          <a:p>
            <a:r>
              <a:rPr lang="en-US"/>
              <a:t>Jon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Ana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34.png" Type="http://schemas.openxmlformats.org/officeDocument/2006/relationships/image"/><Relationship Id="rId4" Target="../media/image35.svg" Type="http://schemas.openxmlformats.org/officeDocument/2006/relationships/image"/><Relationship Id="rId5" Target="../media/image27.jpeg" Type="http://schemas.openxmlformats.org/officeDocument/2006/relationships/image"/><Relationship Id="rId6" Target="../media/image36.jpeg" Type="http://schemas.openxmlformats.org/officeDocument/2006/relationships/image"/><Relationship Id="rId7" Target="../media/image37.jpeg" Type="http://schemas.openxmlformats.org/officeDocument/2006/relationships/image"/><Relationship Id="rId8" Target="../media/image38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39.png" Type="http://schemas.openxmlformats.org/officeDocument/2006/relationships/image"/><Relationship Id="rId4" Target="../media/image40.png" Type="http://schemas.openxmlformats.org/officeDocument/2006/relationships/image"/><Relationship Id="rId5" Target="../media/image41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bit.ly/PEARLFall2025" TargetMode="External" Type="http://schemas.openxmlformats.org/officeDocument/2006/relationships/hyperlink"/><Relationship Id="rId11" Target="http://bit.ly/3J3k3gl" TargetMode="External" Type="http://schemas.openxmlformats.org/officeDocument/2006/relationships/hyperlink"/><Relationship Id="rId2" Target="../notesSlides/notesSlide7.xml" Type="http://schemas.openxmlformats.org/officeDocument/2006/relationships/notesSlide"/><Relationship Id="rId3" Target="http://bit.ly/3J3k3gl" TargetMode="External" Type="http://schemas.openxmlformats.org/officeDocument/2006/relationships/hyperlink"/><Relationship Id="rId4" Target="../media/image42.png" Type="http://schemas.openxmlformats.org/officeDocument/2006/relationships/image"/><Relationship Id="rId5" Target="../media/image43.png" Type="http://schemas.openxmlformats.org/officeDocument/2006/relationships/image"/><Relationship Id="rId6" Target="../media/image44.svg" Type="http://schemas.openxmlformats.org/officeDocument/2006/relationships/image"/><Relationship Id="rId7" Target="../media/image45.png" Type="http://schemas.openxmlformats.org/officeDocument/2006/relationships/image"/><Relationship Id="rId8" Target="../media/image46.svg" Type="http://schemas.openxmlformats.org/officeDocument/2006/relationships/image"/><Relationship Id="rId9" Target="../media/image4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5.svg" Type="http://schemas.openxmlformats.org/officeDocument/2006/relationships/image"/><Relationship Id="rId2" Target="../notesSlides/notesSlide8.xml" Type="http://schemas.openxmlformats.org/officeDocument/2006/relationships/notesSlide"/><Relationship Id="rId3" Target="../media/image48.png" Type="http://schemas.openxmlformats.org/officeDocument/2006/relationships/image"/><Relationship Id="rId4" Target="../media/image49.svg" Type="http://schemas.openxmlformats.org/officeDocument/2006/relationships/image"/><Relationship Id="rId5" Target="../media/image50.png" Type="http://schemas.openxmlformats.org/officeDocument/2006/relationships/image"/><Relationship Id="rId6" Target="../media/image51.svg" Type="http://schemas.openxmlformats.org/officeDocument/2006/relationships/image"/><Relationship Id="rId7" Target="../media/image52.png" Type="http://schemas.openxmlformats.org/officeDocument/2006/relationships/image"/><Relationship Id="rId8" Target="../media/image53.svg" Type="http://schemas.openxmlformats.org/officeDocument/2006/relationships/image"/><Relationship Id="rId9" Target="../media/image54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56.png" Type="http://schemas.openxmlformats.org/officeDocument/2006/relationships/image"/><Relationship Id="rId4" Target="../media/image57.svg" Type="http://schemas.openxmlformats.org/officeDocument/2006/relationships/image"/><Relationship Id="rId5" Target="../media/image58.png" Type="http://schemas.openxmlformats.org/officeDocument/2006/relationships/image"/><Relationship Id="rId6" Target="../media/image59.svg" Type="http://schemas.openxmlformats.org/officeDocument/2006/relationships/image"/><Relationship Id="rId7" Target="../media/image60.png" Type="http://schemas.openxmlformats.org/officeDocument/2006/relationships/image"/><Relationship Id="rId8" Target="../media/image61.svg" Type="http://schemas.openxmlformats.org/officeDocument/2006/relationships/image"/><Relationship Id="rId9" Target="../media/image6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63.png" Type="http://schemas.openxmlformats.org/officeDocument/2006/relationships/image"/><Relationship Id="rId4" Target="../media/image64.svg" Type="http://schemas.openxmlformats.org/officeDocument/2006/relationships/image"/><Relationship Id="rId5" Target="../media/image65.jpeg" Type="http://schemas.openxmlformats.org/officeDocument/2006/relationships/image"/><Relationship Id="rId6" Target="../media/image66.jpeg" Type="http://schemas.openxmlformats.org/officeDocument/2006/relationships/image"/><Relationship Id="rId7" Target="https://sdmiramar.edu/services/counseling" TargetMode="External" Type="http://schemas.openxmlformats.org/officeDocument/2006/relationships/hyperlink"/><Relationship Id="rId8" Target="../media/image52.png" Type="http://schemas.openxmlformats.org/officeDocument/2006/relationships/image"/><Relationship Id="rId9" Target="../media/image53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67.png" Type="http://schemas.openxmlformats.org/officeDocument/2006/relationships/image"/><Relationship Id="rId4" Target="../media/image68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69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70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8.png" Type="http://schemas.openxmlformats.org/officeDocument/2006/relationships/image"/><Relationship Id="rId11" Target="../media/image79.png" Type="http://schemas.openxmlformats.org/officeDocument/2006/relationships/image"/><Relationship Id="rId12" Target="../media/image80.jpeg" Type="http://schemas.openxmlformats.org/officeDocument/2006/relationships/image"/><Relationship Id="rId13" Target="../media/image81.png" Type="http://schemas.openxmlformats.org/officeDocument/2006/relationships/image"/><Relationship Id="rId14" Target="../media/image82.png" Type="http://schemas.openxmlformats.org/officeDocument/2006/relationships/image"/><Relationship Id="rId15" Target="../media/image83.png" Type="http://schemas.openxmlformats.org/officeDocument/2006/relationships/image"/><Relationship Id="rId2" Target="../notesSlides/notesSlide14.xml" Type="http://schemas.openxmlformats.org/officeDocument/2006/relationships/notesSlide"/><Relationship Id="rId3" Target="../media/image71.png" Type="http://schemas.openxmlformats.org/officeDocument/2006/relationships/image"/><Relationship Id="rId4" Target="../media/image72.svg" Type="http://schemas.openxmlformats.org/officeDocument/2006/relationships/image"/><Relationship Id="rId5" Target="../media/image73.png" Type="http://schemas.openxmlformats.org/officeDocument/2006/relationships/image"/><Relationship Id="rId6" Target="../media/image74.svg" Type="http://schemas.openxmlformats.org/officeDocument/2006/relationships/image"/><Relationship Id="rId7" Target="../media/image75.png" Type="http://schemas.openxmlformats.org/officeDocument/2006/relationships/image"/><Relationship Id="rId8" Target="../media/image76.jpeg" Type="http://schemas.openxmlformats.org/officeDocument/2006/relationships/image"/><Relationship Id="rId9" Target="../media/image77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5.xml" Type="http://schemas.openxmlformats.org/officeDocument/2006/relationships/notesSlide"/><Relationship Id="rId3" Target="../media/image84.png" Type="http://schemas.openxmlformats.org/officeDocument/2006/relationships/image"/><Relationship Id="rId4" Target="../media/image85.svg" Type="http://schemas.openxmlformats.org/officeDocument/2006/relationships/image"/><Relationship Id="rId5" Target="../media/image86.png" Type="http://schemas.openxmlformats.org/officeDocument/2006/relationships/image"/><Relationship Id="rId6" Target="../media/image87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5.png" Type="http://schemas.openxmlformats.org/officeDocument/2006/relationships/image"/><Relationship Id="rId11" Target="../media/image96.svg" Type="http://schemas.openxmlformats.org/officeDocument/2006/relationships/image"/><Relationship Id="rId12" Target="mailto:miraoutreach@sdccd.edu" TargetMode="External" Type="http://schemas.openxmlformats.org/officeDocument/2006/relationships/hyperlink"/><Relationship Id="rId2" Target="../notesSlides/notesSlide16.xml" Type="http://schemas.openxmlformats.org/officeDocument/2006/relationships/notesSlide"/><Relationship Id="rId3" Target="../media/image88.png" Type="http://schemas.openxmlformats.org/officeDocument/2006/relationships/image"/><Relationship Id="rId4" Target="../media/image89.svg" Type="http://schemas.openxmlformats.org/officeDocument/2006/relationships/image"/><Relationship Id="rId5" Target="../media/image90.png" Type="http://schemas.openxmlformats.org/officeDocument/2006/relationships/image"/><Relationship Id="rId6" Target="../media/image91.svg" Type="http://schemas.openxmlformats.org/officeDocument/2006/relationships/image"/><Relationship Id="rId7" Target="../media/image92.jpeg" Type="http://schemas.openxmlformats.org/officeDocument/2006/relationships/image"/><Relationship Id="rId8" Target="../media/image93.png" Type="http://schemas.openxmlformats.org/officeDocument/2006/relationships/image"/><Relationship Id="rId9" Target="../media/image9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6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8.jpeg" Type="http://schemas.openxmlformats.org/officeDocument/2006/relationships/image"/><Relationship Id="rId4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11.jpe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17.jpeg" Type="http://schemas.openxmlformats.org/officeDocument/2006/relationships/image"/><Relationship Id="rId7" Target="../media/image18.png" Type="http://schemas.openxmlformats.org/officeDocument/2006/relationships/image"/><Relationship Id="rId8" Target="../media/image1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jpeg" Type="http://schemas.openxmlformats.org/officeDocument/2006/relationships/image"/><Relationship Id="rId11" Target="../media/image28.jpeg" Type="http://schemas.openxmlformats.org/officeDocument/2006/relationships/image"/><Relationship Id="rId12" Target="../media/image29.jpeg" Type="http://schemas.openxmlformats.org/officeDocument/2006/relationships/image"/><Relationship Id="rId13" Target="../media/image30.jpeg" Type="http://schemas.openxmlformats.org/officeDocument/2006/relationships/image"/><Relationship Id="rId14" Target="../media/image31.jpeg" Type="http://schemas.openxmlformats.org/officeDocument/2006/relationships/image"/><Relationship Id="rId2" Target="../notesSlides/notesSlide2.xml" Type="http://schemas.openxmlformats.org/officeDocument/2006/relationships/notesSlide"/><Relationship Id="rId3" Target="../media/image20.png" Type="http://schemas.openxmlformats.org/officeDocument/2006/relationships/image"/><Relationship Id="rId4" Target="../media/image21.svg" Type="http://schemas.openxmlformats.org/officeDocument/2006/relationships/image"/><Relationship Id="rId5" Target="../media/image22.png" Type="http://schemas.openxmlformats.org/officeDocument/2006/relationships/image"/><Relationship Id="rId6" Target="../media/image23.svg" Type="http://schemas.openxmlformats.org/officeDocument/2006/relationships/image"/><Relationship Id="rId7" Target="../media/image24.png" Type="http://schemas.openxmlformats.org/officeDocument/2006/relationships/image"/><Relationship Id="rId8" Target="../media/image25.svg" Type="http://schemas.openxmlformats.org/officeDocument/2006/relationships/image"/><Relationship Id="rId9" Target="../media/image26.gif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32.jpeg" Type="http://schemas.openxmlformats.org/officeDocument/2006/relationships/image"/><Relationship Id="rId4" Target="../media/image33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954906" y="1832029"/>
            <a:ext cx="7706695" cy="6622941"/>
            <a:chOff x="0" y="0"/>
            <a:chExt cx="812800" cy="698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981785" y="2387829"/>
            <a:ext cx="6534491" cy="5511342"/>
            <a:chOff x="0" y="0"/>
            <a:chExt cx="1721018" cy="145154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21018" cy="1451547"/>
            </a:xfrm>
            <a:custGeom>
              <a:avLst/>
              <a:gdLst/>
              <a:ahLst/>
              <a:cxnLst/>
              <a:rect r="r" b="b" t="t" l="l"/>
              <a:pathLst>
                <a:path h="1451547" w="1721018">
                  <a:moveTo>
                    <a:pt x="0" y="0"/>
                  </a:moveTo>
                  <a:lnTo>
                    <a:pt x="1721018" y="0"/>
                  </a:lnTo>
                  <a:lnTo>
                    <a:pt x="1721018" y="1451547"/>
                  </a:lnTo>
                  <a:lnTo>
                    <a:pt x="0" y="1451547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721018" cy="14896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1038975" y="9447772"/>
            <a:ext cx="4393457" cy="839228"/>
            <a:chOff x="0" y="0"/>
            <a:chExt cx="1157124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718414" y="0"/>
            <a:ext cx="4393457" cy="839228"/>
            <a:chOff x="0" y="0"/>
            <a:chExt cx="1157124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478202" y="9258300"/>
            <a:ext cx="2664422" cy="1218172"/>
            <a:chOff x="0" y="0"/>
            <a:chExt cx="483446" cy="22103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6" id="16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5235591" y="-189472"/>
            <a:ext cx="2664422" cy="1218172"/>
            <a:chOff x="0" y="0"/>
            <a:chExt cx="483446" cy="22103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4088612" y="9258300"/>
            <a:ext cx="2664422" cy="1218172"/>
            <a:chOff x="0" y="0"/>
            <a:chExt cx="483446" cy="22103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6846001" y="-189472"/>
            <a:ext cx="2664422" cy="1218172"/>
            <a:chOff x="0" y="0"/>
            <a:chExt cx="483446" cy="22103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9453627" y="2220949"/>
            <a:ext cx="6709253" cy="5845101"/>
            <a:chOff x="0" y="0"/>
            <a:chExt cx="6350000" cy="553212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350000" cy="5532120"/>
            </a:xfrm>
            <a:custGeom>
              <a:avLst/>
              <a:gdLst/>
              <a:ahLst/>
              <a:cxnLst/>
              <a:rect r="r" b="b" t="t" l="l"/>
              <a:pathLst>
                <a:path h="5532120" w="6350000">
                  <a:moveTo>
                    <a:pt x="4762500" y="0"/>
                  </a:moveTo>
                  <a:lnTo>
                    <a:pt x="1587500" y="0"/>
                  </a:lnTo>
                  <a:lnTo>
                    <a:pt x="0" y="2766060"/>
                  </a:lnTo>
                  <a:lnTo>
                    <a:pt x="1587500" y="5532120"/>
                  </a:lnTo>
                  <a:lnTo>
                    <a:pt x="4762500" y="5532120"/>
                  </a:lnTo>
                  <a:lnTo>
                    <a:pt x="6350000" y="2766060"/>
                  </a:lnTo>
                  <a:lnTo>
                    <a:pt x="4762500" y="0"/>
                  </a:lnTo>
                  <a:close/>
                  <a:moveTo>
                    <a:pt x="4676140" y="5382260"/>
                  </a:moveTo>
                  <a:lnTo>
                    <a:pt x="1673860" y="5382260"/>
                  </a:lnTo>
                  <a:lnTo>
                    <a:pt x="172720" y="2766060"/>
                  </a:lnTo>
                  <a:lnTo>
                    <a:pt x="1673860" y="149860"/>
                  </a:lnTo>
                  <a:lnTo>
                    <a:pt x="4676140" y="149860"/>
                  </a:lnTo>
                  <a:lnTo>
                    <a:pt x="6177280" y="2766060"/>
                  </a:lnTo>
                  <a:lnTo>
                    <a:pt x="4676140" y="538226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9779014" y="2520315"/>
            <a:ext cx="6058479" cy="5246370"/>
            <a:chOff x="0" y="0"/>
            <a:chExt cx="4282440" cy="37084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-14987" t="0" r="-14987" b="0"/>
              </a:stretch>
            </a:blipFill>
          </p:spPr>
        </p:sp>
      </p:grpSp>
      <p:sp>
        <p:nvSpPr>
          <p:cNvPr name="AutoShape 30" id="30"/>
          <p:cNvSpPr/>
          <p:nvPr/>
        </p:nvSpPr>
        <p:spPr>
          <a:xfrm flipV="true">
            <a:off x="16414186" y="5104164"/>
            <a:ext cx="1570219" cy="2922551"/>
          </a:xfrm>
          <a:prstGeom prst="line">
            <a:avLst/>
          </a:prstGeom>
          <a:ln cap="flat" w="857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1" id="31"/>
          <p:cNvSpPr/>
          <p:nvPr/>
        </p:nvSpPr>
        <p:spPr>
          <a:xfrm flipH="true" flipV="true">
            <a:off x="16337261" y="2261287"/>
            <a:ext cx="1647698" cy="2879580"/>
          </a:xfrm>
          <a:prstGeom prst="line">
            <a:avLst/>
          </a:prstGeom>
          <a:ln cap="flat" w="857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2" id="32"/>
          <p:cNvSpPr/>
          <p:nvPr/>
        </p:nvSpPr>
        <p:spPr>
          <a:xfrm flipH="false" flipV="false" rot="0">
            <a:off x="525942" y="543709"/>
            <a:ext cx="8014061" cy="591037"/>
          </a:xfrm>
          <a:custGeom>
            <a:avLst/>
            <a:gdLst/>
            <a:ahLst/>
            <a:cxnLst/>
            <a:rect r="r" b="b" t="t" l="l"/>
            <a:pathLst>
              <a:path h="591037" w="8014061">
                <a:moveTo>
                  <a:pt x="0" y="0"/>
                </a:moveTo>
                <a:lnTo>
                  <a:pt x="8014060" y="0"/>
                </a:lnTo>
                <a:lnTo>
                  <a:pt x="8014060" y="591037"/>
                </a:lnTo>
                <a:lnTo>
                  <a:pt x="0" y="5910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76200" y="4145098"/>
            <a:ext cx="8745356" cy="2366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</a:pPr>
            <a:r>
              <a:rPr lang="en-US" sz="9100">
                <a:solidFill>
                  <a:srgbClr val="606060"/>
                </a:solidFill>
                <a:latin typeface="Intro Rust"/>
                <a:ea typeface="Intro Rust"/>
                <a:cs typeface="Intro Rust"/>
                <a:sym typeface="Intro Rust"/>
              </a:rPr>
              <a:t>PROMISE ORIENTATION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761812" y="3100619"/>
            <a:ext cx="5374132" cy="1175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87"/>
              </a:lnSpc>
            </a:pPr>
            <a:r>
              <a:rPr lang="en-US" sz="8787">
                <a:solidFill>
                  <a:srgbClr val="008080"/>
                </a:solidFill>
                <a:latin typeface="Apricots"/>
                <a:ea typeface="Apricots"/>
                <a:cs typeface="Apricots"/>
                <a:sym typeface="Apricots"/>
              </a:rPr>
              <a:t>Fall 2025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6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86174" y="331529"/>
            <a:ext cx="13715652" cy="1049739"/>
            <a:chOff x="0" y="0"/>
            <a:chExt cx="6708153" cy="51341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708153" cy="513414"/>
            </a:xfrm>
            <a:custGeom>
              <a:avLst/>
              <a:gdLst/>
              <a:ahLst/>
              <a:cxnLst/>
              <a:rect r="r" b="b" t="t" l="l"/>
              <a:pathLst>
                <a:path h="513414" w="6708153">
                  <a:moveTo>
                    <a:pt x="6504953" y="0"/>
                  </a:moveTo>
                  <a:cubicBezTo>
                    <a:pt x="6617177" y="0"/>
                    <a:pt x="6708153" y="114932"/>
                    <a:pt x="6708153" y="256707"/>
                  </a:cubicBezTo>
                  <a:cubicBezTo>
                    <a:pt x="6708153" y="398483"/>
                    <a:pt x="6617177" y="513414"/>
                    <a:pt x="6504953" y="513414"/>
                  </a:cubicBezTo>
                  <a:lnTo>
                    <a:pt x="203200" y="513414"/>
                  </a:lnTo>
                  <a:cubicBezTo>
                    <a:pt x="90976" y="513414"/>
                    <a:pt x="0" y="398483"/>
                    <a:pt x="0" y="256707"/>
                  </a:cubicBezTo>
                  <a:cubicBezTo>
                    <a:pt x="0" y="114932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97B2">
                    <a:alpha val="100000"/>
                  </a:srgbClr>
                </a:gs>
                <a:gs pos="100000">
                  <a:srgbClr val="7ED957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708153" cy="5515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1746462"/>
            <a:ext cx="18101827" cy="3454600"/>
            <a:chOff x="0" y="0"/>
            <a:chExt cx="4767560" cy="90985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767559" cy="909853"/>
            </a:xfrm>
            <a:custGeom>
              <a:avLst/>
              <a:gdLst/>
              <a:ahLst/>
              <a:cxnLst/>
              <a:rect r="r" b="b" t="t" l="l"/>
              <a:pathLst>
                <a:path h="909853" w="4767559">
                  <a:moveTo>
                    <a:pt x="4564359" y="0"/>
                  </a:moveTo>
                  <a:lnTo>
                    <a:pt x="0" y="0"/>
                  </a:lnTo>
                  <a:lnTo>
                    <a:pt x="0" y="909853"/>
                  </a:lnTo>
                  <a:lnTo>
                    <a:pt x="4564359" y="909853"/>
                  </a:lnTo>
                  <a:lnTo>
                    <a:pt x="4767559" y="454927"/>
                  </a:lnTo>
                  <a:lnTo>
                    <a:pt x="4564359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653260" cy="9479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10800000">
            <a:off x="302679" y="5982525"/>
            <a:ext cx="17985321" cy="3454600"/>
            <a:chOff x="0" y="0"/>
            <a:chExt cx="4736875" cy="9098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736875" cy="909853"/>
            </a:xfrm>
            <a:custGeom>
              <a:avLst/>
              <a:gdLst/>
              <a:ahLst/>
              <a:cxnLst/>
              <a:rect r="r" b="b" t="t" l="l"/>
              <a:pathLst>
                <a:path h="909853" w="4736875">
                  <a:moveTo>
                    <a:pt x="4533675" y="0"/>
                  </a:moveTo>
                  <a:lnTo>
                    <a:pt x="0" y="0"/>
                  </a:lnTo>
                  <a:lnTo>
                    <a:pt x="0" y="909853"/>
                  </a:lnTo>
                  <a:lnTo>
                    <a:pt x="4533675" y="909853"/>
                  </a:lnTo>
                  <a:lnTo>
                    <a:pt x="4736875" y="454927"/>
                  </a:lnTo>
                  <a:lnTo>
                    <a:pt x="4533675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4622575" cy="9479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5801522" y="1964409"/>
            <a:ext cx="1198449" cy="1198449"/>
          </a:xfrm>
          <a:custGeom>
            <a:avLst/>
            <a:gdLst/>
            <a:ahLst/>
            <a:cxnLst/>
            <a:rect r="r" b="b" t="t" l="l"/>
            <a:pathLst>
              <a:path h="1198449" w="1198449">
                <a:moveTo>
                  <a:pt x="0" y="0"/>
                </a:moveTo>
                <a:lnTo>
                  <a:pt x="1198449" y="0"/>
                </a:lnTo>
                <a:lnTo>
                  <a:pt x="1198449" y="1198449"/>
                </a:lnTo>
                <a:lnTo>
                  <a:pt x="0" y="119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862663" y="4781550"/>
            <a:ext cx="5831241" cy="839025"/>
            <a:chOff x="0" y="0"/>
            <a:chExt cx="2977593" cy="42842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977593" cy="428429"/>
            </a:xfrm>
            <a:custGeom>
              <a:avLst/>
              <a:gdLst/>
              <a:ahLst/>
              <a:cxnLst/>
              <a:rect r="r" b="b" t="t" l="l"/>
              <a:pathLst>
                <a:path h="428429" w="2977593">
                  <a:moveTo>
                    <a:pt x="2774393" y="0"/>
                  </a:moveTo>
                  <a:cubicBezTo>
                    <a:pt x="2886617" y="0"/>
                    <a:pt x="2977593" y="95907"/>
                    <a:pt x="2977593" y="214215"/>
                  </a:cubicBezTo>
                  <a:cubicBezTo>
                    <a:pt x="2977593" y="332522"/>
                    <a:pt x="2886617" y="428429"/>
                    <a:pt x="2774393" y="428429"/>
                  </a:cubicBezTo>
                  <a:lnTo>
                    <a:pt x="203200" y="428429"/>
                  </a:lnTo>
                  <a:cubicBezTo>
                    <a:pt x="90976" y="428429"/>
                    <a:pt x="0" y="332522"/>
                    <a:pt x="0" y="214215"/>
                  </a:cubicBezTo>
                  <a:cubicBezTo>
                    <a:pt x="0" y="95907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DA1A6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2977593" cy="4665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1869011" y="9017612"/>
            <a:ext cx="5563513" cy="839025"/>
            <a:chOff x="0" y="0"/>
            <a:chExt cx="2840883" cy="42842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840883" cy="428429"/>
            </a:xfrm>
            <a:custGeom>
              <a:avLst/>
              <a:gdLst/>
              <a:ahLst/>
              <a:cxnLst/>
              <a:rect r="r" b="b" t="t" l="l"/>
              <a:pathLst>
                <a:path h="428429" w="2840883">
                  <a:moveTo>
                    <a:pt x="2637683" y="0"/>
                  </a:moveTo>
                  <a:cubicBezTo>
                    <a:pt x="2749908" y="0"/>
                    <a:pt x="2840883" y="95907"/>
                    <a:pt x="2840883" y="214215"/>
                  </a:cubicBezTo>
                  <a:cubicBezTo>
                    <a:pt x="2840883" y="332522"/>
                    <a:pt x="2749908" y="428429"/>
                    <a:pt x="2637683" y="428429"/>
                  </a:cubicBezTo>
                  <a:lnTo>
                    <a:pt x="203200" y="428429"/>
                  </a:lnTo>
                  <a:cubicBezTo>
                    <a:pt x="90976" y="428429"/>
                    <a:pt x="0" y="332522"/>
                    <a:pt x="0" y="214215"/>
                  </a:cubicBezTo>
                  <a:cubicBezTo>
                    <a:pt x="0" y="95907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DA1A6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2840883" cy="4665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59547" y="1529445"/>
            <a:ext cx="3058148" cy="3058148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58226" y="0"/>
                  </a:moveTo>
                  <a:lnTo>
                    <a:pt x="754574" y="0"/>
                  </a:lnTo>
                  <a:cubicBezTo>
                    <a:pt x="786731" y="0"/>
                    <a:pt x="812800" y="26069"/>
                    <a:pt x="812800" y="58226"/>
                  </a:cubicBezTo>
                  <a:lnTo>
                    <a:pt x="812800" y="754574"/>
                  </a:lnTo>
                  <a:cubicBezTo>
                    <a:pt x="812800" y="786731"/>
                    <a:pt x="786731" y="812800"/>
                    <a:pt x="754574" y="812800"/>
                  </a:cubicBezTo>
                  <a:lnTo>
                    <a:pt x="58226" y="812800"/>
                  </a:lnTo>
                  <a:cubicBezTo>
                    <a:pt x="26069" y="812800"/>
                    <a:pt x="0" y="786731"/>
                    <a:pt x="0" y="754574"/>
                  </a:cubicBezTo>
                  <a:lnTo>
                    <a:pt x="0" y="58226"/>
                  </a:lnTo>
                  <a:cubicBezTo>
                    <a:pt x="0" y="26069"/>
                    <a:pt x="26069" y="0"/>
                    <a:pt x="58226" y="0"/>
                  </a:cubicBezTo>
                  <a:close/>
                </a:path>
              </a:pathLst>
            </a:custGeom>
            <a:blipFill>
              <a:blip r:embed="rId5"/>
              <a:stretch>
                <a:fillRect l="-9869" t="-20386" r="-74873" b="-18094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3425413" y="1529445"/>
            <a:ext cx="3058148" cy="3058148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58226" y="0"/>
                  </a:moveTo>
                  <a:lnTo>
                    <a:pt x="754574" y="0"/>
                  </a:lnTo>
                  <a:cubicBezTo>
                    <a:pt x="786731" y="0"/>
                    <a:pt x="812800" y="26069"/>
                    <a:pt x="812800" y="58226"/>
                  </a:cubicBezTo>
                  <a:lnTo>
                    <a:pt x="812800" y="754574"/>
                  </a:lnTo>
                  <a:cubicBezTo>
                    <a:pt x="812800" y="786731"/>
                    <a:pt x="786731" y="812800"/>
                    <a:pt x="754574" y="812800"/>
                  </a:cubicBezTo>
                  <a:lnTo>
                    <a:pt x="58226" y="812800"/>
                  </a:lnTo>
                  <a:cubicBezTo>
                    <a:pt x="26069" y="812800"/>
                    <a:pt x="0" y="786731"/>
                    <a:pt x="0" y="754574"/>
                  </a:cubicBezTo>
                  <a:lnTo>
                    <a:pt x="0" y="58226"/>
                  </a:lnTo>
                  <a:cubicBezTo>
                    <a:pt x="0" y="26069"/>
                    <a:pt x="26069" y="0"/>
                    <a:pt x="58226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5503" r="-59451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5043679" y="5675421"/>
            <a:ext cx="3058148" cy="3058148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58226" y="0"/>
                  </a:moveTo>
                  <a:lnTo>
                    <a:pt x="754574" y="0"/>
                  </a:lnTo>
                  <a:cubicBezTo>
                    <a:pt x="786731" y="0"/>
                    <a:pt x="812800" y="26069"/>
                    <a:pt x="812800" y="58226"/>
                  </a:cubicBezTo>
                  <a:lnTo>
                    <a:pt x="812800" y="754574"/>
                  </a:lnTo>
                  <a:cubicBezTo>
                    <a:pt x="812800" y="786731"/>
                    <a:pt x="786731" y="812800"/>
                    <a:pt x="754574" y="812800"/>
                  </a:cubicBezTo>
                  <a:lnTo>
                    <a:pt x="58226" y="812800"/>
                  </a:lnTo>
                  <a:cubicBezTo>
                    <a:pt x="26069" y="812800"/>
                    <a:pt x="0" y="786731"/>
                    <a:pt x="0" y="754574"/>
                  </a:cubicBezTo>
                  <a:lnTo>
                    <a:pt x="0" y="58226"/>
                  </a:lnTo>
                  <a:cubicBezTo>
                    <a:pt x="0" y="26069"/>
                    <a:pt x="26069" y="0"/>
                    <a:pt x="58226" y="0"/>
                  </a:cubicBezTo>
                  <a:close/>
                </a:path>
              </a:pathLst>
            </a:custGeom>
            <a:blipFill>
              <a:blip r:embed="rId7"/>
              <a:stretch>
                <a:fillRect l="-31915" t="0" r="-18084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1695787" y="5675421"/>
            <a:ext cx="3058148" cy="3058148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58226" y="0"/>
                  </a:moveTo>
                  <a:lnTo>
                    <a:pt x="754574" y="0"/>
                  </a:lnTo>
                  <a:cubicBezTo>
                    <a:pt x="786731" y="0"/>
                    <a:pt x="812800" y="26069"/>
                    <a:pt x="812800" y="58226"/>
                  </a:cubicBezTo>
                  <a:lnTo>
                    <a:pt x="812800" y="754574"/>
                  </a:lnTo>
                  <a:cubicBezTo>
                    <a:pt x="812800" y="786731"/>
                    <a:pt x="786731" y="812800"/>
                    <a:pt x="754574" y="812800"/>
                  </a:cubicBezTo>
                  <a:lnTo>
                    <a:pt x="58226" y="812800"/>
                  </a:lnTo>
                  <a:cubicBezTo>
                    <a:pt x="26069" y="812800"/>
                    <a:pt x="0" y="786731"/>
                    <a:pt x="0" y="754574"/>
                  </a:cubicBezTo>
                  <a:lnTo>
                    <a:pt x="0" y="58226"/>
                  </a:lnTo>
                  <a:cubicBezTo>
                    <a:pt x="0" y="26069"/>
                    <a:pt x="26069" y="0"/>
                    <a:pt x="58226" y="0"/>
                  </a:cubicBezTo>
                  <a:close/>
                </a:path>
              </a:pathLst>
            </a:custGeom>
            <a:blipFill>
              <a:blip r:embed="rId8"/>
              <a:stretch>
                <a:fillRect l="-25000" t="0" r="-25000" b="0"/>
              </a:stretch>
            </a:blip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2321142" y="437245"/>
            <a:ext cx="12722537" cy="103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49"/>
              </a:lnSpc>
            </a:pPr>
            <a:r>
              <a:rPr lang="en-US" sz="6999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Campus Resources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6691280" y="1983459"/>
            <a:ext cx="8986011" cy="11793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26"/>
              </a:lnSpc>
            </a:pPr>
            <a:r>
              <a:rPr lang="en-US" sz="4094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DISABILITY SUPPORT PROGRAMS </a:t>
            </a:r>
          </a:p>
          <a:p>
            <a:pPr algn="ctr">
              <a:lnSpc>
                <a:spcPts val="4626"/>
              </a:lnSpc>
            </a:pPr>
            <a:r>
              <a:rPr lang="en-US" sz="4094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&amp; SERVICES (DSP&amp;S)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56567" y="5015923"/>
            <a:ext cx="5443433" cy="4187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32"/>
              </a:lnSpc>
            </a:pPr>
            <a:r>
              <a:rPr lang="en-US" sz="2632" spc="1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sdmiramar.edu/services/dsps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688621" y="6211125"/>
            <a:ext cx="9586096" cy="5120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08"/>
              </a:lnSpc>
            </a:pPr>
            <a:r>
              <a:rPr lang="en-US" sz="3458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ACADEMIC SUCCESS CENTER (ASC) L-101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2042235" y="9218236"/>
            <a:ext cx="5242217" cy="412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32"/>
              </a:lnSpc>
            </a:pPr>
            <a:r>
              <a:rPr lang="en-US" sz="2632" spc="1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sdmiramar.edu/services/asc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7033357" y="3445187"/>
            <a:ext cx="4835654" cy="14326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69291" indent="-334646" lvl="1">
              <a:lnSpc>
                <a:spcPts val="3689"/>
              </a:lnSpc>
              <a:buFont typeface="Arial"/>
              <a:buChar char="•"/>
            </a:pPr>
            <a:r>
              <a:rPr lang="en-US" sz="3100" spc="12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Adaptive Technology</a:t>
            </a:r>
          </a:p>
          <a:p>
            <a:pPr algn="just" marL="669291" indent="-334646" lvl="1">
              <a:lnSpc>
                <a:spcPts val="3689"/>
              </a:lnSpc>
              <a:buFont typeface="Arial"/>
              <a:buChar char="•"/>
            </a:pPr>
            <a:r>
              <a:rPr lang="en-US" sz="3100" spc="12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Alternate Media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1331250" y="3445187"/>
            <a:ext cx="5935461" cy="14326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9291" indent="-334646" lvl="1">
              <a:lnSpc>
                <a:spcPts val="3689"/>
              </a:lnSpc>
              <a:buFont typeface="Arial"/>
              <a:buChar char="•"/>
            </a:pPr>
            <a:r>
              <a:rPr lang="en-US" sz="3100" spc="12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Note Taking     Assistance</a:t>
            </a:r>
          </a:p>
          <a:p>
            <a:pPr algn="l" marL="669291" indent="-334646" lvl="1">
              <a:lnSpc>
                <a:spcPts val="3689"/>
              </a:lnSpc>
              <a:buFont typeface="Arial"/>
              <a:buChar char="•"/>
            </a:pPr>
            <a:r>
              <a:rPr lang="en-US" sz="3100" spc="12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Specialized Counseling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456694" y="7171449"/>
            <a:ext cx="4338184" cy="1562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5440" indent="-277720" lvl="1">
              <a:lnSpc>
                <a:spcPts val="3061"/>
              </a:lnSpc>
              <a:buFont typeface="Arial"/>
              <a:buChar char="•"/>
            </a:pPr>
            <a:r>
              <a:rPr lang="en-US" sz="2572" spc="10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Tutoring (In-Person &amp; Online)</a:t>
            </a:r>
          </a:p>
          <a:p>
            <a:pPr algn="l" marL="555440" indent="-277720" lvl="1">
              <a:lnSpc>
                <a:spcPts val="3061"/>
              </a:lnSpc>
              <a:buFont typeface="Arial"/>
              <a:buChar char="•"/>
            </a:pPr>
            <a:r>
              <a:rPr lang="en-US" sz="2572" spc="10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Study Rooms Available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6024941" y="7018478"/>
            <a:ext cx="4623860" cy="1832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9132" indent="-259566" lvl="1">
              <a:lnSpc>
                <a:spcPts val="2861"/>
              </a:lnSpc>
              <a:buFont typeface="Arial"/>
              <a:buChar char="•"/>
            </a:pPr>
            <a:r>
              <a:rPr lang="en-US" sz="2404" spc="9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Math Lab (M-210)</a:t>
            </a:r>
          </a:p>
          <a:p>
            <a:pPr algn="l" marL="1038264" indent="-346088" lvl="2">
              <a:lnSpc>
                <a:spcPts val="2861"/>
              </a:lnSpc>
              <a:buFont typeface="Arial"/>
              <a:buChar char="⚬"/>
            </a:pPr>
            <a:r>
              <a:rPr lang="en-US" sz="2404" spc="9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M-210</a:t>
            </a:r>
          </a:p>
          <a:p>
            <a:pPr algn="l" marL="519132" indent="-259566" lvl="1">
              <a:lnSpc>
                <a:spcPts val="2861"/>
              </a:lnSpc>
              <a:buFont typeface="Arial"/>
              <a:buChar char="•"/>
            </a:pPr>
            <a:r>
              <a:rPr lang="en-US" sz="2404" spc="9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WELL (Writing English Language Lab)</a:t>
            </a:r>
          </a:p>
          <a:p>
            <a:pPr algn="l" marL="519132" indent="-259566" lvl="1">
              <a:lnSpc>
                <a:spcPts val="2861"/>
              </a:lnSpc>
              <a:buFont typeface="Arial"/>
              <a:buChar char="•"/>
            </a:pPr>
            <a:r>
              <a:rPr lang="en-US" sz="2404" spc="9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STEM Center (S6-112i)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6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86174" y="331529"/>
            <a:ext cx="13715652" cy="1049739"/>
            <a:chOff x="0" y="0"/>
            <a:chExt cx="6708153" cy="51341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708153" cy="513414"/>
            </a:xfrm>
            <a:custGeom>
              <a:avLst/>
              <a:gdLst/>
              <a:ahLst/>
              <a:cxnLst/>
              <a:rect r="r" b="b" t="t" l="l"/>
              <a:pathLst>
                <a:path h="513414" w="6708153">
                  <a:moveTo>
                    <a:pt x="6504953" y="0"/>
                  </a:moveTo>
                  <a:cubicBezTo>
                    <a:pt x="6617177" y="0"/>
                    <a:pt x="6708153" y="114932"/>
                    <a:pt x="6708153" y="256707"/>
                  </a:cubicBezTo>
                  <a:cubicBezTo>
                    <a:pt x="6708153" y="398483"/>
                    <a:pt x="6617177" y="513414"/>
                    <a:pt x="6504953" y="513414"/>
                  </a:cubicBezTo>
                  <a:lnTo>
                    <a:pt x="203200" y="513414"/>
                  </a:lnTo>
                  <a:cubicBezTo>
                    <a:pt x="90976" y="513414"/>
                    <a:pt x="0" y="398483"/>
                    <a:pt x="0" y="256707"/>
                  </a:cubicBezTo>
                  <a:cubicBezTo>
                    <a:pt x="0" y="114932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97B2">
                    <a:alpha val="100000"/>
                  </a:srgbClr>
                </a:gs>
                <a:gs pos="100000">
                  <a:srgbClr val="7ED957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708153" cy="5515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1746462"/>
            <a:ext cx="18101827" cy="3454600"/>
            <a:chOff x="0" y="0"/>
            <a:chExt cx="4767560" cy="90985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767559" cy="909853"/>
            </a:xfrm>
            <a:custGeom>
              <a:avLst/>
              <a:gdLst/>
              <a:ahLst/>
              <a:cxnLst/>
              <a:rect r="r" b="b" t="t" l="l"/>
              <a:pathLst>
                <a:path h="909853" w="4767559">
                  <a:moveTo>
                    <a:pt x="4564359" y="0"/>
                  </a:moveTo>
                  <a:lnTo>
                    <a:pt x="0" y="0"/>
                  </a:lnTo>
                  <a:lnTo>
                    <a:pt x="0" y="909853"/>
                  </a:lnTo>
                  <a:lnTo>
                    <a:pt x="4564359" y="909853"/>
                  </a:lnTo>
                  <a:lnTo>
                    <a:pt x="4767559" y="454927"/>
                  </a:lnTo>
                  <a:lnTo>
                    <a:pt x="4564359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653260" cy="9479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10800000">
            <a:off x="302679" y="5982525"/>
            <a:ext cx="17985321" cy="3454600"/>
            <a:chOff x="0" y="0"/>
            <a:chExt cx="4736875" cy="9098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736875" cy="909853"/>
            </a:xfrm>
            <a:custGeom>
              <a:avLst/>
              <a:gdLst/>
              <a:ahLst/>
              <a:cxnLst/>
              <a:rect r="r" b="b" t="t" l="l"/>
              <a:pathLst>
                <a:path h="909853" w="4736875">
                  <a:moveTo>
                    <a:pt x="4533675" y="0"/>
                  </a:moveTo>
                  <a:lnTo>
                    <a:pt x="0" y="0"/>
                  </a:lnTo>
                  <a:lnTo>
                    <a:pt x="0" y="909853"/>
                  </a:lnTo>
                  <a:lnTo>
                    <a:pt x="4533675" y="909853"/>
                  </a:lnTo>
                  <a:lnTo>
                    <a:pt x="4736875" y="454927"/>
                  </a:lnTo>
                  <a:lnTo>
                    <a:pt x="4533675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4622575" cy="9479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62663" y="4781550"/>
            <a:ext cx="5831241" cy="839025"/>
            <a:chOff x="0" y="0"/>
            <a:chExt cx="2977593" cy="42842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977593" cy="428429"/>
            </a:xfrm>
            <a:custGeom>
              <a:avLst/>
              <a:gdLst/>
              <a:ahLst/>
              <a:cxnLst/>
              <a:rect r="r" b="b" t="t" l="l"/>
              <a:pathLst>
                <a:path h="428429" w="2977593">
                  <a:moveTo>
                    <a:pt x="2774393" y="0"/>
                  </a:moveTo>
                  <a:cubicBezTo>
                    <a:pt x="2886617" y="0"/>
                    <a:pt x="2977593" y="95907"/>
                    <a:pt x="2977593" y="214215"/>
                  </a:cubicBezTo>
                  <a:cubicBezTo>
                    <a:pt x="2977593" y="332522"/>
                    <a:pt x="2886617" y="428429"/>
                    <a:pt x="2774393" y="428429"/>
                  </a:cubicBezTo>
                  <a:lnTo>
                    <a:pt x="203200" y="428429"/>
                  </a:lnTo>
                  <a:cubicBezTo>
                    <a:pt x="90976" y="428429"/>
                    <a:pt x="0" y="332522"/>
                    <a:pt x="0" y="214215"/>
                  </a:cubicBezTo>
                  <a:cubicBezTo>
                    <a:pt x="0" y="95907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DA1A6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2977593" cy="4665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1869011" y="9017612"/>
            <a:ext cx="5563513" cy="839025"/>
            <a:chOff x="0" y="0"/>
            <a:chExt cx="2840883" cy="4284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840883" cy="428429"/>
            </a:xfrm>
            <a:custGeom>
              <a:avLst/>
              <a:gdLst/>
              <a:ahLst/>
              <a:cxnLst/>
              <a:rect r="r" b="b" t="t" l="l"/>
              <a:pathLst>
                <a:path h="428429" w="2840883">
                  <a:moveTo>
                    <a:pt x="2637683" y="0"/>
                  </a:moveTo>
                  <a:cubicBezTo>
                    <a:pt x="2749908" y="0"/>
                    <a:pt x="2840883" y="95907"/>
                    <a:pt x="2840883" y="214215"/>
                  </a:cubicBezTo>
                  <a:cubicBezTo>
                    <a:pt x="2840883" y="332522"/>
                    <a:pt x="2749908" y="428429"/>
                    <a:pt x="2637683" y="428429"/>
                  </a:cubicBezTo>
                  <a:lnTo>
                    <a:pt x="203200" y="428429"/>
                  </a:lnTo>
                  <a:cubicBezTo>
                    <a:pt x="90976" y="428429"/>
                    <a:pt x="0" y="332522"/>
                    <a:pt x="0" y="214215"/>
                  </a:cubicBezTo>
                  <a:cubicBezTo>
                    <a:pt x="0" y="95907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DA1A6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840883" cy="4665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302679" y="1593125"/>
            <a:ext cx="6730678" cy="2994469"/>
            <a:chOff x="0" y="0"/>
            <a:chExt cx="1826933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826933" cy="812800"/>
            </a:xfrm>
            <a:custGeom>
              <a:avLst/>
              <a:gdLst/>
              <a:ahLst/>
              <a:cxnLst/>
              <a:rect r="r" b="b" t="t" l="l"/>
              <a:pathLst>
                <a:path h="812800" w="1826933">
                  <a:moveTo>
                    <a:pt x="26456" y="0"/>
                  </a:moveTo>
                  <a:lnTo>
                    <a:pt x="1800478" y="0"/>
                  </a:lnTo>
                  <a:cubicBezTo>
                    <a:pt x="1815089" y="0"/>
                    <a:pt x="1826933" y="11845"/>
                    <a:pt x="1826933" y="26456"/>
                  </a:cubicBezTo>
                  <a:lnTo>
                    <a:pt x="1826933" y="786344"/>
                  </a:lnTo>
                  <a:cubicBezTo>
                    <a:pt x="1826933" y="793361"/>
                    <a:pt x="1824146" y="800090"/>
                    <a:pt x="1819185" y="805051"/>
                  </a:cubicBezTo>
                  <a:cubicBezTo>
                    <a:pt x="1814223" y="810013"/>
                    <a:pt x="1807494" y="812800"/>
                    <a:pt x="1800478" y="812800"/>
                  </a:cubicBezTo>
                  <a:lnTo>
                    <a:pt x="26456" y="812800"/>
                  </a:lnTo>
                  <a:cubicBezTo>
                    <a:pt x="19439" y="812800"/>
                    <a:pt x="12710" y="810013"/>
                    <a:pt x="7749" y="805051"/>
                  </a:cubicBezTo>
                  <a:cubicBezTo>
                    <a:pt x="2787" y="800090"/>
                    <a:pt x="0" y="793361"/>
                    <a:pt x="0" y="786344"/>
                  </a:cubicBezTo>
                  <a:lnTo>
                    <a:pt x="0" y="26456"/>
                  </a:lnTo>
                  <a:cubicBezTo>
                    <a:pt x="0" y="19439"/>
                    <a:pt x="2787" y="12710"/>
                    <a:pt x="7749" y="7749"/>
                  </a:cubicBezTo>
                  <a:cubicBezTo>
                    <a:pt x="12710" y="2787"/>
                    <a:pt x="19439" y="0"/>
                    <a:pt x="26456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12935" r="0" b="-12935"/>
              </a:stretch>
            </a:blipFill>
          </p:spPr>
        </p:sp>
      </p:grpSp>
      <p:sp>
        <p:nvSpPr>
          <p:cNvPr name="Freeform 19" id="19"/>
          <p:cNvSpPr/>
          <p:nvPr/>
        </p:nvSpPr>
        <p:spPr>
          <a:xfrm flipH="false" flipV="false" rot="0">
            <a:off x="891677" y="7175872"/>
            <a:ext cx="1593888" cy="1067905"/>
          </a:xfrm>
          <a:custGeom>
            <a:avLst/>
            <a:gdLst/>
            <a:ahLst/>
            <a:cxnLst/>
            <a:rect r="r" b="b" t="t" l="l"/>
            <a:pathLst>
              <a:path h="1067905" w="1593888">
                <a:moveTo>
                  <a:pt x="0" y="0"/>
                </a:moveTo>
                <a:lnTo>
                  <a:pt x="1593888" y="0"/>
                </a:lnTo>
                <a:lnTo>
                  <a:pt x="1593888" y="1067905"/>
                </a:lnTo>
                <a:lnTo>
                  <a:pt x="0" y="10679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2286174" y="6411150"/>
            <a:ext cx="12168294" cy="643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61"/>
              </a:lnSpc>
            </a:pPr>
            <a:r>
              <a:rPr lang="en-US" sz="4390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DREAMERS SUPPORT SERVICES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1577220" y="5620575"/>
            <a:ext cx="6147096" cy="3318053"/>
            <a:chOff x="0" y="0"/>
            <a:chExt cx="1826933" cy="986134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826933" cy="986134"/>
            </a:xfrm>
            <a:custGeom>
              <a:avLst/>
              <a:gdLst/>
              <a:ahLst/>
              <a:cxnLst/>
              <a:rect r="r" b="b" t="t" l="l"/>
              <a:pathLst>
                <a:path h="986134" w="1826933">
                  <a:moveTo>
                    <a:pt x="28967" y="0"/>
                  </a:moveTo>
                  <a:lnTo>
                    <a:pt x="1797966" y="0"/>
                  </a:lnTo>
                  <a:cubicBezTo>
                    <a:pt x="1813964" y="0"/>
                    <a:pt x="1826933" y="12969"/>
                    <a:pt x="1826933" y="28967"/>
                  </a:cubicBezTo>
                  <a:lnTo>
                    <a:pt x="1826933" y="957167"/>
                  </a:lnTo>
                  <a:cubicBezTo>
                    <a:pt x="1826933" y="973165"/>
                    <a:pt x="1813964" y="986134"/>
                    <a:pt x="1797966" y="986134"/>
                  </a:cubicBezTo>
                  <a:lnTo>
                    <a:pt x="28967" y="986134"/>
                  </a:lnTo>
                  <a:cubicBezTo>
                    <a:pt x="12969" y="986134"/>
                    <a:pt x="0" y="973165"/>
                    <a:pt x="0" y="957167"/>
                  </a:cubicBezTo>
                  <a:lnTo>
                    <a:pt x="0" y="28967"/>
                  </a:lnTo>
                  <a:cubicBezTo>
                    <a:pt x="0" y="12969"/>
                    <a:pt x="12969" y="0"/>
                    <a:pt x="28967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5427" r="0" b="-18080"/>
              </a:stretch>
            </a:blipFill>
          </p:spPr>
        </p:sp>
      </p:grpSp>
      <p:sp>
        <p:nvSpPr>
          <p:cNvPr name="TextBox 23" id="23"/>
          <p:cNvSpPr txBox="true"/>
          <p:nvPr/>
        </p:nvSpPr>
        <p:spPr>
          <a:xfrm rot="0">
            <a:off x="2782732" y="346219"/>
            <a:ext cx="12722537" cy="103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49"/>
              </a:lnSpc>
            </a:pPr>
            <a:r>
              <a:rPr lang="en-US" sz="6999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Campus Resources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376005" y="1980038"/>
            <a:ext cx="8986011" cy="11793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26"/>
              </a:lnSpc>
            </a:pPr>
            <a:r>
              <a:rPr lang="en-US" sz="4094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EXTENDED OPPORTUNITIES</a:t>
            </a:r>
            <a:r>
              <a:rPr lang="en-US" sz="4094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 PROGRAMS &amp; </a:t>
            </a:r>
            <a:r>
              <a:rPr lang="en-US" sz="4094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SERVICES (EOP&amp;S)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56567" y="4993523"/>
            <a:ext cx="5637337" cy="396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54"/>
              </a:lnSpc>
            </a:pPr>
            <a:r>
              <a:rPr lang="en-US" sz="2482" spc="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sdmiramar.edu/services/eops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1695787" y="9221140"/>
            <a:ext cx="5242217" cy="412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32"/>
              </a:lnSpc>
            </a:pPr>
            <a:r>
              <a:rPr lang="en-US" sz="2632" spc="1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sdmiramar.edu/dreamers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033357" y="3464237"/>
            <a:ext cx="5788774" cy="1574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9093" indent="-279547" lvl="1">
              <a:lnSpc>
                <a:spcPts val="3081"/>
              </a:lnSpc>
              <a:buFont typeface="Arial"/>
              <a:buChar char="•"/>
            </a:pPr>
            <a:r>
              <a:rPr lang="en-US" sz="2589" spc="10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Financial relief &amp; counseling</a:t>
            </a:r>
          </a:p>
          <a:p>
            <a:pPr algn="l" marL="559093" indent="-279547" lvl="1">
              <a:lnSpc>
                <a:spcPts val="3081"/>
              </a:lnSpc>
              <a:buFont typeface="Arial"/>
              <a:buChar char="•"/>
            </a:pPr>
            <a:r>
              <a:rPr lang="en-US" b="true" sz="2589" spc="10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CalWorks</a:t>
            </a:r>
            <a:r>
              <a:rPr lang="en-US" sz="2589" spc="10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 Cash Aid</a:t>
            </a:r>
          </a:p>
          <a:p>
            <a:pPr algn="l" marL="559093" indent="-279547" lvl="1">
              <a:lnSpc>
                <a:spcPts val="3081"/>
              </a:lnSpc>
              <a:buFont typeface="Arial"/>
              <a:buChar char="•"/>
            </a:pPr>
            <a:r>
              <a:rPr lang="en-US" b="true" sz="2589" spc="10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NextUp</a:t>
            </a:r>
            <a:r>
              <a:rPr lang="en-US" sz="2589" spc="10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 Foster Youth</a:t>
            </a:r>
          </a:p>
          <a:p>
            <a:pPr algn="l" marL="559093" indent="-279547" lvl="1">
              <a:lnSpc>
                <a:spcPts val="3081"/>
              </a:lnSpc>
              <a:buFont typeface="Arial"/>
              <a:buChar char="•"/>
            </a:pPr>
            <a:r>
              <a:rPr lang="en-US" b="true" sz="2589" spc="10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CARE</a:t>
            </a:r>
            <a:r>
              <a:rPr lang="en-US" sz="2589" spc="10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 Single Parents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470673" y="7178032"/>
            <a:ext cx="8446462" cy="1949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5440" indent="-277720" lvl="1">
              <a:lnSpc>
                <a:spcPts val="3061"/>
              </a:lnSpc>
              <a:buFont typeface="Arial"/>
              <a:buChar char="•"/>
            </a:pPr>
            <a:r>
              <a:rPr lang="en-US" sz="2572" spc="10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Programs and services to empower undocumented and immigrant students</a:t>
            </a:r>
          </a:p>
          <a:p>
            <a:pPr algn="l" marL="555440" indent="-277720" lvl="1">
              <a:lnSpc>
                <a:spcPts val="3061"/>
              </a:lnSpc>
              <a:buFont typeface="Arial"/>
              <a:buChar char="•"/>
            </a:pPr>
            <a:r>
              <a:rPr lang="en-US" sz="2572" spc="10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Financial aid &amp; 1-on-1 support</a:t>
            </a:r>
          </a:p>
          <a:p>
            <a:pPr algn="l" marL="555440" indent="-277720" lvl="1">
              <a:lnSpc>
                <a:spcPts val="3061"/>
              </a:lnSpc>
              <a:buFont typeface="Arial"/>
              <a:buChar char="•"/>
            </a:pPr>
            <a:r>
              <a:rPr lang="en-US" sz="2572" spc="10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Events and Workshops</a:t>
            </a:r>
          </a:p>
          <a:p>
            <a:pPr algn="l" marL="555440" indent="-277720" lvl="1">
              <a:lnSpc>
                <a:spcPts val="3061"/>
              </a:lnSpc>
              <a:buFont typeface="Arial"/>
              <a:buChar char="•"/>
            </a:pPr>
            <a:r>
              <a:rPr lang="en-US" sz="2572" spc="10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FREE Legal Aid &amp; DACA Renewal Assistance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2596870" y="3464237"/>
            <a:ext cx="4835654" cy="1574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9093" indent="-279547" lvl="1">
              <a:lnSpc>
                <a:spcPts val="3081"/>
              </a:lnSpc>
              <a:buFont typeface="Arial"/>
              <a:buChar char="•"/>
            </a:pPr>
            <a:r>
              <a:rPr lang="en-US" b="true" sz="2589" spc="10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Rising Scholars</a:t>
            </a:r>
            <a:r>
              <a:rPr lang="en-US" sz="2589" spc="10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 Justice Impacted</a:t>
            </a:r>
          </a:p>
          <a:p>
            <a:pPr algn="l" marL="559093" indent="-279547" lvl="1">
              <a:lnSpc>
                <a:spcPts val="3081"/>
              </a:lnSpc>
              <a:buFont typeface="Arial"/>
              <a:buChar char="•"/>
            </a:pPr>
            <a:r>
              <a:rPr lang="en-US" b="true" sz="2589" spc="10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Basic Needs</a:t>
            </a:r>
            <a:r>
              <a:rPr lang="en-US" sz="2589" spc="10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 Jet Fuel Pantry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6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86174" y="331529"/>
            <a:ext cx="13715652" cy="1049739"/>
            <a:chOff x="0" y="0"/>
            <a:chExt cx="6708153" cy="51341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708153" cy="513414"/>
            </a:xfrm>
            <a:custGeom>
              <a:avLst/>
              <a:gdLst/>
              <a:ahLst/>
              <a:cxnLst/>
              <a:rect r="r" b="b" t="t" l="l"/>
              <a:pathLst>
                <a:path h="513414" w="6708153">
                  <a:moveTo>
                    <a:pt x="6504953" y="0"/>
                  </a:moveTo>
                  <a:cubicBezTo>
                    <a:pt x="6617177" y="0"/>
                    <a:pt x="6708153" y="114932"/>
                    <a:pt x="6708153" y="256707"/>
                  </a:cubicBezTo>
                  <a:cubicBezTo>
                    <a:pt x="6708153" y="398483"/>
                    <a:pt x="6617177" y="513414"/>
                    <a:pt x="6504953" y="513414"/>
                  </a:cubicBezTo>
                  <a:lnTo>
                    <a:pt x="203200" y="513414"/>
                  </a:lnTo>
                  <a:cubicBezTo>
                    <a:pt x="90976" y="513414"/>
                    <a:pt x="0" y="398483"/>
                    <a:pt x="0" y="256707"/>
                  </a:cubicBezTo>
                  <a:cubicBezTo>
                    <a:pt x="0" y="114932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97B2">
                    <a:alpha val="100000"/>
                  </a:srgbClr>
                </a:gs>
                <a:gs pos="100000">
                  <a:srgbClr val="7ED957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708153" cy="5515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1746462"/>
            <a:ext cx="18101827" cy="3454600"/>
            <a:chOff x="0" y="0"/>
            <a:chExt cx="4767560" cy="90985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767559" cy="909853"/>
            </a:xfrm>
            <a:custGeom>
              <a:avLst/>
              <a:gdLst/>
              <a:ahLst/>
              <a:cxnLst/>
              <a:rect r="r" b="b" t="t" l="l"/>
              <a:pathLst>
                <a:path h="909853" w="4767559">
                  <a:moveTo>
                    <a:pt x="4564359" y="0"/>
                  </a:moveTo>
                  <a:lnTo>
                    <a:pt x="0" y="0"/>
                  </a:lnTo>
                  <a:lnTo>
                    <a:pt x="0" y="909853"/>
                  </a:lnTo>
                  <a:lnTo>
                    <a:pt x="4564359" y="909853"/>
                  </a:lnTo>
                  <a:lnTo>
                    <a:pt x="4767559" y="454927"/>
                  </a:lnTo>
                  <a:lnTo>
                    <a:pt x="4564359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653260" cy="9479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10800000">
            <a:off x="151340" y="6201600"/>
            <a:ext cx="17985321" cy="3454600"/>
            <a:chOff x="0" y="0"/>
            <a:chExt cx="4736875" cy="9098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736875" cy="909853"/>
            </a:xfrm>
            <a:custGeom>
              <a:avLst/>
              <a:gdLst/>
              <a:ahLst/>
              <a:cxnLst/>
              <a:rect r="r" b="b" t="t" l="l"/>
              <a:pathLst>
                <a:path h="909853" w="4736875">
                  <a:moveTo>
                    <a:pt x="4533675" y="0"/>
                  </a:moveTo>
                  <a:lnTo>
                    <a:pt x="0" y="0"/>
                  </a:lnTo>
                  <a:lnTo>
                    <a:pt x="0" y="909853"/>
                  </a:lnTo>
                  <a:lnTo>
                    <a:pt x="4533675" y="909853"/>
                  </a:lnTo>
                  <a:lnTo>
                    <a:pt x="4736875" y="454927"/>
                  </a:lnTo>
                  <a:lnTo>
                    <a:pt x="4533675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4622575" cy="9479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62663" y="4505737"/>
            <a:ext cx="5831241" cy="839025"/>
            <a:chOff x="0" y="0"/>
            <a:chExt cx="2977593" cy="42842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977593" cy="428429"/>
            </a:xfrm>
            <a:custGeom>
              <a:avLst/>
              <a:gdLst/>
              <a:ahLst/>
              <a:cxnLst/>
              <a:rect r="r" b="b" t="t" l="l"/>
              <a:pathLst>
                <a:path h="428429" w="2977593">
                  <a:moveTo>
                    <a:pt x="2774393" y="0"/>
                  </a:moveTo>
                  <a:cubicBezTo>
                    <a:pt x="2886617" y="0"/>
                    <a:pt x="2977593" y="95907"/>
                    <a:pt x="2977593" y="214215"/>
                  </a:cubicBezTo>
                  <a:cubicBezTo>
                    <a:pt x="2977593" y="332522"/>
                    <a:pt x="2886617" y="428429"/>
                    <a:pt x="2774393" y="428429"/>
                  </a:cubicBezTo>
                  <a:lnTo>
                    <a:pt x="203200" y="428429"/>
                  </a:lnTo>
                  <a:cubicBezTo>
                    <a:pt x="90976" y="428429"/>
                    <a:pt x="0" y="332522"/>
                    <a:pt x="0" y="214215"/>
                  </a:cubicBezTo>
                  <a:cubicBezTo>
                    <a:pt x="0" y="95907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DA1A6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2977593" cy="4665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427000" y="8817175"/>
            <a:ext cx="5563513" cy="839025"/>
            <a:chOff x="0" y="0"/>
            <a:chExt cx="2840883" cy="428429"/>
          </a:xfrm>
        </p:grpSpPr>
        <p:sp>
          <p:nvSpPr>
            <p:cNvPr name="Freeform 15" id="15">
              <a:hlinkClick r:id="rId3" tooltip="http://bit.ly/3J3k3gl"/>
            </p:cNvPr>
            <p:cNvSpPr/>
            <p:nvPr/>
          </p:nvSpPr>
          <p:spPr>
            <a:xfrm flipH="false" flipV="false" rot="0">
              <a:off x="0" y="0"/>
              <a:ext cx="2840883" cy="428429"/>
            </a:xfrm>
            <a:custGeom>
              <a:avLst/>
              <a:gdLst/>
              <a:ahLst/>
              <a:cxnLst/>
              <a:rect r="r" b="b" t="t" l="l"/>
              <a:pathLst>
                <a:path h="428429" w="2840883">
                  <a:moveTo>
                    <a:pt x="2637683" y="0"/>
                  </a:moveTo>
                  <a:cubicBezTo>
                    <a:pt x="2749908" y="0"/>
                    <a:pt x="2840883" y="95907"/>
                    <a:pt x="2840883" y="214215"/>
                  </a:cubicBezTo>
                  <a:cubicBezTo>
                    <a:pt x="2840883" y="332522"/>
                    <a:pt x="2749908" y="428429"/>
                    <a:pt x="2637683" y="428429"/>
                  </a:cubicBezTo>
                  <a:lnTo>
                    <a:pt x="203200" y="428429"/>
                  </a:lnTo>
                  <a:cubicBezTo>
                    <a:pt x="90976" y="428429"/>
                    <a:pt x="0" y="332522"/>
                    <a:pt x="0" y="214215"/>
                  </a:cubicBezTo>
                  <a:cubicBezTo>
                    <a:pt x="0" y="95907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DA1A6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840883" cy="4665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862663" y="6355033"/>
            <a:ext cx="12168294" cy="914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8"/>
              </a:lnSpc>
            </a:pPr>
            <a:r>
              <a:rPr lang="en-US" sz="3290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NATIVE AMERICAN STUDENT SUCCESS PROGRAM</a:t>
            </a:r>
          </a:p>
          <a:p>
            <a:pPr algn="l">
              <a:lnSpc>
                <a:spcPts val="3492"/>
              </a:lnSpc>
            </a:pPr>
            <a:r>
              <a:rPr lang="en-US" sz="3090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 (NASSP)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286174" y="7135118"/>
            <a:ext cx="11422403" cy="2298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5440" indent="-277720" lvl="1">
              <a:lnSpc>
                <a:spcPts val="3061"/>
              </a:lnSpc>
              <a:buFont typeface="Arial"/>
              <a:buChar char="•"/>
            </a:pPr>
            <a:r>
              <a:rPr lang="en-US" sz="2572" spc="10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Program to support </a:t>
            </a:r>
            <a:r>
              <a:rPr lang="en-US" b="true" sz="2572" spc="10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Native American descent, identify as Native American/Alaska Native, and or have tribal affiliation/membership</a:t>
            </a:r>
          </a:p>
          <a:p>
            <a:pPr algn="l" marL="555440" indent="-277720" lvl="1">
              <a:lnSpc>
                <a:spcPts val="3061"/>
              </a:lnSpc>
              <a:buFont typeface="Arial"/>
              <a:buChar char="•"/>
            </a:pPr>
            <a:r>
              <a:rPr lang="en-US" sz="2572" spc="10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Book grants &amp; stipends</a:t>
            </a:r>
          </a:p>
          <a:p>
            <a:pPr algn="l" marL="555440" indent="-277720" lvl="1">
              <a:lnSpc>
                <a:spcPts val="3061"/>
              </a:lnSpc>
              <a:buFont typeface="Arial"/>
              <a:buChar char="•"/>
            </a:pPr>
            <a:r>
              <a:rPr lang="en-US" sz="2572" spc="10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Gas cards</a:t>
            </a:r>
          </a:p>
          <a:p>
            <a:pPr algn="l" marL="555440" indent="-277720" lvl="1">
              <a:lnSpc>
                <a:spcPts val="3061"/>
              </a:lnSpc>
              <a:buFont typeface="Arial"/>
              <a:buChar char="•"/>
            </a:pPr>
            <a:r>
              <a:rPr lang="en-US" sz="2572" spc="10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Events and Workshops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4557414" y="6335983"/>
            <a:ext cx="2394897" cy="2394897"/>
          </a:xfrm>
          <a:custGeom>
            <a:avLst/>
            <a:gdLst/>
            <a:ahLst/>
            <a:cxnLst/>
            <a:rect r="r" b="b" t="t" l="l"/>
            <a:pathLst>
              <a:path h="2394897" w="2394897">
                <a:moveTo>
                  <a:pt x="0" y="0"/>
                </a:moveTo>
                <a:lnTo>
                  <a:pt x="2394897" y="0"/>
                </a:lnTo>
                <a:lnTo>
                  <a:pt x="2394897" y="2394897"/>
                </a:lnTo>
                <a:lnTo>
                  <a:pt x="0" y="23948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746209" y="7310018"/>
            <a:ext cx="1701769" cy="2123892"/>
            <a:chOff x="0" y="0"/>
            <a:chExt cx="2269025" cy="283185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269025" cy="2831856"/>
            </a:xfrm>
            <a:custGeom>
              <a:avLst/>
              <a:gdLst/>
              <a:ahLst/>
              <a:cxnLst/>
              <a:rect r="r" b="b" t="t" l="l"/>
              <a:pathLst>
                <a:path h="2831856" w="2269025">
                  <a:moveTo>
                    <a:pt x="0" y="0"/>
                  </a:moveTo>
                  <a:lnTo>
                    <a:pt x="2269025" y="0"/>
                  </a:lnTo>
                  <a:lnTo>
                    <a:pt x="2269025" y="2831856"/>
                  </a:lnTo>
                  <a:lnTo>
                    <a:pt x="0" y="2831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-95860">
              <a:off x="768967" y="314617"/>
              <a:ext cx="360717" cy="351404"/>
            </a:xfrm>
            <a:custGeom>
              <a:avLst/>
              <a:gdLst/>
              <a:ahLst/>
              <a:cxnLst/>
              <a:rect r="r" b="b" t="t" l="l"/>
              <a:pathLst>
                <a:path h="351404" w="360717">
                  <a:moveTo>
                    <a:pt x="0" y="0"/>
                  </a:moveTo>
                  <a:lnTo>
                    <a:pt x="360717" y="0"/>
                  </a:lnTo>
                  <a:lnTo>
                    <a:pt x="360717" y="351404"/>
                  </a:lnTo>
                  <a:lnTo>
                    <a:pt x="0" y="3514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-5182789">
              <a:off x="1094323" y="325047"/>
              <a:ext cx="360717" cy="351404"/>
            </a:xfrm>
            <a:custGeom>
              <a:avLst/>
              <a:gdLst/>
              <a:ahLst/>
              <a:cxnLst/>
              <a:rect r="r" b="b" t="t" l="l"/>
              <a:pathLst>
                <a:path h="351404" w="360717">
                  <a:moveTo>
                    <a:pt x="0" y="0"/>
                  </a:moveTo>
                  <a:lnTo>
                    <a:pt x="360717" y="0"/>
                  </a:lnTo>
                  <a:lnTo>
                    <a:pt x="360717" y="351404"/>
                  </a:lnTo>
                  <a:lnTo>
                    <a:pt x="0" y="3514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24" id="24"/>
          <p:cNvSpPr/>
          <p:nvPr/>
        </p:nvSpPr>
        <p:spPr>
          <a:xfrm flipH="false" flipV="false" rot="0">
            <a:off x="1747684" y="1896085"/>
            <a:ext cx="3303472" cy="2885465"/>
          </a:xfrm>
          <a:custGeom>
            <a:avLst/>
            <a:gdLst/>
            <a:ahLst/>
            <a:cxnLst/>
            <a:rect r="r" b="b" t="t" l="l"/>
            <a:pathLst>
              <a:path h="2885465" w="3303472">
                <a:moveTo>
                  <a:pt x="0" y="0"/>
                </a:moveTo>
                <a:lnTo>
                  <a:pt x="3303472" y="0"/>
                </a:lnTo>
                <a:lnTo>
                  <a:pt x="3303472" y="2885465"/>
                </a:lnTo>
                <a:lnTo>
                  <a:pt x="0" y="288546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2782732" y="346219"/>
            <a:ext cx="12722537" cy="103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49"/>
              </a:lnSpc>
            </a:pPr>
            <a:r>
              <a:rPr lang="en-US" sz="6999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LEAD office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376005" y="1970513"/>
            <a:ext cx="8986011" cy="933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9"/>
              </a:lnSpc>
            </a:pPr>
            <a:r>
              <a:rPr lang="en-US" sz="3194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PROMOTING</a:t>
            </a:r>
            <a:r>
              <a:rPr lang="en-US" sz="3194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 EDUCATIONAL ACHIEVEMENT, RETENTION, &amp; LEADERSHIP  (PEARL)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738668" y="4906200"/>
            <a:ext cx="5637337" cy="396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54"/>
              </a:lnSpc>
            </a:pPr>
            <a:r>
              <a:rPr lang="en-US" sz="2482" spc="99" u="sng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  <a:hlinkClick r:id="rId10" tooltip="https://bit.ly/PEARLFall2025"/>
              </a:rPr>
              <a:t>bit.ly/PEARLFall2025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033357" y="2959811"/>
            <a:ext cx="5788774" cy="2355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9093" indent="-279547" lvl="1">
              <a:lnSpc>
                <a:spcPts val="3081"/>
              </a:lnSpc>
              <a:buFont typeface="Arial"/>
              <a:buChar char="•"/>
            </a:pPr>
            <a:r>
              <a:rPr lang="en-US" sz="2589" spc="10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Program to empower </a:t>
            </a:r>
            <a:r>
              <a:rPr lang="en-US" b="true" sz="2589" spc="10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Asian American, Native Hawaiian, Pacific Islander</a:t>
            </a:r>
            <a:r>
              <a:rPr lang="en-US" sz="2589" spc="10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students</a:t>
            </a:r>
          </a:p>
          <a:p>
            <a:pPr algn="l" marL="559093" indent="-279547" lvl="1">
              <a:lnSpc>
                <a:spcPts val="3081"/>
              </a:lnSpc>
              <a:buFont typeface="Arial"/>
              <a:buChar char="•"/>
            </a:pPr>
            <a:r>
              <a:rPr lang="en-US" sz="2589" spc="10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Academic &amp; Mental Counseling</a:t>
            </a:r>
          </a:p>
          <a:p>
            <a:pPr algn="l">
              <a:lnSpc>
                <a:spcPts val="3081"/>
              </a:lnSpc>
            </a:pPr>
          </a:p>
        </p:txBody>
      </p:sp>
      <p:sp>
        <p:nvSpPr>
          <p:cNvPr name="TextBox 29" id="29"/>
          <p:cNvSpPr txBox="true"/>
          <p:nvPr/>
        </p:nvSpPr>
        <p:spPr>
          <a:xfrm rot="0">
            <a:off x="12596870" y="2959811"/>
            <a:ext cx="4835654" cy="19654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9093" indent="-279547" lvl="1">
              <a:lnSpc>
                <a:spcPts val="3081"/>
              </a:lnSpc>
              <a:buFont typeface="Arial"/>
              <a:buChar char="•"/>
            </a:pPr>
            <a:r>
              <a:rPr lang="en-US" sz="2589" spc="10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Paired courses taught through AANHPI perspective</a:t>
            </a:r>
          </a:p>
          <a:p>
            <a:pPr algn="l" marL="559093" indent="-279547" lvl="1">
              <a:lnSpc>
                <a:spcPts val="3081"/>
              </a:lnSpc>
              <a:buFont typeface="Arial"/>
              <a:buChar char="•"/>
            </a:pPr>
            <a:r>
              <a:rPr lang="en-US" sz="2589" spc="10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Tutoring</a:t>
            </a:r>
            <a:r>
              <a:rPr lang="en-US" b="true" sz="2589" spc="10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589" spc="10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&amp; Peer Mentoring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2427000" y="9110695"/>
            <a:ext cx="5563513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u="sng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  <a:hlinkClick r:id="rId11" tooltip="http://bit.ly/3J3k3gl"/>
              </a:rPr>
              <a:t>NASSSP Interest Form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A1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658855" y="1944233"/>
            <a:ext cx="6970290" cy="1267325"/>
          </a:xfrm>
          <a:custGeom>
            <a:avLst/>
            <a:gdLst/>
            <a:ahLst/>
            <a:cxnLst/>
            <a:rect r="r" b="b" t="t" l="l"/>
            <a:pathLst>
              <a:path h="1267325" w="6970290">
                <a:moveTo>
                  <a:pt x="0" y="0"/>
                </a:moveTo>
                <a:lnTo>
                  <a:pt x="6970290" y="0"/>
                </a:lnTo>
                <a:lnTo>
                  <a:pt x="6970290" y="1267325"/>
                </a:lnTo>
                <a:lnTo>
                  <a:pt x="0" y="126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901063" y="1964136"/>
            <a:ext cx="6485874" cy="1160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54"/>
              </a:lnSpc>
              <a:spcBef>
                <a:spcPct val="0"/>
              </a:spcBef>
            </a:pPr>
            <a:r>
              <a:rPr lang="en-US" sz="3324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ATTEND A PROMISE </a:t>
            </a:r>
          </a:p>
          <a:p>
            <a:pPr algn="ctr">
              <a:lnSpc>
                <a:spcPts val="4654"/>
              </a:lnSpc>
              <a:spcBef>
                <a:spcPct val="0"/>
              </a:spcBef>
            </a:pPr>
            <a:r>
              <a:rPr lang="en-US" sz="3324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ORIENTATION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5901063" y="2030811"/>
            <a:ext cx="1015461" cy="1056397"/>
          </a:xfrm>
          <a:custGeom>
            <a:avLst/>
            <a:gdLst/>
            <a:ahLst/>
            <a:cxnLst/>
            <a:rect r="r" b="b" t="t" l="l"/>
            <a:pathLst>
              <a:path h="1056397" w="1015461">
                <a:moveTo>
                  <a:pt x="0" y="0"/>
                </a:moveTo>
                <a:lnTo>
                  <a:pt x="1015461" y="0"/>
                </a:lnTo>
                <a:lnTo>
                  <a:pt x="1015461" y="1056396"/>
                </a:lnTo>
                <a:lnTo>
                  <a:pt x="0" y="10563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4648422"/>
            <a:ext cx="7964662" cy="1448120"/>
          </a:xfrm>
          <a:custGeom>
            <a:avLst/>
            <a:gdLst/>
            <a:ahLst/>
            <a:cxnLst/>
            <a:rect r="r" b="b" t="t" l="l"/>
            <a:pathLst>
              <a:path h="1448120" w="7964662">
                <a:moveTo>
                  <a:pt x="0" y="0"/>
                </a:moveTo>
                <a:lnTo>
                  <a:pt x="7964662" y="0"/>
                </a:lnTo>
                <a:lnTo>
                  <a:pt x="7964662" y="1448120"/>
                </a:lnTo>
                <a:lnTo>
                  <a:pt x="0" y="14481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642613" y="4648422"/>
            <a:ext cx="7964662" cy="1448120"/>
          </a:xfrm>
          <a:custGeom>
            <a:avLst/>
            <a:gdLst/>
            <a:ahLst/>
            <a:cxnLst/>
            <a:rect r="r" b="b" t="t" l="l"/>
            <a:pathLst>
              <a:path h="1448120" w="7964662">
                <a:moveTo>
                  <a:pt x="0" y="0"/>
                </a:moveTo>
                <a:lnTo>
                  <a:pt x="7964662" y="0"/>
                </a:lnTo>
                <a:lnTo>
                  <a:pt x="7964662" y="1448120"/>
                </a:lnTo>
                <a:lnTo>
                  <a:pt x="0" y="14481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13044" y="6306092"/>
            <a:ext cx="7964662" cy="1448120"/>
          </a:xfrm>
          <a:custGeom>
            <a:avLst/>
            <a:gdLst/>
            <a:ahLst/>
            <a:cxnLst/>
            <a:rect r="r" b="b" t="t" l="l"/>
            <a:pathLst>
              <a:path h="1448120" w="7964662">
                <a:moveTo>
                  <a:pt x="0" y="0"/>
                </a:moveTo>
                <a:lnTo>
                  <a:pt x="7964661" y="0"/>
                </a:lnTo>
                <a:lnTo>
                  <a:pt x="7964661" y="1448120"/>
                </a:lnTo>
                <a:lnTo>
                  <a:pt x="0" y="14481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263845" y="6449127"/>
            <a:ext cx="7463060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 spc="12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Submit Progress Report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12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(Due Early October/March)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-2980922">
            <a:off x="16889228" y="-2207152"/>
            <a:ext cx="2797544" cy="5921446"/>
          </a:xfrm>
          <a:custGeom>
            <a:avLst/>
            <a:gdLst/>
            <a:ahLst/>
            <a:cxnLst/>
            <a:rect r="r" b="b" t="t" l="l"/>
            <a:pathLst>
              <a:path h="5921446" w="2797544">
                <a:moveTo>
                  <a:pt x="0" y="0"/>
                </a:moveTo>
                <a:lnTo>
                  <a:pt x="2797544" y="0"/>
                </a:lnTo>
                <a:lnTo>
                  <a:pt x="2797544" y="5921446"/>
                </a:lnTo>
                <a:lnTo>
                  <a:pt x="0" y="59214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-7685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889786" y="318166"/>
            <a:ext cx="14508429" cy="1421068"/>
            <a:chOff x="0" y="0"/>
            <a:chExt cx="8264528" cy="80949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264528" cy="809492"/>
            </a:xfrm>
            <a:custGeom>
              <a:avLst/>
              <a:gdLst/>
              <a:ahLst/>
              <a:cxnLst/>
              <a:rect r="r" b="b" t="t" l="l"/>
              <a:pathLst>
                <a:path h="809492" w="8264528">
                  <a:moveTo>
                    <a:pt x="8061328" y="0"/>
                  </a:moveTo>
                  <a:cubicBezTo>
                    <a:pt x="8173552" y="0"/>
                    <a:pt x="8264528" y="181211"/>
                    <a:pt x="8264528" y="404746"/>
                  </a:cubicBezTo>
                  <a:cubicBezTo>
                    <a:pt x="8264528" y="628281"/>
                    <a:pt x="8173552" y="809492"/>
                    <a:pt x="8061328" y="809492"/>
                  </a:cubicBezTo>
                  <a:lnTo>
                    <a:pt x="203200" y="809492"/>
                  </a:lnTo>
                  <a:cubicBezTo>
                    <a:pt x="90976" y="809492"/>
                    <a:pt x="0" y="628281"/>
                    <a:pt x="0" y="404746"/>
                  </a:cubicBezTo>
                  <a:cubicBezTo>
                    <a:pt x="0" y="181211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8264528" cy="847592"/>
            </a:xfrm>
            <a:prstGeom prst="rect">
              <a:avLst/>
            </a:prstGeom>
          </p:spPr>
          <p:txBody>
            <a:bodyPr anchor="ctr" rtlCol="false" tIns="43617" lIns="43617" bIns="43617" rIns="43617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2358598" y="613908"/>
            <a:ext cx="13570804" cy="103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50"/>
              </a:lnSpc>
            </a:pPr>
            <a:r>
              <a:rPr lang="en-US" sz="7000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Requirements &amp; Eligibility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088632" y="4791617"/>
            <a:ext cx="6762948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 spc="12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Attend a campus engagement event each semster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6208361" y="3536994"/>
            <a:ext cx="5871278" cy="901877"/>
            <a:chOff x="0" y="0"/>
            <a:chExt cx="3621857" cy="556347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621856" cy="556347"/>
            </a:xfrm>
            <a:custGeom>
              <a:avLst/>
              <a:gdLst/>
              <a:ahLst/>
              <a:cxnLst/>
              <a:rect r="r" b="b" t="t" l="l"/>
              <a:pathLst>
                <a:path h="556347" w="3621856">
                  <a:moveTo>
                    <a:pt x="3418656" y="0"/>
                  </a:moveTo>
                  <a:cubicBezTo>
                    <a:pt x="3530881" y="0"/>
                    <a:pt x="3621856" y="124543"/>
                    <a:pt x="3621856" y="278174"/>
                  </a:cubicBezTo>
                  <a:cubicBezTo>
                    <a:pt x="3621856" y="431805"/>
                    <a:pt x="3530881" y="556347"/>
                    <a:pt x="3418656" y="556347"/>
                  </a:cubicBezTo>
                  <a:lnTo>
                    <a:pt x="203200" y="556347"/>
                  </a:lnTo>
                  <a:cubicBezTo>
                    <a:pt x="90976" y="556347"/>
                    <a:pt x="0" y="431805"/>
                    <a:pt x="0" y="278174"/>
                  </a:cubicBezTo>
                  <a:cubicBezTo>
                    <a:pt x="0" y="124543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3621857" cy="594447"/>
            </a:xfrm>
            <a:prstGeom prst="rect">
              <a:avLst/>
            </a:prstGeom>
          </p:spPr>
          <p:txBody>
            <a:bodyPr anchor="ctr" rtlCol="false" tIns="43617" lIns="43617" bIns="43617" rIns="43617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6587999" y="3663581"/>
            <a:ext cx="5112003" cy="688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12"/>
              </a:lnSpc>
            </a:pPr>
            <a:r>
              <a:rPr lang="en-US" sz="4619">
                <a:solidFill>
                  <a:srgbClr val="FFFFFF"/>
                </a:solidFill>
                <a:latin typeface="Intro Rust"/>
                <a:ea typeface="Intro Rust"/>
                <a:cs typeface="Intro Rust"/>
                <a:sym typeface="Intro Rust"/>
              </a:rPr>
              <a:t>Each semester: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-2980922">
            <a:off x="-2380598" y="4468431"/>
            <a:ext cx="3852379" cy="8154173"/>
          </a:xfrm>
          <a:custGeom>
            <a:avLst/>
            <a:gdLst/>
            <a:ahLst/>
            <a:cxnLst/>
            <a:rect r="r" b="b" t="t" l="l"/>
            <a:pathLst>
              <a:path h="8154173" w="3852379">
                <a:moveTo>
                  <a:pt x="0" y="0"/>
                </a:moveTo>
                <a:lnTo>
                  <a:pt x="3852380" y="0"/>
                </a:lnTo>
                <a:lnTo>
                  <a:pt x="3852380" y="8154173"/>
                </a:lnTo>
                <a:lnTo>
                  <a:pt x="0" y="81541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-7685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9642613" y="6306092"/>
            <a:ext cx="7964662" cy="1448120"/>
          </a:xfrm>
          <a:custGeom>
            <a:avLst/>
            <a:gdLst/>
            <a:ahLst/>
            <a:cxnLst/>
            <a:rect r="r" b="b" t="t" l="l"/>
            <a:pathLst>
              <a:path h="1448120" w="7964662">
                <a:moveTo>
                  <a:pt x="0" y="0"/>
                </a:moveTo>
                <a:lnTo>
                  <a:pt x="7964662" y="0"/>
                </a:lnTo>
                <a:lnTo>
                  <a:pt x="7964662" y="1448120"/>
                </a:lnTo>
                <a:lnTo>
                  <a:pt x="0" y="14481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5161669" y="8020912"/>
            <a:ext cx="7964662" cy="1448120"/>
          </a:xfrm>
          <a:custGeom>
            <a:avLst/>
            <a:gdLst/>
            <a:ahLst/>
            <a:cxnLst/>
            <a:rect r="r" b="b" t="t" l="l"/>
            <a:pathLst>
              <a:path h="1448120" w="7964662">
                <a:moveTo>
                  <a:pt x="0" y="0"/>
                </a:moveTo>
                <a:lnTo>
                  <a:pt x="7964662" y="0"/>
                </a:lnTo>
                <a:lnTo>
                  <a:pt x="7964662" y="1448121"/>
                </a:lnTo>
                <a:lnTo>
                  <a:pt x="0" y="14481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1279501" y="5058196"/>
            <a:ext cx="7463060" cy="542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4"/>
              </a:lnSpc>
              <a:spcBef>
                <a:spcPct val="0"/>
              </a:spcBef>
            </a:pPr>
            <a:r>
              <a:rPr lang="en-US" b="true" sz="3003" spc="12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Enroll in at least 12 units*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496352" y="6448967"/>
            <a:ext cx="6257184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 spc="12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Complete a comprehensive education plan by May 2026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607688" y="8163787"/>
            <a:ext cx="7170668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 spc="12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Mee</a:t>
            </a:r>
            <a:r>
              <a:rPr lang="en-US" b="true" sz="3000" spc="12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 with any counselor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 spc="12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(Promise,EOPS or DSPS)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3083461" y="9602383"/>
            <a:ext cx="14175839" cy="452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8"/>
              </a:lnSpc>
              <a:spcBef>
                <a:spcPct val="0"/>
              </a:spcBef>
            </a:pPr>
            <a:r>
              <a:rPr lang="en-US" sz="2470" spc="98">
                <a:solidFill>
                  <a:srgbClr val="FCFEFE"/>
                </a:solidFill>
                <a:latin typeface="Poppins"/>
                <a:ea typeface="Poppins"/>
                <a:cs typeface="Poppins"/>
                <a:sym typeface="Poppins"/>
              </a:rPr>
              <a:t>*Unless you have an approved DSP&amp;S Waiver or Reduced Units Petition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808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771097"/>
            <a:ext cx="16472155" cy="1063625"/>
            <a:chOff x="0" y="0"/>
            <a:chExt cx="8056323" cy="52020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056323" cy="520206"/>
            </a:xfrm>
            <a:custGeom>
              <a:avLst/>
              <a:gdLst/>
              <a:ahLst/>
              <a:cxnLst/>
              <a:rect r="r" b="b" t="t" l="l"/>
              <a:pathLst>
                <a:path h="520206" w="8056323">
                  <a:moveTo>
                    <a:pt x="7853123" y="0"/>
                  </a:moveTo>
                  <a:cubicBezTo>
                    <a:pt x="7965348" y="0"/>
                    <a:pt x="8056323" y="116452"/>
                    <a:pt x="8056323" y="260103"/>
                  </a:cubicBezTo>
                  <a:cubicBezTo>
                    <a:pt x="8056323" y="403754"/>
                    <a:pt x="7965348" y="520206"/>
                    <a:pt x="7853123" y="520206"/>
                  </a:cubicBezTo>
                  <a:lnTo>
                    <a:pt x="203200" y="520206"/>
                  </a:lnTo>
                  <a:cubicBezTo>
                    <a:pt x="90976" y="520206"/>
                    <a:pt x="0" y="403754"/>
                    <a:pt x="0" y="260103"/>
                  </a:cubicBezTo>
                  <a:cubicBezTo>
                    <a:pt x="0" y="116452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056323" cy="5583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314686" y="799672"/>
            <a:ext cx="15748823" cy="103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49"/>
              </a:lnSpc>
            </a:pPr>
            <a:r>
              <a:rPr lang="en-US" sz="6999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Promise Retention Counseling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907923" y="3812114"/>
            <a:ext cx="6130286" cy="5254077"/>
            <a:chOff x="0" y="0"/>
            <a:chExt cx="1210907" cy="103783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10907" cy="1037831"/>
            </a:xfrm>
            <a:custGeom>
              <a:avLst/>
              <a:gdLst/>
              <a:ahLst/>
              <a:cxnLst/>
              <a:rect r="r" b="b" t="t" l="l"/>
              <a:pathLst>
                <a:path h="1037831" w="1210907">
                  <a:moveTo>
                    <a:pt x="31572" y="0"/>
                  </a:moveTo>
                  <a:lnTo>
                    <a:pt x="1179335" y="0"/>
                  </a:lnTo>
                  <a:cubicBezTo>
                    <a:pt x="1196771" y="0"/>
                    <a:pt x="1210907" y="14135"/>
                    <a:pt x="1210907" y="31572"/>
                  </a:cubicBezTo>
                  <a:lnTo>
                    <a:pt x="1210907" y="1006258"/>
                  </a:lnTo>
                  <a:cubicBezTo>
                    <a:pt x="1210907" y="1023695"/>
                    <a:pt x="1196771" y="1037831"/>
                    <a:pt x="1179335" y="1037831"/>
                  </a:cubicBezTo>
                  <a:lnTo>
                    <a:pt x="31572" y="1037831"/>
                  </a:lnTo>
                  <a:cubicBezTo>
                    <a:pt x="14135" y="1037831"/>
                    <a:pt x="0" y="1023695"/>
                    <a:pt x="0" y="1006258"/>
                  </a:cubicBezTo>
                  <a:lnTo>
                    <a:pt x="0" y="31572"/>
                  </a:lnTo>
                  <a:cubicBezTo>
                    <a:pt x="0" y="14135"/>
                    <a:pt x="14135" y="0"/>
                    <a:pt x="3157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210907" cy="10759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612284" y="2451333"/>
            <a:ext cx="2721563" cy="2721563"/>
          </a:xfrm>
          <a:custGeom>
            <a:avLst/>
            <a:gdLst/>
            <a:ahLst/>
            <a:cxnLst/>
            <a:rect r="r" b="b" t="t" l="l"/>
            <a:pathLst>
              <a:path h="2721563" w="2721563">
                <a:moveTo>
                  <a:pt x="0" y="0"/>
                </a:moveTo>
                <a:lnTo>
                  <a:pt x="2721563" y="0"/>
                </a:lnTo>
                <a:lnTo>
                  <a:pt x="2721563" y="2721562"/>
                </a:lnTo>
                <a:lnTo>
                  <a:pt x="0" y="27215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796804" y="2635853"/>
            <a:ext cx="2352523" cy="2352523"/>
          </a:xfrm>
          <a:custGeom>
            <a:avLst/>
            <a:gdLst/>
            <a:ahLst/>
            <a:cxnLst/>
            <a:rect r="r" b="b" t="t" l="l"/>
            <a:pathLst>
              <a:path h="2352523" w="2352523">
                <a:moveTo>
                  <a:pt x="0" y="0"/>
                </a:moveTo>
                <a:lnTo>
                  <a:pt x="2352523" y="0"/>
                </a:lnTo>
                <a:lnTo>
                  <a:pt x="2352523" y="2352522"/>
                </a:lnTo>
                <a:lnTo>
                  <a:pt x="0" y="235252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3183331" y="3052533"/>
            <a:ext cx="1579470" cy="1519163"/>
          </a:xfrm>
          <a:custGeom>
            <a:avLst/>
            <a:gdLst/>
            <a:ahLst/>
            <a:cxnLst/>
            <a:rect r="r" b="b" t="t" l="l"/>
            <a:pathLst>
              <a:path h="1519163" w="1579470">
                <a:moveTo>
                  <a:pt x="0" y="0"/>
                </a:moveTo>
                <a:lnTo>
                  <a:pt x="1579469" y="0"/>
                </a:lnTo>
                <a:lnTo>
                  <a:pt x="1579469" y="1519162"/>
                </a:lnTo>
                <a:lnTo>
                  <a:pt x="0" y="151916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314686" y="5406236"/>
            <a:ext cx="5316758" cy="14316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98"/>
              </a:lnSpc>
            </a:pPr>
            <a:r>
              <a:rPr lang="en-US" sz="4954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How to book appointments: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85639" y="7227160"/>
            <a:ext cx="5374853" cy="1238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67"/>
              </a:lnSpc>
            </a:pPr>
            <a:r>
              <a:rPr lang="en-US" sz="3056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PROMISE CANVAS PAGE</a:t>
            </a:r>
          </a:p>
          <a:p>
            <a:pPr algn="ctr">
              <a:lnSpc>
                <a:spcPts val="3126"/>
              </a:lnSpc>
            </a:pPr>
            <a:r>
              <a:rPr lang="en-US" b="true" sz="2605" spc="104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Appointments open 1 week in advance</a:t>
            </a:r>
          </a:p>
        </p:txBody>
      </p: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7460792" y="2034747"/>
            <a:ext cx="9919285" cy="7448029"/>
            <a:chOff x="0" y="0"/>
            <a:chExt cx="8456930" cy="63500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456930" cy="6350000"/>
            </a:xfrm>
            <a:custGeom>
              <a:avLst/>
              <a:gdLst/>
              <a:ahLst/>
              <a:cxnLst/>
              <a:rect r="r" b="b" t="t" l="l"/>
              <a:pathLst>
                <a:path h="6350000" w="8456930">
                  <a:moveTo>
                    <a:pt x="8456930" y="355600"/>
                  </a:moveTo>
                  <a:lnTo>
                    <a:pt x="8456930" y="637540"/>
                  </a:lnTo>
                  <a:lnTo>
                    <a:pt x="8455661" y="5728970"/>
                  </a:lnTo>
                  <a:lnTo>
                    <a:pt x="8455661" y="5994400"/>
                  </a:lnTo>
                  <a:cubicBezTo>
                    <a:pt x="8455661" y="6189980"/>
                    <a:pt x="8295641" y="6350000"/>
                    <a:pt x="8100061" y="6350000"/>
                  </a:cubicBezTo>
                  <a:lnTo>
                    <a:pt x="355600" y="6350000"/>
                  </a:lnTo>
                  <a:cubicBezTo>
                    <a:pt x="160020" y="6350000"/>
                    <a:pt x="0" y="6189980"/>
                    <a:pt x="0" y="5994400"/>
                  </a:cubicBezTo>
                  <a:lnTo>
                    <a:pt x="0" y="638810"/>
                  </a:lnTo>
                  <a:cubicBezTo>
                    <a:pt x="0" y="637540"/>
                    <a:pt x="0" y="638810"/>
                    <a:pt x="0" y="637540"/>
                  </a:cubicBezTo>
                  <a:cubicBezTo>
                    <a:pt x="0" y="636270"/>
                    <a:pt x="0" y="636270"/>
                    <a:pt x="0" y="636270"/>
                  </a:cubicBezTo>
                  <a:lnTo>
                    <a:pt x="0" y="355600"/>
                  </a:lnTo>
                  <a:cubicBezTo>
                    <a:pt x="0" y="160020"/>
                    <a:pt x="160020" y="0"/>
                    <a:pt x="355600" y="0"/>
                  </a:cubicBezTo>
                  <a:lnTo>
                    <a:pt x="8101330" y="0"/>
                  </a:lnTo>
                  <a:cubicBezTo>
                    <a:pt x="8296910" y="0"/>
                    <a:pt x="8456930" y="160020"/>
                    <a:pt x="8456930" y="35560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828040" y="265430"/>
              <a:ext cx="175260" cy="196850"/>
            </a:xfrm>
            <a:custGeom>
              <a:avLst/>
              <a:gdLst/>
              <a:ahLst/>
              <a:cxnLst/>
              <a:rect r="r" b="b" t="t" l="l"/>
              <a:pathLst>
                <a:path h="196850" w="175260">
                  <a:moveTo>
                    <a:pt x="0" y="196850"/>
                  </a:moveTo>
                  <a:lnTo>
                    <a:pt x="175260" y="196850"/>
                  </a:lnTo>
                  <a:lnTo>
                    <a:pt x="175260" y="0"/>
                  </a:lnTo>
                  <a:lnTo>
                    <a:pt x="165100" y="0"/>
                  </a:lnTo>
                  <a:lnTo>
                    <a:pt x="165100" y="171450"/>
                  </a:lnTo>
                  <a:cubicBezTo>
                    <a:pt x="165100" y="179070"/>
                    <a:pt x="158750" y="186690"/>
                    <a:pt x="149860" y="186690"/>
                  </a:cubicBezTo>
                  <a:lnTo>
                    <a:pt x="0" y="186690"/>
                  </a:lnTo>
                  <a:lnTo>
                    <a:pt x="0" y="196850"/>
                  </a:lnTo>
                  <a:close/>
                </a:path>
              </a:pathLst>
            </a:custGeom>
            <a:solidFill>
              <a:srgbClr val="2DA1A6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786130" y="224790"/>
              <a:ext cx="175260" cy="196850"/>
            </a:xfrm>
            <a:custGeom>
              <a:avLst/>
              <a:gdLst/>
              <a:ahLst/>
              <a:cxnLst/>
              <a:rect r="r" b="b" t="t" l="l"/>
              <a:pathLst>
                <a:path h="196850" w="175260">
                  <a:moveTo>
                    <a:pt x="0" y="0"/>
                  </a:moveTo>
                  <a:lnTo>
                    <a:pt x="175260" y="0"/>
                  </a:lnTo>
                  <a:lnTo>
                    <a:pt x="175260" y="196850"/>
                  </a:lnTo>
                  <a:lnTo>
                    <a:pt x="0" y="196850"/>
                  </a:lnTo>
                  <a:close/>
                </a:path>
              </a:pathLst>
            </a:custGeom>
            <a:solidFill>
              <a:srgbClr val="B2E8E0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683260" y="5888990"/>
              <a:ext cx="2155190" cy="287020"/>
            </a:xfrm>
            <a:custGeom>
              <a:avLst/>
              <a:gdLst/>
              <a:ahLst/>
              <a:cxnLst/>
              <a:rect r="r" b="b" t="t" l="l"/>
              <a:pathLst>
                <a:path h="287020" w="2155190">
                  <a:moveTo>
                    <a:pt x="2011680" y="0"/>
                  </a:moveTo>
                  <a:lnTo>
                    <a:pt x="143510" y="0"/>
                  </a:lnTo>
                  <a:cubicBezTo>
                    <a:pt x="64770" y="0"/>
                    <a:pt x="0" y="64770"/>
                    <a:pt x="0" y="143510"/>
                  </a:cubicBezTo>
                  <a:cubicBezTo>
                    <a:pt x="0" y="222250"/>
                    <a:pt x="64770" y="287020"/>
                    <a:pt x="143510" y="287020"/>
                  </a:cubicBezTo>
                  <a:lnTo>
                    <a:pt x="2012950" y="287020"/>
                  </a:lnTo>
                  <a:cubicBezTo>
                    <a:pt x="2091690" y="287020"/>
                    <a:pt x="2155190" y="222250"/>
                    <a:pt x="2155190" y="143510"/>
                  </a:cubicBezTo>
                  <a:cubicBezTo>
                    <a:pt x="2155190" y="64770"/>
                    <a:pt x="2090420" y="0"/>
                    <a:pt x="2011680" y="0"/>
                  </a:cubicBezTo>
                  <a:close/>
                </a:path>
              </a:pathLst>
            </a:custGeom>
            <a:solidFill>
              <a:srgbClr val="048979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31750" y="31750"/>
              <a:ext cx="8392160" cy="590550"/>
            </a:xfrm>
            <a:custGeom>
              <a:avLst/>
              <a:gdLst/>
              <a:ahLst/>
              <a:cxnLst/>
              <a:rect r="r" b="b" t="t" l="l"/>
              <a:pathLst>
                <a:path h="590550" w="8392160">
                  <a:moveTo>
                    <a:pt x="0" y="590550"/>
                  </a:moveTo>
                  <a:lnTo>
                    <a:pt x="8392160" y="590550"/>
                  </a:lnTo>
                  <a:lnTo>
                    <a:pt x="8392160" y="323850"/>
                  </a:lnTo>
                  <a:cubicBezTo>
                    <a:pt x="8392160" y="146050"/>
                    <a:pt x="8247380" y="0"/>
                    <a:pt x="8068310" y="0"/>
                  </a:cubicBezTo>
                  <a:lnTo>
                    <a:pt x="323850" y="0"/>
                  </a:lnTo>
                  <a:cubicBezTo>
                    <a:pt x="144780" y="0"/>
                    <a:pt x="0" y="144780"/>
                    <a:pt x="0" y="323850"/>
                  </a:cubicBezTo>
                  <a:lnTo>
                    <a:pt x="0" y="590550"/>
                  </a:lnTo>
                  <a:close/>
                  <a:moveTo>
                    <a:pt x="1182370" y="297180"/>
                  </a:moveTo>
                  <a:lnTo>
                    <a:pt x="1426210" y="297180"/>
                  </a:lnTo>
                  <a:cubicBezTo>
                    <a:pt x="1435100" y="297180"/>
                    <a:pt x="1441450" y="304800"/>
                    <a:pt x="1441450" y="312420"/>
                  </a:cubicBezTo>
                  <a:cubicBezTo>
                    <a:pt x="1441450" y="321310"/>
                    <a:pt x="1433830" y="327660"/>
                    <a:pt x="1426210" y="327660"/>
                  </a:cubicBezTo>
                  <a:lnTo>
                    <a:pt x="1182370" y="327660"/>
                  </a:lnTo>
                  <a:cubicBezTo>
                    <a:pt x="1173480" y="327660"/>
                    <a:pt x="1167130" y="320040"/>
                    <a:pt x="1167130" y="312420"/>
                  </a:cubicBezTo>
                  <a:cubicBezTo>
                    <a:pt x="1167130" y="303530"/>
                    <a:pt x="1174750" y="297180"/>
                    <a:pt x="1182370" y="297180"/>
                  </a:cubicBezTo>
                  <a:close/>
                  <a:moveTo>
                    <a:pt x="723900" y="177800"/>
                  </a:moveTo>
                  <a:cubicBezTo>
                    <a:pt x="723900" y="170180"/>
                    <a:pt x="730250" y="162560"/>
                    <a:pt x="739140" y="162560"/>
                  </a:cubicBezTo>
                  <a:lnTo>
                    <a:pt x="946150" y="162560"/>
                  </a:lnTo>
                  <a:cubicBezTo>
                    <a:pt x="953770" y="162560"/>
                    <a:pt x="961390" y="168910"/>
                    <a:pt x="961390" y="177800"/>
                  </a:cubicBezTo>
                  <a:lnTo>
                    <a:pt x="961390" y="203200"/>
                  </a:lnTo>
                  <a:lnTo>
                    <a:pt x="986790" y="203200"/>
                  </a:lnTo>
                  <a:cubicBezTo>
                    <a:pt x="994410" y="203200"/>
                    <a:pt x="1002030" y="209550"/>
                    <a:pt x="1002030" y="218440"/>
                  </a:cubicBezTo>
                  <a:lnTo>
                    <a:pt x="1002030" y="445770"/>
                  </a:lnTo>
                  <a:cubicBezTo>
                    <a:pt x="1002030" y="453390"/>
                    <a:pt x="995680" y="461010"/>
                    <a:pt x="986790" y="461010"/>
                  </a:cubicBezTo>
                  <a:lnTo>
                    <a:pt x="779780" y="461010"/>
                  </a:lnTo>
                  <a:cubicBezTo>
                    <a:pt x="772160" y="461010"/>
                    <a:pt x="764540" y="454660"/>
                    <a:pt x="764540" y="445770"/>
                  </a:cubicBezTo>
                  <a:lnTo>
                    <a:pt x="764540" y="420370"/>
                  </a:lnTo>
                  <a:lnTo>
                    <a:pt x="739140" y="420370"/>
                  </a:lnTo>
                  <a:cubicBezTo>
                    <a:pt x="730250" y="420370"/>
                    <a:pt x="723900" y="414020"/>
                    <a:pt x="723900" y="405130"/>
                  </a:cubicBezTo>
                  <a:lnTo>
                    <a:pt x="723900" y="177800"/>
                  </a:lnTo>
                  <a:close/>
                  <a:moveTo>
                    <a:pt x="289560" y="165100"/>
                  </a:moveTo>
                  <a:cubicBezTo>
                    <a:pt x="295910" y="158750"/>
                    <a:pt x="306070" y="160020"/>
                    <a:pt x="311150" y="166370"/>
                  </a:cubicBezTo>
                  <a:lnTo>
                    <a:pt x="421640" y="288290"/>
                  </a:lnTo>
                  <a:lnTo>
                    <a:pt x="532130" y="166370"/>
                  </a:lnTo>
                  <a:cubicBezTo>
                    <a:pt x="538480" y="160020"/>
                    <a:pt x="547370" y="160020"/>
                    <a:pt x="553720" y="165100"/>
                  </a:cubicBezTo>
                  <a:cubicBezTo>
                    <a:pt x="560070" y="171450"/>
                    <a:pt x="560070" y="180340"/>
                    <a:pt x="554990" y="186690"/>
                  </a:cubicBezTo>
                  <a:lnTo>
                    <a:pt x="441960" y="311150"/>
                  </a:lnTo>
                  <a:lnTo>
                    <a:pt x="554990" y="435610"/>
                  </a:lnTo>
                  <a:cubicBezTo>
                    <a:pt x="561340" y="441960"/>
                    <a:pt x="560070" y="452120"/>
                    <a:pt x="553720" y="457200"/>
                  </a:cubicBezTo>
                  <a:cubicBezTo>
                    <a:pt x="551180" y="459740"/>
                    <a:pt x="547370" y="461010"/>
                    <a:pt x="543560" y="461010"/>
                  </a:cubicBezTo>
                  <a:cubicBezTo>
                    <a:pt x="539750" y="461010"/>
                    <a:pt x="534670" y="459740"/>
                    <a:pt x="532130" y="455930"/>
                  </a:cubicBezTo>
                  <a:lnTo>
                    <a:pt x="421640" y="334010"/>
                  </a:lnTo>
                  <a:lnTo>
                    <a:pt x="311150" y="457200"/>
                  </a:lnTo>
                  <a:cubicBezTo>
                    <a:pt x="308610" y="461010"/>
                    <a:pt x="303530" y="462280"/>
                    <a:pt x="299720" y="462280"/>
                  </a:cubicBezTo>
                  <a:cubicBezTo>
                    <a:pt x="295910" y="462280"/>
                    <a:pt x="292100" y="461010"/>
                    <a:pt x="289560" y="458470"/>
                  </a:cubicBezTo>
                  <a:cubicBezTo>
                    <a:pt x="283210" y="452120"/>
                    <a:pt x="283210" y="441960"/>
                    <a:pt x="288290" y="435610"/>
                  </a:cubicBezTo>
                  <a:lnTo>
                    <a:pt x="401320" y="311150"/>
                  </a:lnTo>
                  <a:lnTo>
                    <a:pt x="288290" y="186690"/>
                  </a:lnTo>
                  <a:cubicBezTo>
                    <a:pt x="281940" y="180340"/>
                    <a:pt x="283210" y="170180"/>
                    <a:pt x="289560" y="16510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31750" y="652780"/>
              <a:ext cx="8393430" cy="5059680"/>
            </a:xfrm>
            <a:custGeom>
              <a:avLst/>
              <a:gdLst/>
              <a:ahLst/>
              <a:cxnLst/>
              <a:rect r="r" b="b" t="t" l="l"/>
              <a:pathLst>
                <a:path h="5059680" w="8393430">
                  <a:moveTo>
                    <a:pt x="0" y="0"/>
                  </a:moveTo>
                  <a:lnTo>
                    <a:pt x="8393430" y="0"/>
                  </a:lnTo>
                  <a:lnTo>
                    <a:pt x="8393430" y="5059680"/>
                  </a:lnTo>
                  <a:lnTo>
                    <a:pt x="0" y="5059680"/>
                  </a:lnTo>
                  <a:close/>
                </a:path>
              </a:pathLst>
            </a:custGeom>
            <a:blipFill>
              <a:blip r:embed="rId9"/>
              <a:stretch>
                <a:fillRect l="0" t="-18473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31750" y="5744210"/>
              <a:ext cx="8393430" cy="574040"/>
            </a:xfrm>
            <a:custGeom>
              <a:avLst/>
              <a:gdLst/>
              <a:ahLst/>
              <a:cxnLst/>
              <a:rect r="r" b="b" t="t" l="l"/>
              <a:pathLst>
                <a:path h="574040" w="8393430">
                  <a:moveTo>
                    <a:pt x="8393430" y="0"/>
                  </a:moveTo>
                  <a:lnTo>
                    <a:pt x="0" y="0"/>
                  </a:lnTo>
                  <a:cubicBezTo>
                    <a:pt x="0" y="68580"/>
                    <a:pt x="0" y="157480"/>
                    <a:pt x="0" y="250190"/>
                  </a:cubicBezTo>
                  <a:cubicBezTo>
                    <a:pt x="0" y="427990"/>
                    <a:pt x="144780" y="574040"/>
                    <a:pt x="323850" y="574040"/>
                  </a:cubicBezTo>
                  <a:lnTo>
                    <a:pt x="8068310" y="574040"/>
                  </a:lnTo>
                  <a:cubicBezTo>
                    <a:pt x="8247380" y="574040"/>
                    <a:pt x="8393430" y="429260"/>
                    <a:pt x="8393430" y="250190"/>
                  </a:cubicBezTo>
                  <a:lnTo>
                    <a:pt x="8393430" y="0"/>
                  </a:lnTo>
                  <a:close/>
                  <a:moveTo>
                    <a:pt x="435610" y="401320"/>
                  </a:moveTo>
                  <a:cubicBezTo>
                    <a:pt x="433070" y="406400"/>
                    <a:pt x="426720" y="410210"/>
                    <a:pt x="421640" y="410210"/>
                  </a:cubicBezTo>
                  <a:cubicBezTo>
                    <a:pt x="419100" y="410210"/>
                    <a:pt x="416560" y="410210"/>
                    <a:pt x="414020" y="408940"/>
                  </a:cubicBezTo>
                  <a:lnTo>
                    <a:pt x="199390" y="300990"/>
                  </a:lnTo>
                  <a:cubicBezTo>
                    <a:pt x="194310" y="298450"/>
                    <a:pt x="190500" y="293370"/>
                    <a:pt x="190500" y="287020"/>
                  </a:cubicBezTo>
                  <a:cubicBezTo>
                    <a:pt x="190500" y="280670"/>
                    <a:pt x="194310" y="275590"/>
                    <a:pt x="199390" y="273050"/>
                  </a:cubicBezTo>
                  <a:lnTo>
                    <a:pt x="414020" y="166370"/>
                  </a:lnTo>
                  <a:cubicBezTo>
                    <a:pt x="421640" y="162560"/>
                    <a:pt x="430530" y="165100"/>
                    <a:pt x="435610" y="173990"/>
                  </a:cubicBezTo>
                  <a:cubicBezTo>
                    <a:pt x="438150" y="180340"/>
                    <a:pt x="435610" y="190500"/>
                    <a:pt x="427990" y="194310"/>
                  </a:cubicBezTo>
                  <a:lnTo>
                    <a:pt x="241300" y="287020"/>
                  </a:lnTo>
                  <a:lnTo>
                    <a:pt x="427990" y="379730"/>
                  </a:lnTo>
                  <a:cubicBezTo>
                    <a:pt x="435610" y="383540"/>
                    <a:pt x="439420" y="392430"/>
                    <a:pt x="435610" y="401320"/>
                  </a:cubicBezTo>
                  <a:close/>
                  <a:moveTo>
                    <a:pt x="2663190" y="462280"/>
                  </a:moveTo>
                  <a:lnTo>
                    <a:pt x="795020" y="462280"/>
                  </a:lnTo>
                  <a:cubicBezTo>
                    <a:pt x="698500" y="462280"/>
                    <a:pt x="619760" y="383540"/>
                    <a:pt x="619760" y="287020"/>
                  </a:cubicBezTo>
                  <a:cubicBezTo>
                    <a:pt x="619760" y="190501"/>
                    <a:pt x="698500" y="111760"/>
                    <a:pt x="795020" y="111760"/>
                  </a:cubicBezTo>
                  <a:lnTo>
                    <a:pt x="2664460" y="111760"/>
                  </a:lnTo>
                  <a:cubicBezTo>
                    <a:pt x="2760980" y="111760"/>
                    <a:pt x="2838450" y="190501"/>
                    <a:pt x="2838450" y="287020"/>
                  </a:cubicBezTo>
                  <a:cubicBezTo>
                    <a:pt x="2838450" y="383540"/>
                    <a:pt x="2759710" y="462280"/>
                    <a:pt x="2663190" y="462280"/>
                  </a:cubicBezTo>
                  <a:close/>
                  <a:moveTo>
                    <a:pt x="8194040" y="300990"/>
                  </a:moveTo>
                  <a:lnTo>
                    <a:pt x="7979410" y="407670"/>
                  </a:lnTo>
                  <a:cubicBezTo>
                    <a:pt x="7976870" y="408940"/>
                    <a:pt x="7974330" y="408940"/>
                    <a:pt x="7971790" y="408940"/>
                  </a:cubicBezTo>
                  <a:cubicBezTo>
                    <a:pt x="7965440" y="408940"/>
                    <a:pt x="7960360" y="405130"/>
                    <a:pt x="7957820" y="400050"/>
                  </a:cubicBezTo>
                  <a:cubicBezTo>
                    <a:pt x="7954011" y="392430"/>
                    <a:pt x="7956551" y="382270"/>
                    <a:pt x="7965440" y="378460"/>
                  </a:cubicBezTo>
                  <a:lnTo>
                    <a:pt x="8152130" y="285750"/>
                  </a:lnTo>
                  <a:lnTo>
                    <a:pt x="7965440" y="193040"/>
                  </a:lnTo>
                  <a:cubicBezTo>
                    <a:pt x="7957820" y="189230"/>
                    <a:pt x="7954010" y="180340"/>
                    <a:pt x="7957820" y="171450"/>
                  </a:cubicBezTo>
                  <a:cubicBezTo>
                    <a:pt x="7961630" y="163830"/>
                    <a:pt x="7970520" y="160020"/>
                    <a:pt x="7979411" y="163830"/>
                  </a:cubicBezTo>
                  <a:lnTo>
                    <a:pt x="8194041" y="270510"/>
                  </a:lnTo>
                  <a:cubicBezTo>
                    <a:pt x="8199121" y="275590"/>
                    <a:pt x="8202931" y="281940"/>
                    <a:pt x="8202931" y="287020"/>
                  </a:cubicBezTo>
                  <a:cubicBezTo>
                    <a:pt x="8202930" y="293370"/>
                    <a:pt x="8199120" y="298450"/>
                    <a:pt x="8194040" y="30099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419590" y="376794"/>
            <a:ext cx="11448821" cy="1188451"/>
            <a:chOff x="0" y="0"/>
            <a:chExt cx="5599474" cy="5812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599474" cy="581256"/>
            </a:xfrm>
            <a:custGeom>
              <a:avLst/>
              <a:gdLst/>
              <a:ahLst/>
              <a:cxnLst/>
              <a:rect r="r" b="b" t="t" l="l"/>
              <a:pathLst>
                <a:path h="581256" w="5599474">
                  <a:moveTo>
                    <a:pt x="5396274" y="0"/>
                  </a:moveTo>
                  <a:cubicBezTo>
                    <a:pt x="5508498" y="0"/>
                    <a:pt x="5599474" y="130119"/>
                    <a:pt x="5599474" y="290628"/>
                  </a:cubicBezTo>
                  <a:cubicBezTo>
                    <a:pt x="5599474" y="451138"/>
                    <a:pt x="5508498" y="581256"/>
                    <a:pt x="5396274" y="581256"/>
                  </a:cubicBezTo>
                  <a:lnTo>
                    <a:pt x="203200" y="581256"/>
                  </a:lnTo>
                  <a:cubicBezTo>
                    <a:pt x="90976" y="581256"/>
                    <a:pt x="0" y="451138"/>
                    <a:pt x="0" y="290628"/>
                  </a:cubicBezTo>
                  <a:cubicBezTo>
                    <a:pt x="0" y="130119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599474" cy="619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5400000">
            <a:off x="887355" y="7332000"/>
            <a:ext cx="16513289" cy="8446573"/>
            <a:chOff x="0" y="0"/>
            <a:chExt cx="1087472" cy="55624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87472" cy="556244"/>
            </a:xfrm>
            <a:custGeom>
              <a:avLst/>
              <a:gdLst/>
              <a:ahLst/>
              <a:cxnLst/>
              <a:rect r="r" b="b" t="t" l="l"/>
              <a:pathLst>
                <a:path h="556244" w="1087472">
                  <a:moveTo>
                    <a:pt x="884272" y="0"/>
                  </a:moveTo>
                  <a:cubicBezTo>
                    <a:pt x="996497" y="0"/>
                    <a:pt x="1087472" y="124519"/>
                    <a:pt x="1087472" y="278122"/>
                  </a:cubicBezTo>
                  <a:cubicBezTo>
                    <a:pt x="1087472" y="431724"/>
                    <a:pt x="996497" y="556244"/>
                    <a:pt x="884272" y="556244"/>
                  </a:cubicBezTo>
                  <a:lnTo>
                    <a:pt x="203200" y="556244"/>
                  </a:lnTo>
                  <a:cubicBezTo>
                    <a:pt x="90976" y="556244"/>
                    <a:pt x="0" y="431724"/>
                    <a:pt x="0" y="278122"/>
                  </a:cubicBezTo>
                  <a:cubicBezTo>
                    <a:pt x="0" y="124519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087472" cy="5943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015223" y="2153657"/>
            <a:ext cx="2289970" cy="228997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ln w="76200" cap="sq">
              <a:solidFill>
                <a:srgbClr val="B2E8E0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8436949" y="2602265"/>
            <a:ext cx="1446520" cy="1388659"/>
          </a:xfrm>
          <a:custGeom>
            <a:avLst/>
            <a:gdLst/>
            <a:ahLst/>
            <a:cxnLst/>
            <a:rect r="r" b="b" t="t" l="l"/>
            <a:pathLst>
              <a:path h="1388659" w="1446520">
                <a:moveTo>
                  <a:pt x="0" y="0"/>
                </a:moveTo>
                <a:lnTo>
                  <a:pt x="1446520" y="0"/>
                </a:lnTo>
                <a:lnTo>
                  <a:pt x="1446520" y="1388659"/>
                </a:lnTo>
                <a:lnTo>
                  <a:pt x="0" y="13886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484342" y="5928775"/>
            <a:ext cx="4103346" cy="4103346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3395" y="0"/>
                  </a:moveTo>
                  <a:lnTo>
                    <a:pt x="769405" y="0"/>
                  </a:lnTo>
                  <a:cubicBezTo>
                    <a:pt x="793371" y="0"/>
                    <a:pt x="812800" y="19429"/>
                    <a:pt x="812800" y="43395"/>
                  </a:cubicBezTo>
                  <a:lnTo>
                    <a:pt x="812800" y="769405"/>
                  </a:lnTo>
                  <a:cubicBezTo>
                    <a:pt x="812800" y="793371"/>
                    <a:pt x="793371" y="812800"/>
                    <a:pt x="769405" y="812800"/>
                  </a:cubicBezTo>
                  <a:lnTo>
                    <a:pt x="43395" y="812800"/>
                  </a:lnTo>
                  <a:cubicBezTo>
                    <a:pt x="19429" y="812800"/>
                    <a:pt x="0" y="793371"/>
                    <a:pt x="0" y="769405"/>
                  </a:cubicBezTo>
                  <a:lnTo>
                    <a:pt x="0" y="43395"/>
                  </a:lnTo>
                  <a:cubicBezTo>
                    <a:pt x="0" y="19429"/>
                    <a:pt x="19429" y="0"/>
                    <a:pt x="43395" y="0"/>
                  </a:cubicBezTo>
                  <a:close/>
                </a:path>
              </a:pathLst>
            </a:custGeom>
            <a:blipFill>
              <a:blip r:embed="rId5"/>
              <a:stretch>
                <a:fillRect l="-25000" t="0" r="-2500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3700662" y="5928775"/>
            <a:ext cx="4103346" cy="4103346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3395" y="0"/>
                  </a:moveTo>
                  <a:lnTo>
                    <a:pt x="769405" y="0"/>
                  </a:lnTo>
                  <a:cubicBezTo>
                    <a:pt x="793371" y="0"/>
                    <a:pt x="812800" y="19429"/>
                    <a:pt x="812800" y="43395"/>
                  </a:cubicBezTo>
                  <a:lnTo>
                    <a:pt x="812800" y="769405"/>
                  </a:lnTo>
                  <a:cubicBezTo>
                    <a:pt x="812800" y="793371"/>
                    <a:pt x="793371" y="812800"/>
                    <a:pt x="769405" y="812800"/>
                  </a:cubicBezTo>
                  <a:lnTo>
                    <a:pt x="43395" y="812800"/>
                  </a:lnTo>
                  <a:cubicBezTo>
                    <a:pt x="19429" y="812800"/>
                    <a:pt x="0" y="793371"/>
                    <a:pt x="0" y="769405"/>
                  </a:cubicBezTo>
                  <a:lnTo>
                    <a:pt x="0" y="43395"/>
                  </a:lnTo>
                  <a:cubicBezTo>
                    <a:pt x="0" y="19429"/>
                    <a:pt x="19429" y="0"/>
                    <a:pt x="43395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3181" r="0" b="-30151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3913289" y="467781"/>
            <a:ext cx="10461423" cy="103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49"/>
              </a:lnSpc>
            </a:pPr>
            <a:r>
              <a:rPr lang="en-US" sz="6999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General Counseling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552840" y="4817351"/>
            <a:ext cx="7214737" cy="12313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8"/>
              </a:lnSpc>
            </a:pPr>
            <a:r>
              <a:rPr lang="en-US" sz="4335">
                <a:solidFill>
                  <a:srgbClr val="FFFFFF"/>
                </a:solidFill>
                <a:latin typeface="Intro Rust"/>
                <a:ea typeface="Intro Rust"/>
                <a:cs typeface="Intro Rust"/>
                <a:sym typeface="Intro Rust"/>
              </a:rPr>
              <a:t>General Counseling Department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149340" y="6230631"/>
            <a:ext cx="8021738" cy="405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11"/>
              </a:lnSpc>
            </a:pPr>
            <a:r>
              <a:rPr lang="en-US" b="true" sz="2530" spc="101" u="sng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  <a:hlinkClick r:id="rId7" tooltip="https://sdmiramar.edu/services/counseling"/>
              </a:rPr>
              <a:t>https://sdmiramar.edu/services/counseling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149340" y="6950314"/>
            <a:ext cx="8021738" cy="20316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42"/>
              </a:lnSpc>
            </a:pPr>
            <a:r>
              <a:rPr lang="en-US" sz="331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Types of Appointments:</a:t>
            </a:r>
          </a:p>
          <a:p>
            <a:pPr algn="l" marL="715205" indent="-357602" lvl="1">
              <a:lnSpc>
                <a:spcPts val="3942"/>
              </a:lnSpc>
              <a:buFont typeface="Arial"/>
              <a:buChar char="•"/>
            </a:pPr>
            <a:r>
              <a:rPr lang="en-US" sz="331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Comprehensive 1 hr appointments</a:t>
            </a:r>
          </a:p>
          <a:p>
            <a:pPr algn="l" marL="715205" indent="-357602" lvl="1">
              <a:lnSpc>
                <a:spcPts val="3942"/>
              </a:lnSpc>
              <a:buFont typeface="Arial"/>
              <a:buChar char="•"/>
            </a:pPr>
            <a:r>
              <a:rPr lang="en-US" sz="331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Quick Connect 10-Minute Meetings</a:t>
            </a:r>
          </a:p>
          <a:p>
            <a:pPr algn="l" marL="715205" indent="-357602" lvl="1">
              <a:lnSpc>
                <a:spcPts val="3942"/>
              </a:lnSpc>
              <a:buFont typeface="Arial"/>
              <a:buChar char="•"/>
            </a:pPr>
            <a:r>
              <a:rPr lang="en-US" sz="331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Counseling Sessions (30 mins)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133342" y="9303823"/>
            <a:ext cx="8021315" cy="48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93"/>
              </a:lnSpc>
            </a:pPr>
            <a:r>
              <a:rPr lang="en-US" b="true" sz="2709" spc="108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Appointments open two weeks in advance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-2980922">
            <a:off x="16889228" y="-1951987"/>
            <a:ext cx="2797544" cy="5921446"/>
          </a:xfrm>
          <a:custGeom>
            <a:avLst/>
            <a:gdLst/>
            <a:ahLst/>
            <a:cxnLst/>
            <a:rect r="r" b="b" t="t" l="l"/>
            <a:pathLst>
              <a:path h="5921446" w="2797544">
                <a:moveTo>
                  <a:pt x="0" y="0"/>
                </a:moveTo>
                <a:lnTo>
                  <a:pt x="2797544" y="0"/>
                </a:lnTo>
                <a:lnTo>
                  <a:pt x="2797544" y="5921446"/>
                </a:lnTo>
                <a:lnTo>
                  <a:pt x="0" y="59214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-7685" b="0"/>
            </a:stretch>
          </a:blipFill>
        </p:spPr>
      </p:sp>
      <p:sp>
        <p:nvSpPr>
          <p:cNvPr name="Freeform 22" id="22"/>
          <p:cNvSpPr/>
          <p:nvPr/>
        </p:nvSpPr>
        <p:spPr>
          <a:xfrm flipH="true" flipV="false" rot="-7945518">
            <a:off x="-370072" y="-2227510"/>
            <a:ext cx="2797544" cy="5921446"/>
          </a:xfrm>
          <a:custGeom>
            <a:avLst/>
            <a:gdLst/>
            <a:ahLst/>
            <a:cxnLst/>
            <a:rect r="r" b="b" t="t" l="l"/>
            <a:pathLst>
              <a:path h="5921446" w="2797544">
                <a:moveTo>
                  <a:pt x="2797544" y="0"/>
                </a:moveTo>
                <a:lnTo>
                  <a:pt x="0" y="0"/>
                </a:lnTo>
                <a:lnTo>
                  <a:pt x="0" y="5921446"/>
                </a:lnTo>
                <a:lnTo>
                  <a:pt x="2797544" y="5921446"/>
                </a:lnTo>
                <a:lnTo>
                  <a:pt x="2797544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-7685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95699" y="957931"/>
            <a:ext cx="13715652" cy="1049739"/>
            <a:chOff x="0" y="0"/>
            <a:chExt cx="6708153" cy="51341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708153" cy="513414"/>
            </a:xfrm>
            <a:custGeom>
              <a:avLst/>
              <a:gdLst/>
              <a:ahLst/>
              <a:cxnLst/>
              <a:rect r="r" b="b" t="t" l="l"/>
              <a:pathLst>
                <a:path h="513414" w="6708153">
                  <a:moveTo>
                    <a:pt x="6504953" y="0"/>
                  </a:moveTo>
                  <a:cubicBezTo>
                    <a:pt x="6617177" y="0"/>
                    <a:pt x="6708153" y="114932"/>
                    <a:pt x="6708153" y="256707"/>
                  </a:cubicBezTo>
                  <a:cubicBezTo>
                    <a:pt x="6708153" y="398483"/>
                    <a:pt x="6617177" y="513414"/>
                    <a:pt x="6504953" y="513414"/>
                  </a:cubicBezTo>
                  <a:lnTo>
                    <a:pt x="203200" y="513414"/>
                  </a:lnTo>
                  <a:cubicBezTo>
                    <a:pt x="90976" y="513414"/>
                    <a:pt x="0" y="398483"/>
                    <a:pt x="0" y="256707"/>
                  </a:cubicBezTo>
                  <a:cubicBezTo>
                    <a:pt x="0" y="114932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708153" cy="5515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5400000">
            <a:off x="-2081741" y="3708904"/>
            <a:ext cx="4393457" cy="839228"/>
            <a:chOff x="0" y="0"/>
            <a:chExt cx="1157124" cy="22103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-2337528" y="9281747"/>
            <a:ext cx="4905032" cy="839228"/>
            <a:chOff x="0" y="0"/>
            <a:chExt cx="1291860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1088660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5400000">
            <a:off x="-1217223" y="866772"/>
            <a:ext cx="2664422" cy="1218172"/>
            <a:chOff x="0" y="0"/>
            <a:chExt cx="483446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5400000">
            <a:off x="-1217223" y="-743637"/>
            <a:ext cx="2664422" cy="1218172"/>
            <a:chOff x="0" y="0"/>
            <a:chExt cx="483446" cy="22103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6" id="16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5400000">
            <a:off x="-1217223" y="6173207"/>
            <a:ext cx="2664422" cy="1218172"/>
            <a:chOff x="0" y="0"/>
            <a:chExt cx="483446" cy="22103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-5400000">
            <a:off x="15995334" y="4389496"/>
            <a:ext cx="4393457" cy="839228"/>
            <a:chOff x="0" y="0"/>
            <a:chExt cx="1157124" cy="22103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2" id="22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-5400000">
            <a:off x="15739546" y="9962338"/>
            <a:ext cx="4905032" cy="839228"/>
            <a:chOff x="0" y="0"/>
            <a:chExt cx="1291860" cy="22103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5" id="25"/>
            <p:cNvSpPr txBox="true"/>
            <p:nvPr/>
          </p:nvSpPr>
          <p:spPr>
            <a:xfrm>
              <a:off x="101600" y="-38100"/>
              <a:ext cx="1088660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-5400000">
            <a:off x="16859851" y="1547364"/>
            <a:ext cx="2664422" cy="1218172"/>
            <a:chOff x="0" y="0"/>
            <a:chExt cx="483446" cy="221031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-5400000">
            <a:off x="16859851" y="-63046"/>
            <a:ext cx="2664422" cy="1218172"/>
            <a:chOff x="0" y="0"/>
            <a:chExt cx="483446" cy="221031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1" id="31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-5400000">
            <a:off x="16859851" y="6853799"/>
            <a:ext cx="2664422" cy="1218172"/>
            <a:chOff x="0" y="0"/>
            <a:chExt cx="483446" cy="2210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5" id="35"/>
          <p:cNvSpPr/>
          <p:nvPr/>
        </p:nvSpPr>
        <p:spPr>
          <a:xfrm flipH="false" flipV="false" rot="0">
            <a:off x="7857083" y="2823043"/>
            <a:ext cx="9077545" cy="6615261"/>
          </a:xfrm>
          <a:custGeom>
            <a:avLst/>
            <a:gdLst/>
            <a:ahLst/>
            <a:cxnLst/>
            <a:rect r="r" b="b" t="t" l="l"/>
            <a:pathLst>
              <a:path h="6615261" w="9077545">
                <a:moveTo>
                  <a:pt x="0" y="0"/>
                </a:moveTo>
                <a:lnTo>
                  <a:pt x="9077545" y="0"/>
                </a:lnTo>
                <a:lnTo>
                  <a:pt x="9077545" y="6615261"/>
                </a:lnTo>
                <a:lnTo>
                  <a:pt x="0" y="6615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6" id="36"/>
          <p:cNvSpPr txBox="true"/>
          <p:nvPr/>
        </p:nvSpPr>
        <p:spPr>
          <a:xfrm rot="0">
            <a:off x="2792257" y="972621"/>
            <a:ext cx="12722537" cy="103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49"/>
              </a:lnSpc>
            </a:pPr>
            <a:r>
              <a:rPr lang="en-US" sz="6999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promise laptops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326023" y="3460086"/>
            <a:ext cx="6966072" cy="5038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34"/>
              </a:lnSpc>
            </a:pPr>
            <a:r>
              <a:rPr lang="en-US" sz="3053" spc="122" b="true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Our office has limited laptops available to students that qualify.</a:t>
            </a:r>
          </a:p>
          <a:p>
            <a:pPr algn="l">
              <a:lnSpc>
                <a:spcPts val="3634"/>
              </a:lnSpc>
            </a:pPr>
          </a:p>
          <a:p>
            <a:pPr algn="l">
              <a:lnSpc>
                <a:spcPts val="3634"/>
              </a:lnSpc>
            </a:pPr>
            <a:r>
              <a:rPr lang="en-US" sz="3053" spc="122" b="true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If you need a laptop, please reach out to our team by emailing us at:</a:t>
            </a:r>
          </a:p>
          <a:p>
            <a:pPr algn="l">
              <a:lnSpc>
                <a:spcPts val="3634"/>
              </a:lnSpc>
            </a:pPr>
          </a:p>
          <a:p>
            <a:pPr algn="l">
              <a:lnSpc>
                <a:spcPts val="3634"/>
              </a:lnSpc>
            </a:pPr>
            <a:r>
              <a:rPr lang="en-US" sz="3053" spc="122" b="true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 sdpromisemiramar@sdccd.edu</a:t>
            </a:r>
          </a:p>
          <a:p>
            <a:pPr algn="l">
              <a:lnSpc>
                <a:spcPts val="3634"/>
              </a:lnSpc>
            </a:pPr>
          </a:p>
          <a:p>
            <a:pPr algn="l">
              <a:lnSpc>
                <a:spcPts val="3309"/>
              </a:lnSpc>
            </a:pPr>
            <a:r>
              <a:rPr lang="en-US" sz="2781" spc="111" b="true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*First come first served basis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9580114" y="4162726"/>
            <a:ext cx="5631481" cy="19901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43"/>
              </a:lnSpc>
            </a:pPr>
            <a:r>
              <a:rPr lang="en-US" sz="4639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NEED A LAPTOP TO DO SCHOOL WORK?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-2081741" y="3708904"/>
            <a:ext cx="4393457" cy="839228"/>
            <a:chOff x="0" y="0"/>
            <a:chExt cx="1157124" cy="2210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5400000">
            <a:off x="-2337528" y="9281747"/>
            <a:ext cx="4905032" cy="839228"/>
            <a:chOff x="0" y="0"/>
            <a:chExt cx="1291860" cy="22103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1088660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-1217223" y="866772"/>
            <a:ext cx="2664422" cy="1218172"/>
            <a:chOff x="0" y="0"/>
            <a:chExt cx="483446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5400000">
            <a:off x="-1217223" y="-743637"/>
            <a:ext cx="2664422" cy="1218172"/>
            <a:chOff x="0" y="0"/>
            <a:chExt cx="483446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5400000">
            <a:off x="-1217223" y="6173207"/>
            <a:ext cx="2664422" cy="1218172"/>
            <a:chOff x="0" y="0"/>
            <a:chExt cx="483446" cy="22103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5400000">
            <a:off x="15980681" y="3508847"/>
            <a:ext cx="4393457" cy="839228"/>
            <a:chOff x="0" y="0"/>
            <a:chExt cx="1157124" cy="22103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9" id="19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-5400000">
            <a:off x="15724894" y="9081690"/>
            <a:ext cx="4905032" cy="839228"/>
            <a:chOff x="0" y="0"/>
            <a:chExt cx="1291860" cy="22103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2" id="22"/>
            <p:cNvSpPr txBox="true"/>
            <p:nvPr/>
          </p:nvSpPr>
          <p:spPr>
            <a:xfrm>
              <a:off x="101600" y="-38100"/>
              <a:ext cx="1088660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-5400000">
            <a:off x="16845198" y="666715"/>
            <a:ext cx="2664422" cy="1218172"/>
            <a:chOff x="0" y="0"/>
            <a:chExt cx="483446" cy="22103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-5400000">
            <a:off x="16845198" y="-943694"/>
            <a:ext cx="2664422" cy="1218172"/>
            <a:chOff x="0" y="0"/>
            <a:chExt cx="483446" cy="221031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8" id="28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-5400000">
            <a:off x="16845198" y="5973150"/>
            <a:ext cx="2664422" cy="1218172"/>
            <a:chOff x="0" y="0"/>
            <a:chExt cx="483446" cy="221031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2" id="32"/>
          <p:cNvSpPr/>
          <p:nvPr/>
        </p:nvSpPr>
        <p:spPr>
          <a:xfrm flipH="false" flipV="false" rot="0">
            <a:off x="5267581" y="0"/>
            <a:ext cx="7946707" cy="10287000"/>
          </a:xfrm>
          <a:custGeom>
            <a:avLst/>
            <a:gdLst/>
            <a:ahLst/>
            <a:cxnLst/>
            <a:rect r="r" b="b" t="t" l="l"/>
            <a:pathLst>
              <a:path h="10287000" w="7946707">
                <a:moveTo>
                  <a:pt x="0" y="0"/>
                </a:moveTo>
                <a:lnTo>
                  <a:pt x="7946707" y="0"/>
                </a:lnTo>
                <a:lnTo>
                  <a:pt x="794670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-2081741" y="3708904"/>
            <a:ext cx="4393457" cy="839228"/>
            <a:chOff x="0" y="0"/>
            <a:chExt cx="1157124" cy="2210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5400000">
            <a:off x="-2337528" y="9281747"/>
            <a:ext cx="4905032" cy="839228"/>
            <a:chOff x="0" y="0"/>
            <a:chExt cx="1291860" cy="22103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1088660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-1217223" y="866772"/>
            <a:ext cx="2664422" cy="1218172"/>
            <a:chOff x="0" y="0"/>
            <a:chExt cx="483446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5400000">
            <a:off x="-1217223" y="-743637"/>
            <a:ext cx="2664422" cy="1218172"/>
            <a:chOff x="0" y="0"/>
            <a:chExt cx="483446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5400000">
            <a:off x="-1217223" y="6173207"/>
            <a:ext cx="2664422" cy="1218172"/>
            <a:chOff x="0" y="0"/>
            <a:chExt cx="483446" cy="22103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5400000">
            <a:off x="15980681" y="3508847"/>
            <a:ext cx="4393457" cy="839228"/>
            <a:chOff x="0" y="0"/>
            <a:chExt cx="1157124" cy="22103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9" id="19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-5400000">
            <a:off x="15724894" y="9081690"/>
            <a:ext cx="4905032" cy="839228"/>
            <a:chOff x="0" y="0"/>
            <a:chExt cx="1291860" cy="22103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2" id="22"/>
            <p:cNvSpPr txBox="true"/>
            <p:nvPr/>
          </p:nvSpPr>
          <p:spPr>
            <a:xfrm>
              <a:off x="101600" y="-38100"/>
              <a:ext cx="1088660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-5400000">
            <a:off x="16845198" y="666715"/>
            <a:ext cx="2664422" cy="1218172"/>
            <a:chOff x="0" y="0"/>
            <a:chExt cx="483446" cy="22103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-5400000">
            <a:off x="16845198" y="-943694"/>
            <a:ext cx="2664422" cy="1218172"/>
            <a:chOff x="0" y="0"/>
            <a:chExt cx="483446" cy="221031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8" id="28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-5400000">
            <a:off x="16845198" y="5973150"/>
            <a:ext cx="2664422" cy="1218172"/>
            <a:chOff x="0" y="0"/>
            <a:chExt cx="483446" cy="221031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2" id="32"/>
          <p:cNvSpPr/>
          <p:nvPr/>
        </p:nvSpPr>
        <p:spPr>
          <a:xfrm flipH="false" flipV="false" rot="0">
            <a:off x="5172845" y="0"/>
            <a:ext cx="7946707" cy="10287000"/>
          </a:xfrm>
          <a:custGeom>
            <a:avLst/>
            <a:gdLst/>
            <a:ahLst/>
            <a:cxnLst/>
            <a:rect r="r" b="b" t="t" l="l"/>
            <a:pathLst>
              <a:path h="10287000" w="7946707">
                <a:moveTo>
                  <a:pt x="0" y="0"/>
                </a:moveTo>
                <a:lnTo>
                  <a:pt x="7946707" y="0"/>
                </a:lnTo>
                <a:lnTo>
                  <a:pt x="794670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73124" y="406100"/>
            <a:ext cx="7647821" cy="1407288"/>
            <a:chOff x="0" y="0"/>
            <a:chExt cx="3740453" cy="68828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740453" cy="688287"/>
            </a:xfrm>
            <a:custGeom>
              <a:avLst/>
              <a:gdLst/>
              <a:ahLst/>
              <a:cxnLst/>
              <a:rect r="r" b="b" t="t" l="l"/>
              <a:pathLst>
                <a:path h="688287" w="3740453">
                  <a:moveTo>
                    <a:pt x="3537253" y="0"/>
                  </a:moveTo>
                  <a:cubicBezTo>
                    <a:pt x="3649477" y="0"/>
                    <a:pt x="3740453" y="154078"/>
                    <a:pt x="3740453" y="344143"/>
                  </a:cubicBezTo>
                  <a:cubicBezTo>
                    <a:pt x="3740453" y="534208"/>
                    <a:pt x="3649477" y="688287"/>
                    <a:pt x="3537253" y="688287"/>
                  </a:cubicBezTo>
                  <a:lnTo>
                    <a:pt x="203200" y="688287"/>
                  </a:lnTo>
                  <a:cubicBezTo>
                    <a:pt x="90976" y="688287"/>
                    <a:pt x="0" y="534208"/>
                    <a:pt x="0" y="344143"/>
                  </a:cubicBezTo>
                  <a:cubicBezTo>
                    <a:pt x="0" y="15407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740453" cy="7263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633042" y="5542868"/>
            <a:ext cx="2315094" cy="2315094"/>
          </a:xfrm>
          <a:custGeom>
            <a:avLst/>
            <a:gdLst/>
            <a:ahLst/>
            <a:cxnLst/>
            <a:rect r="r" b="b" t="t" l="l"/>
            <a:pathLst>
              <a:path h="2315094" w="2315094">
                <a:moveTo>
                  <a:pt x="0" y="0"/>
                </a:moveTo>
                <a:lnTo>
                  <a:pt x="2315094" y="0"/>
                </a:lnTo>
                <a:lnTo>
                  <a:pt x="2315094" y="2315093"/>
                </a:lnTo>
                <a:lnTo>
                  <a:pt x="0" y="23150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556626" y="5587975"/>
            <a:ext cx="2269986" cy="2269986"/>
          </a:xfrm>
          <a:custGeom>
            <a:avLst/>
            <a:gdLst/>
            <a:ahLst/>
            <a:cxnLst/>
            <a:rect r="r" b="b" t="t" l="l"/>
            <a:pathLst>
              <a:path h="2269986" w="2269986">
                <a:moveTo>
                  <a:pt x="0" y="0"/>
                </a:moveTo>
                <a:lnTo>
                  <a:pt x="2269986" y="0"/>
                </a:lnTo>
                <a:lnTo>
                  <a:pt x="2269986" y="2269986"/>
                </a:lnTo>
                <a:lnTo>
                  <a:pt x="0" y="22699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577340" y="2278014"/>
            <a:ext cx="2330146" cy="2330146"/>
          </a:xfrm>
          <a:custGeom>
            <a:avLst/>
            <a:gdLst/>
            <a:ahLst/>
            <a:cxnLst/>
            <a:rect r="r" b="b" t="t" l="l"/>
            <a:pathLst>
              <a:path h="2330146" w="2330146">
                <a:moveTo>
                  <a:pt x="0" y="0"/>
                </a:moveTo>
                <a:lnTo>
                  <a:pt x="2330146" y="0"/>
                </a:lnTo>
                <a:lnTo>
                  <a:pt x="2330146" y="2330145"/>
                </a:lnTo>
                <a:lnTo>
                  <a:pt x="0" y="23301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411133" y="7806920"/>
            <a:ext cx="3876867" cy="2480080"/>
          </a:xfrm>
          <a:custGeom>
            <a:avLst/>
            <a:gdLst/>
            <a:ahLst/>
            <a:cxnLst/>
            <a:rect r="r" b="b" t="t" l="l"/>
            <a:pathLst>
              <a:path h="2480080" w="3876867">
                <a:moveTo>
                  <a:pt x="0" y="0"/>
                </a:moveTo>
                <a:lnTo>
                  <a:pt x="3876867" y="0"/>
                </a:lnTo>
                <a:lnTo>
                  <a:pt x="3876867" y="2480080"/>
                </a:lnTo>
                <a:lnTo>
                  <a:pt x="0" y="24800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2649" r="0" b="-1645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487043" y="7806920"/>
            <a:ext cx="3924090" cy="2616060"/>
          </a:xfrm>
          <a:custGeom>
            <a:avLst/>
            <a:gdLst/>
            <a:ahLst/>
            <a:cxnLst/>
            <a:rect r="r" b="b" t="t" l="l"/>
            <a:pathLst>
              <a:path h="2616060" w="3924090">
                <a:moveTo>
                  <a:pt x="0" y="0"/>
                </a:moveTo>
                <a:lnTo>
                  <a:pt x="3924090" y="0"/>
                </a:lnTo>
                <a:lnTo>
                  <a:pt x="3924090" y="2616060"/>
                </a:lnTo>
                <a:lnTo>
                  <a:pt x="0" y="26160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411133" y="5176433"/>
            <a:ext cx="3876867" cy="2630487"/>
          </a:xfrm>
          <a:custGeom>
            <a:avLst/>
            <a:gdLst/>
            <a:ahLst/>
            <a:cxnLst/>
            <a:rect r="r" b="b" t="t" l="l"/>
            <a:pathLst>
              <a:path h="2630487" w="3876867">
                <a:moveTo>
                  <a:pt x="0" y="0"/>
                </a:moveTo>
                <a:lnTo>
                  <a:pt x="3876867" y="0"/>
                </a:lnTo>
                <a:lnTo>
                  <a:pt x="3876867" y="2630487"/>
                </a:lnTo>
                <a:lnTo>
                  <a:pt x="0" y="263048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888" t="0" r="-888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487043" y="5176433"/>
            <a:ext cx="3924090" cy="2630487"/>
          </a:xfrm>
          <a:custGeom>
            <a:avLst/>
            <a:gdLst/>
            <a:ahLst/>
            <a:cxnLst/>
            <a:rect r="r" b="b" t="t" l="l"/>
            <a:pathLst>
              <a:path h="2630487" w="3924090">
                <a:moveTo>
                  <a:pt x="0" y="0"/>
                </a:moveTo>
                <a:lnTo>
                  <a:pt x="3924090" y="0"/>
                </a:lnTo>
                <a:lnTo>
                  <a:pt x="3924090" y="2630487"/>
                </a:lnTo>
                <a:lnTo>
                  <a:pt x="0" y="263048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411133" y="2590237"/>
            <a:ext cx="3876867" cy="2586196"/>
          </a:xfrm>
          <a:custGeom>
            <a:avLst/>
            <a:gdLst/>
            <a:ahLst/>
            <a:cxnLst/>
            <a:rect r="r" b="b" t="t" l="l"/>
            <a:pathLst>
              <a:path h="2586196" w="3876867">
                <a:moveTo>
                  <a:pt x="0" y="0"/>
                </a:moveTo>
                <a:lnTo>
                  <a:pt x="3876867" y="0"/>
                </a:lnTo>
                <a:lnTo>
                  <a:pt x="3876867" y="2586196"/>
                </a:lnTo>
                <a:lnTo>
                  <a:pt x="0" y="258619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487043" y="2549895"/>
            <a:ext cx="3924090" cy="2616060"/>
          </a:xfrm>
          <a:custGeom>
            <a:avLst/>
            <a:gdLst/>
            <a:ahLst/>
            <a:cxnLst/>
            <a:rect r="r" b="b" t="t" l="l"/>
            <a:pathLst>
              <a:path h="2616060" w="3924090">
                <a:moveTo>
                  <a:pt x="0" y="0"/>
                </a:moveTo>
                <a:lnTo>
                  <a:pt x="3924090" y="0"/>
                </a:lnTo>
                <a:lnTo>
                  <a:pt x="3924090" y="2616060"/>
                </a:lnTo>
                <a:lnTo>
                  <a:pt x="0" y="261606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411133" y="0"/>
            <a:ext cx="3876867" cy="2586196"/>
          </a:xfrm>
          <a:custGeom>
            <a:avLst/>
            <a:gdLst/>
            <a:ahLst/>
            <a:cxnLst/>
            <a:rect r="r" b="b" t="t" l="l"/>
            <a:pathLst>
              <a:path h="2586196" w="3876867">
                <a:moveTo>
                  <a:pt x="0" y="0"/>
                </a:moveTo>
                <a:lnTo>
                  <a:pt x="3876867" y="0"/>
                </a:lnTo>
                <a:lnTo>
                  <a:pt x="3876867" y="2586196"/>
                </a:lnTo>
                <a:lnTo>
                  <a:pt x="0" y="258619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487043" y="-31502"/>
            <a:ext cx="3924090" cy="2617697"/>
          </a:xfrm>
          <a:custGeom>
            <a:avLst/>
            <a:gdLst/>
            <a:ahLst/>
            <a:cxnLst/>
            <a:rect r="r" b="b" t="t" l="l"/>
            <a:pathLst>
              <a:path h="2617697" w="3924090">
                <a:moveTo>
                  <a:pt x="0" y="0"/>
                </a:moveTo>
                <a:lnTo>
                  <a:pt x="3924090" y="0"/>
                </a:lnTo>
                <a:lnTo>
                  <a:pt x="3924090" y="2617698"/>
                </a:lnTo>
                <a:lnTo>
                  <a:pt x="0" y="261769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2767458" y="741281"/>
            <a:ext cx="6059154" cy="10538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04"/>
              </a:lnSpc>
            </a:pPr>
            <a:r>
              <a:rPr lang="en-US" b="true" sz="713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Social Media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0" y="2353531"/>
            <a:ext cx="6267162" cy="1055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8655"/>
              </a:lnSpc>
              <a:spcBef>
                <a:spcPct val="0"/>
              </a:spcBef>
            </a:pPr>
            <a:r>
              <a:rPr lang="en-US" b="true" sz="6182">
                <a:solidFill>
                  <a:srgbClr val="60606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FOLLOW US!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3537477"/>
            <a:ext cx="6164516" cy="10706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71"/>
              </a:lnSpc>
            </a:pPr>
            <a:r>
              <a:rPr lang="en-US" b="true" sz="3559" spc="142">
                <a:solidFill>
                  <a:srgbClr val="60606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Give us a Follow on both Instagrams!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78185" y="4920477"/>
            <a:ext cx="4424809" cy="489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20"/>
              </a:lnSpc>
              <a:spcBef>
                <a:spcPct val="0"/>
              </a:spcBef>
            </a:pPr>
            <a:r>
              <a:rPr lang="en-US" b="true" sz="2871" spc="114">
                <a:solidFill>
                  <a:srgbClr val="00808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@sdpromise_miramar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778254" y="4920477"/>
            <a:ext cx="3933527" cy="489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20"/>
              </a:lnSpc>
              <a:spcBef>
                <a:spcPct val="0"/>
              </a:spcBef>
            </a:pPr>
            <a:r>
              <a:rPr lang="en-US" b="true" sz="2871" spc="114">
                <a:solidFill>
                  <a:srgbClr val="00808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@miramaroutreach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23950" y="1832029"/>
            <a:ext cx="7706695" cy="6622941"/>
            <a:chOff x="0" y="0"/>
            <a:chExt cx="812800" cy="698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337928" y="2387829"/>
            <a:ext cx="6534491" cy="5511342"/>
            <a:chOff x="0" y="0"/>
            <a:chExt cx="1721018" cy="145154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21018" cy="1451547"/>
            </a:xfrm>
            <a:custGeom>
              <a:avLst/>
              <a:gdLst/>
              <a:ahLst/>
              <a:cxnLst/>
              <a:rect r="r" b="b" t="t" l="l"/>
              <a:pathLst>
                <a:path h="1451547" w="1721018">
                  <a:moveTo>
                    <a:pt x="0" y="0"/>
                  </a:moveTo>
                  <a:lnTo>
                    <a:pt x="1721018" y="0"/>
                  </a:lnTo>
                  <a:lnTo>
                    <a:pt x="1721018" y="1451547"/>
                  </a:lnTo>
                  <a:lnTo>
                    <a:pt x="0" y="1451547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721018" cy="14896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1038153" y="0"/>
            <a:ext cx="4393457" cy="839228"/>
            <a:chOff x="0" y="0"/>
            <a:chExt cx="1157124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727014" y="9447772"/>
            <a:ext cx="4393457" cy="839228"/>
            <a:chOff x="0" y="0"/>
            <a:chExt cx="1157124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479025" y="-189472"/>
            <a:ext cx="2664422" cy="1218172"/>
            <a:chOff x="0" y="0"/>
            <a:chExt cx="483446" cy="22103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6" id="16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5244191" y="9258300"/>
            <a:ext cx="2664422" cy="1218172"/>
            <a:chOff x="0" y="0"/>
            <a:chExt cx="483446" cy="22103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9" id="19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4089434" y="-189472"/>
            <a:ext cx="2664422" cy="1218172"/>
            <a:chOff x="0" y="0"/>
            <a:chExt cx="483446" cy="22103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6854601" y="9258300"/>
            <a:ext cx="2664422" cy="1218172"/>
            <a:chOff x="0" y="0"/>
            <a:chExt cx="483446" cy="22103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622671" y="2220949"/>
            <a:ext cx="6709253" cy="5845101"/>
            <a:chOff x="0" y="0"/>
            <a:chExt cx="6350000" cy="553212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350000" cy="5532120"/>
            </a:xfrm>
            <a:custGeom>
              <a:avLst/>
              <a:gdLst/>
              <a:ahLst/>
              <a:cxnLst/>
              <a:rect r="r" b="b" t="t" l="l"/>
              <a:pathLst>
                <a:path h="5532120" w="6350000">
                  <a:moveTo>
                    <a:pt x="4762500" y="0"/>
                  </a:moveTo>
                  <a:lnTo>
                    <a:pt x="1587500" y="0"/>
                  </a:lnTo>
                  <a:lnTo>
                    <a:pt x="0" y="2766060"/>
                  </a:lnTo>
                  <a:lnTo>
                    <a:pt x="1587500" y="5532120"/>
                  </a:lnTo>
                  <a:lnTo>
                    <a:pt x="4762500" y="5532120"/>
                  </a:lnTo>
                  <a:lnTo>
                    <a:pt x="6350000" y="2766060"/>
                  </a:lnTo>
                  <a:lnTo>
                    <a:pt x="4762500" y="0"/>
                  </a:lnTo>
                  <a:close/>
                  <a:moveTo>
                    <a:pt x="4676140" y="5382260"/>
                  </a:moveTo>
                  <a:lnTo>
                    <a:pt x="1673860" y="5382260"/>
                  </a:lnTo>
                  <a:lnTo>
                    <a:pt x="172720" y="2766060"/>
                  </a:lnTo>
                  <a:lnTo>
                    <a:pt x="1673860" y="149860"/>
                  </a:lnTo>
                  <a:lnTo>
                    <a:pt x="4676140" y="149860"/>
                  </a:lnTo>
                  <a:lnTo>
                    <a:pt x="6177280" y="2766060"/>
                  </a:lnTo>
                  <a:lnTo>
                    <a:pt x="4676140" y="538226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AutoShape 28" id="28"/>
          <p:cNvSpPr/>
          <p:nvPr/>
        </p:nvSpPr>
        <p:spPr>
          <a:xfrm rot="-7193308">
            <a:off x="-497852" y="6516002"/>
            <a:ext cx="3317663" cy="0"/>
          </a:xfrm>
          <a:prstGeom prst="line">
            <a:avLst/>
          </a:prstGeom>
          <a:ln cap="flat" w="857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9" id="29"/>
          <p:cNvSpPr/>
          <p:nvPr/>
        </p:nvSpPr>
        <p:spPr>
          <a:xfrm rot="-3598859">
            <a:off x="-501078" y="3680979"/>
            <a:ext cx="3317663" cy="0"/>
          </a:xfrm>
          <a:prstGeom prst="line">
            <a:avLst/>
          </a:prstGeom>
          <a:ln cap="flat" w="857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0" id="30"/>
          <p:cNvSpPr/>
          <p:nvPr/>
        </p:nvSpPr>
        <p:spPr>
          <a:xfrm flipH="false" flipV="false" rot="0">
            <a:off x="9643624" y="2777484"/>
            <a:ext cx="545587" cy="556093"/>
          </a:xfrm>
          <a:custGeom>
            <a:avLst/>
            <a:gdLst/>
            <a:ahLst/>
            <a:cxnLst/>
            <a:rect r="r" b="b" t="t" l="l"/>
            <a:pathLst>
              <a:path h="556093" w="545587">
                <a:moveTo>
                  <a:pt x="0" y="0"/>
                </a:moveTo>
                <a:lnTo>
                  <a:pt x="545587" y="0"/>
                </a:lnTo>
                <a:lnTo>
                  <a:pt x="545587" y="556093"/>
                </a:lnTo>
                <a:lnTo>
                  <a:pt x="0" y="5560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643624" y="3841426"/>
            <a:ext cx="545587" cy="556093"/>
          </a:xfrm>
          <a:custGeom>
            <a:avLst/>
            <a:gdLst/>
            <a:ahLst/>
            <a:cxnLst/>
            <a:rect r="r" b="b" t="t" l="l"/>
            <a:pathLst>
              <a:path h="556093" w="545587">
                <a:moveTo>
                  <a:pt x="0" y="0"/>
                </a:moveTo>
                <a:lnTo>
                  <a:pt x="545587" y="0"/>
                </a:lnTo>
                <a:lnTo>
                  <a:pt x="545587" y="556094"/>
                </a:lnTo>
                <a:lnTo>
                  <a:pt x="0" y="5560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643624" y="4902345"/>
            <a:ext cx="545587" cy="556093"/>
          </a:xfrm>
          <a:custGeom>
            <a:avLst/>
            <a:gdLst/>
            <a:ahLst/>
            <a:cxnLst/>
            <a:rect r="r" b="b" t="t" l="l"/>
            <a:pathLst>
              <a:path h="556093" w="545587">
                <a:moveTo>
                  <a:pt x="0" y="0"/>
                </a:moveTo>
                <a:lnTo>
                  <a:pt x="545587" y="0"/>
                </a:lnTo>
                <a:lnTo>
                  <a:pt x="545587" y="556093"/>
                </a:lnTo>
                <a:lnTo>
                  <a:pt x="0" y="5560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9643624" y="5963263"/>
            <a:ext cx="545587" cy="556093"/>
          </a:xfrm>
          <a:custGeom>
            <a:avLst/>
            <a:gdLst/>
            <a:ahLst/>
            <a:cxnLst/>
            <a:rect r="r" b="b" t="t" l="l"/>
            <a:pathLst>
              <a:path h="556093" w="545587">
                <a:moveTo>
                  <a:pt x="0" y="0"/>
                </a:moveTo>
                <a:lnTo>
                  <a:pt x="545587" y="0"/>
                </a:lnTo>
                <a:lnTo>
                  <a:pt x="545587" y="556093"/>
                </a:lnTo>
                <a:lnTo>
                  <a:pt x="0" y="5560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4" id="34"/>
          <p:cNvGrpSpPr/>
          <p:nvPr/>
        </p:nvGrpSpPr>
        <p:grpSpPr>
          <a:xfrm rot="0">
            <a:off x="1987646" y="2536971"/>
            <a:ext cx="6058479" cy="5246370"/>
            <a:chOff x="0" y="0"/>
            <a:chExt cx="4282440" cy="37084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4"/>
              <a:stretch>
                <a:fillRect l="-9050" t="0" r="-11220" b="0"/>
              </a:stretch>
            </a:blipFill>
          </p:spPr>
        </p:sp>
      </p:grpSp>
      <p:sp>
        <p:nvSpPr>
          <p:cNvPr name="TextBox 36" id="36"/>
          <p:cNvSpPr txBox="true"/>
          <p:nvPr/>
        </p:nvSpPr>
        <p:spPr>
          <a:xfrm rot="0">
            <a:off x="10321387" y="2639655"/>
            <a:ext cx="3884646" cy="717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5"/>
              </a:lnSpc>
            </a:pPr>
            <a:r>
              <a:rPr lang="en-US" sz="4003" b="true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Meet the Team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0321387" y="3703597"/>
            <a:ext cx="7587226" cy="717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5"/>
              </a:lnSpc>
            </a:pPr>
            <a:r>
              <a:rPr lang="en-US" sz="4003" b="true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Community Building Activity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0321387" y="4764516"/>
            <a:ext cx="4922804" cy="717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5"/>
              </a:lnSpc>
            </a:pPr>
            <a:r>
              <a:rPr lang="en-US" sz="4003" b="true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Student Resources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0321387" y="5825434"/>
            <a:ext cx="6716294" cy="717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5"/>
              </a:lnSpc>
            </a:pPr>
            <a:r>
              <a:rPr lang="en-US" sz="4003" b="true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Requirements &amp; Eligibility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9643624" y="1293666"/>
            <a:ext cx="4562410" cy="11028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79"/>
              </a:lnSpc>
            </a:pPr>
            <a:r>
              <a:rPr lang="en-US" sz="8279">
                <a:solidFill>
                  <a:srgbClr val="606060"/>
                </a:solidFill>
                <a:latin typeface="Intro Rust"/>
                <a:ea typeface="Intro Rust"/>
                <a:cs typeface="Intro Rust"/>
                <a:sym typeface="Intro Rust"/>
              </a:rPr>
              <a:t>AGENDA</a:t>
            </a:r>
          </a:p>
        </p:txBody>
      </p:sp>
      <p:sp>
        <p:nvSpPr>
          <p:cNvPr name="Freeform 41" id="41"/>
          <p:cNvSpPr/>
          <p:nvPr/>
        </p:nvSpPr>
        <p:spPr>
          <a:xfrm flipH="false" flipV="false" rot="0">
            <a:off x="9643624" y="7023614"/>
            <a:ext cx="545587" cy="556093"/>
          </a:xfrm>
          <a:custGeom>
            <a:avLst/>
            <a:gdLst/>
            <a:ahLst/>
            <a:cxnLst/>
            <a:rect r="r" b="b" t="t" l="l"/>
            <a:pathLst>
              <a:path h="556093" w="545587">
                <a:moveTo>
                  <a:pt x="0" y="0"/>
                </a:moveTo>
                <a:lnTo>
                  <a:pt x="545587" y="0"/>
                </a:lnTo>
                <a:lnTo>
                  <a:pt x="545587" y="556093"/>
                </a:lnTo>
                <a:lnTo>
                  <a:pt x="0" y="5560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2" id="42"/>
          <p:cNvSpPr txBox="true"/>
          <p:nvPr/>
        </p:nvSpPr>
        <p:spPr>
          <a:xfrm rot="0">
            <a:off x="10321387" y="6885785"/>
            <a:ext cx="6716294" cy="717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5"/>
              </a:lnSpc>
            </a:pPr>
            <a:r>
              <a:rPr lang="en-US" sz="4003" b="true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Upcoming Events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808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973066" y="427606"/>
            <a:ext cx="10329311" cy="1063625"/>
            <a:chOff x="0" y="0"/>
            <a:chExt cx="5051936" cy="52020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051936" cy="520206"/>
            </a:xfrm>
            <a:custGeom>
              <a:avLst/>
              <a:gdLst/>
              <a:ahLst/>
              <a:cxnLst/>
              <a:rect r="r" b="b" t="t" l="l"/>
              <a:pathLst>
                <a:path h="520206" w="5051936">
                  <a:moveTo>
                    <a:pt x="4848736" y="0"/>
                  </a:moveTo>
                  <a:cubicBezTo>
                    <a:pt x="4960960" y="0"/>
                    <a:pt x="5051936" y="116452"/>
                    <a:pt x="5051936" y="260103"/>
                  </a:cubicBezTo>
                  <a:cubicBezTo>
                    <a:pt x="5051936" y="403754"/>
                    <a:pt x="4960960" y="520206"/>
                    <a:pt x="4848736" y="520206"/>
                  </a:cubicBezTo>
                  <a:lnTo>
                    <a:pt x="203200" y="520206"/>
                  </a:lnTo>
                  <a:cubicBezTo>
                    <a:pt x="90976" y="520206"/>
                    <a:pt x="0" y="403754"/>
                    <a:pt x="0" y="260103"/>
                  </a:cubicBezTo>
                  <a:cubicBezTo>
                    <a:pt x="0" y="116452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051936" cy="5583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250511" y="2194218"/>
            <a:ext cx="6130286" cy="4345844"/>
            <a:chOff x="0" y="0"/>
            <a:chExt cx="1210907" cy="85842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10907" cy="858429"/>
            </a:xfrm>
            <a:custGeom>
              <a:avLst/>
              <a:gdLst/>
              <a:ahLst/>
              <a:cxnLst/>
              <a:rect r="r" b="b" t="t" l="l"/>
              <a:pathLst>
                <a:path h="858429" w="1210907">
                  <a:moveTo>
                    <a:pt x="31572" y="0"/>
                  </a:moveTo>
                  <a:lnTo>
                    <a:pt x="1179335" y="0"/>
                  </a:lnTo>
                  <a:cubicBezTo>
                    <a:pt x="1196771" y="0"/>
                    <a:pt x="1210907" y="14135"/>
                    <a:pt x="1210907" y="31572"/>
                  </a:cubicBezTo>
                  <a:lnTo>
                    <a:pt x="1210907" y="826856"/>
                  </a:lnTo>
                  <a:cubicBezTo>
                    <a:pt x="1210907" y="844293"/>
                    <a:pt x="1196771" y="858429"/>
                    <a:pt x="1179335" y="858429"/>
                  </a:cubicBezTo>
                  <a:lnTo>
                    <a:pt x="31572" y="858429"/>
                  </a:lnTo>
                  <a:cubicBezTo>
                    <a:pt x="14135" y="858429"/>
                    <a:pt x="0" y="844293"/>
                    <a:pt x="0" y="826856"/>
                  </a:cubicBezTo>
                  <a:lnTo>
                    <a:pt x="0" y="31572"/>
                  </a:lnTo>
                  <a:cubicBezTo>
                    <a:pt x="0" y="14135"/>
                    <a:pt x="14135" y="0"/>
                    <a:pt x="3157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10907" cy="8965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946134">
            <a:off x="7829792" y="6513225"/>
            <a:ext cx="1624269" cy="1546638"/>
          </a:xfrm>
          <a:custGeom>
            <a:avLst/>
            <a:gdLst/>
            <a:ahLst/>
            <a:cxnLst/>
            <a:rect r="r" b="b" t="t" l="l"/>
            <a:pathLst>
              <a:path h="1546638" w="1624269">
                <a:moveTo>
                  <a:pt x="0" y="0"/>
                </a:moveTo>
                <a:lnTo>
                  <a:pt x="1624269" y="0"/>
                </a:lnTo>
                <a:lnTo>
                  <a:pt x="1624269" y="1546638"/>
                </a:lnTo>
                <a:lnTo>
                  <a:pt x="0" y="15466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633652" y="2035537"/>
            <a:ext cx="6215927" cy="6215927"/>
          </a:xfrm>
          <a:custGeom>
            <a:avLst/>
            <a:gdLst/>
            <a:ahLst/>
            <a:cxnLst/>
            <a:rect r="r" b="b" t="t" l="l"/>
            <a:pathLst>
              <a:path h="6215927" w="6215927">
                <a:moveTo>
                  <a:pt x="0" y="0"/>
                </a:moveTo>
                <a:lnTo>
                  <a:pt x="6215927" y="0"/>
                </a:lnTo>
                <a:lnTo>
                  <a:pt x="6215927" y="6215926"/>
                </a:lnTo>
                <a:lnTo>
                  <a:pt x="0" y="62159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37932" y="-1485774"/>
            <a:ext cx="2319850" cy="16042937"/>
          </a:xfrm>
          <a:custGeom>
            <a:avLst/>
            <a:gdLst/>
            <a:ahLst/>
            <a:cxnLst/>
            <a:rect r="r" b="b" t="t" l="l"/>
            <a:pathLst>
              <a:path h="16042937" w="2319850">
                <a:moveTo>
                  <a:pt x="0" y="0"/>
                </a:moveTo>
                <a:lnTo>
                  <a:pt x="2319850" y="0"/>
                </a:lnTo>
                <a:lnTo>
                  <a:pt x="2319850" y="16042937"/>
                </a:lnTo>
                <a:lnTo>
                  <a:pt x="0" y="160429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18702" t="0" r="-521222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269588" y="456181"/>
            <a:ext cx="15748823" cy="103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49"/>
              </a:lnSpc>
            </a:pPr>
            <a:r>
              <a:rPr lang="en-US" sz="6999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give us feedback!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717377" y="2766939"/>
            <a:ext cx="5196554" cy="3200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24"/>
              </a:lnSpc>
            </a:pPr>
            <a:r>
              <a:rPr lang="en-US" sz="352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 would appreciate if you take the time to fill out this quick feedback survey!</a:t>
            </a:r>
          </a:p>
          <a:p>
            <a:pPr algn="ctr">
              <a:lnSpc>
                <a:spcPts val="4224"/>
              </a:lnSpc>
            </a:pPr>
          </a:p>
          <a:p>
            <a:pPr algn="ctr">
              <a:lnSpc>
                <a:spcPts val="4224"/>
              </a:lnSpc>
            </a:pPr>
            <a:r>
              <a:rPr lang="en-US" sz="352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Thank you :)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957782" y="8594363"/>
            <a:ext cx="12657428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56"/>
              </a:lnSpc>
            </a:pPr>
            <a:r>
              <a:rPr lang="en-US" sz="5047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tinyurl.com/PromiseSurvey25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808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8302951"/>
            <a:ext cx="16230600" cy="169519"/>
          </a:xfrm>
          <a:prstGeom prst="rect">
            <a:avLst/>
          </a:prstGeom>
          <a:solidFill>
            <a:srgbClr val="F4C01E"/>
          </a:solidFill>
        </p:spPr>
      </p:sp>
      <p:sp>
        <p:nvSpPr>
          <p:cNvPr name="AutoShape 3" id="3"/>
          <p:cNvSpPr/>
          <p:nvPr/>
        </p:nvSpPr>
        <p:spPr>
          <a:xfrm rot="0">
            <a:off x="1028700" y="1814529"/>
            <a:ext cx="16230600" cy="169519"/>
          </a:xfrm>
          <a:prstGeom prst="rect">
            <a:avLst/>
          </a:prstGeom>
          <a:solidFill>
            <a:srgbClr val="F4C01E"/>
          </a:solidFill>
        </p:spPr>
      </p:sp>
      <p:sp>
        <p:nvSpPr>
          <p:cNvPr name="Freeform 4" id="4"/>
          <p:cNvSpPr/>
          <p:nvPr/>
        </p:nvSpPr>
        <p:spPr>
          <a:xfrm flipH="false" flipV="false" rot="0">
            <a:off x="10455321" y="4816935"/>
            <a:ext cx="631624" cy="653130"/>
          </a:xfrm>
          <a:custGeom>
            <a:avLst/>
            <a:gdLst/>
            <a:ahLst/>
            <a:cxnLst/>
            <a:rect r="r" b="b" t="t" l="l"/>
            <a:pathLst>
              <a:path h="653130" w="631624">
                <a:moveTo>
                  <a:pt x="0" y="0"/>
                </a:moveTo>
                <a:lnTo>
                  <a:pt x="631624" y="0"/>
                </a:lnTo>
                <a:lnTo>
                  <a:pt x="631624" y="653130"/>
                </a:lnTo>
                <a:lnTo>
                  <a:pt x="0" y="6531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22035" t="0" r="0" b="-18017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35713" y="3695074"/>
            <a:ext cx="651232" cy="616228"/>
          </a:xfrm>
          <a:custGeom>
            <a:avLst/>
            <a:gdLst/>
            <a:ahLst/>
            <a:cxnLst/>
            <a:rect r="r" b="b" t="t" l="l"/>
            <a:pathLst>
              <a:path h="616228" w="651232">
                <a:moveTo>
                  <a:pt x="0" y="0"/>
                </a:moveTo>
                <a:lnTo>
                  <a:pt x="651232" y="0"/>
                </a:lnTo>
                <a:lnTo>
                  <a:pt x="651232" y="616228"/>
                </a:lnTo>
                <a:lnTo>
                  <a:pt x="0" y="6162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2475" y="2497842"/>
            <a:ext cx="7936973" cy="5291315"/>
          </a:xfrm>
          <a:custGeom>
            <a:avLst/>
            <a:gdLst/>
            <a:ahLst/>
            <a:cxnLst/>
            <a:rect r="r" b="b" t="t" l="l"/>
            <a:pathLst>
              <a:path h="5291315" w="7936973">
                <a:moveTo>
                  <a:pt x="0" y="0"/>
                </a:moveTo>
                <a:lnTo>
                  <a:pt x="7936973" y="0"/>
                </a:lnTo>
                <a:lnTo>
                  <a:pt x="7936973" y="5291316"/>
                </a:lnTo>
                <a:lnTo>
                  <a:pt x="0" y="52913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365084" y="7029467"/>
            <a:ext cx="812098" cy="812098"/>
          </a:xfrm>
          <a:custGeom>
            <a:avLst/>
            <a:gdLst/>
            <a:ahLst/>
            <a:cxnLst/>
            <a:rect r="r" b="b" t="t" l="l"/>
            <a:pathLst>
              <a:path h="812098" w="812098">
                <a:moveTo>
                  <a:pt x="0" y="0"/>
                </a:moveTo>
                <a:lnTo>
                  <a:pt x="812098" y="0"/>
                </a:lnTo>
                <a:lnTo>
                  <a:pt x="812098" y="812098"/>
                </a:lnTo>
                <a:lnTo>
                  <a:pt x="0" y="81209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345477" y="5782926"/>
            <a:ext cx="812098" cy="812098"/>
          </a:xfrm>
          <a:custGeom>
            <a:avLst/>
            <a:gdLst/>
            <a:ahLst/>
            <a:cxnLst/>
            <a:rect r="r" b="b" t="t" l="l"/>
            <a:pathLst>
              <a:path h="812098" w="812098">
                <a:moveTo>
                  <a:pt x="0" y="0"/>
                </a:moveTo>
                <a:lnTo>
                  <a:pt x="812098" y="0"/>
                </a:lnTo>
                <a:lnTo>
                  <a:pt x="812098" y="812098"/>
                </a:lnTo>
                <a:lnTo>
                  <a:pt x="0" y="8120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691498" y="4936914"/>
            <a:ext cx="458828" cy="562679"/>
            <a:chOff x="0" y="0"/>
            <a:chExt cx="120844" cy="14819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20844" cy="148195"/>
            </a:xfrm>
            <a:custGeom>
              <a:avLst/>
              <a:gdLst/>
              <a:ahLst/>
              <a:cxnLst/>
              <a:rect r="r" b="b" t="t" l="l"/>
              <a:pathLst>
                <a:path h="148195" w="120844">
                  <a:moveTo>
                    <a:pt x="0" y="0"/>
                  </a:moveTo>
                  <a:lnTo>
                    <a:pt x="120844" y="0"/>
                  </a:lnTo>
                  <a:lnTo>
                    <a:pt x="120844" y="148195"/>
                  </a:lnTo>
                  <a:lnTo>
                    <a:pt x="0" y="148195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20844" cy="1862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339202" y="478182"/>
            <a:ext cx="13609595" cy="1288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37"/>
              </a:lnSpc>
            </a:pPr>
            <a:r>
              <a:rPr lang="en-US" sz="10258" spc="-605">
                <a:solidFill>
                  <a:srgbClr val="FFFFFF"/>
                </a:solidFill>
                <a:latin typeface="Intro Rust"/>
                <a:ea typeface="Intro Rust"/>
                <a:cs typeface="Intro Rust"/>
                <a:sym typeface="Intro Rust"/>
              </a:rPr>
              <a:t>HOW TO CONTACT US: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382118" y="8766024"/>
            <a:ext cx="5523764" cy="955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5"/>
              </a:lnSpc>
            </a:pPr>
            <a:r>
              <a:rPr lang="en-US" sz="2973" i="true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We look forward to seeing you on campus!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539549" y="2314880"/>
            <a:ext cx="6579117" cy="665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4"/>
              </a:lnSpc>
            </a:pPr>
            <a:r>
              <a:rPr lang="en-US" sz="3314">
                <a:solidFill>
                  <a:srgbClr val="FFFFFF"/>
                </a:solidFill>
                <a:latin typeface="Intro Rust"/>
                <a:ea typeface="Intro Rust"/>
                <a:cs typeface="Intro Rust"/>
                <a:sym typeface="Intro Rust"/>
              </a:rPr>
              <a:t>MIRAMAR PROMISE PROGRAM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359267" y="4691169"/>
            <a:ext cx="2815795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24"/>
              </a:lnSpc>
            </a:pPr>
            <a:r>
              <a:rPr lang="en-US" b="true" sz="2499" spc="49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(619) 388-7357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359267" y="3225805"/>
            <a:ext cx="5194076" cy="2028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24"/>
              </a:lnSpc>
            </a:pPr>
            <a:r>
              <a:rPr lang="en-US" sz="2499" spc="49" b="tru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10440 Black Mountain Road</a:t>
            </a:r>
            <a:r>
              <a:rPr lang="en-US" sz="2499" spc="49" b="tru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</a:p>
          <a:p>
            <a:pPr algn="l">
              <a:lnSpc>
                <a:spcPts val="5624"/>
              </a:lnSpc>
            </a:pPr>
            <a:r>
              <a:rPr lang="en-US" sz="2499" spc="49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San Diego, CA 92126</a:t>
            </a:r>
          </a:p>
          <a:p>
            <a:pPr algn="l">
              <a:lnSpc>
                <a:spcPts val="5624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1359267" y="6649704"/>
            <a:ext cx="3858148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24"/>
              </a:lnSpc>
            </a:pPr>
            <a:r>
              <a:rPr lang="en-US" sz="2499" spc="49" b="tru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@miramaroutreach</a:t>
            </a:r>
          </a:p>
          <a:p>
            <a:pPr algn="l">
              <a:lnSpc>
                <a:spcPts val="5624"/>
              </a:lnSpc>
            </a:pPr>
            <a:r>
              <a:rPr lang="en-US" b="true" sz="2499" spc="4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@sdpromise_miramar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359267" y="5755587"/>
            <a:ext cx="5720700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24"/>
              </a:lnSpc>
            </a:pPr>
            <a:r>
              <a:rPr lang="en-US" b="true" sz="2499" spc="49" u="sng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sdpromisemiramar</a:t>
            </a:r>
            <a:r>
              <a:rPr lang="en-US" b="true" sz="2499" spc="49" u="sng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  <a:hlinkClick r:id="rId12" tooltip="mailto:miraoutreach@sdccd.edu"/>
              </a:rPr>
              <a:t>@sdccd.edu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2649713" y="5018829"/>
            <a:ext cx="458828" cy="562679"/>
            <a:chOff x="0" y="0"/>
            <a:chExt cx="120844" cy="14819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20844" cy="148195"/>
            </a:xfrm>
            <a:custGeom>
              <a:avLst/>
              <a:gdLst/>
              <a:ahLst/>
              <a:cxnLst/>
              <a:rect r="r" b="b" t="t" l="l"/>
              <a:pathLst>
                <a:path h="148195" w="120844">
                  <a:moveTo>
                    <a:pt x="0" y="0"/>
                  </a:moveTo>
                  <a:lnTo>
                    <a:pt x="120844" y="0"/>
                  </a:lnTo>
                  <a:lnTo>
                    <a:pt x="120844" y="148195"/>
                  </a:lnTo>
                  <a:lnTo>
                    <a:pt x="0" y="148195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120844" cy="1862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125232">
            <a:off x="3741278" y="5195994"/>
            <a:ext cx="458828" cy="562679"/>
            <a:chOff x="0" y="0"/>
            <a:chExt cx="120844" cy="148195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20844" cy="148195"/>
            </a:xfrm>
            <a:custGeom>
              <a:avLst/>
              <a:gdLst/>
              <a:ahLst/>
              <a:cxnLst/>
              <a:rect r="r" b="b" t="t" l="l"/>
              <a:pathLst>
                <a:path h="148195" w="120844">
                  <a:moveTo>
                    <a:pt x="0" y="0"/>
                  </a:moveTo>
                  <a:lnTo>
                    <a:pt x="120844" y="0"/>
                  </a:lnTo>
                  <a:lnTo>
                    <a:pt x="120844" y="148195"/>
                  </a:lnTo>
                  <a:lnTo>
                    <a:pt x="0" y="148195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120844" cy="1862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-41275">
            <a:off x="4642478" y="4917682"/>
            <a:ext cx="438573" cy="549332"/>
            <a:chOff x="0" y="0"/>
            <a:chExt cx="115509" cy="14468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15509" cy="144680"/>
            </a:xfrm>
            <a:custGeom>
              <a:avLst/>
              <a:gdLst/>
              <a:ahLst/>
              <a:cxnLst/>
              <a:rect r="r" b="b" t="t" l="l"/>
              <a:pathLst>
                <a:path h="144680" w="115509">
                  <a:moveTo>
                    <a:pt x="0" y="0"/>
                  </a:moveTo>
                  <a:lnTo>
                    <a:pt x="115509" y="0"/>
                  </a:lnTo>
                  <a:lnTo>
                    <a:pt x="115509" y="144680"/>
                  </a:lnTo>
                  <a:lnTo>
                    <a:pt x="0" y="14468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115509" cy="1827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378504">
            <a:off x="5450796" y="4905081"/>
            <a:ext cx="438573" cy="549332"/>
            <a:chOff x="0" y="0"/>
            <a:chExt cx="115509" cy="14468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15509" cy="144680"/>
            </a:xfrm>
            <a:custGeom>
              <a:avLst/>
              <a:gdLst/>
              <a:ahLst/>
              <a:cxnLst/>
              <a:rect r="r" b="b" t="t" l="l"/>
              <a:pathLst>
                <a:path h="144680" w="115509">
                  <a:moveTo>
                    <a:pt x="0" y="0"/>
                  </a:moveTo>
                  <a:lnTo>
                    <a:pt x="115509" y="0"/>
                  </a:lnTo>
                  <a:lnTo>
                    <a:pt x="115509" y="144680"/>
                  </a:lnTo>
                  <a:lnTo>
                    <a:pt x="0" y="14468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115509" cy="1827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75436">
            <a:off x="6166230" y="4919378"/>
            <a:ext cx="438573" cy="549332"/>
            <a:chOff x="0" y="0"/>
            <a:chExt cx="115509" cy="14468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15509" cy="144680"/>
            </a:xfrm>
            <a:custGeom>
              <a:avLst/>
              <a:gdLst/>
              <a:ahLst/>
              <a:cxnLst/>
              <a:rect r="r" b="b" t="t" l="l"/>
              <a:pathLst>
                <a:path h="144680" w="115509">
                  <a:moveTo>
                    <a:pt x="0" y="0"/>
                  </a:moveTo>
                  <a:lnTo>
                    <a:pt x="115509" y="0"/>
                  </a:lnTo>
                  <a:lnTo>
                    <a:pt x="115509" y="144680"/>
                  </a:lnTo>
                  <a:lnTo>
                    <a:pt x="0" y="14468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115509" cy="1827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14228">
            <a:off x="6868072" y="4865711"/>
            <a:ext cx="438573" cy="549332"/>
            <a:chOff x="0" y="0"/>
            <a:chExt cx="115509" cy="14468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15509" cy="144680"/>
            </a:xfrm>
            <a:custGeom>
              <a:avLst/>
              <a:gdLst/>
              <a:ahLst/>
              <a:cxnLst/>
              <a:rect r="r" b="b" t="t" l="l"/>
              <a:pathLst>
                <a:path h="144680" w="115509">
                  <a:moveTo>
                    <a:pt x="0" y="0"/>
                  </a:moveTo>
                  <a:lnTo>
                    <a:pt x="115509" y="0"/>
                  </a:lnTo>
                  <a:lnTo>
                    <a:pt x="115509" y="144680"/>
                  </a:lnTo>
                  <a:lnTo>
                    <a:pt x="0" y="14468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115509" cy="1827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-57529">
            <a:off x="7794041" y="5031720"/>
            <a:ext cx="438573" cy="567529"/>
            <a:chOff x="0" y="0"/>
            <a:chExt cx="115509" cy="149473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15509" cy="149473"/>
            </a:xfrm>
            <a:custGeom>
              <a:avLst/>
              <a:gdLst/>
              <a:ahLst/>
              <a:cxnLst/>
              <a:rect r="r" b="b" t="t" l="l"/>
              <a:pathLst>
                <a:path h="149473" w="115509">
                  <a:moveTo>
                    <a:pt x="0" y="0"/>
                  </a:moveTo>
                  <a:lnTo>
                    <a:pt x="115509" y="0"/>
                  </a:lnTo>
                  <a:lnTo>
                    <a:pt x="115509" y="149473"/>
                  </a:lnTo>
                  <a:lnTo>
                    <a:pt x="0" y="149473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115509" cy="1875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40" id="40"/>
          <p:cNvSpPr txBox="true"/>
          <p:nvPr/>
        </p:nvSpPr>
        <p:spPr>
          <a:xfrm rot="0">
            <a:off x="1770819" y="4803808"/>
            <a:ext cx="300185" cy="665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4"/>
              </a:lnSpc>
            </a:pPr>
            <a:r>
              <a:rPr lang="en-US" sz="3314">
                <a:solidFill>
                  <a:srgbClr val="FFFFFF">
                    <a:alpha val="69804"/>
                  </a:srgbClr>
                </a:solidFill>
                <a:latin typeface="Intro Rust"/>
                <a:ea typeface="Intro Rust"/>
                <a:cs typeface="Intro Rust"/>
                <a:sym typeface="Intro Rust"/>
              </a:rPr>
              <a:t>P</a:t>
            </a:r>
          </a:p>
        </p:txBody>
      </p:sp>
      <p:sp>
        <p:nvSpPr>
          <p:cNvPr name="TextBox 41" id="41"/>
          <p:cNvSpPr txBox="true"/>
          <p:nvPr/>
        </p:nvSpPr>
        <p:spPr>
          <a:xfrm rot="-24317">
            <a:off x="2728461" y="4901615"/>
            <a:ext cx="300185" cy="665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4"/>
              </a:lnSpc>
            </a:pPr>
            <a:r>
              <a:rPr lang="en-US" sz="3314">
                <a:solidFill>
                  <a:srgbClr val="FFFFFF">
                    <a:alpha val="69804"/>
                  </a:srgbClr>
                </a:solidFill>
                <a:latin typeface="Intro Rust"/>
                <a:ea typeface="Intro Rust"/>
                <a:cs typeface="Intro Rust"/>
                <a:sym typeface="Intro Rust"/>
              </a:rPr>
              <a:t>R</a:t>
            </a:r>
          </a:p>
        </p:txBody>
      </p:sp>
      <p:sp>
        <p:nvSpPr>
          <p:cNvPr name="TextBox 42" id="42"/>
          <p:cNvSpPr txBox="true"/>
          <p:nvPr/>
        </p:nvSpPr>
        <p:spPr>
          <a:xfrm rot="138904">
            <a:off x="3823869" y="5063527"/>
            <a:ext cx="300185" cy="665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4"/>
              </a:lnSpc>
            </a:pPr>
            <a:r>
              <a:rPr lang="en-US" sz="3314">
                <a:solidFill>
                  <a:srgbClr val="FFFFFF">
                    <a:alpha val="69804"/>
                  </a:srgbClr>
                </a:solidFill>
                <a:latin typeface="Intro Rust"/>
                <a:ea typeface="Intro Rust"/>
                <a:cs typeface="Intro Rust"/>
                <a:sym typeface="Intro Rust"/>
              </a:rPr>
              <a:t>O</a:t>
            </a:r>
          </a:p>
        </p:txBody>
      </p:sp>
      <p:sp>
        <p:nvSpPr>
          <p:cNvPr name="TextBox 43" id="43"/>
          <p:cNvSpPr txBox="true"/>
          <p:nvPr/>
        </p:nvSpPr>
        <p:spPr>
          <a:xfrm rot="-32594">
            <a:off x="4710905" y="4780176"/>
            <a:ext cx="300185" cy="665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4"/>
              </a:lnSpc>
            </a:pPr>
            <a:r>
              <a:rPr lang="en-US" sz="3314">
                <a:solidFill>
                  <a:srgbClr val="FFFFFF">
                    <a:alpha val="69804"/>
                  </a:srgbClr>
                </a:solidFill>
                <a:latin typeface="Intro Rust"/>
                <a:ea typeface="Intro Rust"/>
                <a:cs typeface="Intro Rust"/>
                <a:sym typeface="Intro Rust"/>
              </a:rPr>
              <a:t>M</a:t>
            </a:r>
          </a:p>
        </p:txBody>
      </p:sp>
      <p:sp>
        <p:nvSpPr>
          <p:cNvPr name="TextBox 44" id="44"/>
          <p:cNvSpPr txBox="true"/>
          <p:nvPr/>
        </p:nvSpPr>
        <p:spPr>
          <a:xfrm rot="370282">
            <a:off x="5528694" y="4780641"/>
            <a:ext cx="300185" cy="665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4"/>
              </a:lnSpc>
            </a:pPr>
            <a:r>
              <a:rPr lang="en-US" sz="3314">
                <a:solidFill>
                  <a:srgbClr val="FFFFFF">
                    <a:alpha val="69804"/>
                  </a:srgbClr>
                </a:solidFill>
                <a:latin typeface="Intro Rust"/>
                <a:ea typeface="Intro Rust"/>
                <a:cs typeface="Intro Rust"/>
                <a:sym typeface="Intro Rust"/>
              </a:rPr>
              <a:t>I</a:t>
            </a:r>
          </a:p>
        </p:txBody>
      </p:sp>
      <p:sp>
        <p:nvSpPr>
          <p:cNvPr name="TextBox 45" id="45"/>
          <p:cNvSpPr txBox="true"/>
          <p:nvPr/>
        </p:nvSpPr>
        <p:spPr>
          <a:xfrm rot="99491">
            <a:off x="6237768" y="4781165"/>
            <a:ext cx="300185" cy="665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4"/>
              </a:lnSpc>
            </a:pPr>
            <a:r>
              <a:rPr lang="en-US" sz="3314">
                <a:solidFill>
                  <a:srgbClr val="FFFFFF">
                    <a:alpha val="69804"/>
                  </a:srgbClr>
                </a:solidFill>
                <a:latin typeface="Intro Rust"/>
                <a:ea typeface="Intro Rust"/>
                <a:cs typeface="Intro Rust"/>
                <a:sym typeface="Intro Rust"/>
              </a:rPr>
              <a:t>S</a:t>
            </a:r>
          </a:p>
        </p:txBody>
      </p:sp>
      <p:sp>
        <p:nvSpPr>
          <p:cNvPr name="TextBox 46" id="46"/>
          <p:cNvSpPr txBox="true"/>
          <p:nvPr/>
        </p:nvSpPr>
        <p:spPr>
          <a:xfrm rot="2105">
            <a:off x="6937317" y="4729628"/>
            <a:ext cx="300185" cy="665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4"/>
              </a:lnSpc>
            </a:pPr>
            <a:r>
              <a:rPr lang="en-US" sz="3314">
                <a:solidFill>
                  <a:srgbClr val="FFFFFF">
                    <a:alpha val="69804"/>
                  </a:srgbClr>
                </a:solidFill>
                <a:latin typeface="Intro Rust"/>
                <a:ea typeface="Intro Rust"/>
                <a:cs typeface="Intro Rust"/>
                <a:sym typeface="Intro Rust"/>
              </a:rPr>
              <a:t>E</a:t>
            </a:r>
          </a:p>
        </p:txBody>
      </p:sp>
      <p:sp>
        <p:nvSpPr>
          <p:cNvPr name="TextBox 47" id="47"/>
          <p:cNvSpPr txBox="true"/>
          <p:nvPr/>
        </p:nvSpPr>
        <p:spPr>
          <a:xfrm rot="2105">
            <a:off x="7863285" y="4896422"/>
            <a:ext cx="300185" cy="665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4"/>
              </a:lnSpc>
            </a:pPr>
            <a:r>
              <a:rPr lang="en-US" sz="3314">
                <a:solidFill>
                  <a:srgbClr val="FFFFFF">
                    <a:alpha val="69804"/>
                  </a:srgbClr>
                </a:solidFill>
                <a:latin typeface="Intro Rust"/>
                <a:ea typeface="Intro Rust"/>
                <a:cs typeface="Intro Rust"/>
                <a:sym typeface="Intro Rust"/>
              </a:rPr>
              <a:t>!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089434" y="-189472"/>
            <a:ext cx="2664422" cy="1218172"/>
            <a:chOff x="0" y="0"/>
            <a:chExt cx="483446" cy="2210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4688150" y="365737"/>
            <a:ext cx="8911699" cy="1325925"/>
            <a:chOff x="0" y="0"/>
            <a:chExt cx="2731462" cy="4064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731462" cy="406400"/>
            </a:xfrm>
            <a:custGeom>
              <a:avLst/>
              <a:gdLst/>
              <a:ahLst/>
              <a:cxnLst/>
              <a:rect r="r" b="b" t="t" l="l"/>
              <a:pathLst>
                <a:path h="406400" w="2731462">
                  <a:moveTo>
                    <a:pt x="2528262" y="0"/>
                  </a:moveTo>
                  <a:cubicBezTo>
                    <a:pt x="2640486" y="0"/>
                    <a:pt x="2731462" y="90976"/>
                    <a:pt x="2731462" y="203200"/>
                  </a:cubicBezTo>
                  <a:cubicBezTo>
                    <a:pt x="2731462" y="315424"/>
                    <a:pt x="2640486" y="406400"/>
                    <a:pt x="252826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731462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1727014" y="9447772"/>
            <a:ext cx="4393457" cy="839228"/>
            <a:chOff x="0" y="0"/>
            <a:chExt cx="1157124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5244191" y="9258300"/>
            <a:ext cx="2664422" cy="1218172"/>
            <a:chOff x="0" y="0"/>
            <a:chExt cx="483446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6854601" y="9258300"/>
            <a:ext cx="2664422" cy="1218172"/>
            <a:chOff x="0" y="0"/>
            <a:chExt cx="483446" cy="22103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>
            <a:grpSpLocks noChangeAspect="true"/>
          </p:cNvGrpSpPr>
          <p:nvPr/>
        </p:nvGrpSpPr>
        <p:grpSpPr>
          <a:xfrm rot="0">
            <a:off x="4080075" y="2121997"/>
            <a:ext cx="10127851" cy="7604633"/>
            <a:chOff x="0" y="0"/>
            <a:chExt cx="8456930" cy="63500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456930" cy="6350000"/>
            </a:xfrm>
            <a:custGeom>
              <a:avLst/>
              <a:gdLst/>
              <a:ahLst/>
              <a:cxnLst/>
              <a:rect r="r" b="b" t="t" l="l"/>
              <a:pathLst>
                <a:path h="6350000" w="8456930">
                  <a:moveTo>
                    <a:pt x="8456930" y="355600"/>
                  </a:moveTo>
                  <a:lnTo>
                    <a:pt x="8456930" y="637540"/>
                  </a:lnTo>
                  <a:lnTo>
                    <a:pt x="8455661" y="5728970"/>
                  </a:lnTo>
                  <a:lnTo>
                    <a:pt x="8455661" y="5994400"/>
                  </a:lnTo>
                  <a:cubicBezTo>
                    <a:pt x="8455661" y="6189980"/>
                    <a:pt x="8295641" y="6350000"/>
                    <a:pt x="8100061" y="6350000"/>
                  </a:cubicBezTo>
                  <a:lnTo>
                    <a:pt x="355600" y="6350000"/>
                  </a:lnTo>
                  <a:cubicBezTo>
                    <a:pt x="160020" y="6350000"/>
                    <a:pt x="0" y="6189980"/>
                    <a:pt x="0" y="5994400"/>
                  </a:cubicBezTo>
                  <a:lnTo>
                    <a:pt x="0" y="638810"/>
                  </a:lnTo>
                  <a:cubicBezTo>
                    <a:pt x="0" y="637540"/>
                    <a:pt x="0" y="638810"/>
                    <a:pt x="0" y="637540"/>
                  </a:cubicBezTo>
                  <a:cubicBezTo>
                    <a:pt x="0" y="636270"/>
                    <a:pt x="0" y="636270"/>
                    <a:pt x="0" y="636270"/>
                  </a:cubicBezTo>
                  <a:lnTo>
                    <a:pt x="0" y="355600"/>
                  </a:lnTo>
                  <a:cubicBezTo>
                    <a:pt x="0" y="160020"/>
                    <a:pt x="160020" y="0"/>
                    <a:pt x="355600" y="0"/>
                  </a:cubicBezTo>
                  <a:lnTo>
                    <a:pt x="8101330" y="0"/>
                  </a:lnTo>
                  <a:cubicBezTo>
                    <a:pt x="8296910" y="0"/>
                    <a:pt x="8456930" y="160020"/>
                    <a:pt x="8456930" y="355600"/>
                  </a:cubicBezTo>
                  <a:close/>
                </a:path>
              </a:pathLst>
            </a:custGeom>
            <a:solidFill>
              <a:srgbClr val="1B1464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828040" y="265430"/>
              <a:ext cx="175260" cy="196850"/>
            </a:xfrm>
            <a:custGeom>
              <a:avLst/>
              <a:gdLst/>
              <a:ahLst/>
              <a:cxnLst/>
              <a:rect r="r" b="b" t="t" l="l"/>
              <a:pathLst>
                <a:path h="196850" w="175260">
                  <a:moveTo>
                    <a:pt x="0" y="196850"/>
                  </a:moveTo>
                  <a:lnTo>
                    <a:pt x="175260" y="196850"/>
                  </a:lnTo>
                  <a:lnTo>
                    <a:pt x="175260" y="0"/>
                  </a:lnTo>
                  <a:lnTo>
                    <a:pt x="165100" y="0"/>
                  </a:lnTo>
                  <a:lnTo>
                    <a:pt x="165100" y="171450"/>
                  </a:lnTo>
                  <a:cubicBezTo>
                    <a:pt x="165100" y="179070"/>
                    <a:pt x="158750" y="186690"/>
                    <a:pt x="149860" y="186690"/>
                  </a:cubicBezTo>
                  <a:lnTo>
                    <a:pt x="0" y="186690"/>
                  </a:lnTo>
                  <a:lnTo>
                    <a:pt x="0" y="19685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786130" y="224790"/>
              <a:ext cx="175260" cy="196850"/>
            </a:xfrm>
            <a:custGeom>
              <a:avLst/>
              <a:gdLst/>
              <a:ahLst/>
              <a:cxnLst/>
              <a:rect r="r" b="b" t="t" l="l"/>
              <a:pathLst>
                <a:path h="196850" w="175260">
                  <a:moveTo>
                    <a:pt x="0" y="0"/>
                  </a:moveTo>
                  <a:lnTo>
                    <a:pt x="175260" y="0"/>
                  </a:lnTo>
                  <a:lnTo>
                    <a:pt x="175260" y="196850"/>
                  </a:lnTo>
                  <a:lnTo>
                    <a:pt x="0" y="196850"/>
                  </a:lnTo>
                  <a:close/>
                </a:path>
              </a:pathLst>
            </a:custGeom>
            <a:solidFill>
              <a:srgbClr val="048979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83260" y="5888990"/>
              <a:ext cx="2155190" cy="287020"/>
            </a:xfrm>
            <a:custGeom>
              <a:avLst/>
              <a:gdLst/>
              <a:ahLst/>
              <a:cxnLst/>
              <a:rect r="r" b="b" t="t" l="l"/>
              <a:pathLst>
                <a:path h="287020" w="2155190">
                  <a:moveTo>
                    <a:pt x="2011680" y="0"/>
                  </a:moveTo>
                  <a:lnTo>
                    <a:pt x="143510" y="0"/>
                  </a:lnTo>
                  <a:cubicBezTo>
                    <a:pt x="64770" y="0"/>
                    <a:pt x="0" y="64770"/>
                    <a:pt x="0" y="143510"/>
                  </a:cubicBezTo>
                  <a:cubicBezTo>
                    <a:pt x="0" y="222250"/>
                    <a:pt x="64770" y="287020"/>
                    <a:pt x="143510" y="287020"/>
                  </a:cubicBezTo>
                  <a:lnTo>
                    <a:pt x="2012950" y="287020"/>
                  </a:lnTo>
                  <a:cubicBezTo>
                    <a:pt x="2091690" y="287020"/>
                    <a:pt x="2155190" y="222250"/>
                    <a:pt x="2155190" y="143510"/>
                  </a:cubicBezTo>
                  <a:cubicBezTo>
                    <a:pt x="2155190" y="64770"/>
                    <a:pt x="2090420" y="0"/>
                    <a:pt x="2011680" y="0"/>
                  </a:cubicBezTo>
                  <a:close/>
                </a:path>
              </a:pathLst>
            </a:custGeom>
            <a:solidFill>
              <a:srgbClr val="B2E8E0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1750" y="31750"/>
              <a:ext cx="8392160" cy="590550"/>
            </a:xfrm>
            <a:custGeom>
              <a:avLst/>
              <a:gdLst/>
              <a:ahLst/>
              <a:cxnLst/>
              <a:rect r="r" b="b" t="t" l="l"/>
              <a:pathLst>
                <a:path h="590550" w="8392160">
                  <a:moveTo>
                    <a:pt x="0" y="590550"/>
                  </a:moveTo>
                  <a:lnTo>
                    <a:pt x="8392160" y="590550"/>
                  </a:lnTo>
                  <a:lnTo>
                    <a:pt x="8392160" y="323850"/>
                  </a:lnTo>
                  <a:cubicBezTo>
                    <a:pt x="8392160" y="146050"/>
                    <a:pt x="8247380" y="0"/>
                    <a:pt x="8068310" y="0"/>
                  </a:cubicBezTo>
                  <a:lnTo>
                    <a:pt x="323850" y="0"/>
                  </a:lnTo>
                  <a:cubicBezTo>
                    <a:pt x="144780" y="0"/>
                    <a:pt x="0" y="144780"/>
                    <a:pt x="0" y="323850"/>
                  </a:cubicBezTo>
                  <a:lnTo>
                    <a:pt x="0" y="590550"/>
                  </a:lnTo>
                  <a:close/>
                  <a:moveTo>
                    <a:pt x="1182370" y="297180"/>
                  </a:moveTo>
                  <a:lnTo>
                    <a:pt x="1426210" y="297180"/>
                  </a:lnTo>
                  <a:cubicBezTo>
                    <a:pt x="1435100" y="297180"/>
                    <a:pt x="1441450" y="304800"/>
                    <a:pt x="1441450" y="312420"/>
                  </a:cubicBezTo>
                  <a:cubicBezTo>
                    <a:pt x="1441450" y="321310"/>
                    <a:pt x="1433830" y="327660"/>
                    <a:pt x="1426210" y="327660"/>
                  </a:cubicBezTo>
                  <a:lnTo>
                    <a:pt x="1182370" y="327660"/>
                  </a:lnTo>
                  <a:cubicBezTo>
                    <a:pt x="1173480" y="327660"/>
                    <a:pt x="1167130" y="320040"/>
                    <a:pt x="1167130" y="312420"/>
                  </a:cubicBezTo>
                  <a:cubicBezTo>
                    <a:pt x="1167130" y="303530"/>
                    <a:pt x="1174750" y="297180"/>
                    <a:pt x="1182370" y="297180"/>
                  </a:cubicBezTo>
                  <a:close/>
                  <a:moveTo>
                    <a:pt x="723900" y="177800"/>
                  </a:moveTo>
                  <a:cubicBezTo>
                    <a:pt x="723900" y="170180"/>
                    <a:pt x="730250" y="162560"/>
                    <a:pt x="739140" y="162560"/>
                  </a:cubicBezTo>
                  <a:lnTo>
                    <a:pt x="946150" y="162560"/>
                  </a:lnTo>
                  <a:cubicBezTo>
                    <a:pt x="953770" y="162560"/>
                    <a:pt x="961390" y="168910"/>
                    <a:pt x="961390" y="177800"/>
                  </a:cubicBezTo>
                  <a:lnTo>
                    <a:pt x="961390" y="203200"/>
                  </a:lnTo>
                  <a:lnTo>
                    <a:pt x="986790" y="203200"/>
                  </a:lnTo>
                  <a:cubicBezTo>
                    <a:pt x="994410" y="203200"/>
                    <a:pt x="1002030" y="209550"/>
                    <a:pt x="1002030" y="218440"/>
                  </a:cubicBezTo>
                  <a:lnTo>
                    <a:pt x="1002030" y="445770"/>
                  </a:lnTo>
                  <a:cubicBezTo>
                    <a:pt x="1002030" y="453390"/>
                    <a:pt x="995680" y="461010"/>
                    <a:pt x="986790" y="461010"/>
                  </a:cubicBezTo>
                  <a:lnTo>
                    <a:pt x="779780" y="461010"/>
                  </a:lnTo>
                  <a:cubicBezTo>
                    <a:pt x="772160" y="461010"/>
                    <a:pt x="764540" y="454660"/>
                    <a:pt x="764540" y="445770"/>
                  </a:cubicBezTo>
                  <a:lnTo>
                    <a:pt x="764540" y="420370"/>
                  </a:lnTo>
                  <a:lnTo>
                    <a:pt x="739140" y="420370"/>
                  </a:lnTo>
                  <a:cubicBezTo>
                    <a:pt x="730250" y="420370"/>
                    <a:pt x="723900" y="414020"/>
                    <a:pt x="723900" y="405130"/>
                  </a:cubicBezTo>
                  <a:lnTo>
                    <a:pt x="723900" y="177800"/>
                  </a:lnTo>
                  <a:close/>
                  <a:moveTo>
                    <a:pt x="289560" y="165100"/>
                  </a:moveTo>
                  <a:cubicBezTo>
                    <a:pt x="295910" y="158750"/>
                    <a:pt x="306070" y="160020"/>
                    <a:pt x="311150" y="166370"/>
                  </a:cubicBezTo>
                  <a:lnTo>
                    <a:pt x="421640" y="288290"/>
                  </a:lnTo>
                  <a:lnTo>
                    <a:pt x="532130" y="166370"/>
                  </a:lnTo>
                  <a:cubicBezTo>
                    <a:pt x="538480" y="160020"/>
                    <a:pt x="547370" y="160020"/>
                    <a:pt x="553720" y="165100"/>
                  </a:cubicBezTo>
                  <a:cubicBezTo>
                    <a:pt x="560070" y="171450"/>
                    <a:pt x="560070" y="180340"/>
                    <a:pt x="554990" y="186690"/>
                  </a:cubicBezTo>
                  <a:lnTo>
                    <a:pt x="441960" y="311150"/>
                  </a:lnTo>
                  <a:lnTo>
                    <a:pt x="554990" y="435610"/>
                  </a:lnTo>
                  <a:cubicBezTo>
                    <a:pt x="561340" y="441960"/>
                    <a:pt x="560070" y="452120"/>
                    <a:pt x="553720" y="457200"/>
                  </a:cubicBezTo>
                  <a:cubicBezTo>
                    <a:pt x="551180" y="459740"/>
                    <a:pt x="547370" y="461010"/>
                    <a:pt x="543560" y="461010"/>
                  </a:cubicBezTo>
                  <a:cubicBezTo>
                    <a:pt x="539750" y="461010"/>
                    <a:pt x="534670" y="459740"/>
                    <a:pt x="532130" y="455930"/>
                  </a:cubicBezTo>
                  <a:lnTo>
                    <a:pt x="421640" y="334010"/>
                  </a:lnTo>
                  <a:lnTo>
                    <a:pt x="311150" y="457200"/>
                  </a:lnTo>
                  <a:cubicBezTo>
                    <a:pt x="308610" y="461010"/>
                    <a:pt x="303530" y="462280"/>
                    <a:pt x="299720" y="462280"/>
                  </a:cubicBezTo>
                  <a:cubicBezTo>
                    <a:pt x="295910" y="462280"/>
                    <a:pt x="292100" y="461010"/>
                    <a:pt x="289560" y="458470"/>
                  </a:cubicBezTo>
                  <a:cubicBezTo>
                    <a:pt x="283210" y="452120"/>
                    <a:pt x="283210" y="441960"/>
                    <a:pt x="288290" y="435610"/>
                  </a:cubicBezTo>
                  <a:lnTo>
                    <a:pt x="401320" y="311150"/>
                  </a:lnTo>
                  <a:lnTo>
                    <a:pt x="288290" y="186690"/>
                  </a:lnTo>
                  <a:cubicBezTo>
                    <a:pt x="281940" y="180340"/>
                    <a:pt x="283210" y="170180"/>
                    <a:pt x="289560" y="165100"/>
                  </a:cubicBezTo>
                  <a:close/>
                </a:path>
              </a:pathLst>
            </a:custGeom>
            <a:solidFill>
              <a:srgbClr val="2DA1A6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31750" y="652780"/>
              <a:ext cx="8393430" cy="5059680"/>
            </a:xfrm>
            <a:custGeom>
              <a:avLst/>
              <a:gdLst/>
              <a:ahLst/>
              <a:cxnLst/>
              <a:rect r="r" b="b" t="t" l="l"/>
              <a:pathLst>
                <a:path h="5059680" w="8393430">
                  <a:moveTo>
                    <a:pt x="0" y="0"/>
                  </a:moveTo>
                  <a:lnTo>
                    <a:pt x="8393430" y="0"/>
                  </a:lnTo>
                  <a:lnTo>
                    <a:pt x="8393430" y="5059680"/>
                  </a:lnTo>
                  <a:lnTo>
                    <a:pt x="0" y="5059680"/>
                  </a:lnTo>
                  <a:close/>
                </a:path>
              </a:pathLst>
            </a:custGeom>
            <a:blipFill>
              <a:blip r:embed="rId3"/>
              <a:stretch>
                <a:fillRect l="0" t="-5157" r="0" b="-5157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31750" y="5744210"/>
              <a:ext cx="8393430" cy="574040"/>
            </a:xfrm>
            <a:custGeom>
              <a:avLst/>
              <a:gdLst/>
              <a:ahLst/>
              <a:cxnLst/>
              <a:rect r="r" b="b" t="t" l="l"/>
              <a:pathLst>
                <a:path h="574040" w="8393430">
                  <a:moveTo>
                    <a:pt x="8393430" y="0"/>
                  </a:moveTo>
                  <a:lnTo>
                    <a:pt x="0" y="0"/>
                  </a:lnTo>
                  <a:cubicBezTo>
                    <a:pt x="0" y="68580"/>
                    <a:pt x="0" y="157480"/>
                    <a:pt x="0" y="250190"/>
                  </a:cubicBezTo>
                  <a:cubicBezTo>
                    <a:pt x="0" y="427990"/>
                    <a:pt x="144780" y="574040"/>
                    <a:pt x="323850" y="574040"/>
                  </a:cubicBezTo>
                  <a:lnTo>
                    <a:pt x="8068310" y="574040"/>
                  </a:lnTo>
                  <a:cubicBezTo>
                    <a:pt x="8247380" y="574040"/>
                    <a:pt x="8393430" y="429260"/>
                    <a:pt x="8393430" y="250190"/>
                  </a:cubicBezTo>
                  <a:lnTo>
                    <a:pt x="8393430" y="0"/>
                  </a:lnTo>
                  <a:close/>
                  <a:moveTo>
                    <a:pt x="435610" y="401320"/>
                  </a:moveTo>
                  <a:cubicBezTo>
                    <a:pt x="433070" y="406400"/>
                    <a:pt x="426720" y="410210"/>
                    <a:pt x="421640" y="410210"/>
                  </a:cubicBezTo>
                  <a:cubicBezTo>
                    <a:pt x="419100" y="410210"/>
                    <a:pt x="416560" y="410210"/>
                    <a:pt x="414020" y="408940"/>
                  </a:cubicBezTo>
                  <a:lnTo>
                    <a:pt x="199390" y="300990"/>
                  </a:lnTo>
                  <a:cubicBezTo>
                    <a:pt x="194310" y="298450"/>
                    <a:pt x="190500" y="293370"/>
                    <a:pt x="190500" y="287020"/>
                  </a:cubicBezTo>
                  <a:cubicBezTo>
                    <a:pt x="190500" y="280670"/>
                    <a:pt x="194310" y="275590"/>
                    <a:pt x="199390" y="273050"/>
                  </a:cubicBezTo>
                  <a:lnTo>
                    <a:pt x="414020" y="166370"/>
                  </a:lnTo>
                  <a:cubicBezTo>
                    <a:pt x="421640" y="162560"/>
                    <a:pt x="430530" y="165100"/>
                    <a:pt x="435610" y="173990"/>
                  </a:cubicBezTo>
                  <a:cubicBezTo>
                    <a:pt x="438150" y="180340"/>
                    <a:pt x="435610" y="190500"/>
                    <a:pt x="427990" y="194310"/>
                  </a:cubicBezTo>
                  <a:lnTo>
                    <a:pt x="241300" y="287020"/>
                  </a:lnTo>
                  <a:lnTo>
                    <a:pt x="427990" y="379730"/>
                  </a:lnTo>
                  <a:cubicBezTo>
                    <a:pt x="435610" y="383540"/>
                    <a:pt x="439420" y="392430"/>
                    <a:pt x="435610" y="401320"/>
                  </a:cubicBezTo>
                  <a:close/>
                  <a:moveTo>
                    <a:pt x="2663190" y="462280"/>
                  </a:moveTo>
                  <a:lnTo>
                    <a:pt x="795020" y="462280"/>
                  </a:lnTo>
                  <a:cubicBezTo>
                    <a:pt x="698500" y="462280"/>
                    <a:pt x="619760" y="383540"/>
                    <a:pt x="619760" y="287020"/>
                  </a:cubicBezTo>
                  <a:cubicBezTo>
                    <a:pt x="619760" y="190501"/>
                    <a:pt x="698500" y="111760"/>
                    <a:pt x="795020" y="111760"/>
                  </a:cubicBezTo>
                  <a:lnTo>
                    <a:pt x="2664460" y="111760"/>
                  </a:lnTo>
                  <a:cubicBezTo>
                    <a:pt x="2760980" y="111760"/>
                    <a:pt x="2838450" y="190501"/>
                    <a:pt x="2838450" y="287020"/>
                  </a:cubicBezTo>
                  <a:cubicBezTo>
                    <a:pt x="2838450" y="383540"/>
                    <a:pt x="2759710" y="462280"/>
                    <a:pt x="2663190" y="462280"/>
                  </a:cubicBezTo>
                  <a:close/>
                  <a:moveTo>
                    <a:pt x="8194040" y="300990"/>
                  </a:moveTo>
                  <a:lnTo>
                    <a:pt x="7979410" y="407670"/>
                  </a:lnTo>
                  <a:cubicBezTo>
                    <a:pt x="7976870" y="408940"/>
                    <a:pt x="7974330" y="408940"/>
                    <a:pt x="7971790" y="408940"/>
                  </a:cubicBezTo>
                  <a:cubicBezTo>
                    <a:pt x="7965440" y="408940"/>
                    <a:pt x="7960360" y="405130"/>
                    <a:pt x="7957820" y="400050"/>
                  </a:cubicBezTo>
                  <a:cubicBezTo>
                    <a:pt x="7954011" y="392430"/>
                    <a:pt x="7956551" y="382270"/>
                    <a:pt x="7965440" y="378460"/>
                  </a:cubicBezTo>
                  <a:lnTo>
                    <a:pt x="8152130" y="285750"/>
                  </a:lnTo>
                  <a:lnTo>
                    <a:pt x="7965440" y="193040"/>
                  </a:lnTo>
                  <a:cubicBezTo>
                    <a:pt x="7957820" y="189230"/>
                    <a:pt x="7954010" y="180340"/>
                    <a:pt x="7957820" y="171450"/>
                  </a:cubicBezTo>
                  <a:cubicBezTo>
                    <a:pt x="7961630" y="163830"/>
                    <a:pt x="7970520" y="160020"/>
                    <a:pt x="7979411" y="163830"/>
                  </a:cubicBezTo>
                  <a:lnTo>
                    <a:pt x="8194041" y="270510"/>
                  </a:lnTo>
                  <a:cubicBezTo>
                    <a:pt x="8199121" y="275590"/>
                    <a:pt x="8202931" y="281940"/>
                    <a:pt x="8202931" y="287020"/>
                  </a:cubicBezTo>
                  <a:cubicBezTo>
                    <a:pt x="8202930" y="293370"/>
                    <a:pt x="8199120" y="298450"/>
                    <a:pt x="8194040" y="30099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-1038153" y="0"/>
            <a:ext cx="4393457" cy="839228"/>
            <a:chOff x="0" y="0"/>
            <a:chExt cx="1157124" cy="22103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2479025" y="-189472"/>
            <a:ext cx="2664422" cy="1218172"/>
            <a:chOff x="0" y="0"/>
            <a:chExt cx="483446" cy="221031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0" id="30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-619475">
            <a:off x="4736042" y="4716266"/>
            <a:ext cx="623725" cy="782951"/>
            <a:chOff x="0" y="0"/>
            <a:chExt cx="831633" cy="1043934"/>
          </a:xfrm>
        </p:grpSpPr>
        <p:grpSp>
          <p:nvGrpSpPr>
            <p:cNvPr name="Group 32" id="32"/>
            <p:cNvGrpSpPr/>
            <p:nvPr/>
          </p:nvGrpSpPr>
          <p:grpSpPr>
            <a:xfrm rot="161496">
              <a:off x="23239" y="17879"/>
              <a:ext cx="785155" cy="1008175"/>
              <a:chOff x="0" y="0"/>
              <a:chExt cx="153321" cy="196872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153321" cy="196872"/>
              </a:xfrm>
              <a:custGeom>
                <a:avLst/>
                <a:gdLst/>
                <a:ahLst/>
                <a:cxnLst/>
                <a:rect r="r" b="b" t="t" l="l"/>
                <a:pathLst>
                  <a:path h="196872" w="153321">
                    <a:moveTo>
                      <a:pt x="0" y="0"/>
                    </a:moveTo>
                    <a:lnTo>
                      <a:pt x="153321" y="0"/>
                    </a:lnTo>
                    <a:lnTo>
                      <a:pt x="153321" y="196872"/>
                    </a:lnTo>
                    <a:lnTo>
                      <a:pt x="0" y="196872"/>
                    </a:lnTo>
                    <a:close/>
                  </a:path>
                </a:pathLst>
              </a:custGeom>
              <a:solidFill>
                <a:srgbClr val="3E3D40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38100"/>
                <a:ext cx="153321" cy="23497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sp>
          <p:nvSpPr>
            <p:cNvPr name="TextBox 35" id="35"/>
            <p:cNvSpPr txBox="true"/>
            <p:nvPr/>
          </p:nvSpPr>
          <p:spPr>
            <a:xfrm rot="170168">
              <a:off x="141887" y="-90392"/>
              <a:ext cx="553044" cy="11213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009"/>
                </a:lnSpc>
              </a:pPr>
              <a:r>
                <a:rPr lang="en-US" sz="5006">
                  <a:solidFill>
                    <a:srgbClr val="FFFFFF"/>
                  </a:solidFill>
                  <a:latin typeface="Intro Rust"/>
                  <a:ea typeface="Intro Rust"/>
                  <a:cs typeface="Intro Rust"/>
                  <a:sym typeface="Intro Rust"/>
                </a:rPr>
                <a:t>P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6021040" y="5161865"/>
            <a:ext cx="582142" cy="753711"/>
            <a:chOff x="0" y="0"/>
            <a:chExt cx="776189" cy="1004948"/>
          </a:xfrm>
        </p:grpSpPr>
        <p:grpSp>
          <p:nvGrpSpPr>
            <p:cNvPr name="Group 37" id="37"/>
            <p:cNvGrpSpPr/>
            <p:nvPr/>
          </p:nvGrpSpPr>
          <p:grpSpPr>
            <a:xfrm rot="0">
              <a:off x="0" y="4142"/>
              <a:ext cx="776189" cy="996663"/>
              <a:chOff x="0" y="0"/>
              <a:chExt cx="153321" cy="196872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153321" cy="196872"/>
              </a:xfrm>
              <a:custGeom>
                <a:avLst/>
                <a:gdLst/>
                <a:ahLst/>
                <a:cxnLst/>
                <a:rect r="r" b="b" t="t" l="l"/>
                <a:pathLst>
                  <a:path h="196872" w="153321">
                    <a:moveTo>
                      <a:pt x="0" y="0"/>
                    </a:moveTo>
                    <a:lnTo>
                      <a:pt x="153321" y="0"/>
                    </a:lnTo>
                    <a:lnTo>
                      <a:pt x="153321" y="196872"/>
                    </a:lnTo>
                    <a:lnTo>
                      <a:pt x="0" y="196872"/>
                    </a:lnTo>
                    <a:close/>
                  </a:path>
                </a:pathLst>
              </a:custGeom>
              <a:solidFill>
                <a:srgbClr val="3E3D40"/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38100"/>
                <a:ext cx="153321" cy="23497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40" id="40"/>
            <p:cNvSpPr txBox="true"/>
            <p:nvPr/>
          </p:nvSpPr>
          <p:spPr>
            <a:xfrm rot="0">
              <a:off x="114730" y="-95250"/>
              <a:ext cx="546728" cy="11001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929"/>
                </a:lnSpc>
              </a:pPr>
              <a:r>
                <a:rPr lang="en-US" sz="4949">
                  <a:solidFill>
                    <a:srgbClr val="FFFFFF"/>
                  </a:solidFill>
                  <a:latin typeface="Intro Rust"/>
                  <a:ea typeface="Intro Rust"/>
                  <a:cs typeface="Intro Rust"/>
                  <a:sym typeface="Intro Rust"/>
                </a:rPr>
                <a:t>r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7108030" y="5290329"/>
            <a:ext cx="596907" cy="767427"/>
            <a:chOff x="0" y="0"/>
            <a:chExt cx="795876" cy="1023236"/>
          </a:xfrm>
        </p:grpSpPr>
        <p:grpSp>
          <p:nvGrpSpPr>
            <p:cNvPr name="Group 42" id="42"/>
            <p:cNvGrpSpPr/>
            <p:nvPr/>
          </p:nvGrpSpPr>
          <p:grpSpPr>
            <a:xfrm rot="-68438">
              <a:off x="9843" y="7627"/>
              <a:ext cx="776189" cy="996663"/>
              <a:chOff x="0" y="0"/>
              <a:chExt cx="153321" cy="196872"/>
            </a:xfrm>
          </p:grpSpPr>
          <p:sp>
            <p:nvSpPr>
              <p:cNvPr name="Freeform 43" id="43"/>
              <p:cNvSpPr/>
              <p:nvPr/>
            </p:nvSpPr>
            <p:spPr>
              <a:xfrm flipH="false" flipV="false" rot="0">
                <a:off x="0" y="0"/>
                <a:ext cx="153321" cy="196872"/>
              </a:xfrm>
              <a:custGeom>
                <a:avLst/>
                <a:gdLst/>
                <a:ahLst/>
                <a:cxnLst/>
                <a:rect r="r" b="b" t="t" l="l"/>
                <a:pathLst>
                  <a:path h="196872" w="153321">
                    <a:moveTo>
                      <a:pt x="0" y="0"/>
                    </a:moveTo>
                    <a:lnTo>
                      <a:pt x="153321" y="0"/>
                    </a:lnTo>
                    <a:lnTo>
                      <a:pt x="153321" y="196872"/>
                    </a:lnTo>
                    <a:lnTo>
                      <a:pt x="0" y="196872"/>
                    </a:lnTo>
                    <a:close/>
                  </a:path>
                </a:pathLst>
              </a:custGeom>
              <a:solidFill>
                <a:srgbClr val="3E3D40"/>
              </a:solidFill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0" y="-38100"/>
                <a:ext cx="153321" cy="23497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45" id="45"/>
            <p:cNvSpPr txBox="true"/>
            <p:nvPr/>
          </p:nvSpPr>
          <p:spPr>
            <a:xfrm rot="0">
              <a:off x="61821" y="-76962"/>
              <a:ext cx="672235" cy="11001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929"/>
                </a:lnSpc>
              </a:pPr>
              <a:r>
                <a:rPr lang="en-US" sz="4949">
                  <a:solidFill>
                    <a:srgbClr val="FFFFFF"/>
                  </a:solidFill>
                  <a:latin typeface="Intro Rust"/>
                  <a:ea typeface="Intro Rust"/>
                  <a:cs typeface="Intro Rust"/>
                  <a:sym typeface="Intro Rust"/>
                </a:rPr>
                <a:t>o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8209762" y="5680901"/>
            <a:ext cx="585634" cy="753711"/>
            <a:chOff x="0" y="0"/>
            <a:chExt cx="780846" cy="1004948"/>
          </a:xfrm>
        </p:grpSpPr>
        <p:grpSp>
          <p:nvGrpSpPr>
            <p:cNvPr name="Group 47" id="47"/>
            <p:cNvGrpSpPr/>
            <p:nvPr/>
          </p:nvGrpSpPr>
          <p:grpSpPr>
            <a:xfrm rot="-16090">
              <a:off x="2328" y="1811"/>
              <a:ext cx="776189" cy="996663"/>
              <a:chOff x="0" y="0"/>
              <a:chExt cx="153321" cy="196872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 rot="0">
                <a:off x="0" y="0"/>
                <a:ext cx="153321" cy="196872"/>
              </a:xfrm>
              <a:custGeom>
                <a:avLst/>
                <a:gdLst/>
                <a:ahLst/>
                <a:cxnLst/>
                <a:rect r="r" b="b" t="t" l="l"/>
                <a:pathLst>
                  <a:path h="196872" w="153321">
                    <a:moveTo>
                      <a:pt x="0" y="0"/>
                    </a:moveTo>
                    <a:lnTo>
                      <a:pt x="153321" y="0"/>
                    </a:lnTo>
                    <a:lnTo>
                      <a:pt x="153321" y="196872"/>
                    </a:lnTo>
                    <a:lnTo>
                      <a:pt x="0" y="196872"/>
                    </a:lnTo>
                    <a:close/>
                  </a:path>
                </a:pathLst>
              </a:custGeom>
              <a:solidFill>
                <a:srgbClr val="3E3D40"/>
              </a:solidFill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0" y="-38100"/>
                <a:ext cx="153321" cy="23497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50" id="50"/>
            <p:cNvSpPr txBox="true"/>
            <p:nvPr/>
          </p:nvSpPr>
          <p:spPr>
            <a:xfrm rot="0">
              <a:off x="41513" y="-95250"/>
              <a:ext cx="700778" cy="11001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929"/>
                </a:lnSpc>
              </a:pPr>
              <a:r>
                <a:rPr lang="en-US" sz="4949">
                  <a:solidFill>
                    <a:srgbClr val="FFFFFF"/>
                  </a:solidFill>
                  <a:latin typeface="Intro Rust"/>
                  <a:ea typeface="Intro Rust"/>
                  <a:cs typeface="Intro Rust"/>
                  <a:sym typeface="Intro Rust"/>
                </a:rPr>
                <a:t>m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9144000" y="5420799"/>
            <a:ext cx="600912" cy="762020"/>
            <a:chOff x="0" y="0"/>
            <a:chExt cx="801216" cy="1016027"/>
          </a:xfrm>
        </p:grpSpPr>
        <p:grpSp>
          <p:nvGrpSpPr>
            <p:cNvPr name="Group 52" id="52"/>
            <p:cNvGrpSpPr/>
            <p:nvPr/>
          </p:nvGrpSpPr>
          <p:grpSpPr>
            <a:xfrm rot="-87192">
              <a:off x="12513" y="9682"/>
              <a:ext cx="776189" cy="996663"/>
              <a:chOff x="0" y="0"/>
              <a:chExt cx="153321" cy="196872"/>
            </a:xfrm>
          </p:grpSpPr>
          <p:sp>
            <p:nvSpPr>
              <p:cNvPr name="Freeform 53" id="53"/>
              <p:cNvSpPr/>
              <p:nvPr/>
            </p:nvSpPr>
            <p:spPr>
              <a:xfrm flipH="false" flipV="false" rot="0">
                <a:off x="0" y="0"/>
                <a:ext cx="153321" cy="196872"/>
              </a:xfrm>
              <a:custGeom>
                <a:avLst/>
                <a:gdLst/>
                <a:ahLst/>
                <a:cxnLst/>
                <a:rect r="r" b="b" t="t" l="l"/>
                <a:pathLst>
                  <a:path h="196872" w="153321">
                    <a:moveTo>
                      <a:pt x="0" y="0"/>
                    </a:moveTo>
                    <a:lnTo>
                      <a:pt x="153321" y="0"/>
                    </a:lnTo>
                    <a:lnTo>
                      <a:pt x="153321" y="196872"/>
                    </a:lnTo>
                    <a:lnTo>
                      <a:pt x="0" y="196872"/>
                    </a:lnTo>
                    <a:close/>
                  </a:path>
                </a:pathLst>
              </a:custGeom>
              <a:solidFill>
                <a:srgbClr val="3E3D40"/>
              </a:solidFill>
            </p:spPr>
          </p:sp>
          <p:sp>
            <p:nvSpPr>
              <p:cNvPr name="TextBox 54" id="54"/>
              <p:cNvSpPr txBox="true"/>
              <p:nvPr/>
            </p:nvSpPr>
            <p:spPr>
              <a:xfrm>
                <a:off x="0" y="-38100"/>
                <a:ext cx="153321" cy="23497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55" id="55"/>
            <p:cNvSpPr txBox="true"/>
            <p:nvPr/>
          </p:nvSpPr>
          <p:spPr>
            <a:xfrm rot="-103322">
              <a:off x="208924" y="-89639"/>
              <a:ext cx="380506" cy="11001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929"/>
                </a:lnSpc>
              </a:pPr>
              <a:r>
                <a:rPr lang="en-US" sz="4949">
                  <a:solidFill>
                    <a:srgbClr val="FFFFFF"/>
                  </a:solidFill>
                  <a:latin typeface="Intro Rust"/>
                  <a:ea typeface="Intro Rust"/>
                  <a:cs typeface="Intro Rust"/>
                  <a:sym typeface="Intro Rust"/>
                </a:rPr>
                <a:t>i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10249737" y="5420799"/>
            <a:ext cx="600912" cy="762020"/>
            <a:chOff x="0" y="0"/>
            <a:chExt cx="801216" cy="1016027"/>
          </a:xfrm>
        </p:grpSpPr>
        <p:grpSp>
          <p:nvGrpSpPr>
            <p:cNvPr name="Group 57" id="57"/>
            <p:cNvGrpSpPr/>
            <p:nvPr/>
          </p:nvGrpSpPr>
          <p:grpSpPr>
            <a:xfrm rot="-87192">
              <a:off x="12513" y="9682"/>
              <a:ext cx="776189" cy="996663"/>
              <a:chOff x="0" y="0"/>
              <a:chExt cx="153321" cy="196872"/>
            </a:xfrm>
          </p:grpSpPr>
          <p:sp>
            <p:nvSpPr>
              <p:cNvPr name="Freeform 58" id="58"/>
              <p:cNvSpPr/>
              <p:nvPr/>
            </p:nvSpPr>
            <p:spPr>
              <a:xfrm flipH="false" flipV="false" rot="0">
                <a:off x="0" y="0"/>
                <a:ext cx="153321" cy="196872"/>
              </a:xfrm>
              <a:custGeom>
                <a:avLst/>
                <a:gdLst/>
                <a:ahLst/>
                <a:cxnLst/>
                <a:rect r="r" b="b" t="t" l="l"/>
                <a:pathLst>
                  <a:path h="196872" w="153321">
                    <a:moveTo>
                      <a:pt x="0" y="0"/>
                    </a:moveTo>
                    <a:lnTo>
                      <a:pt x="153321" y="0"/>
                    </a:lnTo>
                    <a:lnTo>
                      <a:pt x="153321" y="196872"/>
                    </a:lnTo>
                    <a:lnTo>
                      <a:pt x="0" y="196872"/>
                    </a:lnTo>
                    <a:close/>
                  </a:path>
                </a:pathLst>
              </a:custGeom>
              <a:solidFill>
                <a:srgbClr val="3E3D40"/>
              </a:solidFill>
            </p:spPr>
          </p:sp>
          <p:sp>
            <p:nvSpPr>
              <p:cNvPr name="TextBox 59" id="59"/>
              <p:cNvSpPr txBox="true"/>
              <p:nvPr/>
            </p:nvSpPr>
            <p:spPr>
              <a:xfrm>
                <a:off x="0" y="-38100"/>
                <a:ext cx="153321" cy="23497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60" id="60"/>
            <p:cNvSpPr txBox="true"/>
            <p:nvPr/>
          </p:nvSpPr>
          <p:spPr>
            <a:xfrm rot="-103322">
              <a:off x="160258" y="-89639"/>
              <a:ext cx="380506" cy="11001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929"/>
                </a:lnSpc>
              </a:pPr>
              <a:r>
                <a:rPr lang="en-US" sz="4949">
                  <a:solidFill>
                    <a:srgbClr val="FFFFFF"/>
                  </a:solidFill>
                  <a:latin typeface="Intro Rust"/>
                  <a:ea typeface="Intro Rust"/>
                  <a:cs typeface="Intro Rust"/>
                  <a:sym typeface="Intro Rust"/>
                </a:rPr>
                <a:t>s</a:t>
              </a: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11389949" y="5801809"/>
            <a:ext cx="626028" cy="786480"/>
            <a:chOff x="0" y="0"/>
            <a:chExt cx="834705" cy="1048640"/>
          </a:xfrm>
        </p:grpSpPr>
        <p:grpSp>
          <p:nvGrpSpPr>
            <p:cNvPr name="Group 62" id="62"/>
            <p:cNvGrpSpPr/>
            <p:nvPr/>
          </p:nvGrpSpPr>
          <p:grpSpPr>
            <a:xfrm rot="206800">
              <a:off x="29258" y="22431"/>
              <a:ext cx="776189" cy="996663"/>
              <a:chOff x="0" y="0"/>
              <a:chExt cx="153321" cy="196872"/>
            </a:xfrm>
          </p:grpSpPr>
          <p:sp>
            <p:nvSpPr>
              <p:cNvPr name="Freeform 63" id="63"/>
              <p:cNvSpPr/>
              <p:nvPr/>
            </p:nvSpPr>
            <p:spPr>
              <a:xfrm flipH="false" flipV="false" rot="0">
                <a:off x="0" y="0"/>
                <a:ext cx="153321" cy="196872"/>
              </a:xfrm>
              <a:custGeom>
                <a:avLst/>
                <a:gdLst/>
                <a:ahLst/>
                <a:cxnLst/>
                <a:rect r="r" b="b" t="t" l="l"/>
                <a:pathLst>
                  <a:path h="196872" w="153321">
                    <a:moveTo>
                      <a:pt x="0" y="0"/>
                    </a:moveTo>
                    <a:lnTo>
                      <a:pt x="153321" y="0"/>
                    </a:lnTo>
                    <a:lnTo>
                      <a:pt x="153321" y="196872"/>
                    </a:lnTo>
                    <a:lnTo>
                      <a:pt x="0" y="196872"/>
                    </a:lnTo>
                    <a:close/>
                  </a:path>
                </a:pathLst>
              </a:custGeom>
              <a:solidFill>
                <a:srgbClr val="3E3D40"/>
              </a:solidFill>
            </p:spPr>
          </p:sp>
          <p:sp>
            <p:nvSpPr>
              <p:cNvPr name="TextBox 64" id="64"/>
              <p:cNvSpPr txBox="true"/>
              <p:nvPr/>
            </p:nvSpPr>
            <p:spPr>
              <a:xfrm>
                <a:off x="0" y="-38100"/>
                <a:ext cx="153321" cy="23497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65" id="65"/>
            <p:cNvSpPr txBox="true"/>
            <p:nvPr/>
          </p:nvSpPr>
          <p:spPr>
            <a:xfrm rot="221611">
              <a:off x="180003" y="-62671"/>
              <a:ext cx="380506" cy="11001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929"/>
                </a:lnSpc>
              </a:pPr>
              <a:r>
                <a:rPr lang="en-US" sz="4949">
                  <a:solidFill>
                    <a:srgbClr val="FFFFFF"/>
                  </a:solidFill>
                  <a:latin typeface="Intro Rust"/>
                  <a:ea typeface="Intro Rust"/>
                  <a:cs typeface="Intro Rust"/>
                  <a:sym typeface="Intro Rust"/>
                </a:rPr>
                <a:t>e</a:t>
              </a:r>
            </a:p>
          </p:txBody>
        </p:sp>
      </p:grpSp>
      <p:grpSp>
        <p:nvGrpSpPr>
          <p:cNvPr name="Group 66" id="66"/>
          <p:cNvGrpSpPr/>
          <p:nvPr/>
        </p:nvGrpSpPr>
        <p:grpSpPr>
          <a:xfrm rot="0">
            <a:off x="12593723" y="5040793"/>
            <a:ext cx="595122" cy="760012"/>
            <a:chOff x="0" y="0"/>
            <a:chExt cx="793496" cy="1013350"/>
          </a:xfrm>
        </p:grpSpPr>
        <p:grpSp>
          <p:nvGrpSpPr>
            <p:cNvPr name="Group 67" id="67"/>
            <p:cNvGrpSpPr/>
            <p:nvPr/>
          </p:nvGrpSpPr>
          <p:grpSpPr>
            <a:xfrm rot="-60105">
              <a:off x="8653" y="6709"/>
              <a:ext cx="776189" cy="996663"/>
              <a:chOff x="0" y="0"/>
              <a:chExt cx="153321" cy="196872"/>
            </a:xfrm>
          </p:grpSpPr>
          <p:sp>
            <p:nvSpPr>
              <p:cNvPr name="Freeform 68" id="68"/>
              <p:cNvSpPr/>
              <p:nvPr/>
            </p:nvSpPr>
            <p:spPr>
              <a:xfrm flipH="false" flipV="false" rot="0">
                <a:off x="0" y="0"/>
                <a:ext cx="153321" cy="196872"/>
              </a:xfrm>
              <a:custGeom>
                <a:avLst/>
                <a:gdLst/>
                <a:ahLst/>
                <a:cxnLst/>
                <a:rect r="r" b="b" t="t" l="l"/>
                <a:pathLst>
                  <a:path h="196872" w="153321">
                    <a:moveTo>
                      <a:pt x="0" y="0"/>
                    </a:moveTo>
                    <a:lnTo>
                      <a:pt x="153321" y="0"/>
                    </a:lnTo>
                    <a:lnTo>
                      <a:pt x="153321" y="196872"/>
                    </a:lnTo>
                    <a:lnTo>
                      <a:pt x="0" y="196872"/>
                    </a:lnTo>
                    <a:close/>
                  </a:path>
                </a:pathLst>
              </a:custGeom>
              <a:solidFill>
                <a:srgbClr val="3E3D40"/>
              </a:solidFill>
            </p:spPr>
          </p:sp>
          <p:sp>
            <p:nvSpPr>
              <p:cNvPr name="TextBox 69" id="69"/>
              <p:cNvSpPr txBox="true"/>
              <p:nvPr/>
            </p:nvSpPr>
            <p:spPr>
              <a:xfrm>
                <a:off x="0" y="-38100"/>
                <a:ext cx="153321" cy="23497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70" id="70"/>
            <p:cNvSpPr txBox="true"/>
            <p:nvPr/>
          </p:nvSpPr>
          <p:spPr>
            <a:xfrm rot="-78269">
              <a:off x="205411" y="-91037"/>
              <a:ext cx="380506" cy="11001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929"/>
                </a:lnSpc>
              </a:pPr>
              <a:r>
                <a:rPr lang="en-US" sz="4949">
                  <a:solidFill>
                    <a:srgbClr val="FFFFFF"/>
                  </a:solidFill>
                  <a:latin typeface="Intro Rust"/>
                  <a:ea typeface="Intro Rust"/>
                  <a:cs typeface="Intro Rust"/>
                  <a:sym typeface="Intro Rust"/>
                </a:rPr>
                <a:t>!</a:t>
              </a:r>
            </a:p>
          </p:txBody>
        </p:sp>
      </p:grpSp>
      <p:sp>
        <p:nvSpPr>
          <p:cNvPr name="TextBox 71" id="71"/>
          <p:cNvSpPr txBox="true"/>
          <p:nvPr/>
        </p:nvSpPr>
        <p:spPr>
          <a:xfrm rot="0">
            <a:off x="5238829" y="525462"/>
            <a:ext cx="7810341" cy="103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50"/>
              </a:lnSpc>
            </a:pPr>
            <a:r>
              <a:rPr lang="en-US" sz="7000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MEET THE TEAM</a:t>
            </a:r>
          </a:p>
        </p:txBody>
      </p:sp>
      <p:grpSp>
        <p:nvGrpSpPr>
          <p:cNvPr name="Group 72" id="72"/>
          <p:cNvGrpSpPr/>
          <p:nvPr/>
        </p:nvGrpSpPr>
        <p:grpSpPr>
          <a:xfrm rot="0">
            <a:off x="6173440" y="5314265"/>
            <a:ext cx="582142" cy="753711"/>
            <a:chOff x="0" y="0"/>
            <a:chExt cx="776189" cy="1004948"/>
          </a:xfrm>
        </p:grpSpPr>
        <p:grpSp>
          <p:nvGrpSpPr>
            <p:cNvPr name="Group 73" id="73"/>
            <p:cNvGrpSpPr/>
            <p:nvPr/>
          </p:nvGrpSpPr>
          <p:grpSpPr>
            <a:xfrm rot="0">
              <a:off x="0" y="4142"/>
              <a:ext cx="776189" cy="996663"/>
              <a:chOff x="0" y="0"/>
              <a:chExt cx="153321" cy="196872"/>
            </a:xfrm>
          </p:grpSpPr>
          <p:sp>
            <p:nvSpPr>
              <p:cNvPr name="Freeform 74" id="74"/>
              <p:cNvSpPr/>
              <p:nvPr/>
            </p:nvSpPr>
            <p:spPr>
              <a:xfrm flipH="false" flipV="false" rot="0">
                <a:off x="0" y="0"/>
                <a:ext cx="153321" cy="196872"/>
              </a:xfrm>
              <a:custGeom>
                <a:avLst/>
                <a:gdLst/>
                <a:ahLst/>
                <a:cxnLst/>
                <a:rect r="r" b="b" t="t" l="l"/>
                <a:pathLst>
                  <a:path h="196872" w="153321">
                    <a:moveTo>
                      <a:pt x="0" y="0"/>
                    </a:moveTo>
                    <a:lnTo>
                      <a:pt x="153321" y="0"/>
                    </a:lnTo>
                    <a:lnTo>
                      <a:pt x="153321" y="196872"/>
                    </a:lnTo>
                    <a:lnTo>
                      <a:pt x="0" y="196872"/>
                    </a:lnTo>
                    <a:close/>
                  </a:path>
                </a:pathLst>
              </a:custGeom>
              <a:solidFill>
                <a:srgbClr val="3E3D40"/>
              </a:solidFill>
            </p:spPr>
          </p:sp>
          <p:sp>
            <p:nvSpPr>
              <p:cNvPr name="TextBox 75" id="75"/>
              <p:cNvSpPr txBox="true"/>
              <p:nvPr/>
            </p:nvSpPr>
            <p:spPr>
              <a:xfrm>
                <a:off x="0" y="-38100"/>
                <a:ext cx="153321" cy="23497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76" id="76"/>
            <p:cNvSpPr txBox="true"/>
            <p:nvPr/>
          </p:nvSpPr>
          <p:spPr>
            <a:xfrm rot="0">
              <a:off x="114730" y="-95250"/>
              <a:ext cx="546728" cy="11001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929"/>
                </a:lnSpc>
              </a:pPr>
              <a:r>
                <a:rPr lang="en-US" sz="4949">
                  <a:solidFill>
                    <a:srgbClr val="FFFFFF"/>
                  </a:solidFill>
                  <a:latin typeface="Intro Rust"/>
                  <a:ea typeface="Intro Rust"/>
                  <a:cs typeface="Intro Rust"/>
                  <a:sym typeface="Intro Rust"/>
                </a:rPr>
                <a:t>r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2919212" y="3582536"/>
            <a:ext cx="4537838" cy="1796708"/>
            <a:chOff x="0" y="0"/>
            <a:chExt cx="980827" cy="38834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80827" cy="388348"/>
            </a:xfrm>
            <a:custGeom>
              <a:avLst/>
              <a:gdLst/>
              <a:ahLst/>
              <a:cxnLst/>
              <a:rect r="r" b="b" t="t" l="l"/>
              <a:pathLst>
                <a:path h="388348" w="980827">
                  <a:moveTo>
                    <a:pt x="203200" y="388348"/>
                  </a:moveTo>
                  <a:lnTo>
                    <a:pt x="777627" y="388348"/>
                  </a:lnTo>
                  <a:lnTo>
                    <a:pt x="980827" y="0"/>
                  </a:lnTo>
                  <a:lnTo>
                    <a:pt x="0" y="0"/>
                  </a:lnTo>
                  <a:lnTo>
                    <a:pt x="203200" y="388348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127000" y="-38100"/>
              <a:ext cx="726827" cy="4264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3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10800000">
            <a:off x="10830951" y="3582536"/>
            <a:ext cx="4537838" cy="1796708"/>
            <a:chOff x="0" y="0"/>
            <a:chExt cx="980827" cy="38834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80827" cy="388348"/>
            </a:xfrm>
            <a:custGeom>
              <a:avLst/>
              <a:gdLst/>
              <a:ahLst/>
              <a:cxnLst/>
              <a:rect r="r" b="b" t="t" l="l"/>
              <a:pathLst>
                <a:path h="388348" w="980827">
                  <a:moveTo>
                    <a:pt x="203200" y="388348"/>
                  </a:moveTo>
                  <a:lnTo>
                    <a:pt x="777627" y="388348"/>
                  </a:lnTo>
                  <a:lnTo>
                    <a:pt x="980827" y="0"/>
                  </a:lnTo>
                  <a:lnTo>
                    <a:pt x="0" y="0"/>
                  </a:lnTo>
                  <a:lnTo>
                    <a:pt x="203200" y="388348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127000" y="-38100"/>
              <a:ext cx="726827" cy="4264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3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875081" y="5446230"/>
            <a:ext cx="4537838" cy="1803487"/>
            <a:chOff x="0" y="0"/>
            <a:chExt cx="980827" cy="38981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80827" cy="389813"/>
            </a:xfrm>
            <a:custGeom>
              <a:avLst/>
              <a:gdLst/>
              <a:ahLst/>
              <a:cxnLst/>
              <a:rect r="r" b="b" t="t" l="l"/>
              <a:pathLst>
                <a:path h="389813" w="980827">
                  <a:moveTo>
                    <a:pt x="203200" y="389813"/>
                  </a:moveTo>
                  <a:lnTo>
                    <a:pt x="777627" y="389813"/>
                  </a:lnTo>
                  <a:lnTo>
                    <a:pt x="980827" y="0"/>
                  </a:lnTo>
                  <a:lnTo>
                    <a:pt x="0" y="0"/>
                  </a:lnTo>
                  <a:lnTo>
                    <a:pt x="203200" y="389813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0" id="10"/>
            <p:cNvSpPr txBox="true"/>
            <p:nvPr/>
          </p:nvSpPr>
          <p:spPr>
            <a:xfrm>
              <a:off x="127000" y="-38100"/>
              <a:ext cx="726827" cy="4279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3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457049" y="3960966"/>
            <a:ext cx="3373902" cy="2921647"/>
            <a:chOff x="0" y="0"/>
            <a:chExt cx="4282440" cy="37084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0" t="-9549" r="0" b="-24406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3501180" y="3960966"/>
            <a:ext cx="3373902" cy="2921647"/>
            <a:chOff x="0" y="0"/>
            <a:chExt cx="4282440" cy="37084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3"/>
              <a:stretch>
                <a:fillRect l="0" t="-8064" r="0" b="-25891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1412919" y="3950330"/>
            <a:ext cx="3373902" cy="2921647"/>
            <a:chOff x="0" y="0"/>
            <a:chExt cx="4282440" cy="37084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4"/>
              <a:stretch>
                <a:fillRect l="-14906" t="-5944" r="-22622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0" y="0"/>
            <a:ext cx="18288000" cy="3073232"/>
            <a:chOff x="0" y="0"/>
            <a:chExt cx="4816593" cy="80941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816592" cy="809411"/>
            </a:xfrm>
            <a:custGeom>
              <a:avLst/>
              <a:gdLst/>
              <a:ahLst/>
              <a:cxnLst/>
              <a:rect r="r" b="b" t="t" l="l"/>
              <a:pathLst>
                <a:path h="80941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09411"/>
                  </a:lnTo>
                  <a:lnTo>
                    <a:pt x="0" y="809411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4816593" cy="8475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1727014" y="9447772"/>
            <a:ext cx="4393457" cy="839228"/>
            <a:chOff x="0" y="0"/>
            <a:chExt cx="1157124" cy="22103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2" id="22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5898384" y="9447772"/>
            <a:ext cx="4905032" cy="839228"/>
            <a:chOff x="0" y="0"/>
            <a:chExt cx="1291860" cy="22103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5" id="25"/>
            <p:cNvSpPr txBox="true"/>
            <p:nvPr/>
          </p:nvSpPr>
          <p:spPr>
            <a:xfrm>
              <a:off x="101600" y="-38100"/>
              <a:ext cx="1088660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5244191" y="9258300"/>
            <a:ext cx="2664422" cy="1218172"/>
            <a:chOff x="0" y="0"/>
            <a:chExt cx="483446" cy="221031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6854601" y="9258300"/>
            <a:ext cx="2664422" cy="1218172"/>
            <a:chOff x="0" y="0"/>
            <a:chExt cx="483446" cy="221031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1" id="31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-1036508" y="9447772"/>
            <a:ext cx="4393457" cy="839228"/>
            <a:chOff x="0" y="0"/>
            <a:chExt cx="1157124" cy="2210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2480669" y="9258300"/>
            <a:ext cx="2664422" cy="1218172"/>
            <a:chOff x="0" y="0"/>
            <a:chExt cx="483446" cy="221031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7" id="37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9937756" y="9258300"/>
            <a:ext cx="2664422" cy="1218172"/>
            <a:chOff x="0" y="0"/>
            <a:chExt cx="483446" cy="221031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4091079" y="9258300"/>
            <a:ext cx="2664422" cy="1218172"/>
            <a:chOff x="0" y="0"/>
            <a:chExt cx="483446" cy="221031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44" id="44"/>
          <p:cNvSpPr txBox="true"/>
          <p:nvPr/>
        </p:nvSpPr>
        <p:spPr>
          <a:xfrm rot="0">
            <a:off x="2627628" y="800727"/>
            <a:ext cx="13032744" cy="17003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720"/>
              </a:lnSpc>
            </a:pPr>
            <a:r>
              <a:rPr lang="en-US" sz="12720">
                <a:solidFill>
                  <a:srgbClr val="FFFFFF"/>
                </a:solidFill>
                <a:latin typeface="Intro Rust"/>
                <a:ea typeface="Intro Rust"/>
                <a:cs typeface="Intro Rust"/>
                <a:sym typeface="Intro Rust"/>
              </a:rPr>
              <a:t>Meet the Team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3271771" y="7173518"/>
            <a:ext cx="3832720" cy="516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6"/>
              </a:lnSpc>
              <a:spcBef>
                <a:spcPct val="0"/>
              </a:spcBef>
            </a:pPr>
            <a:r>
              <a:rPr lang="en-US" b="true" sz="291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Ana Hernandez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3255000" y="7699638"/>
            <a:ext cx="3866262" cy="6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0"/>
              </a:lnSpc>
            </a:pPr>
            <a:r>
              <a:rPr lang="en-US" b="true" sz="1871" i="true" spc="74">
                <a:solidFill>
                  <a:srgbClr val="000000"/>
                </a:solidFill>
                <a:latin typeface="Poppins Semi-Bold Italics"/>
                <a:ea typeface="Poppins Semi-Bold Italics"/>
                <a:cs typeface="Poppins Semi-Bold Italics"/>
                <a:sym typeface="Poppins Semi-Bold Italics"/>
              </a:rPr>
              <a:t>She/Her</a:t>
            </a:r>
          </a:p>
          <a:p>
            <a:pPr algn="ctr">
              <a:lnSpc>
                <a:spcPts val="2620"/>
              </a:lnSpc>
              <a:spcBef>
                <a:spcPct val="0"/>
              </a:spcBef>
            </a:pPr>
            <a:r>
              <a:rPr lang="en-US" b="true" sz="1871" i="true" spc="74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Project Analyst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7533903" y="8139967"/>
            <a:ext cx="3220194" cy="6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0"/>
              </a:lnSpc>
            </a:pPr>
            <a:r>
              <a:rPr lang="en-US" b="true" sz="1871" i="true" spc="74">
                <a:solidFill>
                  <a:srgbClr val="000000"/>
                </a:solidFill>
                <a:latin typeface="Poppins Semi-Bold Italics"/>
                <a:ea typeface="Poppins Semi-Bold Italics"/>
                <a:cs typeface="Poppins Semi-Bold Italics"/>
                <a:sym typeface="Poppins Semi-Bold Italics"/>
              </a:rPr>
              <a:t>She/Her</a:t>
            </a:r>
          </a:p>
          <a:p>
            <a:pPr algn="ctr">
              <a:lnSpc>
                <a:spcPts val="2620"/>
              </a:lnSpc>
              <a:spcBef>
                <a:spcPct val="0"/>
              </a:spcBef>
            </a:pPr>
            <a:r>
              <a:rPr lang="en-US" b="true" sz="1871" i="true" spc="74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Project Analyst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1149205" y="7699638"/>
            <a:ext cx="3901330" cy="6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0"/>
              </a:lnSpc>
            </a:pPr>
            <a:r>
              <a:rPr lang="en-US" b="true" sz="1871" i="true" spc="74">
                <a:solidFill>
                  <a:srgbClr val="000000"/>
                </a:solidFill>
                <a:latin typeface="Poppins Semi-Bold Italics"/>
                <a:ea typeface="Poppins Semi-Bold Italics"/>
                <a:cs typeface="Poppins Semi-Bold Italics"/>
                <a:sym typeface="Poppins Semi-Bold Italics"/>
              </a:rPr>
              <a:t>She/Her/Ella</a:t>
            </a:r>
          </a:p>
          <a:p>
            <a:pPr algn="ctr">
              <a:lnSpc>
                <a:spcPts val="2620"/>
              </a:lnSpc>
              <a:spcBef>
                <a:spcPct val="0"/>
              </a:spcBef>
            </a:pPr>
            <a:r>
              <a:rPr lang="en-US" b="true" sz="1871" i="true" spc="74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Project Analyst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7559270" y="7680588"/>
            <a:ext cx="3194827" cy="516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6"/>
              </a:lnSpc>
              <a:spcBef>
                <a:spcPct val="0"/>
              </a:spcBef>
            </a:pPr>
            <a:r>
              <a:rPr lang="en-US" b="true" sz="291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Jasmine DeVera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1052205" y="7173518"/>
            <a:ext cx="4095329" cy="516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6"/>
              </a:lnSpc>
              <a:spcBef>
                <a:spcPct val="0"/>
              </a:spcBef>
            </a:pPr>
            <a:r>
              <a:rPr lang="en-US" b="true" sz="291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Denise Duarte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2919212" y="3582536"/>
            <a:ext cx="4537838" cy="1796708"/>
            <a:chOff x="0" y="0"/>
            <a:chExt cx="980827" cy="38834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80827" cy="388348"/>
            </a:xfrm>
            <a:custGeom>
              <a:avLst/>
              <a:gdLst/>
              <a:ahLst/>
              <a:cxnLst/>
              <a:rect r="r" b="b" t="t" l="l"/>
              <a:pathLst>
                <a:path h="388348" w="980827">
                  <a:moveTo>
                    <a:pt x="203200" y="388348"/>
                  </a:moveTo>
                  <a:lnTo>
                    <a:pt x="777627" y="388348"/>
                  </a:lnTo>
                  <a:lnTo>
                    <a:pt x="980827" y="0"/>
                  </a:lnTo>
                  <a:lnTo>
                    <a:pt x="0" y="0"/>
                  </a:lnTo>
                  <a:lnTo>
                    <a:pt x="203200" y="388348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127000" y="-38100"/>
              <a:ext cx="726827" cy="4264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3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10800000">
            <a:off x="10830951" y="3582536"/>
            <a:ext cx="4537838" cy="1796708"/>
            <a:chOff x="0" y="0"/>
            <a:chExt cx="980827" cy="38834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80827" cy="388348"/>
            </a:xfrm>
            <a:custGeom>
              <a:avLst/>
              <a:gdLst/>
              <a:ahLst/>
              <a:cxnLst/>
              <a:rect r="r" b="b" t="t" l="l"/>
              <a:pathLst>
                <a:path h="388348" w="980827">
                  <a:moveTo>
                    <a:pt x="203200" y="388348"/>
                  </a:moveTo>
                  <a:lnTo>
                    <a:pt x="777627" y="388348"/>
                  </a:lnTo>
                  <a:lnTo>
                    <a:pt x="980827" y="0"/>
                  </a:lnTo>
                  <a:lnTo>
                    <a:pt x="0" y="0"/>
                  </a:lnTo>
                  <a:lnTo>
                    <a:pt x="203200" y="388348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127000" y="-38100"/>
              <a:ext cx="726827" cy="4264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3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875081" y="5446230"/>
            <a:ext cx="4537838" cy="1803487"/>
            <a:chOff x="0" y="0"/>
            <a:chExt cx="980827" cy="38981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80827" cy="389813"/>
            </a:xfrm>
            <a:custGeom>
              <a:avLst/>
              <a:gdLst/>
              <a:ahLst/>
              <a:cxnLst/>
              <a:rect r="r" b="b" t="t" l="l"/>
              <a:pathLst>
                <a:path h="389813" w="980827">
                  <a:moveTo>
                    <a:pt x="203200" y="389813"/>
                  </a:moveTo>
                  <a:lnTo>
                    <a:pt x="777627" y="389813"/>
                  </a:lnTo>
                  <a:lnTo>
                    <a:pt x="980827" y="0"/>
                  </a:lnTo>
                  <a:lnTo>
                    <a:pt x="0" y="0"/>
                  </a:lnTo>
                  <a:lnTo>
                    <a:pt x="203200" y="389813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0" id="10"/>
            <p:cNvSpPr txBox="true"/>
            <p:nvPr/>
          </p:nvSpPr>
          <p:spPr>
            <a:xfrm>
              <a:off x="127000" y="-38100"/>
              <a:ext cx="726827" cy="4279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3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457049" y="3960966"/>
            <a:ext cx="3373902" cy="2921647"/>
            <a:chOff x="0" y="0"/>
            <a:chExt cx="4282440" cy="37084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0" t="-10045" r="0" b="-23911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3501180" y="3960966"/>
            <a:ext cx="3373902" cy="2921647"/>
            <a:chOff x="0" y="0"/>
            <a:chExt cx="4282440" cy="37084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3"/>
              <a:stretch>
                <a:fillRect l="-9950" t="-28505" r="0" b="-62427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1412919" y="3950330"/>
            <a:ext cx="3373902" cy="2921647"/>
            <a:chOff x="0" y="0"/>
            <a:chExt cx="4282440" cy="37084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4"/>
              <a:stretch>
                <a:fillRect l="-5581" t="-33088" r="0" b="-24743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0" y="0"/>
            <a:ext cx="18288000" cy="3073232"/>
            <a:chOff x="0" y="0"/>
            <a:chExt cx="4816593" cy="80941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816592" cy="809411"/>
            </a:xfrm>
            <a:custGeom>
              <a:avLst/>
              <a:gdLst/>
              <a:ahLst/>
              <a:cxnLst/>
              <a:rect r="r" b="b" t="t" l="l"/>
              <a:pathLst>
                <a:path h="80941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09411"/>
                  </a:lnTo>
                  <a:lnTo>
                    <a:pt x="0" y="809411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4816593" cy="8475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1727014" y="9447772"/>
            <a:ext cx="4393457" cy="839228"/>
            <a:chOff x="0" y="0"/>
            <a:chExt cx="1157124" cy="22103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2" id="22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5898384" y="9447772"/>
            <a:ext cx="4905032" cy="839228"/>
            <a:chOff x="0" y="0"/>
            <a:chExt cx="1291860" cy="22103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5" id="25"/>
            <p:cNvSpPr txBox="true"/>
            <p:nvPr/>
          </p:nvSpPr>
          <p:spPr>
            <a:xfrm>
              <a:off x="101600" y="-38100"/>
              <a:ext cx="1088660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5244191" y="9258300"/>
            <a:ext cx="2664422" cy="1218172"/>
            <a:chOff x="0" y="0"/>
            <a:chExt cx="483446" cy="221031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6854601" y="9258300"/>
            <a:ext cx="2664422" cy="1218172"/>
            <a:chOff x="0" y="0"/>
            <a:chExt cx="483446" cy="221031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1" id="31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-1036508" y="9447772"/>
            <a:ext cx="4393457" cy="839228"/>
            <a:chOff x="0" y="0"/>
            <a:chExt cx="1157124" cy="2210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2480669" y="9258300"/>
            <a:ext cx="2664422" cy="1218172"/>
            <a:chOff x="0" y="0"/>
            <a:chExt cx="483446" cy="221031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7" id="37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9937756" y="9258300"/>
            <a:ext cx="2664422" cy="1218172"/>
            <a:chOff x="0" y="0"/>
            <a:chExt cx="483446" cy="221031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4091079" y="9258300"/>
            <a:ext cx="2664422" cy="1218172"/>
            <a:chOff x="0" y="0"/>
            <a:chExt cx="483446" cy="221031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44" id="44"/>
          <p:cNvSpPr txBox="true"/>
          <p:nvPr/>
        </p:nvSpPr>
        <p:spPr>
          <a:xfrm rot="0">
            <a:off x="2627628" y="800727"/>
            <a:ext cx="13032744" cy="17003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720"/>
              </a:lnSpc>
            </a:pPr>
            <a:r>
              <a:rPr lang="en-US" sz="12720">
                <a:solidFill>
                  <a:srgbClr val="FFFFFF"/>
                </a:solidFill>
                <a:latin typeface="Intro Rust"/>
                <a:ea typeface="Intro Rust"/>
                <a:cs typeface="Intro Rust"/>
                <a:sym typeface="Intro Rust"/>
              </a:rPr>
              <a:t>Meet the Team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3271771" y="7173518"/>
            <a:ext cx="3832720" cy="516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6"/>
              </a:lnSpc>
              <a:spcBef>
                <a:spcPct val="0"/>
              </a:spcBef>
            </a:pPr>
            <a:r>
              <a:rPr lang="en-US" b="true" sz="291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Meredith McGill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3255000" y="7699638"/>
            <a:ext cx="3866262" cy="981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0"/>
              </a:lnSpc>
            </a:pPr>
            <a:r>
              <a:rPr lang="en-US" b="true" sz="1871" i="true" spc="74">
                <a:solidFill>
                  <a:srgbClr val="000000"/>
                </a:solidFill>
                <a:latin typeface="Poppins Semi-Bold Italics"/>
                <a:ea typeface="Poppins Semi-Bold Italics"/>
                <a:cs typeface="Poppins Semi-Bold Italics"/>
                <a:sym typeface="Poppins Semi-Bold Italics"/>
              </a:rPr>
              <a:t>She/Her</a:t>
            </a:r>
          </a:p>
          <a:p>
            <a:pPr algn="ctr">
              <a:lnSpc>
                <a:spcPts val="2620"/>
              </a:lnSpc>
              <a:spcBef>
                <a:spcPct val="0"/>
              </a:spcBef>
            </a:pPr>
            <a:r>
              <a:rPr lang="en-US" b="true" sz="1871" i="true" spc="74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Acting Student Services Support Officer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7533903" y="8139967"/>
            <a:ext cx="3220194" cy="981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0"/>
              </a:lnSpc>
            </a:pPr>
            <a:r>
              <a:rPr lang="en-US" b="true" sz="1871" i="true" spc="74">
                <a:solidFill>
                  <a:srgbClr val="000000"/>
                </a:solidFill>
                <a:latin typeface="Poppins Semi-Bold Italics"/>
                <a:ea typeface="Poppins Semi-Bold Italics"/>
                <a:cs typeface="Poppins Semi-Bold Italics"/>
                <a:sym typeface="Poppins Semi-Bold Italics"/>
              </a:rPr>
              <a:t>She/Her(s)/Ella</a:t>
            </a:r>
          </a:p>
          <a:p>
            <a:pPr algn="ctr">
              <a:lnSpc>
                <a:spcPts val="2620"/>
              </a:lnSpc>
              <a:spcBef>
                <a:spcPct val="0"/>
              </a:spcBef>
            </a:pPr>
            <a:r>
              <a:rPr lang="en-US" b="true" sz="1871" i="true" spc="74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Acting Outreach Coordinator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1149205" y="7699638"/>
            <a:ext cx="3901330" cy="6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0"/>
              </a:lnSpc>
            </a:pPr>
            <a:r>
              <a:rPr lang="en-US" b="true" sz="1871" i="true" spc="74">
                <a:solidFill>
                  <a:srgbClr val="000000"/>
                </a:solidFill>
                <a:latin typeface="Poppins Semi-Bold Italics"/>
                <a:ea typeface="Poppins Semi-Bold Italics"/>
                <a:cs typeface="Poppins Semi-Bold Italics"/>
                <a:sym typeface="Poppins Semi-Bold Italics"/>
              </a:rPr>
              <a:t>She/Her/Ella</a:t>
            </a:r>
          </a:p>
          <a:p>
            <a:pPr algn="ctr">
              <a:lnSpc>
                <a:spcPts val="2620"/>
              </a:lnSpc>
              <a:spcBef>
                <a:spcPct val="0"/>
              </a:spcBef>
            </a:pPr>
            <a:r>
              <a:rPr lang="en-US" b="true" sz="1871" i="true" spc="74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Student Services Technician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7288651" y="7680588"/>
            <a:ext cx="3710698" cy="516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6"/>
              </a:lnSpc>
              <a:spcBef>
                <a:spcPct val="0"/>
              </a:spcBef>
            </a:pPr>
            <a:r>
              <a:rPr lang="en-US" b="true" sz="291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Chantal Hernandez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1052205" y="7173518"/>
            <a:ext cx="4095329" cy="516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6"/>
              </a:lnSpc>
              <a:spcBef>
                <a:spcPct val="0"/>
              </a:spcBef>
            </a:pPr>
            <a:r>
              <a:rPr lang="en-US" b="true" sz="291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Daniela Perez Padilla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727014" y="9447772"/>
            <a:ext cx="4393457" cy="839228"/>
            <a:chOff x="0" y="0"/>
            <a:chExt cx="1157124" cy="2210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898384" y="9447772"/>
            <a:ext cx="4905032" cy="839228"/>
            <a:chOff x="0" y="0"/>
            <a:chExt cx="1291860" cy="22103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1088660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5244191" y="9258300"/>
            <a:ext cx="2664422" cy="1218172"/>
            <a:chOff x="0" y="0"/>
            <a:chExt cx="483446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854601" y="9258300"/>
            <a:ext cx="2664422" cy="1218172"/>
            <a:chOff x="0" y="0"/>
            <a:chExt cx="483446" cy="2210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10800000">
            <a:off x="8216653" y="2181631"/>
            <a:ext cx="2970069" cy="1175967"/>
            <a:chOff x="0" y="0"/>
            <a:chExt cx="980827" cy="38834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980827" cy="388348"/>
            </a:xfrm>
            <a:custGeom>
              <a:avLst/>
              <a:gdLst/>
              <a:ahLst/>
              <a:cxnLst/>
              <a:rect r="r" b="b" t="t" l="l"/>
              <a:pathLst>
                <a:path h="388348" w="980827">
                  <a:moveTo>
                    <a:pt x="203200" y="388348"/>
                  </a:moveTo>
                  <a:lnTo>
                    <a:pt x="777627" y="388348"/>
                  </a:lnTo>
                  <a:lnTo>
                    <a:pt x="980827" y="0"/>
                  </a:lnTo>
                  <a:lnTo>
                    <a:pt x="0" y="0"/>
                  </a:lnTo>
                  <a:lnTo>
                    <a:pt x="203200" y="388348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6" id="16"/>
            <p:cNvSpPr txBox="true"/>
            <p:nvPr/>
          </p:nvSpPr>
          <p:spPr>
            <a:xfrm>
              <a:off x="127000" y="-38100"/>
              <a:ext cx="726827" cy="4264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4274634" y="6783112"/>
            <a:ext cx="2741394" cy="1089521"/>
            <a:chOff x="0" y="0"/>
            <a:chExt cx="980827" cy="38981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980827" cy="389813"/>
            </a:xfrm>
            <a:custGeom>
              <a:avLst/>
              <a:gdLst/>
              <a:ahLst/>
              <a:cxnLst/>
              <a:rect r="r" b="b" t="t" l="l"/>
              <a:pathLst>
                <a:path h="389813" w="980827">
                  <a:moveTo>
                    <a:pt x="203200" y="389813"/>
                  </a:moveTo>
                  <a:lnTo>
                    <a:pt x="777627" y="389813"/>
                  </a:lnTo>
                  <a:lnTo>
                    <a:pt x="980827" y="0"/>
                  </a:lnTo>
                  <a:lnTo>
                    <a:pt x="0" y="0"/>
                  </a:lnTo>
                  <a:lnTo>
                    <a:pt x="203200" y="389813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9" id="19"/>
            <p:cNvSpPr txBox="true"/>
            <p:nvPr/>
          </p:nvSpPr>
          <p:spPr>
            <a:xfrm>
              <a:off x="127000" y="-38100"/>
              <a:ext cx="726827" cy="4279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4626212" y="5885836"/>
            <a:ext cx="2038238" cy="1765022"/>
            <a:chOff x="0" y="0"/>
            <a:chExt cx="4282440" cy="37084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0" t="-20910" r="0" b="-52308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8394440" y="2181631"/>
            <a:ext cx="2494286" cy="2159939"/>
            <a:chOff x="0" y="0"/>
            <a:chExt cx="4282440" cy="37084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3"/>
              <a:stretch>
                <a:fillRect l="0" t="-26046" r="0" b="-47172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-1036508" y="9447772"/>
            <a:ext cx="4393457" cy="839228"/>
            <a:chOff x="0" y="0"/>
            <a:chExt cx="1157124" cy="22103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2480669" y="9258300"/>
            <a:ext cx="2664422" cy="1218172"/>
            <a:chOff x="0" y="0"/>
            <a:chExt cx="483446" cy="221031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9" id="29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9937756" y="9258300"/>
            <a:ext cx="2664422" cy="1218172"/>
            <a:chOff x="0" y="0"/>
            <a:chExt cx="483446" cy="221031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4091079" y="9258300"/>
            <a:ext cx="2664422" cy="1218172"/>
            <a:chOff x="0" y="0"/>
            <a:chExt cx="483446" cy="221031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0" y="0"/>
            <a:ext cx="18288000" cy="1840140"/>
            <a:chOff x="0" y="0"/>
            <a:chExt cx="4816593" cy="484646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4816592" cy="484646"/>
            </a:xfrm>
            <a:custGeom>
              <a:avLst/>
              <a:gdLst/>
              <a:ahLst/>
              <a:cxnLst/>
              <a:rect r="r" b="b" t="t" l="l"/>
              <a:pathLst>
                <a:path h="48464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84646"/>
                  </a:lnTo>
                  <a:lnTo>
                    <a:pt x="0" y="484646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38100"/>
              <a:ext cx="4816593" cy="5227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-10800000">
            <a:off x="7016028" y="5702981"/>
            <a:ext cx="2757622" cy="1091851"/>
            <a:chOff x="0" y="0"/>
            <a:chExt cx="980827" cy="388348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980827" cy="388348"/>
            </a:xfrm>
            <a:custGeom>
              <a:avLst/>
              <a:gdLst/>
              <a:ahLst/>
              <a:cxnLst/>
              <a:rect r="r" b="b" t="t" l="l"/>
              <a:pathLst>
                <a:path h="388348" w="980827">
                  <a:moveTo>
                    <a:pt x="203200" y="388348"/>
                  </a:moveTo>
                  <a:lnTo>
                    <a:pt x="777627" y="388348"/>
                  </a:lnTo>
                  <a:lnTo>
                    <a:pt x="980827" y="0"/>
                  </a:lnTo>
                  <a:lnTo>
                    <a:pt x="0" y="0"/>
                  </a:lnTo>
                  <a:lnTo>
                    <a:pt x="203200" y="388348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1" id="41"/>
            <p:cNvSpPr txBox="true"/>
            <p:nvPr/>
          </p:nvSpPr>
          <p:spPr>
            <a:xfrm>
              <a:off x="127000" y="-38100"/>
              <a:ext cx="726827" cy="4264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9728948" y="6782194"/>
            <a:ext cx="2757622" cy="1095970"/>
            <a:chOff x="0" y="0"/>
            <a:chExt cx="980827" cy="389813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980827" cy="389813"/>
            </a:xfrm>
            <a:custGeom>
              <a:avLst/>
              <a:gdLst/>
              <a:ahLst/>
              <a:cxnLst/>
              <a:rect r="r" b="b" t="t" l="l"/>
              <a:pathLst>
                <a:path h="389813" w="980827">
                  <a:moveTo>
                    <a:pt x="203200" y="389813"/>
                  </a:moveTo>
                  <a:lnTo>
                    <a:pt x="777627" y="389813"/>
                  </a:lnTo>
                  <a:lnTo>
                    <a:pt x="980827" y="0"/>
                  </a:lnTo>
                  <a:lnTo>
                    <a:pt x="0" y="0"/>
                  </a:lnTo>
                  <a:lnTo>
                    <a:pt x="203200" y="389813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4" id="44"/>
            <p:cNvSpPr txBox="true"/>
            <p:nvPr/>
          </p:nvSpPr>
          <p:spPr>
            <a:xfrm>
              <a:off x="127000" y="-38100"/>
              <a:ext cx="726827" cy="4279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9728948" y="5416872"/>
            <a:ext cx="2639961" cy="2286088"/>
            <a:chOff x="0" y="0"/>
            <a:chExt cx="4282440" cy="370840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4"/>
              <a:stretch>
                <a:fillRect l="-14962" t="0" r="-14962" b="0"/>
              </a:stretch>
            </a:blipFill>
          </p:spPr>
        </p:sp>
      </p:grpSp>
      <p:grpSp>
        <p:nvGrpSpPr>
          <p:cNvPr name="Group 47" id="47"/>
          <p:cNvGrpSpPr/>
          <p:nvPr/>
        </p:nvGrpSpPr>
        <p:grpSpPr>
          <a:xfrm rot="0">
            <a:off x="7369687" y="5932951"/>
            <a:ext cx="2050303" cy="1775470"/>
            <a:chOff x="0" y="0"/>
            <a:chExt cx="4282440" cy="370840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5"/>
              <a:stretch>
                <a:fillRect l="0" t="-9754" r="0" b="-33476"/>
              </a:stretch>
            </a:blipFill>
          </p:spPr>
        </p:sp>
      </p:grpSp>
      <p:grpSp>
        <p:nvGrpSpPr>
          <p:cNvPr name="Group 49" id="49"/>
          <p:cNvGrpSpPr/>
          <p:nvPr/>
        </p:nvGrpSpPr>
        <p:grpSpPr>
          <a:xfrm rot="0">
            <a:off x="5246584" y="3357598"/>
            <a:ext cx="2970069" cy="1180404"/>
            <a:chOff x="0" y="0"/>
            <a:chExt cx="980827" cy="389813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980827" cy="389813"/>
            </a:xfrm>
            <a:custGeom>
              <a:avLst/>
              <a:gdLst/>
              <a:ahLst/>
              <a:cxnLst/>
              <a:rect r="r" b="b" t="t" l="l"/>
              <a:pathLst>
                <a:path h="389813" w="980827">
                  <a:moveTo>
                    <a:pt x="203200" y="389813"/>
                  </a:moveTo>
                  <a:lnTo>
                    <a:pt x="777627" y="389813"/>
                  </a:lnTo>
                  <a:lnTo>
                    <a:pt x="980827" y="0"/>
                  </a:lnTo>
                  <a:lnTo>
                    <a:pt x="0" y="0"/>
                  </a:lnTo>
                  <a:lnTo>
                    <a:pt x="203200" y="389813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51" id="51"/>
            <p:cNvSpPr txBox="true"/>
            <p:nvPr/>
          </p:nvSpPr>
          <p:spPr>
            <a:xfrm>
              <a:off x="127000" y="-38100"/>
              <a:ext cx="726827" cy="4279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5624711" y="2401471"/>
            <a:ext cx="2208259" cy="1912252"/>
            <a:chOff x="0" y="0"/>
            <a:chExt cx="4282440" cy="370840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6"/>
              <a:stretch>
                <a:fillRect l="0" t="-6404" r="0" b="-54879"/>
              </a:stretch>
            </a:blipFill>
          </p:spPr>
        </p:sp>
      </p:grpSp>
      <p:grpSp>
        <p:nvGrpSpPr>
          <p:cNvPr name="Group 54" id="54"/>
          <p:cNvGrpSpPr/>
          <p:nvPr/>
        </p:nvGrpSpPr>
        <p:grpSpPr>
          <a:xfrm rot="0">
            <a:off x="11186721" y="3363880"/>
            <a:ext cx="2970069" cy="1180404"/>
            <a:chOff x="0" y="0"/>
            <a:chExt cx="980827" cy="389813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980827" cy="389813"/>
            </a:xfrm>
            <a:custGeom>
              <a:avLst/>
              <a:gdLst/>
              <a:ahLst/>
              <a:cxnLst/>
              <a:rect r="r" b="b" t="t" l="l"/>
              <a:pathLst>
                <a:path h="389813" w="980827">
                  <a:moveTo>
                    <a:pt x="203200" y="389813"/>
                  </a:moveTo>
                  <a:lnTo>
                    <a:pt x="777627" y="389813"/>
                  </a:lnTo>
                  <a:lnTo>
                    <a:pt x="980827" y="0"/>
                  </a:lnTo>
                  <a:lnTo>
                    <a:pt x="0" y="0"/>
                  </a:lnTo>
                  <a:lnTo>
                    <a:pt x="203200" y="389813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56" id="56"/>
            <p:cNvSpPr txBox="true"/>
            <p:nvPr/>
          </p:nvSpPr>
          <p:spPr>
            <a:xfrm>
              <a:off x="127000" y="-38100"/>
              <a:ext cx="726827" cy="4279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11564848" y="2407754"/>
            <a:ext cx="2208259" cy="1912252"/>
            <a:chOff x="0" y="0"/>
            <a:chExt cx="4282440" cy="3708400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7"/>
              <a:stretch>
                <a:fillRect l="0" t="-1056" r="0" b="-52596"/>
              </a:stretch>
            </a:blipFill>
          </p:spPr>
        </p:sp>
      </p:grpSp>
      <p:grpSp>
        <p:nvGrpSpPr>
          <p:cNvPr name="Group 59" id="59"/>
          <p:cNvGrpSpPr/>
          <p:nvPr/>
        </p:nvGrpSpPr>
        <p:grpSpPr>
          <a:xfrm rot="-10800000">
            <a:off x="12486570" y="5702981"/>
            <a:ext cx="2757622" cy="1091851"/>
            <a:chOff x="0" y="0"/>
            <a:chExt cx="980827" cy="388348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980827" cy="388348"/>
            </a:xfrm>
            <a:custGeom>
              <a:avLst/>
              <a:gdLst/>
              <a:ahLst/>
              <a:cxnLst/>
              <a:rect r="r" b="b" t="t" l="l"/>
              <a:pathLst>
                <a:path h="388348" w="980827">
                  <a:moveTo>
                    <a:pt x="203200" y="388348"/>
                  </a:moveTo>
                  <a:lnTo>
                    <a:pt x="777627" y="388348"/>
                  </a:lnTo>
                  <a:lnTo>
                    <a:pt x="980827" y="0"/>
                  </a:lnTo>
                  <a:lnTo>
                    <a:pt x="0" y="0"/>
                  </a:lnTo>
                  <a:lnTo>
                    <a:pt x="203200" y="388348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61" id="61"/>
            <p:cNvSpPr txBox="true"/>
            <p:nvPr/>
          </p:nvSpPr>
          <p:spPr>
            <a:xfrm>
              <a:off x="127000" y="-38100"/>
              <a:ext cx="726827" cy="4264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2" id="62"/>
          <p:cNvSpPr txBox="true"/>
          <p:nvPr/>
        </p:nvSpPr>
        <p:spPr>
          <a:xfrm rot="0">
            <a:off x="2403183" y="659626"/>
            <a:ext cx="13717288" cy="1179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76"/>
              </a:lnSpc>
            </a:pPr>
            <a:r>
              <a:rPr lang="en-US" sz="8876">
                <a:solidFill>
                  <a:srgbClr val="FFFFFF"/>
                </a:solidFill>
                <a:latin typeface="Intro Rust"/>
                <a:ea typeface="Intro Rust"/>
                <a:cs typeface="Intro Rust"/>
                <a:sym typeface="Intro Rust"/>
              </a:rPr>
              <a:t>Meet our Counselors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8408530" y="4375569"/>
            <a:ext cx="2466106" cy="3554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8"/>
              </a:lnSpc>
              <a:spcBef>
                <a:spcPct val="0"/>
              </a:spcBef>
            </a:pPr>
            <a:r>
              <a:rPr lang="en-US" b="true" sz="19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Gabriela Cordova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8866774" y="4743732"/>
            <a:ext cx="1669825" cy="43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72"/>
              </a:lnSpc>
            </a:pPr>
            <a:r>
              <a:rPr lang="en-US" b="true" sz="1266" i="true">
                <a:solidFill>
                  <a:srgbClr val="000000"/>
                </a:solidFill>
                <a:latin typeface="Poppins Semi-Bold Italics"/>
                <a:ea typeface="Poppins Semi-Bold Italics"/>
                <a:cs typeface="Poppins Semi-Bold Italics"/>
                <a:sym typeface="Poppins Semi-Bold Italics"/>
              </a:rPr>
              <a:t>She/Her(s)</a:t>
            </a:r>
          </a:p>
          <a:p>
            <a:pPr algn="ctr">
              <a:lnSpc>
                <a:spcPts val="1772"/>
              </a:lnSpc>
              <a:spcBef>
                <a:spcPct val="0"/>
              </a:spcBef>
            </a:pPr>
            <a:r>
              <a:rPr lang="en-US" b="true" sz="1266" i="true">
                <a:solidFill>
                  <a:srgbClr val="000000"/>
                </a:solidFill>
                <a:latin typeface="Poppins Semi-Bold Italics"/>
                <a:ea typeface="Poppins Semi-Bold Italics"/>
                <a:cs typeface="Poppins Semi-Bold Italics"/>
                <a:sym typeface="Poppins Semi-Bold Italics"/>
              </a:rPr>
              <a:t>Counselor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4874701" y="8330210"/>
            <a:ext cx="1541260" cy="403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36"/>
              </a:lnSpc>
            </a:pPr>
            <a:r>
              <a:rPr lang="en-US" b="true" sz="1168" i="true">
                <a:solidFill>
                  <a:srgbClr val="000000"/>
                </a:solidFill>
                <a:latin typeface="Poppins Semi-Bold Italics"/>
                <a:ea typeface="Poppins Semi-Bold Italics"/>
                <a:cs typeface="Poppins Semi-Bold Italics"/>
                <a:sym typeface="Poppins Semi-Bold Italics"/>
              </a:rPr>
              <a:t>She/Her(s)</a:t>
            </a:r>
          </a:p>
          <a:p>
            <a:pPr algn="ctr">
              <a:lnSpc>
                <a:spcPts val="1636"/>
              </a:lnSpc>
              <a:spcBef>
                <a:spcPct val="0"/>
              </a:spcBef>
            </a:pPr>
            <a:r>
              <a:rPr lang="en-US" b="true" sz="1168" i="true">
                <a:solidFill>
                  <a:srgbClr val="000000"/>
                </a:solidFill>
                <a:latin typeface="Poppins Semi-Bold Italics"/>
                <a:ea typeface="Poppins Semi-Bold Italics"/>
                <a:cs typeface="Poppins Semi-Bold Italics"/>
                <a:sym typeface="Poppins Semi-Bold Italics"/>
              </a:rPr>
              <a:t>Counselor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4773944" y="7946739"/>
            <a:ext cx="1742774" cy="3229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46"/>
              </a:lnSpc>
              <a:spcBef>
                <a:spcPct val="0"/>
              </a:spcBef>
            </a:pPr>
            <a:r>
              <a:rPr lang="en-US" b="true" sz="1818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Arleen Palafox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7276718" y="7778489"/>
            <a:ext cx="2236241" cy="3229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46"/>
              </a:lnSpc>
              <a:spcBef>
                <a:spcPct val="0"/>
              </a:spcBef>
            </a:pPr>
            <a:r>
              <a:rPr lang="en-US" b="true" sz="1818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Maggie Munoz 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7624208" y="8142636"/>
            <a:ext cx="1541260" cy="403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36"/>
              </a:lnSpc>
            </a:pPr>
            <a:r>
              <a:rPr lang="en-US" b="true" sz="1168" i="true">
                <a:solidFill>
                  <a:srgbClr val="000000"/>
                </a:solidFill>
                <a:latin typeface="Poppins Semi-Bold Italics"/>
                <a:ea typeface="Poppins Semi-Bold Italics"/>
                <a:cs typeface="Poppins Semi-Bold Italics"/>
                <a:sym typeface="Poppins Semi-Bold Italics"/>
              </a:rPr>
              <a:t>She/Ella/They</a:t>
            </a:r>
          </a:p>
          <a:p>
            <a:pPr algn="ctr">
              <a:lnSpc>
                <a:spcPts val="1636"/>
              </a:lnSpc>
              <a:spcBef>
                <a:spcPct val="0"/>
              </a:spcBef>
            </a:pPr>
            <a:r>
              <a:rPr lang="en-US" b="true" sz="1168" i="true">
                <a:solidFill>
                  <a:srgbClr val="000000"/>
                </a:solidFill>
                <a:latin typeface="Poppins Semi-Bold Italics"/>
                <a:ea typeface="Poppins Semi-Bold Italics"/>
                <a:cs typeface="Poppins Semi-Bold Italics"/>
                <a:sym typeface="Poppins Semi-Bold Italics"/>
              </a:rPr>
              <a:t>Counselor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10337129" y="8276865"/>
            <a:ext cx="1541260" cy="403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36"/>
              </a:lnSpc>
            </a:pPr>
            <a:r>
              <a:rPr lang="en-US" b="true" sz="1168" i="true">
                <a:solidFill>
                  <a:srgbClr val="000000"/>
                </a:solidFill>
                <a:latin typeface="Poppins Medium Italics"/>
                <a:ea typeface="Poppins Medium Italics"/>
                <a:cs typeface="Poppins Medium Italics"/>
                <a:sym typeface="Poppins Medium Italics"/>
              </a:rPr>
              <a:t>He/Him</a:t>
            </a:r>
          </a:p>
          <a:p>
            <a:pPr algn="ctr">
              <a:lnSpc>
                <a:spcPts val="1636"/>
              </a:lnSpc>
              <a:spcBef>
                <a:spcPct val="0"/>
              </a:spcBef>
            </a:pPr>
            <a:r>
              <a:rPr lang="en-US" b="true" sz="1168" i="true">
                <a:solidFill>
                  <a:srgbClr val="000000"/>
                </a:solidFill>
                <a:latin typeface="Poppins Medium Italics"/>
                <a:ea typeface="Poppins Medium Italics"/>
                <a:cs typeface="Poppins Medium Italics"/>
                <a:sym typeface="Poppins Medium Italics"/>
              </a:rPr>
              <a:t>Counselor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10236372" y="7932598"/>
            <a:ext cx="1742774" cy="3229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46"/>
              </a:lnSpc>
              <a:spcBef>
                <a:spcPct val="0"/>
              </a:spcBef>
            </a:pPr>
            <a:r>
              <a:rPr lang="en-US" b="true" sz="1818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Jon Ng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5495787" y="4678385"/>
            <a:ext cx="2466106" cy="3554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8"/>
              </a:lnSpc>
              <a:spcBef>
                <a:spcPct val="0"/>
              </a:spcBef>
            </a:pPr>
            <a:r>
              <a:rPr lang="en-US" b="true" sz="19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MaryAnn Guevarra</a:t>
            </a:r>
          </a:p>
        </p:txBody>
      </p:sp>
      <p:sp>
        <p:nvSpPr>
          <p:cNvPr name="TextBox 72" id="72"/>
          <p:cNvSpPr txBox="true"/>
          <p:nvPr/>
        </p:nvSpPr>
        <p:spPr>
          <a:xfrm rot="0">
            <a:off x="5954031" y="5046548"/>
            <a:ext cx="1669825" cy="43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72"/>
              </a:lnSpc>
            </a:pPr>
            <a:r>
              <a:rPr lang="en-US" b="true" sz="1266" i="true">
                <a:solidFill>
                  <a:srgbClr val="000000"/>
                </a:solidFill>
                <a:latin typeface="Poppins Semi-Bold Italics"/>
                <a:ea typeface="Poppins Semi-Bold Italics"/>
                <a:cs typeface="Poppins Semi-Bold Italics"/>
                <a:sym typeface="Poppins Semi-Bold Italics"/>
              </a:rPr>
              <a:t>She/Her</a:t>
            </a:r>
          </a:p>
          <a:p>
            <a:pPr algn="ctr">
              <a:lnSpc>
                <a:spcPts val="1772"/>
              </a:lnSpc>
              <a:spcBef>
                <a:spcPct val="0"/>
              </a:spcBef>
            </a:pPr>
            <a:r>
              <a:rPr lang="en-US" b="true" sz="1266" i="true">
                <a:solidFill>
                  <a:srgbClr val="000000"/>
                </a:solidFill>
                <a:latin typeface="Poppins Semi-Bold Italics"/>
                <a:ea typeface="Poppins Semi-Bold Italics"/>
                <a:cs typeface="Poppins Semi-Bold Italics"/>
                <a:sym typeface="Poppins Semi-Bold Italics"/>
              </a:rPr>
              <a:t>Counselor</a:t>
            </a:r>
          </a:p>
        </p:txBody>
      </p:sp>
      <p:sp>
        <p:nvSpPr>
          <p:cNvPr name="TextBox 73" id="73"/>
          <p:cNvSpPr txBox="true"/>
          <p:nvPr/>
        </p:nvSpPr>
        <p:spPr>
          <a:xfrm rot="0">
            <a:off x="11435924" y="4684667"/>
            <a:ext cx="2466106" cy="3554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8"/>
              </a:lnSpc>
              <a:spcBef>
                <a:spcPct val="0"/>
              </a:spcBef>
            </a:pPr>
            <a:r>
              <a:rPr lang="en-US" b="true" sz="19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Laura Marin</a:t>
            </a:r>
          </a:p>
        </p:txBody>
      </p:sp>
      <p:sp>
        <p:nvSpPr>
          <p:cNvPr name="TextBox 74" id="74"/>
          <p:cNvSpPr txBox="true"/>
          <p:nvPr/>
        </p:nvSpPr>
        <p:spPr>
          <a:xfrm rot="0">
            <a:off x="11894168" y="5052830"/>
            <a:ext cx="1669825" cy="43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72"/>
              </a:lnSpc>
            </a:pPr>
            <a:r>
              <a:rPr lang="en-US" b="true" sz="1266" i="true">
                <a:solidFill>
                  <a:srgbClr val="000000"/>
                </a:solidFill>
                <a:latin typeface="Poppins Semi-Bold Italics"/>
                <a:ea typeface="Poppins Semi-Bold Italics"/>
                <a:cs typeface="Poppins Semi-Bold Italics"/>
                <a:sym typeface="Poppins Semi-Bold Italics"/>
              </a:rPr>
              <a:t>She/Her(s)</a:t>
            </a:r>
          </a:p>
          <a:p>
            <a:pPr algn="ctr">
              <a:lnSpc>
                <a:spcPts val="1772"/>
              </a:lnSpc>
              <a:spcBef>
                <a:spcPct val="0"/>
              </a:spcBef>
            </a:pPr>
            <a:r>
              <a:rPr lang="en-US" b="true" sz="1266" i="true">
                <a:solidFill>
                  <a:srgbClr val="000000"/>
                </a:solidFill>
                <a:latin typeface="Poppins Semi-Bold Italics"/>
                <a:ea typeface="Poppins Semi-Bold Italics"/>
                <a:cs typeface="Poppins Semi-Bold Italics"/>
                <a:sym typeface="Poppins Semi-Bold Italics"/>
              </a:rPr>
              <a:t>Counselor</a:t>
            </a:r>
          </a:p>
        </p:txBody>
      </p:sp>
      <p:sp>
        <p:nvSpPr>
          <p:cNvPr name="TextBox 75" id="75"/>
          <p:cNvSpPr txBox="true"/>
          <p:nvPr/>
        </p:nvSpPr>
        <p:spPr>
          <a:xfrm rot="0">
            <a:off x="12720249" y="7916133"/>
            <a:ext cx="2445147" cy="299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29"/>
              </a:lnSpc>
              <a:spcBef>
                <a:spcPct val="0"/>
              </a:spcBef>
            </a:pPr>
            <a:r>
              <a:rPr lang="en-US" b="true" sz="166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Jacqueline Ovalle</a:t>
            </a:r>
          </a:p>
        </p:txBody>
      </p:sp>
      <p:grpSp>
        <p:nvGrpSpPr>
          <p:cNvPr name="Group 76" id="76"/>
          <p:cNvGrpSpPr/>
          <p:nvPr/>
        </p:nvGrpSpPr>
        <p:grpSpPr>
          <a:xfrm rot="0">
            <a:off x="12741329" y="5797286"/>
            <a:ext cx="2402987" cy="2080879"/>
            <a:chOff x="0" y="0"/>
            <a:chExt cx="4282440" cy="3708400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4282440" cy="3708400"/>
            </a:xfrm>
            <a:custGeom>
              <a:avLst/>
              <a:gdLst/>
              <a:ahLst/>
              <a:cxnLst/>
              <a:rect r="r" b="b" t="t" l="l"/>
              <a:pathLst>
                <a:path h="3708400" w="428244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8"/>
              <a:stretch>
                <a:fillRect l="0" t="-7707" r="0" b="-7707"/>
              </a:stretch>
            </a:blipFill>
          </p:spPr>
        </p:sp>
      </p:grpSp>
      <p:sp>
        <p:nvSpPr>
          <p:cNvPr name="TextBox 78" id="78"/>
          <p:cNvSpPr txBox="true"/>
          <p:nvPr/>
        </p:nvSpPr>
        <p:spPr>
          <a:xfrm rot="0">
            <a:off x="13094751" y="8226936"/>
            <a:ext cx="1541260" cy="403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36"/>
              </a:lnSpc>
            </a:pPr>
            <a:r>
              <a:rPr lang="en-US" b="true" sz="1168" i="true">
                <a:solidFill>
                  <a:srgbClr val="000000"/>
                </a:solidFill>
                <a:latin typeface="Poppins Medium Italics"/>
                <a:ea typeface="Poppins Medium Italics"/>
                <a:cs typeface="Poppins Medium Italics"/>
                <a:sym typeface="Poppins Medium Italics"/>
              </a:rPr>
              <a:t>She/Hers</a:t>
            </a:r>
          </a:p>
          <a:p>
            <a:pPr algn="ctr">
              <a:lnSpc>
                <a:spcPts val="1636"/>
              </a:lnSpc>
              <a:spcBef>
                <a:spcPct val="0"/>
              </a:spcBef>
            </a:pPr>
            <a:r>
              <a:rPr lang="en-US" b="true" sz="1168" i="true">
                <a:solidFill>
                  <a:srgbClr val="000000"/>
                </a:solidFill>
                <a:latin typeface="Poppins Medium Italics"/>
                <a:ea typeface="Poppins Medium Italics"/>
                <a:cs typeface="Poppins Medium Italics"/>
                <a:sym typeface="Poppins Medium Italics"/>
              </a:rPr>
              <a:t>Counselor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089434" y="-189472"/>
            <a:ext cx="2664422" cy="1218172"/>
            <a:chOff x="0" y="0"/>
            <a:chExt cx="483446" cy="2210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1038153" y="0"/>
            <a:ext cx="4393457" cy="839228"/>
            <a:chOff x="0" y="0"/>
            <a:chExt cx="1157124" cy="22103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479025" y="-189472"/>
            <a:ext cx="2664422" cy="1218172"/>
            <a:chOff x="0" y="0"/>
            <a:chExt cx="483446" cy="221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765092" y="567238"/>
            <a:ext cx="12909208" cy="1108982"/>
            <a:chOff x="0" y="0"/>
            <a:chExt cx="6123943" cy="52608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123942" cy="526085"/>
            </a:xfrm>
            <a:custGeom>
              <a:avLst/>
              <a:gdLst/>
              <a:ahLst/>
              <a:cxnLst/>
              <a:rect r="r" b="b" t="t" l="l"/>
              <a:pathLst>
                <a:path h="526085" w="6123942">
                  <a:moveTo>
                    <a:pt x="5920742" y="0"/>
                  </a:moveTo>
                  <a:cubicBezTo>
                    <a:pt x="6032967" y="0"/>
                    <a:pt x="6123942" y="117768"/>
                    <a:pt x="6123942" y="263043"/>
                  </a:cubicBezTo>
                  <a:cubicBezTo>
                    <a:pt x="6123942" y="408317"/>
                    <a:pt x="6032967" y="526085"/>
                    <a:pt x="5920742" y="526085"/>
                  </a:cubicBezTo>
                  <a:lnTo>
                    <a:pt x="203200" y="526085"/>
                  </a:lnTo>
                  <a:cubicBezTo>
                    <a:pt x="90976" y="526085"/>
                    <a:pt x="0" y="408317"/>
                    <a:pt x="0" y="263043"/>
                  </a:cubicBezTo>
                  <a:cubicBezTo>
                    <a:pt x="0" y="117768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97B2">
                    <a:alpha val="100000"/>
                  </a:srgbClr>
                </a:gs>
                <a:gs pos="100000">
                  <a:srgbClr val="7ED957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6123943" cy="564185"/>
            </a:xfrm>
            <a:prstGeom prst="rect">
              <a:avLst/>
            </a:prstGeom>
          </p:spPr>
          <p:txBody>
            <a:bodyPr anchor="ctr" rtlCol="false" tIns="55023" lIns="55023" bIns="55023" rIns="55023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028700" y="1789554"/>
            <a:ext cx="8002486" cy="8002486"/>
          </a:xfrm>
          <a:custGeom>
            <a:avLst/>
            <a:gdLst/>
            <a:ahLst/>
            <a:cxnLst/>
            <a:rect r="r" b="b" t="t" l="l"/>
            <a:pathLst>
              <a:path h="8002486" w="8002486">
                <a:moveTo>
                  <a:pt x="0" y="0"/>
                </a:moveTo>
                <a:lnTo>
                  <a:pt x="8002486" y="0"/>
                </a:lnTo>
                <a:lnTo>
                  <a:pt x="8002486" y="8002486"/>
                </a:lnTo>
                <a:lnTo>
                  <a:pt x="0" y="80024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178106" y="2938960"/>
            <a:ext cx="5703674" cy="5703674"/>
          </a:xfrm>
          <a:custGeom>
            <a:avLst/>
            <a:gdLst/>
            <a:ahLst/>
            <a:cxnLst/>
            <a:rect r="r" b="b" t="t" l="l"/>
            <a:pathLst>
              <a:path h="5703674" w="5703674">
                <a:moveTo>
                  <a:pt x="0" y="0"/>
                </a:moveTo>
                <a:lnTo>
                  <a:pt x="5703674" y="0"/>
                </a:lnTo>
                <a:lnTo>
                  <a:pt x="5703674" y="5703674"/>
                </a:lnTo>
                <a:lnTo>
                  <a:pt x="0" y="57036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205015" y="3928612"/>
            <a:ext cx="3649855" cy="3649855"/>
          </a:xfrm>
          <a:custGeom>
            <a:avLst/>
            <a:gdLst/>
            <a:ahLst/>
            <a:cxnLst/>
            <a:rect r="r" b="b" t="t" l="l"/>
            <a:pathLst>
              <a:path h="3649855" w="3649855">
                <a:moveTo>
                  <a:pt x="0" y="0"/>
                </a:moveTo>
                <a:lnTo>
                  <a:pt x="3649855" y="0"/>
                </a:lnTo>
                <a:lnTo>
                  <a:pt x="3649855" y="3649855"/>
                </a:lnTo>
                <a:lnTo>
                  <a:pt x="0" y="36498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4141164" y="4902019"/>
            <a:ext cx="1777557" cy="1777557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pic>
        <p:nvPicPr>
          <p:cNvPr name="Picture 20" id="20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3864531" y="4588128"/>
            <a:ext cx="2330824" cy="2330824"/>
          </a:xfrm>
          <a:prstGeom prst="rect">
            <a:avLst/>
          </a:prstGeom>
        </p:spPr>
      </p:pic>
      <p:sp>
        <p:nvSpPr>
          <p:cNvPr name="TextBox 21" id="21"/>
          <p:cNvSpPr txBox="true"/>
          <p:nvPr/>
        </p:nvSpPr>
        <p:spPr>
          <a:xfrm rot="0">
            <a:off x="4157676" y="4095251"/>
            <a:ext cx="1744533" cy="890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b="true" sz="3300" spc="13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FAMILY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027207" y="3133818"/>
            <a:ext cx="4148022" cy="129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b="true" sz="2499" spc="9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STUDENT ORGANIZATIONS</a:t>
            </a:r>
          </a:p>
        </p:txBody>
      </p:sp>
      <p:sp>
        <p:nvSpPr>
          <p:cNvPr name="TextBox 23" id="23"/>
          <p:cNvSpPr txBox="true"/>
          <p:nvPr/>
        </p:nvSpPr>
        <p:spPr>
          <a:xfrm rot="980116">
            <a:off x="4540130" y="2187691"/>
            <a:ext cx="2946038" cy="714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b="true" sz="2399" spc="9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ADMINISTRATORS</a:t>
            </a:r>
          </a:p>
        </p:txBody>
      </p:sp>
      <p:sp>
        <p:nvSpPr>
          <p:cNvPr name="TextBox 24" id="24"/>
          <p:cNvSpPr txBox="true"/>
          <p:nvPr/>
        </p:nvSpPr>
        <p:spPr>
          <a:xfrm rot="-926266">
            <a:off x="4250981" y="8519765"/>
            <a:ext cx="3193788" cy="7665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b="true" sz="2400" spc="9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PROMISE PROGRAM</a:t>
            </a:r>
          </a:p>
        </p:txBody>
      </p:sp>
      <p:sp>
        <p:nvSpPr>
          <p:cNvPr name="TextBox 25" id="25"/>
          <p:cNvSpPr txBox="true"/>
          <p:nvPr/>
        </p:nvSpPr>
        <p:spPr>
          <a:xfrm rot="-3564738">
            <a:off x="7633246" y="7185067"/>
            <a:ext cx="896477" cy="4929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b="true" sz="2400" spc="9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EOPS</a:t>
            </a:r>
          </a:p>
        </p:txBody>
      </p:sp>
      <p:sp>
        <p:nvSpPr>
          <p:cNvPr name="TextBox 26" id="26"/>
          <p:cNvSpPr txBox="true"/>
          <p:nvPr/>
        </p:nvSpPr>
        <p:spPr>
          <a:xfrm rot="4478705">
            <a:off x="6774049" y="4529554"/>
            <a:ext cx="2899296" cy="727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b="true" sz="2400" spc="9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HEALTH SERVICES</a:t>
            </a:r>
          </a:p>
        </p:txBody>
      </p:sp>
      <p:sp>
        <p:nvSpPr>
          <p:cNvPr name="AutoShape 27" id="27"/>
          <p:cNvSpPr/>
          <p:nvPr/>
        </p:nvSpPr>
        <p:spPr>
          <a:xfrm flipH="true">
            <a:off x="6345127" y="6597288"/>
            <a:ext cx="4379858" cy="1400219"/>
          </a:xfrm>
          <a:prstGeom prst="line">
            <a:avLst/>
          </a:prstGeom>
          <a:ln cap="flat" w="95250">
            <a:gradFill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len="sm" w="sm"/>
            <a:tailEnd type="arrow" len="sm" w="med"/>
          </a:ln>
        </p:spPr>
      </p:sp>
      <p:sp>
        <p:nvSpPr>
          <p:cNvPr name="AutoShape 28" id="28"/>
          <p:cNvSpPr/>
          <p:nvPr/>
        </p:nvSpPr>
        <p:spPr>
          <a:xfrm flipH="true">
            <a:off x="6976484" y="2722004"/>
            <a:ext cx="4708903" cy="1089314"/>
          </a:xfrm>
          <a:prstGeom prst="line">
            <a:avLst/>
          </a:prstGeom>
          <a:ln cap="flat" w="95250">
            <a:gradFill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len="sm" w="sm"/>
            <a:tailEnd type="arrow" len="sm" w="med"/>
          </a:ln>
        </p:spPr>
      </p:sp>
      <p:grpSp>
        <p:nvGrpSpPr>
          <p:cNvPr name="Group 29" id="29"/>
          <p:cNvGrpSpPr/>
          <p:nvPr/>
        </p:nvGrpSpPr>
        <p:grpSpPr>
          <a:xfrm rot="0">
            <a:off x="11727014" y="9447772"/>
            <a:ext cx="4393457" cy="839228"/>
            <a:chOff x="0" y="0"/>
            <a:chExt cx="1157124" cy="221031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5244191" y="9258300"/>
            <a:ext cx="2664422" cy="1218172"/>
            <a:chOff x="0" y="0"/>
            <a:chExt cx="483446" cy="2210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4" id="34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6854601" y="9258300"/>
            <a:ext cx="2664422" cy="1218172"/>
            <a:chOff x="0" y="0"/>
            <a:chExt cx="483446" cy="221031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38" id="38"/>
          <p:cNvSpPr/>
          <p:nvPr/>
        </p:nvSpPr>
        <p:spPr>
          <a:xfrm flipH="true">
            <a:off x="6644399" y="8798498"/>
            <a:ext cx="8709403" cy="325156"/>
          </a:xfrm>
          <a:prstGeom prst="line">
            <a:avLst/>
          </a:prstGeom>
          <a:ln cap="flat" w="95250">
            <a:gradFill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len="sm" w="sm"/>
            <a:tailEnd type="arrow" len="sm" w="med"/>
          </a:ln>
        </p:spPr>
      </p:sp>
      <p:grpSp>
        <p:nvGrpSpPr>
          <p:cNvPr name="Group 39" id="39"/>
          <p:cNvGrpSpPr>
            <a:grpSpLocks noChangeAspect="true"/>
          </p:cNvGrpSpPr>
          <p:nvPr/>
        </p:nvGrpSpPr>
        <p:grpSpPr>
          <a:xfrm rot="0">
            <a:off x="11574361" y="2200118"/>
            <a:ext cx="2491265" cy="2894128"/>
            <a:chOff x="0" y="0"/>
            <a:chExt cx="5466080" cy="635000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5439410" cy="6348730"/>
            </a:xfrm>
            <a:custGeom>
              <a:avLst/>
              <a:gdLst/>
              <a:ahLst/>
              <a:cxnLst/>
              <a:rect r="r" b="b" t="t" l="l"/>
              <a:pathLst>
                <a:path h="6348730" w="543941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name="Freeform 41" id="41"/>
            <p:cNvSpPr/>
            <p:nvPr/>
          </p:nvSpPr>
          <p:spPr>
            <a:xfrm flipH="false" flipV="false" rot="0">
              <a:off x="247650" y="294640"/>
              <a:ext cx="4889500" cy="4693920"/>
            </a:xfrm>
            <a:custGeom>
              <a:avLst/>
              <a:gdLst/>
              <a:ahLst/>
              <a:cxnLst/>
              <a:rect r="r" b="b" t="t" l="l"/>
              <a:pathLst>
                <a:path h="4693920" w="488950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0"/>
              <a:stretch>
                <a:fillRect l="-14035" t="0" r="-14035" b="0"/>
              </a:stretch>
            </a:blipFill>
          </p:spPr>
        </p:sp>
        <p:sp>
          <p:nvSpPr>
            <p:cNvPr name="Freeform 42" id="42"/>
            <p:cNvSpPr/>
            <p:nvPr/>
          </p:nvSpPr>
          <p:spPr>
            <a:xfrm flipH="false" flipV="false" rot="0">
              <a:off x="1270" y="6350"/>
              <a:ext cx="5457190" cy="6342380"/>
            </a:xfrm>
            <a:custGeom>
              <a:avLst/>
              <a:gdLst/>
              <a:ahLst/>
              <a:cxnLst/>
              <a:rect r="r" b="b" t="t" l="l"/>
              <a:pathLst>
                <a:path h="6342380" w="545719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7620" y="0"/>
              <a:ext cx="5458460" cy="6344920"/>
            </a:xfrm>
            <a:custGeom>
              <a:avLst/>
              <a:gdLst/>
              <a:ahLst/>
              <a:cxnLst/>
              <a:rect r="r" b="b" t="t" l="l"/>
              <a:pathLst>
                <a:path h="6344920" w="545846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4" id="44"/>
          <p:cNvGrpSpPr>
            <a:grpSpLocks noChangeAspect="true"/>
          </p:cNvGrpSpPr>
          <p:nvPr/>
        </p:nvGrpSpPr>
        <p:grpSpPr>
          <a:xfrm rot="0">
            <a:off x="13522882" y="1685745"/>
            <a:ext cx="2491265" cy="2894128"/>
            <a:chOff x="0" y="0"/>
            <a:chExt cx="5466080" cy="63500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5439410" cy="6348730"/>
            </a:xfrm>
            <a:custGeom>
              <a:avLst/>
              <a:gdLst/>
              <a:ahLst/>
              <a:cxnLst/>
              <a:rect r="r" b="b" t="t" l="l"/>
              <a:pathLst>
                <a:path h="6348730" w="543941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247650" y="294640"/>
              <a:ext cx="4889500" cy="4693920"/>
            </a:xfrm>
            <a:custGeom>
              <a:avLst/>
              <a:gdLst/>
              <a:ahLst/>
              <a:cxnLst/>
              <a:rect r="r" b="b" t="t" l="l"/>
              <a:pathLst>
                <a:path h="4693920" w="488950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1"/>
              <a:stretch>
                <a:fillRect l="-43999" t="0" r="0" b="0"/>
              </a:stretch>
            </a:blip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1270" y="6350"/>
              <a:ext cx="5457190" cy="6342380"/>
            </a:xfrm>
            <a:custGeom>
              <a:avLst/>
              <a:gdLst/>
              <a:ahLst/>
              <a:cxnLst/>
              <a:rect r="r" b="b" t="t" l="l"/>
              <a:pathLst>
                <a:path h="6342380" w="545719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7620" y="0"/>
              <a:ext cx="5458460" cy="6344920"/>
            </a:xfrm>
            <a:custGeom>
              <a:avLst/>
              <a:gdLst/>
              <a:ahLst/>
              <a:cxnLst/>
              <a:rect r="r" b="b" t="t" l="l"/>
              <a:pathLst>
                <a:path h="6344920" w="545846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9" id="49"/>
          <p:cNvGrpSpPr>
            <a:grpSpLocks noChangeAspect="true"/>
          </p:cNvGrpSpPr>
          <p:nvPr/>
        </p:nvGrpSpPr>
        <p:grpSpPr>
          <a:xfrm rot="0">
            <a:off x="10602811" y="5475246"/>
            <a:ext cx="2491265" cy="2894128"/>
            <a:chOff x="0" y="0"/>
            <a:chExt cx="5466080" cy="635000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5439410" cy="6348730"/>
            </a:xfrm>
            <a:custGeom>
              <a:avLst/>
              <a:gdLst/>
              <a:ahLst/>
              <a:cxnLst/>
              <a:rect r="r" b="b" t="t" l="l"/>
              <a:pathLst>
                <a:path h="6348730" w="543941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247650" y="294640"/>
              <a:ext cx="4889500" cy="4693920"/>
            </a:xfrm>
            <a:custGeom>
              <a:avLst/>
              <a:gdLst/>
              <a:ahLst/>
              <a:cxnLst/>
              <a:rect r="r" b="b" t="t" l="l"/>
              <a:pathLst>
                <a:path h="4693920" w="488950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2"/>
              <a:stretch>
                <a:fillRect l="0" t="-19444" r="0" b="-19444"/>
              </a:stretch>
            </a:blipFill>
          </p:spPr>
        </p:sp>
        <p:sp>
          <p:nvSpPr>
            <p:cNvPr name="Freeform 52" id="52"/>
            <p:cNvSpPr/>
            <p:nvPr/>
          </p:nvSpPr>
          <p:spPr>
            <a:xfrm flipH="false" flipV="false" rot="0">
              <a:off x="1270" y="6350"/>
              <a:ext cx="5457190" cy="6342380"/>
            </a:xfrm>
            <a:custGeom>
              <a:avLst/>
              <a:gdLst/>
              <a:ahLst/>
              <a:cxnLst/>
              <a:rect r="r" b="b" t="t" l="l"/>
              <a:pathLst>
                <a:path h="6342380" w="545719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Freeform 53" id="53"/>
            <p:cNvSpPr/>
            <p:nvPr/>
          </p:nvSpPr>
          <p:spPr>
            <a:xfrm flipH="false" flipV="false" rot="0">
              <a:off x="7620" y="0"/>
              <a:ext cx="5458460" cy="6344920"/>
            </a:xfrm>
            <a:custGeom>
              <a:avLst/>
              <a:gdLst/>
              <a:ahLst/>
              <a:cxnLst/>
              <a:rect r="r" b="b" t="t" l="l"/>
              <a:pathLst>
                <a:path h="6344920" w="545846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54" id="54"/>
          <p:cNvGrpSpPr>
            <a:grpSpLocks noChangeAspect="true"/>
          </p:cNvGrpSpPr>
          <p:nvPr/>
        </p:nvGrpSpPr>
        <p:grpSpPr>
          <a:xfrm rot="0">
            <a:off x="14999076" y="7183599"/>
            <a:ext cx="2491265" cy="2894128"/>
            <a:chOff x="0" y="0"/>
            <a:chExt cx="5466080" cy="6350000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5439410" cy="6348730"/>
            </a:xfrm>
            <a:custGeom>
              <a:avLst/>
              <a:gdLst/>
              <a:ahLst/>
              <a:cxnLst/>
              <a:rect r="r" b="b" t="t" l="l"/>
              <a:pathLst>
                <a:path h="6348730" w="543941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name="Freeform 56" id="56"/>
            <p:cNvSpPr/>
            <p:nvPr/>
          </p:nvSpPr>
          <p:spPr>
            <a:xfrm flipH="false" flipV="false" rot="0">
              <a:off x="247650" y="294640"/>
              <a:ext cx="4889500" cy="4693920"/>
            </a:xfrm>
            <a:custGeom>
              <a:avLst/>
              <a:gdLst/>
              <a:ahLst/>
              <a:cxnLst/>
              <a:rect r="r" b="b" t="t" l="l"/>
              <a:pathLst>
                <a:path h="4693920" w="488950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3"/>
              <a:stretch>
                <a:fillRect l="-21999" t="0" r="-22000" b="0"/>
              </a:stretch>
            </a:blipFill>
          </p:spPr>
        </p:sp>
        <p:sp>
          <p:nvSpPr>
            <p:cNvPr name="Freeform 57" id="57"/>
            <p:cNvSpPr/>
            <p:nvPr/>
          </p:nvSpPr>
          <p:spPr>
            <a:xfrm flipH="false" flipV="false" rot="0">
              <a:off x="1270" y="6350"/>
              <a:ext cx="5457190" cy="6342380"/>
            </a:xfrm>
            <a:custGeom>
              <a:avLst/>
              <a:gdLst/>
              <a:ahLst/>
              <a:cxnLst/>
              <a:rect r="r" b="b" t="t" l="l"/>
              <a:pathLst>
                <a:path h="6342380" w="545719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Freeform 58" id="58"/>
            <p:cNvSpPr/>
            <p:nvPr/>
          </p:nvSpPr>
          <p:spPr>
            <a:xfrm flipH="false" flipV="false" rot="0">
              <a:off x="7620" y="0"/>
              <a:ext cx="5458460" cy="6344920"/>
            </a:xfrm>
            <a:custGeom>
              <a:avLst/>
              <a:gdLst/>
              <a:ahLst/>
              <a:cxnLst/>
              <a:rect r="r" b="b" t="t" l="l"/>
              <a:pathLst>
                <a:path h="6344920" w="545846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59" id="59"/>
          <p:cNvGrpSpPr>
            <a:grpSpLocks noChangeAspect="true"/>
          </p:cNvGrpSpPr>
          <p:nvPr/>
        </p:nvGrpSpPr>
        <p:grpSpPr>
          <a:xfrm rot="0">
            <a:off x="15608676" y="4792770"/>
            <a:ext cx="2491265" cy="2894128"/>
            <a:chOff x="0" y="0"/>
            <a:chExt cx="5466080" cy="635000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5439410" cy="6348730"/>
            </a:xfrm>
            <a:custGeom>
              <a:avLst/>
              <a:gdLst/>
              <a:ahLst/>
              <a:cxnLst/>
              <a:rect r="r" b="b" t="t" l="l"/>
              <a:pathLst>
                <a:path h="6348730" w="543941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name="Freeform 61" id="61"/>
            <p:cNvSpPr/>
            <p:nvPr/>
          </p:nvSpPr>
          <p:spPr>
            <a:xfrm flipH="false" flipV="false" rot="0">
              <a:off x="247650" y="294640"/>
              <a:ext cx="4889500" cy="4693920"/>
            </a:xfrm>
            <a:custGeom>
              <a:avLst/>
              <a:gdLst/>
              <a:ahLst/>
              <a:cxnLst/>
              <a:rect r="r" b="b" t="t" l="l"/>
              <a:pathLst>
                <a:path h="4693920" w="488950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4"/>
              <a:stretch>
                <a:fillRect l="-21999" t="0" r="-21999" b="0"/>
              </a:stretch>
            </a:blipFill>
          </p:spPr>
        </p:sp>
        <p:sp>
          <p:nvSpPr>
            <p:cNvPr name="Freeform 62" id="62"/>
            <p:cNvSpPr/>
            <p:nvPr/>
          </p:nvSpPr>
          <p:spPr>
            <a:xfrm flipH="false" flipV="false" rot="0">
              <a:off x="1270" y="6350"/>
              <a:ext cx="5457190" cy="6342380"/>
            </a:xfrm>
            <a:custGeom>
              <a:avLst/>
              <a:gdLst/>
              <a:ahLst/>
              <a:cxnLst/>
              <a:rect r="r" b="b" t="t" l="l"/>
              <a:pathLst>
                <a:path h="6342380" w="545719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Freeform 63" id="63"/>
            <p:cNvSpPr/>
            <p:nvPr/>
          </p:nvSpPr>
          <p:spPr>
            <a:xfrm flipH="false" flipV="false" rot="0">
              <a:off x="7620" y="0"/>
              <a:ext cx="5458460" cy="6344920"/>
            </a:xfrm>
            <a:custGeom>
              <a:avLst/>
              <a:gdLst/>
              <a:ahLst/>
              <a:cxnLst/>
              <a:rect r="r" b="b" t="t" l="l"/>
              <a:pathLst>
                <a:path h="6344920" w="545846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64" id="64"/>
          <p:cNvSpPr txBox="true"/>
          <p:nvPr/>
        </p:nvSpPr>
        <p:spPr>
          <a:xfrm rot="0">
            <a:off x="2992261" y="668226"/>
            <a:ext cx="12454871" cy="935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97"/>
              </a:lnSpc>
            </a:pPr>
            <a:r>
              <a:rPr lang="en-US" sz="6345">
                <a:solidFill>
                  <a:srgbClr val="FFFFFF"/>
                </a:solidFill>
                <a:latin typeface="Intro Rust"/>
                <a:ea typeface="Intro Rust"/>
                <a:cs typeface="Intro Rust"/>
                <a:sym typeface="Intro Rust"/>
              </a:rPr>
              <a:t>STUDENT </a:t>
            </a:r>
            <a:r>
              <a:rPr lang="en-US" sz="6345">
                <a:solidFill>
                  <a:srgbClr val="FFFFFF"/>
                </a:solidFill>
                <a:latin typeface="Intro Rust"/>
                <a:ea typeface="Intro Rust"/>
                <a:cs typeface="Intro Rust"/>
                <a:sym typeface="Intro Rust"/>
              </a:rPr>
              <a:t>CIRCLE OF SUPPORT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4311224" y="5479606"/>
            <a:ext cx="1437437" cy="5557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5"/>
              </a:lnSpc>
              <a:spcBef>
                <a:spcPct val="0"/>
              </a:spcBef>
            </a:pPr>
            <a:r>
              <a:rPr lang="en-US" sz="3246" spc="129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YOU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4059890" y="6502038"/>
            <a:ext cx="1940107" cy="933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b="true" sz="3300" spc="13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FRIENDS</a:t>
            </a:r>
          </a:p>
        </p:txBody>
      </p:sp>
      <p:sp>
        <p:nvSpPr>
          <p:cNvPr name="TextBox 67" id="67"/>
          <p:cNvSpPr txBox="true"/>
          <p:nvPr/>
        </p:nvSpPr>
        <p:spPr>
          <a:xfrm rot="-4899167">
            <a:off x="6116759" y="5716408"/>
            <a:ext cx="2227691" cy="741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b="true" sz="2499" spc="9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PROFESSORS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3943899" y="7666338"/>
            <a:ext cx="2314637" cy="7030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b="true" sz="2499" spc="9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COUNSELORS</a:t>
            </a:r>
          </a:p>
        </p:txBody>
      </p:sp>
      <p:sp>
        <p:nvSpPr>
          <p:cNvPr name="TextBox 69" id="69"/>
          <p:cNvSpPr txBox="true"/>
          <p:nvPr/>
        </p:nvSpPr>
        <p:spPr>
          <a:xfrm rot="5054449">
            <a:off x="1654800" y="5708991"/>
            <a:ext cx="2286921" cy="720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b="true" sz="2499" spc="9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CLASSMATES</a:t>
            </a:r>
          </a:p>
        </p:txBody>
      </p:sp>
      <p:sp>
        <p:nvSpPr>
          <p:cNvPr name="TextBox 70" id="70"/>
          <p:cNvSpPr txBox="true"/>
          <p:nvPr/>
        </p:nvSpPr>
        <p:spPr>
          <a:xfrm rot="-4268487">
            <a:off x="-694054" y="4014357"/>
            <a:ext cx="6123983" cy="18316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b="true" sz="2400" spc="9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ACADEMIC SUCCESS 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b="true" sz="2400" spc="9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CENTER (TUTORING)</a:t>
            </a:r>
          </a:p>
        </p:txBody>
      </p:sp>
      <p:sp>
        <p:nvSpPr>
          <p:cNvPr name="TextBox 71" id="71"/>
          <p:cNvSpPr txBox="true"/>
          <p:nvPr/>
        </p:nvSpPr>
        <p:spPr>
          <a:xfrm rot="-8543891">
            <a:off x="2742242" y="8428893"/>
            <a:ext cx="884862" cy="4803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b="true" sz="2400" spc="9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DSPS</a:t>
            </a:r>
          </a:p>
        </p:txBody>
      </p:sp>
      <p:sp>
        <p:nvSpPr>
          <p:cNvPr name="TextBox 72" id="72"/>
          <p:cNvSpPr txBox="true"/>
          <p:nvPr/>
        </p:nvSpPr>
        <p:spPr>
          <a:xfrm rot="0">
            <a:off x="14004247" y="71487"/>
            <a:ext cx="4019800" cy="5681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3"/>
              </a:lnSpc>
            </a:pPr>
            <a:r>
              <a:rPr lang="en-US" sz="3202" b="true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Content: Meredith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791230" y="331529"/>
            <a:ext cx="10840609" cy="1049739"/>
            <a:chOff x="0" y="0"/>
            <a:chExt cx="5302005" cy="51341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302005" cy="513414"/>
            </a:xfrm>
            <a:custGeom>
              <a:avLst/>
              <a:gdLst/>
              <a:ahLst/>
              <a:cxnLst/>
              <a:rect r="r" b="b" t="t" l="l"/>
              <a:pathLst>
                <a:path h="513414" w="5302005">
                  <a:moveTo>
                    <a:pt x="5098805" y="0"/>
                  </a:moveTo>
                  <a:cubicBezTo>
                    <a:pt x="5211030" y="0"/>
                    <a:pt x="5302005" y="114932"/>
                    <a:pt x="5302005" y="256707"/>
                  </a:cubicBezTo>
                  <a:cubicBezTo>
                    <a:pt x="5302005" y="398483"/>
                    <a:pt x="5211030" y="513414"/>
                    <a:pt x="5098805" y="513414"/>
                  </a:cubicBezTo>
                  <a:lnTo>
                    <a:pt x="203200" y="513414"/>
                  </a:lnTo>
                  <a:cubicBezTo>
                    <a:pt x="90976" y="513414"/>
                    <a:pt x="0" y="398483"/>
                    <a:pt x="0" y="256707"/>
                  </a:cubicBezTo>
                  <a:cubicBezTo>
                    <a:pt x="0" y="114932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302005" cy="5515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5400000">
            <a:off x="134392" y="5684793"/>
            <a:ext cx="11460502" cy="5520824"/>
            <a:chOff x="0" y="0"/>
            <a:chExt cx="1011470" cy="48725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11470" cy="487251"/>
            </a:xfrm>
            <a:custGeom>
              <a:avLst/>
              <a:gdLst/>
              <a:ahLst/>
              <a:cxnLst/>
              <a:rect r="r" b="b" t="t" l="l"/>
              <a:pathLst>
                <a:path h="487251" w="1011470">
                  <a:moveTo>
                    <a:pt x="808270" y="0"/>
                  </a:moveTo>
                  <a:cubicBezTo>
                    <a:pt x="920494" y="0"/>
                    <a:pt x="1011470" y="109075"/>
                    <a:pt x="1011470" y="243626"/>
                  </a:cubicBezTo>
                  <a:cubicBezTo>
                    <a:pt x="1011470" y="378176"/>
                    <a:pt x="920494" y="487251"/>
                    <a:pt x="808270" y="487251"/>
                  </a:cubicBezTo>
                  <a:lnTo>
                    <a:pt x="203200" y="487251"/>
                  </a:lnTo>
                  <a:cubicBezTo>
                    <a:pt x="90976" y="487251"/>
                    <a:pt x="0" y="378176"/>
                    <a:pt x="0" y="243626"/>
                  </a:cubicBezTo>
                  <a:cubicBezTo>
                    <a:pt x="0" y="10907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DA1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011470" cy="5253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20705" y="1709259"/>
            <a:ext cx="2887876" cy="2887876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BD59"/>
            </a:solidFill>
            <a:ln w="76200" cap="sq">
              <a:gradFill>
                <a:gsLst>
                  <a:gs pos="0">
                    <a:srgbClr val="0CC0DF">
                      <a:alpha val="100000"/>
                    </a:srgbClr>
                  </a:gs>
                  <a:gs pos="100000">
                    <a:srgbClr val="FFDE59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5400000">
            <a:off x="6693105" y="5684793"/>
            <a:ext cx="11460502" cy="5520824"/>
            <a:chOff x="0" y="0"/>
            <a:chExt cx="1011470" cy="48725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11470" cy="487251"/>
            </a:xfrm>
            <a:custGeom>
              <a:avLst/>
              <a:gdLst/>
              <a:ahLst/>
              <a:cxnLst/>
              <a:rect r="r" b="b" t="t" l="l"/>
              <a:pathLst>
                <a:path h="487251" w="1011470">
                  <a:moveTo>
                    <a:pt x="808270" y="0"/>
                  </a:moveTo>
                  <a:cubicBezTo>
                    <a:pt x="920494" y="0"/>
                    <a:pt x="1011470" y="109075"/>
                    <a:pt x="1011470" y="243626"/>
                  </a:cubicBezTo>
                  <a:cubicBezTo>
                    <a:pt x="1011470" y="378176"/>
                    <a:pt x="920494" y="487251"/>
                    <a:pt x="808270" y="487251"/>
                  </a:cubicBezTo>
                  <a:lnTo>
                    <a:pt x="203200" y="487251"/>
                  </a:lnTo>
                  <a:cubicBezTo>
                    <a:pt x="90976" y="487251"/>
                    <a:pt x="0" y="378176"/>
                    <a:pt x="0" y="243626"/>
                  </a:cubicBezTo>
                  <a:cubicBezTo>
                    <a:pt x="0" y="10907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DA1A6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011470" cy="5253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979418" y="1709259"/>
            <a:ext cx="2887876" cy="2887876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BD59"/>
            </a:solidFill>
            <a:ln w="76200" cap="sq">
              <a:gradFill>
                <a:gsLst>
                  <a:gs pos="0">
                    <a:srgbClr val="0CC0DF">
                      <a:alpha val="100000"/>
                    </a:srgbClr>
                  </a:gs>
                  <a:gs pos="100000">
                    <a:srgbClr val="FFDE59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4485033" y="1773587"/>
            <a:ext cx="2759221" cy="2759221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5000" t="0" r="-25000" b="0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1043746" y="1773587"/>
            <a:ext cx="2759221" cy="27592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39631" t="0" r="-10461" b="0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2782732" y="346219"/>
            <a:ext cx="12722537" cy="103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49"/>
              </a:lnSpc>
            </a:pPr>
            <a:r>
              <a:rPr lang="en-US" sz="6999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 Campus Resources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034298" y="4760437"/>
            <a:ext cx="3660690" cy="980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20"/>
              </a:lnSpc>
            </a:pPr>
            <a:r>
              <a:rPr lang="en-US" sz="3380">
                <a:solidFill>
                  <a:srgbClr val="FFFFFF"/>
                </a:solidFill>
                <a:latin typeface="Intro Rust"/>
                <a:ea typeface="Intro Rust"/>
                <a:cs typeface="Intro Rust"/>
                <a:sym typeface="Intro Rust"/>
              </a:rPr>
              <a:t>CAREER &amp; LIFE DESIGN CENTER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3348916" y="5749815"/>
            <a:ext cx="5031455" cy="42330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9291" indent="-334646" lvl="1">
              <a:lnSpc>
                <a:spcPts val="3689"/>
              </a:lnSpc>
              <a:buFont typeface="Arial"/>
              <a:buChar char="•"/>
            </a:pPr>
            <a:r>
              <a:rPr lang="en-US" b="true" sz="3100" spc="124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Career Exploration </a:t>
            </a:r>
          </a:p>
          <a:p>
            <a:pPr algn="l" marL="1338582" indent="-446194" lvl="2">
              <a:lnSpc>
                <a:spcPts val="3689"/>
              </a:lnSpc>
              <a:buFont typeface="Arial"/>
              <a:buChar char="⚬"/>
            </a:pPr>
            <a:r>
              <a:rPr lang="en-US" b="true" sz="3100" spc="124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What Can I Do With This Major?</a:t>
            </a:r>
          </a:p>
          <a:p>
            <a:pPr algn="l">
              <a:lnSpc>
                <a:spcPts val="3689"/>
              </a:lnSpc>
            </a:pPr>
          </a:p>
          <a:p>
            <a:pPr algn="l" marL="669291" indent="-334646" lvl="1">
              <a:lnSpc>
                <a:spcPts val="3689"/>
              </a:lnSpc>
              <a:buFont typeface="Arial"/>
              <a:buChar char="•"/>
            </a:pPr>
            <a:r>
              <a:rPr lang="en-US" b="true" sz="3100" spc="124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Resume &amp; Cover Letter </a:t>
            </a:r>
          </a:p>
          <a:p>
            <a:pPr algn="l">
              <a:lnSpc>
                <a:spcPts val="3689"/>
              </a:lnSpc>
            </a:pPr>
          </a:p>
          <a:p>
            <a:pPr algn="l" marL="669291" indent="-334646" lvl="1">
              <a:lnSpc>
                <a:spcPts val="3689"/>
              </a:lnSpc>
              <a:buFont typeface="Arial"/>
              <a:buChar char="•"/>
            </a:pPr>
            <a:r>
              <a:rPr lang="en-US" b="true" sz="3100" spc="124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Interview Preparation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662945" y="6011753"/>
            <a:ext cx="5465821" cy="37377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9289" indent="-334645" lvl="1">
              <a:lnSpc>
                <a:spcPts val="3688"/>
              </a:lnSpc>
              <a:buFont typeface="Arial"/>
              <a:buChar char="•"/>
            </a:pPr>
            <a:r>
              <a:rPr lang="en-US" b="true" sz="3099" spc="12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University Admissions guidance</a:t>
            </a:r>
          </a:p>
          <a:p>
            <a:pPr algn="l">
              <a:lnSpc>
                <a:spcPts val="3688"/>
              </a:lnSpc>
            </a:pPr>
          </a:p>
          <a:p>
            <a:pPr algn="l" marL="669289" indent="-334645" lvl="1">
              <a:lnSpc>
                <a:spcPts val="3688"/>
              </a:lnSpc>
              <a:buFont typeface="Arial"/>
              <a:buChar char="•"/>
            </a:pPr>
            <a:r>
              <a:rPr lang="en-US" b="true" sz="3099" spc="12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Transfer Process</a:t>
            </a:r>
          </a:p>
          <a:p>
            <a:pPr algn="l">
              <a:lnSpc>
                <a:spcPts val="3688"/>
              </a:lnSpc>
            </a:pPr>
          </a:p>
          <a:p>
            <a:pPr algn="l" marL="669289" indent="-334645" lvl="1">
              <a:lnSpc>
                <a:spcPts val="3688"/>
              </a:lnSpc>
              <a:buFont typeface="Arial"/>
              <a:buChar char="•"/>
            </a:pPr>
            <a:r>
              <a:rPr lang="en-US" b="true" sz="3099" spc="12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Transfer Fairs</a:t>
            </a:r>
          </a:p>
          <a:p>
            <a:pPr algn="l">
              <a:lnSpc>
                <a:spcPts val="3688"/>
              </a:lnSpc>
            </a:pPr>
          </a:p>
          <a:p>
            <a:pPr algn="l" marL="669289" indent="-334645" lvl="1">
              <a:lnSpc>
                <a:spcPts val="3688"/>
              </a:lnSpc>
              <a:buFont typeface="Arial"/>
              <a:buChar char="•"/>
            </a:pPr>
            <a:r>
              <a:rPr lang="en-US" b="true" sz="3099" spc="12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Workshops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941346" y="4951455"/>
            <a:ext cx="4964020" cy="598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1"/>
              </a:lnSpc>
            </a:pPr>
            <a:r>
              <a:rPr lang="en-US" sz="4089">
                <a:solidFill>
                  <a:srgbClr val="FFFFFF"/>
                </a:solidFill>
                <a:latin typeface="Intro Rust"/>
                <a:ea typeface="Intro Rust"/>
                <a:cs typeface="Intro Rust"/>
                <a:sym typeface="Intro Rust"/>
              </a:rPr>
              <a:t>TRANSFER CENTER</a:t>
            </a:r>
          </a:p>
        </p:txBody>
      </p:sp>
      <p:grpSp>
        <p:nvGrpSpPr>
          <p:cNvPr name="Group 26" id="26"/>
          <p:cNvGrpSpPr/>
          <p:nvPr/>
        </p:nvGrpSpPr>
        <p:grpSpPr>
          <a:xfrm rot="-5400000">
            <a:off x="-2081741" y="3708904"/>
            <a:ext cx="4393457" cy="839228"/>
            <a:chOff x="0" y="0"/>
            <a:chExt cx="1157124" cy="221031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8" id="28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-5400000">
            <a:off x="-2337528" y="9281747"/>
            <a:ext cx="4905032" cy="839228"/>
            <a:chOff x="0" y="0"/>
            <a:chExt cx="1291860" cy="221031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1" id="31"/>
            <p:cNvSpPr txBox="true"/>
            <p:nvPr/>
          </p:nvSpPr>
          <p:spPr>
            <a:xfrm>
              <a:off x="101600" y="-38100"/>
              <a:ext cx="1088660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-5400000">
            <a:off x="-1217223" y="866772"/>
            <a:ext cx="2664422" cy="1218172"/>
            <a:chOff x="0" y="0"/>
            <a:chExt cx="483446" cy="2210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-5400000">
            <a:off x="-1217223" y="-743637"/>
            <a:ext cx="2664422" cy="1218172"/>
            <a:chOff x="0" y="0"/>
            <a:chExt cx="483446" cy="221031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7" id="37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-5400000">
            <a:off x="-1217223" y="6173207"/>
            <a:ext cx="2664422" cy="1218172"/>
            <a:chOff x="0" y="0"/>
            <a:chExt cx="483446" cy="221031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-5400000">
            <a:off x="15995334" y="4389496"/>
            <a:ext cx="4393457" cy="839228"/>
            <a:chOff x="0" y="0"/>
            <a:chExt cx="1157124" cy="221031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3" id="43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-5400000">
            <a:off x="15739546" y="9962338"/>
            <a:ext cx="4905032" cy="839228"/>
            <a:chOff x="0" y="0"/>
            <a:chExt cx="1291860" cy="221031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6" id="46"/>
            <p:cNvSpPr txBox="true"/>
            <p:nvPr/>
          </p:nvSpPr>
          <p:spPr>
            <a:xfrm>
              <a:off x="101600" y="-38100"/>
              <a:ext cx="1088660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-5400000">
            <a:off x="16859851" y="1547364"/>
            <a:ext cx="2664422" cy="1218172"/>
            <a:chOff x="0" y="0"/>
            <a:chExt cx="483446" cy="221031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49" id="49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-5400000">
            <a:off x="16859851" y="-63046"/>
            <a:ext cx="2664422" cy="1218172"/>
            <a:chOff x="0" y="0"/>
            <a:chExt cx="483446" cy="221031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52" id="52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-5400000">
            <a:off x="16859851" y="6853799"/>
            <a:ext cx="2664422" cy="1218172"/>
            <a:chOff x="0" y="0"/>
            <a:chExt cx="483446" cy="221031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55" id="55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400000">
            <a:off x="1018041" y="6197528"/>
            <a:ext cx="9974802" cy="5148109"/>
            <a:chOff x="0" y="0"/>
            <a:chExt cx="944082" cy="4872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44082" cy="487251"/>
            </a:xfrm>
            <a:custGeom>
              <a:avLst/>
              <a:gdLst/>
              <a:ahLst/>
              <a:cxnLst/>
              <a:rect r="r" b="b" t="t" l="l"/>
              <a:pathLst>
                <a:path h="487251" w="944082">
                  <a:moveTo>
                    <a:pt x="740882" y="0"/>
                  </a:moveTo>
                  <a:cubicBezTo>
                    <a:pt x="853106" y="0"/>
                    <a:pt x="944082" y="109075"/>
                    <a:pt x="944082" y="243626"/>
                  </a:cubicBezTo>
                  <a:cubicBezTo>
                    <a:pt x="944082" y="378176"/>
                    <a:pt x="853106" y="487251"/>
                    <a:pt x="740882" y="487251"/>
                  </a:cubicBezTo>
                  <a:lnTo>
                    <a:pt x="203200" y="487251"/>
                  </a:lnTo>
                  <a:cubicBezTo>
                    <a:pt x="90976" y="487251"/>
                    <a:pt x="0" y="378176"/>
                    <a:pt x="0" y="243626"/>
                  </a:cubicBezTo>
                  <a:cubicBezTo>
                    <a:pt x="0" y="10907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DA1A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944082" cy="5253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5400000">
            <a:off x="6928843" y="6250263"/>
            <a:ext cx="11044029" cy="5520824"/>
            <a:chOff x="0" y="0"/>
            <a:chExt cx="974713" cy="48725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74713" cy="487251"/>
            </a:xfrm>
            <a:custGeom>
              <a:avLst/>
              <a:gdLst/>
              <a:ahLst/>
              <a:cxnLst/>
              <a:rect r="r" b="b" t="t" l="l"/>
              <a:pathLst>
                <a:path h="487251" w="974713">
                  <a:moveTo>
                    <a:pt x="771513" y="0"/>
                  </a:moveTo>
                  <a:cubicBezTo>
                    <a:pt x="883737" y="0"/>
                    <a:pt x="974713" y="109075"/>
                    <a:pt x="974713" y="243626"/>
                  </a:cubicBezTo>
                  <a:cubicBezTo>
                    <a:pt x="974713" y="378176"/>
                    <a:pt x="883737" y="487251"/>
                    <a:pt x="771513" y="487251"/>
                  </a:cubicBezTo>
                  <a:lnTo>
                    <a:pt x="203200" y="487251"/>
                  </a:lnTo>
                  <a:cubicBezTo>
                    <a:pt x="90976" y="487251"/>
                    <a:pt x="0" y="378176"/>
                    <a:pt x="0" y="243626"/>
                  </a:cubicBezTo>
                  <a:cubicBezTo>
                    <a:pt x="0" y="10907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DA1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74713" cy="5253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782732" y="645136"/>
            <a:ext cx="12722537" cy="1691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5"/>
              </a:lnSpc>
            </a:pPr>
            <a:r>
              <a:rPr lang="en-US" sz="3900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UC Transfer Admission Guarantee (TAG) and CSU Transfer Student Planner (TSP) Registration Reminder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175097" y="4147568"/>
            <a:ext cx="3660690" cy="194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20"/>
              </a:lnSpc>
            </a:pPr>
            <a:r>
              <a:rPr lang="en-US" sz="3380">
                <a:solidFill>
                  <a:srgbClr val="FFFFFF"/>
                </a:solidFill>
                <a:latin typeface="Intro Rust"/>
                <a:ea typeface="Intro Rust"/>
                <a:cs typeface="Intro Rust"/>
                <a:sym typeface="Intro Rust"/>
              </a:rPr>
              <a:t>TSP APPLICATION FOR CSU SCHOOLS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630513" y="6306197"/>
            <a:ext cx="4749858" cy="35475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31833" indent="-315916" lvl="1">
              <a:lnSpc>
                <a:spcPts val="3482"/>
              </a:lnSpc>
              <a:buFont typeface="Arial"/>
              <a:buChar char="•"/>
            </a:pPr>
            <a:r>
              <a:rPr lang="en-US" b="true" sz="2926" spc="117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Due October 31, 2025 to participate in the program) </a:t>
            </a:r>
          </a:p>
          <a:p>
            <a:pPr algn="l">
              <a:lnSpc>
                <a:spcPts val="3482"/>
              </a:lnSpc>
            </a:pPr>
          </a:p>
          <a:p>
            <a:pPr algn="l" marL="631833" indent="-315916" lvl="1">
              <a:lnSpc>
                <a:spcPts val="3482"/>
              </a:lnSpc>
              <a:buFont typeface="Arial"/>
              <a:buChar char="•"/>
            </a:pPr>
            <a:r>
              <a:rPr lang="en-US" b="true" sz="2926" spc="117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Take advantage of priority registration and transfer support services.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690446" y="6294104"/>
            <a:ext cx="5465821" cy="2337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9289" indent="-334645" lvl="1">
              <a:lnSpc>
                <a:spcPts val="3688"/>
              </a:lnSpc>
              <a:buFont typeface="Arial"/>
              <a:buChar char="•"/>
            </a:pPr>
            <a:r>
              <a:rPr lang="en-US" b="true" sz="3099" spc="12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Due September 30, 2025 for Fall 2026 admission</a:t>
            </a:r>
          </a:p>
          <a:p>
            <a:pPr algn="l">
              <a:lnSpc>
                <a:spcPts val="3688"/>
              </a:lnSpc>
            </a:pPr>
          </a:p>
          <a:p>
            <a:pPr algn="l">
              <a:lnSpc>
                <a:spcPts val="3688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9968848" y="4828160"/>
            <a:ext cx="4964020" cy="1002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43"/>
              </a:lnSpc>
            </a:pPr>
            <a:r>
              <a:rPr lang="en-US" sz="3490">
                <a:solidFill>
                  <a:srgbClr val="FFFFFF"/>
                </a:solidFill>
                <a:latin typeface="Intro Rust"/>
                <a:ea typeface="Intro Rust"/>
                <a:cs typeface="Intro Rust"/>
                <a:sym typeface="Intro Rust"/>
              </a:rPr>
              <a:t>(TAG) APPLICATION FOR UC SCHOOLS </a:t>
            </a:r>
          </a:p>
        </p:txBody>
      </p:sp>
      <p:grpSp>
        <p:nvGrpSpPr>
          <p:cNvPr name="Group 13" id="13"/>
          <p:cNvGrpSpPr/>
          <p:nvPr/>
        </p:nvGrpSpPr>
        <p:grpSpPr>
          <a:xfrm rot="-5400000">
            <a:off x="-2081741" y="3708904"/>
            <a:ext cx="4393457" cy="839228"/>
            <a:chOff x="0" y="0"/>
            <a:chExt cx="1157124" cy="22103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5" id="15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-5400000">
            <a:off x="-2337528" y="9281747"/>
            <a:ext cx="4905032" cy="839228"/>
            <a:chOff x="0" y="0"/>
            <a:chExt cx="1291860" cy="22103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8" id="18"/>
            <p:cNvSpPr txBox="true"/>
            <p:nvPr/>
          </p:nvSpPr>
          <p:spPr>
            <a:xfrm>
              <a:off x="101600" y="-38100"/>
              <a:ext cx="1088660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-5400000">
            <a:off x="-1217223" y="866772"/>
            <a:ext cx="2664422" cy="1218172"/>
            <a:chOff x="0" y="0"/>
            <a:chExt cx="483446" cy="22103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-5400000">
            <a:off x="-1217223" y="-743637"/>
            <a:ext cx="2664422" cy="1218172"/>
            <a:chOff x="0" y="0"/>
            <a:chExt cx="483446" cy="221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4" id="24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-5400000">
            <a:off x="-1217223" y="6173207"/>
            <a:ext cx="2664422" cy="1218172"/>
            <a:chOff x="0" y="0"/>
            <a:chExt cx="483446" cy="22103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-5400000">
            <a:off x="15995334" y="4389496"/>
            <a:ext cx="4393457" cy="839228"/>
            <a:chOff x="0" y="0"/>
            <a:chExt cx="1157124" cy="221031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157125" cy="221031"/>
            </a:xfrm>
            <a:custGeom>
              <a:avLst/>
              <a:gdLst/>
              <a:ahLst/>
              <a:cxnLst/>
              <a:rect r="r" b="b" t="t" l="l"/>
              <a:pathLst>
                <a:path h="221031" w="1157125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0" id="30"/>
            <p:cNvSpPr txBox="true"/>
            <p:nvPr/>
          </p:nvSpPr>
          <p:spPr>
            <a:xfrm>
              <a:off x="101600" y="-38100"/>
              <a:ext cx="953924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-5400000">
            <a:off x="15739546" y="9962338"/>
            <a:ext cx="4905032" cy="839228"/>
            <a:chOff x="0" y="0"/>
            <a:chExt cx="1291860" cy="221031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291860" cy="221031"/>
            </a:xfrm>
            <a:custGeom>
              <a:avLst/>
              <a:gdLst/>
              <a:ahLst/>
              <a:cxnLst/>
              <a:rect r="r" b="b" t="t" l="l"/>
              <a:pathLst>
                <a:path h="221031" w="1291860">
                  <a:moveTo>
                    <a:pt x="203200" y="0"/>
                  </a:moveTo>
                  <a:lnTo>
                    <a:pt x="1291860" y="0"/>
                  </a:lnTo>
                  <a:lnTo>
                    <a:pt x="1088660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3" id="33"/>
            <p:cNvSpPr txBox="true"/>
            <p:nvPr/>
          </p:nvSpPr>
          <p:spPr>
            <a:xfrm>
              <a:off x="101600" y="-38100"/>
              <a:ext cx="1088660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-5400000">
            <a:off x="16859851" y="1547364"/>
            <a:ext cx="2664422" cy="1218172"/>
            <a:chOff x="0" y="0"/>
            <a:chExt cx="483446" cy="221031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-5400000">
            <a:off x="16859851" y="-63046"/>
            <a:ext cx="2664422" cy="1218172"/>
            <a:chOff x="0" y="0"/>
            <a:chExt cx="483446" cy="221031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9" id="39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-5400000">
            <a:off x="16859851" y="6853799"/>
            <a:ext cx="2664422" cy="1218172"/>
            <a:chOff x="0" y="0"/>
            <a:chExt cx="483446" cy="221031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483446" cy="221031"/>
            </a:xfrm>
            <a:custGeom>
              <a:avLst/>
              <a:gdLst/>
              <a:ahLst/>
              <a:cxnLst/>
              <a:rect r="r" b="b" t="t" l="l"/>
              <a:pathLst>
                <a:path h="221031" w="483446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8080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101600" y="-38100"/>
              <a:ext cx="280246" cy="259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43" id="43"/>
          <p:cNvSpPr txBox="true"/>
          <p:nvPr/>
        </p:nvSpPr>
        <p:spPr>
          <a:xfrm rot="0">
            <a:off x="1352552" y="2564756"/>
            <a:ext cx="15906748" cy="786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96"/>
              </a:lnSpc>
              <a:spcBef>
                <a:spcPct val="0"/>
              </a:spcBef>
            </a:pPr>
            <a:r>
              <a:rPr lang="en-US" sz="2283">
                <a:solidFill>
                  <a:srgbClr val="000000"/>
                </a:solidFill>
                <a:latin typeface="Intro Rust"/>
                <a:ea typeface="Intro Rust"/>
                <a:cs typeface="Intro Rust"/>
                <a:sym typeface="Intro Rust"/>
              </a:rPr>
              <a:t>If you're planning to transfer to a UC or CSU campus via a guaranteed admissions program, don't forget to complete your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DAGZyPG1DoA</dc:identifier>
  <dcterms:modified xsi:type="dcterms:W3CDTF">2011-08-01T06:04:30Z</dcterms:modified>
  <cp:revision>1</cp:revision>
  <dc:title>Fall 2025 Promise Orientation</dc:title>
</cp:coreProperties>
</file>