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93" r:id="rId2"/>
    <p:sldId id="256" r:id="rId3"/>
    <p:sldId id="294" r:id="rId4"/>
    <p:sldId id="296" r:id="rId5"/>
    <p:sldId id="283" r:id="rId6"/>
    <p:sldId id="297" r:id="rId7"/>
    <p:sldId id="298" r:id="rId8"/>
    <p:sldId id="299" r:id="rId9"/>
    <p:sldId id="282" r:id="rId10"/>
    <p:sldId id="300" r:id="rId11"/>
    <p:sldId id="301" r:id="rId12"/>
    <p:sldId id="302" r:id="rId13"/>
    <p:sldId id="303" r:id="rId14"/>
    <p:sldId id="292" r:id="rId15"/>
    <p:sldId id="304" r:id="rId16"/>
    <p:sldId id="305" r:id="rId17"/>
    <p:sldId id="306" r:id="rId18"/>
    <p:sldId id="307" r:id="rId19"/>
    <p:sldId id="308" r:id="rId20"/>
    <p:sldId id="309" r:id="rId21"/>
    <p:sldId id="311" r:id="rId22"/>
    <p:sldId id="286" r:id="rId23"/>
    <p:sldId id="312" r:id="rId24"/>
    <p:sldId id="288" r:id="rId25"/>
    <p:sldId id="290" r:id="rId26"/>
    <p:sldId id="287" r:id="rId27"/>
    <p:sldId id="314" r:id="rId28"/>
    <p:sldId id="291" r:id="rId29"/>
    <p:sldId id="289" r:id="rId30"/>
    <p:sldId id="31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96" y="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1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541F9-7444-469A-BC95-598EA48FBC4C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D5C9C-1D37-40EC-B464-D597A18F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6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6F6E8E9E-FAAE-A242-DE04-5CC2471A9D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811715F9-FA5B-3B80-7BB7-DC2841D79A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FC4276F8-1DC0-A978-D7EB-F4931E042B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E72B39-9A3C-466A-9A6C-E0DEBEEEA5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3D01877B-954E-6A99-C954-E601560013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E9E58112-6359-5397-B9BC-0B439BD460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939CFAC3-A254-5746-70A5-E59C11C195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04ED23-F6E9-4555-81D0-AC7BAF47240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6764145F-DAF4-053E-969F-60A78149CE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03EB0327-7D02-2077-EB8F-688CF952C1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95416CB7-15B3-0262-0A61-508D97D7E1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9985F9-BA6A-4638-B0B1-F941230A72C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BBA0AB-5207-091D-C6C1-F4D75EE597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D89434-ADD2-7DC8-6857-20A3010B77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4B6495-DF42-65A7-2CB3-E5BDEC7B63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D5206-6AE1-4A03-BD58-63895E3D15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11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161A7B-F7D5-7DDA-8CE3-7A1498F647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F7B3F8-1186-C4B2-25BA-10AF51D853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E7635F-1141-853F-C055-DDE2B8D3C2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EE41E9-0BA0-4E11-AC81-6A4CECB37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88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BDF879-45B9-711E-CE87-E03BC5E822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25EE46-0877-744E-7DA4-48D9AC22A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C0E9EF-B3C0-8CA7-7AA6-FB107D57EC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3264A-CEEB-449F-BFCC-510C510276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11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330669-B5DD-2AE7-72A9-26C2C8C385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632102-9018-42D1-256F-E022E4101F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63DA30-9E56-480D-BDD9-DBD7174C44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F3522-0411-4D98-9994-4957C27741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06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534447-A2AE-28CE-EEC7-47D10C5B9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CEF4A0-E938-2692-5E81-5765AB6992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59680C-7885-51B9-47B6-58E0CAD790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59A80-43DB-4309-81BB-10C45DC8D5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68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8274B-B6D3-97FE-707E-743EFF50E8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9B495-9943-011C-2B15-B6530DD4A7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5670D-9660-F5EE-0D37-9E67F50FC4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B6FEF-17DF-40B2-B56D-2322A7217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07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B29417B-2907-015B-BDD1-6B7F07DB7E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4BA0F9-EAF5-E4E9-FAB5-3DD276497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80D473-BFEC-E1F5-3161-C305BB2884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60C50-6953-48C3-9620-8C09B5F6A2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95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9FB0C41-ECD6-6CA4-6717-5D58722E08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5F81947-526E-2A86-DE25-D5E4BE6EE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1ECDB3-DB67-42B9-62BE-C16CAE4E34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8964C9-DA00-4775-B396-EB87DAAD43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65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101A127-6D64-B3B5-12D6-BEAC2B570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61EC3BB-5153-215A-53F0-FECDEEFD48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4DD7DB-50E2-DEE2-945B-2907763E4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97477-98B3-44BA-A7A2-57AB43CE1E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46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A9B6F3-9FBB-9244-BB03-35706435F5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9461AD-CB53-8588-194D-5157FEA7CD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E57477-247F-7CCF-9578-7B35338AF5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9BBD6-EF9C-444B-9305-9331A7F85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49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9F33C0-4AD6-8771-F394-0EC5B4C7E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FC6955-A2AA-3EFA-3459-0CDFA1D9DD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E89387-173A-7DF0-7217-E62A7A869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2FAF4-138F-4A18-B038-2659491A0F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63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D556A98-E11E-225D-81FE-0B63795E7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2AFDC9B-FF46-6BDE-09AE-AC559B0CD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5DFFCC2-4217-1E9C-9060-E02F86CAE8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1DC2C58-9D92-2E9F-B3D2-8052BA764E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274C0CE-D9B3-E8DB-0059-9CB140300E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93B55A0-8BDA-4BDF-948B-41C8AE5BD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52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>
            <a:extLst>
              <a:ext uri="{FF2B5EF4-FFF2-40B4-BE49-F238E27FC236}">
                <a16:creationId xmlns:a16="http://schemas.microsoft.com/office/drawing/2014/main" id="{B45D62F4-99AE-05A7-A095-0668FCB63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39700"/>
            <a:ext cx="54165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Cells and the Cell Membrane</a:t>
            </a:r>
          </a:p>
        </p:txBody>
      </p:sp>
      <p:pic>
        <p:nvPicPr>
          <p:cNvPr id="3075" name="Picture 2">
            <a:extLst>
              <a:ext uri="{FF2B5EF4-FFF2-40B4-BE49-F238E27FC236}">
                <a16:creationId xmlns:a16="http://schemas.microsoft.com/office/drawing/2014/main" id="{0BD2B073-37BA-82FD-4505-99EC1673F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863600"/>
            <a:ext cx="20986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618C0A94-3388-2C51-EA75-C105387E6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3368675"/>
            <a:ext cx="59467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Apparently 50 to 60 Trillion cells in the Human Body!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About 200 different cell types in the Human Body.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e.g.,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hepatocytes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osteocytes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osteoblasts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chondroblasts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erythrocytes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	neurons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Combine to make only 4 different Tissues in the Human Body.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9D83F1B5-EA3A-8FB7-5A87-8C230BEE8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 t="12358" r="2306" b="7146"/>
          <a:stretch>
            <a:fillRect/>
          </a:stretch>
        </p:blipFill>
        <p:spPr bwMode="auto">
          <a:xfrm>
            <a:off x="5445125" y="3687763"/>
            <a:ext cx="3597275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marie\Documents\Scan0208 (5).jpg">
            <a:extLst>
              <a:ext uri="{FF2B5EF4-FFF2-40B4-BE49-F238E27FC236}">
                <a16:creationId xmlns:a16="http://schemas.microsoft.com/office/drawing/2014/main" id="{F8268CA4-C6B6-CEB1-0B05-B39151FBC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606425"/>
            <a:ext cx="3268662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12421CF8-226E-1D83-F1B3-0B7AC97CC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963" y="215900"/>
            <a:ext cx="5349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Cell Transport Mechanisms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EC82FB50-9828-4BBC-9095-6CEAB46E2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488" y="1616075"/>
            <a:ext cx="1576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Passive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2350AB7C-286B-3DE6-8263-F9404EEB9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1635125"/>
            <a:ext cx="1379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Active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04D98637-7D69-06D9-34DF-798339B99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2627313"/>
            <a:ext cx="22209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1) Diffusion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F2E16938-D498-1EC6-7AC7-71AEF529A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3713163"/>
            <a:ext cx="2544762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2) Facilitated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Diffusion</a:t>
            </a: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443670BC-E2C8-B07A-05B3-8F7D7DAAD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5137150"/>
            <a:ext cx="22320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3) Filtration</a:t>
            </a: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43CA743D-6966-A960-DEF8-9001BCC14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900" y="2625725"/>
            <a:ext cx="34417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1) Primary (Direct)</a:t>
            </a: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08EC81BF-C56B-DF24-4C58-0A1EE3443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900" y="3806825"/>
            <a:ext cx="42021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2) Secondary (Indirect)</a:t>
            </a:r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AD9D83A7-AA96-144D-8A14-CF2D07126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8" y="5094288"/>
            <a:ext cx="22193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3) Vesicular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3" grpId="0"/>
      <p:bldP spid="22534" grpId="0"/>
      <p:bldP spid="22535" grpId="0"/>
      <p:bldP spid="22536" grpId="0"/>
      <p:bldP spid="22537" grpId="0"/>
      <p:bldP spid="225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6F8330FE-BD25-D41C-25D1-CCE4B6711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528763"/>
            <a:ext cx="41052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>
            <a:extLst>
              <a:ext uri="{FF2B5EF4-FFF2-40B4-BE49-F238E27FC236}">
                <a16:creationId xmlns:a16="http://schemas.microsoft.com/office/drawing/2014/main" id="{B0EE9D18-533C-115D-A57B-BF06C153A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4500"/>
            <a:ext cx="1925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Diffusion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EEA48A16-C5AE-D104-B495-9C06EECEB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3775075"/>
            <a:ext cx="4356100" cy="2352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7AD4BF-EDAB-4755-D544-6D8561A56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200025"/>
            <a:ext cx="8758237" cy="64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Define Diffusion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 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State </a:t>
            </a: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factors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that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influence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Rate of Diffusion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(include how the factor specifically influences the rate)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2)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3)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4)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5)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6) </a:t>
            </a:r>
          </a:p>
          <a:p>
            <a:pPr marL="0" marR="0" lvl="0" indent="0" algn="just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  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Define Osmosis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>
            <a:extLst>
              <a:ext uri="{FF2B5EF4-FFF2-40B4-BE49-F238E27FC236}">
                <a16:creationId xmlns:a16="http://schemas.microsoft.com/office/drawing/2014/main" id="{70C9A90E-FCCB-DD7B-E83D-110421C47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7475"/>
            <a:ext cx="38893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Facilitated Diffusion</a:t>
            </a:r>
          </a:p>
        </p:txBody>
      </p:sp>
      <p:sp>
        <p:nvSpPr>
          <p:cNvPr id="18435" name="Text Box 6">
            <a:extLst>
              <a:ext uri="{FF2B5EF4-FFF2-40B4-BE49-F238E27FC236}">
                <a16:creationId xmlns:a16="http://schemas.microsoft.com/office/drawing/2014/main" id="{12FAB62E-B004-868B-7808-DE062EC97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706438"/>
            <a:ext cx="8423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This occurs when a molecule is moving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Down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its Concentration Gradient, 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but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it needs help getting across the membrane. Its transport (diffusion) is “facilitated” by a protein carrier.</a:t>
            </a:r>
          </a:p>
        </p:txBody>
      </p:sp>
      <p:pic>
        <p:nvPicPr>
          <p:cNvPr id="18436" name="Picture 40">
            <a:extLst>
              <a:ext uri="{FF2B5EF4-FFF2-40B4-BE49-F238E27FC236}">
                <a16:creationId xmlns:a16="http://schemas.microsoft.com/office/drawing/2014/main" id="{D3269C54-11DA-1DAC-2E6A-9DA90D461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5" b="5888"/>
          <a:stretch>
            <a:fillRect/>
          </a:stretch>
        </p:blipFill>
        <p:spPr bwMode="auto">
          <a:xfrm>
            <a:off x="1327150" y="2516188"/>
            <a:ext cx="242728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1">
            <a:extLst>
              <a:ext uri="{FF2B5EF4-FFF2-40B4-BE49-F238E27FC236}">
                <a16:creationId xmlns:a16="http://schemas.microsoft.com/office/drawing/2014/main" id="{2984FCEE-3274-4DD0-D94A-3E0554CA9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5" b="5888"/>
          <a:stretch>
            <a:fillRect/>
          </a:stretch>
        </p:blipFill>
        <p:spPr bwMode="auto">
          <a:xfrm>
            <a:off x="5154613" y="2498725"/>
            <a:ext cx="242728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4A31716-BFDB-96AD-84D1-D547EB79C195}"/>
              </a:ext>
            </a:extLst>
          </p:cNvPr>
          <p:cNvSpPr/>
          <p:nvPr/>
        </p:nvSpPr>
        <p:spPr>
          <a:xfrm>
            <a:off x="5176838" y="4173538"/>
            <a:ext cx="1190625" cy="247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EDBDF79-71A6-6BBD-CD27-5664EEB11E15}"/>
              </a:ext>
            </a:extLst>
          </p:cNvPr>
          <p:cNvSpPr/>
          <p:nvPr/>
        </p:nvSpPr>
        <p:spPr>
          <a:xfrm>
            <a:off x="5249863" y="2735263"/>
            <a:ext cx="942975" cy="4762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440" name="Picture 3">
            <a:extLst>
              <a:ext uri="{FF2B5EF4-FFF2-40B4-BE49-F238E27FC236}">
                <a16:creationId xmlns:a16="http://schemas.microsoft.com/office/drawing/2014/main" id="{9D8B5E13-B188-F13E-0A3D-04358FE2D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3306763"/>
            <a:ext cx="40163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317CD0D-368E-DC1D-4C5D-C66B78170A59}"/>
              </a:ext>
            </a:extLst>
          </p:cNvPr>
          <p:cNvSpPr/>
          <p:nvPr/>
        </p:nvSpPr>
        <p:spPr>
          <a:xfrm rot="19625607">
            <a:off x="5578475" y="4014788"/>
            <a:ext cx="1090613" cy="1619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5C4725A-87A6-44D4-027E-9FCFC6EA4E7E}"/>
              </a:ext>
            </a:extLst>
          </p:cNvPr>
          <p:cNvCxnSpPr/>
          <p:nvPr/>
        </p:nvCxnSpPr>
        <p:spPr>
          <a:xfrm>
            <a:off x="7767638" y="3316288"/>
            <a:ext cx="0" cy="3238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77BF285-A05E-8281-9658-A62FC90B8268}"/>
              </a:ext>
            </a:extLst>
          </p:cNvPr>
          <p:cNvCxnSpPr/>
          <p:nvPr/>
        </p:nvCxnSpPr>
        <p:spPr>
          <a:xfrm flipH="1" flipV="1">
            <a:off x="5472113" y="3294063"/>
            <a:ext cx="6350" cy="3333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Arrow 22">
            <a:extLst>
              <a:ext uri="{FF2B5EF4-FFF2-40B4-BE49-F238E27FC236}">
                <a16:creationId xmlns:a16="http://schemas.microsoft.com/office/drawing/2014/main" id="{4F780FF8-3816-A8F8-7F6E-5ACF0C0044D6}"/>
              </a:ext>
            </a:extLst>
          </p:cNvPr>
          <p:cNvSpPr/>
          <p:nvPr/>
        </p:nvSpPr>
        <p:spPr>
          <a:xfrm>
            <a:off x="5757863" y="3697288"/>
            <a:ext cx="365125" cy="793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445" name="Picture 23">
            <a:extLst>
              <a:ext uri="{FF2B5EF4-FFF2-40B4-BE49-F238E27FC236}">
                <a16:creationId xmlns:a16="http://schemas.microsoft.com/office/drawing/2014/main" id="{09B1672B-66C8-623F-0AEA-BD20EBDAB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3502025"/>
            <a:ext cx="2635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Rectangle 24">
            <a:extLst>
              <a:ext uri="{FF2B5EF4-FFF2-40B4-BE49-F238E27FC236}">
                <a16:creationId xmlns:a16="http://schemas.microsoft.com/office/drawing/2014/main" id="{A74A171B-429D-0C57-C428-072C53C4E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888" y="5208588"/>
            <a:ext cx="36449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glucose molecule is high in the ECF and low in the ICF, thus moves 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Down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its Concentration Gradient using the protein carrier to get across the membrane.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01354 -0.00278 L 0.05417 -0.00834 C 0.06233 -0.01204 0.05417 -0.0088 0.07188 -0.01111 C 0.07396 -0.01158 0.07587 -0.01227 0.07813 -0.0125 C 0.08837 -0.01366 0.09896 -0.01435 0.10938 -0.01528 C 0.12014 -0.01482 0.13091 -0.01528 0.14167 -0.01389 C 0.14375 -0.01366 0.14566 -0.01204 0.14792 -0.01111 C 0.14913 -0.01065 0.1507 -0.01042 0.15209 -0.00972 C 0.15834 -0.00672 0.15434 -0.00648 0.1625 -0.00417 C 0.16511 -0.00347 0.17136 -0.00185 0.17396 -0.00139 C 0.179 -0.00093 0.18438 -0.00047 0.18959 2.59259E-6 C 0.19184 -0.00023 0.20816 0.00046 0.21354 -0.00417 L 0.21667 -0.00695 C 0.21997 -0.02037 0.21823 -0.0125 0.22084 -0.03056 L 0.21875 -0.0375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E39BAC-1BF9-8031-9DA8-44C87E0E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2155825"/>
            <a:ext cx="15684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79C0F7-8123-22C7-D3FD-DDDD7B510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09750"/>
            <a:ext cx="151288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9ED6F4-DCD1-9DA9-CDF2-4DFE5FB51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884613"/>
            <a:ext cx="5476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658CB2-93B7-B6B0-F018-4179916C1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67"/>
          <a:stretch>
            <a:fillRect/>
          </a:stretch>
        </p:blipFill>
        <p:spPr bwMode="auto">
          <a:xfrm>
            <a:off x="7196138" y="2355850"/>
            <a:ext cx="161925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>
            <a:extLst>
              <a:ext uri="{FF2B5EF4-FFF2-40B4-BE49-F238E27FC236}">
                <a16:creationId xmlns:a16="http://schemas.microsoft.com/office/drawing/2014/main" id="{BC0AE83F-B821-D22A-A4EC-E396E001E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-31750"/>
            <a:ext cx="19446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Filtration</a:t>
            </a:r>
          </a:p>
        </p:txBody>
      </p:sp>
      <p:sp>
        <p:nvSpPr>
          <p:cNvPr id="19463" name="Text Box 6">
            <a:extLst>
              <a:ext uri="{FF2B5EF4-FFF2-40B4-BE49-F238E27FC236}">
                <a16:creationId xmlns:a16="http://schemas.microsoft.com/office/drawing/2014/main" id="{162A423D-83D9-4889-8D89-4D767DF9C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474663"/>
            <a:ext cx="8423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When Hydrostatic Pressure (HP) pushes water and solutes across a membrane. Considered passive.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E62A5B65-FC67-0B59-20FD-0B20C80E7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1614488"/>
            <a:ext cx="2513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Think of making coffee…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A4D6D2-4568-584D-9DA6-19C30A9A7A55}"/>
              </a:ext>
            </a:extLst>
          </p:cNvPr>
          <p:cNvCxnSpPr/>
          <p:nvPr/>
        </p:nvCxnSpPr>
        <p:spPr>
          <a:xfrm>
            <a:off x="4676775" y="3884613"/>
            <a:ext cx="596900" cy="195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3378A4-8884-D9E6-3E44-8AB302310B6F}"/>
              </a:ext>
            </a:extLst>
          </p:cNvPr>
          <p:cNvCxnSpPr/>
          <p:nvPr/>
        </p:nvCxnSpPr>
        <p:spPr>
          <a:xfrm>
            <a:off x="4498975" y="2805113"/>
            <a:ext cx="774700" cy="198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0">
            <a:extLst>
              <a:ext uri="{FF2B5EF4-FFF2-40B4-BE49-F238E27FC236}">
                <a16:creationId xmlns:a16="http://schemas.microsoft.com/office/drawing/2014/main" id="{440BAC9B-F04F-E062-CF52-4241C0003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1443038"/>
            <a:ext cx="19986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04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04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04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The H</a:t>
            </a:r>
            <a:r>
              <a:rPr kumimoji="0" lang="en-US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O pushing on the walls of its container is the driving force.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6A70BDC0-3BF8-BD96-4932-1E81229DF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713" y="2252663"/>
            <a:ext cx="17510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04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04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04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The coffee grinds sit in the filter as water pushes against it.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31B75F3A-20D8-5F68-C04F-C57597A98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425" y="3108325"/>
            <a:ext cx="1860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04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04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04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Only H</a:t>
            </a:r>
            <a:r>
              <a:rPr kumimoji="0" lang="en-US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O and smaller solutes are pushed through the filter, this is called the </a:t>
            </a: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Filtrate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1F932EC3-6753-9FB0-F493-AC104C8B0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4178300"/>
            <a:ext cx="17970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04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04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04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The large coffee grounds (like cells and proteins) are too big and remain behind.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9063C1-3D6C-CD31-B04C-7B1CA5755A02}"/>
              </a:ext>
            </a:extLst>
          </p:cNvPr>
          <p:cNvCxnSpPr/>
          <p:nvPr/>
        </p:nvCxnSpPr>
        <p:spPr>
          <a:xfrm>
            <a:off x="4676775" y="2009775"/>
            <a:ext cx="360363" cy="52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6">
            <a:extLst>
              <a:ext uri="{FF2B5EF4-FFF2-40B4-BE49-F238E27FC236}">
                <a16:creationId xmlns:a16="http://schemas.microsoft.com/office/drawing/2014/main" id="{0671AE16-A4E5-D85F-89F2-5AACD87AA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5308600"/>
            <a:ext cx="5589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 the body this happens in Blood Vessels.</a:t>
            </a:r>
          </a:p>
        </p:txBody>
      </p:sp>
      <p:sp>
        <p:nvSpPr>
          <p:cNvPr id="33" name="TextBox 10">
            <a:extLst>
              <a:ext uri="{FF2B5EF4-FFF2-40B4-BE49-F238E27FC236}">
                <a16:creationId xmlns:a16="http://schemas.microsoft.com/office/drawing/2014/main" id="{81063C35-A8F5-DFDD-4043-AF06A369C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4188" y="3389313"/>
            <a:ext cx="615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04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04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04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Filter</a:t>
            </a: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1C6887B-E0CE-1421-2F0F-6026832013A7}"/>
              </a:ext>
            </a:extLst>
          </p:cNvPr>
          <p:cNvCxnSpPr>
            <a:stCxn id="4" idx="2"/>
          </p:cNvCxnSpPr>
          <p:nvPr/>
        </p:nvCxnSpPr>
        <p:spPr>
          <a:xfrm flipH="1" flipV="1">
            <a:off x="5340350" y="3227388"/>
            <a:ext cx="274638" cy="220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6">
            <a:extLst>
              <a:ext uri="{FF2B5EF4-FFF2-40B4-BE49-F238E27FC236}">
                <a16:creationId xmlns:a16="http://schemas.microsoft.com/office/drawing/2014/main" id="{6AB5589D-4A50-2A86-53BF-B04AF558A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5994400"/>
            <a:ext cx="85931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Filtration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is the net movement of water and solutes across a membrane from the HP of the fluid. It generates Filtrate.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37F8837-92A8-3133-672A-8971C841FC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79975"/>
            <a:ext cx="3100388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1890438C-F50A-A94C-60AE-E1A2EDA59ADE}"/>
              </a:ext>
            </a:extLst>
          </p:cNvPr>
          <p:cNvSpPr/>
          <p:nvPr/>
        </p:nvSpPr>
        <p:spPr>
          <a:xfrm>
            <a:off x="8580438" y="4879975"/>
            <a:ext cx="233362" cy="187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25" grpId="0"/>
      <p:bldP spid="29" grpId="0"/>
      <p:bldP spid="33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382F7EEF-5123-4E9C-F19F-0B6E8DDCD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85850"/>
            <a:ext cx="4078288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>
            <a:extLst>
              <a:ext uri="{FF2B5EF4-FFF2-40B4-BE49-F238E27FC236}">
                <a16:creationId xmlns:a16="http://schemas.microsoft.com/office/drawing/2014/main" id="{50C90FE2-6FF4-3D45-B75B-796845F18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52850"/>
            <a:ext cx="40354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>
            <a:extLst>
              <a:ext uri="{FF2B5EF4-FFF2-40B4-BE49-F238E27FC236}">
                <a16:creationId xmlns:a16="http://schemas.microsoft.com/office/drawing/2014/main" id="{F4C47073-7E12-3721-53BD-4E4E00B58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085850"/>
            <a:ext cx="28956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14F491FF-F271-1585-CD76-C1FE9885C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085850"/>
            <a:ext cx="12954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0E11A748-05B8-B92F-78DE-FE497BA9D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9563" y="3829050"/>
            <a:ext cx="1316037" cy="236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id="{6437C81C-EA86-8E1F-E05E-423FED451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3814763"/>
            <a:ext cx="1520825" cy="2363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id="{FF710409-51AD-0679-6896-3C595D2C9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3743325"/>
            <a:ext cx="1438275" cy="2343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9" name="Text Box 11">
            <a:extLst>
              <a:ext uri="{FF2B5EF4-FFF2-40B4-BE49-F238E27FC236}">
                <a16:creationId xmlns:a16="http://schemas.microsoft.com/office/drawing/2014/main" id="{EF16EE76-CD79-00AB-DFF8-92AFD80DC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79388"/>
            <a:ext cx="7566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Active Transport: The Na</a:t>
            </a:r>
            <a:r>
              <a:rPr kumimoji="0" lang="en-US" altLang="en-US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/K</a:t>
            </a:r>
            <a:r>
              <a:rPr kumimoji="0" lang="en-US" altLang="en-US" sz="32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Pump</a:t>
            </a:r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id="{E6639272-A646-DAFB-95BB-CC81F6D45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6243638"/>
            <a:ext cx="1262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Antiport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7" grpId="0" animBg="1"/>
      <p:bldP spid="15368" grpId="0" animBg="1"/>
      <p:bldP spid="15369" grpId="0" animBg="1"/>
      <p:bldP spid="15370" grpId="0" animBg="1"/>
      <p:bldP spid="153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943DE822-1C72-4164-919A-953431A7E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3" y="284163"/>
            <a:ext cx="360838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Na</a:t>
            </a:r>
            <a:r>
              <a:rPr kumimoji="0" lang="en-US" altLang="en-US" sz="3800" b="0" i="0" u="none" strike="noStrike" kern="1200" cap="none" spc="0" normalizeH="0" baseline="3000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  <a:r>
              <a:rPr kumimoji="0" lang="en-US" altLang="en-US" sz="3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/K</a:t>
            </a:r>
            <a:r>
              <a:rPr kumimoji="0" lang="en-US" altLang="en-US" sz="3800" b="0" i="0" u="none" strike="noStrike" kern="1200" cap="none" spc="0" normalizeH="0" baseline="3000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  <a:r>
              <a:rPr kumimoji="0" lang="en-US" altLang="en-US" sz="3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Pump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(The Na</a:t>
            </a:r>
            <a:r>
              <a:rPr kumimoji="0" lang="en-US" altLang="en-US" sz="3200" b="0" i="0" u="none" strike="noStrike" kern="1200" cap="none" spc="0" normalizeH="0" baseline="3000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/K</a:t>
            </a:r>
            <a:r>
              <a:rPr kumimoji="0" lang="en-US" altLang="en-US" sz="3200" b="0" i="0" u="none" strike="noStrike" kern="1200" cap="none" spc="0" normalizeH="0" baseline="3000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ATPase)</a:t>
            </a:r>
            <a:endParaRPr kumimoji="0" lang="en-US" altLang="en-US" sz="3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1507" name="Picture 3" descr="Scan0076 (4)">
            <a:extLst>
              <a:ext uri="{FF2B5EF4-FFF2-40B4-BE49-F238E27FC236}">
                <a16:creationId xmlns:a16="http://schemas.microsoft.com/office/drawing/2014/main" id="{D5F3B5B4-814B-AEF4-F9B7-CD6A55552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766888"/>
            <a:ext cx="4521200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>
            <a:extLst>
              <a:ext uri="{FF2B5EF4-FFF2-40B4-BE49-F238E27FC236}">
                <a16:creationId xmlns:a16="http://schemas.microsoft.com/office/drawing/2014/main" id="{510E4279-F927-6482-731A-60D226CBE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13" y="3967163"/>
            <a:ext cx="76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↓Na</a:t>
            </a:r>
            <a:r>
              <a:rPr kumimoji="0" lang="en-US" altLang="en-US" sz="1800" b="1" i="0" u="none" strike="noStrike" kern="1200" cap="none" spc="0" normalizeH="0" baseline="3000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+ 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FE9D785B-CF72-A0FD-7A77-DC3A449BF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50" y="1941513"/>
            <a:ext cx="765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↑Na</a:t>
            </a:r>
            <a:r>
              <a:rPr kumimoji="0" lang="en-US" altLang="en-US" sz="1800" b="1" i="0" u="none" strike="noStrike" kern="1200" cap="none" spc="0" normalizeH="0" baseline="3000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+ 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0" name="Rectangle 5">
            <a:extLst>
              <a:ext uri="{FF2B5EF4-FFF2-40B4-BE49-F238E27FC236}">
                <a16:creationId xmlns:a16="http://schemas.microsoft.com/office/drawing/2014/main" id="{4B578722-4419-78B3-80A4-8AA844032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100" y="3956050"/>
            <a:ext cx="63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↑K</a:t>
            </a:r>
            <a:r>
              <a:rPr kumimoji="0" lang="en-US" altLang="en-US" sz="1800" b="1" i="0" u="none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+ 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1" name="Rectangle 6">
            <a:extLst>
              <a:ext uri="{FF2B5EF4-FFF2-40B4-BE49-F238E27FC236}">
                <a16:creationId xmlns:a16="http://schemas.microsoft.com/office/drawing/2014/main" id="{E44CC0C6-6618-8150-73EC-90EA9E95E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688" y="1941513"/>
            <a:ext cx="631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↓K</a:t>
            </a:r>
            <a:r>
              <a:rPr kumimoji="0" lang="en-US" altLang="en-US" sz="1800" b="1" i="0" u="none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+ 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136F4C2-5C0B-9FE5-A7CB-AA6897054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2222500"/>
            <a:ext cx="19748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 what direction is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</a:t>
            </a:r>
            <a:r>
              <a:rPr kumimoji="0" lang="en-US" altLang="en-US" sz="1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being moved?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Up!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D64796DC-2912-E0C7-22AE-541EC50C2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3514725"/>
            <a:ext cx="1974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 what direction is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r>
              <a:rPr kumimoji="0" lang="en-US" altLang="en-US" sz="1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being moved?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Up!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E499403-ECA6-0B29-27CF-0CCD686FD48D}"/>
              </a:ext>
            </a:extLst>
          </p:cNvPr>
          <p:cNvCxnSpPr/>
          <p:nvPr/>
        </p:nvCxnSpPr>
        <p:spPr>
          <a:xfrm>
            <a:off x="3159125" y="2247900"/>
            <a:ext cx="9525" cy="55403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8727A8E-4B7E-2722-ABCA-0BD9DB6BD595}"/>
              </a:ext>
            </a:extLst>
          </p:cNvPr>
          <p:cNvCxnSpPr/>
          <p:nvPr/>
        </p:nvCxnSpPr>
        <p:spPr>
          <a:xfrm flipH="1" flipV="1">
            <a:off x="2628900" y="3468688"/>
            <a:ext cx="11113" cy="495300"/>
          </a:xfrm>
          <a:prstGeom prst="straightConnector1">
            <a:avLst/>
          </a:prstGeom>
          <a:ln w="3810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4">
            <a:extLst>
              <a:ext uri="{FF2B5EF4-FFF2-40B4-BE49-F238E27FC236}">
                <a16:creationId xmlns:a16="http://schemas.microsoft.com/office/drawing/2014/main" id="{35E173E8-9217-061E-6EC7-1183CACA2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4806950"/>
            <a:ext cx="1974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Therefore,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ATP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is needed, and it is used </a:t>
            </a:r>
            <a:r>
              <a:rPr kumimoji="0" lang="en-US" altLang="en-US" sz="18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Directly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00764 -0.1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00382 0.168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093D92A7-332A-31F4-595C-8EFB4FC54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8" r="30974" b="3941"/>
          <a:stretch>
            <a:fillRect/>
          </a:stretch>
        </p:blipFill>
        <p:spPr bwMode="auto">
          <a:xfrm>
            <a:off x="4913313" y="617538"/>
            <a:ext cx="3857625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>
            <a:extLst>
              <a:ext uri="{FF2B5EF4-FFF2-40B4-BE49-F238E27FC236}">
                <a16:creationId xmlns:a16="http://schemas.microsoft.com/office/drawing/2014/main" id="{98D5510E-5DF0-84D3-FE88-189C2FF3B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374650"/>
            <a:ext cx="32051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Secondary Active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(Indirect): </a:t>
            </a:r>
          </a:p>
        </p:txBody>
      </p:sp>
      <p:sp>
        <p:nvSpPr>
          <p:cNvPr id="22532" name="Text Box 6">
            <a:extLst>
              <a:ext uri="{FF2B5EF4-FFF2-40B4-BE49-F238E27FC236}">
                <a16:creationId xmlns:a16="http://schemas.microsoft.com/office/drawing/2014/main" id="{1776E902-7D8B-206B-1F47-F6EF237BE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2578100"/>
            <a:ext cx="381158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e.g., the Na</a:t>
            </a:r>
            <a:r>
              <a:rPr kumimoji="0" lang="en-US" altLang="en-US" sz="3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/Glucose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transporter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Symport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47BC79-E16D-354C-F7D5-AFA9097C8C79}"/>
              </a:ext>
            </a:extLst>
          </p:cNvPr>
          <p:cNvSpPr/>
          <p:nvPr/>
        </p:nvSpPr>
        <p:spPr>
          <a:xfrm>
            <a:off x="4826000" y="3941763"/>
            <a:ext cx="3944938" cy="290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8B45241B-A97B-7830-6DA2-C2DCCF615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284163"/>
            <a:ext cx="52832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Na</a:t>
            </a:r>
            <a:r>
              <a:rPr kumimoji="0" lang="en-US" altLang="en-US" sz="3800" b="0" i="0" u="none" strike="noStrike" kern="1200" cap="none" spc="0" normalizeH="0" baseline="3000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  <a:r>
              <a:rPr kumimoji="0" lang="en-US" altLang="en-US" sz="3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/Glucose Symport</a:t>
            </a:r>
          </a:p>
        </p:txBody>
      </p:sp>
      <p:pic>
        <p:nvPicPr>
          <p:cNvPr id="23555" name="Picture 3" descr="Scan0076 (6)">
            <a:extLst>
              <a:ext uri="{FF2B5EF4-FFF2-40B4-BE49-F238E27FC236}">
                <a16:creationId xmlns:a16="http://schemas.microsoft.com/office/drawing/2014/main" id="{02C1EB94-616C-3BEF-FA14-16E09EDC0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163638"/>
            <a:ext cx="338772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7ACD035-54B8-2AFD-09B5-BD5691C3FF23}"/>
              </a:ext>
            </a:extLst>
          </p:cNvPr>
          <p:cNvGrpSpPr>
            <a:grpSpLocks/>
          </p:cNvGrpSpPr>
          <p:nvPr/>
        </p:nvGrpSpPr>
        <p:grpSpPr bwMode="auto">
          <a:xfrm>
            <a:off x="3883025" y="3873500"/>
            <a:ext cx="1762125" cy="403225"/>
            <a:chOff x="3883742" y="3873910"/>
            <a:chExt cx="1762080" cy="40312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43965E12-9A8F-BBC9-3A88-993DC76DD734}"/>
                </a:ext>
              </a:extLst>
            </p:cNvPr>
            <p:cNvSpPr/>
            <p:nvPr/>
          </p:nvSpPr>
          <p:spPr>
            <a:xfrm>
              <a:off x="3883742" y="3873910"/>
              <a:ext cx="1762080" cy="147600"/>
            </a:xfrm>
            <a:custGeom>
              <a:avLst/>
              <a:gdLst>
                <a:gd name="connsiteX0" fmla="*/ 0 w 1762080"/>
                <a:gd name="connsiteY0" fmla="*/ 0 h 147484"/>
                <a:gd name="connsiteX1" fmla="*/ 88490 w 1762080"/>
                <a:gd name="connsiteY1" fmla="*/ 39329 h 147484"/>
                <a:gd name="connsiteX2" fmla="*/ 117987 w 1762080"/>
                <a:gd name="connsiteY2" fmla="*/ 58993 h 147484"/>
                <a:gd name="connsiteX3" fmla="*/ 167148 w 1762080"/>
                <a:gd name="connsiteY3" fmla="*/ 68825 h 147484"/>
                <a:gd name="connsiteX4" fmla="*/ 245806 w 1762080"/>
                <a:gd name="connsiteY4" fmla="*/ 88490 h 147484"/>
                <a:gd name="connsiteX5" fmla="*/ 285135 w 1762080"/>
                <a:gd name="connsiteY5" fmla="*/ 98322 h 147484"/>
                <a:gd name="connsiteX6" fmla="*/ 324464 w 1762080"/>
                <a:gd name="connsiteY6" fmla="*/ 117987 h 147484"/>
                <a:gd name="connsiteX7" fmla="*/ 353961 w 1762080"/>
                <a:gd name="connsiteY7" fmla="*/ 127819 h 147484"/>
                <a:gd name="connsiteX8" fmla="*/ 943897 w 1762080"/>
                <a:gd name="connsiteY8" fmla="*/ 147484 h 147484"/>
                <a:gd name="connsiteX9" fmla="*/ 1484671 w 1762080"/>
                <a:gd name="connsiteY9" fmla="*/ 137651 h 147484"/>
                <a:gd name="connsiteX10" fmla="*/ 1750142 w 1762080"/>
                <a:gd name="connsiteY10" fmla="*/ 117987 h 147484"/>
                <a:gd name="connsiteX11" fmla="*/ 1759974 w 1762080"/>
                <a:gd name="connsiteY11" fmla="*/ 88490 h 147484"/>
                <a:gd name="connsiteX12" fmla="*/ 1700981 w 1762080"/>
                <a:gd name="connsiteY12" fmla="*/ 68825 h 147484"/>
                <a:gd name="connsiteX13" fmla="*/ 1641987 w 1762080"/>
                <a:gd name="connsiteY13" fmla="*/ 29496 h 147484"/>
                <a:gd name="connsiteX14" fmla="*/ 1602658 w 1762080"/>
                <a:gd name="connsiteY14" fmla="*/ 0 h 14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62080" h="147484">
                  <a:moveTo>
                    <a:pt x="0" y="0"/>
                  </a:moveTo>
                  <a:cubicBezTo>
                    <a:pt x="35124" y="14049"/>
                    <a:pt x="56334" y="20954"/>
                    <a:pt x="88490" y="39329"/>
                  </a:cubicBezTo>
                  <a:cubicBezTo>
                    <a:pt x="98750" y="45192"/>
                    <a:pt x="106922" y="54844"/>
                    <a:pt x="117987" y="58993"/>
                  </a:cubicBezTo>
                  <a:cubicBezTo>
                    <a:pt x="133635" y="64861"/>
                    <a:pt x="150864" y="65067"/>
                    <a:pt x="167148" y="68825"/>
                  </a:cubicBezTo>
                  <a:cubicBezTo>
                    <a:pt x="193482" y="74902"/>
                    <a:pt x="219587" y="81935"/>
                    <a:pt x="245806" y="88490"/>
                  </a:cubicBezTo>
                  <a:lnTo>
                    <a:pt x="285135" y="98322"/>
                  </a:lnTo>
                  <a:cubicBezTo>
                    <a:pt x="298245" y="104877"/>
                    <a:pt x="310992" y="112213"/>
                    <a:pt x="324464" y="117987"/>
                  </a:cubicBezTo>
                  <a:cubicBezTo>
                    <a:pt x="333990" y="122070"/>
                    <a:pt x="343609" y="127326"/>
                    <a:pt x="353961" y="127819"/>
                  </a:cubicBezTo>
                  <a:cubicBezTo>
                    <a:pt x="550493" y="137178"/>
                    <a:pt x="747252" y="140929"/>
                    <a:pt x="943897" y="147484"/>
                  </a:cubicBezTo>
                  <a:lnTo>
                    <a:pt x="1484671" y="137651"/>
                  </a:lnTo>
                  <a:cubicBezTo>
                    <a:pt x="1598716" y="134483"/>
                    <a:pt x="1647027" y="128298"/>
                    <a:pt x="1750142" y="117987"/>
                  </a:cubicBezTo>
                  <a:cubicBezTo>
                    <a:pt x="1753419" y="108155"/>
                    <a:pt x="1767302" y="95819"/>
                    <a:pt x="1759974" y="88490"/>
                  </a:cubicBezTo>
                  <a:cubicBezTo>
                    <a:pt x="1745317" y="73833"/>
                    <a:pt x="1718228" y="80323"/>
                    <a:pt x="1700981" y="68825"/>
                  </a:cubicBezTo>
                  <a:lnTo>
                    <a:pt x="1641987" y="29496"/>
                  </a:lnTo>
                  <a:cubicBezTo>
                    <a:pt x="1608632" y="7260"/>
                    <a:pt x="1620846" y="18188"/>
                    <a:pt x="1602658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C764E45-6E23-F35D-B08B-8F4ECDCD9C0A}"/>
                </a:ext>
              </a:extLst>
            </p:cNvPr>
            <p:cNvSpPr/>
            <p:nvPr/>
          </p:nvSpPr>
          <p:spPr>
            <a:xfrm>
              <a:off x="3893267" y="4002465"/>
              <a:ext cx="374640" cy="274567"/>
            </a:xfrm>
            <a:custGeom>
              <a:avLst/>
              <a:gdLst>
                <a:gd name="connsiteX0" fmla="*/ 0 w 373626"/>
                <a:gd name="connsiteY0" fmla="*/ 275303 h 275303"/>
                <a:gd name="connsiteX1" fmla="*/ 68826 w 373626"/>
                <a:gd name="connsiteY1" fmla="*/ 235974 h 275303"/>
                <a:gd name="connsiteX2" fmla="*/ 98323 w 373626"/>
                <a:gd name="connsiteY2" fmla="*/ 226142 h 275303"/>
                <a:gd name="connsiteX3" fmla="*/ 117987 w 373626"/>
                <a:gd name="connsiteY3" fmla="*/ 196645 h 275303"/>
                <a:gd name="connsiteX4" fmla="*/ 147484 w 373626"/>
                <a:gd name="connsiteY4" fmla="*/ 176981 h 275303"/>
                <a:gd name="connsiteX5" fmla="*/ 216310 w 373626"/>
                <a:gd name="connsiteY5" fmla="*/ 127819 h 275303"/>
                <a:gd name="connsiteX6" fmla="*/ 255639 w 373626"/>
                <a:gd name="connsiteY6" fmla="*/ 68826 h 275303"/>
                <a:gd name="connsiteX7" fmla="*/ 324465 w 373626"/>
                <a:gd name="connsiteY7" fmla="*/ 19665 h 275303"/>
                <a:gd name="connsiteX8" fmla="*/ 353961 w 373626"/>
                <a:gd name="connsiteY8" fmla="*/ 9832 h 275303"/>
                <a:gd name="connsiteX9" fmla="*/ 373626 w 373626"/>
                <a:gd name="connsiteY9" fmla="*/ 0 h 27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626" h="275303">
                  <a:moveTo>
                    <a:pt x="0" y="275303"/>
                  </a:moveTo>
                  <a:cubicBezTo>
                    <a:pt x="22942" y="262193"/>
                    <a:pt x="45192" y="247791"/>
                    <a:pt x="68826" y="235974"/>
                  </a:cubicBezTo>
                  <a:cubicBezTo>
                    <a:pt x="78096" y="231339"/>
                    <a:pt x="90230" y="232616"/>
                    <a:pt x="98323" y="226142"/>
                  </a:cubicBezTo>
                  <a:cubicBezTo>
                    <a:pt x="107550" y="218760"/>
                    <a:pt x="109631" y="205001"/>
                    <a:pt x="117987" y="196645"/>
                  </a:cubicBezTo>
                  <a:cubicBezTo>
                    <a:pt x="126343" y="188289"/>
                    <a:pt x="137868" y="183849"/>
                    <a:pt x="147484" y="176981"/>
                  </a:cubicBezTo>
                  <a:cubicBezTo>
                    <a:pt x="232880" y="115984"/>
                    <a:pt x="146776" y="174176"/>
                    <a:pt x="216310" y="127819"/>
                  </a:cubicBezTo>
                  <a:cubicBezTo>
                    <a:pt x="229420" y="108155"/>
                    <a:pt x="236732" y="83006"/>
                    <a:pt x="255639" y="68826"/>
                  </a:cubicBezTo>
                  <a:cubicBezTo>
                    <a:pt x="264553" y="62141"/>
                    <a:pt x="310083" y="26856"/>
                    <a:pt x="324465" y="19665"/>
                  </a:cubicBezTo>
                  <a:cubicBezTo>
                    <a:pt x="333735" y="15030"/>
                    <a:pt x="344338" y="13681"/>
                    <a:pt x="353961" y="9832"/>
                  </a:cubicBezTo>
                  <a:cubicBezTo>
                    <a:pt x="360765" y="7110"/>
                    <a:pt x="367071" y="3277"/>
                    <a:pt x="373626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1289BF9-3B61-E2F1-2D43-FD8698029645}"/>
                </a:ext>
              </a:extLst>
            </p:cNvPr>
            <p:cNvSpPr/>
            <p:nvPr/>
          </p:nvSpPr>
          <p:spPr>
            <a:xfrm>
              <a:off x="5555337" y="4002465"/>
              <a:ext cx="88898" cy="146013"/>
            </a:xfrm>
            <a:custGeom>
              <a:avLst/>
              <a:gdLst>
                <a:gd name="connsiteX0" fmla="*/ 88490 w 88490"/>
                <a:gd name="connsiteY0" fmla="*/ 0 h 147484"/>
                <a:gd name="connsiteX1" fmla="*/ 29497 w 88490"/>
                <a:gd name="connsiteY1" fmla="*/ 88490 h 147484"/>
                <a:gd name="connsiteX2" fmla="*/ 19664 w 88490"/>
                <a:gd name="connsiteY2" fmla="*/ 117987 h 147484"/>
                <a:gd name="connsiteX3" fmla="*/ 0 w 88490"/>
                <a:gd name="connsiteY3" fmla="*/ 147484 h 14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90" h="147484">
                  <a:moveTo>
                    <a:pt x="88490" y="0"/>
                  </a:moveTo>
                  <a:cubicBezTo>
                    <a:pt x="68826" y="29497"/>
                    <a:pt x="40708" y="54859"/>
                    <a:pt x="29497" y="88490"/>
                  </a:cubicBezTo>
                  <a:cubicBezTo>
                    <a:pt x="26219" y="98322"/>
                    <a:pt x="24299" y="108717"/>
                    <a:pt x="19664" y="117987"/>
                  </a:cubicBezTo>
                  <a:cubicBezTo>
                    <a:pt x="14379" y="128556"/>
                    <a:pt x="0" y="147484"/>
                    <a:pt x="0" y="14748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" name="Text Box 4">
            <a:extLst>
              <a:ext uri="{FF2B5EF4-FFF2-40B4-BE49-F238E27FC236}">
                <a16:creationId xmlns:a16="http://schemas.microsoft.com/office/drawing/2014/main" id="{D7E89577-D3CF-188B-881C-A676A87D5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0" y="1254125"/>
            <a:ext cx="1974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 what direction is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</a:t>
            </a:r>
            <a:r>
              <a:rPr kumimoji="0" lang="en-US" altLang="en-US" sz="1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being moved?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Down!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F9D7DA33-3300-C3D1-7A16-DECAE1FB0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0" y="2547938"/>
            <a:ext cx="1974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 what direction is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Glucose  being moved?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Up!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53975F17-F270-DDBE-CBAB-09A9A2472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0" y="4116388"/>
            <a:ext cx="1974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ATP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is needed, and it is now used </a:t>
            </a:r>
            <a:r>
              <a:rPr kumimoji="0" lang="en-US" altLang="en-US" sz="18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Indirectly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8BC0118C-7AA1-D652-5EFF-82DF0C405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0" y="5224463"/>
            <a:ext cx="1974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Where is the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ATP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coming from? </a:t>
            </a:r>
          </a:p>
        </p:txBody>
      </p:sp>
      <p:sp>
        <p:nvSpPr>
          <p:cNvPr id="23561" name="Text Box 4">
            <a:extLst>
              <a:ext uri="{FF2B5EF4-FFF2-40B4-BE49-F238E27FC236}">
                <a16:creationId xmlns:a16="http://schemas.microsoft.com/office/drawing/2014/main" id="{65195B0E-A4D2-07AB-B30C-44C468289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2292350"/>
            <a:ext cx="1181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Glucose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62" name="Text Box 4">
            <a:extLst>
              <a:ext uri="{FF2B5EF4-FFF2-40B4-BE49-F238E27FC236}">
                <a16:creationId xmlns:a16="http://schemas.microsoft.com/office/drawing/2014/main" id="{B6852C11-7388-B5B9-E60D-CF2E3953E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4662488"/>
            <a:ext cx="1023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</a:t>
            </a:r>
            <a:r>
              <a:rPr kumimoji="0" lang="en-US" altLang="en-US" sz="1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218600-8B9D-AC89-5B13-5EC0D490B940}"/>
              </a:ext>
            </a:extLst>
          </p:cNvPr>
          <p:cNvCxnSpPr/>
          <p:nvPr/>
        </p:nvCxnSpPr>
        <p:spPr>
          <a:xfrm flipV="1">
            <a:off x="1854200" y="4683125"/>
            <a:ext cx="1346200" cy="1651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81FBB0-FB3D-5FB3-D4D1-C4FBFA7B6B15}"/>
              </a:ext>
            </a:extLst>
          </p:cNvPr>
          <p:cNvCxnSpPr/>
          <p:nvPr/>
        </p:nvCxnSpPr>
        <p:spPr>
          <a:xfrm>
            <a:off x="2289175" y="2587625"/>
            <a:ext cx="911225" cy="560388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5" name="TextBox 1">
            <a:extLst>
              <a:ext uri="{FF2B5EF4-FFF2-40B4-BE49-F238E27FC236}">
                <a16:creationId xmlns:a16="http://schemas.microsoft.com/office/drawing/2014/main" id="{A36BA64F-5A23-DEF8-320E-7DE815448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448175"/>
            <a:ext cx="2111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EBF43BCC-79F9-7B34-31C5-33072CA3A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4"/>
          <a:stretch>
            <a:fillRect/>
          </a:stretch>
        </p:blipFill>
        <p:spPr bwMode="auto">
          <a:xfrm>
            <a:off x="779463" y="1039813"/>
            <a:ext cx="74771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2">
            <a:extLst>
              <a:ext uri="{FF2B5EF4-FFF2-40B4-BE49-F238E27FC236}">
                <a16:creationId xmlns:a16="http://schemas.microsoft.com/office/drawing/2014/main" id="{1BEEC624-6226-D60E-2F95-25FC66361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215900"/>
            <a:ext cx="64722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Summary of Transport Proteins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4C1EC143-88E7-ED49-589C-354EFFA72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75" y="1233488"/>
            <a:ext cx="6826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</a:t>
            </a:r>
            <a:r>
              <a:rPr kumimoji="0" lang="en-US" altLang="en-US" sz="1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Lipids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D116ECF4-5B40-1D54-0D5E-E4584835E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7"/>
          <a:stretch>
            <a:fillRect/>
          </a:stretch>
        </p:blipFill>
        <p:spPr bwMode="auto">
          <a:xfrm>
            <a:off x="1503363" y="852488"/>
            <a:ext cx="6942137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>
            <a:extLst>
              <a:ext uri="{FF2B5EF4-FFF2-40B4-BE49-F238E27FC236}">
                <a16:creationId xmlns:a16="http://schemas.microsoft.com/office/drawing/2014/main" id="{038BF07D-86A5-5FDF-2DE1-D5883FAFE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39700"/>
            <a:ext cx="875765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Plasma Membrane Model – Phospholipid Bilayer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C1DF9CFA-7319-5A9C-A087-F37446277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979988"/>
            <a:ext cx="23495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“Butter sandwich with olives”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75271D-4C8B-D9B0-B424-CF2314043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24860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>
            <a:extLst>
              <a:ext uri="{FF2B5EF4-FFF2-40B4-BE49-F238E27FC236}">
                <a16:creationId xmlns:a16="http://schemas.microsoft.com/office/drawing/2014/main" id="{301AB60D-DEE3-134E-BBD2-8C20F0EB7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152400"/>
            <a:ext cx="517207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>
            <a:extLst>
              <a:ext uri="{FF2B5EF4-FFF2-40B4-BE49-F238E27FC236}">
                <a16:creationId xmlns:a16="http://schemas.microsoft.com/office/drawing/2014/main" id="{60C88CB4-2A36-CC81-DB58-4BDB484B4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2324100"/>
            <a:ext cx="1270000" cy="322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FDF3482F-D77F-FB14-1AED-2BA68AA25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4303713"/>
            <a:ext cx="1635125" cy="322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CD39F447-8F1E-BA02-3E32-F27C90CFD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6249988"/>
            <a:ext cx="1484312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>
            <a:extLst>
              <a:ext uri="{FF2B5EF4-FFF2-40B4-BE49-F238E27FC236}">
                <a16:creationId xmlns:a16="http://schemas.microsoft.com/office/drawing/2014/main" id="{C03B6865-4970-A13F-2073-9EFF65A98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2719388"/>
            <a:ext cx="24558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Endocytosis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(Bringing into the cell)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Exocytosis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(Releasing out of the cell)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7651" name="Picture 1">
            <a:extLst>
              <a:ext uri="{FF2B5EF4-FFF2-40B4-BE49-F238E27FC236}">
                <a16:creationId xmlns:a16="http://schemas.microsoft.com/office/drawing/2014/main" id="{D5AB1EF0-BFA3-2A3B-A445-B4FC50D6A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828800"/>
            <a:ext cx="5046663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>
            <a:extLst>
              <a:ext uri="{FF2B5EF4-FFF2-40B4-BE49-F238E27FC236}">
                <a16:creationId xmlns:a16="http://schemas.microsoft.com/office/drawing/2014/main" id="{EDBFE1DC-4D59-F4C9-EFE8-D39A5F2E8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" y="228600"/>
            <a:ext cx="88773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Vesicular Transport  </a:t>
            </a: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Role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To move large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macromolecules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or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large quantities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of a molecule across the plasma membrane.  Vesicles are like mini lipid bilayer bubbles (see below). Active transport, directly requires E (in the form of ATP) for maneuvering of cytoskeleton and the vesicles.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653" name="Rectangle 4">
            <a:extLst>
              <a:ext uri="{FF2B5EF4-FFF2-40B4-BE49-F238E27FC236}">
                <a16:creationId xmlns:a16="http://schemas.microsoft.com/office/drawing/2014/main" id="{8A68BCA5-3978-F47C-2A79-91563CCB9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228600"/>
            <a:ext cx="3179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Vesicle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A small, fluid-filled spherical organelle enclosed by a lipid bilayer</a:t>
            </a:r>
          </a:p>
        </p:txBody>
      </p:sp>
      <p:sp>
        <p:nvSpPr>
          <p:cNvPr id="27654" name="Rectangle 1">
            <a:extLst>
              <a:ext uri="{FF2B5EF4-FFF2-40B4-BE49-F238E27FC236}">
                <a16:creationId xmlns:a16="http://schemas.microsoft.com/office/drawing/2014/main" id="{D6907B37-081A-B915-2E15-0DE696860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150" y="3616325"/>
            <a:ext cx="687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Vesicle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5" name="Rectangle 6">
            <a:extLst>
              <a:ext uri="{FF2B5EF4-FFF2-40B4-BE49-F238E27FC236}">
                <a16:creationId xmlns:a16="http://schemas.microsoft.com/office/drawing/2014/main" id="{9F72F2E4-F154-9D9C-91F8-8849D030E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825" y="5962650"/>
            <a:ext cx="687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Vesicle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459EC1-A090-4368-35AF-F27DE9221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4" t="4224" r="34056" b="2721"/>
          <a:stretch>
            <a:fillRect/>
          </a:stretch>
        </p:blipFill>
        <p:spPr bwMode="auto">
          <a:xfrm>
            <a:off x="361950" y="2647950"/>
            <a:ext cx="23177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DD2757-ABE6-5486-3B7F-EC3BBB5BC27D}"/>
              </a:ext>
            </a:extLst>
          </p:cNvPr>
          <p:cNvSpPr/>
          <p:nvPr/>
        </p:nvSpPr>
        <p:spPr>
          <a:xfrm>
            <a:off x="361950" y="85725"/>
            <a:ext cx="5876925" cy="1846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3 types of Endocytosis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Pinocytosis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Phagocytosis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Receptor-Mediated Endocytosis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81D87-E9E8-4A15-A450-7FE51D1C7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5724" r="65521" b="3923"/>
          <a:stretch>
            <a:fillRect/>
          </a:stretch>
        </p:blipFill>
        <p:spPr bwMode="auto">
          <a:xfrm>
            <a:off x="3381375" y="2695575"/>
            <a:ext cx="2476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DA4858-1FA4-EB23-9523-2FE4F1F42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2" t="4523" r="1405" b="3322"/>
          <a:stretch>
            <a:fillRect/>
          </a:stretch>
        </p:blipFill>
        <p:spPr bwMode="auto">
          <a:xfrm>
            <a:off x="6432550" y="2684463"/>
            <a:ext cx="2424113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5">
            <a:extLst>
              <a:ext uri="{FF2B5EF4-FFF2-40B4-BE49-F238E27FC236}">
                <a16:creationId xmlns:a16="http://schemas.microsoft.com/office/drawing/2014/main" id="{6D018607-BC0A-3F51-B04C-52BC16054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285750"/>
            <a:ext cx="89312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Transcytosis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= movement across the cell!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This can occur by the various methods we have seen.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e.g., inside a vesicle as seen below.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4C0552B-EE58-6869-8B9C-0528B485CB89}"/>
              </a:ext>
            </a:extLst>
          </p:cNvPr>
          <p:cNvSpPr/>
          <p:nvPr/>
        </p:nvSpPr>
        <p:spPr>
          <a:xfrm>
            <a:off x="3819525" y="3679825"/>
            <a:ext cx="82550" cy="10001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01" name="Group 8">
            <a:extLst>
              <a:ext uri="{FF2B5EF4-FFF2-40B4-BE49-F238E27FC236}">
                <a16:creationId xmlns:a16="http://schemas.microsoft.com/office/drawing/2014/main" id="{111BE681-66B5-B35F-8118-CC908573146E}"/>
              </a:ext>
            </a:extLst>
          </p:cNvPr>
          <p:cNvGrpSpPr>
            <a:grpSpLocks/>
          </p:cNvGrpSpPr>
          <p:nvPr/>
        </p:nvGrpSpPr>
        <p:grpSpPr bwMode="auto">
          <a:xfrm>
            <a:off x="3902075" y="3789363"/>
            <a:ext cx="222250" cy="417512"/>
            <a:chOff x="3891280" y="3810000"/>
            <a:chExt cx="223524" cy="416560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878044E2-5EA7-89D7-2C81-297BCF2BBF5A}"/>
                </a:ext>
              </a:extLst>
            </p:cNvPr>
            <p:cNvSpPr/>
            <p:nvPr/>
          </p:nvSpPr>
          <p:spPr>
            <a:xfrm>
              <a:off x="3891280" y="3810000"/>
              <a:ext cx="223524" cy="407057"/>
            </a:xfrm>
            <a:custGeom>
              <a:avLst/>
              <a:gdLst>
                <a:gd name="connsiteX0" fmla="*/ 0 w 223524"/>
                <a:gd name="connsiteY0" fmla="*/ 0 h 407283"/>
                <a:gd name="connsiteX1" fmla="*/ 20320 w 223524"/>
                <a:gd name="connsiteY1" fmla="*/ 50800 h 407283"/>
                <a:gd name="connsiteX2" fmla="*/ 40640 w 223524"/>
                <a:gd name="connsiteY2" fmla="*/ 81280 h 407283"/>
                <a:gd name="connsiteX3" fmla="*/ 60960 w 223524"/>
                <a:gd name="connsiteY3" fmla="*/ 142240 h 407283"/>
                <a:gd name="connsiteX4" fmla="*/ 81280 w 223524"/>
                <a:gd name="connsiteY4" fmla="*/ 182880 h 407283"/>
                <a:gd name="connsiteX5" fmla="*/ 91440 w 223524"/>
                <a:gd name="connsiteY5" fmla="*/ 223520 h 407283"/>
                <a:gd name="connsiteX6" fmla="*/ 111760 w 223524"/>
                <a:gd name="connsiteY6" fmla="*/ 264160 h 407283"/>
                <a:gd name="connsiteX7" fmla="*/ 121920 w 223524"/>
                <a:gd name="connsiteY7" fmla="*/ 304800 h 407283"/>
                <a:gd name="connsiteX8" fmla="*/ 142240 w 223524"/>
                <a:gd name="connsiteY8" fmla="*/ 335280 h 407283"/>
                <a:gd name="connsiteX9" fmla="*/ 152400 w 223524"/>
                <a:gd name="connsiteY9" fmla="*/ 365760 h 407283"/>
                <a:gd name="connsiteX10" fmla="*/ 182880 w 223524"/>
                <a:gd name="connsiteY10" fmla="*/ 375920 h 407283"/>
                <a:gd name="connsiteX11" fmla="*/ 213360 w 223524"/>
                <a:gd name="connsiteY11" fmla="*/ 335280 h 407283"/>
                <a:gd name="connsiteX12" fmla="*/ 223520 w 223524"/>
                <a:gd name="connsiteY12" fmla="*/ 264160 h 40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524" h="407283">
                  <a:moveTo>
                    <a:pt x="0" y="0"/>
                  </a:moveTo>
                  <a:cubicBezTo>
                    <a:pt x="6773" y="16933"/>
                    <a:pt x="12164" y="34488"/>
                    <a:pt x="20320" y="50800"/>
                  </a:cubicBezTo>
                  <a:cubicBezTo>
                    <a:pt x="25781" y="61722"/>
                    <a:pt x="35681" y="70122"/>
                    <a:pt x="40640" y="81280"/>
                  </a:cubicBezTo>
                  <a:cubicBezTo>
                    <a:pt x="49339" y="100853"/>
                    <a:pt x="51381" y="123082"/>
                    <a:pt x="60960" y="142240"/>
                  </a:cubicBezTo>
                  <a:cubicBezTo>
                    <a:pt x="67733" y="155787"/>
                    <a:pt x="75962" y="168699"/>
                    <a:pt x="81280" y="182880"/>
                  </a:cubicBezTo>
                  <a:cubicBezTo>
                    <a:pt x="86183" y="195955"/>
                    <a:pt x="86537" y="210445"/>
                    <a:pt x="91440" y="223520"/>
                  </a:cubicBezTo>
                  <a:cubicBezTo>
                    <a:pt x="96758" y="237701"/>
                    <a:pt x="106442" y="249979"/>
                    <a:pt x="111760" y="264160"/>
                  </a:cubicBezTo>
                  <a:cubicBezTo>
                    <a:pt x="116663" y="277235"/>
                    <a:pt x="116419" y="291965"/>
                    <a:pt x="121920" y="304800"/>
                  </a:cubicBezTo>
                  <a:cubicBezTo>
                    <a:pt x="126730" y="316023"/>
                    <a:pt x="136779" y="324358"/>
                    <a:pt x="142240" y="335280"/>
                  </a:cubicBezTo>
                  <a:cubicBezTo>
                    <a:pt x="147029" y="344859"/>
                    <a:pt x="144827" y="358187"/>
                    <a:pt x="152400" y="365760"/>
                  </a:cubicBezTo>
                  <a:cubicBezTo>
                    <a:pt x="159973" y="373333"/>
                    <a:pt x="172720" y="372533"/>
                    <a:pt x="182880" y="375920"/>
                  </a:cubicBezTo>
                  <a:cubicBezTo>
                    <a:pt x="216862" y="426894"/>
                    <a:pt x="200730" y="417374"/>
                    <a:pt x="213360" y="335280"/>
                  </a:cubicBezTo>
                  <a:cubicBezTo>
                    <a:pt x="224077" y="265621"/>
                    <a:pt x="223520" y="295801"/>
                    <a:pt x="223520" y="264160"/>
                  </a:cubicBezTo>
                </a:path>
              </a:pathLst>
            </a:cu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F89F6F5D-BBC8-EBFE-22D6-88439E71ED8A}"/>
                </a:ext>
              </a:extLst>
            </p:cNvPr>
            <p:cNvSpPr/>
            <p:nvPr/>
          </p:nvSpPr>
          <p:spPr>
            <a:xfrm>
              <a:off x="3891280" y="4104602"/>
              <a:ext cx="202769" cy="121958"/>
            </a:xfrm>
            <a:custGeom>
              <a:avLst/>
              <a:gdLst>
                <a:gd name="connsiteX0" fmla="*/ 203200 w 203200"/>
                <a:gd name="connsiteY0" fmla="*/ 121920 h 121920"/>
                <a:gd name="connsiteX1" fmla="*/ 152400 w 203200"/>
                <a:gd name="connsiteY1" fmla="*/ 111760 h 121920"/>
                <a:gd name="connsiteX2" fmla="*/ 132080 w 203200"/>
                <a:gd name="connsiteY2" fmla="*/ 81280 h 121920"/>
                <a:gd name="connsiteX3" fmla="*/ 101600 w 203200"/>
                <a:gd name="connsiteY3" fmla="*/ 71120 h 121920"/>
                <a:gd name="connsiteX4" fmla="*/ 40640 w 203200"/>
                <a:gd name="connsiteY4" fmla="*/ 20320 h 121920"/>
                <a:gd name="connsiteX5" fmla="*/ 0 w 203200"/>
                <a:gd name="connsiteY5" fmla="*/ 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200" h="121920">
                  <a:moveTo>
                    <a:pt x="203200" y="121920"/>
                  </a:moveTo>
                  <a:cubicBezTo>
                    <a:pt x="186267" y="118533"/>
                    <a:pt x="167393" y="120328"/>
                    <a:pt x="152400" y="111760"/>
                  </a:cubicBezTo>
                  <a:cubicBezTo>
                    <a:pt x="141798" y="105702"/>
                    <a:pt x="141615" y="88908"/>
                    <a:pt x="132080" y="81280"/>
                  </a:cubicBezTo>
                  <a:cubicBezTo>
                    <a:pt x="123717" y="74590"/>
                    <a:pt x="111760" y="74507"/>
                    <a:pt x="101600" y="71120"/>
                  </a:cubicBezTo>
                  <a:cubicBezTo>
                    <a:pt x="79130" y="48650"/>
                    <a:pt x="68930" y="34465"/>
                    <a:pt x="40640" y="20320"/>
                  </a:cubicBezTo>
                  <a:cubicBezTo>
                    <a:pt x="-6058" y="-3029"/>
                    <a:pt x="22954" y="22954"/>
                    <a:pt x="0" y="0"/>
                  </a:cubicBezTo>
                </a:path>
              </a:pathLst>
            </a:cu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702" name="Group 11">
            <a:extLst>
              <a:ext uri="{FF2B5EF4-FFF2-40B4-BE49-F238E27FC236}">
                <a16:creationId xmlns:a16="http://schemas.microsoft.com/office/drawing/2014/main" id="{1D432ADC-7DAE-6EC3-A732-45B4DDF53DB8}"/>
              </a:ext>
            </a:extLst>
          </p:cNvPr>
          <p:cNvGrpSpPr>
            <a:grpSpLocks/>
          </p:cNvGrpSpPr>
          <p:nvPr/>
        </p:nvGrpSpPr>
        <p:grpSpPr bwMode="auto">
          <a:xfrm>
            <a:off x="4505325" y="4846638"/>
            <a:ext cx="346075" cy="660400"/>
            <a:chOff x="4795520" y="4897120"/>
            <a:chExt cx="345486" cy="6604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A2D61AE-B91B-F0DC-926B-A6073F13844D}"/>
                </a:ext>
              </a:extLst>
            </p:cNvPr>
            <p:cNvSpPr/>
            <p:nvPr/>
          </p:nvSpPr>
          <p:spPr>
            <a:xfrm>
              <a:off x="4795520" y="4897120"/>
              <a:ext cx="345486" cy="660400"/>
            </a:xfrm>
            <a:custGeom>
              <a:avLst/>
              <a:gdLst>
                <a:gd name="connsiteX0" fmla="*/ 0 w 345486"/>
                <a:gd name="connsiteY0" fmla="*/ 0 h 660400"/>
                <a:gd name="connsiteX1" fmla="*/ 50800 w 345486"/>
                <a:gd name="connsiteY1" fmla="*/ 111760 h 660400"/>
                <a:gd name="connsiteX2" fmla="*/ 60960 w 345486"/>
                <a:gd name="connsiteY2" fmla="*/ 142240 h 660400"/>
                <a:gd name="connsiteX3" fmla="*/ 71120 w 345486"/>
                <a:gd name="connsiteY3" fmla="*/ 193040 h 660400"/>
                <a:gd name="connsiteX4" fmla="*/ 91440 w 345486"/>
                <a:gd name="connsiteY4" fmla="*/ 223520 h 660400"/>
                <a:gd name="connsiteX5" fmla="*/ 111760 w 345486"/>
                <a:gd name="connsiteY5" fmla="*/ 284480 h 660400"/>
                <a:gd name="connsiteX6" fmla="*/ 152400 w 345486"/>
                <a:gd name="connsiteY6" fmla="*/ 345440 h 660400"/>
                <a:gd name="connsiteX7" fmla="*/ 182880 w 345486"/>
                <a:gd name="connsiteY7" fmla="*/ 406400 h 660400"/>
                <a:gd name="connsiteX8" fmla="*/ 203200 w 345486"/>
                <a:gd name="connsiteY8" fmla="*/ 477520 h 660400"/>
                <a:gd name="connsiteX9" fmla="*/ 223520 w 345486"/>
                <a:gd name="connsiteY9" fmla="*/ 508000 h 660400"/>
                <a:gd name="connsiteX10" fmla="*/ 233680 w 345486"/>
                <a:gd name="connsiteY10" fmla="*/ 538480 h 660400"/>
                <a:gd name="connsiteX11" fmla="*/ 274320 w 345486"/>
                <a:gd name="connsiteY11" fmla="*/ 599440 h 660400"/>
                <a:gd name="connsiteX12" fmla="*/ 314960 w 345486"/>
                <a:gd name="connsiteY12" fmla="*/ 660400 h 660400"/>
                <a:gd name="connsiteX13" fmla="*/ 325120 w 345486"/>
                <a:gd name="connsiteY13" fmla="*/ 609600 h 660400"/>
                <a:gd name="connsiteX14" fmla="*/ 335280 w 345486"/>
                <a:gd name="connsiteY14" fmla="*/ 579120 h 660400"/>
                <a:gd name="connsiteX15" fmla="*/ 345440 w 345486"/>
                <a:gd name="connsiteY15" fmla="*/ 508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5486" h="660400">
                  <a:moveTo>
                    <a:pt x="0" y="0"/>
                  </a:moveTo>
                  <a:cubicBezTo>
                    <a:pt x="41500" y="69167"/>
                    <a:pt x="24235" y="32066"/>
                    <a:pt x="50800" y="111760"/>
                  </a:cubicBezTo>
                  <a:cubicBezTo>
                    <a:pt x="54187" y="121920"/>
                    <a:pt x="58860" y="131738"/>
                    <a:pt x="60960" y="142240"/>
                  </a:cubicBezTo>
                  <a:cubicBezTo>
                    <a:pt x="64347" y="159173"/>
                    <a:pt x="65057" y="176871"/>
                    <a:pt x="71120" y="193040"/>
                  </a:cubicBezTo>
                  <a:cubicBezTo>
                    <a:pt x="75407" y="204473"/>
                    <a:pt x="86481" y="212362"/>
                    <a:pt x="91440" y="223520"/>
                  </a:cubicBezTo>
                  <a:cubicBezTo>
                    <a:pt x="100139" y="243093"/>
                    <a:pt x="99879" y="266658"/>
                    <a:pt x="111760" y="284480"/>
                  </a:cubicBezTo>
                  <a:cubicBezTo>
                    <a:pt x="125307" y="304800"/>
                    <a:pt x="144677" y="322272"/>
                    <a:pt x="152400" y="345440"/>
                  </a:cubicBezTo>
                  <a:cubicBezTo>
                    <a:pt x="166421" y="387504"/>
                    <a:pt x="156619" y="367009"/>
                    <a:pt x="182880" y="406400"/>
                  </a:cubicBezTo>
                  <a:cubicBezTo>
                    <a:pt x="186135" y="419421"/>
                    <a:pt x="195912" y="462944"/>
                    <a:pt x="203200" y="477520"/>
                  </a:cubicBezTo>
                  <a:cubicBezTo>
                    <a:pt x="208661" y="488442"/>
                    <a:pt x="218059" y="497078"/>
                    <a:pt x="223520" y="508000"/>
                  </a:cubicBezTo>
                  <a:cubicBezTo>
                    <a:pt x="228309" y="517579"/>
                    <a:pt x="228479" y="529118"/>
                    <a:pt x="233680" y="538480"/>
                  </a:cubicBezTo>
                  <a:cubicBezTo>
                    <a:pt x="245540" y="559828"/>
                    <a:pt x="266597" y="576272"/>
                    <a:pt x="274320" y="599440"/>
                  </a:cubicBezTo>
                  <a:cubicBezTo>
                    <a:pt x="289024" y="643551"/>
                    <a:pt x="276907" y="622347"/>
                    <a:pt x="314960" y="660400"/>
                  </a:cubicBezTo>
                  <a:cubicBezTo>
                    <a:pt x="318347" y="643467"/>
                    <a:pt x="320932" y="626353"/>
                    <a:pt x="325120" y="609600"/>
                  </a:cubicBezTo>
                  <a:cubicBezTo>
                    <a:pt x="327717" y="599210"/>
                    <a:pt x="332683" y="589510"/>
                    <a:pt x="335280" y="579120"/>
                  </a:cubicBezTo>
                  <a:cubicBezTo>
                    <a:pt x="346768" y="533167"/>
                    <a:pt x="345440" y="541083"/>
                    <a:pt x="345440" y="50800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5653EFA-8E13-E726-795A-D1341A1EB74C}"/>
                </a:ext>
              </a:extLst>
            </p:cNvPr>
            <p:cNvSpPr/>
            <p:nvPr/>
          </p:nvSpPr>
          <p:spPr>
            <a:xfrm>
              <a:off x="4938152" y="5486082"/>
              <a:ext cx="161649" cy="71438"/>
            </a:xfrm>
            <a:custGeom>
              <a:avLst/>
              <a:gdLst>
                <a:gd name="connsiteX0" fmla="*/ 162560 w 162560"/>
                <a:gd name="connsiteY0" fmla="*/ 71147 h 71147"/>
                <a:gd name="connsiteX1" fmla="*/ 101600 w 162560"/>
                <a:gd name="connsiteY1" fmla="*/ 40667 h 71147"/>
                <a:gd name="connsiteX2" fmla="*/ 71120 w 162560"/>
                <a:gd name="connsiteY2" fmla="*/ 30507 h 71147"/>
                <a:gd name="connsiteX3" fmla="*/ 40640 w 162560"/>
                <a:gd name="connsiteY3" fmla="*/ 10187 h 71147"/>
                <a:gd name="connsiteX4" fmla="*/ 0 w 162560"/>
                <a:gd name="connsiteY4" fmla="*/ 27 h 7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60" h="71147">
                  <a:moveTo>
                    <a:pt x="162560" y="71147"/>
                  </a:moveTo>
                  <a:cubicBezTo>
                    <a:pt x="142240" y="60987"/>
                    <a:pt x="122360" y="49894"/>
                    <a:pt x="101600" y="40667"/>
                  </a:cubicBezTo>
                  <a:cubicBezTo>
                    <a:pt x="91813" y="36317"/>
                    <a:pt x="80699" y="35296"/>
                    <a:pt x="71120" y="30507"/>
                  </a:cubicBezTo>
                  <a:cubicBezTo>
                    <a:pt x="60198" y="25046"/>
                    <a:pt x="51562" y="15648"/>
                    <a:pt x="40640" y="10187"/>
                  </a:cubicBezTo>
                  <a:cubicBezTo>
                    <a:pt x="18178" y="-1044"/>
                    <a:pt x="17318" y="27"/>
                    <a:pt x="0" y="27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B1C05FA1-DF58-699D-C607-727BD697E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116" y="2388612"/>
            <a:ext cx="311832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①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Specific contact triggers formation of vesicles and then endocytosis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②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The filled vesicles  can then cross the cell with help from the cytoskeleton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③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Vesicles contact plasma membrane and are exocytosis is triggered, and material is released into interstitial fluid.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8F311-2C69-FF5B-2F5A-E674C5DFA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20" y="1856509"/>
            <a:ext cx="5517358" cy="4578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7 0.00023 0.01025 0.00394 0.01216 0.00718 C 0.01823 0.01759 0.00712 0.00625 0.01667 0.01458 C 0.01737 0.0162 0.01789 0.01782 0.01875 0.01921 C 0.02431 0.02755 0.02379 0.02639 0.02882 0.03102 C 0.0349 0.04329 0.02691 0.02917 0.03438 0.03681 C 0.03681 0.03958 0.03889 0.04282 0.04115 0.04583 L 0.04445 0.05023 C 0.0448 0.05231 0.0448 0.0544 0.04549 0.05625 C 0.04636 0.05787 0.04792 0.05903 0.04879 0.06065 C 0.04966 0.06204 0.05052 0.06343 0.05105 0.06505 C 0.05573 0.07731 0.04809 0.06111 0.05452 0.07384 C 0.054 0.07546 0.054 0.07708 0.0533 0.07847 C 0.04948 0.08611 0.05 0.07963 0.05 0.08588 L 0.05782 0.08287 C 0.0724 0.08935 0.06719 0.08519 0.07448 0.09167 C 0.07518 0.09329 0.07622 0.09444 0.07674 0.09606 C 0.07761 0.09907 0.079 0.10509 0.079 0.10509 C 0.07813 0.10648 0.07778 0.10833 0.07674 0.10949 C 0.07414 0.11181 0.06962 0.11273 0.06667 0.11389 C 0.05556 0.11806 0.07275 0.11227 0.05886 0.1169 C 0.05625 0.11597 0.05296 0.11574 0.05105 0.1125 C 0.05035 0.11111 0.05052 0.10926 0.05 0.1081 C 0.04914 0.10579 0.04757 0.10417 0.04671 0.10208 C 0.04462 0.09792 0.04445 0.09606 0.04323 0.09167 C 0.04375 0.08889 0.04445 0.08287 0.04549 0.07986 C 0.04618 0.07824 0.04705 0.07685 0.04775 0.07546 C 0.04862 0.07361 0.04862 0.0706 0.05 0.06944 C 0.05226 0.06782 0.05521 0.06852 0.05782 0.06806 C 0.06337 0.06852 0.06893 0.06875 0.07448 0.06944 C 0.07813 0.07014 0.07796 0.07176 0.08108 0.07384 C 0.08212 0.07454 0.08334 0.075 0.08455 0.07546 C 0.0849 0.07685 0.08507 0.07847 0.08559 0.07986 C 0.08681 0.08287 0.08924 0.08542 0.09011 0.08866 L 0.09115 0.09329 C 0.09046 0.09606 0.08941 0.09907 0.08889 0.10208 C 0.08855 0.10463 0.08855 0.10718 0.08785 0.10949 C 0.08733 0.11111 0.08646 0.1125 0.08559 0.11389 C 0.08351 0.11713 0.0816 0.12037 0.079 0.12292 C 0.07257 0.12847 0.07865 0.12361 0.07223 0.12731 C 0.06268 0.13264 0.07223 0.12824 0.06441 0.13171 C 0.05487 0.13125 0.04514 0.13102 0.03559 0.13032 C 0.02917 0.12963 0.0349 0.12847 0.03004 0.12431 C 0.02796 0.12269 0.02327 0.1213 0.02327 0.1213 L 0.02101 0.1169 L 0.01875 0.1169 C 0.01927 0.12731 0.01945 0.13773 0.01997 0.14792 C 0.02014 0.15185 0.02032 0.15602 0.02101 0.15972 C 0.02153 0.16204 0.02257 0.16366 0.02327 0.16574 C 0.02674 0.17616 0.02448 0.16968 0.02657 0.17755 C 0.02726 0.18009 0.02813 0.18241 0.02882 0.18495 C 0.02969 0.18796 0.03056 0.19097 0.03108 0.19398 C 0.03177 0.19792 0.0316 0.20231 0.03334 0.20579 C 0.03959 0.21852 0.03195 0.20231 0.03664 0.21458 C 0.03716 0.2162 0.0382 0.21759 0.03889 0.21898 C 0.03941 0.22037 0.03941 0.22222 0.03993 0.22361 C 0.04063 0.225 0.04167 0.22639 0.04219 0.22801 C 0.04271 0.2294 0.04271 0.23102 0.04323 0.23241 C 0.04393 0.23403 0.04497 0.23519 0.04549 0.23681 C 0.04775 0.24259 0.04566 0.24051 0.04775 0.24722 C 0.04827 0.24884 0.04931 0.25 0.05 0.25162 C 0.05052 0.25301 0.05052 0.25486 0.05105 0.25602 C 0.05434 0.2625 0.05365 0.25926 0.05782 0.26204 C 0.05973 0.26319 0.06146 0.26505 0.06337 0.26644 C 0.06441 0.26736 0.06563 0.26829 0.06667 0.26944 C 0.06823 0.27083 0.06945 0.27292 0.07118 0.27384 C 0.07917 0.2787 0.07917 0.27731 0.08559 0.27986 C 0.08785 0.28079 0.09028 0.28102 0.09219 0.28287 C 0.09445 0.28472 0.09636 0.28773 0.09896 0.28866 L 0.10348 0.29028 " pathEditMode="relative" ptsTypes="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8" descr="Image result for tissue compartment volumes">
            <a:extLst>
              <a:ext uri="{FF2B5EF4-FFF2-40B4-BE49-F238E27FC236}">
                <a16:creationId xmlns:a16="http://schemas.microsoft.com/office/drawing/2014/main" id="{86A01232-CA48-93A0-D41D-2678684A5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3519488"/>
            <a:ext cx="4719638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6">
            <a:extLst>
              <a:ext uri="{FF2B5EF4-FFF2-40B4-BE49-F238E27FC236}">
                <a16:creationId xmlns:a16="http://schemas.microsoft.com/office/drawing/2014/main" id="{9ED89973-7246-3739-8462-1ABA1EA14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888" y="6329363"/>
            <a:ext cx="1370012" cy="463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Interstitial Fluid</a:t>
            </a:r>
            <a:endParaRPr kumimoji="0" lang="en-US" alt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 between cells)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4" name="Text Box 57">
            <a:extLst>
              <a:ext uri="{FF2B5EF4-FFF2-40B4-BE49-F238E27FC236}">
                <a16:creationId xmlns:a16="http://schemas.microsoft.com/office/drawing/2014/main" id="{CB774B07-EF29-09D7-3580-7DE107750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888" y="4818063"/>
            <a:ext cx="1597025" cy="50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Plasma</a:t>
            </a:r>
            <a:endParaRPr kumimoji="0" lang="en-US" alt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(inside blood vessels)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5" name="Text Box 59">
            <a:extLst>
              <a:ext uri="{FF2B5EF4-FFF2-40B4-BE49-F238E27FC236}">
                <a16:creationId xmlns:a16="http://schemas.microsoft.com/office/drawing/2014/main" id="{18E0A96E-BC6F-14AF-510B-DC0B2AB0B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138" y="3527425"/>
            <a:ext cx="1778000" cy="43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Intracellular Fluid (ICF)</a:t>
            </a:r>
            <a:endParaRPr kumimoji="0" lang="en-US" alt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(inside cells)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D6E756-3F8C-EA93-9EAC-440EA7B57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9525"/>
            <a:ext cx="821531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368300" algn="l"/>
                <a:tab pos="736600" algn="l"/>
                <a:tab pos="1104900" algn="l"/>
                <a:tab pos="1473200" algn="l"/>
                <a:tab pos="1841500" algn="l"/>
                <a:tab pos="2209800" algn="l"/>
                <a:tab pos="2578100" algn="l"/>
                <a:tab pos="2946400" algn="l"/>
                <a:tab pos="3314700" algn="l"/>
                <a:tab pos="3683000" algn="l"/>
                <a:tab pos="4051300" algn="l"/>
                <a:tab pos="4419600" algn="l"/>
                <a:tab pos="4787900" algn="l"/>
                <a:tab pos="5156200" algn="l"/>
                <a:tab pos="5524500" algn="l"/>
                <a:tab pos="5892800" algn="l"/>
                <a:tab pos="6261100" algn="l"/>
                <a:tab pos="6629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68300" algn="l"/>
                <a:tab pos="736600" algn="l"/>
                <a:tab pos="1104900" algn="l"/>
                <a:tab pos="1473200" algn="l"/>
                <a:tab pos="1841500" algn="l"/>
                <a:tab pos="2209800" algn="l"/>
                <a:tab pos="2578100" algn="l"/>
                <a:tab pos="2946400" algn="l"/>
                <a:tab pos="3314700" algn="l"/>
                <a:tab pos="3683000" algn="l"/>
                <a:tab pos="4051300" algn="l"/>
                <a:tab pos="4419600" algn="l"/>
                <a:tab pos="4787900" algn="l"/>
                <a:tab pos="5156200" algn="l"/>
                <a:tab pos="5524500" algn="l"/>
                <a:tab pos="5892800" algn="l"/>
                <a:tab pos="6261100" algn="l"/>
                <a:tab pos="6629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68300" algn="l"/>
                <a:tab pos="736600" algn="l"/>
                <a:tab pos="1104900" algn="l"/>
                <a:tab pos="1473200" algn="l"/>
                <a:tab pos="1841500" algn="l"/>
                <a:tab pos="2209800" algn="l"/>
                <a:tab pos="2578100" algn="l"/>
                <a:tab pos="2946400" algn="l"/>
                <a:tab pos="3314700" algn="l"/>
                <a:tab pos="3683000" algn="l"/>
                <a:tab pos="4051300" algn="l"/>
                <a:tab pos="4419600" algn="l"/>
                <a:tab pos="4787900" algn="l"/>
                <a:tab pos="5156200" algn="l"/>
                <a:tab pos="5524500" algn="l"/>
                <a:tab pos="5892800" algn="l"/>
                <a:tab pos="6261100" algn="l"/>
                <a:tab pos="6629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68300" algn="l"/>
                <a:tab pos="736600" algn="l"/>
                <a:tab pos="1104900" algn="l"/>
                <a:tab pos="1473200" algn="l"/>
                <a:tab pos="1841500" algn="l"/>
                <a:tab pos="2209800" algn="l"/>
                <a:tab pos="2578100" algn="l"/>
                <a:tab pos="2946400" algn="l"/>
                <a:tab pos="3314700" algn="l"/>
                <a:tab pos="3683000" algn="l"/>
                <a:tab pos="4051300" algn="l"/>
                <a:tab pos="4419600" algn="l"/>
                <a:tab pos="4787900" algn="l"/>
                <a:tab pos="5156200" algn="l"/>
                <a:tab pos="5524500" algn="l"/>
                <a:tab pos="5892800" algn="l"/>
                <a:tab pos="6261100" algn="l"/>
                <a:tab pos="6629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68300" algn="l"/>
                <a:tab pos="736600" algn="l"/>
                <a:tab pos="1104900" algn="l"/>
                <a:tab pos="1473200" algn="l"/>
                <a:tab pos="1841500" algn="l"/>
                <a:tab pos="2209800" algn="l"/>
                <a:tab pos="2578100" algn="l"/>
                <a:tab pos="2946400" algn="l"/>
                <a:tab pos="3314700" algn="l"/>
                <a:tab pos="3683000" algn="l"/>
                <a:tab pos="4051300" algn="l"/>
                <a:tab pos="4419600" algn="l"/>
                <a:tab pos="4787900" algn="l"/>
                <a:tab pos="5156200" algn="l"/>
                <a:tab pos="5524500" algn="l"/>
                <a:tab pos="5892800" algn="l"/>
                <a:tab pos="6261100" algn="l"/>
                <a:tab pos="6629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  <a:tab pos="736600" algn="l"/>
                <a:tab pos="1104900" algn="l"/>
                <a:tab pos="1473200" algn="l"/>
                <a:tab pos="1841500" algn="l"/>
                <a:tab pos="2209800" algn="l"/>
                <a:tab pos="2578100" algn="l"/>
                <a:tab pos="2946400" algn="l"/>
                <a:tab pos="3314700" algn="l"/>
                <a:tab pos="3683000" algn="l"/>
                <a:tab pos="4051300" algn="l"/>
                <a:tab pos="4419600" algn="l"/>
                <a:tab pos="4787900" algn="l"/>
                <a:tab pos="5156200" algn="l"/>
                <a:tab pos="5524500" algn="l"/>
                <a:tab pos="5892800" algn="l"/>
                <a:tab pos="6261100" algn="l"/>
                <a:tab pos="6629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  <a:tab pos="736600" algn="l"/>
                <a:tab pos="1104900" algn="l"/>
                <a:tab pos="1473200" algn="l"/>
                <a:tab pos="1841500" algn="l"/>
                <a:tab pos="2209800" algn="l"/>
                <a:tab pos="2578100" algn="l"/>
                <a:tab pos="2946400" algn="l"/>
                <a:tab pos="3314700" algn="l"/>
                <a:tab pos="3683000" algn="l"/>
                <a:tab pos="4051300" algn="l"/>
                <a:tab pos="4419600" algn="l"/>
                <a:tab pos="4787900" algn="l"/>
                <a:tab pos="5156200" algn="l"/>
                <a:tab pos="5524500" algn="l"/>
                <a:tab pos="5892800" algn="l"/>
                <a:tab pos="6261100" algn="l"/>
                <a:tab pos="6629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  <a:tab pos="736600" algn="l"/>
                <a:tab pos="1104900" algn="l"/>
                <a:tab pos="1473200" algn="l"/>
                <a:tab pos="1841500" algn="l"/>
                <a:tab pos="2209800" algn="l"/>
                <a:tab pos="2578100" algn="l"/>
                <a:tab pos="2946400" algn="l"/>
                <a:tab pos="3314700" algn="l"/>
                <a:tab pos="3683000" algn="l"/>
                <a:tab pos="4051300" algn="l"/>
                <a:tab pos="4419600" algn="l"/>
                <a:tab pos="4787900" algn="l"/>
                <a:tab pos="5156200" algn="l"/>
                <a:tab pos="5524500" algn="l"/>
                <a:tab pos="5892800" algn="l"/>
                <a:tab pos="6261100" algn="l"/>
                <a:tab pos="6629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  <a:tab pos="736600" algn="l"/>
                <a:tab pos="1104900" algn="l"/>
                <a:tab pos="1473200" algn="l"/>
                <a:tab pos="1841500" algn="l"/>
                <a:tab pos="2209800" algn="l"/>
                <a:tab pos="2578100" algn="l"/>
                <a:tab pos="2946400" algn="l"/>
                <a:tab pos="3314700" algn="l"/>
                <a:tab pos="3683000" algn="l"/>
                <a:tab pos="4051300" algn="l"/>
                <a:tab pos="4419600" algn="l"/>
                <a:tab pos="4787900" algn="l"/>
                <a:tab pos="5156200" algn="l"/>
                <a:tab pos="5524500" algn="l"/>
                <a:tab pos="5892800" algn="l"/>
                <a:tab pos="6261100" algn="l"/>
                <a:tab pos="6629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  <a:tab pos="736600" algn="l"/>
                <a:tab pos="1104900" algn="l"/>
                <a:tab pos="1473200" algn="l"/>
                <a:tab pos="1841500" algn="l"/>
                <a:tab pos="2209800" algn="l"/>
                <a:tab pos="2578100" algn="l"/>
                <a:tab pos="2946400" algn="l"/>
                <a:tab pos="3314700" algn="l"/>
                <a:tab pos="3683000" algn="l"/>
                <a:tab pos="4051300" algn="l"/>
                <a:tab pos="4419600" algn="l"/>
                <a:tab pos="4787900" algn="l"/>
                <a:tab pos="5156200" algn="l"/>
                <a:tab pos="5524500" algn="l"/>
                <a:tab pos="5892800" algn="l"/>
                <a:tab pos="6261100" algn="l"/>
                <a:tab pos="66294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Tissue Compartment Volumes of the Body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A5F2F9-CD14-803A-757B-06D16D99D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3" y="454025"/>
            <a:ext cx="9063037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368300" algn="l"/>
                <a:tab pos="736600" algn="l"/>
                <a:tab pos="1104900" algn="l"/>
                <a:tab pos="1473200" algn="l"/>
                <a:tab pos="1841500" algn="l"/>
                <a:tab pos="2209800" algn="l"/>
                <a:tab pos="2578100" algn="l"/>
                <a:tab pos="2946400" algn="l"/>
                <a:tab pos="3314700" algn="l"/>
                <a:tab pos="3683000" algn="l"/>
                <a:tab pos="4051300" algn="l"/>
                <a:tab pos="4419600" algn="l"/>
                <a:tab pos="4787900" algn="l"/>
                <a:tab pos="5156200" algn="l"/>
                <a:tab pos="5524500" algn="l"/>
                <a:tab pos="5892800" algn="l"/>
                <a:tab pos="6261100" algn="l"/>
                <a:tab pos="6629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68300" algn="l"/>
                <a:tab pos="736600" algn="l"/>
                <a:tab pos="1104900" algn="l"/>
                <a:tab pos="1473200" algn="l"/>
                <a:tab pos="1841500" algn="l"/>
                <a:tab pos="2209800" algn="l"/>
                <a:tab pos="2578100" algn="l"/>
                <a:tab pos="2946400" algn="l"/>
                <a:tab pos="3314700" algn="l"/>
                <a:tab pos="3683000" algn="l"/>
                <a:tab pos="4051300" algn="l"/>
                <a:tab pos="4419600" algn="l"/>
                <a:tab pos="4787900" algn="l"/>
                <a:tab pos="5156200" algn="l"/>
                <a:tab pos="5524500" algn="l"/>
                <a:tab pos="5892800" algn="l"/>
                <a:tab pos="6261100" algn="l"/>
                <a:tab pos="6629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68300" algn="l"/>
                <a:tab pos="736600" algn="l"/>
                <a:tab pos="1104900" algn="l"/>
                <a:tab pos="1473200" algn="l"/>
                <a:tab pos="1841500" algn="l"/>
                <a:tab pos="2209800" algn="l"/>
                <a:tab pos="2578100" algn="l"/>
                <a:tab pos="2946400" algn="l"/>
                <a:tab pos="3314700" algn="l"/>
                <a:tab pos="3683000" algn="l"/>
                <a:tab pos="4051300" algn="l"/>
                <a:tab pos="4419600" algn="l"/>
                <a:tab pos="4787900" algn="l"/>
                <a:tab pos="5156200" algn="l"/>
                <a:tab pos="5524500" algn="l"/>
                <a:tab pos="5892800" algn="l"/>
                <a:tab pos="6261100" algn="l"/>
                <a:tab pos="6629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68300" algn="l"/>
                <a:tab pos="736600" algn="l"/>
                <a:tab pos="1104900" algn="l"/>
                <a:tab pos="1473200" algn="l"/>
                <a:tab pos="1841500" algn="l"/>
                <a:tab pos="2209800" algn="l"/>
                <a:tab pos="2578100" algn="l"/>
                <a:tab pos="2946400" algn="l"/>
                <a:tab pos="3314700" algn="l"/>
                <a:tab pos="3683000" algn="l"/>
                <a:tab pos="4051300" algn="l"/>
                <a:tab pos="4419600" algn="l"/>
                <a:tab pos="4787900" algn="l"/>
                <a:tab pos="5156200" algn="l"/>
                <a:tab pos="5524500" algn="l"/>
                <a:tab pos="5892800" algn="l"/>
                <a:tab pos="6261100" algn="l"/>
                <a:tab pos="6629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68300" algn="l"/>
                <a:tab pos="736600" algn="l"/>
                <a:tab pos="1104900" algn="l"/>
                <a:tab pos="1473200" algn="l"/>
                <a:tab pos="1841500" algn="l"/>
                <a:tab pos="2209800" algn="l"/>
                <a:tab pos="2578100" algn="l"/>
                <a:tab pos="2946400" algn="l"/>
                <a:tab pos="3314700" algn="l"/>
                <a:tab pos="3683000" algn="l"/>
                <a:tab pos="4051300" algn="l"/>
                <a:tab pos="4419600" algn="l"/>
                <a:tab pos="4787900" algn="l"/>
                <a:tab pos="5156200" algn="l"/>
                <a:tab pos="5524500" algn="l"/>
                <a:tab pos="5892800" algn="l"/>
                <a:tab pos="6261100" algn="l"/>
                <a:tab pos="6629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  <a:tab pos="736600" algn="l"/>
                <a:tab pos="1104900" algn="l"/>
                <a:tab pos="1473200" algn="l"/>
                <a:tab pos="1841500" algn="l"/>
                <a:tab pos="2209800" algn="l"/>
                <a:tab pos="2578100" algn="l"/>
                <a:tab pos="2946400" algn="l"/>
                <a:tab pos="3314700" algn="l"/>
                <a:tab pos="3683000" algn="l"/>
                <a:tab pos="4051300" algn="l"/>
                <a:tab pos="4419600" algn="l"/>
                <a:tab pos="4787900" algn="l"/>
                <a:tab pos="5156200" algn="l"/>
                <a:tab pos="5524500" algn="l"/>
                <a:tab pos="5892800" algn="l"/>
                <a:tab pos="6261100" algn="l"/>
                <a:tab pos="6629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  <a:tab pos="736600" algn="l"/>
                <a:tab pos="1104900" algn="l"/>
                <a:tab pos="1473200" algn="l"/>
                <a:tab pos="1841500" algn="l"/>
                <a:tab pos="2209800" algn="l"/>
                <a:tab pos="2578100" algn="l"/>
                <a:tab pos="2946400" algn="l"/>
                <a:tab pos="3314700" algn="l"/>
                <a:tab pos="3683000" algn="l"/>
                <a:tab pos="4051300" algn="l"/>
                <a:tab pos="4419600" algn="l"/>
                <a:tab pos="4787900" algn="l"/>
                <a:tab pos="5156200" algn="l"/>
                <a:tab pos="5524500" algn="l"/>
                <a:tab pos="5892800" algn="l"/>
                <a:tab pos="6261100" algn="l"/>
                <a:tab pos="6629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  <a:tab pos="736600" algn="l"/>
                <a:tab pos="1104900" algn="l"/>
                <a:tab pos="1473200" algn="l"/>
                <a:tab pos="1841500" algn="l"/>
                <a:tab pos="2209800" algn="l"/>
                <a:tab pos="2578100" algn="l"/>
                <a:tab pos="2946400" algn="l"/>
                <a:tab pos="3314700" algn="l"/>
                <a:tab pos="3683000" algn="l"/>
                <a:tab pos="4051300" algn="l"/>
                <a:tab pos="4419600" algn="l"/>
                <a:tab pos="4787900" algn="l"/>
                <a:tab pos="5156200" algn="l"/>
                <a:tab pos="5524500" algn="l"/>
                <a:tab pos="5892800" algn="l"/>
                <a:tab pos="6261100" algn="l"/>
                <a:tab pos="6629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  <a:tab pos="736600" algn="l"/>
                <a:tab pos="1104900" algn="l"/>
                <a:tab pos="1473200" algn="l"/>
                <a:tab pos="1841500" algn="l"/>
                <a:tab pos="2209800" algn="l"/>
                <a:tab pos="2578100" algn="l"/>
                <a:tab pos="2946400" algn="l"/>
                <a:tab pos="3314700" algn="l"/>
                <a:tab pos="3683000" algn="l"/>
                <a:tab pos="4051300" algn="l"/>
                <a:tab pos="4419600" algn="l"/>
                <a:tab pos="4787900" algn="l"/>
                <a:tab pos="5156200" algn="l"/>
                <a:tab pos="5524500" algn="l"/>
                <a:tab pos="5892800" algn="l"/>
                <a:tab pos="6261100" algn="l"/>
                <a:tab pos="6629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  <a:tab pos="736600" algn="l"/>
                <a:tab pos="1104900" algn="l"/>
                <a:tab pos="1473200" algn="l"/>
                <a:tab pos="1841500" algn="l"/>
                <a:tab pos="2209800" algn="l"/>
                <a:tab pos="2578100" algn="l"/>
                <a:tab pos="2946400" algn="l"/>
                <a:tab pos="3314700" algn="l"/>
                <a:tab pos="3683000" algn="l"/>
                <a:tab pos="4051300" algn="l"/>
                <a:tab pos="4419600" algn="l"/>
                <a:tab pos="4787900" algn="l"/>
                <a:tab pos="5156200" algn="l"/>
                <a:tab pos="5524500" algn="l"/>
                <a:tab pos="5892800" algn="l"/>
                <a:tab pos="6261100" algn="l"/>
                <a:tab pos="6629400" algn="l"/>
              </a:tabLst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different solutions within the different ‘tissue compartments’ of the body.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  <a:tab pos="736600" algn="l"/>
                <a:tab pos="1104900" algn="l"/>
                <a:tab pos="1473200" algn="l"/>
                <a:tab pos="1841500" algn="l"/>
                <a:tab pos="2209800" algn="l"/>
                <a:tab pos="2578100" algn="l"/>
                <a:tab pos="2946400" algn="l"/>
                <a:tab pos="3314700" algn="l"/>
                <a:tab pos="3683000" algn="l"/>
                <a:tab pos="4051300" algn="l"/>
                <a:tab pos="4419600" algn="l"/>
                <a:tab pos="4787900" algn="l"/>
                <a:tab pos="5156200" algn="l"/>
                <a:tab pos="5524500" algn="l"/>
                <a:tab pos="5892800" algn="l"/>
                <a:tab pos="6261100" algn="l"/>
                <a:tab pos="6629400" algn="l"/>
              </a:tabLst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intracellular fluid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(ICF)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extracellular fluid (ECF)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  <a:tab pos="736600" algn="l"/>
                <a:tab pos="1104900" algn="l"/>
                <a:tab pos="1473200" algn="l"/>
                <a:tab pos="1841500" algn="l"/>
                <a:tab pos="2209800" algn="l"/>
                <a:tab pos="2578100" algn="l"/>
                <a:tab pos="2946400" algn="l"/>
                <a:tab pos="3314700" algn="l"/>
                <a:tab pos="3683000" algn="l"/>
                <a:tab pos="4051300" algn="l"/>
                <a:tab pos="4419600" algn="l"/>
                <a:tab pos="4787900" algn="l"/>
                <a:tab pos="5156200" algn="l"/>
                <a:tab pos="5524500" algn="l"/>
                <a:tab pos="5892800" algn="l"/>
                <a:tab pos="6261100" algn="l"/>
                <a:tab pos="6629400" algn="l"/>
              </a:tabLst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68300" algn="l"/>
                <a:tab pos="736600" algn="l"/>
                <a:tab pos="1104900" algn="l"/>
                <a:tab pos="1473200" algn="l"/>
                <a:tab pos="1841500" algn="l"/>
                <a:tab pos="2209800" algn="l"/>
                <a:tab pos="2578100" algn="l"/>
                <a:tab pos="2946400" algn="l"/>
                <a:tab pos="3314700" algn="l"/>
                <a:tab pos="3683000" algn="l"/>
                <a:tab pos="4051300" algn="l"/>
                <a:tab pos="4419600" algn="l"/>
                <a:tab pos="4787900" algn="l"/>
                <a:tab pos="5156200" algn="l"/>
                <a:tab pos="5524500" algn="l"/>
                <a:tab pos="5892800" algn="l"/>
                <a:tab pos="6261100" algn="l"/>
                <a:tab pos="6629400" algn="l"/>
              </a:tabLst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ICF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the solution found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inside cells.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68300" algn="l"/>
                <a:tab pos="736600" algn="l"/>
                <a:tab pos="1104900" algn="l"/>
                <a:tab pos="1473200" algn="l"/>
                <a:tab pos="1841500" algn="l"/>
                <a:tab pos="2209800" algn="l"/>
                <a:tab pos="2578100" algn="l"/>
                <a:tab pos="2946400" algn="l"/>
                <a:tab pos="3314700" algn="l"/>
                <a:tab pos="3683000" algn="l"/>
                <a:tab pos="4051300" algn="l"/>
                <a:tab pos="4419600" algn="l"/>
                <a:tab pos="4787900" algn="l"/>
                <a:tab pos="5156200" algn="l"/>
                <a:tab pos="5524500" algn="l"/>
                <a:tab pos="5892800" algn="l"/>
                <a:tab pos="6261100" algn="l"/>
                <a:tab pos="6629400" algn="l"/>
              </a:tabLst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the solution found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outside of cells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(it’s the fluid cells are bathed in).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  <a:tab pos="736600" algn="l"/>
                <a:tab pos="1104900" algn="l"/>
                <a:tab pos="1473200" algn="l"/>
                <a:tab pos="1841500" algn="l"/>
                <a:tab pos="2209800" algn="l"/>
                <a:tab pos="2578100" algn="l"/>
                <a:tab pos="2946400" algn="l"/>
                <a:tab pos="3314700" algn="l"/>
                <a:tab pos="3683000" algn="l"/>
                <a:tab pos="4051300" algn="l"/>
                <a:tab pos="4419600" algn="l"/>
                <a:tab pos="4787900" algn="l"/>
                <a:tab pos="5156200" algn="l"/>
                <a:tab pos="5524500" algn="l"/>
                <a:tab pos="5892800" algn="l"/>
                <a:tab pos="6261100" algn="l"/>
                <a:tab pos="6629400" algn="l"/>
              </a:tabLst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  <a:tab pos="736600" algn="l"/>
                <a:tab pos="1104900" algn="l"/>
                <a:tab pos="1473200" algn="l"/>
                <a:tab pos="1841500" algn="l"/>
                <a:tab pos="2209800" algn="l"/>
                <a:tab pos="2578100" algn="l"/>
                <a:tab pos="2946400" algn="l"/>
                <a:tab pos="3314700" algn="l"/>
                <a:tab pos="3683000" algn="l"/>
                <a:tab pos="4051300" algn="l"/>
                <a:tab pos="4419600" algn="l"/>
                <a:tab pos="4787900" algn="l"/>
                <a:tab pos="5156200" algn="l"/>
                <a:tab pos="5524500" algn="l"/>
                <a:tab pos="5892800" algn="l"/>
                <a:tab pos="6261100" algn="l"/>
                <a:tab pos="6629400" algn="l"/>
              </a:tabLst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ECF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be further divided into: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>
                <a:tab pos="368300" algn="l"/>
                <a:tab pos="736600" algn="l"/>
                <a:tab pos="1104900" algn="l"/>
                <a:tab pos="1473200" algn="l"/>
                <a:tab pos="1841500" algn="l"/>
                <a:tab pos="2209800" algn="l"/>
                <a:tab pos="2578100" algn="l"/>
                <a:tab pos="2946400" algn="l"/>
                <a:tab pos="3314700" algn="l"/>
                <a:tab pos="3683000" algn="l"/>
                <a:tab pos="4051300" algn="l"/>
                <a:tab pos="4419600" algn="l"/>
                <a:tab pos="4787900" algn="l"/>
                <a:tab pos="5156200" algn="l"/>
                <a:tab pos="5524500" algn="l"/>
                <a:tab pos="5892800" algn="l"/>
                <a:tab pos="6261100" algn="l"/>
                <a:tab pos="6629400" algn="l"/>
              </a:tabLst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Plasma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which is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fluid component of blood; and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>
                <a:tab pos="368300" algn="l"/>
                <a:tab pos="736600" algn="l"/>
                <a:tab pos="1104900" algn="l"/>
                <a:tab pos="1473200" algn="l"/>
                <a:tab pos="1841500" algn="l"/>
                <a:tab pos="2209800" algn="l"/>
                <a:tab pos="2578100" algn="l"/>
                <a:tab pos="2946400" algn="l"/>
                <a:tab pos="3314700" algn="l"/>
                <a:tab pos="3683000" algn="l"/>
                <a:tab pos="4051300" algn="l"/>
                <a:tab pos="4419600" algn="l"/>
                <a:tab pos="4787900" algn="l"/>
                <a:tab pos="5156200" algn="l"/>
                <a:tab pos="5524500" algn="l"/>
                <a:tab pos="5892800" algn="l"/>
                <a:tab pos="6261100" algn="l"/>
                <a:tab pos="6629400" algn="l"/>
              </a:tabLst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Interstitial fluid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which is the fluid found in the interstitial spaces of body (in between cells). </a:t>
            </a:r>
          </a:p>
        </p:txBody>
      </p:sp>
      <p:sp>
        <p:nvSpPr>
          <p:cNvPr id="30728" name="Rectangle 7">
            <a:extLst>
              <a:ext uri="{FF2B5EF4-FFF2-40B4-BE49-F238E27FC236}">
                <a16:creationId xmlns:a16="http://schemas.microsoft.com/office/drawing/2014/main" id="{C962AE26-A1F5-EDF4-D4AE-33EBC875B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9" name="Rectangle 8">
            <a:extLst>
              <a:ext uri="{FF2B5EF4-FFF2-40B4-BE49-F238E27FC236}">
                <a16:creationId xmlns:a16="http://schemas.microsoft.com/office/drawing/2014/main" id="{26EFF16B-ED6B-1FBC-848D-36F1E5DCC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10" name="Rectangle 8">
            <a:extLst>
              <a:ext uri="{FF2B5EF4-FFF2-40B4-BE49-F238E27FC236}">
                <a16:creationId xmlns:a16="http://schemas.microsoft.com/office/drawing/2014/main" id="{5C2C0898-08E0-0B2F-FC56-01FF1A33C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450" y="3159125"/>
            <a:ext cx="776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Tissue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11" name="Text Box 57">
            <a:extLst>
              <a:ext uri="{FF2B5EF4-FFF2-40B4-BE49-F238E27FC236}">
                <a16:creationId xmlns:a16="http://schemas.microsoft.com/office/drawing/2014/main" id="{E5C65CBE-CAA4-F0D4-C7BF-BCD8DB312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5429250"/>
            <a:ext cx="950912" cy="458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 Vessel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Tissue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12" name="Text Box 59">
            <a:extLst>
              <a:ext uri="{FF2B5EF4-FFF2-40B4-BE49-F238E27FC236}">
                <a16:creationId xmlns:a16="http://schemas.microsoft.com/office/drawing/2014/main" id="{3874AA67-6752-6520-9318-A0B38F36E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525" y="4027488"/>
            <a:ext cx="103981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Cells in Tissue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2C3238-A0A4-19BF-CC36-C4CDAA7B76ED}"/>
              </a:ext>
            </a:extLst>
          </p:cNvPr>
          <p:cNvCxnSpPr/>
          <p:nvPr/>
        </p:nvCxnSpPr>
        <p:spPr>
          <a:xfrm>
            <a:off x="2152650" y="5748338"/>
            <a:ext cx="996950" cy="2952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1CBA0D9-F361-0662-20D8-499E421A3916}"/>
              </a:ext>
            </a:extLst>
          </p:cNvPr>
          <p:cNvCxnSpPr/>
          <p:nvPr/>
        </p:nvCxnSpPr>
        <p:spPr>
          <a:xfrm>
            <a:off x="2052638" y="4181475"/>
            <a:ext cx="1096962" cy="1539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101B26-B2C4-AD87-E93D-4EA8982BAA60}"/>
              </a:ext>
            </a:extLst>
          </p:cNvPr>
          <p:cNvCxnSpPr/>
          <p:nvPr/>
        </p:nvCxnSpPr>
        <p:spPr>
          <a:xfrm flipV="1">
            <a:off x="2078038" y="4033838"/>
            <a:ext cx="1776412" cy="1571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9346F9B-DD08-770E-73F6-BD8A3297C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5108575"/>
            <a:ext cx="3635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A80574-0AF5-70E4-7E87-2F7EF5B3B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4849813"/>
            <a:ext cx="3651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 animBg="1"/>
      <p:bldP spid="25605" grpId="0" animBg="1"/>
      <p:bldP spid="25610" grpId="0"/>
      <p:bldP spid="25611" grpId="0" animBg="1"/>
      <p:bldP spid="256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7DCB1FA-06F6-107E-7C1A-444579B9D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771090"/>
              </p:ext>
            </p:extLst>
          </p:nvPr>
        </p:nvGraphicFramePr>
        <p:xfrm>
          <a:off x="1376363" y="1222375"/>
          <a:ext cx="5929005" cy="4362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2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Element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Plasma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Interstitial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Fluid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Intracellular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Fluid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(Concentrations in mM)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Na</a:t>
                      </a:r>
                      <a:r>
                        <a:rPr lang="en-US" sz="1800" baseline="30000" dirty="0"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n-US" sz="1800" baseline="30000" dirty="0"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Cl</a:t>
                      </a:r>
                      <a:r>
                        <a:rPr lang="en-US" sz="1800" baseline="30000" dirty="0"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Ca</a:t>
                      </a:r>
                      <a:r>
                        <a:rPr lang="en-US" sz="1800" baseline="30000" dirty="0">
                          <a:latin typeface="Calibri" panose="020F0502020204030204" pitchFamily="34" charset="0"/>
                        </a:rPr>
                        <a:t>2+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0.0001*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HCO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800" baseline="30000" dirty="0"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1800" i="1" baseline="-25000" dirty="0"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Protein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4**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80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Amino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Acids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93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Glucose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2832" name="Rectangle 3">
            <a:extLst>
              <a:ext uri="{FF2B5EF4-FFF2-40B4-BE49-F238E27FC236}">
                <a16:creationId xmlns:a16="http://schemas.microsoft.com/office/drawing/2014/main" id="{FF8B85F2-37EA-6EEB-DE86-C8D511272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255588"/>
            <a:ext cx="87407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Table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Showing averages of concentrations (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mM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) for the common elements of solutions in the 3 Tissue Compartment Volumes. 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833" name="Rectangle 3">
            <a:extLst>
              <a:ext uri="{FF2B5EF4-FFF2-40B4-BE49-F238E27FC236}">
                <a16:creationId xmlns:a16="http://schemas.microsoft.com/office/drawing/2014/main" id="{62280260-F77D-222F-36E2-B73073D05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895" y="5643817"/>
            <a:ext cx="5248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*In muscle cells, calcium ions (Ca</a:t>
            </a:r>
            <a:r>
              <a:rPr kumimoji="0" lang="en-US" alt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2+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) are stored intracellularly in the sarcoplasmic reticulum (SR).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**Depend on type and activity of cell and number of organelles.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C4DA2F-4011-1BE1-7B95-967DF64F5534}"/>
              </a:ext>
            </a:extLst>
          </p:cNvPr>
          <p:cNvGraphicFramePr>
            <a:graphicFrameLocks noGrp="1"/>
          </p:cNvGraphicFramePr>
          <p:nvPr/>
        </p:nvGraphicFramePr>
        <p:xfrm>
          <a:off x="1582738" y="1243013"/>
          <a:ext cx="5737225" cy="4532313"/>
        </p:xfrm>
        <a:graphic>
          <a:graphicData uri="http://schemas.openxmlformats.org/drawingml/2006/table">
            <a:tbl>
              <a:tblPr/>
              <a:tblGrid>
                <a:gridCol w="1290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Relative Concentrations in Tissue Compartments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Ion/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Molecule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Plasma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Interstitial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Fluid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Intracellular Fluid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en-US" alt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2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↓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2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↓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2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↑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2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↑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2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↑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2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↓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2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↑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2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↑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2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↓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2+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2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↑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2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↑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2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↓*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HCO</a:t>
                      </a:r>
                      <a:r>
                        <a:rPr kumimoji="0" lang="en-US" alt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1445" marR="91445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2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↑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2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↑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2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↓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Proteins (Pro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2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↑↑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2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↓↓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2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↑↑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3839" name="Rectangle 3">
            <a:extLst>
              <a:ext uri="{FF2B5EF4-FFF2-40B4-BE49-F238E27FC236}">
                <a16:creationId xmlns:a16="http://schemas.microsoft.com/office/drawing/2014/main" id="{C870D1DD-5276-F377-8F3D-16086E5A0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3" y="141288"/>
            <a:ext cx="874077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How are the 3 Compartment Different?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Comparison of relative concentrations in the 3 Tissue Compartments. 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840" name="Rectangle 3">
            <a:extLst>
              <a:ext uri="{FF2B5EF4-FFF2-40B4-BE49-F238E27FC236}">
                <a16:creationId xmlns:a16="http://schemas.microsoft.com/office/drawing/2014/main" id="{47B4A387-AE5A-4DDE-450B-15A7D70DA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5862638"/>
            <a:ext cx="5248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*In muscle cells, calcium ions (Ca</a:t>
            </a:r>
            <a:r>
              <a:rPr kumimoji="0" lang="en-US" alt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2+</a:t>
            </a: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) are stored intracellularly in the sarcoplasmic reticulum (SR).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8F4DE8-2228-4204-BD60-0AF00B8DB84B}"/>
              </a:ext>
            </a:extLst>
          </p:cNvPr>
          <p:cNvSpPr/>
          <p:nvPr/>
        </p:nvSpPr>
        <p:spPr>
          <a:xfrm>
            <a:off x="1582738" y="3006725"/>
            <a:ext cx="5737225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4F7001-9120-6C45-9DE9-1100664A42FE}"/>
              </a:ext>
            </a:extLst>
          </p:cNvPr>
          <p:cNvSpPr/>
          <p:nvPr/>
        </p:nvSpPr>
        <p:spPr>
          <a:xfrm>
            <a:off x="1582738" y="3532188"/>
            <a:ext cx="5737225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CE27D1-2484-C901-2255-22E5E79A224A}"/>
              </a:ext>
            </a:extLst>
          </p:cNvPr>
          <p:cNvSpPr/>
          <p:nvPr/>
        </p:nvSpPr>
        <p:spPr>
          <a:xfrm>
            <a:off x="1582738" y="4090988"/>
            <a:ext cx="5737225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7223F-A891-7978-539E-2DB8D4E92B99}"/>
              </a:ext>
            </a:extLst>
          </p:cNvPr>
          <p:cNvSpPr/>
          <p:nvPr/>
        </p:nvSpPr>
        <p:spPr>
          <a:xfrm>
            <a:off x="1582738" y="4648200"/>
            <a:ext cx="5737225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5B8F4E-30AB-3B05-5746-E72406DE906D}"/>
              </a:ext>
            </a:extLst>
          </p:cNvPr>
          <p:cNvSpPr/>
          <p:nvPr/>
        </p:nvSpPr>
        <p:spPr>
          <a:xfrm>
            <a:off x="1582738" y="5207000"/>
            <a:ext cx="5737225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6">
            <a:extLst>
              <a:ext uri="{FF2B5EF4-FFF2-40B4-BE49-F238E27FC236}">
                <a16:creationId xmlns:a16="http://schemas.microsoft.com/office/drawing/2014/main" id="{E3640827-432E-0CB0-21B1-FC90ABD64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425" y="4670425"/>
            <a:ext cx="2095500" cy="473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5843" name="AutoShape 5">
            <a:extLst>
              <a:ext uri="{FF2B5EF4-FFF2-40B4-BE49-F238E27FC236}">
                <a16:creationId xmlns:a16="http://schemas.microsoft.com/office/drawing/2014/main" id="{5A9ABC88-5384-1682-F6DD-1701BE73623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63963" y="-1133475"/>
            <a:ext cx="1314450" cy="6051550"/>
          </a:xfrm>
          <a:prstGeom prst="can">
            <a:avLst>
              <a:gd name="adj" fmla="val 68653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5844" name="Text Box 6">
            <a:extLst>
              <a:ext uri="{FF2B5EF4-FFF2-40B4-BE49-F238E27FC236}">
                <a16:creationId xmlns:a16="http://schemas.microsoft.com/office/drawing/2014/main" id="{22C6A3EA-418C-DD7F-2B4D-40BBEDCF7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223838"/>
            <a:ext cx="5662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Transcapillary Fluid Dynamics</a:t>
            </a:r>
          </a:p>
        </p:txBody>
      </p:sp>
      <p:sp>
        <p:nvSpPr>
          <p:cNvPr id="35845" name="Text Box 7">
            <a:extLst>
              <a:ext uri="{FF2B5EF4-FFF2-40B4-BE49-F238E27FC236}">
                <a16:creationId xmlns:a16="http://schemas.microsoft.com/office/drawing/2014/main" id="{6FAD611F-95A1-48A8-D5EE-489DA0213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5711825"/>
            <a:ext cx="6424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HP = Hydrostatic Pressure (force of a fluid on walls of its container)</a:t>
            </a:r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C27FBF44-158B-7E9B-CE64-6A4313E7D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588" y="1343025"/>
            <a:ext cx="655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↑HP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id="{DCE8C6C6-147C-8841-2F73-EEAE8E056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1352550"/>
            <a:ext cx="655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↓HP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19466" name="Rectangle 10">
            <a:extLst>
              <a:ext uri="{FF2B5EF4-FFF2-40B4-BE49-F238E27FC236}">
                <a16:creationId xmlns:a16="http://schemas.microsoft.com/office/drawing/2014/main" id="{F48D94B3-D1DF-BFAE-4234-32A481469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5" y="2051050"/>
            <a:ext cx="1047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↑↑ COP</a:t>
            </a:r>
          </a:p>
        </p:txBody>
      </p:sp>
      <p:sp>
        <p:nvSpPr>
          <p:cNvPr id="19467" name="Rectangle 11">
            <a:extLst>
              <a:ext uri="{FF2B5EF4-FFF2-40B4-BE49-F238E27FC236}">
                <a16:creationId xmlns:a16="http://schemas.microsoft.com/office/drawing/2014/main" id="{B4925AE8-6082-C98D-2C9F-FCF049CC4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235325"/>
            <a:ext cx="1046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↓↓ COP</a:t>
            </a:r>
          </a:p>
        </p:txBody>
      </p:sp>
      <p:sp>
        <p:nvSpPr>
          <p:cNvPr id="19470" name="Rectangle 14">
            <a:extLst>
              <a:ext uri="{FF2B5EF4-FFF2-40B4-BE49-F238E27FC236}">
                <a16:creationId xmlns:a16="http://schemas.microsoft.com/office/drawing/2014/main" id="{E66B3F0E-0989-340D-56F7-ED6D07463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2058988"/>
            <a:ext cx="1046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↑↑ COP</a:t>
            </a:r>
          </a:p>
        </p:txBody>
      </p:sp>
      <p:sp>
        <p:nvSpPr>
          <p:cNvPr id="19471" name="Text Box 15">
            <a:extLst>
              <a:ext uri="{FF2B5EF4-FFF2-40B4-BE49-F238E27FC236}">
                <a16:creationId xmlns:a16="http://schemas.microsoft.com/office/drawing/2014/main" id="{6843E470-AA67-D0B8-F72B-2085177C9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6264275"/>
            <a:ext cx="695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COP = Colloid Osmotic Pressure (force generated by proteins in solution)</a:t>
            </a:r>
          </a:p>
        </p:txBody>
      </p:sp>
      <p:sp>
        <p:nvSpPr>
          <p:cNvPr id="19472" name="Rectangle 16">
            <a:extLst>
              <a:ext uri="{FF2B5EF4-FFF2-40B4-BE49-F238E27FC236}">
                <a16:creationId xmlns:a16="http://schemas.microsoft.com/office/drawing/2014/main" id="{0E05DB16-D230-CA1A-D781-0B91C07DE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450" y="3240088"/>
            <a:ext cx="65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↓HP</a:t>
            </a:r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2130A491-51BA-C1FA-6ABE-1629DC7E10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3288" y="1674813"/>
            <a:ext cx="1435100" cy="149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74" name="Line 18">
            <a:extLst>
              <a:ext uri="{FF2B5EF4-FFF2-40B4-BE49-F238E27FC236}">
                <a16:creationId xmlns:a16="http://schemas.microsoft.com/office/drawing/2014/main" id="{E190620F-1DDD-A0DB-F9F0-E665FCE4F7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5075" y="2147888"/>
            <a:ext cx="379413" cy="995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55" name="Oval 19">
            <a:extLst>
              <a:ext uri="{FF2B5EF4-FFF2-40B4-BE49-F238E27FC236}">
                <a16:creationId xmlns:a16="http://schemas.microsoft.com/office/drawing/2014/main" id="{05EEB845-8064-ACC5-363E-9F87F5165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4233863"/>
            <a:ext cx="1130300" cy="996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5856" name="Oval 20">
            <a:extLst>
              <a:ext uri="{FF2B5EF4-FFF2-40B4-BE49-F238E27FC236}">
                <a16:creationId xmlns:a16="http://schemas.microsoft.com/office/drawing/2014/main" id="{D0170CEC-B15E-CD30-495A-B6FC0FBB1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8338" y="4645025"/>
            <a:ext cx="1130300" cy="996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5857" name="Oval 21">
            <a:extLst>
              <a:ext uri="{FF2B5EF4-FFF2-40B4-BE49-F238E27FC236}">
                <a16:creationId xmlns:a16="http://schemas.microsoft.com/office/drawing/2014/main" id="{D32536F4-0AC7-6A77-A4A0-E48D2CAF7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8" y="4986338"/>
            <a:ext cx="374650" cy="4095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5858" name="Oval 22">
            <a:extLst>
              <a:ext uri="{FF2B5EF4-FFF2-40B4-BE49-F238E27FC236}">
                <a16:creationId xmlns:a16="http://schemas.microsoft.com/office/drawing/2014/main" id="{BBB692EF-C96C-CEBF-95B7-BD2284FD6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8388" y="4508500"/>
            <a:ext cx="328612" cy="309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5859" name="Text Box 23">
            <a:extLst>
              <a:ext uri="{FF2B5EF4-FFF2-40B4-BE49-F238E27FC236}">
                <a16:creationId xmlns:a16="http://schemas.microsoft.com/office/drawing/2014/main" id="{002BA67E-1325-B502-2F7B-B83275F1A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175" y="4778375"/>
            <a:ext cx="619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Cells</a:t>
            </a:r>
          </a:p>
        </p:txBody>
      </p:sp>
      <p:sp>
        <p:nvSpPr>
          <p:cNvPr id="35860" name="Text Box 24">
            <a:extLst>
              <a:ext uri="{FF2B5EF4-FFF2-40B4-BE49-F238E27FC236}">
                <a16:creationId xmlns:a16="http://schemas.microsoft.com/office/drawing/2014/main" id="{30100A04-B3C0-1C3F-E51E-2D9705604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3" y="4759325"/>
            <a:ext cx="612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(ICF)</a:t>
            </a:r>
          </a:p>
        </p:txBody>
      </p:sp>
      <p:sp>
        <p:nvSpPr>
          <p:cNvPr id="35861" name="Text Box 25">
            <a:extLst>
              <a:ext uri="{FF2B5EF4-FFF2-40B4-BE49-F238E27FC236}">
                <a16:creationId xmlns:a16="http://schemas.microsoft.com/office/drawing/2014/main" id="{0578DFD6-E6DB-F1E1-9035-52E4EC103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613" y="3606800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(interstitium)</a:t>
            </a:r>
          </a:p>
        </p:txBody>
      </p:sp>
      <p:sp>
        <p:nvSpPr>
          <p:cNvPr id="35862" name="Text Box 26">
            <a:extLst>
              <a:ext uri="{FF2B5EF4-FFF2-40B4-BE49-F238E27FC236}">
                <a16:creationId xmlns:a16="http://schemas.microsoft.com/office/drawing/2014/main" id="{BFF69329-A122-8C47-F181-C4A57FAB4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1562100"/>
            <a:ext cx="882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arterial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end</a:t>
            </a:r>
          </a:p>
        </p:txBody>
      </p:sp>
      <p:sp>
        <p:nvSpPr>
          <p:cNvPr id="35863" name="Text Box 27">
            <a:extLst>
              <a:ext uri="{FF2B5EF4-FFF2-40B4-BE49-F238E27FC236}">
                <a16:creationId xmlns:a16="http://schemas.microsoft.com/office/drawing/2014/main" id="{A1A0332F-ED61-EF99-0ABE-3FBED5627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8588" y="1552575"/>
            <a:ext cx="857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venous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end</a:t>
            </a:r>
          </a:p>
        </p:txBody>
      </p:sp>
      <p:sp>
        <p:nvSpPr>
          <p:cNvPr id="35864" name="Text Box 29">
            <a:extLst>
              <a:ext uri="{FF2B5EF4-FFF2-40B4-BE49-F238E27FC236}">
                <a16:creationId xmlns:a16="http://schemas.microsoft.com/office/drawing/2014/main" id="{AC571ECB-7719-BEBD-17B6-C1166FFA1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25" y="1344613"/>
            <a:ext cx="2058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(plasma in capillary)</a:t>
            </a:r>
          </a:p>
        </p:txBody>
      </p:sp>
      <p:sp>
        <p:nvSpPr>
          <p:cNvPr id="35865" name="Line 30">
            <a:extLst>
              <a:ext uri="{FF2B5EF4-FFF2-40B4-BE49-F238E27FC236}">
                <a16:creationId xmlns:a16="http://schemas.microsoft.com/office/drawing/2014/main" id="{96346C39-1839-755B-06F8-9E1B8579B0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54300" y="4592638"/>
            <a:ext cx="903288" cy="284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66" name="Line 31">
            <a:extLst>
              <a:ext uri="{FF2B5EF4-FFF2-40B4-BE49-F238E27FC236}">
                <a16:creationId xmlns:a16="http://schemas.microsoft.com/office/drawing/2014/main" id="{DAA40E3A-9190-5B23-0709-5E6964762B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5738" y="5014913"/>
            <a:ext cx="1846262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88" name="Text Box 32">
            <a:extLst>
              <a:ext uri="{FF2B5EF4-FFF2-40B4-BE49-F238E27FC236}">
                <a16:creationId xmlns:a16="http://schemas.microsoft.com/office/drawing/2014/main" id="{17C73E09-6F65-3CEA-D3BF-F4E4C043F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25" y="26543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Filtration</a:t>
            </a:r>
          </a:p>
        </p:txBody>
      </p:sp>
      <p:sp>
        <p:nvSpPr>
          <p:cNvPr id="19489" name="Text Box 33">
            <a:extLst>
              <a:ext uri="{FF2B5EF4-FFF2-40B4-BE49-F238E27FC236}">
                <a16:creationId xmlns:a16="http://schemas.microsoft.com/office/drawing/2014/main" id="{540C2B96-78E0-DEBC-3213-FDFAD672D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775" y="2682875"/>
            <a:ext cx="1463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Reabsorption</a:t>
            </a:r>
          </a:p>
        </p:txBody>
      </p:sp>
      <p:sp>
        <p:nvSpPr>
          <p:cNvPr id="35869" name="Line 34">
            <a:extLst>
              <a:ext uri="{FF2B5EF4-FFF2-40B4-BE49-F238E27FC236}">
                <a16:creationId xmlns:a16="http://schemas.microsoft.com/office/drawing/2014/main" id="{D56BDE12-D6D3-7AD2-1BF9-D1B5E2BCBD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3550" y="4919663"/>
            <a:ext cx="4143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70" name="Text Box 35">
            <a:extLst>
              <a:ext uri="{FF2B5EF4-FFF2-40B4-BE49-F238E27FC236}">
                <a16:creationId xmlns:a16="http://schemas.microsoft.com/office/drawing/2014/main" id="{7FB14B6F-A314-ED0B-3649-616B44B1D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4762500"/>
            <a:ext cx="1474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 fluid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5" grpId="0"/>
      <p:bldP spid="19466" grpId="0"/>
      <p:bldP spid="19467" grpId="0"/>
      <p:bldP spid="19470" grpId="0"/>
      <p:bldP spid="19471" grpId="0"/>
      <p:bldP spid="19472" grpId="0"/>
      <p:bldP spid="19488" grpId="0"/>
      <p:bldP spid="1948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Scan0076 (4)">
            <a:extLst>
              <a:ext uri="{FF2B5EF4-FFF2-40B4-BE49-F238E27FC236}">
                <a16:creationId xmlns:a16="http://schemas.microsoft.com/office/drawing/2014/main" id="{1BFFCEBB-D146-A312-DA50-25A1B96C4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8" t="60362"/>
          <a:stretch>
            <a:fillRect/>
          </a:stretch>
        </p:blipFill>
        <p:spPr bwMode="auto">
          <a:xfrm>
            <a:off x="4149725" y="3759200"/>
            <a:ext cx="20145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11" descr="Scan0074 (4)">
            <a:extLst>
              <a:ext uri="{FF2B5EF4-FFF2-40B4-BE49-F238E27FC236}">
                <a16:creationId xmlns:a16="http://schemas.microsoft.com/office/drawing/2014/main" id="{C34F4566-2AE5-4791-8282-42D4649B6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1914525"/>
            <a:ext cx="2824163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" descr="Scan0074 (6)">
            <a:extLst>
              <a:ext uri="{FF2B5EF4-FFF2-40B4-BE49-F238E27FC236}">
                <a16:creationId xmlns:a16="http://schemas.microsoft.com/office/drawing/2014/main" id="{FE44549C-3DC6-C924-9638-3845B79C5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3794125"/>
            <a:ext cx="225425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6">
            <a:extLst>
              <a:ext uri="{FF2B5EF4-FFF2-40B4-BE49-F238E27FC236}">
                <a16:creationId xmlns:a16="http://schemas.microsoft.com/office/drawing/2014/main" id="{10404F7A-DDB3-1490-C1B4-FE8AA69A6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15938"/>
            <a:ext cx="49926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Review of Mechanisms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0EFD90-B714-4EBA-9A6E-B808F539F7D3}"/>
              </a:ext>
            </a:extLst>
          </p:cNvPr>
          <p:cNvSpPr/>
          <p:nvPr/>
        </p:nvSpPr>
        <p:spPr>
          <a:xfrm>
            <a:off x="4743450" y="3340100"/>
            <a:ext cx="60325" cy="50800"/>
          </a:xfrm>
          <a:prstGeom prst="ellipse">
            <a:avLst/>
          </a:prstGeom>
          <a:solidFill>
            <a:schemeClr val="tx1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C2F704-7ADB-8B16-9D35-F6B7F2C03867}"/>
              </a:ext>
            </a:extLst>
          </p:cNvPr>
          <p:cNvCxnSpPr/>
          <p:nvPr/>
        </p:nvCxnSpPr>
        <p:spPr>
          <a:xfrm>
            <a:off x="3416300" y="2160588"/>
            <a:ext cx="996950" cy="317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D02AD4-5935-DBD3-6919-3FCD1402806E}"/>
              </a:ext>
            </a:extLst>
          </p:cNvPr>
          <p:cNvCxnSpPr>
            <a:stCxn id="35" idx="3"/>
          </p:cNvCxnSpPr>
          <p:nvPr/>
        </p:nvCxnSpPr>
        <p:spPr>
          <a:xfrm>
            <a:off x="3390900" y="3211513"/>
            <a:ext cx="1322388" cy="149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36674B-C40E-66BF-7ECA-06DCCA721BCB}"/>
              </a:ext>
            </a:extLst>
          </p:cNvPr>
          <p:cNvCxnSpPr/>
          <p:nvPr/>
        </p:nvCxnSpPr>
        <p:spPr>
          <a:xfrm>
            <a:off x="3565525" y="2697163"/>
            <a:ext cx="836613" cy="258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0DCD724-1CDC-16E5-9D68-7F3872F40BC8}"/>
              </a:ext>
            </a:extLst>
          </p:cNvPr>
          <p:cNvSpPr/>
          <p:nvPr/>
        </p:nvSpPr>
        <p:spPr>
          <a:xfrm>
            <a:off x="4805363" y="3594100"/>
            <a:ext cx="60325" cy="49213"/>
          </a:xfrm>
          <a:prstGeom prst="ellipse">
            <a:avLst/>
          </a:prstGeom>
          <a:solidFill>
            <a:schemeClr val="tx1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4DF911-D2D3-E876-5A1D-169493573239}"/>
              </a:ext>
            </a:extLst>
          </p:cNvPr>
          <p:cNvCxnSpPr>
            <a:stCxn id="36" idx="3"/>
          </p:cNvCxnSpPr>
          <p:nvPr/>
        </p:nvCxnSpPr>
        <p:spPr>
          <a:xfrm flipV="1">
            <a:off x="3546475" y="3638550"/>
            <a:ext cx="1196975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426D513-5015-DEF1-A666-B6F244137BEA}"/>
              </a:ext>
            </a:extLst>
          </p:cNvPr>
          <p:cNvCxnSpPr/>
          <p:nvPr/>
        </p:nvCxnSpPr>
        <p:spPr>
          <a:xfrm flipV="1">
            <a:off x="5014913" y="3011488"/>
            <a:ext cx="1728787" cy="301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B22196B-8C8A-AB77-E9F4-6AC667F7E329}"/>
              </a:ext>
            </a:extLst>
          </p:cNvPr>
          <p:cNvGrpSpPr>
            <a:grpSpLocks/>
          </p:cNvGrpSpPr>
          <p:nvPr/>
        </p:nvGrpSpPr>
        <p:grpSpPr bwMode="auto">
          <a:xfrm>
            <a:off x="4732338" y="1984375"/>
            <a:ext cx="925512" cy="584200"/>
            <a:chOff x="4732770" y="2260878"/>
            <a:chExt cx="924448" cy="584534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DEB5DA3-01C0-AB50-49CB-31F24402D415}"/>
                </a:ext>
              </a:extLst>
            </p:cNvPr>
            <p:cNvSpPr/>
            <p:nvPr/>
          </p:nvSpPr>
          <p:spPr>
            <a:xfrm>
              <a:off x="4732770" y="2360948"/>
              <a:ext cx="924448" cy="484464"/>
            </a:xfrm>
            <a:custGeom>
              <a:avLst/>
              <a:gdLst>
                <a:gd name="connsiteX0" fmla="*/ 0 w 924448"/>
                <a:gd name="connsiteY0" fmla="*/ 462224 h 484050"/>
                <a:gd name="connsiteX1" fmla="*/ 512465 w 924448"/>
                <a:gd name="connsiteY1" fmla="*/ 462224 h 484050"/>
                <a:gd name="connsiteX2" fmla="*/ 602901 w 924448"/>
                <a:gd name="connsiteY2" fmla="*/ 452176 h 484050"/>
                <a:gd name="connsiteX3" fmla="*/ 653142 w 924448"/>
                <a:gd name="connsiteY3" fmla="*/ 442127 h 484050"/>
                <a:gd name="connsiteX4" fmla="*/ 713433 w 924448"/>
                <a:gd name="connsiteY4" fmla="*/ 422030 h 484050"/>
                <a:gd name="connsiteX5" fmla="*/ 793819 w 924448"/>
                <a:gd name="connsiteY5" fmla="*/ 411982 h 484050"/>
                <a:gd name="connsiteX6" fmla="*/ 813916 w 924448"/>
                <a:gd name="connsiteY6" fmla="*/ 371789 h 484050"/>
                <a:gd name="connsiteX7" fmla="*/ 874206 w 924448"/>
                <a:gd name="connsiteY7" fmla="*/ 331595 h 484050"/>
                <a:gd name="connsiteX8" fmla="*/ 894303 w 924448"/>
                <a:gd name="connsiteY8" fmla="*/ 301450 h 484050"/>
                <a:gd name="connsiteX9" fmla="*/ 914400 w 924448"/>
                <a:gd name="connsiteY9" fmla="*/ 221063 h 484050"/>
                <a:gd name="connsiteX10" fmla="*/ 924448 w 924448"/>
                <a:gd name="connsiteY10" fmla="*/ 190918 h 484050"/>
                <a:gd name="connsiteX11" fmla="*/ 904351 w 924448"/>
                <a:gd name="connsiteY11" fmla="*/ 120580 h 484050"/>
                <a:gd name="connsiteX12" fmla="*/ 844061 w 924448"/>
                <a:gd name="connsiteY12" fmla="*/ 100483 h 484050"/>
                <a:gd name="connsiteX13" fmla="*/ 813916 w 924448"/>
                <a:gd name="connsiteY13" fmla="*/ 90435 h 484050"/>
                <a:gd name="connsiteX14" fmla="*/ 753626 w 924448"/>
                <a:gd name="connsiteY14" fmla="*/ 60290 h 484050"/>
                <a:gd name="connsiteX15" fmla="*/ 723481 w 924448"/>
                <a:gd name="connsiteY15" fmla="*/ 40193 h 484050"/>
                <a:gd name="connsiteX16" fmla="*/ 663191 w 924448"/>
                <a:gd name="connsiteY16" fmla="*/ 20096 h 484050"/>
                <a:gd name="connsiteX17" fmla="*/ 633046 w 924448"/>
                <a:gd name="connsiteY17" fmla="*/ 10048 h 484050"/>
                <a:gd name="connsiteX18" fmla="*/ 602901 w 924448"/>
                <a:gd name="connsiteY18" fmla="*/ 0 h 484050"/>
                <a:gd name="connsiteX19" fmla="*/ 552659 w 924448"/>
                <a:gd name="connsiteY19" fmla="*/ 10048 h 484050"/>
                <a:gd name="connsiteX20" fmla="*/ 562707 w 924448"/>
                <a:gd name="connsiteY20" fmla="*/ 50241 h 484050"/>
                <a:gd name="connsiteX21" fmla="*/ 572756 w 924448"/>
                <a:gd name="connsiteY21" fmla="*/ 100483 h 484050"/>
                <a:gd name="connsiteX22" fmla="*/ 602901 w 924448"/>
                <a:gd name="connsiteY22" fmla="*/ 180870 h 48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24448" h="484050">
                  <a:moveTo>
                    <a:pt x="0" y="462224"/>
                  </a:moveTo>
                  <a:cubicBezTo>
                    <a:pt x="198073" y="501838"/>
                    <a:pt x="62822" y="478574"/>
                    <a:pt x="512465" y="462224"/>
                  </a:cubicBezTo>
                  <a:cubicBezTo>
                    <a:pt x="542776" y="461122"/>
                    <a:pt x="572875" y="456465"/>
                    <a:pt x="602901" y="452176"/>
                  </a:cubicBezTo>
                  <a:cubicBezTo>
                    <a:pt x="619808" y="449761"/>
                    <a:pt x="636665" y="446621"/>
                    <a:pt x="653142" y="442127"/>
                  </a:cubicBezTo>
                  <a:cubicBezTo>
                    <a:pt x="673580" y="436553"/>
                    <a:pt x="692412" y="424657"/>
                    <a:pt x="713433" y="422030"/>
                  </a:cubicBezTo>
                  <a:lnTo>
                    <a:pt x="793819" y="411982"/>
                  </a:lnTo>
                  <a:cubicBezTo>
                    <a:pt x="800518" y="398584"/>
                    <a:pt x="803324" y="382381"/>
                    <a:pt x="813916" y="371789"/>
                  </a:cubicBezTo>
                  <a:cubicBezTo>
                    <a:pt x="830995" y="354710"/>
                    <a:pt x="874206" y="331595"/>
                    <a:pt x="874206" y="331595"/>
                  </a:cubicBezTo>
                  <a:cubicBezTo>
                    <a:pt x="880905" y="321547"/>
                    <a:pt x="888902" y="312252"/>
                    <a:pt x="894303" y="301450"/>
                  </a:cubicBezTo>
                  <a:cubicBezTo>
                    <a:pt x="905786" y="278485"/>
                    <a:pt x="908669" y="243988"/>
                    <a:pt x="914400" y="221063"/>
                  </a:cubicBezTo>
                  <a:cubicBezTo>
                    <a:pt x="916969" y="210787"/>
                    <a:pt x="921099" y="200966"/>
                    <a:pt x="924448" y="190918"/>
                  </a:cubicBezTo>
                  <a:cubicBezTo>
                    <a:pt x="917749" y="167472"/>
                    <a:pt x="920551" y="138805"/>
                    <a:pt x="904351" y="120580"/>
                  </a:cubicBezTo>
                  <a:cubicBezTo>
                    <a:pt x="890277" y="104747"/>
                    <a:pt x="864158" y="107182"/>
                    <a:pt x="844061" y="100483"/>
                  </a:cubicBezTo>
                  <a:lnTo>
                    <a:pt x="813916" y="90435"/>
                  </a:lnTo>
                  <a:cubicBezTo>
                    <a:pt x="727524" y="32839"/>
                    <a:pt x="836830" y="101892"/>
                    <a:pt x="753626" y="60290"/>
                  </a:cubicBezTo>
                  <a:cubicBezTo>
                    <a:pt x="742824" y="54889"/>
                    <a:pt x="734517" y="45098"/>
                    <a:pt x="723481" y="40193"/>
                  </a:cubicBezTo>
                  <a:cubicBezTo>
                    <a:pt x="704123" y="31589"/>
                    <a:pt x="683288" y="26795"/>
                    <a:pt x="663191" y="20096"/>
                  </a:cubicBezTo>
                  <a:lnTo>
                    <a:pt x="633046" y="10048"/>
                  </a:lnTo>
                  <a:lnTo>
                    <a:pt x="602901" y="0"/>
                  </a:lnTo>
                  <a:cubicBezTo>
                    <a:pt x="586154" y="3349"/>
                    <a:pt x="563328" y="-3288"/>
                    <a:pt x="552659" y="10048"/>
                  </a:cubicBezTo>
                  <a:cubicBezTo>
                    <a:pt x="544032" y="20832"/>
                    <a:pt x="559711" y="36760"/>
                    <a:pt x="562707" y="50241"/>
                  </a:cubicBezTo>
                  <a:cubicBezTo>
                    <a:pt x="566412" y="66913"/>
                    <a:pt x="568262" y="84006"/>
                    <a:pt x="572756" y="100483"/>
                  </a:cubicBezTo>
                  <a:cubicBezTo>
                    <a:pt x="586236" y="149911"/>
                    <a:pt x="586554" y="148178"/>
                    <a:pt x="602901" y="180870"/>
                  </a:cubicBezTo>
                </a:path>
              </a:pathLst>
            </a:custGeom>
            <a:noFill/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C356633-AC41-EBA4-1339-CA25AFB9EE19}"/>
                </a:ext>
              </a:extLst>
            </p:cNvPr>
            <p:cNvSpPr/>
            <p:nvPr/>
          </p:nvSpPr>
          <p:spPr>
            <a:xfrm>
              <a:off x="5305198" y="2260878"/>
              <a:ext cx="171253" cy="100070"/>
            </a:xfrm>
            <a:custGeom>
              <a:avLst/>
              <a:gdLst>
                <a:gd name="connsiteX0" fmla="*/ 0 w 170822"/>
                <a:gd name="connsiteY0" fmla="*/ 100484 h 100484"/>
                <a:gd name="connsiteX1" fmla="*/ 50241 w 170822"/>
                <a:gd name="connsiteY1" fmla="*/ 70339 h 100484"/>
                <a:gd name="connsiteX2" fmla="*/ 110531 w 170822"/>
                <a:gd name="connsiteY2" fmla="*/ 20097 h 100484"/>
                <a:gd name="connsiteX3" fmla="*/ 170822 w 170822"/>
                <a:gd name="connsiteY3" fmla="*/ 0 h 10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822" h="100484">
                  <a:moveTo>
                    <a:pt x="0" y="100484"/>
                  </a:moveTo>
                  <a:cubicBezTo>
                    <a:pt x="16747" y="90436"/>
                    <a:pt x="34617" y="82057"/>
                    <a:pt x="50241" y="70339"/>
                  </a:cubicBezTo>
                  <a:cubicBezTo>
                    <a:pt x="84658" y="44526"/>
                    <a:pt x="72189" y="37138"/>
                    <a:pt x="110531" y="20097"/>
                  </a:cubicBezTo>
                  <a:cubicBezTo>
                    <a:pt x="129889" y="11493"/>
                    <a:pt x="170822" y="0"/>
                    <a:pt x="170822" y="0"/>
                  </a:cubicBezTo>
                </a:path>
              </a:pathLst>
            </a:custGeom>
            <a:noFill/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C0F6D0-061A-E1C6-99B4-23DD138B4FD2}"/>
              </a:ext>
            </a:extLst>
          </p:cNvPr>
          <p:cNvCxnSpPr/>
          <p:nvPr/>
        </p:nvCxnSpPr>
        <p:spPr>
          <a:xfrm>
            <a:off x="5194300" y="3360738"/>
            <a:ext cx="1397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F2DC9E-FB29-4730-177F-B8E805426F5C}"/>
              </a:ext>
            </a:extLst>
          </p:cNvPr>
          <p:cNvCxnSpPr/>
          <p:nvPr/>
        </p:nvCxnSpPr>
        <p:spPr>
          <a:xfrm>
            <a:off x="5214938" y="3640138"/>
            <a:ext cx="1397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B77C88A-68FF-0222-8B97-D0930E73ADE7}"/>
              </a:ext>
            </a:extLst>
          </p:cNvPr>
          <p:cNvCxnSpPr/>
          <p:nvPr/>
        </p:nvCxnSpPr>
        <p:spPr>
          <a:xfrm>
            <a:off x="5284788" y="4767263"/>
            <a:ext cx="384175" cy="112712"/>
          </a:xfrm>
          <a:prstGeom prst="straightConnector1">
            <a:avLst/>
          </a:prstGeom>
          <a:ln w="28575">
            <a:solidFill>
              <a:srgbClr val="CC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FCA5C09-C591-DD9B-1DF7-09A75ECF584B}"/>
              </a:ext>
            </a:extLst>
          </p:cNvPr>
          <p:cNvGrpSpPr>
            <a:grpSpLocks/>
          </p:cNvGrpSpPr>
          <p:nvPr/>
        </p:nvGrpSpPr>
        <p:grpSpPr bwMode="auto">
          <a:xfrm>
            <a:off x="5688013" y="4565650"/>
            <a:ext cx="1195387" cy="795338"/>
            <a:chOff x="5687363" y="4842904"/>
            <a:chExt cx="1195812" cy="794220"/>
          </a:xfrm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A6B4CF4-DDE7-034E-B783-CDD122455965}"/>
                </a:ext>
              </a:extLst>
            </p:cNvPr>
            <p:cNvSpPr/>
            <p:nvPr/>
          </p:nvSpPr>
          <p:spPr>
            <a:xfrm>
              <a:off x="5687363" y="4842904"/>
              <a:ext cx="1105293" cy="794220"/>
            </a:xfrm>
            <a:custGeom>
              <a:avLst/>
              <a:gdLst>
                <a:gd name="connsiteX0" fmla="*/ 0 w 1105319"/>
                <a:gd name="connsiteY0" fmla="*/ 502818 h 794220"/>
                <a:gd name="connsiteX1" fmla="*/ 50242 w 1105319"/>
                <a:gd name="connsiteY1" fmla="*/ 532963 h 794220"/>
                <a:gd name="connsiteX2" fmla="*/ 80387 w 1105319"/>
                <a:gd name="connsiteY2" fmla="*/ 543012 h 794220"/>
                <a:gd name="connsiteX3" fmla="*/ 130629 w 1105319"/>
                <a:gd name="connsiteY3" fmla="*/ 603302 h 794220"/>
                <a:gd name="connsiteX4" fmla="*/ 160774 w 1105319"/>
                <a:gd name="connsiteY4" fmla="*/ 643495 h 794220"/>
                <a:gd name="connsiteX5" fmla="*/ 221064 w 1105319"/>
                <a:gd name="connsiteY5" fmla="*/ 673640 h 794220"/>
                <a:gd name="connsiteX6" fmla="*/ 311499 w 1105319"/>
                <a:gd name="connsiteY6" fmla="*/ 713834 h 794220"/>
                <a:gd name="connsiteX7" fmla="*/ 361741 w 1105319"/>
                <a:gd name="connsiteY7" fmla="*/ 723882 h 794220"/>
                <a:gd name="connsiteX8" fmla="*/ 391886 w 1105319"/>
                <a:gd name="connsiteY8" fmla="*/ 733930 h 794220"/>
                <a:gd name="connsiteX9" fmla="*/ 462224 w 1105319"/>
                <a:gd name="connsiteY9" fmla="*/ 764075 h 794220"/>
                <a:gd name="connsiteX10" fmla="*/ 592853 w 1105319"/>
                <a:gd name="connsiteY10" fmla="*/ 774124 h 794220"/>
                <a:gd name="connsiteX11" fmla="*/ 663191 w 1105319"/>
                <a:gd name="connsiteY11" fmla="*/ 794220 h 794220"/>
                <a:gd name="connsiteX12" fmla="*/ 844061 w 1105319"/>
                <a:gd name="connsiteY12" fmla="*/ 784172 h 794220"/>
                <a:gd name="connsiteX13" fmla="*/ 874207 w 1105319"/>
                <a:gd name="connsiteY13" fmla="*/ 764075 h 794220"/>
                <a:gd name="connsiteX14" fmla="*/ 904352 w 1105319"/>
                <a:gd name="connsiteY14" fmla="*/ 754027 h 794220"/>
                <a:gd name="connsiteX15" fmla="*/ 954593 w 1105319"/>
                <a:gd name="connsiteY15" fmla="*/ 693737 h 794220"/>
                <a:gd name="connsiteX16" fmla="*/ 984738 w 1105319"/>
                <a:gd name="connsiteY16" fmla="*/ 663592 h 794220"/>
                <a:gd name="connsiteX17" fmla="*/ 1024932 w 1105319"/>
                <a:gd name="connsiteY17" fmla="*/ 573157 h 794220"/>
                <a:gd name="connsiteX18" fmla="*/ 1055077 w 1105319"/>
                <a:gd name="connsiteY18" fmla="*/ 432480 h 794220"/>
                <a:gd name="connsiteX19" fmla="*/ 1075174 w 1105319"/>
                <a:gd name="connsiteY19" fmla="*/ 321948 h 794220"/>
                <a:gd name="connsiteX20" fmla="*/ 1085222 w 1105319"/>
                <a:gd name="connsiteY20" fmla="*/ 231513 h 794220"/>
                <a:gd name="connsiteX21" fmla="*/ 1105319 w 1105319"/>
                <a:gd name="connsiteY21" fmla="*/ 30546 h 794220"/>
                <a:gd name="connsiteX22" fmla="*/ 1095270 w 1105319"/>
                <a:gd name="connsiteY22" fmla="*/ 401 h 794220"/>
                <a:gd name="connsiteX23" fmla="*/ 1065125 w 1105319"/>
                <a:gd name="connsiteY23" fmla="*/ 20497 h 794220"/>
                <a:gd name="connsiteX24" fmla="*/ 1034980 w 1105319"/>
                <a:gd name="connsiteY24" fmla="*/ 100884 h 794220"/>
                <a:gd name="connsiteX25" fmla="*/ 994787 w 1105319"/>
                <a:gd name="connsiteY25" fmla="*/ 161174 h 79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05319" h="794220">
                  <a:moveTo>
                    <a:pt x="0" y="502818"/>
                  </a:moveTo>
                  <a:cubicBezTo>
                    <a:pt x="16747" y="512866"/>
                    <a:pt x="32773" y="524229"/>
                    <a:pt x="50242" y="532963"/>
                  </a:cubicBezTo>
                  <a:cubicBezTo>
                    <a:pt x="59716" y="537700"/>
                    <a:pt x="72897" y="535522"/>
                    <a:pt x="80387" y="543012"/>
                  </a:cubicBezTo>
                  <a:cubicBezTo>
                    <a:pt x="182370" y="644997"/>
                    <a:pt x="26352" y="533785"/>
                    <a:pt x="130629" y="603302"/>
                  </a:cubicBezTo>
                  <a:cubicBezTo>
                    <a:pt x="140677" y="616700"/>
                    <a:pt x="148932" y="631653"/>
                    <a:pt x="160774" y="643495"/>
                  </a:cubicBezTo>
                  <a:cubicBezTo>
                    <a:pt x="184914" y="667635"/>
                    <a:pt x="192458" y="661380"/>
                    <a:pt x="221064" y="673640"/>
                  </a:cubicBezTo>
                  <a:cubicBezTo>
                    <a:pt x="267250" y="693434"/>
                    <a:pt x="259559" y="698252"/>
                    <a:pt x="311499" y="713834"/>
                  </a:cubicBezTo>
                  <a:cubicBezTo>
                    <a:pt x="327858" y="718742"/>
                    <a:pt x="345172" y="719740"/>
                    <a:pt x="361741" y="723882"/>
                  </a:cubicBezTo>
                  <a:cubicBezTo>
                    <a:pt x="372017" y="726451"/>
                    <a:pt x="382151" y="729758"/>
                    <a:pt x="391886" y="733930"/>
                  </a:cubicBezTo>
                  <a:cubicBezTo>
                    <a:pt x="410194" y="741777"/>
                    <a:pt x="440042" y="761302"/>
                    <a:pt x="462224" y="764075"/>
                  </a:cubicBezTo>
                  <a:cubicBezTo>
                    <a:pt x="505558" y="769492"/>
                    <a:pt x="549310" y="770774"/>
                    <a:pt x="592853" y="774124"/>
                  </a:cubicBezTo>
                  <a:cubicBezTo>
                    <a:pt x="607068" y="778862"/>
                    <a:pt x="650574" y="794220"/>
                    <a:pt x="663191" y="794220"/>
                  </a:cubicBezTo>
                  <a:cubicBezTo>
                    <a:pt x="723574" y="794220"/>
                    <a:pt x="783771" y="787521"/>
                    <a:pt x="844061" y="784172"/>
                  </a:cubicBezTo>
                  <a:cubicBezTo>
                    <a:pt x="854110" y="777473"/>
                    <a:pt x="863405" y="769476"/>
                    <a:pt x="874207" y="764075"/>
                  </a:cubicBezTo>
                  <a:cubicBezTo>
                    <a:pt x="883681" y="759338"/>
                    <a:pt x="895539" y="759902"/>
                    <a:pt x="904352" y="754027"/>
                  </a:cubicBezTo>
                  <a:cubicBezTo>
                    <a:pt x="937379" y="732009"/>
                    <a:pt x="931422" y="721543"/>
                    <a:pt x="954593" y="693737"/>
                  </a:cubicBezTo>
                  <a:cubicBezTo>
                    <a:pt x="963690" y="682820"/>
                    <a:pt x="974690" y="673640"/>
                    <a:pt x="984738" y="663592"/>
                  </a:cubicBezTo>
                  <a:cubicBezTo>
                    <a:pt x="1008654" y="591845"/>
                    <a:pt x="993084" y="620928"/>
                    <a:pt x="1024932" y="573157"/>
                  </a:cubicBezTo>
                  <a:cubicBezTo>
                    <a:pt x="1043378" y="499373"/>
                    <a:pt x="1045351" y="500564"/>
                    <a:pt x="1055077" y="432480"/>
                  </a:cubicBezTo>
                  <a:cubicBezTo>
                    <a:pt x="1069279" y="333063"/>
                    <a:pt x="1055471" y="381053"/>
                    <a:pt x="1075174" y="321948"/>
                  </a:cubicBezTo>
                  <a:cubicBezTo>
                    <a:pt x="1078523" y="291803"/>
                    <a:pt x="1082896" y="261754"/>
                    <a:pt x="1085222" y="231513"/>
                  </a:cubicBezTo>
                  <a:cubicBezTo>
                    <a:pt x="1100160" y="37315"/>
                    <a:pt x="1076439" y="117180"/>
                    <a:pt x="1105319" y="30546"/>
                  </a:cubicBezTo>
                  <a:cubicBezTo>
                    <a:pt x="1101969" y="20498"/>
                    <a:pt x="1105546" y="2970"/>
                    <a:pt x="1095270" y="401"/>
                  </a:cubicBezTo>
                  <a:cubicBezTo>
                    <a:pt x="1083554" y="-2528"/>
                    <a:pt x="1072856" y="11220"/>
                    <a:pt x="1065125" y="20497"/>
                  </a:cubicBezTo>
                  <a:cubicBezTo>
                    <a:pt x="1028031" y="65011"/>
                    <a:pt x="1058640" y="53565"/>
                    <a:pt x="1034980" y="100884"/>
                  </a:cubicBezTo>
                  <a:cubicBezTo>
                    <a:pt x="1024178" y="122487"/>
                    <a:pt x="994787" y="161174"/>
                    <a:pt x="994787" y="16117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6261324-EDDC-DA7D-1BEA-70CF3FE96015}"/>
                </a:ext>
              </a:extLst>
            </p:cNvPr>
            <p:cNvSpPr/>
            <p:nvPr/>
          </p:nvSpPr>
          <p:spPr>
            <a:xfrm>
              <a:off x="6783127" y="4863513"/>
              <a:ext cx="100048" cy="69752"/>
            </a:xfrm>
            <a:custGeom>
              <a:avLst/>
              <a:gdLst>
                <a:gd name="connsiteX0" fmla="*/ 0 w 100542"/>
                <a:gd name="connsiteY0" fmla="*/ 0 h 70339"/>
                <a:gd name="connsiteX1" fmla="*/ 70339 w 100542"/>
                <a:gd name="connsiteY1" fmla="*/ 40194 h 70339"/>
                <a:gd name="connsiteX2" fmla="*/ 100484 w 100542"/>
                <a:gd name="connsiteY2" fmla="*/ 70339 h 7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42" h="70339">
                  <a:moveTo>
                    <a:pt x="0" y="0"/>
                  </a:moveTo>
                  <a:cubicBezTo>
                    <a:pt x="88222" y="17645"/>
                    <a:pt x="22286" y="-7858"/>
                    <a:pt x="70339" y="40194"/>
                  </a:cubicBezTo>
                  <a:cubicBezTo>
                    <a:pt x="103271" y="73125"/>
                    <a:pt x="100484" y="45169"/>
                    <a:pt x="100484" y="7033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3" name="TextBox 10">
            <a:extLst>
              <a:ext uri="{FF2B5EF4-FFF2-40B4-BE49-F238E27FC236}">
                <a16:creationId xmlns:a16="http://schemas.microsoft.com/office/drawing/2014/main" id="{C26C5695-9A73-4073-5859-429273570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025" y="1946275"/>
            <a:ext cx="1946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04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04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04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Large polar molecule</a:t>
            </a:r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" name="TextBox 10">
            <a:extLst>
              <a:ext uri="{FF2B5EF4-FFF2-40B4-BE49-F238E27FC236}">
                <a16:creationId xmlns:a16="http://schemas.microsoft.com/office/drawing/2014/main" id="{740FBD6B-9B02-C20E-81A0-C773257E8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38" y="2527300"/>
            <a:ext cx="2095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04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04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04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Small charged particle</a:t>
            </a:r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73B69F52-BF01-3D45-F01D-D6932D775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3041650"/>
            <a:ext cx="27003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04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04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04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Small non-charged molecule</a:t>
            </a:r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" name="TextBox 10">
            <a:extLst>
              <a:ext uri="{FF2B5EF4-FFF2-40B4-BE49-F238E27FC236}">
                <a16:creationId xmlns:a16="http://schemas.microsoft.com/office/drawing/2014/main" id="{6E23CE5C-01AF-4D98-6720-45C8A3AF4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3646488"/>
            <a:ext cx="1844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04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04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04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Small gas molecule</a:t>
            </a:r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A6D3540-35E2-ED9C-635E-BE3CACA13678}"/>
              </a:ext>
            </a:extLst>
          </p:cNvPr>
          <p:cNvSpPr/>
          <p:nvPr/>
        </p:nvSpPr>
        <p:spPr>
          <a:xfrm>
            <a:off x="6897688" y="1879600"/>
            <a:ext cx="190500" cy="193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887" name="Picture 54">
            <a:extLst>
              <a:ext uri="{FF2B5EF4-FFF2-40B4-BE49-F238E27FC236}">
                <a16:creationId xmlns:a16="http://schemas.microsoft.com/office/drawing/2014/main" id="{A6CD7C30-141B-147C-9A99-66F69DF992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865563"/>
            <a:ext cx="6223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10">
            <a:extLst>
              <a:ext uri="{FF2B5EF4-FFF2-40B4-BE49-F238E27FC236}">
                <a16:creationId xmlns:a16="http://schemas.microsoft.com/office/drawing/2014/main" id="{F4DB3439-3950-9FB6-EF6E-313CC1C7B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38" y="4246563"/>
            <a:ext cx="2352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04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04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04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Large non-polar molecule</a:t>
            </a:r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3DB30E8-1F5D-19D5-B147-290EC6F4455D}"/>
              </a:ext>
            </a:extLst>
          </p:cNvPr>
          <p:cNvCxnSpPr/>
          <p:nvPr/>
        </p:nvCxnSpPr>
        <p:spPr>
          <a:xfrm flipV="1">
            <a:off x="3773488" y="4184650"/>
            <a:ext cx="857250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5A3D20F-D818-2DE5-F7E5-A353C5501495}"/>
              </a:ext>
            </a:extLst>
          </p:cNvPr>
          <p:cNvCxnSpPr/>
          <p:nvPr/>
        </p:nvCxnSpPr>
        <p:spPr>
          <a:xfrm>
            <a:off x="5284788" y="4008438"/>
            <a:ext cx="1397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1" name="Text Box 6">
            <a:extLst>
              <a:ext uri="{FF2B5EF4-FFF2-40B4-BE49-F238E27FC236}">
                <a16:creationId xmlns:a16="http://schemas.microsoft.com/office/drawing/2014/main" id="{2FBFDA7B-1C01-9F6A-DE7E-E5C497878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5764213"/>
            <a:ext cx="1352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ECF                 ICF</a:t>
            </a:r>
          </a:p>
        </p:txBody>
      </p:sp>
      <p:sp>
        <p:nvSpPr>
          <p:cNvPr id="36892" name="Text Box 5">
            <a:extLst>
              <a:ext uri="{FF2B5EF4-FFF2-40B4-BE49-F238E27FC236}">
                <a16:creationId xmlns:a16="http://schemas.microsoft.com/office/drawing/2014/main" id="{DED9D1B3-C0C4-BAB7-D8D8-C7CDD67F4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3" y="1341438"/>
            <a:ext cx="1111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Review</a:t>
            </a:r>
          </a:p>
        </p:txBody>
      </p:sp>
      <p:sp>
        <p:nvSpPr>
          <p:cNvPr id="36893" name="TextBox 1">
            <a:extLst>
              <a:ext uri="{FF2B5EF4-FFF2-40B4-BE49-F238E27FC236}">
                <a16:creationId xmlns:a16="http://schemas.microsoft.com/office/drawing/2014/main" id="{707CAA33-CFC9-8BFC-757B-CF5873387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2789238"/>
            <a:ext cx="2111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407C926A-F010-882E-9D91-464CDCFDF861}"/>
              </a:ext>
            </a:extLst>
          </p:cNvPr>
          <p:cNvCxnSpPr/>
          <p:nvPr/>
        </p:nvCxnSpPr>
        <p:spPr>
          <a:xfrm flipV="1">
            <a:off x="4803775" y="3011488"/>
            <a:ext cx="2154238" cy="368300"/>
          </a:xfrm>
          <a:prstGeom prst="bentConnector3">
            <a:avLst>
              <a:gd name="adj1" fmla="val 16043"/>
            </a:avLst>
          </a:prstGeom>
          <a:ln w="19050">
            <a:solidFill>
              <a:srgbClr val="0033C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6999CB-6D2C-03F8-3007-298978356A00}"/>
              </a:ext>
            </a:extLst>
          </p:cNvPr>
          <p:cNvGrpSpPr>
            <a:grpSpLocks/>
          </p:cNvGrpSpPr>
          <p:nvPr/>
        </p:nvGrpSpPr>
        <p:grpSpPr bwMode="auto">
          <a:xfrm>
            <a:off x="4630738" y="2673350"/>
            <a:ext cx="855662" cy="295275"/>
            <a:chOff x="4630994" y="3200400"/>
            <a:chExt cx="855406" cy="294968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6CC7134-ACAF-586E-084C-9AF1334B0B7F}"/>
                </a:ext>
              </a:extLst>
            </p:cNvPr>
            <p:cNvSpPr/>
            <p:nvPr/>
          </p:nvSpPr>
          <p:spPr>
            <a:xfrm>
              <a:off x="4630994" y="3200400"/>
              <a:ext cx="855406" cy="294968"/>
            </a:xfrm>
            <a:custGeom>
              <a:avLst/>
              <a:gdLst>
                <a:gd name="connsiteX0" fmla="*/ 0 w 855406"/>
                <a:gd name="connsiteY0" fmla="*/ 0 h 294968"/>
                <a:gd name="connsiteX1" fmla="*/ 14748 w 855406"/>
                <a:gd name="connsiteY1" fmla="*/ 36871 h 294968"/>
                <a:gd name="connsiteX2" fmla="*/ 29496 w 855406"/>
                <a:gd name="connsiteY2" fmla="*/ 58994 h 294968"/>
                <a:gd name="connsiteX3" fmla="*/ 36871 w 855406"/>
                <a:gd name="connsiteY3" fmla="*/ 81116 h 294968"/>
                <a:gd name="connsiteX4" fmla="*/ 51619 w 855406"/>
                <a:gd name="connsiteY4" fmla="*/ 95865 h 294968"/>
                <a:gd name="connsiteX5" fmla="*/ 81116 w 855406"/>
                <a:gd name="connsiteY5" fmla="*/ 140110 h 294968"/>
                <a:gd name="connsiteX6" fmla="*/ 117987 w 855406"/>
                <a:gd name="connsiteY6" fmla="*/ 191729 h 294968"/>
                <a:gd name="connsiteX7" fmla="*/ 140109 w 855406"/>
                <a:gd name="connsiteY7" fmla="*/ 213852 h 294968"/>
                <a:gd name="connsiteX8" fmla="*/ 154858 w 855406"/>
                <a:gd name="connsiteY8" fmla="*/ 228600 h 294968"/>
                <a:gd name="connsiteX9" fmla="*/ 176980 w 855406"/>
                <a:gd name="connsiteY9" fmla="*/ 235974 h 294968"/>
                <a:gd name="connsiteX10" fmla="*/ 243348 w 855406"/>
                <a:gd name="connsiteY10" fmla="*/ 265471 h 294968"/>
                <a:gd name="connsiteX11" fmla="*/ 265471 w 855406"/>
                <a:gd name="connsiteY11" fmla="*/ 272845 h 294968"/>
                <a:gd name="connsiteX12" fmla="*/ 442451 w 855406"/>
                <a:gd name="connsiteY12" fmla="*/ 287594 h 294968"/>
                <a:gd name="connsiteX13" fmla="*/ 671051 w 855406"/>
                <a:gd name="connsiteY13" fmla="*/ 294968 h 294968"/>
                <a:gd name="connsiteX14" fmla="*/ 803787 w 855406"/>
                <a:gd name="connsiteY14" fmla="*/ 287594 h 294968"/>
                <a:gd name="connsiteX15" fmla="*/ 825909 w 855406"/>
                <a:gd name="connsiteY15" fmla="*/ 280219 h 294968"/>
                <a:gd name="connsiteX16" fmla="*/ 855406 w 855406"/>
                <a:gd name="connsiteY16" fmla="*/ 243348 h 294968"/>
                <a:gd name="connsiteX17" fmla="*/ 848032 w 855406"/>
                <a:gd name="connsiteY17" fmla="*/ 199103 h 294968"/>
                <a:gd name="connsiteX18" fmla="*/ 818535 w 855406"/>
                <a:gd name="connsiteY18" fmla="*/ 169606 h 294968"/>
                <a:gd name="connsiteX19" fmla="*/ 796412 w 855406"/>
                <a:gd name="connsiteY19" fmla="*/ 147484 h 294968"/>
                <a:gd name="connsiteX20" fmla="*/ 759541 w 855406"/>
                <a:gd name="connsiteY20" fmla="*/ 117987 h 294968"/>
                <a:gd name="connsiteX21" fmla="*/ 737419 w 855406"/>
                <a:gd name="connsiteY21" fmla="*/ 110613 h 294968"/>
                <a:gd name="connsiteX22" fmla="*/ 707922 w 855406"/>
                <a:gd name="connsiteY22" fmla="*/ 73742 h 294968"/>
                <a:gd name="connsiteX23" fmla="*/ 663677 w 855406"/>
                <a:gd name="connsiteY23" fmla="*/ 58994 h 294968"/>
                <a:gd name="connsiteX24" fmla="*/ 634180 w 855406"/>
                <a:gd name="connsiteY24" fmla="*/ 44245 h 294968"/>
                <a:gd name="connsiteX25" fmla="*/ 619432 w 855406"/>
                <a:gd name="connsiteY25" fmla="*/ 22123 h 294968"/>
                <a:gd name="connsiteX26" fmla="*/ 634180 w 855406"/>
                <a:gd name="connsiteY26" fmla="*/ 66368 h 294968"/>
                <a:gd name="connsiteX27" fmla="*/ 634180 w 855406"/>
                <a:gd name="connsiteY27" fmla="*/ 162232 h 29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55406" h="294968">
                  <a:moveTo>
                    <a:pt x="0" y="0"/>
                  </a:moveTo>
                  <a:cubicBezTo>
                    <a:pt x="4916" y="12290"/>
                    <a:pt x="8828" y="25031"/>
                    <a:pt x="14748" y="36871"/>
                  </a:cubicBezTo>
                  <a:cubicBezTo>
                    <a:pt x="18711" y="44798"/>
                    <a:pt x="25532" y="51067"/>
                    <a:pt x="29496" y="58994"/>
                  </a:cubicBezTo>
                  <a:cubicBezTo>
                    <a:pt x="32972" y="65946"/>
                    <a:pt x="32872" y="74451"/>
                    <a:pt x="36871" y="81116"/>
                  </a:cubicBezTo>
                  <a:cubicBezTo>
                    <a:pt x="40448" y="87078"/>
                    <a:pt x="47448" y="90303"/>
                    <a:pt x="51619" y="95865"/>
                  </a:cubicBezTo>
                  <a:cubicBezTo>
                    <a:pt x="62254" y="110045"/>
                    <a:pt x="81116" y="140110"/>
                    <a:pt x="81116" y="140110"/>
                  </a:cubicBezTo>
                  <a:cubicBezTo>
                    <a:pt x="92887" y="175424"/>
                    <a:pt x="82993" y="156735"/>
                    <a:pt x="117987" y="191729"/>
                  </a:cubicBezTo>
                  <a:lnTo>
                    <a:pt x="140109" y="213852"/>
                  </a:lnTo>
                  <a:cubicBezTo>
                    <a:pt x="145025" y="218768"/>
                    <a:pt x="148262" y="226401"/>
                    <a:pt x="154858" y="228600"/>
                  </a:cubicBezTo>
                  <a:lnTo>
                    <a:pt x="176980" y="235974"/>
                  </a:lnTo>
                  <a:cubicBezTo>
                    <a:pt x="212038" y="259346"/>
                    <a:pt x="190695" y="247921"/>
                    <a:pt x="243348" y="265471"/>
                  </a:cubicBezTo>
                  <a:lnTo>
                    <a:pt x="265471" y="272845"/>
                  </a:lnTo>
                  <a:cubicBezTo>
                    <a:pt x="335861" y="296308"/>
                    <a:pt x="284869" y="281533"/>
                    <a:pt x="442451" y="287594"/>
                  </a:cubicBezTo>
                  <a:lnTo>
                    <a:pt x="671051" y="294968"/>
                  </a:lnTo>
                  <a:cubicBezTo>
                    <a:pt x="715296" y="292510"/>
                    <a:pt x="759673" y="291796"/>
                    <a:pt x="803787" y="287594"/>
                  </a:cubicBezTo>
                  <a:cubicBezTo>
                    <a:pt x="811525" y="286857"/>
                    <a:pt x="819244" y="284218"/>
                    <a:pt x="825909" y="280219"/>
                  </a:cubicBezTo>
                  <a:cubicBezTo>
                    <a:pt x="837587" y="273212"/>
                    <a:pt x="848705" y="253400"/>
                    <a:pt x="855406" y="243348"/>
                  </a:cubicBezTo>
                  <a:cubicBezTo>
                    <a:pt x="852948" y="228600"/>
                    <a:pt x="854719" y="212476"/>
                    <a:pt x="848032" y="199103"/>
                  </a:cubicBezTo>
                  <a:cubicBezTo>
                    <a:pt x="841813" y="186666"/>
                    <a:pt x="828367" y="179438"/>
                    <a:pt x="818535" y="169606"/>
                  </a:cubicBezTo>
                  <a:lnTo>
                    <a:pt x="796412" y="147484"/>
                  </a:lnTo>
                  <a:cubicBezTo>
                    <a:pt x="782691" y="133763"/>
                    <a:pt x="778151" y="127292"/>
                    <a:pt x="759541" y="117987"/>
                  </a:cubicBezTo>
                  <a:cubicBezTo>
                    <a:pt x="752589" y="114511"/>
                    <a:pt x="744793" y="113071"/>
                    <a:pt x="737419" y="110613"/>
                  </a:cubicBezTo>
                  <a:cubicBezTo>
                    <a:pt x="732207" y="102795"/>
                    <a:pt x="718432" y="78997"/>
                    <a:pt x="707922" y="73742"/>
                  </a:cubicBezTo>
                  <a:cubicBezTo>
                    <a:pt x="694017" y="66790"/>
                    <a:pt x="677582" y="65947"/>
                    <a:pt x="663677" y="58994"/>
                  </a:cubicBezTo>
                  <a:lnTo>
                    <a:pt x="634180" y="44245"/>
                  </a:lnTo>
                  <a:cubicBezTo>
                    <a:pt x="629264" y="36871"/>
                    <a:pt x="619432" y="13261"/>
                    <a:pt x="619432" y="22123"/>
                  </a:cubicBezTo>
                  <a:cubicBezTo>
                    <a:pt x="619432" y="37669"/>
                    <a:pt x="634180" y="50822"/>
                    <a:pt x="634180" y="66368"/>
                  </a:cubicBezTo>
                  <a:lnTo>
                    <a:pt x="634180" y="162232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90C7333-3A86-F9BC-3E18-3BE88797C056}"/>
                </a:ext>
              </a:extLst>
            </p:cNvPr>
            <p:cNvSpPr/>
            <p:nvPr/>
          </p:nvSpPr>
          <p:spPr>
            <a:xfrm>
              <a:off x="5243586" y="3222602"/>
              <a:ext cx="125374" cy="0"/>
            </a:xfrm>
            <a:custGeom>
              <a:avLst/>
              <a:gdLst>
                <a:gd name="connsiteX0" fmla="*/ 0 w 125361"/>
                <a:gd name="connsiteY0" fmla="*/ 0 h 0"/>
                <a:gd name="connsiteX1" fmla="*/ 125361 w 12536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361">
                  <a:moveTo>
                    <a:pt x="0" y="0"/>
                  </a:moveTo>
                  <a:lnTo>
                    <a:pt x="125361" y="0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5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BB9F29F1-EABB-2F9F-4A3C-55A93F3EE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238" y="168275"/>
            <a:ext cx="6613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Summary of Types of Transport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58467D7A-A622-E87D-78BD-3EB524E54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8"/>
          <a:stretch>
            <a:fillRect/>
          </a:stretch>
        </p:blipFill>
        <p:spPr bwMode="auto">
          <a:xfrm>
            <a:off x="615950" y="1352550"/>
            <a:ext cx="30194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>
            <a:extLst>
              <a:ext uri="{FF2B5EF4-FFF2-40B4-BE49-F238E27FC236}">
                <a16:creationId xmlns:a16="http://schemas.microsoft.com/office/drawing/2014/main" id="{59BB6624-7C46-0E78-5390-46BA6AB9A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8474"/>
          <a:stretch>
            <a:fillRect/>
          </a:stretch>
        </p:blipFill>
        <p:spPr bwMode="auto">
          <a:xfrm>
            <a:off x="3900488" y="1352550"/>
            <a:ext cx="48291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>
            <a:extLst>
              <a:ext uri="{FF2B5EF4-FFF2-40B4-BE49-F238E27FC236}">
                <a16:creationId xmlns:a16="http://schemas.microsoft.com/office/drawing/2014/main" id="{856A9F66-894B-6621-2157-A9DB957CC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63" y="348418"/>
            <a:ext cx="82530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Components of Typical Plasma Membrane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C2C18DB2-D617-9397-B86F-79BDB60EB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488" y="1616075"/>
            <a:ext cx="1289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Lipids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A3ADFBE1-1E53-B594-11BF-E0ACA68B8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1624013"/>
            <a:ext cx="1770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Proteins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2BD4FAD8-2B0D-BED5-62D9-4DEDA5F3F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2627313"/>
            <a:ext cx="2941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1) Phospholipids</a:t>
            </a: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CAD3C330-6E02-8740-AAEC-D8F53E305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3933825"/>
            <a:ext cx="2501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2) Cholesterol</a:t>
            </a: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2B4DB932-81BB-FD7F-5554-43EDF45BC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5278438"/>
            <a:ext cx="2314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3) Glycolipds</a:t>
            </a:r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C5BBC080-0057-DB7C-1C00-AA8FB405F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900" y="2625725"/>
            <a:ext cx="2317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1) Peripheral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(Associated)</a:t>
            </a:r>
          </a:p>
        </p:txBody>
      </p:sp>
      <p:sp>
        <p:nvSpPr>
          <p:cNvPr id="17418" name="Text Box 10">
            <a:extLst>
              <a:ext uri="{FF2B5EF4-FFF2-40B4-BE49-F238E27FC236}">
                <a16:creationId xmlns:a16="http://schemas.microsoft.com/office/drawing/2014/main" id="{E066886C-4114-5860-E7F8-FE5301E79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900" y="3938588"/>
            <a:ext cx="3632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2) Integral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(Membrane Spanning)</a:t>
            </a:r>
          </a:p>
        </p:txBody>
      </p:sp>
      <p:sp>
        <p:nvSpPr>
          <p:cNvPr id="17422" name="Text Box 14">
            <a:extLst>
              <a:ext uri="{FF2B5EF4-FFF2-40B4-BE49-F238E27FC236}">
                <a16:creationId xmlns:a16="http://schemas.microsoft.com/office/drawing/2014/main" id="{FB99DAA4-F2FD-ACF8-E5C0-C8AFC73C1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138" y="5289550"/>
            <a:ext cx="2909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3) Glycoproteins</a:t>
            </a:r>
          </a:p>
        </p:txBody>
      </p:sp>
      <p:sp>
        <p:nvSpPr>
          <p:cNvPr id="17423" name="Text Box 15">
            <a:extLst>
              <a:ext uri="{FF2B5EF4-FFF2-40B4-BE49-F238E27FC236}">
                <a16:creationId xmlns:a16="http://schemas.microsoft.com/office/drawing/2014/main" id="{DB3CF9CE-E06D-E13F-A2A6-4F2640B09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313" y="1736725"/>
            <a:ext cx="874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~50%</a:t>
            </a:r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2F5097BC-4404-A982-5552-862D7D0F9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1736725"/>
            <a:ext cx="874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~50%</a:t>
            </a:r>
          </a:p>
        </p:txBody>
      </p:sp>
      <p:sp>
        <p:nvSpPr>
          <p:cNvPr id="17425" name="Text Box 17">
            <a:extLst>
              <a:ext uri="{FF2B5EF4-FFF2-40B4-BE49-F238E27FC236}">
                <a16:creationId xmlns:a16="http://schemas.microsoft.com/office/drawing/2014/main" id="{1A9CC5A8-BE9A-DBF0-6EEA-522197F11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013" y="3125788"/>
            <a:ext cx="725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(75%)</a:t>
            </a:r>
          </a:p>
        </p:txBody>
      </p:sp>
      <p:sp>
        <p:nvSpPr>
          <p:cNvPr id="17426" name="Text Box 18">
            <a:extLst>
              <a:ext uri="{FF2B5EF4-FFF2-40B4-BE49-F238E27FC236}">
                <a16:creationId xmlns:a16="http://schemas.microsoft.com/office/drawing/2014/main" id="{C553B5C3-6C8A-2B61-F2AB-689DECABC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425" y="4479925"/>
            <a:ext cx="725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(20%)</a:t>
            </a:r>
          </a:p>
        </p:txBody>
      </p:sp>
      <p:sp>
        <p:nvSpPr>
          <p:cNvPr id="17427" name="Text Box 19">
            <a:extLst>
              <a:ext uri="{FF2B5EF4-FFF2-40B4-BE49-F238E27FC236}">
                <a16:creationId xmlns:a16="http://schemas.microsoft.com/office/drawing/2014/main" id="{CEB26F1E-645F-5255-89C1-4AFED5EB2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5826125"/>
            <a:ext cx="608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(5%)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17415" grpId="0"/>
      <p:bldP spid="17416" grpId="0"/>
      <p:bldP spid="17417" grpId="0"/>
      <p:bldP spid="17418" grpId="0"/>
      <p:bldP spid="17422" grpId="0"/>
      <p:bldP spid="17423" grpId="0"/>
      <p:bldP spid="17424" grpId="0"/>
      <p:bldP spid="17425" grpId="0"/>
      <p:bldP spid="17426" grpId="0"/>
      <p:bldP spid="174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>
            <a:extLst>
              <a:ext uri="{FF2B5EF4-FFF2-40B4-BE49-F238E27FC236}">
                <a16:creationId xmlns:a16="http://schemas.microsoft.com/office/drawing/2014/main" id="{A4DEC726-AEA8-BD6A-EF29-BF6153379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3351213"/>
            <a:ext cx="3811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67% is intracellular (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ICF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pic>
        <p:nvPicPr>
          <p:cNvPr id="31747" name="Picture 5">
            <a:extLst>
              <a:ext uri="{FF2B5EF4-FFF2-40B4-BE49-F238E27FC236}">
                <a16:creationId xmlns:a16="http://schemas.microsoft.com/office/drawing/2014/main" id="{67A958F6-6450-517D-D229-C7C6F9B0D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" r="8098" b="3748"/>
          <a:stretch>
            <a:fillRect/>
          </a:stretch>
        </p:blipFill>
        <p:spPr bwMode="auto">
          <a:xfrm>
            <a:off x="4292600" y="1882775"/>
            <a:ext cx="46688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>
            <a:extLst>
              <a:ext uri="{FF2B5EF4-FFF2-40B4-BE49-F238E27FC236}">
                <a16:creationId xmlns:a16="http://schemas.microsoft.com/office/drawing/2014/main" id="{E9095B06-68E7-794B-9912-3D85EAA2E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1998663"/>
            <a:ext cx="3633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About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70%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of body weight is water</a:t>
            </a: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950CC265-46D8-284E-F01E-A7FF7AE85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4206875"/>
            <a:ext cx="3811588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33%  is extracellular (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ECF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8% plasma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25% interstitial</a:t>
            </a:r>
          </a:p>
        </p:txBody>
      </p:sp>
      <p:sp>
        <p:nvSpPr>
          <p:cNvPr id="31750" name="Rectangle 10">
            <a:extLst>
              <a:ext uri="{FF2B5EF4-FFF2-40B4-BE49-F238E27FC236}">
                <a16:creationId xmlns:a16="http://schemas.microsoft.com/office/drawing/2014/main" id="{416476A8-1AC6-62AD-B877-2D8B7B013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25" y="190500"/>
            <a:ext cx="70389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Distribution of Water and Solutes in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Body Compartments</a:t>
            </a:r>
          </a:p>
        </p:txBody>
      </p:sp>
      <p:sp>
        <p:nvSpPr>
          <p:cNvPr id="31751" name="Line 12">
            <a:extLst>
              <a:ext uri="{FF2B5EF4-FFF2-40B4-BE49-F238E27FC236}">
                <a16:creationId xmlns:a16="http://schemas.microsoft.com/office/drawing/2014/main" id="{6D2834E0-44B0-BAB7-7B4B-1CF0C7316B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9775" y="1731963"/>
            <a:ext cx="623888" cy="20970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52" name="Text Box 13">
            <a:extLst>
              <a:ext uri="{FF2B5EF4-FFF2-40B4-BE49-F238E27FC236}">
                <a16:creationId xmlns:a16="http://schemas.microsoft.com/office/drawing/2014/main" id="{D453C28A-5187-93F6-8445-A788400D7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513" y="1366838"/>
            <a:ext cx="120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Inside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1" grpId="0"/>
      <p:bldP spid="112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D1FBE914-5083-14D7-7FA9-6D61F9214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/>
          <a:stretch>
            <a:fillRect/>
          </a:stretch>
        </p:blipFill>
        <p:spPr bwMode="auto">
          <a:xfrm>
            <a:off x="5362575" y="288195"/>
            <a:ext cx="30829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>
            <a:extLst>
              <a:ext uri="{FF2B5EF4-FFF2-40B4-BE49-F238E27FC236}">
                <a16:creationId xmlns:a16="http://schemas.microsoft.com/office/drawing/2014/main" id="{23300B0C-7728-352F-01F8-9A6662455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710470"/>
            <a:ext cx="378936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>
            <a:extLst>
              <a:ext uri="{FF2B5EF4-FFF2-40B4-BE49-F238E27FC236}">
                <a16:creationId xmlns:a16="http://schemas.microsoft.com/office/drawing/2014/main" id="{EBECC472-9E91-25C8-66D5-A5AC155C1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4033991"/>
            <a:ext cx="8153246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04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04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04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5309E348-19CC-2EF3-BF4E-684F561B6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3274156"/>
            <a:ext cx="6026150" cy="647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Roles of the Plasma Membrane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E5D23D-A1ED-2B17-DA71-79970B549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250825"/>
            <a:ext cx="8769350" cy="550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Factors Influencing Molecule Permeability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Membrane is “semipermeable” or selectively permeable.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is it that some thing gets across the plasma membrane and others may not?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are 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main factors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determining if a molecule can easily </a:t>
            </a: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pass directly through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plasma membrane or not.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Size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molecule.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Polarity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Lipid Solubility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of molecule.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Charge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molecule.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B2F52B83-47DA-8A8B-8F6C-3A744A37C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1" b="30754"/>
          <a:stretch>
            <a:fillRect/>
          </a:stretch>
        </p:blipFill>
        <p:spPr bwMode="auto">
          <a:xfrm>
            <a:off x="288925" y="2120900"/>
            <a:ext cx="8535988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>
            <a:extLst>
              <a:ext uri="{FF2B5EF4-FFF2-40B4-BE49-F238E27FC236}">
                <a16:creationId xmlns:a16="http://schemas.microsoft.com/office/drawing/2014/main" id="{19FFEC3F-564F-9459-3A8C-AB4726376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066" y="128588"/>
            <a:ext cx="4124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Protein Transporters</a:t>
            </a:r>
          </a:p>
        </p:txBody>
      </p:sp>
      <p:sp>
        <p:nvSpPr>
          <p:cNvPr id="9220" name="Text Box 6">
            <a:extLst>
              <a:ext uri="{FF2B5EF4-FFF2-40B4-BE49-F238E27FC236}">
                <a16:creationId xmlns:a16="http://schemas.microsoft.com/office/drawing/2014/main" id="{DCE5C29E-EEB8-7C51-8D3C-83788B473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16025"/>
            <a:ext cx="2163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1) Channels</a:t>
            </a:r>
          </a:p>
        </p:txBody>
      </p:sp>
      <p:sp>
        <p:nvSpPr>
          <p:cNvPr id="9221" name="Text Box 7">
            <a:extLst>
              <a:ext uri="{FF2B5EF4-FFF2-40B4-BE49-F238E27FC236}">
                <a16:creationId xmlns:a16="http://schemas.microsoft.com/office/drawing/2014/main" id="{FAF23C62-1E59-E80A-DCF3-BF878C9E8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7150" y="1212850"/>
            <a:ext cx="2409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2) Carriers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A65F00A4-CEE4-B183-0FB5-1F88E537F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13" y="977900"/>
            <a:ext cx="4427537" cy="4540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3" name="Text Box 9">
            <a:extLst>
              <a:ext uri="{FF2B5EF4-FFF2-40B4-BE49-F238E27FC236}">
                <a16:creationId xmlns:a16="http://schemas.microsoft.com/office/drawing/2014/main" id="{6520B544-EE7B-3B19-B215-284A5A070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5056188"/>
            <a:ext cx="1182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Open</a:t>
            </a:r>
          </a:p>
        </p:txBody>
      </p:sp>
      <p:sp>
        <p:nvSpPr>
          <p:cNvPr id="9224" name="Text Box 10">
            <a:extLst>
              <a:ext uri="{FF2B5EF4-FFF2-40B4-BE49-F238E27FC236}">
                <a16:creationId xmlns:a16="http://schemas.microsoft.com/office/drawing/2014/main" id="{DF32D732-FBA2-9534-8D7B-13EC735E4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75" y="5637213"/>
            <a:ext cx="142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Gated*</a:t>
            </a:r>
          </a:p>
        </p:txBody>
      </p:sp>
      <p:sp>
        <p:nvSpPr>
          <p:cNvPr id="9225" name="TextBox 10">
            <a:extLst>
              <a:ext uri="{FF2B5EF4-FFF2-40B4-BE49-F238E27FC236}">
                <a16:creationId xmlns:a16="http://schemas.microsoft.com/office/drawing/2014/main" id="{289B486E-57E7-85D8-3C99-FA03C5ACA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6122988"/>
            <a:ext cx="194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</a:t>
            </a: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triggered to open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E68B4A06-52FA-7F95-C0BF-E99224D7C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49" y="169863"/>
            <a:ext cx="39195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1) Protein Channels</a:t>
            </a:r>
          </a:p>
        </p:txBody>
      </p:sp>
      <p:pic>
        <p:nvPicPr>
          <p:cNvPr id="10243" name="Picture 11" descr="Scan0074 (4)">
            <a:extLst>
              <a:ext uri="{FF2B5EF4-FFF2-40B4-BE49-F238E27FC236}">
                <a16:creationId xmlns:a16="http://schemas.microsoft.com/office/drawing/2014/main" id="{21C438DE-BF33-E65A-DDB5-94916C9FF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1106488"/>
            <a:ext cx="24034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Scan0142 (11)">
            <a:extLst>
              <a:ext uri="{FF2B5EF4-FFF2-40B4-BE49-F238E27FC236}">
                <a16:creationId xmlns:a16="http://schemas.microsoft.com/office/drawing/2014/main" id="{5785EAE3-21CF-1208-13AC-C54C5D182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3922713"/>
            <a:ext cx="2398713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9">
            <a:extLst>
              <a:ext uri="{FF2B5EF4-FFF2-40B4-BE49-F238E27FC236}">
                <a16:creationId xmlns:a16="http://schemas.microsoft.com/office/drawing/2014/main" id="{DD1E87AD-2F24-0484-A1E7-C6D8D96D2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1192213"/>
            <a:ext cx="1182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Open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8C8C92DE-7ADA-C00E-2F0A-5C74306D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3852863"/>
            <a:ext cx="127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Gated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61CF6923-77E4-99C4-3A1A-F20D562C0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763" y="3852863"/>
            <a:ext cx="33416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Types of Gated Channels</a:t>
            </a: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Chemically Gated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Channels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Voltage-Gated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Channels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Mechanically Gated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Channels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3ECE3FD2-2794-DB49-5D0D-B455D92D7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763" y="892175"/>
            <a:ext cx="33401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What goes through a Channel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?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048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Small ions (K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Cl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048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 (H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O)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048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Fast!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048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always specific.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Why? Which way?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048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Down Concentration Gradient.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249" name="Text Box 6">
            <a:extLst>
              <a:ext uri="{FF2B5EF4-FFF2-40B4-BE49-F238E27FC236}">
                <a16:creationId xmlns:a16="http://schemas.microsoft.com/office/drawing/2014/main" id="{E5D3FE62-3571-743A-14FE-19D11863F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275" y="1106488"/>
            <a:ext cx="1312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ECF               ICF</a:t>
            </a: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4649880E-6AD8-3048-85FC-E59F7F70D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238" y="3883025"/>
            <a:ext cx="13112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ECF               ICF</a:t>
            </a:r>
          </a:p>
        </p:txBody>
      </p:sp>
      <p:sp>
        <p:nvSpPr>
          <p:cNvPr id="10251" name="TextBox 1">
            <a:extLst>
              <a:ext uri="{FF2B5EF4-FFF2-40B4-BE49-F238E27FC236}">
                <a16:creationId xmlns:a16="http://schemas.microsoft.com/office/drawing/2014/main" id="{9BE19A81-7105-6CBD-A92F-288A9EC0D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1998663"/>
            <a:ext cx="2111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D12507E8-E44F-7689-E390-B0B1CA616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270000"/>
            <a:ext cx="42957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2">
            <a:extLst>
              <a:ext uri="{FF2B5EF4-FFF2-40B4-BE49-F238E27FC236}">
                <a16:creationId xmlns:a16="http://schemas.microsoft.com/office/drawing/2014/main" id="{9CB799F9-2E31-CC59-739C-ABD4A5247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63" y="179388"/>
            <a:ext cx="4695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Gated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Protein Channels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466ABD-AC19-C3F4-E96F-941E90397D30}"/>
              </a:ext>
            </a:extLst>
          </p:cNvPr>
          <p:cNvSpPr/>
          <p:nvPr/>
        </p:nvSpPr>
        <p:spPr>
          <a:xfrm>
            <a:off x="3033713" y="1255713"/>
            <a:ext cx="2271712" cy="14049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F3DBB17-D378-9ED9-1765-D3661D66DCD4}"/>
              </a:ext>
            </a:extLst>
          </p:cNvPr>
          <p:cNvSpPr/>
          <p:nvPr/>
        </p:nvSpPr>
        <p:spPr>
          <a:xfrm>
            <a:off x="3228975" y="2355850"/>
            <a:ext cx="2076450" cy="2168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617870C-3FEA-62F0-8924-B5B62C0E1F5E}"/>
              </a:ext>
            </a:extLst>
          </p:cNvPr>
          <p:cNvSpPr/>
          <p:nvPr/>
        </p:nvSpPr>
        <p:spPr>
          <a:xfrm rot="3968163">
            <a:off x="3425825" y="3349626"/>
            <a:ext cx="325437" cy="8302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02851A-6514-B9E9-908D-0F1DD623BDBA}"/>
              </a:ext>
            </a:extLst>
          </p:cNvPr>
          <p:cNvSpPr/>
          <p:nvPr/>
        </p:nvSpPr>
        <p:spPr>
          <a:xfrm rot="3968163">
            <a:off x="3312319" y="2256632"/>
            <a:ext cx="323850" cy="8302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810398A-AB53-B225-9C5D-A8E6DF2CA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"/>
          <a:stretch>
            <a:fillRect/>
          </a:stretch>
        </p:blipFill>
        <p:spPr bwMode="auto">
          <a:xfrm>
            <a:off x="5391150" y="1289050"/>
            <a:ext cx="2528888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2">
            <a:extLst>
              <a:ext uri="{FF2B5EF4-FFF2-40B4-BE49-F238E27FC236}">
                <a16:creationId xmlns:a16="http://schemas.microsoft.com/office/drawing/2014/main" id="{A03384E9-0977-A34B-DF18-36CB88646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4725988"/>
            <a:ext cx="30241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charged particle entering the cell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sends an electrical signal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D5F4B45B-926A-FCF0-B367-861EB8D2F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169863"/>
            <a:ext cx="36590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2) Protein Carriers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FFB8B445-1C06-E765-A3D6-D5A495E3A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763" y="1030288"/>
            <a:ext cx="351948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What goes through a Carrier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?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048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Larger molecules.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(but not macromolecules)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048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Polar molecules.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048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Slower than channels.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048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Usually very specific.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Why? Which way?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048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Because they need help getting across the membrane!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048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Down Concentration Gradient.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04800" algn="l"/>
              </a:tabLst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Or Up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Concentration Gradient if ATP can be used.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3316" name="Picture 2" descr="Scan0074 (6)">
            <a:extLst>
              <a:ext uri="{FF2B5EF4-FFF2-40B4-BE49-F238E27FC236}">
                <a16:creationId xmlns:a16="http://schemas.microsoft.com/office/drawing/2014/main" id="{73A1503C-3127-6123-6446-5DA4B564C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1158875"/>
            <a:ext cx="2255837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6">
            <a:extLst>
              <a:ext uri="{FF2B5EF4-FFF2-40B4-BE49-F238E27FC236}">
                <a16:creationId xmlns:a16="http://schemas.microsoft.com/office/drawing/2014/main" id="{F8BB3B35-3BA2-8118-F363-1E6C99E13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1125538"/>
            <a:ext cx="1312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ECF               ICF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247A6C6-678F-757F-C63F-ADD3BD879850}"/>
              </a:ext>
            </a:extLst>
          </p:cNvPr>
          <p:cNvCxnSpPr/>
          <p:nvPr/>
        </p:nvCxnSpPr>
        <p:spPr>
          <a:xfrm>
            <a:off x="1993900" y="2214563"/>
            <a:ext cx="363538" cy="762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06968B7-E283-3AB3-D0D7-C25C908B444B}"/>
              </a:ext>
            </a:extLst>
          </p:cNvPr>
          <p:cNvSpPr/>
          <p:nvPr/>
        </p:nvSpPr>
        <p:spPr>
          <a:xfrm>
            <a:off x="1549400" y="4310063"/>
            <a:ext cx="3394075" cy="1616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Properties of Carriers: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Specificity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Saturation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1387</Words>
  <Application>Microsoft Office PowerPoint</Application>
  <PresentationFormat>On-screen Show (4:3)</PresentationFormat>
  <Paragraphs>341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Aptos</vt:lpstr>
      <vt:lpstr>Arial</vt:lpstr>
      <vt:lpstr>Calibri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McMahon</dc:creator>
  <cp:lastModifiedBy>Ian Moore</cp:lastModifiedBy>
  <cp:revision>4</cp:revision>
  <dcterms:created xsi:type="dcterms:W3CDTF">2024-01-25T06:03:45Z</dcterms:created>
  <dcterms:modified xsi:type="dcterms:W3CDTF">2025-08-09T19:28:30Z</dcterms:modified>
</cp:coreProperties>
</file>