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31"/>
  </p:notesMasterIdLst>
  <p:sldIdLst>
    <p:sldId id="294" r:id="rId3"/>
    <p:sldId id="295" r:id="rId4"/>
    <p:sldId id="296" r:id="rId5"/>
    <p:sldId id="297" r:id="rId6"/>
    <p:sldId id="257" r:id="rId7"/>
    <p:sldId id="258" r:id="rId8"/>
    <p:sldId id="298" r:id="rId9"/>
    <p:sldId id="299" r:id="rId10"/>
    <p:sldId id="304" r:id="rId11"/>
    <p:sldId id="262" r:id="rId12"/>
    <p:sldId id="263" r:id="rId13"/>
    <p:sldId id="264" r:id="rId14"/>
    <p:sldId id="300" r:id="rId15"/>
    <p:sldId id="268" r:id="rId16"/>
    <p:sldId id="269" r:id="rId17"/>
    <p:sldId id="292" r:id="rId18"/>
    <p:sldId id="276" r:id="rId19"/>
    <p:sldId id="302" r:id="rId20"/>
    <p:sldId id="303" r:id="rId21"/>
    <p:sldId id="274" r:id="rId22"/>
    <p:sldId id="275" r:id="rId23"/>
    <p:sldId id="277" r:id="rId24"/>
    <p:sldId id="278" r:id="rId25"/>
    <p:sldId id="279" r:id="rId26"/>
    <p:sldId id="301" r:id="rId27"/>
    <p:sldId id="287" r:id="rId28"/>
    <p:sldId id="286" r:id="rId29"/>
    <p:sldId id="28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 userDrawn="1">
          <p15:clr>
            <a:srgbClr val="A4A3A4"/>
          </p15:clr>
        </p15:guide>
        <p15:guide id="2" pos="1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66CC"/>
    <a:srgbClr val="CC6600"/>
    <a:srgbClr val="CC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5127" autoAdjust="0"/>
    <p:restoredTop sz="94660"/>
  </p:normalViewPr>
  <p:slideViewPr>
    <p:cSldViewPr snapToGrid="0" showGuides="1">
      <p:cViewPr varScale="1">
        <p:scale>
          <a:sx n="124" d="100"/>
          <a:sy n="124" d="100"/>
        </p:scale>
        <p:origin x="1596" y="96"/>
      </p:cViewPr>
      <p:guideLst>
        <p:guide orient="horz" pos="408"/>
        <p:guide pos="168"/>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DB6244-E07B-439A-9004-661CE657EF35}" type="datetimeFigureOut">
              <a:rPr lang="en-US" smtClean="0"/>
              <a:t>8/27/2025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B790F-C149-41BE-AB74-3EFAEA95277D}" type="slidenum">
              <a:rPr lang="en-US" smtClean="0"/>
              <a:t>‹#›</a:t>
            </a:fld>
            <a:endParaRPr lang="en-US"/>
          </a:p>
        </p:txBody>
      </p:sp>
    </p:spTree>
    <p:extLst>
      <p:ext uri="{BB962C8B-B14F-4D97-AF65-F5344CB8AC3E}">
        <p14:creationId xmlns:p14="http://schemas.microsoft.com/office/powerpoint/2010/main" val="2048163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E1B85E4-A0CE-43F3-8F99-63A0564235C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34641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2F27D6-87F0-4ED5-9EDA-9BBAB364806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17656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0342E1-ADC8-4B28-BD83-8D54E0DDD65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4186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1B9BFB-AFC3-427B-B8EB-FD3803F56D6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69417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BE660B-5EE6-44B3-84D9-F821BA5C883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23464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5C8E4D5-490D-49C1-9721-57DF7EB0F6B0}" type="datetimeFigureOut">
              <a:rPr lang="en-US"/>
              <a:pPr>
                <a:defRPr/>
              </a:pPr>
              <a:t>8/27/2025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C6B3A1A-0AD9-44A0-9532-5E784806B289}" type="slidenum">
              <a:rPr lang="en-US"/>
              <a:pPr>
                <a:defRPr/>
              </a:pPr>
              <a:t>‹#›</a:t>
            </a:fld>
            <a:endParaRPr lang="en-US"/>
          </a:p>
        </p:txBody>
      </p:sp>
    </p:spTree>
    <p:extLst>
      <p:ext uri="{BB962C8B-B14F-4D97-AF65-F5344CB8AC3E}">
        <p14:creationId xmlns:p14="http://schemas.microsoft.com/office/powerpoint/2010/main" val="2951418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4F7052B-59CA-4C7E-8884-89F86A4ABBE7}" type="datetimeFigureOut">
              <a:rPr lang="en-US"/>
              <a:pPr>
                <a:defRPr/>
              </a:pPr>
              <a:t>8/27/2025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D64826F-A450-4540-A3C1-9D979811C939}" type="slidenum">
              <a:rPr lang="en-US"/>
              <a:pPr>
                <a:defRPr/>
              </a:pPr>
              <a:t>‹#›</a:t>
            </a:fld>
            <a:endParaRPr lang="en-US"/>
          </a:p>
        </p:txBody>
      </p:sp>
    </p:spTree>
    <p:extLst>
      <p:ext uri="{BB962C8B-B14F-4D97-AF65-F5344CB8AC3E}">
        <p14:creationId xmlns:p14="http://schemas.microsoft.com/office/powerpoint/2010/main" val="3045836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C0CEBA5-AC5D-49B5-A44B-29F14FDC088A}" type="datetimeFigureOut">
              <a:rPr lang="en-US"/>
              <a:pPr>
                <a:defRPr/>
              </a:pPr>
              <a:t>8/27/2025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FFCF46A-B94A-41D4-BF0B-565A86ABD1DF}" type="slidenum">
              <a:rPr lang="en-US"/>
              <a:pPr>
                <a:defRPr/>
              </a:pPr>
              <a:t>‹#›</a:t>
            </a:fld>
            <a:endParaRPr lang="en-US"/>
          </a:p>
        </p:txBody>
      </p:sp>
    </p:spTree>
    <p:extLst>
      <p:ext uri="{BB962C8B-B14F-4D97-AF65-F5344CB8AC3E}">
        <p14:creationId xmlns:p14="http://schemas.microsoft.com/office/powerpoint/2010/main" val="577214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98D00ED-323D-47D7-A45D-B9DB55FEF009}" type="datetimeFigureOut">
              <a:rPr lang="en-US"/>
              <a:pPr>
                <a:defRPr/>
              </a:pPr>
              <a:t>8/27/2025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C59E1C1-5936-4946-88B5-53A80A96D493}" type="slidenum">
              <a:rPr lang="en-US"/>
              <a:pPr>
                <a:defRPr/>
              </a:pPr>
              <a:t>‹#›</a:t>
            </a:fld>
            <a:endParaRPr lang="en-US"/>
          </a:p>
        </p:txBody>
      </p:sp>
    </p:spTree>
    <p:extLst>
      <p:ext uri="{BB962C8B-B14F-4D97-AF65-F5344CB8AC3E}">
        <p14:creationId xmlns:p14="http://schemas.microsoft.com/office/powerpoint/2010/main" val="3705871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DB7E73F-A516-44C4-9EBC-A2690E215B23}" type="datetimeFigureOut">
              <a:rPr lang="en-US"/>
              <a:pPr>
                <a:defRPr/>
              </a:pPr>
              <a:t>8/27/2025</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905DDA8-B1D6-4B82-A67C-2FD1343884EF}" type="slidenum">
              <a:rPr lang="en-US"/>
              <a:pPr>
                <a:defRPr/>
              </a:pPr>
              <a:t>‹#›</a:t>
            </a:fld>
            <a:endParaRPr lang="en-US"/>
          </a:p>
        </p:txBody>
      </p:sp>
    </p:spTree>
    <p:extLst>
      <p:ext uri="{BB962C8B-B14F-4D97-AF65-F5344CB8AC3E}">
        <p14:creationId xmlns:p14="http://schemas.microsoft.com/office/powerpoint/2010/main" val="4220305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4D1C80E-AC89-4D62-AD75-631E8C6B8D1C}" type="datetimeFigureOut">
              <a:rPr lang="en-US"/>
              <a:pPr>
                <a:defRPr/>
              </a:pPr>
              <a:t>8/27/2025</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20B0B0C-5C35-4D4E-8ACA-93CF4C8F7FA9}" type="slidenum">
              <a:rPr lang="en-US"/>
              <a:pPr>
                <a:defRPr/>
              </a:pPr>
              <a:t>‹#›</a:t>
            </a:fld>
            <a:endParaRPr lang="en-US"/>
          </a:p>
        </p:txBody>
      </p:sp>
    </p:spTree>
    <p:extLst>
      <p:ext uri="{BB962C8B-B14F-4D97-AF65-F5344CB8AC3E}">
        <p14:creationId xmlns:p14="http://schemas.microsoft.com/office/powerpoint/2010/main" val="2096718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10F31C9-AA39-4FAF-BE2F-BC9CD818DEBA}" type="datetimeFigureOut">
              <a:rPr lang="en-US"/>
              <a:pPr>
                <a:defRPr/>
              </a:pPr>
              <a:t>8/27/2025</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68ED25E-BFFE-4016-808C-55B32DE32153}" type="slidenum">
              <a:rPr lang="en-US"/>
              <a:pPr>
                <a:defRPr/>
              </a:pPr>
              <a:t>‹#›</a:t>
            </a:fld>
            <a:endParaRPr lang="en-US"/>
          </a:p>
        </p:txBody>
      </p:sp>
    </p:spTree>
    <p:extLst>
      <p:ext uri="{BB962C8B-B14F-4D97-AF65-F5344CB8AC3E}">
        <p14:creationId xmlns:p14="http://schemas.microsoft.com/office/powerpoint/2010/main" val="4019936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09C2B0-9D0E-446F-93C7-AE8FA61329E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34922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D89F6BC-DA73-4A92-BA06-56DBC0CB852E}" type="datetimeFigureOut">
              <a:rPr lang="en-US"/>
              <a:pPr>
                <a:defRPr/>
              </a:pPr>
              <a:t>8/27/2025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3D598B2-D5F5-4233-9692-0A678F0F827C}" type="slidenum">
              <a:rPr lang="en-US"/>
              <a:pPr>
                <a:defRPr/>
              </a:pPr>
              <a:t>‹#›</a:t>
            </a:fld>
            <a:endParaRPr lang="en-US"/>
          </a:p>
        </p:txBody>
      </p:sp>
    </p:spTree>
    <p:extLst>
      <p:ext uri="{BB962C8B-B14F-4D97-AF65-F5344CB8AC3E}">
        <p14:creationId xmlns:p14="http://schemas.microsoft.com/office/powerpoint/2010/main" val="806599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31A7F10-C11C-4D24-ADF8-88592CCCA997}" type="datetimeFigureOut">
              <a:rPr lang="en-US"/>
              <a:pPr>
                <a:defRPr/>
              </a:pPr>
              <a:t>8/27/2025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B736D56-5491-4A20-A9B4-D20639567FE2}" type="slidenum">
              <a:rPr lang="en-US"/>
              <a:pPr>
                <a:defRPr/>
              </a:pPr>
              <a:t>‹#›</a:t>
            </a:fld>
            <a:endParaRPr lang="en-US"/>
          </a:p>
        </p:txBody>
      </p:sp>
    </p:spTree>
    <p:extLst>
      <p:ext uri="{BB962C8B-B14F-4D97-AF65-F5344CB8AC3E}">
        <p14:creationId xmlns:p14="http://schemas.microsoft.com/office/powerpoint/2010/main" val="3127599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0110C2A-8A11-4E34-8501-86CB3FC2C9CE}" type="datetimeFigureOut">
              <a:rPr lang="en-US"/>
              <a:pPr>
                <a:defRPr/>
              </a:pPr>
              <a:t>8/27/2025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CD20037-E6BA-4EA2-AA61-5724DE887BFC}" type="slidenum">
              <a:rPr lang="en-US"/>
              <a:pPr>
                <a:defRPr/>
              </a:pPr>
              <a:t>‹#›</a:t>
            </a:fld>
            <a:endParaRPr lang="en-US"/>
          </a:p>
        </p:txBody>
      </p:sp>
    </p:spTree>
    <p:extLst>
      <p:ext uri="{BB962C8B-B14F-4D97-AF65-F5344CB8AC3E}">
        <p14:creationId xmlns:p14="http://schemas.microsoft.com/office/powerpoint/2010/main" val="3236472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E998602-3911-4B00-90DD-73C9FC8D206F}" type="datetimeFigureOut">
              <a:rPr lang="en-US"/>
              <a:pPr>
                <a:defRPr/>
              </a:pPr>
              <a:t>8/27/2025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08C486C-A60A-44DF-A49A-5A52D395B70F}" type="slidenum">
              <a:rPr lang="en-US"/>
              <a:pPr>
                <a:defRPr/>
              </a:pPr>
              <a:t>‹#›</a:t>
            </a:fld>
            <a:endParaRPr lang="en-US"/>
          </a:p>
        </p:txBody>
      </p:sp>
    </p:spTree>
    <p:extLst>
      <p:ext uri="{BB962C8B-B14F-4D97-AF65-F5344CB8AC3E}">
        <p14:creationId xmlns:p14="http://schemas.microsoft.com/office/powerpoint/2010/main" val="194482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85F95F-5D33-4DB4-BD88-0656DB72C9F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4151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C66A87-DBBA-499A-91C9-410C5B0C8D0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58063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66188D-6C27-4516-A8D1-D84C64F211E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42480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829FFF3-4458-4589-9701-48964CA3081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9342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BECEDEB-99AC-4EB0-8760-25226E1242E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26613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6A1601-BBB0-40A2-B020-CE2FBE9C57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68265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0F3FB1-A736-4D46-AA42-AC999F75499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01383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5CBC80C6-1EB5-4D5B-B69B-AA39805AC7BD}"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14659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424DE58C-281E-48DB-8167-8359D8ADDFE6}" type="datetimeFigureOut">
              <a:rPr lang="en-US"/>
              <a:pPr>
                <a:defRPr/>
              </a:pPr>
              <a:t>8/27/2025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B2506E96-A81C-4A87-BEBF-F69A0C90309C}" type="slidenum">
              <a:rPr lang="en-US"/>
              <a:pPr>
                <a:defRPr/>
              </a:pPr>
              <a:t>‹#›</a:t>
            </a:fld>
            <a:endParaRPr lang="en-US"/>
          </a:p>
        </p:txBody>
      </p:sp>
    </p:spTree>
    <p:extLst>
      <p:ext uri="{BB962C8B-B14F-4D97-AF65-F5344CB8AC3E}">
        <p14:creationId xmlns:p14="http://schemas.microsoft.com/office/powerpoint/2010/main" val="306599327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1981200" y="304800"/>
            <a:ext cx="510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Primary Germ Layers</a:t>
            </a:r>
            <a:endParaRPr kumimoji="0" lang="en-US" altLang="en-US" sz="4000" b="0" i="0" u="none" strike="noStrike" kern="1200" cap="none" spc="0" normalizeH="0" baseline="0" noProof="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5" name="Rectangle 1"/>
          <p:cNvSpPr>
            <a:spLocks noChangeArrowheads="1"/>
          </p:cNvSpPr>
          <p:nvPr/>
        </p:nvSpPr>
        <p:spPr bwMode="auto">
          <a:xfrm>
            <a:off x="304800" y="1012825"/>
            <a:ext cx="8839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accent6">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Germ layer</a:t>
            </a:r>
            <a:r>
              <a:rPr kumimoji="0" lang="en-US" altLang="en-US" sz="3200" b="0" i="0" u="none" strike="noStrike" kern="1200" cap="none" spc="0" normalizeH="0" baseline="0" noProof="0" dirty="0">
                <a:ln>
                  <a:noFill/>
                </a:ln>
                <a:solidFill>
                  <a:schemeClr val="accent6">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 a collection of cells formed during embryogenesis (reproductive) development</a:t>
            </a: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Humans have </a:t>
            </a:r>
            <a:r>
              <a:rPr kumimoji="0" lang="en-US" altLang="en-US" sz="3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3 primary germ layers</a:t>
            </a:r>
            <a:r>
              <a:rPr kumimoji="0" lang="en-US" altLang="en-US" sz="32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called the </a:t>
            </a: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endoderm</a:t>
            </a: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mesoderm</a:t>
            </a: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and</a:t>
            </a: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ectoderm</a:t>
            </a: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(triploblastic).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buNone/>
              <a:defRPr/>
            </a:pPr>
            <a:r>
              <a:rPr lang="en-US" altLang="en-US" dirty="0">
                <a:solidFill>
                  <a:srgbClr val="984807"/>
                </a:solidFill>
                <a:cs typeface="Times New Roman" panose="02020603050405020304" pitchFamily="18" charset="0"/>
              </a:rPr>
              <a:t>They are named from where they derive from. </a:t>
            </a:r>
            <a:endParaRPr lang="en-US" altLang="en-US" dirty="0">
              <a:solidFill>
                <a:srgbClr val="984807"/>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Germ layers give rise to </a:t>
            </a: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all tissues </a:t>
            </a: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and organs.</a:t>
            </a:r>
            <a:endPar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04256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2552700" y="179715"/>
            <a:ext cx="403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Aft>
                <a:spcPct val="0"/>
              </a:spcAft>
              <a:buFontTx/>
              <a:buNone/>
            </a:pPr>
            <a:r>
              <a:rPr lang="en-US" altLang="en-US" sz="2800" b="1" u="sng" dirty="0">
                <a:solidFill>
                  <a:srgbClr val="000000"/>
                </a:solidFill>
                <a:latin typeface="Calibri" panose="020F0502020204030204" pitchFamily="34" charset="0"/>
                <a:ea typeface="Calibri" panose="020F0502020204030204" pitchFamily="34" charset="0"/>
                <a:cs typeface="Calibri" panose="020F0502020204030204" pitchFamily="34" charset="0"/>
              </a:rPr>
              <a:t>Classification of Epithelia</a:t>
            </a:r>
          </a:p>
        </p:txBody>
      </p:sp>
      <p:sp>
        <p:nvSpPr>
          <p:cNvPr id="4101" name="Rectangle 5"/>
          <p:cNvSpPr>
            <a:spLocks noChangeArrowheads="1"/>
          </p:cNvSpPr>
          <p:nvPr/>
        </p:nvSpPr>
        <p:spPr bwMode="auto">
          <a:xfrm>
            <a:off x="914400" y="4291013"/>
            <a:ext cx="6411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000" u="sng" dirty="0">
                <a:solidFill>
                  <a:srgbClr val="000000"/>
                </a:solidFill>
                <a:latin typeface="Calibri" panose="020F0502020204030204" pitchFamily="34" charset="0"/>
                <a:ea typeface="Calibri" panose="020F0502020204030204" pitchFamily="34" charset="0"/>
                <a:cs typeface="Calibri" panose="020F0502020204030204" pitchFamily="34" charset="0"/>
              </a:rPr>
              <a:t>Cuboidal</a:t>
            </a:r>
            <a:r>
              <a:rPr lang="en-US" alt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epithelium - Short cube-shaped hexagonal boxes.</a:t>
            </a:r>
          </a:p>
        </p:txBody>
      </p:sp>
      <p:sp>
        <p:nvSpPr>
          <p:cNvPr id="4102" name="Rectangle 6"/>
          <p:cNvSpPr>
            <a:spLocks noChangeArrowheads="1"/>
          </p:cNvSpPr>
          <p:nvPr/>
        </p:nvSpPr>
        <p:spPr bwMode="auto">
          <a:xfrm>
            <a:off x="465138" y="977900"/>
            <a:ext cx="2693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1. </a:t>
            </a:r>
            <a:r>
              <a:rPr lang="en-US" altLang="en-US" sz="2000" b="1" dirty="0">
                <a:solidFill>
                  <a:srgbClr val="CC0000"/>
                </a:solidFill>
                <a:latin typeface="Calibri" panose="020F0502020204030204" pitchFamily="34" charset="0"/>
                <a:ea typeface="Calibri" panose="020F0502020204030204" pitchFamily="34" charset="0"/>
                <a:cs typeface="Calibri" panose="020F0502020204030204" pitchFamily="34" charset="0"/>
              </a:rPr>
              <a:t>Number</a:t>
            </a:r>
            <a:r>
              <a:rPr lang="en-US" alt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 of cell layers</a:t>
            </a:r>
          </a:p>
        </p:txBody>
      </p:sp>
      <p:sp>
        <p:nvSpPr>
          <p:cNvPr id="4103" name="Rectangle 7"/>
          <p:cNvSpPr>
            <a:spLocks noChangeArrowheads="1"/>
          </p:cNvSpPr>
          <p:nvPr/>
        </p:nvSpPr>
        <p:spPr bwMode="auto">
          <a:xfrm>
            <a:off x="492125" y="3224213"/>
            <a:ext cx="36825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2. </a:t>
            </a:r>
            <a:r>
              <a:rPr lang="en-US" altLang="en-US" sz="2000" b="1" dirty="0">
                <a:solidFill>
                  <a:srgbClr val="CC0000"/>
                </a:solidFill>
                <a:latin typeface="Calibri" panose="020F0502020204030204" pitchFamily="34" charset="0"/>
                <a:ea typeface="Calibri" panose="020F0502020204030204" pitchFamily="34" charset="0"/>
                <a:cs typeface="Calibri" panose="020F0502020204030204" pitchFamily="34" charset="0"/>
              </a:rPr>
              <a:t>Shape</a:t>
            </a:r>
            <a:r>
              <a:rPr lang="en-US" alt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 of Exposed (apical) cells</a:t>
            </a:r>
          </a:p>
        </p:txBody>
      </p:sp>
      <p:sp>
        <p:nvSpPr>
          <p:cNvPr id="4104" name="Rectangle 8"/>
          <p:cNvSpPr>
            <a:spLocks noChangeArrowheads="1"/>
          </p:cNvSpPr>
          <p:nvPr/>
        </p:nvSpPr>
        <p:spPr bwMode="auto">
          <a:xfrm>
            <a:off x="893763" y="1484313"/>
            <a:ext cx="54213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A)</a:t>
            </a:r>
            <a:r>
              <a:rPr lang="en-US" alt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altLang="en-US" sz="2000" u="sng" dirty="0">
                <a:solidFill>
                  <a:srgbClr val="000000"/>
                </a:solidFill>
                <a:latin typeface="Calibri" panose="020F0502020204030204" pitchFamily="34" charset="0"/>
                <a:ea typeface="Calibri" panose="020F0502020204030204" pitchFamily="34" charset="0"/>
                <a:cs typeface="Calibri" panose="020F0502020204030204" pitchFamily="34" charset="0"/>
              </a:rPr>
              <a:t>Single</a:t>
            </a:r>
            <a:r>
              <a:rPr lang="en-US" alt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layer of cells = </a:t>
            </a:r>
            <a:r>
              <a:rPr lang="en-US" altLang="en-US" sz="2000" b="1" dirty="0">
                <a:solidFill>
                  <a:srgbClr val="0000FF"/>
                </a:solidFill>
                <a:latin typeface="Calibri" panose="020F0502020204030204" pitchFamily="34" charset="0"/>
                <a:ea typeface="Calibri" panose="020F0502020204030204" pitchFamily="34" charset="0"/>
                <a:cs typeface="Calibri" panose="020F0502020204030204" pitchFamily="34" charset="0"/>
              </a:rPr>
              <a:t>Simple Epithelium</a:t>
            </a:r>
          </a:p>
        </p:txBody>
      </p:sp>
      <p:sp>
        <p:nvSpPr>
          <p:cNvPr id="4105" name="Rectangle 9"/>
          <p:cNvSpPr>
            <a:spLocks noChangeArrowheads="1"/>
          </p:cNvSpPr>
          <p:nvPr/>
        </p:nvSpPr>
        <p:spPr bwMode="auto">
          <a:xfrm>
            <a:off x="881063" y="2173288"/>
            <a:ext cx="7331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B)</a:t>
            </a:r>
            <a:r>
              <a:rPr lang="en-US" alt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altLang="en-US" sz="2000" u="sng" dirty="0">
                <a:solidFill>
                  <a:srgbClr val="000000"/>
                </a:solidFill>
                <a:latin typeface="Calibri" panose="020F0502020204030204" pitchFamily="34" charset="0"/>
                <a:ea typeface="Calibri" panose="020F0502020204030204" pitchFamily="34" charset="0"/>
                <a:cs typeface="Calibri" panose="020F0502020204030204" pitchFamily="34" charset="0"/>
              </a:rPr>
              <a:t>Several</a:t>
            </a:r>
            <a:r>
              <a:rPr lang="en-US" alt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layers of cells (more than one) = </a:t>
            </a:r>
            <a:r>
              <a:rPr lang="en-US" altLang="en-US" sz="2000" b="1" dirty="0">
                <a:solidFill>
                  <a:srgbClr val="0000FF"/>
                </a:solidFill>
                <a:latin typeface="Calibri" panose="020F0502020204030204" pitchFamily="34" charset="0"/>
                <a:ea typeface="Calibri" panose="020F0502020204030204" pitchFamily="34" charset="0"/>
                <a:cs typeface="Calibri" panose="020F0502020204030204" pitchFamily="34" charset="0"/>
              </a:rPr>
              <a:t>Stratified Epithelium</a:t>
            </a:r>
          </a:p>
        </p:txBody>
      </p:sp>
      <p:sp>
        <p:nvSpPr>
          <p:cNvPr id="4106" name="Rectangle 10"/>
          <p:cNvSpPr>
            <a:spLocks noChangeArrowheads="1"/>
          </p:cNvSpPr>
          <p:nvPr/>
        </p:nvSpPr>
        <p:spPr bwMode="auto">
          <a:xfrm>
            <a:off x="906463" y="3709988"/>
            <a:ext cx="4330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000" u="sng" dirty="0">
                <a:solidFill>
                  <a:srgbClr val="000000"/>
                </a:solidFill>
                <a:latin typeface="Calibri" panose="020F0502020204030204" pitchFamily="34" charset="0"/>
                <a:ea typeface="Calibri" panose="020F0502020204030204" pitchFamily="34" charset="0"/>
                <a:cs typeface="Calibri" panose="020F0502020204030204" pitchFamily="34" charset="0"/>
              </a:rPr>
              <a:t>Squamous</a:t>
            </a:r>
            <a:r>
              <a:rPr lang="en-US" alt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epithelium - Thin and flat.</a:t>
            </a:r>
          </a:p>
        </p:txBody>
      </p:sp>
      <p:sp>
        <p:nvSpPr>
          <p:cNvPr id="4107" name="Rectangle 11"/>
          <p:cNvSpPr>
            <a:spLocks noChangeArrowheads="1"/>
          </p:cNvSpPr>
          <p:nvPr/>
        </p:nvSpPr>
        <p:spPr bwMode="auto">
          <a:xfrm>
            <a:off x="898525" y="4883150"/>
            <a:ext cx="4943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000" u="sng" dirty="0">
                <a:solidFill>
                  <a:srgbClr val="000000"/>
                </a:solidFill>
                <a:latin typeface="Calibri" panose="020F0502020204030204" pitchFamily="34" charset="0"/>
                <a:ea typeface="Calibri" panose="020F0502020204030204" pitchFamily="34" charset="0"/>
                <a:cs typeface="Calibri" panose="020F0502020204030204" pitchFamily="34" charset="0"/>
              </a:rPr>
              <a:t>Columnar</a:t>
            </a:r>
            <a:r>
              <a:rPr lang="en-US" alt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epithelium - Taller than it is wide.</a:t>
            </a:r>
          </a:p>
        </p:txBody>
      </p:sp>
      <p:sp>
        <p:nvSpPr>
          <p:cNvPr id="4108" name="Rectangle 12"/>
          <p:cNvSpPr>
            <a:spLocks noChangeArrowheads="1"/>
          </p:cNvSpPr>
          <p:nvPr/>
        </p:nvSpPr>
        <p:spPr bwMode="auto">
          <a:xfrm>
            <a:off x="906716" y="5448300"/>
            <a:ext cx="7885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000" u="sng" dirty="0">
                <a:solidFill>
                  <a:srgbClr val="000000"/>
                </a:solidFill>
                <a:latin typeface="Calibri" panose="020F0502020204030204" pitchFamily="34" charset="0"/>
                <a:ea typeface="Calibri" panose="020F0502020204030204" pitchFamily="34" charset="0"/>
                <a:cs typeface="Calibri" panose="020F0502020204030204" pitchFamily="34" charset="0"/>
              </a:rPr>
              <a:t>Transitional</a:t>
            </a:r>
            <a:r>
              <a:rPr lang="en-US" alt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epithelium - Changes shapes (from squamous to cuboidal).</a:t>
            </a:r>
          </a:p>
        </p:txBody>
      </p:sp>
    </p:spTree>
    <p:extLst>
      <p:ext uri="{BB962C8B-B14F-4D97-AF65-F5344CB8AC3E}">
        <p14:creationId xmlns:p14="http://schemas.microsoft.com/office/powerpoint/2010/main" val="4125864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0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0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0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p:bldP spid="4103" grpId="0"/>
      <p:bldP spid="4104" grpId="0"/>
      <p:bldP spid="4105" grpId="0"/>
      <p:bldP spid="4106" grpId="0"/>
      <p:bldP spid="4107" grpId="0"/>
      <p:bldP spid="410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922338" y="663575"/>
            <a:ext cx="2746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400" b="1">
                <a:solidFill>
                  <a:srgbClr val="0000FF"/>
                </a:solidFill>
                <a:latin typeface="Calibri" panose="020F0502020204030204" pitchFamily="34" charset="0"/>
              </a:rPr>
              <a:t>Simple</a:t>
            </a:r>
            <a:r>
              <a:rPr lang="en-US" altLang="en-US" sz="2400" b="1">
                <a:solidFill>
                  <a:srgbClr val="000000"/>
                </a:solidFill>
                <a:latin typeface="Calibri" panose="020F0502020204030204" pitchFamily="34" charset="0"/>
              </a:rPr>
              <a:t> </a:t>
            </a:r>
            <a:r>
              <a:rPr lang="en-US" altLang="en-US" sz="1800" b="1">
                <a:solidFill>
                  <a:srgbClr val="000000"/>
                </a:solidFill>
                <a:latin typeface="Calibri" panose="020F0502020204030204" pitchFamily="34" charset="0"/>
              </a:rPr>
              <a:t>(</a:t>
            </a:r>
            <a:r>
              <a:rPr lang="en-US" altLang="en-US" sz="1800" b="1">
                <a:solidFill>
                  <a:srgbClr val="CC0000"/>
                </a:solidFill>
                <a:latin typeface="Calibri" panose="020F0502020204030204" pitchFamily="34" charset="0"/>
              </a:rPr>
              <a:t>only 1 cell layer</a:t>
            </a:r>
            <a:r>
              <a:rPr lang="en-US" altLang="en-US" sz="1800" b="1">
                <a:solidFill>
                  <a:srgbClr val="000000"/>
                </a:solidFill>
                <a:latin typeface="Calibri" panose="020F0502020204030204" pitchFamily="34" charset="0"/>
              </a:rPr>
              <a:t>)</a:t>
            </a:r>
          </a:p>
        </p:txBody>
      </p:sp>
      <p:sp>
        <p:nvSpPr>
          <p:cNvPr id="8195" name="Text Box 5"/>
          <p:cNvSpPr txBox="1">
            <a:spLocks noChangeArrowheads="1"/>
          </p:cNvSpPr>
          <p:nvPr/>
        </p:nvSpPr>
        <p:spPr bwMode="auto">
          <a:xfrm>
            <a:off x="4795838" y="677863"/>
            <a:ext cx="3700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400" b="1">
                <a:solidFill>
                  <a:srgbClr val="0000FF"/>
                </a:solidFill>
                <a:latin typeface="Calibri" panose="020F0502020204030204" pitchFamily="34" charset="0"/>
              </a:rPr>
              <a:t>Stratified</a:t>
            </a:r>
            <a:r>
              <a:rPr lang="en-US" altLang="en-US" sz="2400" b="1">
                <a:solidFill>
                  <a:srgbClr val="000000"/>
                </a:solidFill>
                <a:latin typeface="Calibri" panose="020F0502020204030204" pitchFamily="34" charset="0"/>
              </a:rPr>
              <a:t> </a:t>
            </a:r>
            <a:r>
              <a:rPr lang="en-US" altLang="en-US" sz="1800" b="1">
                <a:solidFill>
                  <a:srgbClr val="000000"/>
                </a:solidFill>
                <a:latin typeface="Calibri" panose="020F0502020204030204" pitchFamily="34" charset="0"/>
              </a:rPr>
              <a:t>(</a:t>
            </a:r>
            <a:r>
              <a:rPr lang="en-US" altLang="en-US" sz="1800" b="1">
                <a:solidFill>
                  <a:srgbClr val="CC0000"/>
                </a:solidFill>
                <a:latin typeface="Calibri" panose="020F0502020204030204" pitchFamily="34" charset="0"/>
              </a:rPr>
              <a:t>more than 1 cell layer</a:t>
            </a:r>
            <a:r>
              <a:rPr lang="en-US" altLang="en-US" sz="1800" b="1">
                <a:solidFill>
                  <a:srgbClr val="000000"/>
                </a:solidFill>
                <a:latin typeface="Calibri" panose="020F0502020204030204" pitchFamily="34" charset="0"/>
              </a:rPr>
              <a:t>) </a:t>
            </a:r>
          </a:p>
        </p:txBody>
      </p:sp>
      <p:sp>
        <p:nvSpPr>
          <p:cNvPr id="7172" name="Text Box 6"/>
          <p:cNvSpPr txBox="1">
            <a:spLocks noChangeArrowheads="1"/>
          </p:cNvSpPr>
          <p:nvPr/>
        </p:nvSpPr>
        <p:spPr bwMode="auto">
          <a:xfrm>
            <a:off x="71438" y="1384300"/>
            <a:ext cx="4135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400">
                <a:solidFill>
                  <a:srgbClr val="000000"/>
                </a:solidFill>
                <a:latin typeface="Calibri" panose="020F0502020204030204" pitchFamily="34" charset="0"/>
              </a:rPr>
              <a:t>1) Simple Squamous Epithelium</a:t>
            </a:r>
          </a:p>
        </p:txBody>
      </p:sp>
      <p:sp>
        <p:nvSpPr>
          <p:cNvPr id="7173" name="Text Box 7"/>
          <p:cNvSpPr txBox="1">
            <a:spLocks noChangeArrowheads="1"/>
          </p:cNvSpPr>
          <p:nvPr/>
        </p:nvSpPr>
        <p:spPr bwMode="auto">
          <a:xfrm>
            <a:off x="71438" y="2605088"/>
            <a:ext cx="3932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400">
                <a:solidFill>
                  <a:srgbClr val="000000"/>
                </a:solidFill>
                <a:latin typeface="Calibri" panose="020F0502020204030204" pitchFamily="34" charset="0"/>
              </a:rPr>
              <a:t>2) Simple Cuboidal Epithelium</a:t>
            </a:r>
          </a:p>
        </p:txBody>
      </p:sp>
      <p:sp>
        <p:nvSpPr>
          <p:cNvPr id="7174" name="Text Box 8"/>
          <p:cNvSpPr txBox="1">
            <a:spLocks noChangeArrowheads="1"/>
          </p:cNvSpPr>
          <p:nvPr/>
        </p:nvSpPr>
        <p:spPr bwMode="auto">
          <a:xfrm>
            <a:off x="73025" y="4038600"/>
            <a:ext cx="4052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400" dirty="0">
                <a:solidFill>
                  <a:srgbClr val="000000"/>
                </a:solidFill>
                <a:latin typeface="Calibri" panose="020F0502020204030204" pitchFamily="34" charset="0"/>
              </a:rPr>
              <a:t>3) Simple Columnar Epithelium</a:t>
            </a:r>
          </a:p>
        </p:txBody>
      </p:sp>
      <p:sp>
        <p:nvSpPr>
          <p:cNvPr id="7175" name="Text Box 9"/>
          <p:cNvSpPr txBox="1">
            <a:spLocks noChangeArrowheads="1"/>
          </p:cNvSpPr>
          <p:nvPr/>
        </p:nvSpPr>
        <p:spPr bwMode="auto">
          <a:xfrm>
            <a:off x="71438" y="5133975"/>
            <a:ext cx="36083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400">
                <a:solidFill>
                  <a:srgbClr val="000000"/>
                </a:solidFill>
                <a:latin typeface="Calibri" panose="020F0502020204030204" pitchFamily="34" charset="0"/>
              </a:rPr>
              <a:t>4) Pseudostratified Ciliated </a:t>
            </a:r>
          </a:p>
          <a:p>
            <a:pPr fontAlgn="base">
              <a:spcBef>
                <a:spcPct val="0"/>
              </a:spcBef>
              <a:spcAft>
                <a:spcPct val="0"/>
              </a:spcAft>
              <a:buFontTx/>
              <a:buNone/>
            </a:pPr>
            <a:r>
              <a:rPr lang="en-US" altLang="en-US" sz="2400">
                <a:solidFill>
                  <a:srgbClr val="000000"/>
                </a:solidFill>
                <a:latin typeface="Calibri" panose="020F0502020204030204" pitchFamily="34" charset="0"/>
              </a:rPr>
              <a:t>    Columnar Epithelium</a:t>
            </a:r>
          </a:p>
        </p:txBody>
      </p:sp>
      <p:sp>
        <p:nvSpPr>
          <p:cNvPr id="7176" name="Text Box 10"/>
          <p:cNvSpPr txBox="1">
            <a:spLocks noChangeArrowheads="1"/>
          </p:cNvSpPr>
          <p:nvPr/>
        </p:nvSpPr>
        <p:spPr bwMode="auto">
          <a:xfrm>
            <a:off x="4527550" y="1384300"/>
            <a:ext cx="4435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400">
                <a:solidFill>
                  <a:srgbClr val="000000"/>
                </a:solidFill>
                <a:latin typeface="Calibri" panose="020F0502020204030204" pitchFamily="34" charset="0"/>
              </a:rPr>
              <a:t>5) Stratified Squamous Epithelium</a:t>
            </a:r>
          </a:p>
        </p:txBody>
      </p:sp>
      <p:sp>
        <p:nvSpPr>
          <p:cNvPr id="7177" name="Text Box 11"/>
          <p:cNvSpPr txBox="1">
            <a:spLocks noChangeArrowheads="1"/>
          </p:cNvSpPr>
          <p:nvPr/>
        </p:nvSpPr>
        <p:spPr bwMode="auto">
          <a:xfrm>
            <a:off x="4518025" y="2605088"/>
            <a:ext cx="4233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400" dirty="0">
                <a:solidFill>
                  <a:srgbClr val="000000"/>
                </a:solidFill>
                <a:latin typeface="Calibri" panose="020F0502020204030204" pitchFamily="34" charset="0"/>
              </a:rPr>
              <a:t>6) Stratified Cuboidal Epithelium</a:t>
            </a:r>
          </a:p>
        </p:txBody>
      </p:sp>
      <p:sp>
        <p:nvSpPr>
          <p:cNvPr id="7178" name="Text Box 12"/>
          <p:cNvSpPr txBox="1">
            <a:spLocks noChangeArrowheads="1"/>
          </p:cNvSpPr>
          <p:nvPr/>
        </p:nvSpPr>
        <p:spPr bwMode="auto">
          <a:xfrm>
            <a:off x="4519613" y="4029075"/>
            <a:ext cx="4352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400" dirty="0">
                <a:solidFill>
                  <a:srgbClr val="000000"/>
                </a:solidFill>
                <a:latin typeface="Calibri" panose="020F0502020204030204" pitchFamily="34" charset="0"/>
              </a:rPr>
              <a:t>7) Stratified Columnar Epithelium</a:t>
            </a:r>
          </a:p>
        </p:txBody>
      </p:sp>
      <p:sp>
        <p:nvSpPr>
          <p:cNvPr id="7179" name="Text Box 13"/>
          <p:cNvSpPr txBox="1">
            <a:spLocks noChangeArrowheads="1"/>
          </p:cNvSpPr>
          <p:nvPr/>
        </p:nvSpPr>
        <p:spPr bwMode="auto">
          <a:xfrm>
            <a:off x="4518025" y="5133975"/>
            <a:ext cx="3368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400">
                <a:solidFill>
                  <a:srgbClr val="000000"/>
                </a:solidFill>
                <a:latin typeface="Calibri" panose="020F0502020204030204" pitchFamily="34" charset="0"/>
              </a:rPr>
              <a:t>8) Transitional Epithelium</a:t>
            </a:r>
          </a:p>
        </p:txBody>
      </p:sp>
      <p:sp>
        <p:nvSpPr>
          <p:cNvPr id="8204" name="Line 14"/>
          <p:cNvSpPr>
            <a:spLocks noChangeShapeType="1"/>
          </p:cNvSpPr>
          <p:nvPr/>
        </p:nvSpPr>
        <p:spPr bwMode="auto">
          <a:xfrm flipH="1">
            <a:off x="4414770" y="636588"/>
            <a:ext cx="46038" cy="62214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8205" name="Rectangle 15"/>
          <p:cNvSpPr>
            <a:spLocks noChangeArrowheads="1"/>
          </p:cNvSpPr>
          <p:nvPr/>
        </p:nvSpPr>
        <p:spPr bwMode="auto">
          <a:xfrm>
            <a:off x="2486025" y="23813"/>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Aft>
                <a:spcPct val="0"/>
              </a:spcAft>
              <a:buFontTx/>
              <a:buNone/>
            </a:pPr>
            <a:r>
              <a:rPr lang="en-US" altLang="en-US" sz="2800" b="1" u="sng" dirty="0">
                <a:solidFill>
                  <a:srgbClr val="000000"/>
                </a:solidFill>
                <a:latin typeface="Calibri" panose="020F0502020204030204" pitchFamily="34" charset="0"/>
              </a:rPr>
              <a:t>Classification of Epithelia</a:t>
            </a:r>
          </a:p>
        </p:txBody>
      </p:sp>
      <p:sp>
        <p:nvSpPr>
          <p:cNvPr id="7182" name="TextBox 15"/>
          <p:cNvSpPr txBox="1">
            <a:spLocks noChangeArrowheads="1"/>
          </p:cNvSpPr>
          <p:nvPr/>
        </p:nvSpPr>
        <p:spPr bwMode="auto">
          <a:xfrm>
            <a:off x="511175" y="1897063"/>
            <a:ext cx="29162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dirty="0">
                <a:solidFill>
                  <a:srgbClr val="FF0000"/>
                </a:solidFill>
                <a:latin typeface="Calibri" panose="020F0502020204030204" pitchFamily="34" charset="0"/>
              </a:rPr>
              <a:t>Glomerular capsule; Alveolus</a:t>
            </a:r>
          </a:p>
          <a:p>
            <a:pPr fontAlgn="base">
              <a:spcBef>
                <a:spcPct val="0"/>
              </a:spcBef>
              <a:spcAft>
                <a:spcPct val="0"/>
              </a:spcAft>
              <a:buFontTx/>
              <a:buNone/>
            </a:pPr>
            <a:r>
              <a:rPr lang="en-US" altLang="en-US" sz="1800" dirty="0">
                <a:solidFill>
                  <a:srgbClr val="FF0000"/>
                </a:solidFill>
                <a:latin typeface="Calibri" panose="020F0502020204030204" pitchFamily="34" charset="0"/>
              </a:rPr>
              <a:t>Mesothelium; Endothelium</a:t>
            </a:r>
          </a:p>
        </p:txBody>
      </p:sp>
      <p:sp>
        <p:nvSpPr>
          <p:cNvPr id="7183" name="TextBox 16"/>
          <p:cNvSpPr txBox="1">
            <a:spLocks noChangeArrowheads="1"/>
          </p:cNvSpPr>
          <p:nvPr/>
        </p:nvSpPr>
        <p:spPr bwMode="auto">
          <a:xfrm>
            <a:off x="508000" y="3060700"/>
            <a:ext cx="28940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dirty="0">
                <a:solidFill>
                  <a:srgbClr val="FF0000"/>
                </a:solidFill>
                <a:latin typeface="Calibri" panose="020F0502020204030204" pitchFamily="34" charset="0"/>
              </a:rPr>
              <a:t>Renal tubules; </a:t>
            </a:r>
          </a:p>
          <a:p>
            <a:pPr fontAlgn="base">
              <a:spcBef>
                <a:spcPct val="0"/>
              </a:spcBef>
              <a:spcAft>
                <a:spcPct val="0"/>
              </a:spcAft>
              <a:buFontTx/>
              <a:buNone/>
            </a:pPr>
            <a:r>
              <a:rPr lang="en-US" altLang="en-US" sz="1800" dirty="0">
                <a:solidFill>
                  <a:srgbClr val="FF0000"/>
                </a:solidFill>
                <a:latin typeface="Calibri" panose="020F0502020204030204" pitchFamily="34" charset="0"/>
              </a:rPr>
              <a:t>Thecal follicle (thyroid gland)</a:t>
            </a:r>
          </a:p>
        </p:txBody>
      </p:sp>
      <p:sp>
        <p:nvSpPr>
          <p:cNvPr id="7184" name="TextBox 17"/>
          <p:cNvSpPr txBox="1">
            <a:spLocks noChangeArrowheads="1"/>
          </p:cNvSpPr>
          <p:nvPr/>
        </p:nvSpPr>
        <p:spPr bwMode="auto">
          <a:xfrm>
            <a:off x="512763" y="4513263"/>
            <a:ext cx="3549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a:solidFill>
                  <a:srgbClr val="FF0000"/>
                </a:solidFill>
                <a:latin typeface="Calibri" panose="020F0502020204030204" pitchFamily="34" charset="0"/>
              </a:rPr>
              <a:t>Stomach, Small and Large Intestines</a:t>
            </a:r>
          </a:p>
        </p:txBody>
      </p:sp>
      <p:sp>
        <p:nvSpPr>
          <p:cNvPr id="7185" name="TextBox 18"/>
          <p:cNvSpPr txBox="1">
            <a:spLocks noChangeArrowheads="1"/>
          </p:cNvSpPr>
          <p:nvPr/>
        </p:nvSpPr>
        <p:spPr bwMode="auto">
          <a:xfrm>
            <a:off x="511175" y="5967413"/>
            <a:ext cx="2471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a:solidFill>
                  <a:srgbClr val="FF0000"/>
                </a:solidFill>
                <a:latin typeface="Calibri" panose="020F0502020204030204" pitchFamily="34" charset="0"/>
              </a:rPr>
              <a:t>Trachea, larynx, bronchi </a:t>
            </a:r>
          </a:p>
        </p:txBody>
      </p:sp>
      <p:sp>
        <p:nvSpPr>
          <p:cNvPr id="7186" name="TextBox 19"/>
          <p:cNvSpPr txBox="1">
            <a:spLocks noChangeArrowheads="1"/>
          </p:cNvSpPr>
          <p:nvPr/>
        </p:nvSpPr>
        <p:spPr bwMode="auto">
          <a:xfrm>
            <a:off x="4960938" y="1868488"/>
            <a:ext cx="3046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a:solidFill>
                  <a:srgbClr val="FF0000"/>
                </a:solidFill>
                <a:latin typeface="Calibri" panose="020F0502020204030204" pitchFamily="34" charset="0"/>
              </a:rPr>
              <a:t>Keratinized = Epidermis of skin</a:t>
            </a:r>
          </a:p>
        </p:txBody>
      </p:sp>
      <p:sp>
        <p:nvSpPr>
          <p:cNvPr id="7187" name="TextBox 20"/>
          <p:cNvSpPr txBox="1">
            <a:spLocks noChangeArrowheads="1"/>
          </p:cNvSpPr>
          <p:nvPr/>
        </p:nvSpPr>
        <p:spPr bwMode="auto">
          <a:xfrm>
            <a:off x="4965700" y="2176463"/>
            <a:ext cx="3559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dirty="0">
                <a:solidFill>
                  <a:srgbClr val="FF0000"/>
                </a:solidFill>
                <a:latin typeface="Calibri" panose="020F0502020204030204" pitchFamily="34" charset="0"/>
              </a:rPr>
              <a:t>Non-keratinized = esophagus, cheek</a:t>
            </a:r>
          </a:p>
        </p:txBody>
      </p:sp>
      <p:sp>
        <p:nvSpPr>
          <p:cNvPr id="7188" name="TextBox 21"/>
          <p:cNvSpPr txBox="1">
            <a:spLocks noChangeArrowheads="1"/>
          </p:cNvSpPr>
          <p:nvPr/>
        </p:nvSpPr>
        <p:spPr bwMode="auto">
          <a:xfrm>
            <a:off x="4973638" y="3062288"/>
            <a:ext cx="2224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dirty="0">
                <a:solidFill>
                  <a:srgbClr val="FF0000"/>
                </a:solidFill>
                <a:latin typeface="Calibri" panose="020F0502020204030204" pitchFamily="34" charset="0"/>
              </a:rPr>
              <a:t>Ducts of sweat glands</a:t>
            </a:r>
          </a:p>
        </p:txBody>
      </p:sp>
      <p:sp>
        <p:nvSpPr>
          <p:cNvPr id="7189" name="TextBox 22"/>
          <p:cNvSpPr txBox="1">
            <a:spLocks noChangeArrowheads="1"/>
          </p:cNvSpPr>
          <p:nvPr/>
        </p:nvSpPr>
        <p:spPr bwMode="auto">
          <a:xfrm>
            <a:off x="4986338" y="3360738"/>
            <a:ext cx="2373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dirty="0">
                <a:solidFill>
                  <a:srgbClr val="FF0000"/>
                </a:solidFill>
                <a:latin typeface="Calibri" panose="020F0502020204030204" pitchFamily="34" charset="0"/>
              </a:rPr>
              <a:t>Ducts of salivary glands</a:t>
            </a:r>
          </a:p>
        </p:txBody>
      </p:sp>
      <p:sp>
        <p:nvSpPr>
          <p:cNvPr id="7190" name="TextBox 23"/>
          <p:cNvSpPr txBox="1">
            <a:spLocks noChangeArrowheads="1"/>
          </p:cNvSpPr>
          <p:nvPr/>
        </p:nvSpPr>
        <p:spPr bwMode="auto">
          <a:xfrm>
            <a:off x="4981575" y="4502150"/>
            <a:ext cx="23378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dirty="0">
                <a:solidFill>
                  <a:srgbClr val="FF0000"/>
                </a:solidFill>
                <a:latin typeface="Calibri" panose="020F0502020204030204" pitchFamily="34" charset="0"/>
              </a:rPr>
              <a:t>Male urethra</a:t>
            </a:r>
          </a:p>
          <a:p>
            <a:pPr fontAlgn="base">
              <a:spcBef>
                <a:spcPct val="0"/>
              </a:spcBef>
              <a:spcAft>
                <a:spcPct val="0"/>
              </a:spcAft>
              <a:buFontTx/>
              <a:buNone/>
            </a:pPr>
            <a:r>
              <a:rPr lang="en-US" altLang="en-US" sz="1800" dirty="0">
                <a:solidFill>
                  <a:srgbClr val="FF0000"/>
                </a:solidFill>
                <a:latin typeface="Calibri" panose="020F0502020204030204" pitchFamily="34" charset="0"/>
              </a:rPr>
              <a:t>Conjunctiva of the eye </a:t>
            </a:r>
          </a:p>
        </p:txBody>
      </p:sp>
      <p:sp>
        <p:nvSpPr>
          <p:cNvPr id="7191" name="TextBox 24"/>
          <p:cNvSpPr txBox="1">
            <a:spLocks noChangeArrowheads="1"/>
          </p:cNvSpPr>
          <p:nvPr/>
        </p:nvSpPr>
        <p:spPr bwMode="auto">
          <a:xfrm>
            <a:off x="4992688" y="5692775"/>
            <a:ext cx="17513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dirty="0">
                <a:solidFill>
                  <a:srgbClr val="FF0000"/>
                </a:solidFill>
                <a:latin typeface="Calibri" panose="020F0502020204030204" pitchFamily="34" charset="0"/>
              </a:rPr>
              <a:t>Ureter</a:t>
            </a:r>
          </a:p>
          <a:p>
            <a:pPr fontAlgn="base">
              <a:spcBef>
                <a:spcPct val="0"/>
              </a:spcBef>
              <a:spcAft>
                <a:spcPct val="0"/>
              </a:spcAft>
              <a:buFontTx/>
              <a:buNone/>
            </a:pPr>
            <a:r>
              <a:rPr lang="en-US" altLang="en-US" sz="1800" dirty="0">
                <a:solidFill>
                  <a:srgbClr val="FF0000"/>
                </a:solidFill>
                <a:latin typeface="Calibri" panose="020F0502020204030204" pitchFamily="34" charset="0"/>
              </a:rPr>
              <a:t>Urinary bladder </a:t>
            </a:r>
          </a:p>
          <a:p>
            <a:pPr fontAlgn="base">
              <a:spcBef>
                <a:spcPct val="0"/>
              </a:spcBef>
              <a:spcAft>
                <a:spcPct val="0"/>
              </a:spcAft>
              <a:buFontTx/>
              <a:buNone/>
            </a:pPr>
            <a:r>
              <a:rPr lang="en-US" altLang="en-US" sz="1800" dirty="0">
                <a:solidFill>
                  <a:srgbClr val="FF0000"/>
                </a:solidFill>
                <a:latin typeface="Calibri" panose="020F0502020204030204" pitchFamily="34" charset="0"/>
              </a:rPr>
              <a:t>Urethra</a:t>
            </a:r>
          </a:p>
        </p:txBody>
      </p:sp>
    </p:spTree>
    <p:extLst>
      <p:ext uri="{BB962C8B-B14F-4D97-AF65-F5344CB8AC3E}">
        <p14:creationId xmlns:p14="http://schemas.microsoft.com/office/powerpoint/2010/main" val="1857137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8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8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18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18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18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186"/>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18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18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190"/>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p:bldP spid="7174" grpId="0"/>
      <p:bldP spid="7175" grpId="0"/>
      <p:bldP spid="7176" grpId="0"/>
      <p:bldP spid="7177" grpId="0"/>
      <p:bldP spid="7178" grpId="0"/>
      <p:bldP spid="7179" grpId="0"/>
      <p:bldP spid="7182" grpId="0"/>
      <p:bldP spid="7183" grpId="0"/>
      <p:bldP spid="7184" grpId="0"/>
      <p:bldP spid="7185" grpId="0"/>
      <p:bldP spid="7186" grpId="0"/>
      <p:bldP spid="7187" grpId="0"/>
      <p:bldP spid="7188" grpId="0"/>
      <p:bldP spid="7189" grpId="0"/>
      <p:bldP spid="7190" grpId="0"/>
      <p:bldP spid="71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203200" y="3352800"/>
            <a:ext cx="401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FontTx/>
              <a:buNone/>
            </a:pPr>
            <a:r>
              <a:rPr lang="en-US" altLang="en-US" sz="2400">
                <a:solidFill>
                  <a:srgbClr val="000000"/>
                </a:solidFill>
              </a:rPr>
              <a:t> </a:t>
            </a:r>
          </a:p>
        </p:txBody>
      </p:sp>
      <p:sp>
        <p:nvSpPr>
          <p:cNvPr id="9220" name="Rectangle 6"/>
          <p:cNvSpPr>
            <a:spLocks noChangeArrowheads="1"/>
          </p:cNvSpPr>
          <p:nvPr/>
        </p:nvSpPr>
        <p:spPr bwMode="auto">
          <a:xfrm>
            <a:off x="278606" y="29042"/>
            <a:ext cx="4424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FontTx/>
              <a:buNone/>
            </a:pPr>
            <a:r>
              <a:rPr lang="en-US" altLang="en-US" sz="2800" dirty="0">
                <a:solidFill>
                  <a:srgbClr val="000000"/>
                </a:solidFill>
                <a:latin typeface="Calibri" panose="020F0502020204030204" pitchFamily="34" charset="0"/>
              </a:rPr>
              <a:t>Simple Squamous Epithelium</a:t>
            </a:r>
          </a:p>
        </p:txBody>
      </p:sp>
      <p:pic>
        <p:nvPicPr>
          <p:cNvPr id="2" name="Picture 1">
            <a:extLst>
              <a:ext uri="{FF2B5EF4-FFF2-40B4-BE49-F238E27FC236}">
                <a16:creationId xmlns:a16="http://schemas.microsoft.com/office/drawing/2014/main" id="{F6A8566D-9A64-9976-92D7-0F8EA36B22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181" y="552917"/>
            <a:ext cx="3954701" cy="2794635"/>
          </a:xfrm>
          <a:prstGeom prst="rect">
            <a:avLst/>
          </a:prstGeom>
        </p:spPr>
      </p:pic>
      <p:sp>
        <p:nvSpPr>
          <p:cNvPr id="10243" name="Rectangle 7"/>
          <p:cNvSpPr>
            <a:spLocks noChangeArrowheads="1"/>
          </p:cNvSpPr>
          <p:nvPr/>
        </p:nvSpPr>
        <p:spPr bwMode="auto">
          <a:xfrm>
            <a:off x="4742120" y="3286125"/>
            <a:ext cx="4186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FontTx/>
              <a:buNone/>
            </a:pPr>
            <a:r>
              <a:rPr lang="en-US" altLang="en-US" sz="2800" dirty="0">
                <a:solidFill>
                  <a:srgbClr val="000000"/>
                </a:solidFill>
                <a:latin typeface="Calibri" panose="020F0502020204030204" pitchFamily="34" charset="0"/>
              </a:rPr>
              <a:t>Simple Cuboidal Epithelium</a:t>
            </a:r>
          </a:p>
        </p:txBody>
      </p:sp>
      <p:pic>
        <p:nvPicPr>
          <p:cNvPr id="3" name="Picture 2">
            <a:extLst>
              <a:ext uri="{FF2B5EF4-FFF2-40B4-BE49-F238E27FC236}">
                <a16:creationId xmlns:a16="http://schemas.microsoft.com/office/drawing/2014/main" id="{034322DB-4D37-3C8D-0621-A6AAED410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730" y="3817951"/>
            <a:ext cx="4025096" cy="2798269"/>
          </a:xfrm>
          <a:prstGeom prst="rect">
            <a:avLst/>
          </a:prstGeom>
        </p:spPr>
      </p:pic>
    </p:spTree>
    <p:extLst>
      <p:ext uri="{BB962C8B-B14F-4D97-AF65-F5344CB8AC3E}">
        <p14:creationId xmlns:p14="http://schemas.microsoft.com/office/powerpoint/2010/main" val="1473404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CC7645-64E4-D7FB-6B34-ADFD4CD19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222" y="646634"/>
            <a:ext cx="4150934" cy="2896666"/>
          </a:xfrm>
          <a:prstGeom prst="rect">
            <a:avLst/>
          </a:prstGeom>
        </p:spPr>
      </p:pic>
      <p:pic>
        <p:nvPicPr>
          <p:cNvPr id="3" name="Picture 2">
            <a:extLst>
              <a:ext uri="{FF2B5EF4-FFF2-40B4-BE49-F238E27FC236}">
                <a16:creationId xmlns:a16="http://schemas.microsoft.com/office/drawing/2014/main" id="{D7B309AB-FB44-4E53-49C5-5FAA7D156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337" y="3776112"/>
            <a:ext cx="4227269" cy="3007976"/>
          </a:xfrm>
          <a:prstGeom prst="rect">
            <a:avLst/>
          </a:prstGeom>
        </p:spPr>
      </p:pic>
      <p:sp>
        <p:nvSpPr>
          <p:cNvPr id="11267" name="Rectangle 6"/>
          <p:cNvSpPr>
            <a:spLocks noChangeArrowheads="1"/>
          </p:cNvSpPr>
          <p:nvPr/>
        </p:nvSpPr>
        <p:spPr bwMode="auto">
          <a:xfrm>
            <a:off x="328400" y="175386"/>
            <a:ext cx="4325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800" dirty="0">
                <a:solidFill>
                  <a:srgbClr val="000000"/>
                </a:solidFill>
                <a:latin typeface="Calibri" panose="020F0502020204030204" pitchFamily="34" charset="0"/>
              </a:rPr>
              <a:t>Simple Columnar Epithelium</a:t>
            </a:r>
          </a:p>
        </p:txBody>
      </p:sp>
      <p:sp>
        <p:nvSpPr>
          <p:cNvPr id="4" name="Rectangle 6">
            <a:extLst>
              <a:ext uri="{FF2B5EF4-FFF2-40B4-BE49-F238E27FC236}">
                <a16:creationId xmlns:a16="http://schemas.microsoft.com/office/drawing/2014/main" id="{6FC1B31B-4F20-8F1F-4DB1-A33E25627F81}"/>
              </a:ext>
            </a:extLst>
          </p:cNvPr>
          <p:cNvSpPr>
            <a:spLocks noChangeArrowheads="1"/>
          </p:cNvSpPr>
          <p:nvPr/>
        </p:nvSpPr>
        <p:spPr bwMode="auto">
          <a:xfrm>
            <a:off x="4934192" y="2822005"/>
            <a:ext cx="380552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800" dirty="0">
                <a:solidFill>
                  <a:srgbClr val="000000"/>
                </a:solidFill>
                <a:latin typeface="Calibri" panose="020F0502020204030204" pitchFamily="34" charset="0"/>
              </a:rPr>
              <a:t>Pseudostratified Ciliated </a:t>
            </a:r>
          </a:p>
          <a:p>
            <a:pPr algn="ctr" fontAlgn="base">
              <a:spcBef>
                <a:spcPct val="0"/>
              </a:spcBef>
              <a:spcAft>
                <a:spcPct val="0"/>
              </a:spcAft>
              <a:buFontTx/>
              <a:buNone/>
            </a:pPr>
            <a:r>
              <a:rPr lang="en-US" altLang="en-US" sz="2800" dirty="0">
                <a:solidFill>
                  <a:srgbClr val="000000"/>
                </a:solidFill>
                <a:latin typeface="Calibri" panose="020F0502020204030204" pitchFamily="34" charset="0"/>
              </a:rPr>
              <a:t>Columnar Epithelium</a:t>
            </a:r>
          </a:p>
        </p:txBody>
      </p:sp>
    </p:spTree>
    <p:extLst>
      <p:ext uri="{BB962C8B-B14F-4D97-AF65-F5344CB8AC3E}">
        <p14:creationId xmlns:p14="http://schemas.microsoft.com/office/powerpoint/2010/main" val="1820206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6"/>
          <p:cNvSpPr>
            <a:spLocks noChangeArrowheads="1"/>
          </p:cNvSpPr>
          <p:nvPr/>
        </p:nvSpPr>
        <p:spPr bwMode="auto">
          <a:xfrm>
            <a:off x="181149" y="106936"/>
            <a:ext cx="4773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800" dirty="0">
                <a:solidFill>
                  <a:srgbClr val="000000"/>
                </a:solidFill>
                <a:latin typeface="Calibri" panose="020F0502020204030204" pitchFamily="34" charset="0"/>
              </a:rPr>
              <a:t>Stratified Squamous Epithelium</a:t>
            </a:r>
          </a:p>
        </p:txBody>
      </p:sp>
      <p:sp>
        <p:nvSpPr>
          <p:cNvPr id="14339" name="Rectangle 6"/>
          <p:cNvSpPr>
            <a:spLocks noChangeArrowheads="1"/>
          </p:cNvSpPr>
          <p:nvPr/>
        </p:nvSpPr>
        <p:spPr bwMode="auto">
          <a:xfrm>
            <a:off x="2980958" y="4654055"/>
            <a:ext cx="175721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800" dirty="0">
                <a:solidFill>
                  <a:srgbClr val="000000"/>
                </a:solidFill>
                <a:latin typeface="Calibri" panose="020F0502020204030204" pitchFamily="34" charset="0"/>
              </a:rPr>
              <a:t>Stratified </a:t>
            </a:r>
          </a:p>
          <a:p>
            <a:pPr fontAlgn="base">
              <a:spcBef>
                <a:spcPct val="0"/>
              </a:spcBef>
              <a:spcAft>
                <a:spcPct val="0"/>
              </a:spcAft>
              <a:buFontTx/>
              <a:buNone/>
            </a:pPr>
            <a:r>
              <a:rPr lang="en-US" altLang="en-US" sz="2800" dirty="0">
                <a:solidFill>
                  <a:srgbClr val="000000"/>
                </a:solidFill>
                <a:latin typeface="Calibri" panose="020F0502020204030204" pitchFamily="34" charset="0"/>
              </a:rPr>
              <a:t>Cuboidal </a:t>
            </a:r>
          </a:p>
          <a:p>
            <a:pPr fontAlgn="base">
              <a:spcBef>
                <a:spcPct val="0"/>
              </a:spcBef>
              <a:spcAft>
                <a:spcPct val="0"/>
              </a:spcAft>
              <a:buFontTx/>
              <a:buNone/>
            </a:pPr>
            <a:r>
              <a:rPr lang="en-US" altLang="en-US" sz="2800" dirty="0">
                <a:solidFill>
                  <a:srgbClr val="000000"/>
                </a:solidFill>
                <a:latin typeface="Calibri" panose="020F0502020204030204" pitchFamily="34" charset="0"/>
              </a:rPr>
              <a:t>Epithelium</a:t>
            </a:r>
          </a:p>
        </p:txBody>
      </p:sp>
      <p:pic>
        <p:nvPicPr>
          <p:cNvPr id="3" name="Picture 2">
            <a:extLst>
              <a:ext uri="{FF2B5EF4-FFF2-40B4-BE49-F238E27FC236}">
                <a16:creationId xmlns:a16="http://schemas.microsoft.com/office/drawing/2014/main" id="{1F0E1593-EFB0-50B0-824E-91F700C56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08" y="503546"/>
            <a:ext cx="3983604" cy="2778518"/>
          </a:xfrm>
          <a:prstGeom prst="rect">
            <a:avLst/>
          </a:prstGeom>
        </p:spPr>
      </p:pic>
      <p:pic>
        <p:nvPicPr>
          <p:cNvPr id="4" name="Picture 3">
            <a:extLst>
              <a:ext uri="{FF2B5EF4-FFF2-40B4-BE49-F238E27FC236}">
                <a16:creationId xmlns:a16="http://schemas.microsoft.com/office/drawing/2014/main" id="{62D5B510-656D-0075-DD18-90754973D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170" y="3942042"/>
            <a:ext cx="4078703" cy="2809022"/>
          </a:xfrm>
          <a:prstGeom prst="rect">
            <a:avLst/>
          </a:prstGeom>
        </p:spPr>
      </p:pic>
      <p:pic>
        <p:nvPicPr>
          <p:cNvPr id="5" name="Picture 4">
            <a:extLst>
              <a:ext uri="{FF2B5EF4-FFF2-40B4-BE49-F238E27FC236}">
                <a16:creationId xmlns:a16="http://schemas.microsoft.com/office/drawing/2014/main" id="{FDFB3C41-EDA5-6AAD-3003-CB4BD9CBCCC2}"/>
              </a:ext>
            </a:extLst>
          </p:cNvPr>
          <p:cNvPicPr>
            <a:picLocks noChangeAspect="1"/>
          </p:cNvPicPr>
          <p:nvPr/>
        </p:nvPicPr>
        <p:blipFill>
          <a:blip r:embed="rId4"/>
          <a:stretch>
            <a:fillRect/>
          </a:stretch>
        </p:blipFill>
        <p:spPr>
          <a:xfrm>
            <a:off x="1454991" y="3573717"/>
            <a:ext cx="1525967" cy="1515443"/>
          </a:xfrm>
          <a:prstGeom prst="rect">
            <a:avLst/>
          </a:prstGeom>
        </p:spPr>
      </p:pic>
      <p:pic>
        <p:nvPicPr>
          <p:cNvPr id="6" name="Picture 5">
            <a:extLst>
              <a:ext uri="{FF2B5EF4-FFF2-40B4-BE49-F238E27FC236}">
                <a16:creationId xmlns:a16="http://schemas.microsoft.com/office/drawing/2014/main" id="{2295E4E5-49C0-45B1-897A-0272E479EA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824" y="743110"/>
            <a:ext cx="3462659" cy="2538954"/>
          </a:xfrm>
          <a:prstGeom prst="rect">
            <a:avLst/>
          </a:prstGeom>
        </p:spPr>
      </p:pic>
      <p:sp>
        <p:nvSpPr>
          <p:cNvPr id="9" name="Rectangle 6">
            <a:extLst>
              <a:ext uri="{FF2B5EF4-FFF2-40B4-BE49-F238E27FC236}">
                <a16:creationId xmlns:a16="http://schemas.microsoft.com/office/drawing/2014/main" id="{E75F1D7D-2B1D-53FE-019F-30B9F1D6767C}"/>
              </a:ext>
            </a:extLst>
          </p:cNvPr>
          <p:cNvSpPr>
            <a:spLocks noChangeArrowheads="1"/>
          </p:cNvSpPr>
          <p:nvPr/>
        </p:nvSpPr>
        <p:spPr bwMode="auto">
          <a:xfrm>
            <a:off x="3396619" y="530840"/>
            <a:ext cx="4928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400" b="1" dirty="0">
                <a:solidFill>
                  <a:srgbClr val="000000"/>
                </a:solidFill>
                <a:latin typeface="Calibri" panose="020F0502020204030204" pitchFamily="34" charset="0"/>
              </a:rPr>
              <a:t>Wet</a:t>
            </a:r>
          </a:p>
        </p:txBody>
      </p:sp>
      <p:sp>
        <p:nvSpPr>
          <p:cNvPr id="10" name="Rectangle 6">
            <a:extLst>
              <a:ext uri="{FF2B5EF4-FFF2-40B4-BE49-F238E27FC236}">
                <a16:creationId xmlns:a16="http://schemas.microsoft.com/office/drawing/2014/main" id="{2D697923-1674-23C7-074E-AC51CBFF9EE5}"/>
              </a:ext>
            </a:extLst>
          </p:cNvPr>
          <p:cNvSpPr>
            <a:spLocks noChangeArrowheads="1"/>
          </p:cNvSpPr>
          <p:nvPr/>
        </p:nvSpPr>
        <p:spPr bwMode="auto">
          <a:xfrm>
            <a:off x="7921567" y="503546"/>
            <a:ext cx="4483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400" b="1" dirty="0">
                <a:solidFill>
                  <a:srgbClr val="000000"/>
                </a:solidFill>
                <a:latin typeface="Calibri" panose="020F0502020204030204" pitchFamily="34" charset="0"/>
              </a:rPr>
              <a:t>Dry</a:t>
            </a:r>
          </a:p>
        </p:txBody>
      </p:sp>
    </p:spTree>
    <p:extLst>
      <p:ext uri="{BB962C8B-B14F-4D97-AF65-F5344CB8AC3E}">
        <p14:creationId xmlns:p14="http://schemas.microsoft.com/office/powerpoint/2010/main" val="263821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32A56D-38A0-E841-737E-FE629E742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69" y="649315"/>
            <a:ext cx="4094578" cy="2718051"/>
          </a:xfrm>
          <a:prstGeom prst="rect">
            <a:avLst/>
          </a:prstGeom>
        </p:spPr>
      </p:pic>
      <p:pic>
        <p:nvPicPr>
          <p:cNvPr id="3" name="Picture 2">
            <a:extLst>
              <a:ext uri="{FF2B5EF4-FFF2-40B4-BE49-F238E27FC236}">
                <a16:creationId xmlns:a16="http://schemas.microsoft.com/office/drawing/2014/main" id="{3C2444B7-3C6E-09B5-3390-25C1CDA9FC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900378"/>
            <a:ext cx="4226866" cy="2832182"/>
          </a:xfrm>
          <a:prstGeom prst="rect">
            <a:avLst/>
          </a:prstGeom>
          <a:noFill/>
        </p:spPr>
      </p:pic>
      <p:sp>
        <p:nvSpPr>
          <p:cNvPr id="15363" name="Rectangle 6"/>
          <p:cNvSpPr>
            <a:spLocks noChangeArrowheads="1"/>
          </p:cNvSpPr>
          <p:nvPr/>
        </p:nvSpPr>
        <p:spPr bwMode="auto">
          <a:xfrm>
            <a:off x="99507" y="125440"/>
            <a:ext cx="4675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800" dirty="0">
                <a:solidFill>
                  <a:srgbClr val="000000"/>
                </a:solidFill>
                <a:latin typeface="Calibri" panose="020F0502020204030204" pitchFamily="34" charset="0"/>
              </a:rPr>
              <a:t>Stratified Columnar Epithelium</a:t>
            </a:r>
          </a:p>
        </p:txBody>
      </p:sp>
      <p:sp>
        <p:nvSpPr>
          <p:cNvPr id="16387" name="Rectangle 6"/>
          <p:cNvSpPr>
            <a:spLocks noChangeArrowheads="1"/>
          </p:cNvSpPr>
          <p:nvPr/>
        </p:nvSpPr>
        <p:spPr bwMode="auto">
          <a:xfrm>
            <a:off x="4922514" y="3367366"/>
            <a:ext cx="3525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800" dirty="0">
                <a:solidFill>
                  <a:srgbClr val="000000"/>
                </a:solidFill>
                <a:latin typeface="Calibri" panose="020F0502020204030204" pitchFamily="34" charset="0"/>
              </a:rPr>
              <a:t>Transitional Epithelium</a:t>
            </a:r>
          </a:p>
        </p:txBody>
      </p:sp>
    </p:spTree>
    <p:extLst>
      <p:ext uri="{BB962C8B-B14F-4D97-AF65-F5344CB8AC3E}">
        <p14:creationId xmlns:p14="http://schemas.microsoft.com/office/powerpoint/2010/main" val="3074231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7112" y="4724400"/>
            <a:ext cx="1943100" cy="182880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0455" t="19322" r="6626" b="6780"/>
          <a:stretch/>
        </p:blipFill>
        <p:spPr>
          <a:xfrm>
            <a:off x="3496827" y="2683451"/>
            <a:ext cx="1919235" cy="145701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220" y="1449670"/>
            <a:ext cx="2152650" cy="2124075"/>
          </a:xfrm>
          <a:prstGeom prst="rect">
            <a:avLst/>
          </a:prstGeom>
        </p:spPr>
      </p:pic>
      <p:sp>
        <p:nvSpPr>
          <p:cNvPr id="5" name="Text Box 4"/>
          <p:cNvSpPr txBox="1">
            <a:spLocks noChangeArrowheads="1"/>
          </p:cNvSpPr>
          <p:nvPr/>
        </p:nvSpPr>
        <p:spPr bwMode="auto">
          <a:xfrm>
            <a:off x="1303119" y="68880"/>
            <a:ext cx="71395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3600" b="1" dirty="0">
                <a:solidFill>
                  <a:srgbClr val="CC6600"/>
                </a:solidFill>
                <a:latin typeface="Calibri" panose="020F0502020204030204" pitchFamily="34" charset="0"/>
              </a:rPr>
              <a:t>The 3 Elements of Connective Tissue</a:t>
            </a:r>
          </a:p>
        </p:txBody>
      </p:sp>
      <p:sp>
        <p:nvSpPr>
          <p:cNvPr id="8" name="Rectangle 13"/>
          <p:cNvSpPr>
            <a:spLocks noChangeArrowheads="1"/>
          </p:cNvSpPr>
          <p:nvPr/>
        </p:nvSpPr>
        <p:spPr bwMode="auto">
          <a:xfrm>
            <a:off x="358964" y="877136"/>
            <a:ext cx="27551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000" b="1" dirty="0">
                <a:solidFill>
                  <a:srgbClr val="000000"/>
                </a:solidFill>
                <a:latin typeface="Calibri" panose="020F0502020204030204" pitchFamily="34" charset="0"/>
              </a:rPr>
              <a:t>1. A variety of Cell types</a:t>
            </a:r>
          </a:p>
        </p:txBody>
      </p:sp>
      <p:sp>
        <p:nvSpPr>
          <p:cNvPr id="11" name="Rectangle 13"/>
          <p:cNvSpPr>
            <a:spLocks noChangeArrowheads="1"/>
          </p:cNvSpPr>
          <p:nvPr/>
        </p:nvSpPr>
        <p:spPr bwMode="auto">
          <a:xfrm>
            <a:off x="3362099" y="2164186"/>
            <a:ext cx="32523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000" b="1" dirty="0">
                <a:solidFill>
                  <a:srgbClr val="000000"/>
                </a:solidFill>
                <a:latin typeface="Calibri" panose="020F0502020204030204" pitchFamily="34" charset="0"/>
              </a:rPr>
              <a:t>2. A variety of Protein/Fibers</a:t>
            </a:r>
          </a:p>
        </p:txBody>
      </p:sp>
      <p:sp>
        <p:nvSpPr>
          <p:cNvPr id="12" name="Rectangle 13"/>
          <p:cNvSpPr>
            <a:spLocks noChangeArrowheads="1"/>
          </p:cNvSpPr>
          <p:nvPr/>
        </p:nvSpPr>
        <p:spPr bwMode="auto">
          <a:xfrm>
            <a:off x="5428717" y="4140462"/>
            <a:ext cx="33426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000" b="1" dirty="0">
                <a:solidFill>
                  <a:srgbClr val="000000"/>
                </a:solidFill>
                <a:latin typeface="Calibri" panose="020F0502020204030204" pitchFamily="34" charset="0"/>
              </a:rPr>
              <a:t>3. Various Ground Substances</a:t>
            </a:r>
          </a:p>
        </p:txBody>
      </p:sp>
    </p:spTree>
    <p:extLst>
      <p:ext uri="{BB962C8B-B14F-4D97-AF65-F5344CB8AC3E}">
        <p14:creationId xmlns:p14="http://schemas.microsoft.com/office/powerpoint/2010/main" val="119628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9C0588-843A-10DD-2817-C907F877D755}"/>
              </a:ext>
            </a:extLst>
          </p:cNvPr>
          <p:cNvSpPr txBox="1"/>
          <p:nvPr/>
        </p:nvSpPr>
        <p:spPr>
          <a:xfrm>
            <a:off x="395578" y="321739"/>
            <a:ext cx="8595608" cy="5816977"/>
          </a:xfrm>
          <a:prstGeom prst="rect">
            <a:avLst/>
          </a:prstGeom>
          <a:noFill/>
        </p:spPr>
        <p:txBody>
          <a:bodyPr wrap="square">
            <a:spAutoFit/>
          </a:bodyPr>
          <a:lstStyle/>
          <a:p>
            <a:pPr marL="0" marR="0" algn="just"/>
            <a:r>
              <a:rPr lang="en-US" sz="2000" b="1" u="sng" dirty="0">
                <a:solidFill>
                  <a:srgbClr val="FF9900"/>
                </a:solidFill>
                <a:effectLst/>
                <a:latin typeface="Calibri" panose="020F0502020204030204" pitchFamily="34" charset="0"/>
                <a:ea typeface="Calibri" panose="020F0502020204030204" pitchFamily="34" charset="0"/>
                <a:cs typeface="Calibri" panose="020F0502020204030204" pitchFamily="34" charset="0"/>
              </a:rPr>
              <a:t>1. Cells of Connective </a:t>
            </a:r>
            <a:r>
              <a:rPr lang="en-US" sz="2000" b="1" u="sng" dirty="0">
                <a:solidFill>
                  <a:srgbClr val="FF9900"/>
                </a:solidFill>
                <a:latin typeface="Calibri" panose="020F0502020204030204" pitchFamily="34" charset="0"/>
                <a:ea typeface="Calibri" panose="020F0502020204030204" pitchFamily="34" charset="0"/>
                <a:cs typeface="Calibri" panose="020F0502020204030204" pitchFamily="34" charset="0"/>
              </a:rPr>
              <a:t>T</a:t>
            </a:r>
            <a:r>
              <a:rPr lang="en-US" sz="2000" b="1" u="sng" dirty="0">
                <a:solidFill>
                  <a:srgbClr val="FF9900"/>
                </a:solidFill>
                <a:effectLst/>
                <a:latin typeface="Calibri" panose="020F0502020204030204" pitchFamily="34" charset="0"/>
                <a:ea typeface="Calibri" panose="020F0502020204030204" pitchFamily="34" charset="0"/>
                <a:cs typeface="Calibri" panose="020F0502020204030204" pitchFamily="34" charset="0"/>
              </a:rPr>
              <a:t>issue</a:t>
            </a:r>
          </a:p>
          <a:p>
            <a:pPr marL="0" marR="0" algn="just"/>
            <a:r>
              <a:rPr lang="en-US" sz="1800" b="1" dirty="0">
                <a:effectLst/>
                <a:latin typeface="Calibri" panose="020F0502020204030204" pitchFamily="34" charset="0"/>
                <a:ea typeface="Calibri" panose="020F0502020204030204" pitchFamily="34" charset="0"/>
                <a:cs typeface="Calibri" panose="020F0502020204030204" pitchFamily="34" charset="0"/>
              </a:rPr>
              <a:t>1)</a:t>
            </a:r>
            <a:r>
              <a:rPr lang="en-US" sz="1800" dirty="0">
                <a:effectLst/>
                <a:latin typeface="Calibri" panose="020F0502020204030204" pitchFamily="34" charset="0"/>
                <a:ea typeface="Calibri" panose="020F0502020204030204" pitchFamily="34" charset="0"/>
                <a:cs typeface="Calibri" panose="020F0502020204030204" pitchFamily="34" charset="0"/>
              </a:rPr>
              <a:t> Fixed cells, fibroblasts, adipocytes, chondrocytes, chondroblasts, osteocytes, osteoblast.</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algn="just"/>
            <a:r>
              <a:rPr lang="en-US" sz="1400" dirty="0">
                <a:effectLst/>
                <a:latin typeface="Calibri" panose="020F0502020204030204" pitchFamily="34" charset="0"/>
                <a:ea typeface="Calibri" panose="020F0502020204030204" pitchFamily="34" charset="0"/>
                <a:cs typeface="Calibri" panose="020F0502020204030204" pitchFamily="34" charset="0"/>
              </a:rPr>
              <a:t> </a:t>
            </a:r>
          </a:p>
          <a:p>
            <a:pPr marL="0" marR="0" algn="just"/>
            <a:r>
              <a:rPr lang="en-US" sz="1800" b="1" dirty="0">
                <a:effectLst/>
                <a:latin typeface="Calibri" panose="020F0502020204030204" pitchFamily="34" charset="0"/>
                <a:ea typeface="Calibri" panose="020F0502020204030204" pitchFamily="34" charset="0"/>
                <a:cs typeface="Calibri" panose="020F0502020204030204" pitchFamily="34" charset="0"/>
              </a:rPr>
              <a:t>2)</a:t>
            </a:r>
            <a:r>
              <a:rPr lang="en-US" sz="1800" dirty="0">
                <a:effectLst/>
                <a:latin typeface="Calibri" panose="020F0502020204030204" pitchFamily="34" charset="0"/>
                <a:ea typeface="Calibri" panose="020F0502020204030204" pitchFamily="34" charset="0"/>
                <a:cs typeface="Calibri" panose="020F0502020204030204" pitchFamily="34" charset="0"/>
              </a:rPr>
              <a:t> Wandering cells, like macrophages, mast cells, erythrocytes and leukocytes.</a:t>
            </a:r>
          </a:p>
          <a:p>
            <a:pPr marL="0" marR="0" algn="just"/>
            <a:r>
              <a:rPr lang="en-US" sz="1600" dirty="0">
                <a:effectLst/>
                <a:latin typeface="Calibri" panose="020F0502020204030204" pitchFamily="34" charset="0"/>
                <a:ea typeface="Calibri" panose="020F0502020204030204" pitchFamily="34" charset="0"/>
                <a:cs typeface="Calibri" panose="020F0502020204030204" pitchFamily="34" charset="0"/>
              </a:rPr>
              <a:t>  </a:t>
            </a:r>
          </a:p>
          <a:p>
            <a:pPr marL="0" marR="0" algn="just"/>
            <a:r>
              <a:rPr lang="en-US" sz="2000" b="1" u="sng" dirty="0">
                <a:solidFill>
                  <a:srgbClr val="CC3300"/>
                </a:solidFill>
                <a:effectLst/>
                <a:latin typeface="Calibri" panose="020F0502020204030204" pitchFamily="34" charset="0"/>
                <a:ea typeface="Calibri" panose="020F0502020204030204" pitchFamily="34" charset="0"/>
                <a:cs typeface="Calibri" panose="020F0502020204030204" pitchFamily="34" charset="0"/>
              </a:rPr>
              <a:t>2. Fibers in Connective Tissue:</a:t>
            </a:r>
          </a:p>
          <a:p>
            <a:pPr marL="0" marR="0" algn="just"/>
            <a:r>
              <a:rPr lang="en-US" sz="1800" b="1" dirty="0">
                <a:effectLst/>
                <a:latin typeface="Calibri" panose="020F0502020204030204" pitchFamily="34" charset="0"/>
                <a:ea typeface="Calibri" panose="020F0502020204030204" pitchFamily="34" charset="0"/>
                <a:cs typeface="Calibri" panose="020F0502020204030204" pitchFamily="34" charset="0"/>
              </a:rPr>
              <a:t>1)</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u="sng" dirty="0">
                <a:effectLst/>
                <a:latin typeface="Calibri" panose="020F0502020204030204" pitchFamily="34" charset="0"/>
                <a:ea typeface="Calibri" panose="020F0502020204030204" pitchFamily="34" charset="0"/>
                <a:cs typeface="Calibri" panose="020F0502020204030204" pitchFamily="34" charset="0"/>
              </a:rPr>
              <a:t>Collagen</a:t>
            </a:r>
            <a:r>
              <a:rPr lang="en-US" sz="1800" dirty="0">
                <a:effectLst/>
                <a:latin typeface="Calibri" panose="020F0502020204030204" pitchFamily="34" charset="0"/>
                <a:ea typeface="Calibri" panose="020F0502020204030204" pitchFamily="34" charset="0"/>
                <a:cs typeface="Calibri" panose="020F0502020204030204" pitchFamily="34" charset="0"/>
              </a:rPr>
              <a:t>: thick, strong and unbranched (most common is type I collagen). </a:t>
            </a:r>
          </a:p>
          <a:p>
            <a:pPr marL="0" marR="0" algn="just"/>
            <a:r>
              <a:rPr lang="en-US" sz="1800" dirty="0">
                <a:effectLst/>
                <a:latin typeface="Calibri" panose="020F0502020204030204" pitchFamily="34" charset="0"/>
                <a:ea typeface="Calibri" panose="020F0502020204030204" pitchFamily="34" charset="0"/>
                <a:cs typeface="Calibri" panose="020F0502020204030204" pitchFamily="34" charset="0"/>
              </a:rPr>
              <a:t>White in body, stains pink and blue in histology.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algn="just"/>
            <a:r>
              <a:rPr lang="en-US" sz="1600" b="1"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algn="just"/>
            <a:r>
              <a:rPr lang="en-US" sz="1800" b="1" dirty="0">
                <a:effectLst/>
                <a:latin typeface="Calibri" panose="020F0502020204030204" pitchFamily="34" charset="0"/>
                <a:ea typeface="Calibri" panose="020F0502020204030204" pitchFamily="34" charset="0"/>
                <a:cs typeface="Calibri" panose="020F0502020204030204" pitchFamily="34" charset="0"/>
              </a:rPr>
              <a:t>2)</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u="sng" dirty="0">
                <a:effectLst/>
                <a:latin typeface="Calibri" panose="020F0502020204030204" pitchFamily="34" charset="0"/>
                <a:ea typeface="Calibri" panose="020F0502020204030204" pitchFamily="34" charset="0"/>
                <a:cs typeface="Calibri" panose="020F0502020204030204" pitchFamily="34" charset="0"/>
              </a:rPr>
              <a:t>Reticular</a:t>
            </a:r>
            <a:r>
              <a:rPr lang="en-US" sz="1800" dirty="0">
                <a:effectLst/>
                <a:latin typeface="Calibri" panose="020F0502020204030204" pitchFamily="34" charset="0"/>
                <a:ea typeface="Calibri" panose="020F0502020204030204" pitchFamily="34" charset="0"/>
                <a:cs typeface="Calibri" panose="020F0502020204030204" pitchFamily="34" charset="0"/>
              </a:rPr>
              <a:t>: very thin (type III collagen), fine, branching (‘network’) and flexible.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algn="just"/>
            <a:r>
              <a:rPr lang="en-US" sz="1600" b="1"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algn="just"/>
            <a:r>
              <a:rPr lang="en-US" sz="1800" b="1" dirty="0">
                <a:effectLst/>
                <a:latin typeface="Calibri" panose="020F0502020204030204" pitchFamily="34" charset="0"/>
                <a:ea typeface="Calibri" panose="020F0502020204030204" pitchFamily="34" charset="0"/>
                <a:cs typeface="Calibri" panose="020F0502020204030204" pitchFamily="34" charset="0"/>
              </a:rPr>
              <a:t>3)</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u="sng" dirty="0">
                <a:effectLst/>
                <a:latin typeface="Calibri" panose="020F0502020204030204" pitchFamily="34" charset="0"/>
                <a:ea typeface="Calibri" panose="020F0502020204030204" pitchFamily="34" charset="0"/>
                <a:cs typeface="Calibri" panose="020F0502020204030204" pitchFamily="34" charset="0"/>
              </a:rPr>
              <a:t>Elastic</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medium thickness, </a:t>
            </a:r>
            <a:r>
              <a:rPr lang="en-US" sz="1800" dirty="0">
                <a:effectLst/>
                <a:latin typeface="Calibri" panose="020F0502020204030204" pitchFamily="34" charset="0"/>
                <a:ea typeface="Calibri" panose="020F0502020204030204" pitchFamily="34" charset="0"/>
                <a:cs typeface="Calibri" panose="020F0502020204030204" pitchFamily="34" charset="0"/>
              </a:rPr>
              <a:t>from elastin, often seen in coils. </a:t>
            </a:r>
          </a:p>
          <a:p>
            <a:pPr marL="0" marR="0" algn="just"/>
            <a:r>
              <a:rPr lang="en-US" sz="1800" dirty="0">
                <a:effectLst/>
                <a:latin typeface="Calibri" panose="020F0502020204030204" pitchFamily="34" charset="0"/>
                <a:ea typeface="Calibri" panose="020F0502020204030204" pitchFamily="34" charset="0"/>
                <a:cs typeface="Calibri" panose="020F0502020204030204" pitchFamily="34" charset="0"/>
              </a:rPr>
              <a:t>Yellow in body, stains dark in histology.</a:t>
            </a:r>
            <a:endParaRPr lang="en-US" sz="1600" dirty="0">
              <a:latin typeface="Calibri" panose="020F0502020204030204" pitchFamily="34" charset="0"/>
              <a:ea typeface="Calibri" panose="020F0502020204030204" pitchFamily="34" charset="0"/>
              <a:cs typeface="Calibri" panose="020F0502020204030204" pitchFamily="34" charset="0"/>
            </a:endParaRPr>
          </a:p>
          <a:p>
            <a:pPr algn="just"/>
            <a:endParaRPr lang="en-US" sz="16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US" sz="20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3. Ground Substance of Connective Tissue:</a:t>
            </a:r>
          </a:p>
          <a:p>
            <a:pPr algn="just"/>
            <a:r>
              <a:rPr lang="en-US" sz="1800" dirty="0">
                <a:effectLst/>
                <a:latin typeface="Calibri" panose="020F0502020204030204" pitchFamily="34" charset="0"/>
                <a:ea typeface="Calibri" panose="020F0502020204030204" pitchFamily="34" charset="0"/>
                <a:cs typeface="Calibri" panose="020F0502020204030204" pitchFamily="34" charset="0"/>
              </a:rPr>
              <a:t>Most common components of connective tissue ground substance are: </a:t>
            </a:r>
            <a:r>
              <a:rPr lang="en-US" sz="1800" b="1" dirty="0">
                <a:effectLst/>
                <a:latin typeface="Calibri" panose="020F0502020204030204" pitchFamily="34" charset="0"/>
                <a:ea typeface="Calibri" panose="020F0502020204030204" pitchFamily="34" charset="0"/>
                <a:cs typeface="Calibri" panose="020F0502020204030204" pitchFamily="34" charset="0"/>
              </a:rPr>
              <a:t>1)</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Hyaluronic acid</a:t>
            </a:r>
            <a:r>
              <a:rPr lang="en-US" sz="1800" dirty="0">
                <a:effectLst/>
                <a:latin typeface="Calibri" panose="020F0502020204030204" pitchFamily="34" charset="0"/>
                <a:ea typeface="Calibri" panose="020F0502020204030204" pitchFamily="34" charset="0"/>
                <a:cs typeface="Calibri" panose="020F0502020204030204" pitchFamily="34" charset="0"/>
              </a:rPr>
              <a:t>, and </a:t>
            </a:r>
            <a:r>
              <a:rPr lang="en-US" sz="1800" b="1" dirty="0">
                <a:effectLst/>
                <a:latin typeface="Calibri" panose="020F0502020204030204" pitchFamily="34" charset="0"/>
                <a:ea typeface="Calibri" panose="020F0502020204030204" pitchFamily="34" charset="0"/>
                <a:cs typeface="Calibri" panose="020F0502020204030204" pitchFamily="34" charset="0"/>
              </a:rPr>
              <a:t>2)</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Glycosaminoglycans </a:t>
            </a:r>
            <a:r>
              <a:rPr lang="en-US" sz="1800" dirty="0">
                <a:effectLst/>
                <a:latin typeface="Calibri" panose="020F0502020204030204" pitchFamily="34" charset="0"/>
                <a:ea typeface="Calibri" panose="020F0502020204030204" pitchFamily="34" charset="0"/>
                <a:cs typeface="Calibri" panose="020F0502020204030204" pitchFamily="34" charset="0"/>
              </a:rPr>
              <a:t>(Mucopolysaccharides). </a:t>
            </a:r>
          </a:p>
          <a:p>
            <a:pPr algn="just"/>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r>
              <a:rPr lang="en-US" sz="1800" dirty="0">
                <a:effectLst/>
                <a:latin typeface="Calibri" panose="020F0502020204030204" pitchFamily="34" charset="0"/>
                <a:ea typeface="Calibri" panose="020F0502020204030204" pitchFamily="34" charset="0"/>
                <a:cs typeface="Calibri" panose="020F0502020204030204" pitchFamily="34" charset="0"/>
              </a:rPr>
              <a:t>Plus: </a:t>
            </a:r>
            <a:r>
              <a:rPr lang="en-US" sz="1800" b="1" dirty="0">
                <a:effectLst/>
                <a:latin typeface="Calibri" panose="020F0502020204030204" pitchFamily="34" charset="0"/>
                <a:ea typeface="Calibri" panose="020F0502020204030204" pitchFamily="34" charset="0"/>
                <a:cs typeface="Calibri" panose="020F0502020204030204" pitchFamily="34" charset="0"/>
              </a:rPr>
              <a:t>Chondroitin sulfate </a:t>
            </a:r>
            <a:r>
              <a:rPr lang="en-US" sz="1800" dirty="0">
                <a:effectLst/>
                <a:latin typeface="Calibri" panose="020F0502020204030204" pitchFamily="34" charset="0"/>
                <a:ea typeface="Calibri" panose="020F0502020204030204" pitchFamily="34" charset="0"/>
                <a:cs typeface="Calibri" panose="020F0502020204030204" pitchFamily="34" charset="0"/>
              </a:rPr>
              <a:t>is found in all cartilage tissue, it’s responsibly for the ‘rubbery’ matrix. Also, </a:t>
            </a:r>
            <a:r>
              <a:rPr lang="en-US" b="1" dirty="0">
                <a:latin typeface="Calibri" panose="020F0502020204030204" pitchFamily="34" charset="0"/>
                <a:ea typeface="Calibri" panose="020F0502020204030204" pitchFamily="34" charset="0"/>
                <a:cs typeface="Calibri" panose="020F0502020204030204" pitchFamily="34" charset="0"/>
              </a:rPr>
              <a:t>Calcium hydroxyapatite </a:t>
            </a:r>
            <a:r>
              <a:rPr lang="en-US" dirty="0">
                <a:latin typeface="Calibri" panose="020F0502020204030204" pitchFamily="34" charset="0"/>
                <a:ea typeface="Times New Roman" panose="02020603050405020304" pitchFamily="18" charset="0"/>
                <a:cs typeface="Times New Roman" panose="02020603050405020304" pitchFamily="18" charset="0"/>
              </a:rPr>
              <a:t>Ca</a:t>
            </a:r>
            <a:r>
              <a:rPr lang="en-US" baseline="-25000" dirty="0">
                <a:latin typeface="Calibri" panose="020F0502020204030204" pitchFamily="34" charset="0"/>
                <a:ea typeface="Times New Roman" panose="02020603050405020304" pitchFamily="18" charset="0"/>
                <a:cs typeface="Times New Roman" panose="02020603050405020304" pitchFamily="18" charset="0"/>
              </a:rPr>
              <a:t>10</a:t>
            </a:r>
            <a:r>
              <a:rPr lang="en-US" dirty="0">
                <a:latin typeface="Calibri" panose="020F0502020204030204" pitchFamily="34" charset="0"/>
                <a:ea typeface="Times New Roman" panose="02020603050405020304" pitchFamily="18" charset="0"/>
                <a:cs typeface="Times New Roman" panose="02020603050405020304" pitchFamily="18" charset="0"/>
              </a:rPr>
              <a:t>(PO</a:t>
            </a:r>
            <a:r>
              <a:rPr lang="en-US" baseline="-25000" dirty="0">
                <a:latin typeface="Calibri" panose="020F0502020204030204" pitchFamily="34" charset="0"/>
                <a:ea typeface="Times New Roman" panose="02020603050405020304" pitchFamily="18" charset="0"/>
                <a:cs typeface="Times New Roman" panose="02020603050405020304" pitchFamily="18" charset="0"/>
              </a:rPr>
              <a:t>4</a:t>
            </a:r>
            <a:r>
              <a:rPr lang="en-US" dirty="0">
                <a:latin typeface="Calibri" panose="020F0502020204030204" pitchFamily="34" charset="0"/>
                <a:ea typeface="Times New Roman" panose="02020603050405020304" pitchFamily="18" charset="0"/>
                <a:cs typeface="Times New Roman" panose="02020603050405020304" pitchFamily="18" charset="0"/>
              </a:rPr>
              <a:t>)</a:t>
            </a:r>
            <a:r>
              <a:rPr lang="en-US" baseline="-25000" dirty="0">
                <a:latin typeface="Calibri" panose="020F0502020204030204" pitchFamily="34" charset="0"/>
                <a:ea typeface="Times New Roman" panose="02020603050405020304" pitchFamily="18" charset="0"/>
                <a:cs typeface="Times New Roman" panose="02020603050405020304" pitchFamily="18" charset="0"/>
              </a:rPr>
              <a:t>6</a:t>
            </a:r>
            <a:r>
              <a:rPr lang="en-US" dirty="0">
                <a:latin typeface="Calibri" panose="020F0502020204030204" pitchFamily="34" charset="0"/>
                <a:ea typeface="Times New Roman" panose="02020603050405020304" pitchFamily="18" charset="0"/>
                <a:cs typeface="Times New Roman" panose="02020603050405020304" pitchFamily="18" charset="0"/>
              </a:rPr>
              <a:t>.2OH </a:t>
            </a:r>
            <a:r>
              <a:rPr lang="en-US" dirty="0">
                <a:latin typeface="Calibri" panose="020F0502020204030204" pitchFamily="34" charset="0"/>
                <a:ea typeface="Calibri" panose="020F0502020204030204" pitchFamily="34" charset="0"/>
                <a:cs typeface="Calibri" panose="020F0502020204030204" pitchFamily="34" charset="0"/>
              </a:rPr>
              <a:t>(a calcified crystalline structure) is found in bone, it makes the matrix hard (calcified).</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221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53D0D6-7302-2120-70D5-8F51641DCF61}"/>
              </a:ext>
            </a:extLst>
          </p:cNvPr>
          <p:cNvSpPr txBox="1"/>
          <p:nvPr/>
        </p:nvSpPr>
        <p:spPr>
          <a:xfrm>
            <a:off x="262393" y="320548"/>
            <a:ext cx="8102379" cy="5849037"/>
          </a:xfrm>
          <a:prstGeom prst="rect">
            <a:avLst/>
          </a:prstGeom>
          <a:noFill/>
        </p:spPr>
        <p:txBody>
          <a:bodyPr wrap="square">
            <a:spAutoFit/>
          </a:bodyPr>
          <a:lstStyle/>
          <a:p>
            <a:pPr marL="342900" marR="0" indent="-342900" algn="just">
              <a:buAutoNum type="alphaUcPeriod"/>
            </a:pPr>
            <a:r>
              <a:rPr lang="en-US" sz="2400" b="1" dirty="0">
                <a:solidFill>
                  <a:srgbClr val="CC3300"/>
                </a:solidFill>
                <a:effectLst/>
                <a:latin typeface="Calibri" panose="020F0502020204030204" pitchFamily="34" charset="0"/>
                <a:ea typeface="Calibri" panose="020F0502020204030204" pitchFamily="34" charset="0"/>
                <a:cs typeface="Calibri" panose="020F0502020204030204" pitchFamily="34" charset="0"/>
              </a:rPr>
              <a:t>Functions of Connective Tissue</a:t>
            </a:r>
          </a:p>
          <a:p>
            <a:pPr marR="0" algn="just"/>
            <a:endParaRPr lang="en-US" sz="1800" dirty="0">
              <a:solidFill>
                <a:srgbClr val="CC33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ts val="2500"/>
              </a:lnSpc>
            </a:pPr>
            <a:r>
              <a:rPr lang="en-US" sz="1800" b="1" dirty="0">
                <a:effectLst/>
                <a:latin typeface="Calibri" panose="020F0502020204030204" pitchFamily="34" charset="0"/>
                <a:ea typeface="Calibri" panose="020F0502020204030204" pitchFamily="34" charset="0"/>
                <a:cs typeface="Calibri" panose="020F0502020204030204" pitchFamily="34" charset="0"/>
              </a:rPr>
              <a:t>1)</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u="sng" dirty="0">
                <a:solidFill>
                  <a:srgbClr val="3366CC"/>
                </a:solidFill>
                <a:effectLst/>
                <a:latin typeface="Calibri" panose="020F0502020204030204" pitchFamily="34" charset="0"/>
                <a:ea typeface="Calibri" panose="020F0502020204030204" pitchFamily="34" charset="0"/>
                <a:cs typeface="Calibri" panose="020F0502020204030204" pitchFamily="34" charset="0"/>
              </a:rPr>
              <a:t>Structural Framework</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 For internal interconnecting, packing, binding tissues.</a:t>
            </a:r>
          </a:p>
          <a:p>
            <a:pPr marL="0" marR="0" algn="just">
              <a:lnSpc>
                <a:spcPts val="2500"/>
              </a:lnSpc>
            </a:pP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0" marR="0" algn="just">
              <a:lnSpc>
                <a:spcPts val="2500"/>
              </a:lnSpc>
            </a:pPr>
            <a:r>
              <a:rPr lang="en-US" sz="1800" b="1" dirty="0">
                <a:effectLst/>
                <a:latin typeface="Calibri" panose="020F0502020204030204" pitchFamily="34" charset="0"/>
                <a:ea typeface="Calibri" panose="020F0502020204030204" pitchFamily="34" charset="0"/>
                <a:cs typeface="Calibri" panose="020F0502020204030204" pitchFamily="34" charset="0"/>
              </a:rPr>
              <a:t>2)</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u="sng" dirty="0">
                <a:solidFill>
                  <a:srgbClr val="3366CC"/>
                </a:solidFill>
                <a:effectLst/>
                <a:latin typeface="Calibri" panose="020F0502020204030204" pitchFamily="34" charset="0"/>
                <a:ea typeface="Calibri" panose="020F0502020204030204" pitchFamily="34" charset="0"/>
                <a:cs typeface="Calibri" panose="020F0502020204030204" pitchFamily="34" charset="0"/>
              </a:rPr>
              <a:t>Protection</a:t>
            </a:r>
            <a:r>
              <a:rPr lang="en-US" sz="1800" b="1" dirty="0">
                <a:solidFill>
                  <a:srgbClr val="3366C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 Insulates vital organs (skull, rib cage, adipose), buffers and cushions internal organs (areolar and reticular) cover and bind many organs.</a:t>
            </a:r>
          </a:p>
          <a:p>
            <a:pPr marL="0" marR="0" algn="just">
              <a:lnSpc>
                <a:spcPts val="2500"/>
              </a:lnSpc>
            </a:pP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0" marR="0" algn="just">
              <a:lnSpc>
                <a:spcPts val="2500"/>
              </a:lnSpc>
            </a:pPr>
            <a:r>
              <a:rPr lang="en-US" sz="1800" b="1" dirty="0">
                <a:effectLst/>
                <a:latin typeface="Calibri" panose="020F0502020204030204" pitchFamily="34" charset="0"/>
                <a:ea typeface="Calibri" panose="020F0502020204030204" pitchFamily="34" charset="0"/>
                <a:cs typeface="Calibri" panose="020F0502020204030204" pitchFamily="34" charset="0"/>
              </a:rPr>
              <a:t>3)</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u="sng" dirty="0">
                <a:solidFill>
                  <a:srgbClr val="3366CC"/>
                </a:solidFill>
                <a:effectLst/>
                <a:latin typeface="Calibri" panose="020F0502020204030204" pitchFamily="34" charset="0"/>
                <a:ea typeface="Calibri" panose="020F0502020204030204" pitchFamily="34" charset="0"/>
                <a:cs typeface="Calibri" panose="020F0502020204030204" pitchFamily="34" charset="0"/>
              </a:rPr>
              <a:t>Storage within Body</a:t>
            </a:r>
            <a:r>
              <a:rPr lang="en-US" sz="1800" b="1" dirty="0">
                <a:solidFill>
                  <a:srgbClr val="3366C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 Adipose stores energy (as triglycerides or fats). Bone stores minerals calcium and phosphate, plus many trace minerals in its calcified matrix.   </a:t>
            </a:r>
          </a:p>
          <a:p>
            <a:pPr marL="0" marR="0" algn="just">
              <a:lnSpc>
                <a:spcPts val="2500"/>
              </a:lnSpc>
            </a:pP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0" marR="0" algn="just">
              <a:lnSpc>
                <a:spcPts val="2500"/>
              </a:lnSpc>
            </a:pPr>
            <a:r>
              <a:rPr lang="en-US" sz="1800" b="1" dirty="0">
                <a:effectLst/>
                <a:latin typeface="Calibri" panose="020F0502020204030204" pitchFamily="34" charset="0"/>
                <a:ea typeface="Calibri" panose="020F0502020204030204" pitchFamily="34" charset="0"/>
                <a:cs typeface="Calibri" panose="020F0502020204030204" pitchFamily="34" charset="0"/>
              </a:rPr>
              <a:t>4)</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u="sng" dirty="0">
                <a:solidFill>
                  <a:srgbClr val="3366CC"/>
                </a:solidFill>
                <a:effectLst/>
                <a:latin typeface="Calibri" panose="020F0502020204030204" pitchFamily="34" charset="0"/>
                <a:ea typeface="Calibri" panose="020F0502020204030204" pitchFamily="34" charset="0"/>
                <a:cs typeface="Calibri" panose="020F0502020204030204" pitchFamily="34" charset="0"/>
              </a:rPr>
              <a:t>Transportation</a:t>
            </a:r>
            <a:r>
              <a:rPr lang="en-US" sz="1800" dirty="0">
                <a:effectLst/>
                <a:latin typeface="Calibri" panose="020F0502020204030204" pitchFamily="34" charset="0"/>
                <a:ea typeface="Calibri" panose="020F0502020204030204" pitchFamily="34" charset="0"/>
                <a:cs typeface="Calibri" panose="020F0502020204030204" pitchFamily="34" charset="0"/>
              </a:rPr>
              <a:t> – Blood and lymph fluids transport material through the body.</a:t>
            </a:r>
          </a:p>
          <a:p>
            <a:pPr marL="0" marR="0" algn="just">
              <a:lnSpc>
                <a:spcPts val="2500"/>
              </a:lnSpc>
            </a:pP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algn="just">
              <a:lnSpc>
                <a:spcPts val="2500"/>
              </a:lnSpc>
            </a:pPr>
            <a:r>
              <a:rPr lang="en-US" sz="1800" b="1" dirty="0">
                <a:effectLst/>
                <a:latin typeface="Calibri" panose="020F0502020204030204" pitchFamily="34" charset="0"/>
                <a:ea typeface="Calibri" panose="020F0502020204030204" pitchFamily="34" charset="0"/>
                <a:cs typeface="Calibri" panose="020F0502020204030204" pitchFamily="34" charset="0"/>
              </a:rPr>
              <a:t>5)</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u="sng" dirty="0">
                <a:solidFill>
                  <a:srgbClr val="3366CC"/>
                </a:solidFill>
                <a:effectLst/>
                <a:latin typeface="Calibri" panose="020F0502020204030204" pitchFamily="34" charset="0"/>
                <a:ea typeface="Calibri" panose="020F0502020204030204" pitchFamily="34" charset="0"/>
                <a:cs typeface="Calibri" panose="020F0502020204030204" pitchFamily="34" charset="0"/>
              </a:rPr>
              <a:t>Repair and Healing</a:t>
            </a:r>
            <a:r>
              <a:rPr lang="en-US" sz="1800" b="1" dirty="0">
                <a:solidFill>
                  <a:srgbClr val="3366CC"/>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 CT is the ultimate ‘fallback’ tissue for healing and making repairs in body. Any gap or injury is filled by CT. Scar tissue usually result of ‘back-filling’ with collagen fibers when a wound is deep or significant. </a:t>
            </a:r>
          </a:p>
          <a:p>
            <a:pPr algn="just">
              <a:lnSpc>
                <a:spcPts val="2500"/>
              </a:lnSpc>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ts val="2500"/>
              </a:lnSpc>
            </a:pPr>
            <a:r>
              <a:rPr lang="en-US" sz="1800" u="sng" dirty="0">
                <a:effectLst/>
                <a:latin typeface="Calibri" panose="020F0502020204030204" pitchFamily="34" charset="0"/>
                <a:ea typeface="Calibri" panose="020F0502020204030204" pitchFamily="34" charset="0"/>
                <a:cs typeface="Calibri" panose="020F0502020204030204" pitchFamily="34" charset="0"/>
              </a:rPr>
              <a:t>Note</a:t>
            </a:r>
            <a:r>
              <a:rPr lang="en-US" sz="1800" dirty="0">
                <a:effectLst/>
                <a:latin typeface="Calibri" panose="020F0502020204030204" pitchFamily="34" charset="0"/>
                <a:ea typeface="Calibri" panose="020F0502020204030204" pitchFamily="34" charset="0"/>
                <a:cs typeface="Calibri" panose="020F0502020204030204" pitchFamily="34" charset="0"/>
              </a:rPr>
              <a:t>: The arrival of blood to any tissue signifies an increase in repair and healing potentials</a:t>
            </a:r>
            <a:r>
              <a:rPr lang="en-US" dirty="0">
                <a:latin typeface="Calibri" panose="020F0502020204030204" pitchFamily="34" charset="0"/>
                <a:ea typeface="Calibri" panose="020F0502020204030204" pitchFamily="34" charset="0"/>
                <a:cs typeface="Calibri" panose="020F0502020204030204" pitchFamily="34" charset="0"/>
              </a:rPr>
              <a:t>. Blood and lymph also </a:t>
            </a:r>
            <a:r>
              <a:rPr lang="en-US" sz="1800" dirty="0">
                <a:effectLst/>
                <a:latin typeface="Calibri" panose="020F0502020204030204" pitchFamily="34" charset="0"/>
                <a:ea typeface="Calibri" panose="020F0502020204030204" pitchFamily="34" charset="0"/>
                <a:cs typeface="Calibri" panose="020F0502020204030204" pitchFamily="34" charset="0"/>
              </a:rPr>
              <a:t>serves in a defense role for the body.</a:t>
            </a:r>
          </a:p>
        </p:txBody>
      </p:sp>
    </p:spTree>
    <p:extLst>
      <p:ext uri="{BB962C8B-B14F-4D97-AF65-F5344CB8AC3E}">
        <p14:creationId xmlns:p14="http://schemas.microsoft.com/office/powerpoint/2010/main" val="36813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ADA75C-7456-E4B2-7FE0-23CFCA09FDFF}"/>
              </a:ext>
            </a:extLst>
          </p:cNvPr>
          <p:cNvSpPr txBox="1"/>
          <p:nvPr/>
        </p:nvSpPr>
        <p:spPr>
          <a:xfrm>
            <a:off x="230586" y="327117"/>
            <a:ext cx="8327005" cy="5724644"/>
          </a:xfrm>
          <a:prstGeom prst="rect">
            <a:avLst/>
          </a:prstGeom>
          <a:noFill/>
        </p:spPr>
        <p:txBody>
          <a:bodyPr wrap="square">
            <a:spAutoFit/>
          </a:bodyPr>
          <a:lstStyle/>
          <a:p>
            <a:pPr marL="0" marR="0" algn="just"/>
            <a:r>
              <a:rPr lang="en-US" sz="2400" b="1" dirty="0">
                <a:solidFill>
                  <a:srgbClr val="CC6600"/>
                </a:solidFill>
                <a:effectLst/>
                <a:latin typeface="Calibri" panose="020F0502020204030204" pitchFamily="34" charset="0"/>
                <a:ea typeface="Times New Roman" panose="02020603050405020304" pitchFamily="18" charset="0"/>
                <a:cs typeface="Times New Roman" panose="02020603050405020304" pitchFamily="18" charset="0"/>
              </a:rPr>
              <a:t>B.</a:t>
            </a:r>
            <a:r>
              <a:rPr lang="en-US" sz="2400" dirty="0">
                <a:solidFill>
                  <a:srgbClr val="CC66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b="1" dirty="0">
                <a:solidFill>
                  <a:srgbClr val="CC6600"/>
                </a:solidFill>
                <a:effectLst/>
                <a:latin typeface="Calibri" panose="020F0502020204030204" pitchFamily="34" charset="0"/>
                <a:ea typeface="Times New Roman" panose="02020603050405020304" pitchFamily="18" charset="0"/>
                <a:cs typeface="Times New Roman" panose="02020603050405020304" pitchFamily="18" charset="0"/>
              </a:rPr>
              <a:t>Characteristics of </a:t>
            </a:r>
            <a:r>
              <a:rPr lang="en-US" sz="2400" b="1" dirty="0">
                <a:solidFill>
                  <a:srgbClr val="CC6600"/>
                </a:solidFill>
                <a:effectLst/>
                <a:latin typeface="Calibri" panose="020F0502020204030204" pitchFamily="34" charset="0"/>
                <a:ea typeface="Times" panose="02020603050405020304" pitchFamily="18" charset="0"/>
                <a:cs typeface="Times New Roman" panose="02020603050405020304" pitchFamily="18" charset="0"/>
              </a:rPr>
              <a:t>Connective Tissue</a:t>
            </a:r>
            <a:r>
              <a:rPr lang="en-US" sz="2400" b="1" dirty="0">
                <a:solidFill>
                  <a:srgbClr val="CC33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solidFill>
                <a:srgbClr val="CC3300"/>
              </a:solidFill>
              <a:effectLst/>
              <a:latin typeface="Geneva"/>
              <a:ea typeface="Times" panose="02020603050405020304" pitchFamily="18" charset="0"/>
              <a:cs typeface="Times New Roman" panose="02020603050405020304" pitchFamily="18" charset="0"/>
            </a:endParaRPr>
          </a:p>
          <a:p>
            <a:pPr marL="0" marR="0" algn="just"/>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Geneva"/>
              <a:ea typeface="Times" panose="02020603050405020304" pitchFamily="18" charset="0"/>
              <a:cs typeface="Times New Roman" panose="02020603050405020304" pitchFamily="18" charset="0"/>
            </a:endParaRPr>
          </a:p>
          <a:p>
            <a:pPr marL="0" marR="0" algn="just"/>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1)</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u="sng" dirty="0">
                <a:solidFill>
                  <a:srgbClr val="A50021"/>
                </a:solidFill>
                <a:effectLst/>
                <a:latin typeface="Calibri" panose="020F0502020204030204" pitchFamily="34" charset="0"/>
                <a:ea typeface="Times New Roman" panose="02020603050405020304" pitchFamily="18" charset="0"/>
                <a:cs typeface="Times New Roman" panose="02020603050405020304" pitchFamily="18" charset="0"/>
              </a:rPr>
              <a:t>Abundance of Extracellular Material</a:t>
            </a:r>
            <a:r>
              <a:rPr lang="en-US" sz="1800" b="1" dirty="0">
                <a:solidFill>
                  <a:srgbClr val="A5002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Most cells in CT are not closely packed (like epithelium). The fibers and ground substance exist in various proportions and arrangements. </a:t>
            </a:r>
          </a:p>
          <a:p>
            <a:pPr marL="0" marR="0" algn="just"/>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r>
              <a:rPr lang="en-US" sz="1800" u="sng" dirty="0">
                <a:effectLst/>
                <a:latin typeface="Calibri" panose="020F0502020204030204" pitchFamily="34" charset="0"/>
                <a:ea typeface="Times New Roman" panose="02020603050405020304" pitchFamily="18" charset="0"/>
                <a:cs typeface="Times New Roman" panose="02020603050405020304" pitchFamily="18" charset="0"/>
              </a:rPr>
              <a:t>Note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*The main difference between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loose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and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dense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connective tissue is how densely packed the matrix is with fibers. </a:t>
            </a:r>
            <a:endParaRPr lang="en-US" sz="1800" dirty="0">
              <a:effectLst/>
              <a:latin typeface="Geneva"/>
              <a:ea typeface="Times" panose="02020603050405020304" pitchFamily="18" charset="0"/>
              <a:cs typeface="Times New Roman" panose="02020603050405020304" pitchFamily="18" charset="0"/>
            </a:endParaRPr>
          </a:p>
          <a:p>
            <a:pPr marL="0" marR="0" algn="just"/>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Geneva"/>
              <a:ea typeface="Times" panose="02020603050405020304" pitchFamily="18" charset="0"/>
              <a:cs typeface="Times New Roman" panose="02020603050405020304" pitchFamily="18" charset="0"/>
            </a:endParaRPr>
          </a:p>
          <a:p>
            <a:pPr marL="0" marR="0" algn="just"/>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2)</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u="sng" dirty="0">
                <a:solidFill>
                  <a:srgbClr val="A50021"/>
                </a:solidFill>
                <a:effectLst/>
                <a:latin typeface="Calibri" panose="020F0502020204030204" pitchFamily="34" charset="0"/>
                <a:ea typeface="Times New Roman" panose="02020603050405020304" pitchFamily="18" charset="0"/>
                <a:cs typeface="Times New Roman" panose="02020603050405020304" pitchFamily="18" charset="0"/>
              </a:rPr>
              <a:t>Various Specialized Cells</a:t>
            </a:r>
            <a:r>
              <a:rPr lang="en-US" sz="1800" b="1" dirty="0">
                <a:solidFill>
                  <a:srgbClr val="A5002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The cells are versatile in size, shape and function, depending on the specific type of CT (they are not ‘consistent’ as in epithelium). </a:t>
            </a:r>
          </a:p>
          <a:p>
            <a:pPr marL="0" marR="0" algn="just"/>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Many cell types in CT continue to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differentiate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(e.g., osteoblasts become…). </a:t>
            </a:r>
            <a:endParaRPr lang="en-US" sz="1800" dirty="0">
              <a:effectLst/>
              <a:latin typeface="Geneva"/>
              <a:ea typeface="Times" panose="02020603050405020304" pitchFamily="18" charset="0"/>
              <a:cs typeface="Times New Roman" panose="02020603050405020304" pitchFamily="18" charset="0"/>
            </a:endParaRPr>
          </a:p>
          <a:p>
            <a:pPr marL="0" marR="0" algn="just"/>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Geneva"/>
              <a:ea typeface="Times" panose="02020603050405020304" pitchFamily="18" charset="0"/>
              <a:cs typeface="Times New Roman" panose="02020603050405020304" pitchFamily="18" charset="0"/>
            </a:endParaRPr>
          </a:p>
          <a:p>
            <a:pPr marL="0" marR="0" algn="just"/>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3)</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u="sng" dirty="0">
                <a:solidFill>
                  <a:srgbClr val="A50021"/>
                </a:solidFill>
                <a:effectLst/>
                <a:latin typeface="Calibri" panose="020F0502020204030204" pitchFamily="34" charset="0"/>
                <a:ea typeface="Times New Roman" panose="02020603050405020304" pitchFamily="18" charset="0"/>
                <a:cs typeface="Times New Roman" panose="02020603050405020304" pitchFamily="18" charset="0"/>
              </a:rPr>
              <a:t>Blood Supply Varies</a:t>
            </a:r>
            <a:r>
              <a:rPr lang="en-US" sz="1800" b="1" dirty="0">
                <a:solidFill>
                  <a:srgbClr val="A5002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Some CT is richly vascularized, e.g., bone, adipose and areolar. Other tissue is moderately supplied, e.g., dense irregular and reticular CT. Some are scantly supplied, e.g., dense regular (tendons and ligaments). Finally, all cartilage (hyaline, elastic and fibrocartilage) are avascular (no direct blood supply). </a:t>
            </a:r>
            <a:endParaRPr lang="en-US" sz="1800" dirty="0">
              <a:effectLst/>
              <a:latin typeface="Geneva"/>
              <a:ea typeface="Times" panose="02020603050405020304" pitchFamily="18" charset="0"/>
              <a:cs typeface="Times New Roman" panose="02020603050405020304" pitchFamily="18" charset="0"/>
            </a:endParaRPr>
          </a:p>
          <a:p>
            <a:pPr marL="0" marR="0" algn="just"/>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Geneva"/>
              <a:ea typeface="Times" panose="02020603050405020304" pitchFamily="18" charset="0"/>
              <a:cs typeface="Times New Roman" panose="02020603050405020304" pitchFamily="18" charset="0"/>
            </a:endParaRPr>
          </a:p>
          <a:p>
            <a:pPr marL="0" marR="0" algn="just"/>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4)</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u="sng" dirty="0">
                <a:solidFill>
                  <a:srgbClr val="A50021"/>
                </a:solidFill>
                <a:effectLst/>
                <a:latin typeface="Calibri" panose="020F0502020204030204" pitchFamily="34" charset="0"/>
                <a:ea typeface="Times New Roman" panose="02020603050405020304" pitchFamily="18" charset="0"/>
                <a:cs typeface="Times New Roman" panose="02020603050405020304" pitchFamily="18" charset="0"/>
              </a:rPr>
              <a:t>Nervous Innervation</a:t>
            </a:r>
            <a:r>
              <a:rPr lang="en-US" sz="1800" b="1" dirty="0">
                <a:solidFill>
                  <a:srgbClr val="A5002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All CT has nervous innervation (supplied by nerves) but most connective tissue is not very richly innervated, and therefore not highly sensitive. </a:t>
            </a:r>
            <a:endParaRPr lang="en-US" sz="1800" dirty="0">
              <a:effectLst/>
              <a:latin typeface="Geneva"/>
              <a:ea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626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marie\Desktop\Germ Layers 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25" y="236538"/>
            <a:ext cx="4113213"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marie\Desktop\Germ Layers 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105" y="4052888"/>
            <a:ext cx="8305800"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5"/>
          <p:cNvSpPr>
            <a:spLocks noChangeArrowheads="1"/>
          </p:cNvSpPr>
          <p:nvPr/>
        </p:nvSpPr>
        <p:spPr bwMode="auto">
          <a:xfrm>
            <a:off x="7088187" y="1348343"/>
            <a:ext cx="236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 </a:t>
            </a:r>
            <a:r>
              <a:rPr kumimoji="0" lang="en-US" altLang="en-US" sz="28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zygote</a:t>
            </a:r>
            <a:endParaRPr kumimoji="0" lang="en-US" altLang="en-US" sz="28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endParaRPr>
          </a:p>
        </p:txBody>
      </p:sp>
      <p:sp>
        <p:nvSpPr>
          <p:cNvPr id="9" name="Right Arrow 8"/>
          <p:cNvSpPr/>
          <p:nvPr/>
        </p:nvSpPr>
        <p:spPr>
          <a:xfrm>
            <a:off x="2531166" y="4805363"/>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ight Arrow 9"/>
          <p:cNvSpPr/>
          <p:nvPr/>
        </p:nvSpPr>
        <p:spPr>
          <a:xfrm>
            <a:off x="5681869" y="4800600"/>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a:spLocks noChangeArrowheads="1"/>
          </p:cNvSpPr>
          <p:nvPr/>
        </p:nvSpPr>
        <p:spPr bwMode="auto">
          <a:xfrm>
            <a:off x="609600" y="5791200"/>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 cells                     4 cells                  8 cells </a:t>
            </a:r>
          </a:p>
        </p:txBody>
      </p:sp>
      <p:sp>
        <p:nvSpPr>
          <p:cNvPr id="36873" name="Rectangle 11"/>
          <p:cNvSpPr>
            <a:spLocks noChangeArrowheads="1"/>
          </p:cNvSpPr>
          <p:nvPr/>
        </p:nvSpPr>
        <p:spPr bwMode="auto">
          <a:xfrm>
            <a:off x="4941402" y="1194455"/>
            <a:ext cx="3506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When the egg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cell is fertilized   </a:t>
            </a:r>
          </a:p>
        </p:txBody>
      </p:sp>
      <p:sp>
        <p:nvSpPr>
          <p:cNvPr id="36874" name="Rectangle 12"/>
          <p:cNvSpPr>
            <a:spLocks noChangeArrowheads="1"/>
          </p:cNvSpPr>
          <p:nvPr/>
        </p:nvSpPr>
        <p:spPr bwMode="auto">
          <a:xfrm>
            <a:off x="2416866" y="2432247"/>
            <a:ext cx="1752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E46C0A"/>
                </a:solidFill>
                <a:effectLst/>
                <a:uLnTx/>
                <a:uFillTx/>
                <a:latin typeface="Calibri" panose="020F0502020204030204" pitchFamily="34" charset="0"/>
                <a:ea typeface="+mn-ea"/>
                <a:cs typeface="+mn-cs"/>
              </a:rPr>
              <a:t>egg cell  </a:t>
            </a:r>
          </a:p>
        </p:txBody>
      </p:sp>
      <p:sp>
        <p:nvSpPr>
          <p:cNvPr id="14" name="Rectangle 13"/>
          <p:cNvSpPr>
            <a:spLocks noChangeArrowheads="1"/>
          </p:cNvSpPr>
          <p:nvPr/>
        </p:nvSpPr>
        <p:spPr bwMode="auto">
          <a:xfrm>
            <a:off x="255105" y="3548502"/>
            <a:ext cx="3506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984807"/>
                </a:solidFill>
                <a:effectLst/>
                <a:uLnTx/>
                <a:uFillTx/>
                <a:latin typeface="Calibri" panose="020F0502020204030204" pitchFamily="34" charset="0"/>
                <a:ea typeface="+mn-ea"/>
                <a:cs typeface="+mn-cs"/>
              </a:rPr>
              <a:t>Then the cells begin to multiply</a:t>
            </a:r>
            <a:r>
              <a:rPr kumimoji="0" lang="en-US" altLang="en-US" sz="1800" b="1" i="0" u="none" strike="noStrike" kern="1200" cap="none" spc="0" normalizeH="0" noProof="0" dirty="0">
                <a:ln>
                  <a:noFill/>
                </a:ln>
                <a:solidFill>
                  <a:srgbClr val="984807"/>
                </a:solidFill>
                <a:effectLst/>
                <a:uLnTx/>
                <a:uFillTx/>
                <a:latin typeface="Calibri" panose="020F0502020204030204" pitchFamily="34" charset="0"/>
                <a:ea typeface="+mn-ea"/>
                <a:cs typeface="+mn-cs"/>
              </a:rPr>
              <a:t> . . . </a:t>
            </a:r>
            <a:r>
              <a:rPr kumimoji="0" lang="en-US" altLang="en-US" sz="1800" b="1" i="0" u="none" strike="noStrike" kern="1200" cap="none" spc="0" normalizeH="0" baseline="0" noProof="0" dirty="0">
                <a:ln>
                  <a:noFill/>
                </a:ln>
                <a:solidFill>
                  <a:srgbClr val="984807"/>
                </a:solidFill>
                <a:effectLst/>
                <a:uLnTx/>
                <a:uFillTx/>
                <a:latin typeface="Calibri" panose="020F0502020204030204" pitchFamily="34" charset="0"/>
                <a:ea typeface="+mn-ea"/>
                <a:cs typeface="+mn-cs"/>
              </a:rPr>
              <a:t> </a:t>
            </a:r>
          </a:p>
        </p:txBody>
      </p:sp>
      <p:sp>
        <p:nvSpPr>
          <p:cNvPr id="12" name="Right Arrow 9">
            <a:extLst>
              <a:ext uri="{FF2B5EF4-FFF2-40B4-BE49-F238E27FC236}">
                <a16:creationId xmlns:a16="http://schemas.microsoft.com/office/drawing/2014/main" id="{B085955F-A3E4-4E9F-BBD1-6AA5E8DEE1F3}"/>
              </a:ext>
            </a:extLst>
          </p:cNvPr>
          <p:cNvSpPr/>
          <p:nvPr/>
        </p:nvSpPr>
        <p:spPr>
          <a:xfrm>
            <a:off x="8305800" y="4810539"/>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70AEC55E-8825-B4C3-1D9E-5EB234C07514}"/>
              </a:ext>
            </a:extLst>
          </p:cNvPr>
          <p:cNvSpPr/>
          <p:nvPr/>
        </p:nvSpPr>
        <p:spPr>
          <a:xfrm>
            <a:off x="625501" y="429472"/>
            <a:ext cx="1690315" cy="796787"/>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44ECC1D2-9FFA-0899-3A28-8EFA4BB1019B}"/>
              </a:ext>
            </a:extLst>
          </p:cNvPr>
          <p:cNvSpPr/>
          <p:nvPr/>
        </p:nvSpPr>
        <p:spPr>
          <a:xfrm rot="20809176">
            <a:off x="2591838" y="409207"/>
            <a:ext cx="1275517" cy="82484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9" name="Rectangle 6"/>
          <p:cNvSpPr>
            <a:spLocks noChangeArrowheads="1"/>
          </p:cNvSpPr>
          <p:nvPr/>
        </p:nvSpPr>
        <p:spPr bwMode="auto">
          <a:xfrm>
            <a:off x="210028" y="368466"/>
            <a:ext cx="2372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215968"/>
                </a:solidFill>
                <a:effectLst/>
                <a:uLnTx/>
                <a:uFillTx/>
                <a:latin typeface="Calibri" panose="020F0502020204030204" pitchFamily="34" charset="0"/>
                <a:ea typeface="+mn-ea"/>
                <a:cs typeface="+mn-cs"/>
              </a:rPr>
              <a:t>sperm cell</a:t>
            </a:r>
          </a:p>
        </p:txBody>
      </p:sp>
      <p:sp>
        <p:nvSpPr>
          <p:cNvPr id="4" name="Rectangle 3">
            <a:extLst>
              <a:ext uri="{FF2B5EF4-FFF2-40B4-BE49-F238E27FC236}">
                <a16:creationId xmlns:a16="http://schemas.microsoft.com/office/drawing/2014/main" id="{27774E2F-6B8A-8CA3-D9EF-B5B8C4758BD9}"/>
              </a:ext>
            </a:extLst>
          </p:cNvPr>
          <p:cNvSpPr/>
          <p:nvPr/>
        </p:nvSpPr>
        <p:spPr>
          <a:xfrm>
            <a:off x="2067339" y="4238046"/>
            <a:ext cx="1720795" cy="5546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D7E0EDF-3007-997F-BE61-A228AA1F3FA7}"/>
              </a:ext>
            </a:extLst>
          </p:cNvPr>
          <p:cNvSpPr/>
          <p:nvPr/>
        </p:nvSpPr>
        <p:spPr>
          <a:xfrm>
            <a:off x="2067340" y="5151746"/>
            <a:ext cx="1744648" cy="5546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1B226D4-1ACD-8CA2-F603-52BA99449DA6}"/>
              </a:ext>
            </a:extLst>
          </p:cNvPr>
          <p:cNvSpPr/>
          <p:nvPr/>
        </p:nvSpPr>
        <p:spPr>
          <a:xfrm>
            <a:off x="5190545" y="5236597"/>
            <a:ext cx="1744648" cy="5546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B38B333-97DD-1D1D-7B78-520242D57A12}"/>
              </a:ext>
            </a:extLst>
          </p:cNvPr>
          <p:cNvSpPr/>
          <p:nvPr/>
        </p:nvSpPr>
        <p:spPr>
          <a:xfrm rot="5400000">
            <a:off x="7814305" y="5513898"/>
            <a:ext cx="1315473" cy="5546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48182BC-B620-3E4D-342C-A002946044FD}"/>
              </a:ext>
            </a:extLst>
          </p:cNvPr>
          <p:cNvSpPr/>
          <p:nvPr/>
        </p:nvSpPr>
        <p:spPr>
          <a:xfrm>
            <a:off x="5106063" y="3897872"/>
            <a:ext cx="1829130" cy="7973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BC7C345-E9EE-1A71-4E8F-F1B20BABBA6B}"/>
              </a:ext>
            </a:extLst>
          </p:cNvPr>
          <p:cNvSpPr/>
          <p:nvPr/>
        </p:nvSpPr>
        <p:spPr>
          <a:xfrm rot="20556617">
            <a:off x="413053" y="4360529"/>
            <a:ext cx="548640" cy="43892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6F8636-DF51-ACFE-2187-07B2128FD224}"/>
              </a:ext>
            </a:extLst>
          </p:cNvPr>
          <p:cNvSpPr/>
          <p:nvPr/>
        </p:nvSpPr>
        <p:spPr>
          <a:xfrm rot="20556617">
            <a:off x="1259707" y="4431605"/>
            <a:ext cx="405999" cy="38799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0101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2840038" y="0"/>
            <a:ext cx="3616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3600" b="1">
                <a:solidFill>
                  <a:srgbClr val="CC6600"/>
                </a:solidFill>
                <a:latin typeface="Calibri" panose="020F0502020204030204" pitchFamily="34" charset="0"/>
              </a:rPr>
              <a:t>Connective Tissue</a:t>
            </a:r>
          </a:p>
        </p:txBody>
      </p:sp>
      <p:sp>
        <p:nvSpPr>
          <p:cNvPr id="19459" name="Rectangle 6"/>
          <p:cNvSpPr>
            <a:spLocks noChangeArrowheads="1"/>
          </p:cNvSpPr>
          <p:nvPr/>
        </p:nvSpPr>
        <p:spPr bwMode="auto">
          <a:xfrm>
            <a:off x="1606550" y="2393950"/>
            <a:ext cx="287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000" b="1" u="sng">
                <a:solidFill>
                  <a:srgbClr val="000000"/>
                </a:solidFill>
                <a:latin typeface="Calibri" panose="020F0502020204030204" pitchFamily="34" charset="0"/>
              </a:rPr>
              <a:t>Connective Tissue Proper</a:t>
            </a:r>
          </a:p>
        </p:txBody>
      </p:sp>
      <p:sp>
        <p:nvSpPr>
          <p:cNvPr id="18442" name="Rectangle 10"/>
          <p:cNvSpPr>
            <a:spLocks noChangeArrowheads="1"/>
          </p:cNvSpPr>
          <p:nvPr/>
        </p:nvSpPr>
        <p:spPr bwMode="auto">
          <a:xfrm>
            <a:off x="646113" y="1404938"/>
            <a:ext cx="199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AutoNum type="arabicParenR"/>
            </a:pPr>
            <a:r>
              <a:rPr lang="en-US" altLang="en-US" sz="2000">
                <a:solidFill>
                  <a:srgbClr val="000000"/>
                </a:solidFill>
                <a:latin typeface="Calibri" panose="020F0502020204030204" pitchFamily="34" charset="0"/>
              </a:rPr>
              <a:t>Blood </a:t>
            </a:r>
          </a:p>
          <a:p>
            <a:pPr fontAlgn="base">
              <a:spcBef>
                <a:spcPct val="0"/>
              </a:spcBef>
              <a:spcAft>
                <a:spcPct val="0"/>
              </a:spcAft>
              <a:buFontTx/>
              <a:buAutoNum type="arabicParenR"/>
            </a:pPr>
            <a:r>
              <a:rPr lang="en-US" altLang="en-US" sz="2000">
                <a:solidFill>
                  <a:srgbClr val="000000"/>
                </a:solidFill>
                <a:latin typeface="Calibri" panose="020F0502020204030204" pitchFamily="34" charset="0"/>
              </a:rPr>
              <a:t>Lymph</a:t>
            </a:r>
          </a:p>
        </p:txBody>
      </p:sp>
      <p:sp>
        <p:nvSpPr>
          <p:cNvPr id="19461" name="Rectangle 12"/>
          <p:cNvSpPr>
            <a:spLocks noChangeArrowheads="1"/>
          </p:cNvSpPr>
          <p:nvPr/>
        </p:nvSpPr>
        <p:spPr bwMode="auto">
          <a:xfrm>
            <a:off x="3286125" y="4498975"/>
            <a:ext cx="3324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000" b="1" u="sng">
                <a:solidFill>
                  <a:srgbClr val="000000"/>
                </a:solidFill>
                <a:latin typeface="Calibri" panose="020F0502020204030204" pitchFamily="34" charset="0"/>
              </a:rPr>
              <a:t>Supporting Connective Tissue</a:t>
            </a:r>
          </a:p>
        </p:txBody>
      </p:sp>
      <p:sp>
        <p:nvSpPr>
          <p:cNvPr id="19462" name="Rectangle 13"/>
          <p:cNvSpPr>
            <a:spLocks noChangeArrowheads="1"/>
          </p:cNvSpPr>
          <p:nvPr/>
        </p:nvSpPr>
        <p:spPr bwMode="auto">
          <a:xfrm>
            <a:off x="420688" y="968375"/>
            <a:ext cx="266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000" b="1" u="sng">
                <a:solidFill>
                  <a:srgbClr val="000000"/>
                </a:solidFill>
                <a:latin typeface="Calibri" panose="020F0502020204030204" pitchFamily="34" charset="0"/>
              </a:rPr>
              <a:t>Fluid Connective Tissue</a:t>
            </a:r>
          </a:p>
        </p:txBody>
      </p:sp>
      <p:sp>
        <p:nvSpPr>
          <p:cNvPr id="18446" name="Rectangle 14"/>
          <p:cNvSpPr>
            <a:spLocks noChangeArrowheads="1"/>
          </p:cNvSpPr>
          <p:nvPr/>
        </p:nvSpPr>
        <p:spPr bwMode="auto">
          <a:xfrm>
            <a:off x="1673225" y="2811463"/>
            <a:ext cx="19907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000">
                <a:solidFill>
                  <a:srgbClr val="CC0000"/>
                </a:solidFill>
                <a:latin typeface="Calibri" panose="020F0502020204030204" pitchFamily="34" charset="0"/>
              </a:rPr>
              <a:t>Loose</a:t>
            </a:r>
          </a:p>
          <a:p>
            <a:pPr lvl="1" fontAlgn="base">
              <a:spcBef>
                <a:spcPct val="0"/>
              </a:spcBef>
              <a:spcAft>
                <a:spcPct val="0"/>
              </a:spcAft>
              <a:buFontTx/>
              <a:buAutoNum type="arabicParenR"/>
            </a:pPr>
            <a:r>
              <a:rPr lang="en-US" altLang="en-US" sz="2000">
                <a:solidFill>
                  <a:srgbClr val="000000"/>
                </a:solidFill>
                <a:latin typeface="Calibri" panose="020F0502020204030204" pitchFamily="34" charset="0"/>
              </a:rPr>
              <a:t>Areolar</a:t>
            </a:r>
          </a:p>
          <a:p>
            <a:pPr lvl="1" fontAlgn="base">
              <a:spcBef>
                <a:spcPct val="0"/>
              </a:spcBef>
              <a:spcAft>
                <a:spcPct val="0"/>
              </a:spcAft>
              <a:buFontTx/>
              <a:buAutoNum type="arabicParenR"/>
            </a:pPr>
            <a:r>
              <a:rPr lang="en-US" altLang="en-US" sz="2000">
                <a:solidFill>
                  <a:srgbClr val="000000"/>
                </a:solidFill>
                <a:latin typeface="Calibri" panose="020F0502020204030204" pitchFamily="34" charset="0"/>
              </a:rPr>
              <a:t>Adipose</a:t>
            </a:r>
          </a:p>
          <a:p>
            <a:pPr lvl="1" fontAlgn="base">
              <a:spcBef>
                <a:spcPct val="0"/>
              </a:spcBef>
              <a:spcAft>
                <a:spcPct val="0"/>
              </a:spcAft>
              <a:buFontTx/>
              <a:buAutoNum type="arabicParenR"/>
            </a:pPr>
            <a:r>
              <a:rPr lang="en-US" altLang="en-US" sz="2000">
                <a:solidFill>
                  <a:srgbClr val="000000"/>
                </a:solidFill>
                <a:latin typeface="Calibri" panose="020F0502020204030204" pitchFamily="34" charset="0"/>
              </a:rPr>
              <a:t>Reticular</a:t>
            </a:r>
          </a:p>
        </p:txBody>
      </p:sp>
      <p:sp>
        <p:nvSpPr>
          <p:cNvPr id="18447" name="Rectangle 15"/>
          <p:cNvSpPr>
            <a:spLocks noChangeArrowheads="1"/>
          </p:cNvSpPr>
          <p:nvPr/>
        </p:nvSpPr>
        <p:spPr bwMode="auto">
          <a:xfrm>
            <a:off x="3708400" y="2805113"/>
            <a:ext cx="19907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000">
                <a:solidFill>
                  <a:srgbClr val="CC0000"/>
                </a:solidFill>
                <a:latin typeface="Calibri" panose="020F0502020204030204" pitchFamily="34" charset="0"/>
              </a:rPr>
              <a:t>Dense</a:t>
            </a:r>
          </a:p>
          <a:p>
            <a:pPr lvl="1" fontAlgn="base">
              <a:spcBef>
                <a:spcPct val="0"/>
              </a:spcBef>
              <a:spcAft>
                <a:spcPct val="0"/>
              </a:spcAft>
              <a:buFontTx/>
              <a:buAutoNum type="arabicParenR"/>
            </a:pPr>
            <a:r>
              <a:rPr lang="en-US" altLang="en-US" sz="2000">
                <a:solidFill>
                  <a:srgbClr val="000000"/>
                </a:solidFill>
                <a:latin typeface="Calibri" panose="020F0502020204030204" pitchFamily="34" charset="0"/>
              </a:rPr>
              <a:t>Regular</a:t>
            </a:r>
          </a:p>
          <a:p>
            <a:pPr lvl="1" fontAlgn="base">
              <a:spcBef>
                <a:spcPct val="0"/>
              </a:spcBef>
              <a:spcAft>
                <a:spcPct val="0"/>
              </a:spcAft>
              <a:buFontTx/>
              <a:buAutoNum type="arabicParenR"/>
            </a:pPr>
            <a:r>
              <a:rPr lang="en-US" altLang="en-US" sz="2000">
                <a:solidFill>
                  <a:srgbClr val="000000"/>
                </a:solidFill>
                <a:latin typeface="Calibri" panose="020F0502020204030204" pitchFamily="34" charset="0"/>
              </a:rPr>
              <a:t>Irregular</a:t>
            </a:r>
          </a:p>
          <a:p>
            <a:pPr lvl="1" fontAlgn="base">
              <a:spcBef>
                <a:spcPct val="0"/>
              </a:spcBef>
              <a:spcAft>
                <a:spcPct val="0"/>
              </a:spcAft>
              <a:buFontTx/>
              <a:buAutoNum type="arabicParenR"/>
            </a:pPr>
            <a:r>
              <a:rPr lang="en-US" altLang="en-US" sz="2000">
                <a:solidFill>
                  <a:srgbClr val="000000"/>
                </a:solidFill>
                <a:latin typeface="Calibri" panose="020F0502020204030204" pitchFamily="34" charset="0"/>
              </a:rPr>
              <a:t>Elastic</a:t>
            </a:r>
          </a:p>
        </p:txBody>
      </p:sp>
      <p:sp>
        <p:nvSpPr>
          <p:cNvPr id="18448" name="Rectangle 16"/>
          <p:cNvSpPr>
            <a:spLocks noChangeArrowheads="1"/>
          </p:cNvSpPr>
          <p:nvPr/>
        </p:nvSpPr>
        <p:spPr bwMode="auto">
          <a:xfrm>
            <a:off x="6232525" y="4913313"/>
            <a:ext cx="24479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000">
                <a:solidFill>
                  <a:srgbClr val="CC0000"/>
                </a:solidFill>
                <a:latin typeface="Calibri" panose="020F0502020204030204" pitchFamily="34" charset="0"/>
              </a:rPr>
              <a:t>Bone</a:t>
            </a:r>
          </a:p>
          <a:p>
            <a:pPr lvl="1" fontAlgn="base">
              <a:spcBef>
                <a:spcPct val="0"/>
              </a:spcBef>
              <a:spcAft>
                <a:spcPct val="0"/>
              </a:spcAft>
              <a:buFontTx/>
              <a:buAutoNum type="arabicParenR"/>
            </a:pPr>
            <a:r>
              <a:rPr lang="en-US" altLang="en-US" sz="2000">
                <a:solidFill>
                  <a:srgbClr val="000000"/>
                </a:solidFill>
                <a:latin typeface="Calibri" panose="020F0502020204030204" pitchFamily="34" charset="0"/>
              </a:rPr>
              <a:t>Spongy</a:t>
            </a:r>
          </a:p>
          <a:p>
            <a:pPr lvl="1" fontAlgn="base">
              <a:spcBef>
                <a:spcPct val="0"/>
              </a:spcBef>
              <a:spcAft>
                <a:spcPct val="0"/>
              </a:spcAft>
              <a:buFontTx/>
              <a:buAutoNum type="arabicParenR"/>
            </a:pPr>
            <a:r>
              <a:rPr lang="en-US" altLang="en-US" sz="2000">
                <a:solidFill>
                  <a:srgbClr val="000000"/>
                </a:solidFill>
                <a:latin typeface="Calibri" panose="020F0502020204030204" pitchFamily="34" charset="0"/>
              </a:rPr>
              <a:t>Compact</a:t>
            </a:r>
          </a:p>
        </p:txBody>
      </p:sp>
      <p:sp>
        <p:nvSpPr>
          <p:cNvPr id="18450" name="Rectangle 18"/>
          <p:cNvSpPr>
            <a:spLocks noChangeArrowheads="1"/>
          </p:cNvSpPr>
          <p:nvPr/>
        </p:nvSpPr>
        <p:spPr bwMode="auto">
          <a:xfrm>
            <a:off x="3541713" y="4911725"/>
            <a:ext cx="2447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000">
                <a:solidFill>
                  <a:srgbClr val="CC0000"/>
                </a:solidFill>
                <a:latin typeface="Calibri" panose="020F0502020204030204" pitchFamily="34" charset="0"/>
              </a:rPr>
              <a:t>Cartilage</a:t>
            </a:r>
          </a:p>
          <a:p>
            <a:pPr lvl="1" fontAlgn="base">
              <a:spcBef>
                <a:spcPct val="0"/>
              </a:spcBef>
              <a:spcAft>
                <a:spcPct val="0"/>
              </a:spcAft>
              <a:buFontTx/>
              <a:buAutoNum type="arabicParenR"/>
            </a:pPr>
            <a:r>
              <a:rPr lang="en-US" altLang="en-US" sz="2000">
                <a:solidFill>
                  <a:srgbClr val="000000"/>
                </a:solidFill>
                <a:latin typeface="Calibri" panose="020F0502020204030204" pitchFamily="34" charset="0"/>
              </a:rPr>
              <a:t>Hyaline</a:t>
            </a:r>
          </a:p>
          <a:p>
            <a:pPr lvl="1" fontAlgn="base">
              <a:spcBef>
                <a:spcPct val="0"/>
              </a:spcBef>
              <a:spcAft>
                <a:spcPct val="0"/>
              </a:spcAft>
              <a:buFontTx/>
              <a:buAutoNum type="arabicParenR"/>
            </a:pPr>
            <a:r>
              <a:rPr lang="en-US" altLang="en-US" sz="2000">
                <a:solidFill>
                  <a:srgbClr val="000000"/>
                </a:solidFill>
                <a:latin typeface="Calibri" panose="020F0502020204030204" pitchFamily="34" charset="0"/>
              </a:rPr>
              <a:t>Elastic</a:t>
            </a:r>
          </a:p>
          <a:p>
            <a:pPr lvl="1" fontAlgn="base">
              <a:spcBef>
                <a:spcPct val="0"/>
              </a:spcBef>
              <a:spcAft>
                <a:spcPct val="0"/>
              </a:spcAft>
              <a:buFontTx/>
              <a:buAutoNum type="arabicParenR"/>
            </a:pPr>
            <a:r>
              <a:rPr lang="en-US" altLang="en-US" sz="2000">
                <a:solidFill>
                  <a:srgbClr val="000000"/>
                </a:solidFill>
                <a:latin typeface="Calibri" panose="020F0502020204030204" pitchFamily="34" charset="0"/>
              </a:rPr>
              <a:t>Fibrocartilage</a:t>
            </a:r>
          </a:p>
        </p:txBody>
      </p:sp>
    </p:spTree>
    <p:extLst>
      <p:ext uri="{BB962C8B-B14F-4D97-AF65-F5344CB8AC3E}">
        <p14:creationId xmlns:p14="http://schemas.microsoft.com/office/powerpoint/2010/main" val="3969242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5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p:bldP spid="18446" grpId="0"/>
      <p:bldP spid="18447" grpId="0"/>
      <p:bldP spid="18448" grpId="0"/>
      <p:bldP spid="184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3205163" y="9525"/>
            <a:ext cx="2852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800" b="1" dirty="0">
                <a:solidFill>
                  <a:srgbClr val="000000"/>
                </a:solidFill>
                <a:latin typeface="Calibri" panose="020F0502020204030204" pitchFamily="34" charset="0"/>
              </a:rPr>
              <a:t>Connective Tissue</a:t>
            </a:r>
          </a:p>
        </p:txBody>
      </p:sp>
      <p:sp>
        <p:nvSpPr>
          <p:cNvPr id="20483" name="Rectangle 6"/>
          <p:cNvSpPr>
            <a:spLocks noChangeArrowheads="1"/>
          </p:cNvSpPr>
          <p:nvPr/>
        </p:nvSpPr>
        <p:spPr bwMode="auto">
          <a:xfrm>
            <a:off x="2227263" y="1862138"/>
            <a:ext cx="3405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400" b="1">
                <a:solidFill>
                  <a:srgbClr val="0000FF"/>
                </a:solidFill>
                <a:latin typeface="Calibri" panose="020F0502020204030204" pitchFamily="34" charset="0"/>
              </a:rPr>
              <a:t>Connective Tissue Proper</a:t>
            </a:r>
          </a:p>
        </p:txBody>
      </p:sp>
      <p:sp>
        <p:nvSpPr>
          <p:cNvPr id="18442" name="Rectangle 10"/>
          <p:cNvSpPr>
            <a:spLocks noChangeArrowheads="1"/>
          </p:cNvSpPr>
          <p:nvPr/>
        </p:nvSpPr>
        <p:spPr bwMode="auto">
          <a:xfrm>
            <a:off x="614363" y="1049338"/>
            <a:ext cx="5103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000" b="1" dirty="0">
                <a:solidFill>
                  <a:srgbClr val="000000"/>
                </a:solidFill>
                <a:latin typeface="Calibri" panose="020F0502020204030204" pitchFamily="34" charset="0"/>
              </a:rPr>
              <a:t>Blood</a:t>
            </a:r>
            <a:r>
              <a:rPr lang="en-US" altLang="en-US" sz="2000" dirty="0">
                <a:solidFill>
                  <a:srgbClr val="000000"/>
                </a:solidFill>
                <a:latin typeface="Calibri" panose="020F0502020204030204" pitchFamily="34" charset="0"/>
              </a:rPr>
              <a:t> </a:t>
            </a:r>
            <a:r>
              <a:rPr lang="en-US" altLang="en-US" sz="2000" dirty="0">
                <a:solidFill>
                  <a:srgbClr val="C00000"/>
                </a:solidFill>
                <a:latin typeface="Calibri" panose="020F0502020204030204" pitchFamily="34" charset="0"/>
              </a:rPr>
              <a:t>– in blood vessels and heart. </a:t>
            </a:r>
          </a:p>
          <a:p>
            <a:pPr fontAlgn="base">
              <a:spcBef>
                <a:spcPct val="0"/>
              </a:spcBef>
              <a:spcAft>
                <a:spcPct val="0"/>
              </a:spcAft>
              <a:buFontTx/>
              <a:buNone/>
            </a:pPr>
            <a:r>
              <a:rPr lang="en-US" altLang="en-US" sz="2000" b="1" dirty="0">
                <a:solidFill>
                  <a:srgbClr val="000000"/>
                </a:solidFill>
                <a:latin typeface="Calibri" panose="020F0502020204030204" pitchFamily="34" charset="0"/>
              </a:rPr>
              <a:t>Lymph</a:t>
            </a:r>
            <a:r>
              <a:rPr lang="en-US" altLang="en-US" sz="2000" dirty="0">
                <a:solidFill>
                  <a:srgbClr val="000000"/>
                </a:solidFill>
                <a:latin typeface="Calibri" panose="020F0502020204030204" pitchFamily="34" charset="0"/>
              </a:rPr>
              <a:t> – </a:t>
            </a:r>
            <a:r>
              <a:rPr lang="en-US" altLang="en-US" sz="2000" dirty="0">
                <a:solidFill>
                  <a:srgbClr val="C00000"/>
                </a:solidFill>
                <a:latin typeface="Calibri" panose="020F0502020204030204" pitchFamily="34" charset="0"/>
              </a:rPr>
              <a:t>in lymph vessels and lymph nodes.</a:t>
            </a:r>
          </a:p>
        </p:txBody>
      </p:sp>
      <p:sp>
        <p:nvSpPr>
          <p:cNvPr id="20485" name="Rectangle 12"/>
          <p:cNvSpPr>
            <a:spLocks noChangeArrowheads="1"/>
          </p:cNvSpPr>
          <p:nvPr/>
        </p:nvSpPr>
        <p:spPr bwMode="auto">
          <a:xfrm>
            <a:off x="1611313" y="4681538"/>
            <a:ext cx="3949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400" b="1">
                <a:solidFill>
                  <a:srgbClr val="0000FF"/>
                </a:solidFill>
                <a:latin typeface="Calibri" panose="020F0502020204030204" pitchFamily="34" charset="0"/>
              </a:rPr>
              <a:t>Supporting Connective Tissue</a:t>
            </a:r>
          </a:p>
        </p:txBody>
      </p:sp>
      <p:sp>
        <p:nvSpPr>
          <p:cNvPr id="20486" name="Rectangle 13"/>
          <p:cNvSpPr>
            <a:spLocks noChangeArrowheads="1"/>
          </p:cNvSpPr>
          <p:nvPr/>
        </p:nvSpPr>
        <p:spPr bwMode="auto">
          <a:xfrm>
            <a:off x="500063" y="727075"/>
            <a:ext cx="3163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400" b="1">
                <a:solidFill>
                  <a:srgbClr val="0000FF"/>
                </a:solidFill>
                <a:latin typeface="Calibri" panose="020F0502020204030204" pitchFamily="34" charset="0"/>
              </a:rPr>
              <a:t>Fluid Connective Tissue</a:t>
            </a:r>
          </a:p>
        </p:txBody>
      </p:sp>
      <p:sp>
        <p:nvSpPr>
          <p:cNvPr id="18446" name="Rectangle 14"/>
          <p:cNvSpPr>
            <a:spLocks noChangeArrowheads="1"/>
          </p:cNvSpPr>
          <p:nvPr/>
        </p:nvSpPr>
        <p:spPr bwMode="auto">
          <a:xfrm>
            <a:off x="25400" y="2232025"/>
            <a:ext cx="55022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000" b="1" dirty="0">
                <a:solidFill>
                  <a:srgbClr val="000000"/>
                </a:solidFill>
                <a:latin typeface="Calibri" panose="020F0502020204030204" pitchFamily="34" charset="0"/>
              </a:rPr>
              <a:t>Loose</a:t>
            </a:r>
          </a:p>
          <a:p>
            <a:pPr lvl="1" fontAlgn="base">
              <a:spcBef>
                <a:spcPct val="0"/>
              </a:spcBef>
              <a:spcAft>
                <a:spcPct val="0"/>
              </a:spcAft>
              <a:buFontTx/>
              <a:buNone/>
            </a:pPr>
            <a:r>
              <a:rPr lang="en-US" altLang="en-US" sz="2000" dirty="0">
                <a:solidFill>
                  <a:srgbClr val="000000"/>
                </a:solidFill>
                <a:latin typeface="Calibri" panose="020F0502020204030204" pitchFamily="34" charset="0"/>
              </a:rPr>
              <a:t>1) Areolar - </a:t>
            </a:r>
            <a:r>
              <a:rPr lang="en-US" altLang="en-US" sz="2000" dirty="0">
                <a:solidFill>
                  <a:srgbClr val="C00000"/>
                </a:solidFill>
                <a:latin typeface="Calibri" panose="020F0502020204030204" pitchFamily="34" charset="0"/>
              </a:rPr>
              <a:t>Papillary region of dermis, </a:t>
            </a:r>
          </a:p>
          <a:p>
            <a:pPr lvl="1" fontAlgn="base">
              <a:spcBef>
                <a:spcPct val="0"/>
              </a:spcBef>
              <a:spcAft>
                <a:spcPct val="0"/>
              </a:spcAft>
              <a:buFontTx/>
              <a:buNone/>
            </a:pPr>
            <a:r>
              <a:rPr lang="en-US" altLang="en-US" sz="2000" dirty="0">
                <a:solidFill>
                  <a:srgbClr val="C00000"/>
                </a:solidFill>
                <a:latin typeface="Calibri" panose="020F0502020204030204" pitchFamily="34" charset="0"/>
              </a:rPr>
              <a:t>around blood vessels, C.T. of membranes.</a:t>
            </a:r>
          </a:p>
          <a:p>
            <a:pPr lvl="1" fontAlgn="base">
              <a:spcBef>
                <a:spcPct val="0"/>
              </a:spcBef>
              <a:spcAft>
                <a:spcPct val="0"/>
              </a:spcAft>
              <a:buFontTx/>
              <a:buNone/>
            </a:pPr>
            <a:r>
              <a:rPr lang="en-US" altLang="en-US" sz="2000" dirty="0">
                <a:solidFill>
                  <a:srgbClr val="000000"/>
                </a:solidFill>
                <a:latin typeface="Calibri" panose="020F0502020204030204" pitchFamily="34" charset="0"/>
              </a:rPr>
              <a:t>2) Adipose - </a:t>
            </a:r>
            <a:r>
              <a:rPr lang="en-US" altLang="en-US" sz="2000" dirty="0">
                <a:solidFill>
                  <a:srgbClr val="C00000"/>
                </a:solidFill>
                <a:latin typeface="Calibri" panose="020F0502020204030204" pitchFamily="34" charset="0"/>
              </a:rPr>
              <a:t>Hypodermis, eye sockets, </a:t>
            </a:r>
          </a:p>
          <a:p>
            <a:pPr lvl="1" fontAlgn="base">
              <a:spcBef>
                <a:spcPct val="0"/>
              </a:spcBef>
              <a:spcAft>
                <a:spcPct val="0"/>
              </a:spcAft>
              <a:buFontTx/>
              <a:buNone/>
            </a:pPr>
            <a:r>
              <a:rPr lang="en-US" altLang="en-US" sz="2000" dirty="0">
                <a:solidFill>
                  <a:srgbClr val="C00000"/>
                </a:solidFill>
                <a:latin typeface="Calibri" panose="020F0502020204030204" pitchFamily="34" charset="0"/>
              </a:rPr>
              <a:t>renal fat capsule.</a:t>
            </a:r>
          </a:p>
          <a:p>
            <a:pPr lvl="1" fontAlgn="base">
              <a:spcBef>
                <a:spcPct val="0"/>
              </a:spcBef>
              <a:spcAft>
                <a:spcPct val="0"/>
              </a:spcAft>
              <a:buFontTx/>
              <a:buNone/>
            </a:pPr>
            <a:r>
              <a:rPr lang="en-US" altLang="en-US" sz="2000" dirty="0">
                <a:solidFill>
                  <a:srgbClr val="000000"/>
                </a:solidFill>
                <a:latin typeface="Calibri" panose="020F0502020204030204" pitchFamily="34" charset="0"/>
              </a:rPr>
              <a:t>3) Reticular - </a:t>
            </a:r>
            <a:r>
              <a:rPr lang="en-US" altLang="en-US" sz="2000" dirty="0">
                <a:solidFill>
                  <a:srgbClr val="C00000"/>
                </a:solidFill>
                <a:latin typeface="Calibri" panose="020F0502020204030204" pitchFamily="34" charset="0"/>
              </a:rPr>
              <a:t>Spleen, lymph node, </a:t>
            </a:r>
          </a:p>
          <a:p>
            <a:pPr lvl="1" fontAlgn="base">
              <a:spcBef>
                <a:spcPct val="0"/>
              </a:spcBef>
              <a:spcAft>
                <a:spcPct val="0"/>
              </a:spcAft>
              <a:buFontTx/>
              <a:buNone/>
            </a:pPr>
            <a:r>
              <a:rPr lang="en-US" altLang="en-US" sz="2000" dirty="0">
                <a:solidFill>
                  <a:srgbClr val="C00000"/>
                </a:solidFill>
                <a:latin typeface="Calibri" panose="020F0502020204030204" pitchFamily="34" charset="0"/>
              </a:rPr>
              <a:t>capsule of liver and kidney.</a:t>
            </a:r>
          </a:p>
        </p:txBody>
      </p:sp>
      <p:sp>
        <p:nvSpPr>
          <p:cNvPr id="18447" name="Rectangle 15"/>
          <p:cNvSpPr>
            <a:spLocks noChangeArrowheads="1"/>
          </p:cNvSpPr>
          <p:nvPr/>
        </p:nvSpPr>
        <p:spPr bwMode="auto">
          <a:xfrm>
            <a:off x="4649788" y="2232025"/>
            <a:ext cx="44529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defRPr/>
            </a:pPr>
            <a:r>
              <a:rPr lang="en-US" altLang="en-US" sz="2000" b="1" dirty="0">
                <a:solidFill>
                  <a:srgbClr val="000000"/>
                </a:solidFill>
                <a:latin typeface="Calibri" panose="020F0502020204030204" pitchFamily="34" charset="0"/>
              </a:rPr>
              <a:t>Dense</a:t>
            </a:r>
          </a:p>
          <a:p>
            <a:pPr lvl="1" eaLnBrk="1" fontAlgn="base" hangingPunct="1">
              <a:spcBef>
                <a:spcPct val="0"/>
              </a:spcBef>
              <a:spcAft>
                <a:spcPct val="0"/>
              </a:spcAft>
              <a:buFontTx/>
              <a:buAutoNum type="arabicParenR"/>
              <a:defRPr/>
            </a:pPr>
            <a:r>
              <a:rPr lang="en-US" altLang="en-US" sz="2000" dirty="0">
                <a:solidFill>
                  <a:srgbClr val="000000"/>
                </a:solidFill>
                <a:latin typeface="Calibri" panose="020F0502020204030204" pitchFamily="34" charset="0"/>
              </a:rPr>
              <a:t>Regular – </a:t>
            </a:r>
            <a:r>
              <a:rPr lang="en-US" altLang="en-US" sz="2000" dirty="0">
                <a:solidFill>
                  <a:srgbClr val="C00000"/>
                </a:solidFill>
                <a:latin typeface="Calibri" panose="020F0502020204030204" pitchFamily="34" charset="0"/>
              </a:rPr>
              <a:t>Tendons, ligaments.</a:t>
            </a:r>
          </a:p>
          <a:p>
            <a:pPr lvl="1" eaLnBrk="1" fontAlgn="base" hangingPunct="1">
              <a:spcBef>
                <a:spcPct val="0"/>
              </a:spcBef>
              <a:spcAft>
                <a:spcPct val="0"/>
              </a:spcAft>
              <a:buFontTx/>
              <a:buAutoNum type="arabicParenR"/>
              <a:defRPr/>
            </a:pPr>
            <a:r>
              <a:rPr lang="en-US" altLang="en-US" sz="2000" dirty="0">
                <a:solidFill>
                  <a:srgbClr val="000000"/>
                </a:solidFill>
                <a:latin typeface="Calibri" panose="020F0502020204030204" pitchFamily="34" charset="0"/>
              </a:rPr>
              <a:t>Irregular – </a:t>
            </a:r>
            <a:r>
              <a:rPr lang="en-US" altLang="en-US" sz="2000" dirty="0">
                <a:solidFill>
                  <a:srgbClr val="C00000"/>
                </a:solidFill>
                <a:latin typeface="Calibri" panose="020F0502020204030204" pitchFamily="34" charset="0"/>
              </a:rPr>
              <a:t>Joint capsules</a:t>
            </a:r>
          </a:p>
          <a:p>
            <a:pPr marL="457200" lvl="1" indent="0" eaLnBrk="1" fontAlgn="base" hangingPunct="1">
              <a:spcBef>
                <a:spcPct val="0"/>
              </a:spcBef>
              <a:spcAft>
                <a:spcPct val="0"/>
              </a:spcAft>
              <a:buFontTx/>
              <a:buNone/>
              <a:defRPr/>
            </a:pPr>
            <a:r>
              <a:rPr lang="en-US" altLang="en-US" sz="2000" dirty="0">
                <a:solidFill>
                  <a:srgbClr val="C00000"/>
                </a:solidFill>
                <a:latin typeface="Calibri" panose="020F0502020204030204" pitchFamily="34" charset="0"/>
              </a:rPr>
              <a:t>Reticular region of dermis.</a:t>
            </a:r>
          </a:p>
          <a:p>
            <a:pPr marL="457200" lvl="1" indent="0" eaLnBrk="1" fontAlgn="base" hangingPunct="1">
              <a:spcBef>
                <a:spcPct val="0"/>
              </a:spcBef>
              <a:spcAft>
                <a:spcPct val="0"/>
              </a:spcAft>
              <a:buFontTx/>
              <a:buNone/>
              <a:defRPr/>
            </a:pPr>
            <a:r>
              <a:rPr lang="en-US" altLang="en-US" sz="2000" dirty="0">
                <a:solidFill>
                  <a:srgbClr val="000000"/>
                </a:solidFill>
                <a:latin typeface="Calibri" panose="020F0502020204030204" pitchFamily="34" charset="0"/>
              </a:rPr>
              <a:t>3) Elastic – </a:t>
            </a:r>
            <a:r>
              <a:rPr lang="en-US" altLang="en-US" sz="2000" dirty="0">
                <a:solidFill>
                  <a:srgbClr val="C00000"/>
                </a:solidFill>
                <a:latin typeface="Calibri" panose="020F0502020204030204" pitchFamily="34" charset="0"/>
              </a:rPr>
              <a:t>Elastic ligaments, walls of</a:t>
            </a:r>
          </a:p>
          <a:p>
            <a:pPr marL="457200" lvl="1" indent="0" eaLnBrk="1" fontAlgn="base" hangingPunct="1">
              <a:spcBef>
                <a:spcPct val="0"/>
              </a:spcBef>
              <a:spcAft>
                <a:spcPct val="0"/>
              </a:spcAft>
              <a:buFontTx/>
              <a:buNone/>
              <a:defRPr/>
            </a:pPr>
            <a:r>
              <a:rPr lang="en-US" altLang="en-US" sz="2000" dirty="0">
                <a:solidFill>
                  <a:srgbClr val="C00000"/>
                </a:solidFill>
                <a:latin typeface="Calibri" panose="020F0502020204030204" pitchFamily="34" charset="0"/>
              </a:rPr>
              <a:t>arteries, penile ligaments. </a:t>
            </a:r>
          </a:p>
        </p:txBody>
      </p:sp>
      <p:sp>
        <p:nvSpPr>
          <p:cNvPr id="18448" name="Rectangle 16"/>
          <p:cNvSpPr>
            <a:spLocks noChangeArrowheads="1"/>
          </p:cNvSpPr>
          <p:nvPr/>
        </p:nvSpPr>
        <p:spPr bwMode="auto">
          <a:xfrm>
            <a:off x="4691063" y="5110163"/>
            <a:ext cx="38147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000" b="1" dirty="0">
                <a:solidFill>
                  <a:srgbClr val="000000"/>
                </a:solidFill>
                <a:latin typeface="Calibri" panose="020F0502020204030204" pitchFamily="34" charset="0"/>
              </a:rPr>
              <a:t>Bone</a:t>
            </a:r>
          </a:p>
          <a:p>
            <a:pPr lvl="1" fontAlgn="base">
              <a:spcBef>
                <a:spcPct val="0"/>
              </a:spcBef>
              <a:spcAft>
                <a:spcPct val="0"/>
              </a:spcAft>
              <a:buFontTx/>
              <a:buAutoNum type="arabicParenR"/>
            </a:pPr>
            <a:r>
              <a:rPr lang="en-US" altLang="en-US" sz="2000" dirty="0">
                <a:solidFill>
                  <a:srgbClr val="000000"/>
                </a:solidFill>
                <a:latin typeface="Calibri" panose="020F0502020204030204" pitchFamily="34" charset="0"/>
              </a:rPr>
              <a:t>Spongy – </a:t>
            </a:r>
            <a:r>
              <a:rPr lang="en-US" altLang="en-US" sz="2000" dirty="0">
                <a:solidFill>
                  <a:srgbClr val="C00000"/>
                </a:solidFill>
                <a:latin typeface="Calibri" panose="020F0502020204030204" pitchFamily="34" charset="0"/>
              </a:rPr>
              <a:t>inner portion.</a:t>
            </a:r>
          </a:p>
          <a:p>
            <a:pPr lvl="1" fontAlgn="base">
              <a:spcBef>
                <a:spcPct val="0"/>
              </a:spcBef>
              <a:spcAft>
                <a:spcPct val="0"/>
              </a:spcAft>
              <a:buFontTx/>
              <a:buAutoNum type="arabicParenR"/>
            </a:pPr>
            <a:r>
              <a:rPr lang="en-US" altLang="en-US" sz="2000" dirty="0">
                <a:solidFill>
                  <a:srgbClr val="000000"/>
                </a:solidFill>
                <a:latin typeface="Calibri" panose="020F0502020204030204" pitchFamily="34" charset="0"/>
              </a:rPr>
              <a:t>Compact – </a:t>
            </a:r>
            <a:r>
              <a:rPr lang="en-US" altLang="en-US" sz="2000" dirty="0">
                <a:solidFill>
                  <a:srgbClr val="C00000"/>
                </a:solidFill>
                <a:latin typeface="Calibri" panose="020F0502020204030204" pitchFamily="34" charset="0"/>
              </a:rPr>
              <a:t>outer portion.</a:t>
            </a:r>
          </a:p>
        </p:txBody>
      </p:sp>
      <p:sp>
        <p:nvSpPr>
          <p:cNvPr id="18450" name="Rectangle 18"/>
          <p:cNvSpPr>
            <a:spLocks noChangeArrowheads="1"/>
          </p:cNvSpPr>
          <p:nvPr/>
        </p:nvSpPr>
        <p:spPr bwMode="auto">
          <a:xfrm>
            <a:off x="52388" y="4932363"/>
            <a:ext cx="471011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fontAlgn="base" hangingPunct="1">
              <a:spcBef>
                <a:spcPct val="0"/>
              </a:spcBef>
              <a:spcAft>
                <a:spcPct val="0"/>
              </a:spcAft>
              <a:buFontTx/>
              <a:buNone/>
              <a:defRPr/>
            </a:pPr>
            <a:r>
              <a:rPr lang="en-US" altLang="en-US" sz="2000" b="1" dirty="0">
                <a:solidFill>
                  <a:srgbClr val="000000"/>
                </a:solidFill>
                <a:latin typeface="Calibri" panose="020F0502020204030204" pitchFamily="34" charset="0"/>
              </a:rPr>
              <a:t>Cartilage</a:t>
            </a:r>
          </a:p>
          <a:p>
            <a:pPr lvl="1" eaLnBrk="1" fontAlgn="base" hangingPunct="1">
              <a:spcBef>
                <a:spcPct val="0"/>
              </a:spcBef>
              <a:spcAft>
                <a:spcPct val="0"/>
              </a:spcAft>
              <a:buFontTx/>
              <a:buAutoNum type="arabicParenR"/>
              <a:defRPr/>
            </a:pPr>
            <a:r>
              <a:rPr lang="en-US" altLang="en-US" sz="2000" dirty="0">
                <a:solidFill>
                  <a:srgbClr val="000000"/>
                </a:solidFill>
                <a:latin typeface="Calibri" panose="020F0502020204030204" pitchFamily="34" charset="0"/>
              </a:rPr>
              <a:t>Hyaline </a:t>
            </a:r>
            <a:r>
              <a:rPr lang="en-US" altLang="en-US" sz="2000" dirty="0">
                <a:solidFill>
                  <a:srgbClr val="C00000"/>
                </a:solidFill>
                <a:latin typeface="Calibri" panose="020F0502020204030204" pitchFamily="34" charset="0"/>
              </a:rPr>
              <a:t>– nose, trachea, larynx,</a:t>
            </a:r>
          </a:p>
          <a:p>
            <a:pPr marL="457200" lvl="1" indent="0" eaLnBrk="1" fontAlgn="base" hangingPunct="1">
              <a:spcBef>
                <a:spcPct val="0"/>
              </a:spcBef>
              <a:spcAft>
                <a:spcPct val="0"/>
              </a:spcAft>
              <a:buFontTx/>
              <a:buNone/>
              <a:defRPr/>
            </a:pPr>
            <a:r>
              <a:rPr lang="en-US" altLang="en-US" sz="2000" dirty="0">
                <a:solidFill>
                  <a:srgbClr val="C00000"/>
                </a:solidFill>
                <a:latin typeface="Calibri" panose="020F0502020204030204" pitchFamily="34" charset="0"/>
              </a:rPr>
              <a:t>Costal cartilage, articular cartilage.</a:t>
            </a:r>
          </a:p>
          <a:p>
            <a:pPr lvl="1" eaLnBrk="1" fontAlgn="base" hangingPunct="1">
              <a:spcBef>
                <a:spcPct val="0"/>
              </a:spcBef>
              <a:spcAft>
                <a:spcPct val="0"/>
              </a:spcAft>
              <a:buFontTx/>
              <a:buAutoNum type="arabicParenR"/>
              <a:defRPr/>
            </a:pPr>
            <a:r>
              <a:rPr lang="en-US" altLang="en-US" sz="2000" dirty="0">
                <a:solidFill>
                  <a:srgbClr val="000000"/>
                </a:solidFill>
                <a:latin typeface="Calibri" panose="020F0502020204030204" pitchFamily="34" charset="0"/>
              </a:rPr>
              <a:t>Elastic – </a:t>
            </a:r>
            <a:r>
              <a:rPr lang="en-US" altLang="en-US" sz="2000" dirty="0">
                <a:solidFill>
                  <a:srgbClr val="C00000"/>
                </a:solidFill>
                <a:latin typeface="Calibri" panose="020F0502020204030204" pitchFamily="34" charset="0"/>
              </a:rPr>
              <a:t>epiglottis, external ear.</a:t>
            </a:r>
          </a:p>
          <a:p>
            <a:pPr lvl="1" eaLnBrk="1" fontAlgn="base" hangingPunct="1">
              <a:spcBef>
                <a:spcPct val="0"/>
              </a:spcBef>
              <a:spcAft>
                <a:spcPct val="0"/>
              </a:spcAft>
              <a:buFontTx/>
              <a:buAutoNum type="arabicParenR"/>
              <a:defRPr/>
            </a:pPr>
            <a:r>
              <a:rPr lang="en-US" altLang="en-US" sz="2000" dirty="0">
                <a:solidFill>
                  <a:srgbClr val="000000"/>
                </a:solidFill>
                <a:latin typeface="Calibri" panose="020F0502020204030204" pitchFamily="34" charset="0"/>
              </a:rPr>
              <a:t>Fibrocartilage – </a:t>
            </a:r>
            <a:r>
              <a:rPr lang="en-US" altLang="en-US" sz="2000" dirty="0">
                <a:solidFill>
                  <a:srgbClr val="C00000"/>
                </a:solidFill>
                <a:latin typeface="Calibri" panose="020F0502020204030204" pitchFamily="34" charset="0"/>
              </a:rPr>
              <a:t>intervertebral disc, pubic symphysis, menisci.</a:t>
            </a:r>
          </a:p>
        </p:txBody>
      </p:sp>
      <p:cxnSp>
        <p:nvCxnSpPr>
          <p:cNvPr id="3" name="Straight Connector 2"/>
          <p:cNvCxnSpPr/>
          <p:nvPr/>
        </p:nvCxnSpPr>
        <p:spPr>
          <a:xfrm>
            <a:off x="1695450" y="512763"/>
            <a:ext cx="5784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550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5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p:bldP spid="18446" grpId="0"/>
      <p:bldP spid="18447" grpId="0"/>
      <p:bldP spid="18448" grpId="0"/>
      <p:bldP spid="184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5"/>
          <p:cNvSpPr txBox="1">
            <a:spLocks noChangeArrowheads="1"/>
          </p:cNvSpPr>
          <p:nvPr/>
        </p:nvSpPr>
        <p:spPr bwMode="auto">
          <a:xfrm>
            <a:off x="953336" y="4762"/>
            <a:ext cx="2246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800" dirty="0">
                <a:solidFill>
                  <a:srgbClr val="000000"/>
                </a:solidFill>
                <a:latin typeface="Calibri" panose="020F0502020204030204" pitchFamily="34" charset="0"/>
              </a:rPr>
              <a:t>Areolar Tissue</a:t>
            </a:r>
          </a:p>
        </p:txBody>
      </p:sp>
      <p:sp>
        <p:nvSpPr>
          <p:cNvPr id="2" name="Text Box 5">
            <a:extLst>
              <a:ext uri="{FF2B5EF4-FFF2-40B4-BE49-F238E27FC236}">
                <a16:creationId xmlns:a16="http://schemas.microsoft.com/office/drawing/2014/main" id="{A8C2163F-35A5-3C19-1E8C-D968B1CCEB78}"/>
              </a:ext>
            </a:extLst>
          </p:cNvPr>
          <p:cNvSpPr txBox="1">
            <a:spLocks noChangeArrowheads="1"/>
          </p:cNvSpPr>
          <p:nvPr/>
        </p:nvSpPr>
        <p:spPr bwMode="auto">
          <a:xfrm>
            <a:off x="5441239" y="1193320"/>
            <a:ext cx="2347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800" dirty="0">
                <a:solidFill>
                  <a:srgbClr val="000000"/>
                </a:solidFill>
                <a:latin typeface="Calibri" panose="020F0502020204030204" pitchFamily="34" charset="0"/>
              </a:rPr>
              <a:t>Adipose Tissue</a:t>
            </a:r>
          </a:p>
        </p:txBody>
      </p:sp>
      <p:pic>
        <p:nvPicPr>
          <p:cNvPr id="3" name="Picture 2" descr="A close-up of a cell&#10;&#10;Description automatically generated">
            <a:extLst>
              <a:ext uri="{FF2B5EF4-FFF2-40B4-BE49-F238E27FC236}">
                <a16:creationId xmlns:a16="http://schemas.microsoft.com/office/drawing/2014/main" id="{3BDE3370-2DB6-C86D-B062-56A55FC16A3F}"/>
              </a:ext>
            </a:extLst>
          </p:cNvPr>
          <p:cNvPicPr>
            <a:picLocks noChangeAspect="1"/>
          </p:cNvPicPr>
          <p:nvPr/>
        </p:nvPicPr>
        <p:blipFill rotWithShape="1">
          <a:blip r:embed="rId2">
            <a:extLst>
              <a:ext uri="{28A0092B-C50C-407E-A947-70E740481C1C}">
                <a14:useLocalDpi xmlns:a14="http://schemas.microsoft.com/office/drawing/2010/main" val="0"/>
              </a:ext>
            </a:extLst>
          </a:blip>
          <a:srcRect t="4957"/>
          <a:stretch/>
        </p:blipFill>
        <p:spPr bwMode="auto">
          <a:xfrm>
            <a:off x="304799" y="467791"/>
            <a:ext cx="3762375" cy="2756284"/>
          </a:xfrm>
          <a:prstGeom prst="rect">
            <a:avLst/>
          </a:prstGeom>
          <a:ln>
            <a:noFill/>
          </a:ln>
          <a:extLst>
            <a:ext uri="{53640926-AAD7-44D8-BBD7-CCE9431645EC}">
              <a14:shadowObscured xmlns:a14="http://schemas.microsoft.com/office/drawing/2010/main"/>
            </a:ext>
          </a:extLst>
        </p:spPr>
      </p:pic>
      <p:pic>
        <p:nvPicPr>
          <p:cNvPr id="4" name="Picture 3" descr="A microscope view of cells&#10;&#10;Description automatically generated">
            <a:extLst>
              <a:ext uri="{FF2B5EF4-FFF2-40B4-BE49-F238E27FC236}">
                <a16:creationId xmlns:a16="http://schemas.microsoft.com/office/drawing/2014/main" id="{C1AAC5DB-2483-4656-0D58-498E49DC0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2587" y="1665511"/>
            <a:ext cx="3825235" cy="2596389"/>
          </a:xfrm>
          <a:prstGeom prst="rect">
            <a:avLst/>
          </a:prstGeom>
        </p:spPr>
      </p:pic>
      <p:pic>
        <p:nvPicPr>
          <p:cNvPr id="6" name="Picture 5" descr="A close-up of a microscope&#10;&#10;Description automatically generated">
            <a:extLst>
              <a:ext uri="{FF2B5EF4-FFF2-40B4-BE49-F238E27FC236}">
                <a16:creationId xmlns:a16="http://schemas.microsoft.com/office/drawing/2014/main" id="{07019A7D-677C-38F6-86F7-4FAB268D26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930" y="4181475"/>
            <a:ext cx="3825235" cy="2440059"/>
          </a:xfrm>
          <a:prstGeom prst="rect">
            <a:avLst/>
          </a:prstGeom>
        </p:spPr>
      </p:pic>
      <p:sp>
        <p:nvSpPr>
          <p:cNvPr id="24579" name="Text Box 5"/>
          <p:cNvSpPr txBox="1">
            <a:spLocks noChangeArrowheads="1"/>
          </p:cNvSpPr>
          <p:nvPr/>
        </p:nvSpPr>
        <p:spPr bwMode="auto">
          <a:xfrm>
            <a:off x="1321592" y="3738025"/>
            <a:ext cx="2459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800" dirty="0">
                <a:solidFill>
                  <a:srgbClr val="000000"/>
                </a:solidFill>
                <a:latin typeface="Calibri" panose="020F0502020204030204" pitchFamily="34" charset="0"/>
              </a:rPr>
              <a:t>Reticular Tissue</a:t>
            </a:r>
          </a:p>
        </p:txBody>
      </p:sp>
    </p:spTree>
    <p:extLst>
      <p:ext uri="{BB962C8B-B14F-4D97-AF65-F5344CB8AC3E}">
        <p14:creationId xmlns:p14="http://schemas.microsoft.com/office/powerpoint/2010/main" val="1073721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blue and white background&#10;&#10;Description automatically generated">
            <a:extLst>
              <a:ext uri="{FF2B5EF4-FFF2-40B4-BE49-F238E27FC236}">
                <a16:creationId xmlns:a16="http://schemas.microsoft.com/office/drawing/2014/main" id="{C89A81F3-A49C-64AA-E1B5-7A19A4062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012" y="531434"/>
            <a:ext cx="3848100" cy="2446020"/>
          </a:xfrm>
          <a:prstGeom prst="rect">
            <a:avLst/>
          </a:prstGeom>
        </p:spPr>
      </p:pic>
      <p:pic>
        <p:nvPicPr>
          <p:cNvPr id="3" name="Picture 2" descr="A close-up of a pink and white background&#10;&#10;Description automatically generated">
            <a:extLst>
              <a:ext uri="{FF2B5EF4-FFF2-40B4-BE49-F238E27FC236}">
                <a16:creationId xmlns:a16="http://schemas.microsoft.com/office/drawing/2014/main" id="{A30D1A9D-966A-A6CD-509B-AE334521C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038" y="2629470"/>
            <a:ext cx="3917950" cy="2369185"/>
          </a:xfrm>
          <a:prstGeom prst="rect">
            <a:avLst/>
          </a:prstGeom>
        </p:spPr>
      </p:pic>
      <p:pic>
        <p:nvPicPr>
          <p:cNvPr id="4" name="Picture 3" descr="A close-up of a structure&#10;&#10;Description automatically generated">
            <a:extLst>
              <a:ext uri="{FF2B5EF4-FFF2-40B4-BE49-F238E27FC236}">
                <a16:creationId xmlns:a16="http://schemas.microsoft.com/office/drawing/2014/main" id="{3F433953-563A-B931-0EAE-F8A169C7CA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239" y="4417474"/>
            <a:ext cx="3895725" cy="2313305"/>
          </a:xfrm>
          <a:prstGeom prst="rect">
            <a:avLst/>
          </a:prstGeom>
        </p:spPr>
      </p:pic>
      <p:sp>
        <p:nvSpPr>
          <p:cNvPr id="25603" name="Text Box 5"/>
          <p:cNvSpPr txBox="1">
            <a:spLocks noChangeArrowheads="1"/>
          </p:cNvSpPr>
          <p:nvPr/>
        </p:nvSpPr>
        <p:spPr bwMode="auto">
          <a:xfrm>
            <a:off x="866008" y="-4838"/>
            <a:ext cx="27256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800" dirty="0">
                <a:solidFill>
                  <a:srgbClr val="000000"/>
                </a:solidFill>
                <a:latin typeface="Calibri" panose="020F0502020204030204" pitchFamily="34" charset="0"/>
              </a:rPr>
              <a:t>Dense Regular CT</a:t>
            </a:r>
          </a:p>
        </p:txBody>
      </p:sp>
      <p:sp>
        <p:nvSpPr>
          <p:cNvPr id="5" name="Text Box 5">
            <a:extLst>
              <a:ext uri="{FF2B5EF4-FFF2-40B4-BE49-F238E27FC236}">
                <a16:creationId xmlns:a16="http://schemas.microsoft.com/office/drawing/2014/main" id="{53245C6F-A2C2-E44E-5CF5-02710AE32789}"/>
              </a:ext>
            </a:extLst>
          </p:cNvPr>
          <p:cNvSpPr txBox="1">
            <a:spLocks noChangeArrowheads="1"/>
          </p:cNvSpPr>
          <p:nvPr/>
        </p:nvSpPr>
        <p:spPr bwMode="auto">
          <a:xfrm>
            <a:off x="5367267" y="2106250"/>
            <a:ext cx="28714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800" dirty="0">
                <a:solidFill>
                  <a:srgbClr val="000000"/>
                </a:solidFill>
                <a:latin typeface="Calibri" panose="020F0502020204030204" pitchFamily="34" charset="0"/>
              </a:rPr>
              <a:t>Dense Irregular CT</a:t>
            </a:r>
          </a:p>
        </p:txBody>
      </p:sp>
      <p:sp>
        <p:nvSpPr>
          <p:cNvPr id="6" name="Text Box 5">
            <a:extLst>
              <a:ext uri="{FF2B5EF4-FFF2-40B4-BE49-F238E27FC236}">
                <a16:creationId xmlns:a16="http://schemas.microsoft.com/office/drawing/2014/main" id="{FF16691E-10B1-96F1-8EEB-77D03234E243}"/>
              </a:ext>
            </a:extLst>
          </p:cNvPr>
          <p:cNvSpPr txBox="1">
            <a:spLocks noChangeArrowheads="1"/>
          </p:cNvSpPr>
          <p:nvPr/>
        </p:nvSpPr>
        <p:spPr bwMode="auto">
          <a:xfrm>
            <a:off x="1306732" y="3885258"/>
            <a:ext cx="2090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800" dirty="0">
                <a:solidFill>
                  <a:srgbClr val="000000"/>
                </a:solidFill>
                <a:latin typeface="Calibri" panose="020F0502020204030204" pitchFamily="34" charset="0"/>
              </a:rPr>
              <a:t>Elastic Tissue</a:t>
            </a:r>
          </a:p>
        </p:txBody>
      </p:sp>
    </p:spTree>
    <p:extLst>
      <p:ext uri="{BB962C8B-B14F-4D97-AF65-F5344CB8AC3E}">
        <p14:creationId xmlns:p14="http://schemas.microsoft.com/office/powerpoint/2010/main" val="2370088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microscope&#10;&#10;Description automatically generated">
            <a:extLst>
              <a:ext uri="{FF2B5EF4-FFF2-40B4-BE49-F238E27FC236}">
                <a16:creationId xmlns:a16="http://schemas.microsoft.com/office/drawing/2014/main" id="{B29D31D7-2BBA-A980-9B08-093E716298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610" y="585554"/>
            <a:ext cx="3776345" cy="2465705"/>
          </a:xfrm>
          <a:prstGeom prst="rect">
            <a:avLst/>
          </a:prstGeom>
        </p:spPr>
      </p:pic>
      <p:pic>
        <p:nvPicPr>
          <p:cNvPr id="3" name="Picture 2" descr="A close-up of a cell&#10;&#10;Description automatically generated">
            <a:extLst>
              <a:ext uri="{FF2B5EF4-FFF2-40B4-BE49-F238E27FC236}">
                <a16:creationId xmlns:a16="http://schemas.microsoft.com/office/drawing/2014/main" id="{42B74A42-D6EA-21D9-D5C1-B30BFE8248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669" y="2391299"/>
            <a:ext cx="3876083" cy="2565133"/>
          </a:xfrm>
          <a:prstGeom prst="rect">
            <a:avLst/>
          </a:prstGeom>
        </p:spPr>
      </p:pic>
      <p:pic>
        <p:nvPicPr>
          <p:cNvPr id="4" name="Picture 3">
            <a:extLst>
              <a:ext uri="{FF2B5EF4-FFF2-40B4-BE49-F238E27FC236}">
                <a16:creationId xmlns:a16="http://schemas.microsoft.com/office/drawing/2014/main" id="{70EF08D3-91BB-A7CB-6472-C5DC2BA6FF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485" y="4475867"/>
            <a:ext cx="3760470" cy="2249805"/>
          </a:xfrm>
          <a:prstGeom prst="rect">
            <a:avLst/>
          </a:prstGeom>
        </p:spPr>
      </p:pic>
      <p:sp>
        <p:nvSpPr>
          <p:cNvPr id="28675" name="Text Box 5"/>
          <p:cNvSpPr txBox="1">
            <a:spLocks noChangeArrowheads="1"/>
          </p:cNvSpPr>
          <p:nvPr/>
        </p:nvSpPr>
        <p:spPr bwMode="auto">
          <a:xfrm>
            <a:off x="1004157" y="61679"/>
            <a:ext cx="2635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800" dirty="0">
                <a:solidFill>
                  <a:srgbClr val="000000"/>
                </a:solidFill>
                <a:latin typeface="Calibri" panose="020F0502020204030204" pitchFamily="34" charset="0"/>
              </a:rPr>
              <a:t>Hyaline Cartilage</a:t>
            </a:r>
          </a:p>
        </p:txBody>
      </p:sp>
      <p:sp>
        <p:nvSpPr>
          <p:cNvPr id="5" name="Text Box 5">
            <a:extLst>
              <a:ext uri="{FF2B5EF4-FFF2-40B4-BE49-F238E27FC236}">
                <a16:creationId xmlns:a16="http://schemas.microsoft.com/office/drawing/2014/main" id="{7CCAE409-26BB-A542-DA7F-EDDBF522A224}"/>
              </a:ext>
            </a:extLst>
          </p:cNvPr>
          <p:cNvSpPr txBox="1">
            <a:spLocks noChangeArrowheads="1"/>
          </p:cNvSpPr>
          <p:nvPr/>
        </p:nvSpPr>
        <p:spPr bwMode="auto">
          <a:xfrm>
            <a:off x="5761935" y="1867424"/>
            <a:ext cx="247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800" dirty="0">
                <a:solidFill>
                  <a:srgbClr val="000000"/>
                </a:solidFill>
                <a:latin typeface="Calibri" panose="020F0502020204030204" pitchFamily="34" charset="0"/>
              </a:rPr>
              <a:t>Elastic Cartilage</a:t>
            </a:r>
          </a:p>
        </p:txBody>
      </p:sp>
      <p:sp>
        <p:nvSpPr>
          <p:cNvPr id="6" name="Text Box 5">
            <a:extLst>
              <a:ext uri="{FF2B5EF4-FFF2-40B4-BE49-F238E27FC236}">
                <a16:creationId xmlns:a16="http://schemas.microsoft.com/office/drawing/2014/main" id="{E27E02C6-ACF9-429B-8BD2-61FBC4CE0F0A}"/>
              </a:ext>
            </a:extLst>
          </p:cNvPr>
          <p:cNvSpPr txBox="1">
            <a:spLocks noChangeArrowheads="1"/>
          </p:cNvSpPr>
          <p:nvPr/>
        </p:nvSpPr>
        <p:spPr bwMode="auto">
          <a:xfrm>
            <a:off x="1113524" y="3951992"/>
            <a:ext cx="2173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800" dirty="0">
                <a:solidFill>
                  <a:srgbClr val="000000"/>
                </a:solidFill>
                <a:latin typeface="Calibri" panose="020F0502020204030204" pitchFamily="34" charset="0"/>
              </a:rPr>
              <a:t>Fibrocartilage</a:t>
            </a:r>
          </a:p>
        </p:txBody>
      </p:sp>
    </p:spTree>
    <p:extLst>
      <p:ext uri="{BB962C8B-B14F-4D97-AF65-F5344CB8AC3E}">
        <p14:creationId xmlns:p14="http://schemas.microsoft.com/office/powerpoint/2010/main" val="216547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cross section of a plant&#10;&#10;Description automatically generated">
            <a:extLst>
              <a:ext uri="{FF2B5EF4-FFF2-40B4-BE49-F238E27FC236}">
                <a16:creationId xmlns:a16="http://schemas.microsoft.com/office/drawing/2014/main" id="{EF07AC00-DC13-9851-2644-4BC464EFF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871" y="660686"/>
            <a:ext cx="4060443" cy="2596863"/>
          </a:xfrm>
          <a:prstGeom prst="rect">
            <a:avLst/>
          </a:prstGeom>
        </p:spPr>
      </p:pic>
      <p:pic>
        <p:nvPicPr>
          <p:cNvPr id="3" name="Picture 2" descr="A close-up of a microscope&#10;&#10;Description automatically generated">
            <a:extLst>
              <a:ext uri="{FF2B5EF4-FFF2-40B4-BE49-F238E27FC236}">
                <a16:creationId xmlns:a16="http://schemas.microsoft.com/office/drawing/2014/main" id="{CEB56D57-EC44-2584-E8C4-D0AC63752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116" y="4090518"/>
            <a:ext cx="4055110" cy="2369185"/>
          </a:xfrm>
          <a:prstGeom prst="rect">
            <a:avLst/>
          </a:prstGeom>
        </p:spPr>
      </p:pic>
      <p:sp>
        <p:nvSpPr>
          <p:cNvPr id="4" name="Text Box 5">
            <a:extLst>
              <a:ext uri="{FF2B5EF4-FFF2-40B4-BE49-F238E27FC236}">
                <a16:creationId xmlns:a16="http://schemas.microsoft.com/office/drawing/2014/main" id="{E8D38387-5B05-AE9A-E408-DF0E5208FA8E}"/>
              </a:ext>
            </a:extLst>
          </p:cNvPr>
          <p:cNvSpPr txBox="1">
            <a:spLocks noChangeArrowheads="1"/>
          </p:cNvSpPr>
          <p:nvPr/>
        </p:nvSpPr>
        <p:spPr bwMode="auto">
          <a:xfrm>
            <a:off x="1266016" y="133238"/>
            <a:ext cx="23182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800" dirty="0">
                <a:solidFill>
                  <a:srgbClr val="000000"/>
                </a:solidFill>
                <a:latin typeface="Calibri" panose="020F0502020204030204" pitchFamily="34" charset="0"/>
              </a:rPr>
              <a:t>Compact Bone</a:t>
            </a:r>
          </a:p>
        </p:txBody>
      </p:sp>
      <p:sp>
        <p:nvSpPr>
          <p:cNvPr id="5" name="Text Box 5">
            <a:extLst>
              <a:ext uri="{FF2B5EF4-FFF2-40B4-BE49-F238E27FC236}">
                <a16:creationId xmlns:a16="http://schemas.microsoft.com/office/drawing/2014/main" id="{4AA8FC10-86D6-AC18-AA75-E60B4E6183BA}"/>
              </a:ext>
            </a:extLst>
          </p:cNvPr>
          <p:cNvSpPr txBox="1">
            <a:spLocks noChangeArrowheads="1"/>
          </p:cNvSpPr>
          <p:nvPr/>
        </p:nvSpPr>
        <p:spPr bwMode="auto">
          <a:xfrm>
            <a:off x="1407664" y="3468755"/>
            <a:ext cx="20810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800" dirty="0">
                <a:solidFill>
                  <a:srgbClr val="000000"/>
                </a:solidFill>
                <a:latin typeface="Calibri" panose="020F0502020204030204" pitchFamily="34" charset="0"/>
              </a:rPr>
              <a:t>Spongy Bone</a:t>
            </a:r>
          </a:p>
        </p:txBody>
      </p:sp>
    </p:spTree>
    <p:extLst>
      <p:ext uri="{BB962C8B-B14F-4D97-AF65-F5344CB8AC3E}">
        <p14:creationId xmlns:p14="http://schemas.microsoft.com/office/powerpoint/2010/main" val="2595346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a:extLst>
              <a:ext uri="{28A0092B-C50C-407E-A947-70E740481C1C}">
                <a14:useLocalDpi xmlns:a14="http://schemas.microsoft.com/office/drawing/2010/main" val="0"/>
              </a:ext>
            </a:extLst>
          </a:blip>
          <a:srcRect t="2834" b="5000"/>
          <a:stretch>
            <a:fillRect/>
          </a:stretch>
        </p:blipFill>
        <p:spPr bwMode="auto">
          <a:xfrm>
            <a:off x="177800" y="628650"/>
            <a:ext cx="8788400" cy="602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5"/>
          <p:cNvSpPr txBox="1">
            <a:spLocks noChangeArrowheads="1"/>
          </p:cNvSpPr>
          <p:nvPr/>
        </p:nvSpPr>
        <p:spPr bwMode="auto">
          <a:xfrm>
            <a:off x="3486150" y="173038"/>
            <a:ext cx="2171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a:solidFill>
                  <a:srgbClr val="000000"/>
                </a:solidFill>
                <a:latin typeface="Calibri" panose="020F0502020204030204" pitchFamily="34" charset="0"/>
              </a:rPr>
              <a:t>Bone Tissue</a:t>
            </a:r>
          </a:p>
        </p:txBody>
      </p:sp>
      <p:sp>
        <p:nvSpPr>
          <p:cNvPr id="32772" name="Text Box 6"/>
          <p:cNvSpPr txBox="1">
            <a:spLocks noChangeArrowheads="1"/>
          </p:cNvSpPr>
          <p:nvPr/>
        </p:nvSpPr>
        <p:spPr bwMode="auto">
          <a:xfrm>
            <a:off x="298450" y="3062288"/>
            <a:ext cx="2625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a:solidFill>
                  <a:srgbClr val="000000"/>
                </a:solidFill>
                <a:latin typeface="Calibri" panose="020F0502020204030204" pitchFamily="34" charset="0"/>
              </a:rPr>
              <a:t>Compact Bone</a:t>
            </a:r>
          </a:p>
        </p:txBody>
      </p:sp>
    </p:spTree>
    <p:extLst>
      <p:ext uri="{BB962C8B-B14F-4D97-AF65-F5344CB8AC3E}">
        <p14:creationId xmlns:p14="http://schemas.microsoft.com/office/powerpoint/2010/main" val="2287943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513" y="981075"/>
            <a:ext cx="4999037" cy="49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6"/>
          <p:cNvSpPr>
            <a:spLocks noChangeArrowheads="1"/>
          </p:cNvSpPr>
          <p:nvPr/>
        </p:nvSpPr>
        <p:spPr bwMode="auto">
          <a:xfrm>
            <a:off x="1493043" y="6153150"/>
            <a:ext cx="6234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000" b="1" dirty="0">
                <a:solidFill>
                  <a:srgbClr val="CC0000"/>
                </a:solidFill>
                <a:latin typeface="Calibri" panose="020F0502020204030204" pitchFamily="34" charset="0"/>
              </a:rPr>
              <a:t>Hematopoietic stem cells produce blood and lymph cells </a:t>
            </a:r>
          </a:p>
        </p:txBody>
      </p:sp>
      <p:sp>
        <p:nvSpPr>
          <p:cNvPr id="31748" name="Rectangle 7"/>
          <p:cNvSpPr>
            <a:spLocks noChangeArrowheads="1"/>
          </p:cNvSpPr>
          <p:nvPr/>
        </p:nvSpPr>
        <p:spPr bwMode="auto">
          <a:xfrm>
            <a:off x="629122" y="231775"/>
            <a:ext cx="82296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3600" dirty="0">
                <a:solidFill>
                  <a:srgbClr val="0000FF"/>
                </a:solidFill>
                <a:latin typeface="Calibri" panose="020F0502020204030204" pitchFamily="34" charset="0"/>
              </a:rPr>
              <a:t>Fluid Connective Tissue</a:t>
            </a:r>
          </a:p>
        </p:txBody>
      </p:sp>
    </p:spTree>
    <p:extLst>
      <p:ext uri="{BB962C8B-B14F-4D97-AF65-F5344CB8AC3E}">
        <p14:creationId xmlns:p14="http://schemas.microsoft.com/office/powerpoint/2010/main" val="258775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134938" y="381000"/>
            <a:ext cx="1965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400" b="1">
                <a:solidFill>
                  <a:srgbClr val="000000"/>
                </a:solidFill>
                <a:latin typeface="Calibri" panose="020F0502020204030204" pitchFamily="34" charset="0"/>
              </a:rPr>
              <a:t>Muscle Tissue</a:t>
            </a:r>
          </a:p>
        </p:txBody>
      </p:sp>
      <p:sp>
        <p:nvSpPr>
          <p:cNvPr id="3" name="TextBox 2"/>
          <p:cNvSpPr txBox="1">
            <a:spLocks noChangeArrowheads="1"/>
          </p:cNvSpPr>
          <p:nvPr/>
        </p:nvSpPr>
        <p:spPr bwMode="auto">
          <a:xfrm>
            <a:off x="201613" y="3867150"/>
            <a:ext cx="2114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400" b="1">
                <a:solidFill>
                  <a:srgbClr val="000000"/>
                </a:solidFill>
                <a:latin typeface="Calibri" panose="020F0502020204030204" pitchFamily="34" charset="0"/>
              </a:rPr>
              <a:t>Nervous Tissue</a:t>
            </a:r>
          </a:p>
        </p:txBody>
      </p:sp>
      <p:pic>
        <p:nvPicPr>
          <p:cNvPr id="34820" name="Picture 2" descr="histology review muscle cells are called muscle fibers each mus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800" y="106363"/>
            <a:ext cx="549275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descr="http://biology.clc.uc.edu/fankhauser/Labs/Anatomy_&amp;_Physiology/A&amp;P202/Nerve_Histology/neuron_PC231450_labe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025" y="4003675"/>
            <a:ext cx="3883025"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441325" y="4883150"/>
            <a:ext cx="1420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400">
                <a:solidFill>
                  <a:srgbClr val="000000"/>
                </a:solidFill>
                <a:latin typeface="Calibri" panose="020F0502020204030204" pitchFamily="34" charset="0"/>
              </a:rPr>
              <a:t>Neurons </a:t>
            </a:r>
          </a:p>
          <a:p>
            <a:pPr algn="ctr" fontAlgn="base">
              <a:spcBef>
                <a:spcPct val="0"/>
              </a:spcBef>
              <a:spcAft>
                <a:spcPct val="0"/>
              </a:spcAft>
              <a:buFontTx/>
              <a:buNone/>
            </a:pPr>
            <a:r>
              <a:rPr lang="en-US" altLang="en-US" sz="2400">
                <a:solidFill>
                  <a:srgbClr val="000000"/>
                </a:solidFill>
                <a:latin typeface="Calibri" panose="020F0502020204030204" pitchFamily="34" charset="0"/>
              </a:rPr>
              <a:t>and</a:t>
            </a:r>
          </a:p>
          <a:p>
            <a:pPr algn="ctr" fontAlgn="base">
              <a:spcBef>
                <a:spcPct val="0"/>
              </a:spcBef>
              <a:spcAft>
                <a:spcPct val="0"/>
              </a:spcAft>
              <a:buFontTx/>
              <a:buNone/>
            </a:pPr>
            <a:r>
              <a:rPr lang="en-US" altLang="en-US" sz="2400">
                <a:solidFill>
                  <a:srgbClr val="000000"/>
                </a:solidFill>
                <a:latin typeface="Calibri" panose="020F0502020204030204" pitchFamily="34" charset="0"/>
              </a:rPr>
              <a:t>Glial cells </a:t>
            </a:r>
          </a:p>
        </p:txBody>
      </p:sp>
      <p:sp>
        <p:nvSpPr>
          <p:cNvPr id="34823" name="TextBox 6"/>
          <p:cNvSpPr txBox="1">
            <a:spLocks noChangeArrowheads="1"/>
          </p:cNvSpPr>
          <p:nvPr/>
        </p:nvSpPr>
        <p:spPr bwMode="auto">
          <a:xfrm>
            <a:off x="533400" y="1657350"/>
            <a:ext cx="12287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400">
                <a:solidFill>
                  <a:srgbClr val="000000"/>
                </a:solidFill>
                <a:latin typeface="Calibri" panose="020F0502020204030204" pitchFamily="34" charset="0"/>
              </a:rPr>
              <a:t>Skeletal</a:t>
            </a:r>
          </a:p>
          <a:p>
            <a:pPr fontAlgn="base">
              <a:spcBef>
                <a:spcPct val="0"/>
              </a:spcBef>
              <a:spcAft>
                <a:spcPct val="0"/>
              </a:spcAft>
              <a:buFontTx/>
              <a:buNone/>
            </a:pPr>
            <a:endParaRPr lang="en-US" altLang="en-US" sz="2400">
              <a:solidFill>
                <a:srgbClr val="000000"/>
              </a:solidFill>
              <a:latin typeface="Calibri" panose="020F0502020204030204" pitchFamily="34" charset="0"/>
            </a:endParaRPr>
          </a:p>
          <a:p>
            <a:pPr fontAlgn="base">
              <a:spcBef>
                <a:spcPct val="0"/>
              </a:spcBef>
              <a:spcAft>
                <a:spcPct val="0"/>
              </a:spcAft>
              <a:buFontTx/>
              <a:buNone/>
            </a:pPr>
            <a:r>
              <a:rPr lang="en-US" altLang="en-US" sz="2400">
                <a:solidFill>
                  <a:srgbClr val="000000"/>
                </a:solidFill>
                <a:latin typeface="Calibri" panose="020F0502020204030204" pitchFamily="34" charset="0"/>
              </a:rPr>
              <a:t>Cardiac</a:t>
            </a:r>
          </a:p>
          <a:p>
            <a:pPr fontAlgn="base">
              <a:spcBef>
                <a:spcPct val="0"/>
              </a:spcBef>
              <a:spcAft>
                <a:spcPct val="0"/>
              </a:spcAft>
              <a:buFontTx/>
              <a:buNone/>
            </a:pPr>
            <a:endParaRPr lang="en-US" altLang="en-US" sz="2400">
              <a:solidFill>
                <a:srgbClr val="000000"/>
              </a:solidFill>
              <a:latin typeface="Calibri" panose="020F0502020204030204" pitchFamily="34" charset="0"/>
            </a:endParaRPr>
          </a:p>
          <a:p>
            <a:pPr fontAlgn="base">
              <a:spcBef>
                <a:spcPct val="0"/>
              </a:spcBef>
              <a:spcAft>
                <a:spcPct val="0"/>
              </a:spcAft>
              <a:buFontTx/>
              <a:buNone/>
            </a:pPr>
            <a:r>
              <a:rPr lang="en-US" altLang="en-US" sz="2400">
                <a:solidFill>
                  <a:srgbClr val="000000"/>
                </a:solidFill>
                <a:latin typeface="Calibri" panose="020F0502020204030204" pitchFamily="34" charset="0"/>
              </a:rPr>
              <a:t>Smooth </a:t>
            </a:r>
          </a:p>
        </p:txBody>
      </p:sp>
    </p:spTree>
    <p:extLst>
      <p:ext uri="{BB962C8B-B14F-4D97-AF65-F5344CB8AC3E}">
        <p14:creationId xmlns:p14="http://schemas.microsoft.com/office/powerpoint/2010/main" val="3372715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marie\Desktop\Germ Layers 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78" y="119271"/>
            <a:ext cx="2185988"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Users\marie\Desktop\Germ Layers 1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5905" y="1547190"/>
            <a:ext cx="267652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C:\Users\marie\Desktop\Germ Layers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048000"/>
            <a:ext cx="3033713"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4"/>
          <p:cNvSpPr txBox="1">
            <a:spLocks noChangeArrowheads="1"/>
          </p:cNvSpPr>
          <p:nvPr/>
        </p:nvSpPr>
        <p:spPr bwMode="auto">
          <a:xfrm>
            <a:off x="806484" y="2337009"/>
            <a:ext cx="1374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Blastula</a:t>
            </a:r>
          </a:p>
        </p:txBody>
      </p:sp>
      <p:sp>
        <p:nvSpPr>
          <p:cNvPr id="6" name="TextBox 5"/>
          <p:cNvSpPr txBox="1">
            <a:spLocks noChangeArrowheads="1"/>
          </p:cNvSpPr>
          <p:nvPr/>
        </p:nvSpPr>
        <p:spPr bwMode="auto">
          <a:xfrm>
            <a:off x="3352800" y="4114800"/>
            <a:ext cx="1441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C00000"/>
                </a:solidFill>
                <a:effectLst/>
                <a:uLnTx/>
                <a:uFillTx/>
                <a:latin typeface="Calibri" panose="020F0502020204030204" pitchFamily="34" charset="0"/>
                <a:ea typeface="+mn-ea"/>
                <a:cs typeface="+mn-cs"/>
              </a:rPr>
              <a:t>Gastrula</a:t>
            </a:r>
          </a:p>
        </p:txBody>
      </p:sp>
      <p:sp>
        <p:nvSpPr>
          <p:cNvPr id="7" name="TextBox 6"/>
          <p:cNvSpPr txBox="1">
            <a:spLocks noChangeArrowheads="1"/>
          </p:cNvSpPr>
          <p:nvPr/>
        </p:nvSpPr>
        <p:spPr bwMode="auto">
          <a:xfrm>
            <a:off x="6629400" y="5953125"/>
            <a:ext cx="1331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C00000"/>
                </a:solidFill>
                <a:effectLst/>
                <a:uLnTx/>
                <a:uFillTx/>
                <a:latin typeface="Calibri" panose="020F0502020204030204" pitchFamily="34" charset="0"/>
                <a:ea typeface="+mn-ea"/>
                <a:cs typeface="+mn-cs"/>
              </a:rPr>
              <a:t>Embryo</a:t>
            </a:r>
          </a:p>
        </p:txBody>
      </p:sp>
      <p:sp>
        <p:nvSpPr>
          <p:cNvPr id="8" name="Rectangle 7"/>
          <p:cNvSpPr>
            <a:spLocks noChangeArrowheads="1"/>
          </p:cNvSpPr>
          <p:nvPr/>
        </p:nvSpPr>
        <p:spPr bwMode="auto">
          <a:xfrm>
            <a:off x="3200400" y="6273800"/>
            <a:ext cx="1957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E46C0A"/>
                </a:solidFill>
                <a:effectLst/>
                <a:uLnTx/>
                <a:uFillTx/>
                <a:latin typeface="Calibri" panose="020F0502020204030204" pitchFamily="34" charset="0"/>
                <a:ea typeface="+mn-ea"/>
                <a:cs typeface="+mn-cs"/>
              </a:rPr>
              <a:t>Endoderm</a:t>
            </a:r>
            <a:endParaRPr kumimoji="0" lang="en-US" altLang="en-US" sz="3200" b="0" i="0" u="none" strike="noStrike" kern="1200" cap="none" spc="0" normalizeH="0" baseline="0" noProof="0">
              <a:ln>
                <a:noFill/>
              </a:ln>
              <a:solidFill>
                <a:srgbClr val="E46C0A"/>
              </a:solidFill>
              <a:effectLst/>
              <a:uLnTx/>
              <a:uFillTx/>
              <a:latin typeface="Calibri" panose="020F0502020204030204" pitchFamily="34" charset="0"/>
              <a:ea typeface="+mn-ea"/>
              <a:cs typeface="+mn-cs"/>
            </a:endParaRPr>
          </a:p>
        </p:txBody>
      </p:sp>
      <p:sp>
        <p:nvSpPr>
          <p:cNvPr id="9" name="Rectangle 8"/>
          <p:cNvSpPr>
            <a:spLocks noChangeArrowheads="1"/>
          </p:cNvSpPr>
          <p:nvPr/>
        </p:nvSpPr>
        <p:spPr bwMode="auto">
          <a:xfrm>
            <a:off x="3200400" y="5638800"/>
            <a:ext cx="204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E46C0A"/>
                </a:solidFill>
                <a:effectLst/>
                <a:uLnTx/>
                <a:uFillTx/>
                <a:latin typeface="Calibri" panose="020F0502020204030204" pitchFamily="34" charset="0"/>
                <a:ea typeface="+mn-ea"/>
                <a:cs typeface="+mn-cs"/>
              </a:rPr>
              <a:t>Mesoderm</a:t>
            </a:r>
            <a:endParaRPr kumimoji="0" lang="en-US" altLang="en-US" sz="3200" b="0" i="0" u="none" strike="noStrike" kern="1200" cap="none" spc="0" normalizeH="0" baseline="0" noProof="0">
              <a:ln>
                <a:noFill/>
              </a:ln>
              <a:solidFill>
                <a:srgbClr val="E46C0A"/>
              </a:solidFill>
              <a:effectLst/>
              <a:uLnTx/>
              <a:uFillTx/>
              <a:latin typeface="Calibri" panose="020F0502020204030204" pitchFamily="34" charset="0"/>
              <a:ea typeface="+mn-ea"/>
              <a:cs typeface="+mn-cs"/>
            </a:endParaRPr>
          </a:p>
        </p:txBody>
      </p:sp>
      <p:sp>
        <p:nvSpPr>
          <p:cNvPr id="10" name="Rectangle 9"/>
          <p:cNvSpPr>
            <a:spLocks noChangeArrowheads="1"/>
          </p:cNvSpPr>
          <p:nvPr/>
        </p:nvSpPr>
        <p:spPr bwMode="auto">
          <a:xfrm>
            <a:off x="3276600" y="5029200"/>
            <a:ext cx="1909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E46C0A"/>
                </a:solidFill>
                <a:effectLst/>
                <a:uLnTx/>
                <a:uFillTx/>
                <a:latin typeface="Calibri" panose="020F0502020204030204" pitchFamily="34" charset="0"/>
                <a:ea typeface="+mn-ea"/>
                <a:cs typeface="+mn-cs"/>
              </a:rPr>
              <a:t>Ectoderm</a:t>
            </a:r>
            <a:r>
              <a:rPr kumimoji="0" lang="en-US" altLang="en-US" sz="3200" b="0" i="0" u="none" strike="noStrike" kern="1200" cap="none" spc="0" normalizeH="0" baseline="0" noProof="0">
                <a:ln>
                  <a:noFill/>
                </a:ln>
                <a:solidFill>
                  <a:srgbClr val="E46C0A"/>
                </a:solidFill>
                <a:effectLst/>
                <a:uLnTx/>
                <a:uFillTx/>
                <a:latin typeface="Calibri" panose="020F0502020204030204" pitchFamily="34" charset="0"/>
                <a:ea typeface="+mn-ea"/>
                <a:cs typeface="+mn-cs"/>
              </a:rPr>
              <a:t> </a:t>
            </a:r>
          </a:p>
        </p:txBody>
      </p:sp>
      <p:cxnSp>
        <p:nvCxnSpPr>
          <p:cNvPr id="12" name="Straight Arrow Connector 11"/>
          <p:cNvCxnSpPr/>
          <p:nvPr/>
        </p:nvCxnSpPr>
        <p:spPr>
          <a:xfrm flipV="1">
            <a:off x="5257800" y="4648200"/>
            <a:ext cx="762000" cy="6731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257800" y="4800600"/>
            <a:ext cx="1143000" cy="11303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233988" y="4800600"/>
            <a:ext cx="1776412" cy="17653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ight Arrow 18"/>
          <p:cNvSpPr/>
          <p:nvPr/>
        </p:nvSpPr>
        <p:spPr>
          <a:xfrm rot="1986421">
            <a:off x="2586657" y="1723888"/>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ight Arrow 19"/>
          <p:cNvSpPr/>
          <p:nvPr/>
        </p:nvSpPr>
        <p:spPr>
          <a:xfrm rot="1986421">
            <a:off x="5485572" y="3560417"/>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904" name="Rectangle 20"/>
          <p:cNvSpPr>
            <a:spLocks noChangeArrowheads="1"/>
          </p:cNvSpPr>
          <p:nvPr/>
        </p:nvSpPr>
        <p:spPr bwMode="auto">
          <a:xfrm>
            <a:off x="3994150" y="228600"/>
            <a:ext cx="48450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E46C0A"/>
                </a:solidFill>
                <a:effectLst/>
                <a:uLnTx/>
                <a:uFillTx/>
                <a:latin typeface="Calibri" panose="020F0502020204030204" pitchFamily="34" charset="0"/>
                <a:ea typeface="Calibri" panose="020F0502020204030204" pitchFamily="34" charset="0"/>
                <a:cs typeface="Times New Roman" panose="02020603050405020304" pitchFamily="18" charset="0"/>
              </a:rPr>
              <a:t>The 3 Primary Germ Layers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E46C0A"/>
                </a:solidFill>
                <a:effectLst/>
                <a:uLnTx/>
                <a:uFillTx/>
                <a:latin typeface="Calibri" panose="020F0502020204030204" pitchFamily="34" charset="0"/>
                <a:ea typeface="Calibri" panose="020F0502020204030204" pitchFamily="34" charset="0"/>
                <a:cs typeface="Times New Roman" panose="02020603050405020304" pitchFamily="18" charset="0"/>
              </a:rPr>
              <a:t>of the Embryo (Yolk Sac)</a:t>
            </a:r>
            <a:endParaRPr kumimoji="0" lang="en-US" altLang="en-US" sz="3200" b="0" i="0" u="none" strike="noStrike" kern="1200" cap="none" spc="0" normalizeH="0" baseline="0" noProof="0" dirty="0">
              <a:ln>
                <a:noFill/>
              </a:ln>
              <a:solidFill>
                <a:srgbClr val="E46C0A"/>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7" name="Right Arrow 18">
            <a:extLst>
              <a:ext uri="{FF2B5EF4-FFF2-40B4-BE49-F238E27FC236}">
                <a16:creationId xmlns:a16="http://schemas.microsoft.com/office/drawing/2014/main" id="{5C5B82C3-97DF-4CBB-8FBB-E32744B38DDF}"/>
              </a:ext>
            </a:extLst>
          </p:cNvPr>
          <p:cNvSpPr/>
          <p:nvPr/>
        </p:nvSpPr>
        <p:spPr>
          <a:xfrm rot="1986421">
            <a:off x="38099" y="127117"/>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Oval 3">
            <a:extLst>
              <a:ext uri="{FF2B5EF4-FFF2-40B4-BE49-F238E27FC236}">
                <a16:creationId xmlns:a16="http://schemas.microsoft.com/office/drawing/2014/main" id="{4414E1C2-DDF4-4D65-A746-23E4C77992C0}"/>
              </a:ext>
            </a:extLst>
          </p:cNvPr>
          <p:cNvSpPr/>
          <p:nvPr/>
        </p:nvSpPr>
        <p:spPr>
          <a:xfrm>
            <a:off x="603681" y="367748"/>
            <a:ext cx="1704804" cy="166977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BF23CD7E-9B82-4587-9A53-A2B088DC6A0E}"/>
              </a:ext>
            </a:extLst>
          </p:cNvPr>
          <p:cNvSpPr/>
          <p:nvPr/>
        </p:nvSpPr>
        <p:spPr>
          <a:xfrm>
            <a:off x="7583557" y="2604052"/>
            <a:ext cx="1481674" cy="1610139"/>
          </a:xfrm>
          <a:custGeom>
            <a:avLst/>
            <a:gdLst>
              <a:gd name="connsiteX0" fmla="*/ 0 w 1481674"/>
              <a:gd name="connsiteY0" fmla="*/ 89452 h 1610139"/>
              <a:gd name="connsiteX1" fmla="*/ 327991 w 1481674"/>
              <a:gd name="connsiteY1" fmla="*/ 109331 h 1610139"/>
              <a:gd name="connsiteX2" fmla="*/ 367747 w 1481674"/>
              <a:gd name="connsiteY2" fmla="*/ 119270 h 1610139"/>
              <a:gd name="connsiteX3" fmla="*/ 546652 w 1481674"/>
              <a:gd name="connsiteY3" fmla="*/ 159026 h 1610139"/>
              <a:gd name="connsiteX4" fmla="*/ 616226 w 1481674"/>
              <a:gd name="connsiteY4" fmla="*/ 188844 h 1610139"/>
              <a:gd name="connsiteX5" fmla="*/ 735495 w 1481674"/>
              <a:gd name="connsiteY5" fmla="*/ 248478 h 1610139"/>
              <a:gd name="connsiteX6" fmla="*/ 765313 w 1481674"/>
              <a:gd name="connsiteY6" fmla="*/ 268357 h 1610139"/>
              <a:gd name="connsiteX7" fmla="*/ 844826 w 1481674"/>
              <a:gd name="connsiteY7" fmla="*/ 308113 h 1610139"/>
              <a:gd name="connsiteX8" fmla="*/ 914400 w 1481674"/>
              <a:gd name="connsiteY8" fmla="*/ 337931 h 1610139"/>
              <a:gd name="connsiteX9" fmla="*/ 993913 w 1481674"/>
              <a:gd name="connsiteY9" fmla="*/ 397565 h 1610139"/>
              <a:gd name="connsiteX10" fmla="*/ 1093304 w 1481674"/>
              <a:gd name="connsiteY10" fmla="*/ 487018 h 1610139"/>
              <a:gd name="connsiteX11" fmla="*/ 1133060 w 1481674"/>
              <a:gd name="connsiteY11" fmla="*/ 516835 h 1610139"/>
              <a:gd name="connsiteX12" fmla="*/ 1232452 w 1481674"/>
              <a:gd name="connsiteY12" fmla="*/ 626165 h 1610139"/>
              <a:gd name="connsiteX13" fmla="*/ 1252330 w 1481674"/>
              <a:gd name="connsiteY13" fmla="*/ 646044 h 1610139"/>
              <a:gd name="connsiteX14" fmla="*/ 1272208 w 1481674"/>
              <a:gd name="connsiteY14" fmla="*/ 675861 h 1610139"/>
              <a:gd name="connsiteX15" fmla="*/ 1311965 w 1481674"/>
              <a:gd name="connsiteY15" fmla="*/ 725557 h 1610139"/>
              <a:gd name="connsiteX16" fmla="*/ 1331843 w 1481674"/>
              <a:gd name="connsiteY16" fmla="*/ 755374 h 1610139"/>
              <a:gd name="connsiteX17" fmla="*/ 1381539 w 1481674"/>
              <a:gd name="connsiteY17" fmla="*/ 824948 h 1610139"/>
              <a:gd name="connsiteX18" fmla="*/ 1401417 w 1481674"/>
              <a:gd name="connsiteY18" fmla="*/ 874644 h 1610139"/>
              <a:gd name="connsiteX19" fmla="*/ 1441173 w 1481674"/>
              <a:gd name="connsiteY19" fmla="*/ 944218 h 1610139"/>
              <a:gd name="connsiteX20" fmla="*/ 1461052 w 1481674"/>
              <a:gd name="connsiteY20" fmla="*/ 1003852 h 1610139"/>
              <a:gd name="connsiteX21" fmla="*/ 1480930 w 1481674"/>
              <a:gd name="connsiteY21" fmla="*/ 1073426 h 1610139"/>
              <a:gd name="connsiteX22" fmla="*/ 1461052 w 1481674"/>
              <a:gd name="connsiteY22" fmla="*/ 1282148 h 1610139"/>
              <a:gd name="connsiteX23" fmla="*/ 1441173 w 1481674"/>
              <a:gd name="connsiteY23" fmla="*/ 1311965 h 1610139"/>
              <a:gd name="connsiteX24" fmla="*/ 1421295 w 1481674"/>
              <a:gd name="connsiteY24" fmla="*/ 1371600 h 1610139"/>
              <a:gd name="connsiteX25" fmla="*/ 1411356 w 1481674"/>
              <a:gd name="connsiteY25" fmla="*/ 1401418 h 1610139"/>
              <a:gd name="connsiteX26" fmla="*/ 1381539 w 1481674"/>
              <a:gd name="connsiteY26" fmla="*/ 1461052 h 1610139"/>
              <a:gd name="connsiteX27" fmla="*/ 1371600 w 1481674"/>
              <a:gd name="connsiteY27" fmla="*/ 1500809 h 1610139"/>
              <a:gd name="connsiteX28" fmla="*/ 1361660 w 1481674"/>
              <a:gd name="connsiteY28" fmla="*/ 1550505 h 1610139"/>
              <a:gd name="connsiteX29" fmla="*/ 1292086 w 1481674"/>
              <a:gd name="connsiteY29" fmla="*/ 1580322 h 1610139"/>
              <a:gd name="connsiteX30" fmla="*/ 1182756 w 1481674"/>
              <a:gd name="connsiteY30" fmla="*/ 1610139 h 1610139"/>
              <a:gd name="connsiteX31" fmla="*/ 1143000 w 1481674"/>
              <a:gd name="connsiteY31" fmla="*/ 1550505 h 1610139"/>
              <a:gd name="connsiteX32" fmla="*/ 1123121 w 1481674"/>
              <a:gd name="connsiteY32" fmla="*/ 1530626 h 1610139"/>
              <a:gd name="connsiteX33" fmla="*/ 1063486 w 1481674"/>
              <a:gd name="connsiteY33" fmla="*/ 1451113 h 1610139"/>
              <a:gd name="connsiteX34" fmla="*/ 1023730 w 1481674"/>
              <a:gd name="connsiteY34" fmla="*/ 1361661 h 1610139"/>
              <a:gd name="connsiteX35" fmla="*/ 1003852 w 1481674"/>
              <a:gd name="connsiteY35" fmla="*/ 1282148 h 1610139"/>
              <a:gd name="connsiteX36" fmla="*/ 993913 w 1481674"/>
              <a:gd name="connsiteY36" fmla="*/ 1252331 h 1610139"/>
              <a:gd name="connsiteX37" fmla="*/ 974034 w 1481674"/>
              <a:gd name="connsiteY37" fmla="*/ 1222513 h 1610139"/>
              <a:gd name="connsiteX38" fmla="*/ 934278 w 1481674"/>
              <a:gd name="connsiteY38" fmla="*/ 1172818 h 1610139"/>
              <a:gd name="connsiteX39" fmla="*/ 894521 w 1481674"/>
              <a:gd name="connsiteY39" fmla="*/ 1133061 h 1610139"/>
              <a:gd name="connsiteX40" fmla="*/ 884582 w 1481674"/>
              <a:gd name="connsiteY40" fmla="*/ 1103244 h 1610139"/>
              <a:gd name="connsiteX41" fmla="*/ 834886 w 1481674"/>
              <a:gd name="connsiteY41" fmla="*/ 1063487 h 1610139"/>
              <a:gd name="connsiteX42" fmla="*/ 785191 w 1481674"/>
              <a:gd name="connsiteY42" fmla="*/ 1023731 h 1610139"/>
              <a:gd name="connsiteX43" fmla="*/ 745434 w 1481674"/>
              <a:gd name="connsiteY43" fmla="*/ 983974 h 1610139"/>
              <a:gd name="connsiteX44" fmla="*/ 715617 w 1481674"/>
              <a:gd name="connsiteY44" fmla="*/ 964096 h 1610139"/>
              <a:gd name="connsiteX45" fmla="*/ 675860 w 1481674"/>
              <a:gd name="connsiteY45" fmla="*/ 914400 h 1610139"/>
              <a:gd name="connsiteX46" fmla="*/ 655982 w 1481674"/>
              <a:gd name="connsiteY46" fmla="*/ 884583 h 1610139"/>
              <a:gd name="connsiteX47" fmla="*/ 626165 w 1481674"/>
              <a:gd name="connsiteY47" fmla="*/ 864705 h 1610139"/>
              <a:gd name="connsiteX48" fmla="*/ 586408 w 1481674"/>
              <a:gd name="connsiteY48" fmla="*/ 815009 h 1610139"/>
              <a:gd name="connsiteX49" fmla="*/ 556591 w 1481674"/>
              <a:gd name="connsiteY49" fmla="*/ 795131 h 1610139"/>
              <a:gd name="connsiteX50" fmla="*/ 546652 w 1481674"/>
              <a:gd name="connsiteY50" fmla="*/ 765313 h 1610139"/>
              <a:gd name="connsiteX51" fmla="*/ 487017 w 1481674"/>
              <a:gd name="connsiteY51" fmla="*/ 735496 h 1610139"/>
              <a:gd name="connsiteX52" fmla="*/ 477078 w 1481674"/>
              <a:gd name="connsiteY52" fmla="*/ 705678 h 1610139"/>
              <a:gd name="connsiteX53" fmla="*/ 447260 w 1481674"/>
              <a:gd name="connsiteY53" fmla="*/ 695739 h 1610139"/>
              <a:gd name="connsiteX54" fmla="*/ 417443 w 1481674"/>
              <a:gd name="connsiteY54" fmla="*/ 675861 h 1610139"/>
              <a:gd name="connsiteX55" fmla="*/ 367747 w 1481674"/>
              <a:gd name="connsiteY55" fmla="*/ 636105 h 1610139"/>
              <a:gd name="connsiteX56" fmla="*/ 318052 w 1481674"/>
              <a:gd name="connsiteY56" fmla="*/ 606287 h 1610139"/>
              <a:gd name="connsiteX57" fmla="*/ 268356 w 1481674"/>
              <a:gd name="connsiteY57" fmla="*/ 576470 h 1610139"/>
              <a:gd name="connsiteX58" fmla="*/ 248478 w 1481674"/>
              <a:gd name="connsiteY58" fmla="*/ 556591 h 1610139"/>
              <a:gd name="connsiteX59" fmla="*/ 188843 w 1481674"/>
              <a:gd name="connsiteY59" fmla="*/ 516835 h 1610139"/>
              <a:gd name="connsiteX60" fmla="*/ 178904 w 1481674"/>
              <a:gd name="connsiteY60" fmla="*/ 487018 h 1610139"/>
              <a:gd name="connsiteX61" fmla="*/ 139147 w 1481674"/>
              <a:gd name="connsiteY61" fmla="*/ 447261 h 1610139"/>
              <a:gd name="connsiteX62" fmla="*/ 89452 w 1481674"/>
              <a:gd name="connsiteY62" fmla="*/ 397565 h 1610139"/>
              <a:gd name="connsiteX63" fmla="*/ 49695 w 1481674"/>
              <a:gd name="connsiteY63" fmla="*/ 337931 h 1610139"/>
              <a:gd name="connsiteX64" fmla="*/ 19878 w 1481674"/>
              <a:gd name="connsiteY64" fmla="*/ 248478 h 1610139"/>
              <a:gd name="connsiteX65" fmla="*/ 9939 w 1481674"/>
              <a:gd name="connsiteY65" fmla="*/ 218661 h 1610139"/>
              <a:gd name="connsiteX66" fmla="*/ 0 w 1481674"/>
              <a:gd name="connsiteY66" fmla="*/ 188844 h 1610139"/>
              <a:gd name="connsiteX67" fmla="*/ 0 w 1481674"/>
              <a:gd name="connsiteY67" fmla="*/ 0 h 161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481674" h="1610139">
                <a:moveTo>
                  <a:pt x="0" y="89452"/>
                </a:moveTo>
                <a:cubicBezTo>
                  <a:pt x="61323" y="92518"/>
                  <a:pt x="250226" y="100182"/>
                  <a:pt x="327991" y="109331"/>
                </a:cubicBezTo>
                <a:cubicBezTo>
                  <a:pt x="341557" y="110927"/>
                  <a:pt x="354352" y="116591"/>
                  <a:pt x="367747" y="119270"/>
                </a:cubicBezTo>
                <a:cubicBezTo>
                  <a:pt x="501923" y="146105"/>
                  <a:pt x="440737" y="127252"/>
                  <a:pt x="546652" y="159026"/>
                </a:cubicBezTo>
                <a:cubicBezTo>
                  <a:pt x="598449" y="174565"/>
                  <a:pt x="555893" y="162986"/>
                  <a:pt x="616226" y="188844"/>
                </a:cubicBezTo>
                <a:cubicBezTo>
                  <a:pt x="711233" y="229562"/>
                  <a:pt x="529995" y="128604"/>
                  <a:pt x="735495" y="248478"/>
                </a:cubicBezTo>
                <a:cubicBezTo>
                  <a:pt x="745813" y="254497"/>
                  <a:pt x="754826" y="262637"/>
                  <a:pt x="765313" y="268357"/>
                </a:cubicBezTo>
                <a:cubicBezTo>
                  <a:pt x="791327" y="282547"/>
                  <a:pt x="817849" y="295851"/>
                  <a:pt x="844826" y="308113"/>
                </a:cubicBezTo>
                <a:cubicBezTo>
                  <a:pt x="886478" y="327045"/>
                  <a:pt x="868414" y="307274"/>
                  <a:pt x="914400" y="337931"/>
                </a:cubicBezTo>
                <a:cubicBezTo>
                  <a:pt x="941966" y="356308"/>
                  <a:pt x="970487" y="374138"/>
                  <a:pt x="993913" y="397565"/>
                </a:cubicBezTo>
                <a:cubicBezTo>
                  <a:pt x="1032937" y="436591"/>
                  <a:pt x="1028374" y="432909"/>
                  <a:pt x="1093304" y="487018"/>
                </a:cubicBezTo>
                <a:cubicBezTo>
                  <a:pt x="1106030" y="497623"/>
                  <a:pt x="1120679" y="505830"/>
                  <a:pt x="1133060" y="516835"/>
                </a:cubicBezTo>
                <a:cubicBezTo>
                  <a:pt x="1184480" y="562541"/>
                  <a:pt x="1186064" y="573150"/>
                  <a:pt x="1232452" y="626165"/>
                </a:cubicBezTo>
                <a:cubicBezTo>
                  <a:pt x="1238623" y="633217"/>
                  <a:pt x="1246476" y="638727"/>
                  <a:pt x="1252330" y="646044"/>
                </a:cubicBezTo>
                <a:cubicBezTo>
                  <a:pt x="1259792" y="655372"/>
                  <a:pt x="1265041" y="666305"/>
                  <a:pt x="1272208" y="675861"/>
                </a:cubicBezTo>
                <a:cubicBezTo>
                  <a:pt x="1284936" y="692832"/>
                  <a:pt x="1299237" y="708586"/>
                  <a:pt x="1311965" y="725557"/>
                </a:cubicBezTo>
                <a:cubicBezTo>
                  <a:pt x="1319132" y="735113"/>
                  <a:pt x="1324900" y="745654"/>
                  <a:pt x="1331843" y="755374"/>
                </a:cubicBezTo>
                <a:cubicBezTo>
                  <a:pt x="1339338" y="765867"/>
                  <a:pt x="1373736" y="809342"/>
                  <a:pt x="1381539" y="824948"/>
                </a:cubicBezTo>
                <a:cubicBezTo>
                  <a:pt x="1389518" y="840906"/>
                  <a:pt x="1393438" y="858686"/>
                  <a:pt x="1401417" y="874644"/>
                </a:cubicBezTo>
                <a:cubicBezTo>
                  <a:pt x="1437284" y="946379"/>
                  <a:pt x="1406315" y="857075"/>
                  <a:pt x="1441173" y="944218"/>
                </a:cubicBezTo>
                <a:cubicBezTo>
                  <a:pt x="1448955" y="963673"/>
                  <a:pt x="1454426" y="983974"/>
                  <a:pt x="1461052" y="1003852"/>
                </a:cubicBezTo>
                <a:cubicBezTo>
                  <a:pt x="1475308" y="1046619"/>
                  <a:pt x="1468453" y="1023518"/>
                  <a:pt x="1480930" y="1073426"/>
                </a:cubicBezTo>
                <a:cubicBezTo>
                  <a:pt x="1480681" y="1077900"/>
                  <a:pt x="1488077" y="1228101"/>
                  <a:pt x="1461052" y="1282148"/>
                </a:cubicBezTo>
                <a:cubicBezTo>
                  <a:pt x="1455710" y="1292832"/>
                  <a:pt x="1447799" y="1302026"/>
                  <a:pt x="1441173" y="1311965"/>
                </a:cubicBezTo>
                <a:lnTo>
                  <a:pt x="1421295" y="1371600"/>
                </a:lnTo>
                <a:cubicBezTo>
                  <a:pt x="1417982" y="1381539"/>
                  <a:pt x="1417168" y="1392701"/>
                  <a:pt x="1411356" y="1401418"/>
                </a:cubicBezTo>
                <a:cubicBezTo>
                  <a:pt x="1389577" y="1434087"/>
                  <a:pt x="1391826" y="1425047"/>
                  <a:pt x="1381539" y="1461052"/>
                </a:cubicBezTo>
                <a:cubicBezTo>
                  <a:pt x="1377786" y="1474187"/>
                  <a:pt x="1374563" y="1487474"/>
                  <a:pt x="1371600" y="1500809"/>
                </a:cubicBezTo>
                <a:cubicBezTo>
                  <a:pt x="1367935" y="1517300"/>
                  <a:pt x="1370042" y="1535837"/>
                  <a:pt x="1361660" y="1550505"/>
                </a:cubicBezTo>
                <a:cubicBezTo>
                  <a:pt x="1349697" y="1571439"/>
                  <a:pt x="1310016" y="1574943"/>
                  <a:pt x="1292086" y="1580322"/>
                </a:cubicBezTo>
                <a:cubicBezTo>
                  <a:pt x="1191203" y="1610586"/>
                  <a:pt x="1273334" y="1592024"/>
                  <a:pt x="1182756" y="1610139"/>
                </a:cubicBezTo>
                <a:cubicBezTo>
                  <a:pt x="1106933" y="1534316"/>
                  <a:pt x="1186153" y="1622426"/>
                  <a:pt x="1143000" y="1550505"/>
                </a:cubicBezTo>
                <a:cubicBezTo>
                  <a:pt x="1138179" y="1542469"/>
                  <a:pt x="1128744" y="1538123"/>
                  <a:pt x="1123121" y="1530626"/>
                </a:cubicBezTo>
                <a:cubicBezTo>
                  <a:pt x="1055692" y="1440720"/>
                  <a:pt x="1109074" y="1496699"/>
                  <a:pt x="1063486" y="1451113"/>
                </a:cubicBezTo>
                <a:cubicBezTo>
                  <a:pt x="1039831" y="1380146"/>
                  <a:pt x="1055231" y="1408912"/>
                  <a:pt x="1023730" y="1361661"/>
                </a:cubicBezTo>
                <a:cubicBezTo>
                  <a:pt x="1017104" y="1335157"/>
                  <a:pt x="1012491" y="1308066"/>
                  <a:pt x="1003852" y="1282148"/>
                </a:cubicBezTo>
                <a:cubicBezTo>
                  <a:pt x="1000539" y="1272209"/>
                  <a:pt x="998598" y="1261702"/>
                  <a:pt x="993913" y="1252331"/>
                </a:cubicBezTo>
                <a:cubicBezTo>
                  <a:pt x="988571" y="1241647"/>
                  <a:pt x="980660" y="1232452"/>
                  <a:pt x="974034" y="1222513"/>
                </a:cubicBezTo>
                <a:cubicBezTo>
                  <a:pt x="957313" y="1172351"/>
                  <a:pt x="976237" y="1208783"/>
                  <a:pt x="934278" y="1172818"/>
                </a:cubicBezTo>
                <a:cubicBezTo>
                  <a:pt x="920048" y="1160621"/>
                  <a:pt x="894521" y="1133061"/>
                  <a:pt x="894521" y="1133061"/>
                </a:cubicBezTo>
                <a:cubicBezTo>
                  <a:pt x="891208" y="1123122"/>
                  <a:pt x="889972" y="1112228"/>
                  <a:pt x="884582" y="1103244"/>
                </a:cubicBezTo>
                <a:cubicBezTo>
                  <a:pt x="875139" y="1087505"/>
                  <a:pt x="848432" y="1072517"/>
                  <a:pt x="834886" y="1063487"/>
                </a:cubicBezTo>
                <a:cubicBezTo>
                  <a:pt x="786448" y="990831"/>
                  <a:pt x="846292" y="1067375"/>
                  <a:pt x="785191" y="1023731"/>
                </a:cubicBezTo>
                <a:cubicBezTo>
                  <a:pt x="769940" y="1012838"/>
                  <a:pt x="761028" y="994370"/>
                  <a:pt x="745434" y="983974"/>
                </a:cubicBezTo>
                <a:lnTo>
                  <a:pt x="715617" y="964096"/>
                </a:lnTo>
                <a:cubicBezTo>
                  <a:pt x="654442" y="872330"/>
                  <a:pt x="732505" y="985204"/>
                  <a:pt x="675860" y="914400"/>
                </a:cubicBezTo>
                <a:cubicBezTo>
                  <a:pt x="668398" y="905072"/>
                  <a:pt x="664429" y="893030"/>
                  <a:pt x="655982" y="884583"/>
                </a:cubicBezTo>
                <a:cubicBezTo>
                  <a:pt x="647535" y="876136"/>
                  <a:pt x="635493" y="872167"/>
                  <a:pt x="626165" y="864705"/>
                </a:cubicBezTo>
                <a:cubicBezTo>
                  <a:pt x="576983" y="825359"/>
                  <a:pt x="638069" y="866670"/>
                  <a:pt x="586408" y="815009"/>
                </a:cubicBezTo>
                <a:cubicBezTo>
                  <a:pt x="577961" y="806562"/>
                  <a:pt x="566530" y="801757"/>
                  <a:pt x="556591" y="795131"/>
                </a:cubicBezTo>
                <a:cubicBezTo>
                  <a:pt x="553278" y="785192"/>
                  <a:pt x="553197" y="773494"/>
                  <a:pt x="546652" y="765313"/>
                </a:cubicBezTo>
                <a:cubicBezTo>
                  <a:pt x="532640" y="747798"/>
                  <a:pt x="506659" y="742043"/>
                  <a:pt x="487017" y="735496"/>
                </a:cubicBezTo>
                <a:cubicBezTo>
                  <a:pt x="483704" y="725557"/>
                  <a:pt x="484486" y="713086"/>
                  <a:pt x="477078" y="705678"/>
                </a:cubicBezTo>
                <a:cubicBezTo>
                  <a:pt x="469670" y="698270"/>
                  <a:pt x="456631" y="700424"/>
                  <a:pt x="447260" y="695739"/>
                </a:cubicBezTo>
                <a:cubicBezTo>
                  <a:pt x="436576" y="690397"/>
                  <a:pt x="427382" y="682487"/>
                  <a:pt x="417443" y="675861"/>
                </a:cubicBezTo>
                <a:cubicBezTo>
                  <a:pt x="377851" y="616473"/>
                  <a:pt x="421091" y="668112"/>
                  <a:pt x="367747" y="636105"/>
                </a:cubicBezTo>
                <a:cubicBezTo>
                  <a:pt x="299529" y="595174"/>
                  <a:pt x="402521" y="634443"/>
                  <a:pt x="318052" y="606287"/>
                </a:cubicBezTo>
                <a:cubicBezTo>
                  <a:pt x="267678" y="555916"/>
                  <a:pt x="332874" y="615182"/>
                  <a:pt x="268356" y="576470"/>
                </a:cubicBezTo>
                <a:cubicBezTo>
                  <a:pt x="260321" y="571649"/>
                  <a:pt x="255975" y="562214"/>
                  <a:pt x="248478" y="556591"/>
                </a:cubicBezTo>
                <a:cubicBezTo>
                  <a:pt x="229366" y="542257"/>
                  <a:pt x="188843" y="516835"/>
                  <a:pt x="188843" y="516835"/>
                </a:cubicBezTo>
                <a:cubicBezTo>
                  <a:pt x="185530" y="506896"/>
                  <a:pt x="184993" y="495543"/>
                  <a:pt x="178904" y="487018"/>
                </a:cubicBezTo>
                <a:cubicBezTo>
                  <a:pt x="168011" y="471767"/>
                  <a:pt x="149543" y="462855"/>
                  <a:pt x="139147" y="447261"/>
                </a:cubicBezTo>
                <a:cubicBezTo>
                  <a:pt x="112643" y="407505"/>
                  <a:pt x="129208" y="424070"/>
                  <a:pt x="89452" y="397565"/>
                </a:cubicBezTo>
                <a:cubicBezTo>
                  <a:pt x="76200" y="377687"/>
                  <a:pt x="57250" y="360596"/>
                  <a:pt x="49695" y="337931"/>
                </a:cubicBezTo>
                <a:lnTo>
                  <a:pt x="19878" y="248478"/>
                </a:lnTo>
                <a:lnTo>
                  <a:pt x="9939" y="218661"/>
                </a:lnTo>
                <a:cubicBezTo>
                  <a:pt x="6626" y="208722"/>
                  <a:pt x="0" y="199321"/>
                  <a:pt x="0" y="188844"/>
                </a:cubicBezTo>
                <a:lnTo>
                  <a:pt x="0" y="0"/>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176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35190352"/>
              </p:ext>
            </p:extLst>
          </p:nvPr>
        </p:nvGraphicFramePr>
        <p:xfrm>
          <a:off x="874643" y="2057400"/>
          <a:ext cx="7451035" cy="4595813"/>
        </p:xfrm>
        <a:graphic>
          <a:graphicData uri="http://schemas.openxmlformats.org/drawingml/2006/table">
            <a:tbl>
              <a:tblPr>
                <a:tableStyleId>{5C22544A-7EE6-4342-B048-85BDC9FD1C3A}</a:tableStyleId>
              </a:tblPr>
              <a:tblGrid>
                <a:gridCol w="2472635">
                  <a:extLst>
                    <a:ext uri="{9D8B030D-6E8A-4147-A177-3AD203B41FA5}">
                      <a16:colId xmlns:a16="http://schemas.microsoft.com/office/drawing/2014/main" val="20000"/>
                    </a:ext>
                  </a:extLst>
                </a:gridCol>
                <a:gridCol w="2489200">
                  <a:extLst>
                    <a:ext uri="{9D8B030D-6E8A-4147-A177-3AD203B41FA5}">
                      <a16:colId xmlns:a16="http://schemas.microsoft.com/office/drawing/2014/main" val="20001"/>
                    </a:ext>
                  </a:extLst>
                </a:gridCol>
                <a:gridCol w="2489200">
                  <a:extLst>
                    <a:ext uri="{9D8B030D-6E8A-4147-A177-3AD203B41FA5}">
                      <a16:colId xmlns:a16="http://schemas.microsoft.com/office/drawing/2014/main" val="20002"/>
                    </a:ext>
                  </a:extLst>
                </a:gridCol>
              </a:tblGrid>
              <a:tr h="609621">
                <a:tc>
                  <a:txBody>
                    <a:bodyPr/>
                    <a:lstStyle/>
                    <a:p>
                      <a:pPr marL="0" marR="0" algn="ctr">
                        <a:spcBef>
                          <a:spcPts val="0"/>
                        </a:spcBef>
                        <a:spcAft>
                          <a:spcPts val="0"/>
                        </a:spcAft>
                      </a:pPr>
                      <a:r>
                        <a:rPr lang="en-US" sz="2000" b="1" dirty="0">
                          <a:effectLst/>
                        </a:rPr>
                        <a:t>Endoderm</a:t>
                      </a:r>
                    </a:p>
                    <a:p>
                      <a:pPr marL="0" marR="0" algn="ctr">
                        <a:spcBef>
                          <a:spcPts val="0"/>
                        </a:spcBef>
                        <a:spcAft>
                          <a:spcPts val="0"/>
                        </a:spcAft>
                      </a:pPr>
                      <a:endParaRPr lang="en-US" sz="20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b="1" dirty="0">
                          <a:effectLst/>
                        </a:rPr>
                        <a:t>Mesoderm</a:t>
                      </a:r>
                      <a:r>
                        <a:rPr lang="en-US" sz="2000" b="1" u="none" strike="noStrike" dirty="0">
                          <a:effectLst/>
                        </a:rPr>
                        <a:t> </a:t>
                      </a:r>
                      <a:endParaRPr lang="en-US" sz="2000" b="1"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b="1" dirty="0">
                          <a:effectLst/>
                        </a:rPr>
                        <a:t>Ectoderm</a:t>
                      </a:r>
                      <a:endParaRPr lang="en-US" sz="2000" b="1"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986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rPr>
                        <a:t>Entire G.I. tract,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rPr>
                        <a:t>Respiratory tract (pharynx, larynx, trachea, lungs)</a:t>
                      </a:r>
                    </a:p>
                    <a:p>
                      <a:pPr marL="0" marR="0" algn="l">
                        <a:spcBef>
                          <a:spcPts val="0"/>
                        </a:spcBef>
                        <a:spcAft>
                          <a:spcPts val="0"/>
                        </a:spcAft>
                      </a:pPr>
                      <a:endParaRPr lang="en-US" sz="1600" dirty="0">
                        <a:effectLst/>
                      </a:endParaRPr>
                    </a:p>
                    <a:p>
                      <a:pPr marL="0" marR="0" algn="l">
                        <a:spcBef>
                          <a:spcPts val="0"/>
                        </a:spcBef>
                        <a:spcAft>
                          <a:spcPts val="0"/>
                        </a:spcAft>
                      </a:pPr>
                      <a:r>
                        <a:rPr lang="en-US" sz="1600" dirty="0">
                          <a:effectLst/>
                        </a:rPr>
                        <a:t>Lining of urinary bladder, </a:t>
                      </a:r>
                    </a:p>
                    <a:p>
                      <a:pPr marL="0" marR="0" algn="l">
                        <a:spcBef>
                          <a:spcPts val="0"/>
                        </a:spcBef>
                        <a:spcAft>
                          <a:spcPts val="0"/>
                        </a:spcAft>
                      </a:pPr>
                      <a:r>
                        <a:rPr lang="en-US" sz="1600" dirty="0">
                          <a:effectLst/>
                        </a:rPr>
                        <a:t>and urethra </a:t>
                      </a:r>
                    </a:p>
                    <a:p>
                      <a:pPr marL="0" marR="0" algn="l">
                        <a:spcBef>
                          <a:spcPts val="0"/>
                        </a:spcBef>
                        <a:spcAft>
                          <a:spcPts val="0"/>
                        </a:spcAft>
                      </a:pPr>
                      <a:endParaRPr lang="en-US" sz="1600" dirty="0">
                        <a:effectLst/>
                      </a:endParaRPr>
                    </a:p>
                    <a:p>
                      <a:pPr marL="0" marR="0" algn="l">
                        <a:spcBef>
                          <a:spcPts val="0"/>
                        </a:spcBef>
                        <a:spcAft>
                          <a:spcPts val="0"/>
                        </a:spcAft>
                      </a:pPr>
                      <a:r>
                        <a:rPr lang="en-US" sz="1600" dirty="0">
                          <a:effectLst/>
                        </a:rPr>
                        <a:t>Lining of auditory canal, tonsils, thyroid, </a:t>
                      </a:r>
                    </a:p>
                    <a:p>
                      <a:pPr marL="0" marR="0" algn="l">
                        <a:spcBef>
                          <a:spcPts val="0"/>
                        </a:spcBef>
                        <a:spcAft>
                          <a:spcPts val="0"/>
                        </a:spcAft>
                      </a:pPr>
                      <a:r>
                        <a:rPr lang="en-US" sz="1600" dirty="0">
                          <a:effectLst/>
                        </a:rPr>
                        <a:t>parathyroid, thymus, </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Liver and pancreas </a:t>
                      </a:r>
                    </a:p>
                    <a:p>
                      <a:pPr marL="0" marR="0" algn="l">
                        <a:spcBef>
                          <a:spcPts val="0"/>
                        </a:spcBef>
                        <a:spcAft>
                          <a:spcPts val="0"/>
                        </a:spcAft>
                      </a:pPr>
                      <a:r>
                        <a:rPr lang="en-US" sz="1600" u="none" strike="noStrike" dirty="0">
                          <a:effectLst/>
                        </a:rPr>
                        <a:t> </a:t>
                      </a:r>
                      <a:endParaRPr lang="en-US" sz="1600" dirty="0">
                        <a:effectLst/>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600" dirty="0">
                          <a:effectLst/>
                        </a:rPr>
                        <a:t>All Connective tissue: </a:t>
                      </a:r>
                    </a:p>
                    <a:p>
                      <a:pPr marL="0" marR="0" algn="l">
                        <a:spcBef>
                          <a:spcPts val="0"/>
                        </a:spcBef>
                        <a:spcAft>
                          <a:spcPts val="0"/>
                        </a:spcAft>
                      </a:pPr>
                      <a:r>
                        <a:rPr lang="en-US" sz="1600" dirty="0">
                          <a:effectLst/>
                        </a:rPr>
                        <a:t>(from blood to bone)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rPr>
                        <a:t>Most all Muscle Tissue: Skeletal, Cardiac, Smooth</a:t>
                      </a:r>
                    </a:p>
                    <a:p>
                      <a:pPr marL="0" marR="0" algn="l">
                        <a:spcBef>
                          <a:spcPts val="0"/>
                        </a:spcBef>
                        <a:spcAft>
                          <a:spcPts val="0"/>
                        </a:spcAft>
                      </a:pPr>
                      <a:endParaRPr lang="en-US" sz="1600" dirty="0">
                        <a:effectLst/>
                      </a:endParaRPr>
                    </a:p>
                    <a:p>
                      <a:pPr marL="0" marR="0" algn="l">
                        <a:spcBef>
                          <a:spcPts val="0"/>
                        </a:spcBef>
                        <a:spcAft>
                          <a:spcPts val="0"/>
                        </a:spcAft>
                      </a:pPr>
                      <a:r>
                        <a:rPr lang="en-US" sz="1600" dirty="0">
                          <a:effectLst/>
                        </a:rPr>
                        <a:t>Endothelium of blood vessels, lymphatic vessels, body cavities, joint cavities,</a:t>
                      </a:r>
                    </a:p>
                    <a:p>
                      <a:pPr marL="0" marR="0" algn="l">
                        <a:spcBef>
                          <a:spcPts val="0"/>
                        </a:spcBef>
                        <a:spcAft>
                          <a:spcPts val="0"/>
                        </a:spcAft>
                      </a:pPr>
                      <a:r>
                        <a:rPr lang="en-US" sz="1600" dirty="0">
                          <a:effectLst/>
                        </a:rPr>
                        <a:t>Dentin of teeth </a:t>
                      </a:r>
                    </a:p>
                    <a:p>
                      <a:pPr marL="0" marR="0" algn="l">
                        <a:spcBef>
                          <a:spcPts val="0"/>
                        </a:spcBef>
                        <a:spcAft>
                          <a:spcPts val="0"/>
                        </a:spcAft>
                      </a:pPr>
                      <a:endParaRPr lang="en-US" sz="1600" dirty="0">
                        <a:effectLst/>
                      </a:endParaRPr>
                    </a:p>
                    <a:p>
                      <a:pPr marL="0" marR="0" algn="l">
                        <a:spcBef>
                          <a:spcPts val="0"/>
                        </a:spcBef>
                        <a:spcAft>
                          <a:spcPts val="0"/>
                        </a:spcAft>
                      </a:pPr>
                      <a:r>
                        <a:rPr lang="en-US" sz="1600" dirty="0">
                          <a:effectLst/>
                        </a:rPr>
                        <a:t>Kidneys and ureters</a:t>
                      </a:r>
                    </a:p>
                    <a:p>
                      <a:pPr marL="0" marR="0" algn="l">
                        <a:spcBef>
                          <a:spcPts val="0"/>
                        </a:spcBef>
                        <a:spcAft>
                          <a:spcPts val="0"/>
                        </a:spcAft>
                      </a:pPr>
                      <a:endParaRPr lang="en-US" sz="1600" dirty="0">
                        <a:effectLst/>
                      </a:endParaRPr>
                    </a:p>
                    <a:p>
                      <a:pPr marL="0" marR="0" algn="l">
                        <a:spcBef>
                          <a:spcPts val="0"/>
                        </a:spcBef>
                        <a:spcAft>
                          <a:spcPts val="0"/>
                        </a:spcAft>
                      </a:pPr>
                      <a:r>
                        <a:rPr lang="en-US" sz="1600" dirty="0">
                          <a:effectLst/>
                        </a:rPr>
                        <a:t>Adrenal cortex </a:t>
                      </a:r>
                    </a:p>
                    <a:p>
                      <a:pPr marL="0" marR="0" algn="l">
                        <a:spcBef>
                          <a:spcPts val="0"/>
                        </a:spcBef>
                        <a:spcAft>
                          <a:spcPts val="0"/>
                        </a:spcAft>
                      </a:pPr>
                      <a:r>
                        <a:rPr lang="en-US" sz="1600" dirty="0">
                          <a:effectLst/>
                        </a:rPr>
                        <a:t>Internal reproductive organs</a:t>
                      </a:r>
                    </a:p>
                    <a:p>
                      <a:pPr marL="0" marR="0" algn="l">
                        <a:spcBef>
                          <a:spcPts val="0"/>
                        </a:spcBef>
                        <a:spcAft>
                          <a:spcPts val="0"/>
                        </a:spcAft>
                      </a:pPr>
                      <a:r>
                        <a:rPr lang="en-US" sz="1600" dirty="0">
                          <a:effectLst/>
                        </a:rPr>
                        <a:t> </a:t>
                      </a: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600" dirty="0">
                          <a:effectLst/>
                        </a:rPr>
                        <a:t>Epidermis of skin and epidermal derivatives:</a:t>
                      </a:r>
                    </a:p>
                    <a:p>
                      <a:pPr marL="0" marR="0" algn="l">
                        <a:spcBef>
                          <a:spcPts val="0"/>
                        </a:spcBef>
                        <a:spcAft>
                          <a:spcPts val="0"/>
                        </a:spcAft>
                      </a:pPr>
                      <a:r>
                        <a:rPr lang="en-US" sz="1600" dirty="0">
                          <a:effectLst/>
                        </a:rPr>
                        <a:t>hair, nails, glands skin; </a:t>
                      </a:r>
                    </a:p>
                    <a:p>
                      <a:pPr marL="0" marR="0" algn="l">
                        <a:spcBef>
                          <a:spcPts val="0"/>
                        </a:spcBef>
                        <a:spcAft>
                          <a:spcPts val="0"/>
                        </a:spcAft>
                      </a:pPr>
                      <a:endParaRPr lang="en-US" sz="1600" dirty="0">
                        <a:effectLst/>
                      </a:endParaRPr>
                    </a:p>
                    <a:p>
                      <a:pPr marL="0" marR="0" algn="l">
                        <a:spcBef>
                          <a:spcPts val="0"/>
                        </a:spcBef>
                        <a:spcAft>
                          <a:spcPts val="0"/>
                        </a:spcAft>
                      </a:pPr>
                      <a:r>
                        <a:rPr lang="en-US" sz="1600" dirty="0">
                          <a:effectLst/>
                        </a:rPr>
                        <a:t>Linings of oral, nasal, anal, and vaginal cavities</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All Nervous tissue, </a:t>
                      </a:r>
                    </a:p>
                    <a:p>
                      <a:pPr marL="0" marR="0" algn="l">
                        <a:spcBef>
                          <a:spcPts val="0"/>
                        </a:spcBef>
                        <a:spcAft>
                          <a:spcPts val="0"/>
                        </a:spcAft>
                      </a:pPr>
                      <a:r>
                        <a:rPr lang="en-US" sz="1600" dirty="0">
                          <a:effectLst/>
                        </a:rPr>
                        <a:t>special sense organs</a:t>
                      </a:r>
                    </a:p>
                    <a:p>
                      <a:pPr marL="0" marR="0" algn="l">
                        <a:spcBef>
                          <a:spcPts val="0"/>
                        </a:spcBef>
                        <a:spcAft>
                          <a:spcPts val="0"/>
                        </a:spcAft>
                      </a:pPr>
                      <a:r>
                        <a:rPr lang="en-US" sz="1600" dirty="0">
                          <a:effectLst/>
                        </a:rPr>
                        <a:t>Enamel of teeth</a:t>
                      </a:r>
                    </a:p>
                    <a:p>
                      <a:pPr marL="0" marR="0" algn="l">
                        <a:spcBef>
                          <a:spcPts val="0"/>
                        </a:spcBef>
                        <a:spcAft>
                          <a:spcPts val="0"/>
                        </a:spcAft>
                      </a:pPr>
                      <a:endParaRPr lang="en-US" sz="1600" dirty="0">
                        <a:effectLst/>
                      </a:endParaRPr>
                    </a:p>
                    <a:p>
                      <a:pPr marL="0" marR="0" algn="l">
                        <a:spcBef>
                          <a:spcPts val="0"/>
                        </a:spcBef>
                        <a:spcAft>
                          <a:spcPts val="0"/>
                        </a:spcAft>
                      </a:pPr>
                      <a:r>
                        <a:rPr lang="en-US" sz="1600" dirty="0">
                          <a:effectLst/>
                        </a:rPr>
                        <a:t>Pituitary gland</a:t>
                      </a:r>
                    </a:p>
                    <a:p>
                      <a:pPr marL="0" marR="0" algn="l">
                        <a:spcBef>
                          <a:spcPts val="0"/>
                        </a:spcBef>
                        <a:spcAft>
                          <a:spcPts val="0"/>
                        </a:spcAft>
                      </a:pPr>
                      <a:endParaRPr lang="en-US" sz="1600" dirty="0">
                        <a:effectLst/>
                      </a:endParaRPr>
                    </a:p>
                    <a:p>
                      <a:pPr marL="0" marR="0" algn="l">
                        <a:spcBef>
                          <a:spcPts val="0"/>
                        </a:spcBef>
                        <a:spcAft>
                          <a:spcPts val="0"/>
                        </a:spcAft>
                      </a:pPr>
                      <a:r>
                        <a:rPr lang="en-US" sz="1600" dirty="0">
                          <a:effectLst/>
                        </a:rPr>
                        <a:t>Adrenal medulla</a:t>
                      </a:r>
                    </a:p>
                    <a:p>
                      <a:pPr marL="0" marR="0" algn="l">
                        <a:spcBef>
                          <a:spcPts val="0"/>
                        </a:spcBef>
                        <a:spcAft>
                          <a:spcPts val="0"/>
                        </a:spcAft>
                      </a:pPr>
                      <a:r>
                        <a:rPr lang="en-US" sz="1600" dirty="0">
                          <a:effectLst/>
                        </a:rPr>
                        <a:t>Lens of eye </a:t>
                      </a:r>
                    </a:p>
                    <a:p>
                      <a:pPr marL="0" marR="0" algn="l">
                        <a:spcBef>
                          <a:spcPts val="0"/>
                        </a:spcBef>
                        <a:spcAft>
                          <a:spcPts val="0"/>
                        </a:spcAft>
                      </a:pPr>
                      <a:endParaRPr lang="en-US" sz="1600" dirty="0">
                        <a:effectLst/>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9952" name="Rectangle 1"/>
          <p:cNvSpPr>
            <a:spLocks noChangeArrowheads="1"/>
          </p:cNvSpPr>
          <p:nvPr/>
        </p:nvSpPr>
        <p:spPr bwMode="auto">
          <a:xfrm>
            <a:off x="190500" y="76200"/>
            <a:ext cx="8763000" cy="135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The Three Primary Germ Layers</a:t>
            </a:r>
            <a:endParaRPr kumimoji="0" lang="en-US" alt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The three </a:t>
            </a: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primary (1</a:t>
            </a:r>
            <a:r>
              <a:rPr kumimoji="0" lang="en-US" altLang="en-US" sz="1800" b="1" i="0" u="none" strike="noStrike" kern="1200" cap="none" spc="0" normalizeH="0" baseline="30000" noProof="0" dirty="0">
                <a:ln>
                  <a:noFill/>
                </a:ln>
                <a:solidFill>
                  <a:srgbClr val="000000"/>
                </a:solidFill>
                <a:effectLst/>
                <a:uLnTx/>
                <a:uFillTx/>
                <a:latin typeface="Calibri" panose="020F0502020204030204" pitchFamily="34" charset="0"/>
                <a:ea typeface="+mn-ea"/>
                <a:cs typeface="Times New Roman" panose="02020603050405020304" pitchFamily="18" charset="0"/>
              </a:rPr>
              <a:t>o</a:t>
            </a: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 germ layers </a:t>
            </a: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in the body are named depending on where in embryological development they derive from. The cells in each of these layers differentiate into the cells of each of the four (</a:t>
            </a: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4</a:t>
            </a: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 </a:t>
            </a: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primary tissues </a:t>
            </a: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of the body.</a:t>
            </a:r>
            <a:endPar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 name="TextBox 3"/>
          <p:cNvSpPr txBox="1">
            <a:spLocks noChangeArrowheads="1"/>
          </p:cNvSpPr>
          <p:nvPr/>
        </p:nvSpPr>
        <p:spPr bwMode="auto">
          <a:xfrm>
            <a:off x="871329" y="1693863"/>
            <a:ext cx="7467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Table below shows some specific tissue generated from the 3 1</a:t>
            </a:r>
            <a:r>
              <a:rPr kumimoji="0" lang="en-US" altLang="en-US" sz="16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o</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Germ Layers</a:t>
            </a:r>
          </a:p>
        </p:txBody>
      </p:sp>
      <p:sp>
        <p:nvSpPr>
          <p:cNvPr id="5" name="Down Arrow 4"/>
          <p:cNvSpPr/>
          <p:nvPr/>
        </p:nvSpPr>
        <p:spPr>
          <a:xfrm>
            <a:off x="1981200" y="2320925"/>
            <a:ext cx="152400" cy="2698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Down Arrow 5"/>
          <p:cNvSpPr/>
          <p:nvPr/>
        </p:nvSpPr>
        <p:spPr>
          <a:xfrm>
            <a:off x="4495800" y="2324100"/>
            <a:ext cx="152400" cy="2714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Down Arrow 6"/>
          <p:cNvSpPr/>
          <p:nvPr/>
        </p:nvSpPr>
        <p:spPr>
          <a:xfrm>
            <a:off x="7010400" y="2320925"/>
            <a:ext cx="152400" cy="2698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16825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34938" y="273050"/>
            <a:ext cx="8551862" cy="1143000"/>
          </a:xfrm>
        </p:spPr>
        <p:txBody>
          <a:bodyPr/>
          <a:lstStyle/>
          <a:p>
            <a:pPr eaLnBrk="1" hangingPunct="1"/>
            <a:r>
              <a:rPr lang="en-US" altLang="en-US" sz="3200" b="1">
                <a:latin typeface="Calibri" panose="020F0502020204030204" pitchFamily="34" charset="0"/>
              </a:rPr>
              <a:t>Tissue = a group of cells and cell products with similar structure and function.</a:t>
            </a:r>
          </a:p>
        </p:txBody>
      </p:sp>
      <p:sp>
        <p:nvSpPr>
          <p:cNvPr id="2051" name="Rectangle 3"/>
          <p:cNvSpPr>
            <a:spLocks noGrp="1" noChangeArrowheads="1"/>
          </p:cNvSpPr>
          <p:nvPr>
            <p:ph type="body" sz="half" idx="1"/>
          </p:nvPr>
        </p:nvSpPr>
        <p:spPr>
          <a:xfrm>
            <a:off x="1063625" y="1684338"/>
            <a:ext cx="6929438" cy="598487"/>
          </a:xfrm>
        </p:spPr>
        <p:txBody>
          <a:bodyPr/>
          <a:lstStyle/>
          <a:p>
            <a:pPr eaLnBrk="1" hangingPunct="1">
              <a:buFontTx/>
              <a:buNone/>
            </a:pPr>
            <a:r>
              <a:rPr lang="en-US" altLang="en-US" sz="3400" dirty="0">
                <a:solidFill>
                  <a:srgbClr val="0070C0"/>
                </a:solidFill>
                <a:latin typeface="Calibri" panose="020F0502020204030204" pitchFamily="34" charset="0"/>
              </a:rPr>
              <a:t>There are four 1</a:t>
            </a:r>
            <a:r>
              <a:rPr lang="en-US" altLang="en-US" sz="3400" baseline="30000" dirty="0">
                <a:solidFill>
                  <a:srgbClr val="0070C0"/>
                </a:solidFill>
                <a:latin typeface="Calibri" panose="020F0502020204030204" pitchFamily="34" charset="0"/>
              </a:rPr>
              <a:t>o</a:t>
            </a:r>
            <a:r>
              <a:rPr lang="en-US" altLang="en-US" sz="3400" dirty="0">
                <a:solidFill>
                  <a:srgbClr val="0070C0"/>
                </a:solidFill>
                <a:latin typeface="Calibri" panose="020F0502020204030204" pitchFamily="34" charset="0"/>
              </a:rPr>
              <a:t> tissues in the body:</a:t>
            </a:r>
          </a:p>
        </p:txBody>
      </p:sp>
      <p:sp>
        <p:nvSpPr>
          <p:cNvPr id="2052" name="Text Box 7"/>
          <p:cNvSpPr txBox="1">
            <a:spLocks noChangeArrowheads="1"/>
          </p:cNvSpPr>
          <p:nvPr/>
        </p:nvSpPr>
        <p:spPr bwMode="auto">
          <a:xfrm>
            <a:off x="3059113" y="2417763"/>
            <a:ext cx="2609850"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AutoNum type="arabicParenR"/>
            </a:pPr>
            <a:r>
              <a:rPr lang="en-US" altLang="en-US" sz="3400">
                <a:solidFill>
                  <a:srgbClr val="000000"/>
                </a:solidFill>
                <a:latin typeface="Calibri" panose="020F0502020204030204" pitchFamily="34" charset="0"/>
              </a:rPr>
              <a:t> </a:t>
            </a:r>
            <a:r>
              <a:rPr lang="en-US" altLang="en-US" sz="3400">
                <a:solidFill>
                  <a:srgbClr val="CC0000"/>
                </a:solidFill>
                <a:latin typeface="Calibri" panose="020F0502020204030204" pitchFamily="34" charset="0"/>
              </a:rPr>
              <a:t>Epithelium</a:t>
            </a:r>
          </a:p>
          <a:p>
            <a:pPr fontAlgn="base">
              <a:spcBef>
                <a:spcPct val="0"/>
              </a:spcBef>
              <a:spcAft>
                <a:spcPct val="0"/>
              </a:spcAft>
              <a:buFontTx/>
              <a:buAutoNum type="arabicParenR"/>
            </a:pPr>
            <a:endParaRPr lang="en-US" altLang="en-US" sz="3400">
              <a:solidFill>
                <a:srgbClr val="000000"/>
              </a:solidFill>
              <a:latin typeface="Calibri" panose="020F0502020204030204" pitchFamily="34" charset="0"/>
            </a:endParaRPr>
          </a:p>
          <a:p>
            <a:pPr fontAlgn="base">
              <a:spcBef>
                <a:spcPct val="0"/>
              </a:spcBef>
              <a:spcAft>
                <a:spcPct val="0"/>
              </a:spcAft>
              <a:buFontTx/>
              <a:buAutoNum type="arabicParenR"/>
            </a:pPr>
            <a:r>
              <a:rPr lang="en-US" altLang="en-US" sz="3400">
                <a:solidFill>
                  <a:srgbClr val="000000"/>
                </a:solidFill>
                <a:latin typeface="Calibri" panose="020F0502020204030204" pitchFamily="34" charset="0"/>
              </a:rPr>
              <a:t> Connective</a:t>
            </a:r>
          </a:p>
          <a:p>
            <a:pPr fontAlgn="base">
              <a:spcBef>
                <a:spcPct val="0"/>
              </a:spcBef>
              <a:spcAft>
                <a:spcPct val="0"/>
              </a:spcAft>
              <a:buFontTx/>
              <a:buAutoNum type="arabicParenR"/>
            </a:pPr>
            <a:endParaRPr lang="en-US" altLang="en-US" sz="3400">
              <a:solidFill>
                <a:srgbClr val="000000"/>
              </a:solidFill>
              <a:latin typeface="Calibri" panose="020F0502020204030204" pitchFamily="34" charset="0"/>
            </a:endParaRPr>
          </a:p>
          <a:p>
            <a:pPr fontAlgn="base">
              <a:spcBef>
                <a:spcPct val="0"/>
              </a:spcBef>
              <a:spcAft>
                <a:spcPct val="0"/>
              </a:spcAft>
              <a:buFontTx/>
              <a:buAutoNum type="arabicParenR"/>
            </a:pPr>
            <a:r>
              <a:rPr lang="en-US" altLang="en-US" sz="3400">
                <a:solidFill>
                  <a:srgbClr val="000000"/>
                </a:solidFill>
                <a:latin typeface="Calibri" panose="020F0502020204030204" pitchFamily="34" charset="0"/>
              </a:rPr>
              <a:t> Muscular</a:t>
            </a:r>
          </a:p>
          <a:p>
            <a:pPr fontAlgn="base">
              <a:spcBef>
                <a:spcPct val="0"/>
              </a:spcBef>
              <a:spcAft>
                <a:spcPct val="0"/>
              </a:spcAft>
              <a:buFontTx/>
              <a:buAutoNum type="arabicParenR"/>
            </a:pPr>
            <a:endParaRPr lang="en-US" altLang="en-US" sz="3400">
              <a:solidFill>
                <a:srgbClr val="000000"/>
              </a:solidFill>
              <a:latin typeface="Calibri" panose="020F0502020204030204" pitchFamily="34" charset="0"/>
            </a:endParaRPr>
          </a:p>
          <a:p>
            <a:pPr fontAlgn="base">
              <a:spcBef>
                <a:spcPct val="0"/>
              </a:spcBef>
              <a:spcAft>
                <a:spcPct val="0"/>
              </a:spcAft>
              <a:buFontTx/>
              <a:buAutoNum type="arabicParenR"/>
            </a:pPr>
            <a:r>
              <a:rPr lang="en-US" altLang="en-US" sz="3400">
                <a:solidFill>
                  <a:srgbClr val="000000"/>
                </a:solidFill>
                <a:latin typeface="Calibri" panose="020F0502020204030204" pitchFamily="34" charset="0"/>
              </a:rPr>
              <a:t> Nervous</a:t>
            </a:r>
          </a:p>
        </p:txBody>
      </p:sp>
    </p:spTree>
    <p:extLst>
      <p:ext uri="{BB962C8B-B14F-4D97-AF65-F5344CB8AC3E}">
        <p14:creationId xmlns:p14="http://schemas.microsoft.com/office/powerpoint/2010/main" val="3466593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042367" y="208628"/>
            <a:ext cx="667861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b="1" dirty="0">
                <a:solidFill>
                  <a:srgbClr val="CC0000"/>
                </a:solidFill>
                <a:latin typeface="Calibri" panose="020F0502020204030204" pitchFamily="34" charset="0"/>
              </a:rPr>
              <a:t>A. Functions of Epithelial Tissue</a:t>
            </a:r>
          </a:p>
        </p:txBody>
      </p:sp>
      <p:sp>
        <p:nvSpPr>
          <p:cNvPr id="3075" name="Rectangle 3"/>
          <p:cNvSpPr>
            <a:spLocks noChangeArrowheads="1"/>
          </p:cNvSpPr>
          <p:nvPr/>
        </p:nvSpPr>
        <p:spPr bwMode="auto">
          <a:xfrm>
            <a:off x="658329" y="998593"/>
            <a:ext cx="8155258"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eaLnBrk="1" fontAlgn="base" hangingPunct="1">
              <a:spcAft>
                <a:spcPct val="0"/>
              </a:spcAft>
              <a:buNone/>
              <a:defRPr/>
            </a:pPr>
            <a:r>
              <a:rPr lang="en-US" altLang="en-US" sz="2800" dirty="0">
                <a:solidFill>
                  <a:srgbClr val="0070C0"/>
                </a:solidFill>
                <a:latin typeface="Calibri" panose="020F0502020204030204" pitchFamily="34" charset="0"/>
              </a:rPr>
              <a:t>1) Physical Protection</a:t>
            </a:r>
          </a:p>
          <a:p>
            <a:pPr marL="0" indent="0" eaLnBrk="1" fontAlgn="base" hangingPunct="1">
              <a:spcAft>
                <a:spcPct val="0"/>
              </a:spcAft>
              <a:buNone/>
              <a:defRPr/>
            </a:pPr>
            <a:r>
              <a:rPr lang="en-US" altLang="en-US" sz="1800" dirty="0">
                <a:latin typeface="Calibri" panose="020F0502020204030204" pitchFamily="34" charset="0"/>
              </a:rPr>
              <a:t>Provides protective barrier of exposed surfaces, either internally or externally. </a:t>
            </a:r>
          </a:p>
          <a:p>
            <a:pPr marL="0" indent="0" eaLnBrk="1" fontAlgn="base" hangingPunct="1">
              <a:spcAft>
                <a:spcPct val="0"/>
              </a:spcAft>
              <a:buNone/>
              <a:defRPr/>
            </a:pPr>
            <a:endParaRPr lang="en-US" altLang="en-US" sz="2800" dirty="0">
              <a:latin typeface="Calibri" panose="020F0502020204030204" pitchFamily="34" charset="0"/>
            </a:endParaRPr>
          </a:p>
          <a:p>
            <a:pPr marL="0" indent="0" eaLnBrk="1" fontAlgn="base" hangingPunct="1">
              <a:spcAft>
                <a:spcPct val="0"/>
              </a:spcAft>
              <a:buNone/>
              <a:defRPr/>
            </a:pPr>
            <a:r>
              <a:rPr lang="en-US" altLang="en-US" sz="2800" dirty="0">
                <a:solidFill>
                  <a:srgbClr val="0070C0"/>
                </a:solidFill>
                <a:latin typeface="Calibri" panose="020F0502020204030204" pitchFamily="34" charset="0"/>
              </a:rPr>
              <a:t>2) Regulate Exchange</a:t>
            </a:r>
          </a:p>
          <a:p>
            <a:pPr marL="0" indent="0" eaLnBrk="1" fontAlgn="base" hangingPunct="1">
              <a:spcAft>
                <a:spcPct val="0"/>
              </a:spcAft>
              <a:buNone/>
              <a:defRPr/>
            </a:pPr>
            <a:r>
              <a:rPr lang="en-US" altLang="en-US" sz="1800" dirty="0">
                <a:latin typeface="Calibri" panose="020F0502020204030204" pitchFamily="34" charset="0"/>
              </a:rPr>
              <a:t>Controls what enters or exits the body, ‘simple’ layers facilitate exchange. </a:t>
            </a:r>
          </a:p>
          <a:p>
            <a:pPr marL="514350" indent="-514350" eaLnBrk="1" fontAlgn="base" hangingPunct="1">
              <a:spcAft>
                <a:spcPct val="0"/>
              </a:spcAft>
              <a:buFont typeface="+mj-lt"/>
              <a:buAutoNum type="arabicParenR"/>
              <a:defRPr/>
            </a:pPr>
            <a:endParaRPr lang="en-US" altLang="en-US" sz="2800" dirty="0">
              <a:solidFill>
                <a:srgbClr val="0070C0"/>
              </a:solidFill>
              <a:latin typeface="Calibri" panose="020F0502020204030204" pitchFamily="34" charset="0"/>
            </a:endParaRPr>
          </a:p>
          <a:p>
            <a:pPr marL="0" indent="0" eaLnBrk="1" fontAlgn="base" hangingPunct="1">
              <a:spcAft>
                <a:spcPct val="0"/>
              </a:spcAft>
              <a:buNone/>
              <a:defRPr/>
            </a:pPr>
            <a:r>
              <a:rPr lang="en-US" altLang="en-US" sz="2800" dirty="0">
                <a:solidFill>
                  <a:srgbClr val="0070C0"/>
                </a:solidFill>
                <a:latin typeface="Calibri" panose="020F0502020204030204" pitchFamily="34" charset="0"/>
              </a:rPr>
              <a:t>3) Produce Secretions</a:t>
            </a:r>
          </a:p>
          <a:p>
            <a:pPr marL="0" indent="0" eaLnBrk="1" fontAlgn="base" hangingPunct="1">
              <a:spcAft>
                <a:spcPct val="0"/>
              </a:spcAft>
              <a:buNone/>
              <a:defRPr/>
            </a:pPr>
            <a:r>
              <a:rPr lang="en-US" altLang="en-US" sz="1800" dirty="0">
                <a:latin typeface="Calibri" panose="020F0502020204030204" pitchFamily="34" charset="0"/>
              </a:rPr>
              <a:t>Glandular epithelium produces secretions onto internal or external surfaces.</a:t>
            </a:r>
          </a:p>
          <a:p>
            <a:pPr marL="514350" indent="-514350" eaLnBrk="1" fontAlgn="base" hangingPunct="1">
              <a:spcAft>
                <a:spcPct val="0"/>
              </a:spcAft>
              <a:buFont typeface="+mj-lt"/>
              <a:buAutoNum type="arabicParenR"/>
              <a:defRPr/>
            </a:pPr>
            <a:endParaRPr lang="en-US" altLang="en-US" sz="2800" dirty="0">
              <a:solidFill>
                <a:srgbClr val="0070C0"/>
              </a:solidFill>
              <a:latin typeface="Calibri" panose="020F0502020204030204" pitchFamily="34" charset="0"/>
            </a:endParaRPr>
          </a:p>
          <a:p>
            <a:pPr marL="0" indent="0" eaLnBrk="1" fontAlgn="base" hangingPunct="1">
              <a:spcAft>
                <a:spcPct val="0"/>
              </a:spcAft>
              <a:buNone/>
              <a:defRPr/>
            </a:pPr>
            <a:r>
              <a:rPr lang="en-US" altLang="en-US" sz="2800" dirty="0">
                <a:solidFill>
                  <a:srgbClr val="0070C0"/>
                </a:solidFill>
                <a:latin typeface="Calibri" panose="020F0502020204030204" pitchFamily="34" charset="0"/>
              </a:rPr>
              <a:t>4) Provides Sensation</a:t>
            </a:r>
          </a:p>
          <a:p>
            <a:pPr marL="0" indent="0" eaLnBrk="1" fontAlgn="base" hangingPunct="1">
              <a:spcAft>
                <a:spcPct val="0"/>
              </a:spcAft>
              <a:buNone/>
              <a:defRPr/>
            </a:pPr>
            <a:r>
              <a:rPr lang="en-US" altLang="en-US" sz="1800" dirty="0">
                <a:latin typeface="Calibri" panose="020F0502020204030204" pitchFamily="34" charset="0"/>
              </a:rPr>
              <a:t>Epithelium is extensively innervated, for a role in detecting sensory input.</a:t>
            </a:r>
          </a:p>
        </p:txBody>
      </p:sp>
    </p:spTree>
    <p:extLst>
      <p:ext uri="{BB962C8B-B14F-4D97-AF65-F5344CB8AC3E}">
        <p14:creationId xmlns:p14="http://schemas.microsoft.com/office/powerpoint/2010/main" val="165262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5">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18064C-9A87-4D06-926F-82ED68595DCA}"/>
              </a:ext>
            </a:extLst>
          </p:cNvPr>
          <p:cNvSpPr/>
          <p:nvPr/>
        </p:nvSpPr>
        <p:spPr>
          <a:xfrm>
            <a:off x="318053" y="631213"/>
            <a:ext cx="8289234" cy="5909310"/>
          </a:xfrm>
          <a:prstGeom prst="rect">
            <a:avLst/>
          </a:prstGeom>
        </p:spPr>
        <p:txBody>
          <a:bodyPr wrap="square">
            <a:spAutoFit/>
          </a:bodyPr>
          <a:lstStyle/>
          <a:p>
            <a:pPr algn="just"/>
            <a:r>
              <a:rPr lang="en-US" b="1" dirty="0">
                <a:latin typeface="Calibri" panose="020F0502020204030204" pitchFamily="34" charset="0"/>
                <a:ea typeface="Times New Roman" panose="02020603050405020304" pitchFamily="18" charset="0"/>
                <a:cs typeface="Times New Roman" panose="02020603050405020304" pitchFamily="18" charset="0"/>
              </a:rPr>
              <a:t>1)</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b="1" u="sng" dirty="0">
                <a:latin typeface="Calibri" panose="020F0502020204030204" pitchFamily="34" charset="0"/>
                <a:ea typeface="Times New Roman" panose="02020603050405020304" pitchFamily="18" charset="0"/>
                <a:cs typeface="Times New Roman" panose="02020603050405020304" pitchFamily="18" charset="0"/>
              </a:rPr>
              <a:t>Cellularity</a:t>
            </a:r>
            <a:r>
              <a:rPr lang="en-US" dirty="0">
                <a:latin typeface="Calibri" panose="020F0502020204030204" pitchFamily="34" charset="0"/>
                <a:ea typeface="Times New Roman" panose="02020603050405020304" pitchFamily="18" charset="0"/>
                <a:cs typeface="Times New Roman" panose="02020603050405020304" pitchFamily="18" charset="0"/>
              </a:rPr>
              <a:t> – Most of this tissue is comprised of cells, with very little extracellular material. This tissue looks like a ‘wall of cells’.  </a:t>
            </a:r>
            <a:endParaRPr lang="en-US" dirty="0">
              <a:latin typeface="Geneva"/>
              <a:ea typeface="Times" panose="02020603050405020304" pitchFamily="18" charset="0"/>
              <a:cs typeface="Times New Roman" panose="02020603050405020304" pitchFamily="18" charset="0"/>
            </a:endParaRPr>
          </a:p>
          <a:p>
            <a:pPr algn="just"/>
            <a:r>
              <a:rPr lang="en-US" dirty="0">
                <a:latin typeface="Calibri" panose="020F0502020204030204" pitchFamily="34" charset="0"/>
                <a:ea typeface="Times New Roman" panose="02020603050405020304" pitchFamily="18" charset="0"/>
                <a:cs typeface="Times New Roman" panose="02020603050405020304" pitchFamily="18" charset="0"/>
              </a:rPr>
              <a:t> </a:t>
            </a:r>
          </a:p>
          <a:p>
            <a:pPr algn="just"/>
            <a:endParaRPr lang="en-US" dirty="0">
              <a:latin typeface="Calibri" panose="020F0502020204030204" pitchFamily="34" charset="0"/>
              <a:ea typeface="Times" panose="02020603050405020304" pitchFamily="18" charset="0"/>
              <a:cs typeface="Times New Roman" panose="02020603050405020304" pitchFamily="18" charset="0"/>
            </a:endParaRPr>
          </a:p>
          <a:p>
            <a:pPr algn="just"/>
            <a:endParaRPr lang="en-US" dirty="0">
              <a:latin typeface="Calibri" panose="020F0502020204030204" pitchFamily="34" charset="0"/>
              <a:ea typeface="Times" panose="02020603050405020304" pitchFamily="18" charset="0"/>
              <a:cs typeface="Times New Roman" panose="02020603050405020304" pitchFamily="18" charset="0"/>
            </a:endParaRPr>
          </a:p>
          <a:p>
            <a:pPr algn="just"/>
            <a:endParaRPr lang="en-US" dirty="0">
              <a:latin typeface="Calibri" panose="020F0502020204030204" pitchFamily="34" charset="0"/>
              <a:ea typeface="Times" panose="02020603050405020304" pitchFamily="18" charset="0"/>
              <a:cs typeface="Times New Roman" panose="02020603050405020304" pitchFamily="18" charset="0"/>
            </a:endParaRPr>
          </a:p>
          <a:p>
            <a:pPr algn="just"/>
            <a:endParaRPr lang="en-US" dirty="0">
              <a:latin typeface="Calibri" panose="020F0502020204030204" pitchFamily="34" charset="0"/>
              <a:ea typeface="Times" panose="02020603050405020304" pitchFamily="18" charset="0"/>
              <a:cs typeface="Times New Roman" panose="02020603050405020304" pitchFamily="18" charset="0"/>
            </a:endParaRPr>
          </a:p>
          <a:p>
            <a:pPr algn="just"/>
            <a:endParaRPr lang="en-US" dirty="0">
              <a:latin typeface="Calibri" panose="020F0502020204030204" pitchFamily="34" charset="0"/>
              <a:ea typeface="Times" panose="02020603050405020304" pitchFamily="18" charset="0"/>
              <a:cs typeface="Times New Roman" panose="02020603050405020304" pitchFamily="18" charset="0"/>
            </a:endParaRPr>
          </a:p>
          <a:p>
            <a:pPr algn="just"/>
            <a:endParaRPr lang="en-US" dirty="0">
              <a:latin typeface="Calibri" panose="020F0502020204030204" pitchFamily="34" charset="0"/>
              <a:ea typeface="Times" panose="02020603050405020304" pitchFamily="18" charset="0"/>
              <a:cs typeface="Times New Roman" panose="02020603050405020304" pitchFamily="18" charset="0"/>
            </a:endParaRPr>
          </a:p>
          <a:p>
            <a:pPr algn="just"/>
            <a:endParaRPr lang="en-US" dirty="0">
              <a:latin typeface="Calibri" panose="020F0502020204030204" pitchFamily="34" charset="0"/>
              <a:ea typeface="Times" panose="02020603050405020304" pitchFamily="18" charset="0"/>
              <a:cs typeface="Times New Roman" panose="02020603050405020304" pitchFamily="18" charset="0"/>
            </a:endParaRPr>
          </a:p>
          <a:p>
            <a:pPr algn="just"/>
            <a:endParaRPr lang="en-US" dirty="0">
              <a:latin typeface="Calibri" panose="020F0502020204030204" pitchFamily="34" charset="0"/>
              <a:ea typeface="Times" panose="02020603050405020304" pitchFamily="18" charset="0"/>
              <a:cs typeface="Times New Roman" panose="02020603050405020304" pitchFamily="18" charset="0"/>
            </a:endParaRPr>
          </a:p>
          <a:p>
            <a:pPr algn="just"/>
            <a:endParaRPr lang="en-US" dirty="0">
              <a:latin typeface="Calibri" panose="020F0502020204030204" pitchFamily="34" charset="0"/>
              <a:ea typeface="Times" panose="02020603050405020304" pitchFamily="18" charset="0"/>
              <a:cs typeface="Times New Roman" panose="02020603050405020304" pitchFamily="18" charset="0"/>
            </a:endParaRPr>
          </a:p>
          <a:p>
            <a:pPr algn="just"/>
            <a:endParaRPr lang="en-US" dirty="0">
              <a:latin typeface="Calibri" panose="020F0502020204030204" pitchFamily="34" charset="0"/>
              <a:ea typeface="Times" panose="02020603050405020304" pitchFamily="18" charset="0"/>
              <a:cs typeface="Times New Roman" panose="02020603050405020304" pitchFamily="18" charset="0"/>
            </a:endParaRPr>
          </a:p>
          <a:p>
            <a:pPr algn="just"/>
            <a:endParaRPr lang="en-US" dirty="0">
              <a:latin typeface="Calibri" panose="020F0502020204030204" pitchFamily="34" charset="0"/>
              <a:ea typeface="Times" panose="02020603050405020304" pitchFamily="18" charset="0"/>
              <a:cs typeface="Times New Roman" panose="02020603050405020304" pitchFamily="18" charset="0"/>
            </a:endParaRPr>
          </a:p>
          <a:p>
            <a:pPr algn="just"/>
            <a:endParaRPr lang="en-US" dirty="0">
              <a:latin typeface="Calibri" panose="020F0502020204030204" pitchFamily="34" charset="0"/>
              <a:ea typeface="Times" panose="02020603050405020304" pitchFamily="18" charset="0"/>
              <a:cs typeface="Times New Roman" panose="02020603050405020304" pitchFamily="18" charset="0"/>
            </a:endParaRPr>
          </a:p>
          <a:p>
            <a:pPr algn="just"/>
            <a:endParaRPr lang="en-US" dirty="0">
              <a:latin typeface="Calibri" panose="020F0502020204030204" pitchFamily="34" charset="0"/>
              <a:ea typeface="Times" panose="02020603050405020304" pitchFamily="18" charset="0"/>
              <a:cs typeface="Times New Roman" panose="02020603050405020304" pitchFamily="18" charset="0"/>
            </a:endParaRPr>
          </a:p>
          <a:p>
            <a:pPr algn="just"/>
            <a:endParaRPr lang="en-US" dirty="0">
              <a:latin typeface="Geneva"/>
              <a:ea typeface="Times" panose="02020603050405020304" pitchFamily="18" charset="0"/>
              <a:cs typeface="Times New Roman" panose="02020603050405020304" pitchFamily="18" charset="0"/>
            </a:endParaRPr>
          </a:p>
          <a:p>
            <a:pPr algn="just"/>
            <a:r>
              <a:rPr lang="en-US" b="1" dirty="0">
                <a:latin typeface="Calibri" panose="020F0502020204030204" pitchFamily="34" charset="0"/>
                <a:ea typeface="Times New Roman" panose="02020603050405020304" pitchFamily="18" charset="0"/>
                <a:cs typeface="Times New Roman" panose="02020603050405020304" pitchFamily="18" charset="0"/>
              </a:rPr>
              <a:t>2)</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b="1" u="sng" dirty="0">
                <a:latin typeface="Calibri" panose="020F0502020204030204" pitchFamily="34" charset="0"/>
                <a:ea typeface="Times New Roman" panose="02020603050405020304" pitchFamily="18" charset="0"/>
                <a:cs typeface="Times New Roman" panose="02020603050405020304" pitchFamily="18" charset="0"/>
              </a:rPr>
              <a:t>Polarity</a:t>
            </a:r>
            <a:r>
              <a:rPr lang="en-US" dirty="0">
                <a:latin typeface="Calibri" panose="020F0502020204030204" pitchFamily="34" charset="0"/>
                <a:ea typeface="Times New Roman" panose="02020603050405020304" pitchFamily="18" charset="0"/>
                <a:cs typeface="Times New Roman" panose="02020603050405020304" pitchFamily="18" charset="0"/>
              </a:rPr>
              <a:t> – Epithelial tissue has a ‘sidedness’ to it. There is a superficial or </a:t>
            </a:r>
            <a:r>
              <a:rPr lang="en-US" b="1" dirty="0">
                <a:latin typeface="Calibri" panose="020F0502020204030204" pitchFamily="34" charset="0"/>
                <a:ea typeface="Times New Roman" panose="02020603050405020304" pitchFamily="18" charset="0"/>
                <a:cs typeface="Times New Roman" panose="02020603050405020304" pitchFamily="18" charset="0"/>
              </a:rPr>
              <a:t>apical </a:t>
            </a:r>
            <a:r>
              <a:rPr lang="en-US" dirty="0">
                <a:latin typeface="Calibri" panose="020F0502020204030204" pitchFamily="34" charset="0"/>
                <a:ea typeface="Times New Roman" panose="02020603050405020304" pitchFamily="18" charset="0"/>
                <a:cs typeface="Times New Roman" panose="02020603050405020304" pitchFamily="18" charset="0"/>
              </a:rPr>
              <a:t>surface (exposed), and a bottom or </a:t>
            </a:r>
            <a:r>
              <a:rPr lang="en-US" b="1" dirty="0">
                <a:latin typeface="Calibri" panose="020F0502020204030204" pitchFamily="34" charset="0"/>
                <a:ea typeface="Times New Roman" panose="02020603050405020304" pitchFamily="18" charset="0"/>
                <a:cs typeface="Times New Roman" panose="02020603050405020304" pitchFamily="18" charset="0"/>
              </a:rPr>
              <a:t>basal </a:t>
            </a:r>
            <a:r>
              <a:rPr lang="en-US" dirty="0">
                <a:latin typeface="Calibri" panose="020F0502020204030204" pitchFamily="34" charset="0"/>
                <a:ea typeface="Times New Roman" panose="02020603050405020304" pitchFamily="18" charset="0"/>
                <a:cs typeface="Times New Roman" panose="02020603050405020304" pitchFamily="18" charset="0"/>
              </a:rPr>
              <a:t>surface, attached to basement membrane. </a:t>
            </a:r>
            <a:endParaRPr lang="en-US" dirty="0">
              <a:latin typeface="Geneva"/>
              <a:ea typeface="Times" panose="02020603050405020304" pitchFamily="18" charset="0"/>
              <a:cs typeface="Times New Roman" panose="02020603050405020304" pitchFamily="18" charset="0"/>
            </a:endParaRPr>
          </a:p>
          <a:p>
            <a:pPr algn="just"/>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Geneva"/>
              <a:ea typeface="Times" panose="02020603050405020304" pitchFamily="18" charset="0"/>
              <a:cs typeface="Times New Roman" panose="02020603050405020304" pitchFamily="18" charset="0"/>
            </a:endParaRPr>
          </a:p>
          <a:p>
            <a:pPr algn="just"/>
            <a:r>
              <a:rPr lang="en-US" dirty="0">
                <a:latin typeface="Calibri" panose="020F0502020204030204" pitchFamily="34" charset="0"/>
                <a:ea typeface="Times New Roman" panose="02020603050405020304" pitchFamily="18" charset="0"/>
                <a:cs typeface="Times New Roman" panose="02020603050405020304" pitchFamily="18" charset="0"/>
              </a:rPr>
              <a:t>Apical end specializations: </a:t>
            </a:r>
            <a:r>
              <a:rPr lang="en-US" b="1" dirty="0">
                <a:latin typeface="Calibri" panose="020F0502020204030204" pitchFamily="34" charset="0"/>
                <a:ea typeface="Times New Roman" panose="02020603050405020304" pitchFamily="18" charset="0"/>
                <a:cs typeface="Times New Roman" panose="02020603050405020304" pitchFamily="18" charset="0"/>
              </a:rPr>
              <a:t>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b="1" dirty="0">
                <a:solidFill>
                  <a:srgbClr val="833C0B"/>
                </a:solidFill>
                <a:latin typeface="Calibri" panose="020F0502020204030204" pitchFamily="34" charset="0"/>
                <a:ea typeface="Times" panose="02020603050405020304" pitchFamily="18" charset="0"/>
                <a:cs typeface="Times New Roman" panose="02020603050405020304" pitchFamily="18" charset="0"/>
              </a:rPr>
              <a:t>Cilia</a:t>
            </a:r>
            <a:r>
              <a:rPr lang="en-US" dirty="0">
                <a:solidFill>
                  <a:srgbClr val="833C0B"/>
                </a:solidFill>
                <a:latin typeface="Calibri" panose="020F0502020204030204" pitchFamily="34" charset="0"/>
                <a:ea typeface="Times" panose="02020603050405020304" pitchFamily="18" charset="0"/>
                <a:cs typeface="Times New Roman" panose="02020603050405020304" pitchFamily="18" charset="0"/>
              </a:rPr>
              <a:t> </a:t>
            </a:r>
            <a:r>
              <a:rPr lang="en-US" dirty="0">
                <a:latin typeface="Calibri" panose="020F0502020204030204" pitchFamily="34" charset="0"/>
                <a:ea typeface="Times" panose="02020603050405020304" pitchFamily="18" charset="0"/>
                <a:cs typeface="Times New Roman" panose="02020603050405020304" pitchFamily="18" charset="0"/>
              </a:rPr>
              <a:t>or </a:t>
            </a:r>
            <a:r>
              <a:rPr lang="en-US" b="1" dirty="0">
                <a:latin typeface="Calibri" panose="020F0502020204030204" pitchFamily="34" charset="0"/>
                <a:ea typeface="Times" panose="02020603050405020304" pitchFamily="18" charset="0"/>
                <a:cs typeface="Times New Roman" panose="02020603050405020304" pitchFamily="18" charset="0"/>
              </a:rPr>
              <a:t>b)</a:t>
            </a:r>
            <a:r>
              <a:rPr lang="en-US" dirty="0">
                <a:latin typeface="Calibri" panose="020F0502020204030204" pitchFamily="34" charset="0"/>
                <a:ea typeface="Times" panose="02020603050405020304" pitchFamily="18" charset="0"/>
                <a:cs typeface="Times New Roman" panose="02020603050405020304" pitchFamily="18" charset="0"/>
              </a:rPr>
              <a:t> </a:t>
            </a:r>
            <a:r>
              <a:rPr lang="en-US" b="1" dirty="0">
                <a:solidFill>
                  <a:srgbClr val="833C0B"/>
                </a:solidFill>
                <a:latin typeface="Calibri" panose="020F0502020204030204" pitchFamily="34" charset="0"/>
                <a:ea typeface="Times" panose="02020603050405020304" pitchFamily="18" charset="0"/>
                <a:cs typeface="Times New Roman" panose="02020603050405020304" pitchFamily="18" charset="0"/>
              </a:rPr>
              <a:t>Microvilli</a:t>
            </a:r>
            <a:r>
              <a:rPr lang="en-US" dirty="0">
                <a:latin typeface="Calibri" panose="020F0502020204030204" pitchFamily="34" charset="0"/>
                <a:ea typeface="Times" panose="02020603050405020304" pitchFamily="18" charset="0"/>
                <a:cs typeface="Times New Roman" panose="02020603050405020304" pitchFamily="18" charset="0"/>
              </a:rPr>
              <a:t>. </a:t>
            </a:r>
            <a:endParaRPr lang="en-US" dirty="0">
              <a:latin typeface="Geneva"/>
              <a:ea typeface="Times" panose="02020603050405020304" pitchFamily="18" charset="0"/>
              <a:cs typeface="Times New Roman" panose="02020603050405020304" pitchFamily="18" charset="0"/>
            </a:endParaRPr>
          </a:p>
        </p:txBody>
      </p:sp>
      <p:sp>
        <p:nvSpPr>
          <p:cNvPr id="3" name="Text Box 5">
            <a:extLst>
              <a:ext uri="{FF2B5EF4-FFF2-40B4-BE49-F238E27FC236}">
                <a16:creationId xmlns:a16="http://schemas.microsoft.com/office/drawing/2014/main" id="{D598B5A5-BD34-4A0A-8A5B-940488633A2A}"/>
              </a:ext>
            </a:extLst>
          </p:cNvPr>
          <p:cNvSpPr txBox="1">
            <a:spLocks noChangeArrowheads="1"/>
          </p:cNvSpPr>
          <p:nvPr/>
        </p:nvSpPr>
        <p:spPr bwMode="auto">
          <a:xfrm>
            <a:off x="1420477" y="109329"/>
            <a:ext cx="63792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b="1" dirty="0">
                <a:solidFill>
                  <a:srgbClr val="0070C0"/>
                </a:solidFill>
                <a:latin typeface="Calibri" panose="020F0502020204030204" pitchFamily="34" charset="0"/>
              </a:rPr>
              <a:t>B. Characteristics of Epithelial Tissue</a:t>
            </a:r>
          </a:p>
        </p:txBody>
      </p:sp>
      <p:pic>
        <p:nvPicPr>
          <p:cNvPr id="4" name="Picture 3">
            <a:extLst>
              <a:ext uri="{FF2B5EF4-FFF2-40B4-BE49-F238E27FC236}">
                <a16:creationId xmlns:a16="http://schemas.microsoft.com/office/drawing/2014/main" id="{1F07020B-EB09-414A-9AEA-0150DA5F9B87}"/>
              </a:ext>
            </a:extLst>
          </p:cNvPr>
          <p:cNvPicPr/>
          <p:nvPr/>
        </p:nvPicPr>
        <p:blipFill>
          <a:blip r:embed="rId2">
            <a:extLst>
              <a:ext uri="{28A0092B-C50C-407E-A947-70E740481C1C}">
                <a14:useLocalDpi xmlns:a14="http://schemas.microsoft.com/office/drawing/2010/main" val="0"/>
              </a:ext>
            </a:extLst>
          </a:blip>
          <a:stretch>
            <a:fillRect/>
          </a:stretch>
        </p:blipFill>
        <p:spPr>
          <a:xfrm>
            <a:off x="1931670" y="1386659"/>
            <a:ext cx="5356860" cy="3786505"/>
          </a:xfrm>
          <a:prstGeom prst="rect">
            <a:avLst/>
          </a:prstGeom>
        </p:spPr>
      </p:pic>
    </p:spTree>
    <p:extLst>
      <p:ext uri="{BB962C8B-B14F-4D97-AF65-F5344CB8AC3E}">
        <p14:creationId xmlns:p14="http://schemas.microsoft.com/office/powerpoint/2010/main" val="324536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6" end="1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7" end="1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BB08CE-BE28-455D-87A7-5377B5FCB41F}"/>
              </a:ext>
            </a:extLst>
          </p:cNvPr>
          <p:cNvSpPr/>
          <p:nvPr/>
        </p:nvSpPr>
        <p:spPr>
          <a:xfrm>
            <a:off x="228600" y="392674"/>
            <a:ext cx="8686800" cy="6186309"/>
          </a:xfrm>
          <a:prstGeom prst="rect">
            <a:avLst/>
          </a:prstGeom>
        </p:spPr>
        <p:txBody>
          <a:bodyPr wrap="square">
            <a:spAutoFit/>
          </a:bodyPr>
          <a:lstStyle/>
          <a:p>
            <a:pPr algn="just"/>
            <a:r>
              <a:rPr lang="en-US" b="1" dirty="0">
                <a:latin typeface="Calibri" panose="020F0502020204030204" pitchFamily="34" charset="0"/>
                <a:ea typeface="Times New Roman" panose="02020603050405020304" pitchFamily="18" charset="0"/>
                <a:cs typeface="Times New Roman" panose="02020603050405020304" pitchFamily="18" charset="0"/>
              </a:rPr>
              <a:t>3)</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b="1" u="sng" dirty="0">
                <a:latin typeface="Calibri" panose="020F0502020204030204" pitchFamily="34" charset="0"/>
                <a:ea typeface="Times New Roman" panose="02020603050405020304" pitchFamily="18" charset="0"/>
                <a:cs typeface="Times New Roman" panose="02020603050405020304" pitchFamily="18" charset="0"/>
              </a:rPr>
              <a:t>Attachments</a:t>
            </a:r>
            <a:r>
              <a:rPr lang="en-US" dirty="0">
                <a:latin typeface="Calibri" panose="020F0502020204030204" pitchFamily="34" charset="0"/>
                <a:ea typeface="Times New Roman" panose="02020603050405020304" pitchFamily="18" charset="0"/>
                <a:cs typeface="Times New Roman" panose="02020603050405020304" pitchFamily="18" charset="0"/>
              </a:rPr>
              <a:t> – Cells in epithelial tissue are physically connected to the cells adjacent to them, including above and below, as well as being attached to the </a:t>
            </a:r>
            <a:r>
              <a:rPr lang="en-US" b="1" dirty="0">
                <a:solidFill>
                  <a:srgbClr val="CC6600"/>
                </a:solidFill>
                <a:latin typeface="Calibri" panose="020F0502020204030204" pitchFamily="34" charset="0"/>
                <a:ea typeface="Times New Roman" panose="02020603050405020304" pitchFamily="18" charset="0"/>
                <a:cs typeface="Times New Roman" panose="02020603050405020304" pitchFamily="18" charset="0"/>
              </a:rPr>
              <a:t>basement membrane</a:t>
            </a:r>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Geneva"/>
              <a:ea typeface="Times" panose="02020603050405020304" pitchFamily="18" charset="0"/>
              <a:cs typeface="Times New Roman" panose="02020603050405020304" pitchFamily="18" charset="0"/>
            </a:endParaRPr>
          </a:p>
          <a:p>
            <a:pPr algn="just"/>
            <a:r>
              <a:rPr lang="en-US" b="1"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Geneva"/>
              <a:ea typeface="Times" panose="02020603050405020304" pitchFamily="18" charset="0"/>
              <a:cs typeface="Times New Roman" panose="02020603050405020304" pitchFamily="18" charset="0"/>
            </a:endParaRPr>
          </a:p>
          <a:p>
            <a:pPr algn="just"/>
            <a:r>
              <a:rPr lang="en-US" b="1" dirty="0">
                <a:latin typeface="Calibri" panose="020F0502020204030204" pitchFamily="34" charset="0"/>
                <a:ea typeface="Times New Roman" panose="02020603050405020304" pitchFamily="18" charset="0"/>
                <a:cs typeface="Times New Roman" panose="02020603050405020304" pitchFamily="18" charset="0"/>
              </a:rPr>
              <a:t>	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b="1" dirty="0">
                <a:latin typeface="Calibri" panose="020F0502020204030204" pitchFamily="34" charset="0"/>
                <a:ea typeface="Times New Roman" panose="02020603050405020304" pitchFamily="18" charset="0"/>
                <a:cs typeface="Times New Roman" panose="02020603050405020304" pitchFamily="18" charset="0"/>
              </a:rPr>
              <a:t>Tight Junctions </a:t>
            </a:r>
          </a:p>
          <a:p>
            <a:pPr algn="just"/>
            <a:endParaRPr lang="en-US" dirty="0">
              <a:latin typeface="Geneva"/>
              <a:ea typeface="Times" panose="02020603050405020304" pitchFamily="18" charset="0"/>
              <a:cs typeface="Times New Roman" panose="02020603050405020304" pitchFamily="18" charset="0"/>
            </a:endParaRPr>
          </a:p>
          <a:p>
            <a:pPr algn="just"/>
            <a:r>
              <a:rPr lang="en-US" b="1" dirty="0">
                <a:latin typeface="Calibri" panose="020F0502020204030204" pitchFamily="34" charset="0"/>
                <a:ea typeface="Times New Roman" panose="02020603050405020304" pitchFamily="18" charset="0"/>
                <a:cs typeface="Times New Roman" panose="02020603050405020304" pitchFamily="18" charset="0"/>
              </a:rPr>
              <a:t>	b)</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b="1" dirty="0">
                <a:latin typeface="Calibri" panose="020F0502020204030204" pitchFamily="34" charset="0"/>
                <a:ea typeface="Times New Roman" panose="02020603050405020304" pitchFamily="18" charset="0"/>
                <a:cs typeface="Times New Roman" panose="02020603050405020304" pitchFamily="18" charset="0"/>
              </a:rPr>
              <a:t>Desmosomes</a:t>
            </a:r>
            <a:r>
              <a:rPr lang="en-US" dirty="0">
                <a:latin typeface="Calibri" panose="020F0502020204030204" pitchFamily="34" charset="0"/>
                <a:ea typeface="Times New Roman" panose="02020603050405020304" pitchFamily="18" charset="0"/>
                <a:cs typeface="Times New Roman" panose="02020603050405020304" pitchFamily="18" charset="0"/>
              </a:rPr>
              <a:t> </a:t>
            </a:r>
          </a:p>
          <a:p>
            <a:pPr algn="just"/>
            <a:endParaRPr lang="en-US" dirty="0">
              <a:latin typeface="Geneva"/>
              <a:ea typeface="Times" panose="02020603050405020304" pitchFamily="18" charset="0"/>
              <a:cs typeface="Times New Roman" panose="02020603050405020304" pitchFamily="18" charset="0"/>
            </a:endParaRPr>
          </a:p>
          <a:p>
            <a:pPr algn="just"/>
            <a:r>
              <a:rPr lang="en-US" b="1" dirty="0">
                <a:latin typeface="Calibri" panose="020F0502020204030204" pitchFamily="34" charset="0"/>
                <a:ea typeface="Times New Roman" panose="02020603050405020304" pitchFamily="18" charset="0"/>
                <a:cs typeface="Times New Roman" panose="02020603050405020304" pitchFamily="18" charset="0"/>
              </a:rPr>
              <a:t>	c)</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b="1" dirty="0">
                <a:latin typeface="Calibri" panose="020F0502020204030204" pitchFamily="34" charset="0"/>
                <a:ea typeface="Times New Roman" panose="02020603050405020304" pitchFamily="18" charset="0"/>
                <a:cs typeface="Times New Roman" panose="02020603050405020304" pitchFamily="18" charset="0"/>
              </a:rPr>
              <a:t>Hemidesmosomes</a:t>
            </a:r>
          </a:p>
          <a:p>
            <a:pPr algn="just"/>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Geneva"/>
              <a:ea typeface="Times" panose="02020603050405020304" pitchFamily="18" charset="0"/>
              <a:cs typeface="Times New Roman" panose="02020603050405020304" pitchFamily="18" charset="0"/>
            </a:endParaRPr>
          </a:p>
          <a:p>
            <a:pPr algn="just"/>
            <a:r>
              <a:rPr lang="en-US"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d)</a:t>
            </a:r>
            <a:r>
              <a:rPr lang="en-US"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en-US"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Gap Junctions</a:t>
            </a:r>
            <a:r>
              <a:rPr lang="en-US"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endParaRPr lang="en-US" dirty="0">
              <a:solidFill>
                <a:srgbClr val="0070C0"/>
              </a:solidFill>
              <a:latin typeface="Geneva"/>
              <a:ea typeface="Times" panose="02020603050405020304" pitchFamily="18" charset="0"/>
              <a:cs typeface="Times New Roman" panose="02020603050405020304" pitchFamily="18" charset="0"/>
            </a:endParaRPr>
          </a:p>
          <a:p>
            <a:pPr algn="just"/>
            <a:r>
              <a:rPr lang="en-US" b="1" dirty="0">
                <a:latin typeface="Calibri" panose="020F0502020204030204" pitchFamily="34" charset="0"/>
                <a:ea typeface="Times New Roman" panose="02020603050405020304" pitchFamily="18" charset="0"/>
                <a:cs typeface="Times New Roman" panose="02020603050405020304" pitchFamily="18" charset="0"/>
              </a:rPr>
              <a:t> </a:t>
            </a:r>
          </a:p>
          <a:p>
            <a:pPr algn="just"/>
            <a:endParaRPr lang="en-US" b="1" dirty="0">
              <a:latin typeface="Calibri" panose="020F0502020204030204" pitchFamily="34" charset="0"/>
              <a:ea typeface="Times" panose="02020603050405020304" pitchFamily="18" charset="0"/>
              <a:cs typeface="Times New Roman" panose="02020603050405020304" pitchFamily="18" charset="0"/>
            </a:endParaRPr>
          </a:p>
          <a:p>
            <a:pPr algn="just"/>
            <a:endParaRPr lang="en-US" b="1" dirty="0">
              <a:latin typeface="Calibri" panose="020F0502020204030204" pitchFamily="34" charset="0"/>
              <a:ea typeface="Times" panose="02020603050405020304" pitchFamily="18" charset="0"/>
              <a:cs typeface="Times New Roman" panose="02020603050405020304" pitchFamily="18" charset="0"/>
            </a:endParaRPr>
          </a:p>
          <a:p>
            <a:pPr algn="just"/>
            <a:endParaRPr lang="en-US" b="1" dirty="0">
              <a:latin typeface="Calibri" panose="020F0502020204030204" pitchFamily="34" charset="0"/>
              <a:ea typeface="Times" panose="02020603050405020304" pitchFamily="18" charset="0"/>
              <a:cs typeface="Times New Roman" panose="02020603050405020304" pitchFamily="18" charset="0"/>
            </a:endParaRPr>
          </a:p>
          <a:p>
            <a:pPr algn="just"/>
            <a:endParaRPr lang="en-US" dirty="0">
              <a:latin typeface="Geneva"/>
              <a:ea typeface="Times" panose="02020603050405020304" pitchFamily="18" charset="0"/>
              <a:cs typeface="Times New Roman" panose="02020603050405020304" pitchFamily="18" charset="0"/>
            </a:endParaRPr>
          </a:p>
          <a:p>
            <a:pPr algn="just"/>
            <a:r>
              <a:rPr lang="en-US" b="1" dirty="0">
                <a:latin typeface="Calibri" panose="020F0502020204030204" pitchFamily="34" charset="0"/>
                <a:ea typeface="Times New Roman" panose="02020603050405020304" pitchFamily="18" charset="0"/>
                <a:cs typeface="Times New Roman" panose="02020603050405020304" pitchFamily="18" charset="0"/>
              </a:rPr>
              <a:t>4)</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b="1" u="sng" dirty="0">
                <a:latin typeface="Calibri" panose="020F0502020204030204" pitchFamily="34" charset="0"/>
                <a:ea typeface="Times New Roman" panose="02020603050405020304" pitchFamily="18" charset="0"/>
                <a:cs typeface="Times New Roman" panose="02020603050405020304" pitchFamily="18" charset="0"/>
              </a:rPr>
              <a:t>Avascularity</a:t>
            </a:r>
            <a:r>
              <a:rPr lang="en-US" dirty="0">
                <a:latin typeface="Calibri" panose="020F0502020204030204" pitchFamily="34" charset="0"/>
                <a:ea typeface="Times New Roman" panose="02020603050405020304" pitchFamily="18" charset="0"/>
                <a:cs typeface="Times New Roman" panose="02020603050405020304" pitchFamily="18" charset="0"/>
              </a:rPr>
              <a:t> – Epithelial tissue does not have any blood vessels within it thus it has no direct blood supply of its own. A = without, and vascular = blood, together meaning ‘without a blood supply’.  This limits how many cell layers can be living in this tissue. </a:t>
            </a:r>
            <a:endParaRPr lang="en-US" dirty="0">
              <a:latin typeface="Geneva"/>
              <a:ea typeface="Times" panose="02020603050405020304" pitchFamily="18" charset="0"/>
              <a:cs typeface="Times New Roman" panose="02020603050405020304" pitchFamily="18" charset="0"/>
            </a:endParaRPr>
          </a:p>
          <a:p>
            <a:pPr algn="just"/>
            <a:r>
              <a:rPr lang="en-US" dirty="0">
                <a:latin typeface="Calibri" panose="020F0502020204030204" pitchFamily="34" charset="0"/>
                <a:ea typeface="Times New Roman" panose="02020603050405020304" pitchFamily="18" charset="0"/>
                <a:cs typeface="Times New Roman" panose="02020603050405020304" pitchFamily="18" charset="0"/>
              </a:rPr>
              <a:t> </a:t>
            </a:r>
          </a:p>
          <a:p>
            <a:pPr algn="just"/>
            <a:endParaRPr lang="en-US" dirty="0">
              <a:latin typeface="Geneva"/>
              <a:ea typeface="Times" panose="02020603050405020304" pitchFamily="18" charset="0"/>
              <a:cs typeface="Times New Roman" panose="02020603050405020304" pitchFamily="18" charset="0"/>
            </a:endParaRPr>
          </a:p>
          <a:p>
            <a:pPr algn="just"/>
            <a:r>
              <a:rPr lang="en-US" b="1" dirty="0">
                <a:latin typeface="Calibri" panose="020F0502020204030204" pitchFamily="34" charset="0"/>
                <a:ea typeface="Times New Roman" panose="02020603050405020304" pitchFamily="18" charset="0"/>
                <a:cs typeface="Times New Roman" panose="02020603050405020304" pitchFamily="18" charset="0"/>
              </a:rPr>
              <a:t>5)</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b="1" u="sng" dirty="0">
                <a:latin typeface="Calibri" panose="020F0502020204030204" pitchFamily="34" charset="0"/>
                <a:ea typeface="Times New Roman" panose="02020603050405020304" pitchFamily="18" charset="0"/>
                <a:cs typeface="Times New Roman" panose="02020603050405020304" pitchFamily="18" charset="0"/>
              </a:rPr>
              <a:t>Highly Regenerative</a:t>
            </a:r>
            <a:r>
              <a:rPr lang="en-US" dirty="0">
                <a:latin typeface="Calibri" panose="020F0502020204030204" pitchFamily="34" charset="0"/>
                <a:ea typeface="Times New Roman" panose="02020603050405020304" pitchFamily="18" charset="0"/>
                <a:cs typeface="Times New Roman" panose="02020603050405020304" pitchFamily="18" charset="0"/>
              </a:rPr>
              <a:t> – Epithelial tissue has a high capacity to make more of itself, in other words, it is constantly regenerating to replace itself, as it is continuously </a:t>
            </a:r>
            <a:r>
              <a:rPr lang="en-US" b="1" dirty="0">
                <a:solidFill>
                  <a:srgbClr val="833C0B"/>
                </a:solidFill>
                <a:latin typeface="Calibri" panose="020F0502020204030204" pitchFamily="34" charset="0"/>
                <a:ea typeface="Times New Roman" panose="02020603050405020304" pitchFamily="18" charset="0"/>
                <a:cs typeface="Times New Roman" panose="02020603050405020304" pitchFamily="18" charset="0"/>
              </a:rPr>
              <a:t>sloughed off</a:t>
            </a:r>
            <a:r>
              <a:rPr lang="en-US" dirty="0">
                <a:latin typeface="Calibri" panose="020F0502020204030204" pitchFamily="34" charset="0"/>
                <a:ea typeface="Times New Roman" panose="02020603050405020304" pitchFamily="18" charset="0"/>
                <a:cs typeface="Times New Roman" panose="02020603050405020304" pitchFamily="18" charset="0"/>
              </a:rPr>
              <a:t>.</a:t>
            </a:r>
            <a:endParaRPr lang="en-US" dirty="0">
              <a:latin typeface="Geneva"/>
              <a:ea typeface="Times"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E860C70-F73B-4DAF-9164-8E4B13C2D511}"/>
              </a:ext>
            </a:extLst>
          </p:cNvPr>
          <p:cNvPicPr>
            <a:picLocks noChangeAspect="1"/>
          </p:cNvPicPr>
          <p:nvPr/>
        </p:nvPicPr>
        <p:blipFill>
          <a:blip r:embed="rId2"/>
          <a:stretch>
            <a:fillRect/>
          </a:stretch>
        </p:blipFill>
        <p:spPr>
          <a:xfrm>
            <a:off x="3694794" y="998620"/>
            <a:ext cx="4306206" cy="3476179"/>
          </a:xfrm>
          <a:prstGeom prst="rect">
            <a:avLst/>
          </a:prstGeom>
        </p:spPr>
      </p:pic>
    </p:spTree>
    <p:extLst>
      <p:ext uri="{BB962C8B-B14F-4D97-AF65-F5344CB8AC3E}">
        <p14:creationId xmlns:p14="http://schemas.microsoft.com/office/powerpoint/2010/main" val="76587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A26E7C-510C-8432-B98B-3CC754698B76}"/>
              </a:ext>
            </a:extLst>
          </p:cNvPr>
          <p:cNvPicPr>
            <a:picLocks noChangeAspect="1"/>
          </p:cNvPicPr>
          <p:nvPr/>
        </p:nvPicPr>
        <p:blipFill>
          <a:blip r:embed="rId2"/>
          <a:stretch>
            <a:fillRect/>
          </a:stretch>
        </p:blipFill>
        <p:spPr>
          <a:xfrm>
            <a:off x="825904" y="1128833"/>
            <a:ext cx="2706859" cy="2597121"/>
          </a:xfrm>
          <a:prstGeom prst="rect">
            <a:avLst/>
          </a:prstGeom>
        </p:spPr>
      </p:pic>
      <p:sp>
        <p:nvSpPr>
          <p:cNvPr id="10" name="Text Box 5">
            <a:extLst>
              <a:ext uri="{FF2B5EF4-FFF2-40B4-BE49-F238E27FC236}">
                <a16:creationId xmlns:a16="http://schemas.microsoft.com/office/drawing/2014/main" id="{EE74039A-571C-30BB-73BE-760E8823C00B}"/>
              </a:ext>
            </a:extLst>
          </p:cNvPr>
          <p:cNvSpPr txBox="1">
            <a:spLocks noChangeArrowheads="1"/>
          </p:cNvSpPr>
          <p:nvPr/>
        </p:nvSpPr>
        <p:spPr bwMode="auto">
          <a:xfrm>
            <a:off x="889750" y="124480"/>
            <a:ext cx="31886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800" b="1" dirty="0">
                <a:solidFill>
                  <a:srgbClr val="000000"/>
                </a:solidFill>
                <a:latin typeface="Calibri" panose="020F0502020204030204" pitchFamily="34" charset="0"/>
              </a:rPr>
              <a:t>3-D Epithelial Tissue</a:t>
            </a:r>
          </a:p>
        </p:txBody>
      </p:sp>
      <p:sp>
        <p:nvSpPr>
          <p:cNvPr id="11" name="Text Box 5">
            <a:extLst>
              <a:ext uri="{FF2B5EF4-FFF2-40B4-BE49-F238E27FC236}">
                <a16:creationId xmlns:a16="http://schemas.microsoft.com/office/drawing/2014/main" id="{2127D8F7-87AA-9F26-5EFA-6C85812E7A30}"/>
              </a:ext>
            </a:extLst>
          </p:cNvPr>
          <p:cNvSpPr txBox="1">
            <a:spLocks noChangeArrowheads="1"/>
          </p:cNvSpPr>
          <p:nvPr/>
        </p:nvSpPr>
        <p:spPr bwMode="auto">
          <a:xfrm>
            <a:off x="4892002" y="813789"/>
            <a:ext cx="38702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400" dirty="0">
                <a:solidFill>
                  <a:srgbClr val="000000"/>
                </a:solidFill>
                <a:latin typeface="Calibri" panose="020F0502020204030204" pitchFamily="34" charset="0"/>
              </a:rPr>
              <a:t>Epithelial histology (top view)</a:t>
            </a:r>
          </a:p>
        </p:txBody>
      </p:sp>
      <p:cxnSp>
        <p:nvCxnSpPr>
          <p:cNvPr id="13" name="Straight Arrow Connector 12">
            <a:extLst>
              <a:ext uri="{FF2B5EF4-FFF2-40B4-BE49-F238E27FC236}">
                <a16:creationId xmlns:a16="http://schemas.microsoft.com/office/drawing/2014/main" id="{8EC90F74-CE4D-C1B0-AD78-D717282B408F}"/>
              </a:ext>
            </a:extLst>
          </p:cNvPr>
          <p:cNvCxnSpPr/>
          <p:nvPr/>
        </p:nvCxnSpPr>
        <p:spPr>
          <a:xfrm flipV="1">
            <a:off x="3525079" y="2958351"/>
            <a:ext cx="1269757" cy="5609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442FEBBC-D5B3-5E30-11AB-4E45EA0DA734}"/>
              </a:ext>
            </a:extLst>
          </p:cNvPr>
          <p:cNvPicPr>
            <a:picLocks noChangeAspect="1"/>
          </p:cNvPicPr>
          <p:nvPr/>
        </p:nvPicPr>
        <p:blipFill>
          <a:blip r:embed="rId3"/>
          <a:stretch>
            <a:fillRect/>
          </a:stretch>
        </p:blipFill>
        <p:spPr>
          <a:xfrm>
            <a:off x="4952741" y="1375129"/>
            <a:ext cx="3603048" cy="3066554"/>
          </a:xfrm>
          <a:prstGeom prst="rect">
            <a:avLst/>
          </a:prstGeom>
        </p:spPr>
      </p:pic>
      <p:pic>
        <p:nvPicPr>
          <p:cNvPr id="20" name="Picture 19">
            <a:extLst>
              <a:ext uri="{FF2B5EF4-FFF2-40B4-BE49-F238E27FC236}">
                <a16:creationId xmlns:a16="http://schemas.microsoft.com/office/drawing/2014/main" id="{6CB75C9E-579C-4B0F-6678-6AAB6614684E}"/>
              </a:ext>
            </a:extLst>
          </p:cNvPr>
          <p:cNvPicPr>
            <a:picLocks noChangeAspect="1"/>
          </p:cNvPicPr>
          <p:nvPr/>
        </p:nvPicPr>
        <p:blipFill>
          <a:blip r:embed="rId4"/>
          <a:stretch>
            <a:fillRect/>
          </a:stretch>
        </p:blipFill>
        <p:spPr>
          <a:xfrm>
            <a:off x="4187798" y="4951146"/>
            <a:ext cx="4060824" cy="670036"/>
          </a:xfrm>
          <a:prstGeom prst="rect">
            <a:avLst/>
          </a:prstGeom>
        </p:spPr>
      </p:pic>
      <p:pic>
        <p:nvPicPr>
          <p:cNvPr id="21" name="Picture 20">
            <a:extLst>
              <a:ext uri="{FF2B5EF4-FFF2-40B4-BE49-F238E27FC236}">
                <a16:creationId xmlns:a16="http://schemas.microsoft.com/office/drawing/2014/main" id="{E7C72911-FEFC-4409-A8B0-C8B5B35C517C}"/>
              </a:ext>
            </a:extLst>
          </p:cNvPr>
          <p:cNvPicPr>
            <a:picLocks noChangeAspect="1"/>
          </p:cNvPicPr>
          <p:nvPr/>
        </p:nvPicPr>
        <p:blipFill>
          <a:blip r:embed="rId5"/>
          <a:stretch>
            <a:fillRect/>
          </a:stretch>
        </p:blipFill>
        <p:spPr>
          <a:xfrm>
            <a:off x="3893782" y="5926361"/>
            <a:ext cx="4157077" cy="769059"/>
          </a:xfrm>
          <a:prstGeom prst="rect">
            <a:avLst/>
          </a:prstGeom>
        </p:spPr>
      </p:pic>
      <p:sp>
        <p:nvSpPr>
          <p:cNvPr id="22" name="Text Box 5">
            <a:extLst>
              <a:ext uri="{FF2B5EF4-FFF2-40B4-BE49-F238E27FC236}">
                <a16:creationId xmlns:a16="http://schemas.microsoft.com/office/drawing/2014/main" id="{A70A34F9-A012-04FA-DAC6-3B1B3923D726}"/>
              </a:ext>
            </a:extLst>
          </p:cNvPr>
          <p:cNvSpPr txBox="1">
            <a:spLocks noChangeArrowheads="1"/>
          </p:cNvSpPr>
          <p:nvPr/>
        </p:nvSpPr>
        <p:spPr bwMode="auto">
          <a:xfrm>
            <a:off x="672224" y="5644101"/>
            <a:ext cx="22829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000" b="1" dirty="0">
                <a:solidFill>
                  <a:srgbClr val="000000"/>
                </a:solidFill>
                <a:latin typeface="Calibri" panose="020F0502020204030204" pitchFamily="34" charset="0"/>
              </a:rPr>
              <a:t>Types of Epithelium</a:t>
            </a:r>
          </a:p>
        </p:txBody>
      </p:sp>
      <p:cxnSp>
        <p:nvCxnSpPr>
          <p:cNvPr id="23" name="Straight Arrow Connector 22">
            <a:extLst>
              <a:ext uri="{FF2B5EF4-FFF2-40B4-BE49-F238E27FC236}">
                <a16:creationId xmlns:a16="http://schemas.microsoft.com/office/drawing/2014/main" id="{46D402CA-1A55-F773-A687-7FA1F99AD9B3}"/>
              </a:ext>
            </a:extLst>
          </p:cNvPr>
          <p:cNvCxnSpPr>
            <a:cxnSpLocks/>
          </p:cNvCxnSpPr>
          <p:nvPr/>
        </p:nvCxnSpPr>
        <p:spPr>
          <a:xfrm flipV="1">
            <a:off x="3056042" y="5644101"/>
            <a:ext cx="426106" cy="1690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61E52C6-B754-5FF1-E956-0B1C039279C8}"/>
              </a:ext>
            </a:extLst>
          </p:cNvPr>
          <p:cNvCxnSpPr>
            <a:cxnSpLocks/>
          </p:cNvCxnSpPr>
          <p:nvPr/>
        </p:nvCxnSpPr>
        <p:spPr>
          <a:xfrm>
            <a:off x="3056042" y="5957218"/>
            <a:ext cx="426106" cy="1669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
            <a:extLst>
              <a:ext uri="{FF2B5EF4-FFF2-40B4-BE49-F238E27FC236}">
                <a16:creationId xmlns:a16="http://schemas.microsoft.com/office/drawing/2014/main" id="{A6F984F2-5B33-74B9-336F-622C0CCE77F1}"/>
              </a:ext>
            </a:extLst>
          </p:cNvPr>
          <p:cNvSpPr txBox="1">
            <a:spLocks noChangeArrowheads="1"/>
          </p:cNvSpPr>
          <p:nvPr/>
        </p:nvSpPr>
        <p:spPr bwMode="auto">
          <a:xfrm>
            <a:off x="461616" y="722110"/>
            <a:ext cx="36877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2000" dirty="0">
                <a:solidFill>
                  <a:srgbClr val="CC6600"/>
                </a:solidFill>
                <a:latin typeface="Calibri" panose="020F0502020204030204" pitchFamily="34" charset="0"/>
              </a:rPr>
              <a:t>Exposed (Apical) Surface</a:t>
            </a:r>
          </a:p>
        </p:txBody>
      </p:sp>
      <p:sp>
        <p:nvSpPr>
          <p:cNvPr id="30" name="TextBox 3">
            <a:extLst>
              <a:ext uri="{FF2B5EF4-FFF2-40B4-BE49-F238E27FC236}">
                <a16:creationId xmlns:a16="http://schemas.microsoft.com/office/drawing/2014/main" id="{871551CE-93FF-2282-B8C0-7C0EC5F56FAE}"/>
              </a:ext>
            </a:extLst>
          </p:cNvPr>
          <p:cNvSpPr txBox="1">
            <a:spLocks noChangeArrowheads="1"/>
          </p:cNvSpPr>
          <p:nvPr/>
        </p:nvSpPr>
        <p:spPr bwMode="auto">
          <a:xfrm>
            <a:off x="115260" y="3792871"/>
            <a:ext cx="36877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2000" dirty="0">
                <a:solidFill>
                  <a:srgbClr val="CC0000"/>
                </a:solidFill>
                <a:latin typeface="Calibri" panose="020F0502020204030204" pitchFamily="34" charset="0"/>
              </a:rPr>
              <a:t>Anchored (Basal) Region</a:t>
            </a:r>
          </a:p>
        </p:txBody>
      </p:sp>
    </p:spTree>
    <p:extLst>
      <p:ext uri="{BB962C8B-B14F-4D97-AF65-F5344CB8AC3E}">
        <p14:creationId xmlns:p14="http://schemas.microsoft.com/office/powerpoint/2010/main" val="37731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468</TotalTime>
  <Words>1722</Words>
  <Application>Microsoft Office PowerPoint</Application>
  <PresentationFormat>On-screen Show (4:3)</PresentationFormat>
  <Paragraphs>301</Paragraphs>
  <Slides>28</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Geneva</vt:lpstr>
      <vt:lpstr>Times New Roman</vt:lpstr>
      <vt:lpstr>Default Design</vt:lpstr>
      <vt:lpstr>1_Office Theme</vt:lpstr>
      <vt:lpstr>PowerPoint Presentation</vt:lpstr>
      <vt:lpstr>PowerPoint Presentation</vt:lpstr>
      <vt:lpstr>PowerPoint Presentation</vt:lpstr>
      <vt:lpstr>PowerPoint Presentation</vt:lpstr>
      <vt:lpstr>Tissue = a group of cells and cell products with similar structure and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Tissue = a group of cells and cell products with similar structure and function.</dc:title>
  <dc:creator>Marie McMahon</dc:creator>
  <cp:lastModifiedBy>Ian Moore</cp:lastModifiedBy>
  <cp:revision>64</cp:revision>
  <dcterms:created xsi:type="dcterms:W3CDTF">2024-01-25T05:58:45Z</dcterms:created>
  <dcterms:modified xsi:type="dcterms:W3CDTF">2025-08-27T17:40:58Z</dcterms:modified>
</cp:coreProperties>
</file>