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69" r:id="rId12"/>
    <p:sldId id="273" r:id="rId13"/>
    <p:sldId id="270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" y="210"/>
      </p:cViewPr>
      <p:guideLst>
        <p:guide orient="horz" pos="38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8ED7-7C06-4F7E-B02B-04B25875B2CE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E9E69-1D6F-4C88-951B-1E2E1DFF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17ED6C-EC30-4E54-B101-4F2EE7105415}" type="slidenum">
              <a:rPr lang="en-US" altLang="en-US" sz="1200" smtClean="0">
                <a:solidFill>
                  <a:prstClr val="black"/>
                </a:solidFill>
              </a:rPr>
              <a:pPr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7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73F4-C893-4F90-A03C-63BD15D028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3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4714B-B1F2-4178-9168-A55CB3E85E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3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BFED-3FF9-47B4-ACF0-B27CBBED7D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E33B-62EF-4CFA-B077-1AEF1AE6CD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0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D9F6F-2673-4A86-865B-3AE76F86AE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C3B9-C5D6-4DD9-8348-382B3ED8E3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8E58-C0E4-41A5-B117-FBDFC54D2C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1644-3E2F-4B48-85AB-C8D3E64CDD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5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CC3F6-C1F7-441F-885E-29D6CC8476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CB44-7BAD-468C-B324-0B27FDB2BD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8DF7-DE5F-4794-B881-D6E93CE868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985361-F9A8-46E8-B8E0-25238F646D88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3"/>
          <p:cNvSpPr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Enzymes are Proteins that act as Biological Catalyst</a:t>
            </a: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255588" y="2181225"/>
            <a:ext cx="877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Substrates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are the </a:t>
            </a:r>
            <a:r>
              <a:rPr lang="en-US" alt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reactants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in a chemical reaction requiring enzymes.</a:t>
            </a: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265113" y="1552575"/>
            <a:ext cx="7458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active site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on the enzyme is where the substrates bind.</a:t>
            </a:r>
          </a:p>
        </p:txBody>
      </p:sp>
      <p:sp>
        <p:nvSpPr>
          <p:cNvPr id="3099" name="Rectangle 29"/>
          <p:cNvSpPr>
            <a:spLocks noChangeArrowheads="1"/>
          </p:cNvSpPr>
          <p:nvPr/>
        </p:nvSpPr>
        <p:spPr bwMode="auto">
          <a:xfrm>
            <a:off x="255588" y="938213"/>
            <a:ext cx="8801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They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speed up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 rate of chemical reactions w/out being consumed in process.</a:t>
            </a:r>
          </a:p>
        </p:txBody>
      </p:sp>
      <p:pic>
        <p:nvPicPr>
          <p:cNvPr id="28" name="Picture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93" y="3092522"/>
            <a:ext cx="6208295" cy="30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" grpId="0"/>
      <p:bldP spid="123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92D50-1981-F470-52BF-45E14F48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C4523566-DAED-20B4-41D5-F5BB49C4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44" y="1794828"/>
            <a:ext cx="8745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US" alt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Competitive Inhibitors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bind to the </a:t>
            </a:r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active site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without being acted on, thus reducing reaction rate of true substrate(s). In some cases, the competing molecule is acted on by the enzyme, but again, inhibits reaction with natural substrate. </a:t>
            </a:r>
          </a:p>
        </p:txBody>
      </p:sp>
      <p:sp>
        <p:nvSpPr>
          <p:cNvPr id="13315" name="Text Box 10">
            <a:extLst>
              <a:ext uri="{FF2B5EF4-FFF2-40B4-BE49-F238E27FC236}">
                <a16:creationId xmlns:a16="http://schemas.microsoft.com/office/drawing/2014/main" id="{F0BFBE46-D239-A8BB-FBD9-136ED3ACA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" y="149225"/>
            <a:ext cx="83167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Inhibitors -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Molecules that bind to enzymes and inhibit the true substrate from binding: There are two categories: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Competitive Inhibitors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Non-Competitive Inhibitors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FEB3B-B917-F7A7-BB7D-70A00387B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8" y="3192119"/>
            <a:ext cx="4515480" cy="316274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C75B134-393B-1FC5-5889-87B1BD47B3C9}"/>
              </a:ext>
            </a:extLst>
          </p:cNvPr>
          <p:cNvSpPr/>
          <p:nvPr/>
        </p:nvSpPr>
        <p:spPr bwMode="auto">
          <a:xfrm>
            <a:off x="5134438" y="4713129"/>
            <a:ext cx="548640" cy="25019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66E7F-61A5-A547-410E-582AA438CB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182"/>
          <a:stretch>
            <a:fillRect/>
          </a:stretch>
        </p:blipFill>
        <p:spPr>
          <a:xfrm>
            <a:off x="6212986" y="3260893"/>
            <a:ext cx="1684841" cy="2372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331EB-F65C-DC39-8BC5-0228E404F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723" y="4660590"/>
            <a:ext cx="654012" cy="654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BCB3B-05C4-0F05-93F7-F3CC5D3A9A35}"/>
              </a:ext>
            </a:extLst>
          </p:cNvPr>
          <p:cNvSpPr txBox="1"/>
          <p:nvPr/>
        </p:nvSpPr>
        <p:spPr>
          <a:xfrm>
            <a:off x="6051145" y="5787257"/>
            <a:ext cx="22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Reaction Inhibited!</a:t>
            </a:r>
          </a:p>
        </p:txBody>
      </p:sp>
    </p:spTree>
    <p:extLst>
      <p:ext uri="{BB962C8B-B14F-4D97-AF65-F5344CB8AC3E}">
        <p14:creationId xmlns:p14="http://schemas.microsoft.com/office/powerpoint/2010/main" val="37892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43646" y="366713"/>
            <a:ext cx="8394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US" alt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Non-Competitive Inhibitors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bind 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altLang="en-US" sz="2000" i="1" dirty="0">
                <a:solidFill>
                  <a:srgbClr val="008000"/>
                </a:solidFill>
                <a:latin typeface="Calibri" panose="020F0502020204030204" pitchFamily="34" charset="0"/>
              </a:rPr>
              <a:t>some site other than the active site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 They do not directly interfere with enzyme-substrate binding but inhibit the enzyme from catalyzing the reaction. Some act by binding to enzyme cofactors.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4570413" y="4611688"/>
            <a:ext cx="4378325" cy="1004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792372" y="5996900"/>
            <a:ext cx="73780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This is also called 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Allosteric Inhibition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, not to be confused with Allosteric Modulation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6701F-000E-A99B-34A3-5D51B548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631" y="1786947"/>
            <a:ext cx="3749365" cy="3286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E3F0E-E0CA-D433-44EF-966068D61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4" y="1831968"/>
            <a:ext cx="4377307" cy="3310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64B6DE-2582-1DA5-171D-1C0659C60C56}"/>
              </a:ext>
            </a:extLst>
          </p:cNvPr>
          <p:cNvSpPr txBox="1"/>
          <p:nvPr/>
        </p:nvSpPr>
        <p:spPr>
          <a:xfrm>
            <a:off x="6141114" y="5200353"/>
            <a:ext cx="22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Reaction Inhibited!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365266-D348-2952-A88D-B39A1EFB3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901" y="2805570"/>
            <a:ext cx="538957" cy="5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15"/>
          <p:cNvSpPr>
            <a:spLocks noChangeArrowheads="1"/>
          </p:cNvSpPr>
          <p:nvPr/>
        </p:nvSpPr>
        <p:spPr bwMode="auto">
          <a:xfrm>
            <a:off x="5629866" y="3900897"/>
            <a:ext cx="904875" cy="409575"/>
          </a:xfrm>
          <a:prstGeom prst="curvedUpArrow">
            <a:avLst>
              <a:gd name="adj1" fmla="val 2618"/>
              <a:gd name="adj2" fmla="val 8837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 rot="5035730">
            <a:off x="4823416" y="2769010"/>
            <a:ext cx="904875" cy="409575"/>
          </a:xfrm>
          <a:prstGeom prst="curvedUpArrow">
            <a:avLst>
              <a:gd name="adj1" fmla="val 2618"/>
              <a:gd name="adj2" fmla="val 8837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84" name="Isosceles Triangle 4"/>
          <p:cNvSpPr>
            <a:spLocks noChangeArrowheads="1"/>
          </p:cNvSpPr>
          <p:nvPr/>
        </p:nvSpPr>
        <p:spPr bwMode="auto">
          <a:xfrm>
            <a:off x="6772866" y="1500597"/>
            <a:ext cx="704850" cy="5921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85" name="Hexagon 3"/>
          <p:cNvSpPr>
            <a:spLocks noChangeArrowheads="1"/>
          </p:cNvSpPr>
          <p:nvPr/>
        </p:nvSpPr>
        <p:spPr bwMode="auto">
          <a:xfrm>
            <a:off x="4691654" y="1549810"/>
            <a:ext cx="596900" cy="59213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86" name="Diamond 2"/>
          <p:cNvSpPr>
            <a:spLocks noChangeArrowheads="1"/>
          </p:cNvSpPr>
          <p:nvPr/>
        </p:nvSpPr>
        <p:spPr bwMode="auto">
          <a:xfrm>
            <a:off x="3013666" y="1457735"/>
            <a:ext cx="717550" cy="774700"/>
          </a:xfrm>
          <a:prstGeom prst="diamond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1403941" y="1606960"/>
            <a:ext cx="714375" cy="476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4691654" y="4116797"/>
            <a:ext cx="714375" cy="476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>
            <a:off x="2223091" y="1854610"/>
            <a:ext cx="714375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90" name="Line 7"/>
          <p:cNvSpPr>
            <a:spLocks noChangeShapeType="1"/>
          </p:cNvSpPr>
          <p:nvPr/>
        </p:nvSpPr>
        <p:spPr bwMode="auto">
          <a:xfrm>
            <a:off x="3805829" y="1854610"/>
            <a:ext cx="817562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91" name="Line 8"/>
          <p:cNvSpPr>
            <a:spLocks noChangeShapeType="1"/>
          </p:cNvSpPr>
          <p:nvPr/>
        </p:nvSpPr>
        <p:spPr bwMode="auto">
          <a:xfrm>
            <a:off x="5404441" y="1845085"/>
            <a:ext cx="1317625" cy="95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6972891" y="1727610"/>
            <a:ext cx="304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20493" name="Text Box 10"/>
          <p:cNvSpPr txBox="1">
            <a:spLocks noChangeArrowheads="1"/>
          </p:cNvSpPr>
          <p:nvPr/>
        </p:nvSpPr>
        <p:spPr bwMode="auto">
          <a:xfrm>
            <a:off x="1613491" y="1711735"/>
            <a:ext cx="304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0494" name="Text Box 11"/>
          <p:cNvSpPr txBox="1">
            <a:spLocks noChangeArrowheads="1"/>
          </p:cNvSpPr>
          <p:nvPr/>
        </p:nvSpPr>
        <p:spPr bwMode="auto">
          <a:xfrm>
            <a:off x="3242266" y="1711735"/>
            <a:ext cx="304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20495" name="Text Box 12"/>
          <p:cNvSpPr txBox="1">
            <a:spLocks noChangeArrowheads="1"/>
          </p:cNvSpPr>
          <p:nvPr/>
        </p:nvSpPr>
        <p:spPr bwMode="auto">
          <a:xfrm>
            <a:off x="4842466" y="1711735"/>
            <a:ext cx="304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20496" name="Oval 13"/>
          <p:cNvSpPr>
            <a:spLocks noChangeArrowheads="1"/>
          </p:cNvSpPr>
          <p:nvPr/>
        </p:nvSpPr>
        <p:spPr bwMode="auto">
          <a:xfrm>
            <a:off x="1821454" y="997360"/>
            <a:ext cx="485775" cy="371475"/>
          </a:xfrm>
          <a:prstGeom prst="ellipse">
            <a:avLst/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97" name="Text Box 14"/>
          <p:cNvSpPr txBox="1">
            <a:spLocks noChangeArrowheads="1"/>
          </p:cNvSpPr>
          <p:nvPr/>
        </p:nvSpPr>
        <p:spPr bwMode="auto">
          <a:xfrm>
            <a:off x="1907179" y="1056097"/>
            <a:ext cx="323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1200" baseline="-25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2184991" y="1340260"/>
            <a:ext cx="904875" cy="409575"/>
          </a:xfrm>
          <a:prstGeom prst="curvedUpArrow">
            <a:avLst>
              <a:gd name="adj1" fmla="val 2618"/>
              <a:gd name="adj2" fmla="val 8837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3794716" y="1370422"/>
            <a:ext cx="828675" cy="400050"/>
          </a:xfrm>
          <a:prstGeom prst="curvedUpArrow">
            <a:avLst>
              <a:gd name="adj1" fmla="val 2455"/>
              <a:gd name="adj2" fmla="val 8285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5423491" y="1340260"/>
            <a:ext cx="828675" cy="400050"/>
          </a:xfrm>
          <a:prstGeom prst="curvedUpArrow">
            <a:avLst>
              <a:gd name="adj1" fmla="val 2455"/>
              <a:gd name="adj2" fmla="val 8285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01" name="Oval 18"/>
          <p:cNvSpPr>
            <a:spLocks noChangeArrowheads="1"/>
          </p:cNvSpPr>
          <p:nvPr/>
        </p:nvSpPr>
        <p:spPr bwMode="auto">
          <a:xfrm>
            <a:off x="3478804" y="998947"/>
            <a:ext cx="485775" cy="371475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02" name="Oval 19"/>
          <p:cNvSpPr>
            <a:spLocks noChangeArrowheads="1"/>
          </p:cNvSpPr>
          <p:nvPr/>
        </p:nvSpPr>
        <p:spPr bwMode="auto">
          <a:xfrm>
            <a:off x="5061541" y="997360"/>
            <a:ext cx="485775" cy="371475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03" name="Text Box 20"/>
          <p:cNvSpPr txBox="1">
            <a:spLocks noChangeArrowheads="1"/>
          </p:cNvSpPr>
          <p:nvPr/>
        </p:nvSpPr>
        <p:spPr bwMode="auto">
          <a:xfrm>
            <a:off x="3562941" y="1056097"/>
            <a:ext cx="3429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1200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504" name="Text Box 21"/>
          <p:cNvSpPr txBox="1">
            <a:spLocks noChangeArrowheads="1"/>
          </p:cNvSpPr>
          <p:nvPr/>
        </p:nvSpPr>
        <p:spPr bwMode="auto">
          <a:xfrm>
            <a:off x="5156791" y="1054510"/>
            <a:ext cx="390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1200" baseline="-250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505" name="Text Box 23"/>
          <p:cNvSpPr txBox="1">
            <a:spLocks noChangeArrowheads="1"/>
          </p:cNvSpPr>
          <p:nvPr/>
        </p:nvSpPr>
        <p:spPr bwMode="auto">
          <a:xfrm>
            <a:off x="925477" y="197178"/>
            <a:ext cx="7293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Enzymes Control Metabolic Pathways:</a:t>
            </a:r>
          </a:p>
        </p:txBody>
      </p:sp>
      <p:sp>
        <p:nvSpPr>
          <p:cNvPr id="20506" name="Text Box 47"/>
          <p:cNvSpPr txBox="1">
            <a:spLocks noChangeArrowheads="1"/>
          </p:cNvSpPr>
          <p:nvPr/>
        </p:nvSpPr>
        <p:spPr bwMode="auto">
          <a:xfrm>
            <a:off x="1161054" y="2289585"/>
            <a:ext cx="123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Substrate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(initial reactant)</a:t>
            </a:r>
          </a:p>
        </p:txBody>
      </p:sp>
      <p:sp>
        <p:nvSpPr>
          <p:cNvPr id="20507" name="Text Box 48"/>
          <p:cNvSpPr txBox="1">
            <a:spLocks noChangeArrowheads="1"/>
          </p:cNvSpPr>
          <p:nvPr/>
        </p:nvSpPr>
        <p:spPr bwMode="auto">
          <a:xfrm>
            <a:off x="3394666" y="2786472"/>
            <a:ext cx="155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Intermediates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(within pathways)</a:t>
            </a:r>
          </a:p>
        </p:txBody>
      </p:sp>
      <p:sp>
        <p:nvSpPr>
          <p:cNvPr id="20508" name="Text Box 49"/>
          <p:cNvSpPr txBox="1">
            <a:spLocks noChangeArrowheads="1"/>
          </p:cNvSpPr>
          <p:nvPr/>
        </p:nvSpPr>
        <p:spPr bwMode="auto">
          <a:xfrm>
            <a:off x="6474416" y="2786472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End Products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(can inhibit the start of the pathway)</a:t>
            </a:r>
          </a:p>
        </p:txBody>
      </p:sp>
      <p:sp>
        <p:nvSpPr>
          <p:cNvPr id="20509" name="Line 7"/>
          <p:cNvSpPr>
            <a:spLocks noChangeShapeType="1"/>
          </p:cNvSpPr>
          <p:nvPr/>
        </p:nvSpPr>
        <p:spPr bwMode="auto">
          <a:xfrm>
            <a:off x="4996454" y="2297522"/>
            <a:ext cx="11112" cy="1587500"/>
          </a:xfrm>
          <a:prstGeom prst="line">
            <a:avLst/>
          </a:prstGeom>
          <a:noFill/>
          <a:ln w="19050">
            <a:solidFill>
              <a:srgbClr val="00B0F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10" name="Line 7"/>
          <p:cNvSpPr>
            <a:spLocks noChangeShapeType="1"/>
          </p:cNvSpPr>
          <p:nvPr/>
        </p:nvSpPr>
        <p:spPr bwMode="auto">
          <a:xfrm flipV="1">
            <a:off x="5510804" y="4354922"/>
            <a:ext cx="1262062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11" name="Oval 5"/>
          <p:cNvSpPr>
            <a:spLocks noChangeArrowheads="1"/>
          </p:cNvSpPr>
          <p:nvPr/>
        </p:nvSpPr>
        <p:spPr bwMode="auto">
          <a:xfrm>
            <a:off x="6910979" y="4045360"/>
            <a:ext cx="585787" cy="6191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5377454" y="2292760"/>
            <a:ext cx="485775" cy="371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13" name="Text Box 14"/>
          <p:cNvSpPr txBox="1">
            <a:spLocks noChangeArrowheads="1"/>
          </p:cNvSpPr>
          <p:nvPr/>
        </p:nvSpPr>
        <p:spPr bwMode="auto">
          <a:xfrm>
            <a:off x="5485404" y="2316572"/>
            <a:ext cx="323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1200" baseline="-25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514" name="Oval 13"/>
          <p:cNvSpPr>
            <a:spLocks noChangeArrowheads="1"/>
          </p:cNvSpPr>
          <p:nvPr/>
        </p:nvSpPr>
        <p:spPr bwMode="auto">
          <a:xfrm>
            <a:off x="5385391" y="3572285"/>
            <a:ext cx="485775" cy="3714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15" name="Text Box 14"/>
          <p:cNvSpPr txBox="1">
            <a:spLocks noChangeArrowheads="1"/>
          </p:cNvSpPr>
          <p:nvPr/>
        </p:nvSpPr>
        <p:spPr bwMode="auto">
          <a:xfrm>
            <a:off x="5450479" y="3616735"/>
            <a:ext cx="323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1200" baseline="-2500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516" name="Text Box 11"/>
          <p:cNvSpPr txBox="1">
            <a:spLocks noChangeArrowheads="1"/>
          </p:cNvSpPr>
          <p:nvPr/>
        </p:nvSpPr>
        <p:spPr bwMode="auto">
          <a:xfrm>
            <a:off x="4904379" y="4240622"/>
            <a:ext cx="304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20517" name="Text Box 11"/>
          <p:cNvSpPr txBox="1">
            <a:spLocks noChangeArrowheads="1"/>
          </p:cNvSpPr>
          <p:nvPr/>
        </p:nvSpPr>
        <p:spPr bwMode="auto">
          <a:xfrm>
            <a:off x="7072904" y="4221572"/>
            <a:ext cx="304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930CFC37-B383-86BA-170B-06B094B7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99" y="5308754"/>
            <a:ext cx="797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This is called </a:t>
            </a: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End Product Inhibition </a:t>
            </a:r>
          </a:p>
          <a:p>
            <a:pPr algn="ctr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When the end of a pathway controls the start of it.    </a:t>
            </a:r>
          </a:p>
        </p:txBody>
      </p:sp>
      <p:cxnSp>
        <p:nvCxnSpPr>
          <p:cNvPr id="3" name="Curved Connector 6">
            <a:extLst>
              <a:ext uri="{FF2B5EF4-FFF2-40B4-BE49-F238E27FC236}">
                <a16:creationId xmlns:a16="http://schemas.microsoft.com/office/drawing/2014/main" id="{FDE3BAB5-E8DC-459D-6E7E-572BB9C6FE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2710340" y="164700"/>
            <a:ext cx="3511550" cy="5467350"/>
          </a:xfrm>
          <a:prstGeom prst="curvedConnector4">
            <a:avLst>
              <a:gd name="adj1" fmla="val -11403"/>
              <a:gd name="adj2" fmla="val 116435"/>
            </a:avLst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&quot;No&quot; Symbol 18">
            <a:extLst>
              <a:ext uri="{FF2B5EF4-FFF2-40B4-BE49-F238E27FC236}">
                <a16:creationId xmlns:a16="http://schemas.microsoft.com/office/drawing/2014/main" id="{14C2E5A8-BCB9-29DF-7BEC-01902861060C}"/>
              </a:ext>
            </a:extLst>
          </p:cNvPr>
          <p:cNvSpPr/>
          <p:nvPr/>
        </p:nvSpPr>
        <p:spPr bwMode="auto">
          <a:xfrm>
            <a:off x="2345215" y="1583925"/>
            <a:ext cx="431800" cy="415925"/>
          </a:xfrm>
          <a:prstGeom prst="noSmoking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37F3284D-4648-70DE-D9C6-540AEF06D4AA}"/>
              </a:ext>
            </a:extLst>
          </p:cNvPr>
          <p:cNvSpPr txBox="1">
            <a:spLocks noChangeArrowheads="1"/>
          </p:cNvSpPr>
          <p:nvPr/>
        </p:nvSpPr>
        <p:spPr bwMode="auto">
          <a:xfrm rot="2841794">
            <a:off x="668295" y="3515690"/>
            <a:ext cx="165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An end product can inhibit first enzyme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7938F-FA24-8D43-6C37-27D8FF32A220}"/>
              </a:ext>
            </a:extLst>
          </p:cNvPr>
          <p:cNvSpPr txBox="1"/>
          <p:nvPr/>
        </p:nvSpPr>
        <p:spPr>
          <a:xfrm>
            <a:off x="1246574" y="6258300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  <a:latin typeface="Calibri" panose="020F0502020204030204" pitchFamily="34" charset="0"/>
              </a:rPr>
              <a:t>An end product inhibiting one enzyme can stop multiple pathways! </a:t>
            </a:r>
          </a:p>
        </p:txBody>
      </p:sp>
    </p:spTree>
    <p:extLst>
      <p:ext uri="{BB962C8B-B14F-4D97-AF65-F5344CB8AC3E}">
        <p14:creationId xmlns:p14="http://schemas.microsoft.com/office/powerpoint/2010/main" val="36073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3087" grpId="0" animBg="1"/>
      <p:bldP spid="3088" grpId="0" animBg="1"/>
      <p:bldP spid="3089" grpId="0" animBg="1"/>
      <p:bldP spid="2" grpId="0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84037" y="3584857"/>
            <a:ext cx="825500" cy="549275"/>
            <a:chOff x="4104" y="2054"/>
            <a:chExt cx="520" cy="346"/>
          </a:xfrm>
        </p:grpSpPr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>
              <a:off x="4304" y="2208"/>
              <a:ext cx="3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4104" y="2064"/>
              <a:ext cx="264" cy="2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4131" y="2054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</a:p>
          </p:txBody>
        </p:sp>
      </p:grp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74675" y="1533525"/>
            <a:ext cx="7975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Covalent Modulators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- bind </a:t>
            </a:r>
            <a:r>
              <a:rPr lang="en-US" altLang="en-US" sz="2000" i="1" u="sng" dirty="0">
                <a:solidFill>
                  <a:srgbClr val="000000"/>
                </a:solidFill>
                <a:latin typeface="Calibri" panose="020F0502020204030204" pitchFamily="34" charset="0"/>
              </a:rPr>
              <a:t>covalently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to enzyme away from the active site, change the shape, thus function of the enzyme.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e.g., Phosphate groups are one of the most common and important covalent modulators in the human body.</a:t>
            </a:r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2056724" y="3827745"/>
            <a:ext cx="876300" cy="1804987"/>
          </a:xfrm>
          <a:custGeom>
            <a:avLst/>
            <a:gdLst>
              <a:gd name="T0" fmla="*/ 2147483646 w 552"/>
              <a:gd name="T1" fmla="*/ 2147483646 h 1137"/>
              <a:gd name="T2" fmla="*/ 2147483646 w 552"/>
              <a:gd name="T3" fmla="*/ 2147483646 h 1137"/>
              <a:gd name="T4" fmla="*/ 2147483646 w 552"/>
              <a:gd name="T5" fmla="*/ 2147483646 h 1137"/>
              <a:gd name="T6" fmla="*/ 2147483646 w 552"/>
              <a:gd name="T7" fmla="*/ 2147483646 h 1137"/>
              <a:gd name="T8" fmla="*/ 2147483646 w 552"/>
              <a:gd name="T9" fmla="*/ 2147483646 h 1137"/>
              <a:gd name="T10" fmla="*/ 2147483646 w 552"/>
              <a:gd name="T11" fmla="*/ 2147483646 h 1137"/>
              <a:gd name="T12" fmla="*/ 2147483646 w 552"/>
              <a:gd name="T13" fmla="*/ 2147483646 h 1137"/>
              <a:gd name="T14" fmla="*/ 2147483646 w 552"/>
              <a:gd name="T15" fmla="*/ 2147483646 h 1137"/>
              <a:gd name="T16" fmla="*/ 2147483646 w 552"/>
              <a:gd name="T17" fmla="*/ 2147483646 h 1137"/>
              <a:gd name="T18" fmla="*/ 2147483646 w 552"/>
              <a:gd name="T19" fmla="*/ 2147483646 h 1137"/>
              <a:gd name="T20" fmla="*/ 2147483646 w 552"/>
              <a:gd name="T21" fmla="*/ 2147483646 h 1137"/>
              <a:gd name="T22" fmla="*/ 2147483646 w 552"/>
              <a:gd name="T23" fmla="*/ 2147483646 h 1137"/>
              <a:gd name="T24" fmla="*/ 2147483646 w 552"/>
              <a:gd name="T25" fmla="*/ 2147483646 h 1137"/>
              <a:gd name="T26" fmla="*/ 2147483646 w 552"/>
              <a:gd name="T27" fmla="*/ 2147483646 h 1137"/>
              <a:gd name="T28" fmla="*/ 2147483646 w 552"/>
              <a:gd name="T29" fmla="*/ 2147483646 h 1137"/>
              <a:gd name="T30" fmla="*/ 2147483646 w 552"/>
              <a:gd name="T31" fmla="*/ 2147483646 h 1137"/>
              <a:gd name="T32" fmla="*/ 2147483646 w 552"/>
              <a:gd name="T33" fmla="*/ 2147483646 h 1137"/>
              <a:gd name="T34" fmla="*/ 2147483646 w 552"/>
              <a:gd name="T35" fmla="*/ 2147483646 h 1137"/>
              <a:gd name="T36" fmla="*/ 2147483646 w 552"/>
              <a:gd name="T37" fmla="*/ 2147483646 h 1137"/>
              <a:gd name="T38" fmla="*/ 2147483646 w 552"/>
              <a:gd name="T39" fmla="*/ 2147483646 h 1137"/>
              <a:gd name="T40" fmla="*/ 2147483646 w 552"/>
              <a:gd name="T41" fmla="*/ 2147483646 h 1137"/>
              <a:gd name="T42" fmla="*/ 2147483646 w 552"/>
              <a:gd name="T43" fmla="*/ 2147483646 h 1137"/>
              <a:gd name="T44" fmla="*/ 2147483646 w 552"/>
              <a:gd name="T45" fmla="*/ 2147483646 h 1137"/>
              <a:gd name="T46" fmla="*/ 2147483646 w 552"/>
              <a:gd name="T47" fmla="*/ 2147483646 h 1137"/>
              <a:gd name="T48" fmla="*/ 2147483646 w 552"/>
              <a:gd name="T49" fmla="*/ 2147483646 h 1137"/>
              <a:gd name="T50" fmla="*/ 2147483646 w 552"/>
              <a:gd name="T51" fmla="*/ 2147483646 h 1137"/>
              <a:gd name="T52" fmla="*/ 2147483646 w 552"/>
              <a:gd name="T53" fmla="*/ 2147483646 h 1137"/>
              <a:gd name="T54" fmla="*/ 2147483646 w 552"/>
              <a:gd name="T55" fmla="*/ 2147483646 h 11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2"/>
              <a:gd name="T85" fmla="*/ 0 h 1137"/>
              <a:gd name="T86" fmla="*/ 552 w 552"/>
              <a:gd name="T87" fmla="*/ 1137 h 11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2" h="1137">
                <a:moveTo>
                  <a:pt x="425" y="89"/>
                </a:moveTo>
                <a:cubicBezTo>
                  <a:pt x="404" y="38"/>
                  <a:pt x="386" y="25"/>
                  <a:pt x="337" y="9"/>
                </a:cubicBezTo>
                <a:cubicBezTo>
                  <a:pt x="197" y="17"/>
                  <a:pt x="148" y="0"/>
                  <a:pt x="73" y="113"/>
                </a:cubicBezTo>
                <a:cubicBezTo>
                  <a:pt x="61" y="159"/>
                  <a:pt x="47" y="190"/>
                  <a:pt x="33" y="233"/>
                </a:cubicBezTo>
                <a:cubicBezTo>
                  <a:pt x="36" y="286"/>
                  <a:pt x="37" y="340"/>
                  <a:pt x="41" y="393"/>
                </a:cubicBezTo>
                <a:cubicBezTo>
                  <a:pt x="44" y="428"/>
                  <a:pt x="81" y="489"/>
                  <a:pt x="81" y="489"/>
                </a:cubicBezTo>
                <a:cubicBezTo>
                  <a:pt x="78" y="559"/>
                  <a:pt x="78" y="676"/>
                  <a:pt x="57" y="753"/>
                </a:cubicBezTo>
                <a:cubicBezTo>
                  <a:pt x="41" y="810"/>
                  <a:pt x="20" y="841"/>
                  <a:pt x="9" y="897"/>
                </a:cubicBezTo>
                <a:cubicBezTo>
                  <a:pt x="13" y="951"/>
                  <a:pt x="0" y="1030"/>
                  <a:pt x="49" y="1073"/>
                </a:cubicBezTo>
                <a:cubicBezTo>
                  <a:pt x="58" y="1080"/>
                  <a:pt x="107" y="1107"/>
                  <a:pt x="121" y="1113"/>
                </a:cubicBezTo>
                <a:cubicBezTo>
                  <a:pt x="137" y="1119"/>
                  <a:pt x="153" y="1124"/>
                  <a:pt x="169" y="1129"/>
                </a:cubicBezTo>
                <a:cubicBezTo>
                  <a:pt x="177" y="1132"/>
                  <a:pt x="193" y="1137"/>
                  <a:pt x="193" y="1137"/>
                </a:cubicBezTo>
                <a:cubicBezTo>
                  <a:pt x="286" y="1129"/>
                  <a:pt x="380" y="1123"/>
                  <a:pt x="473" y="1113"/>
                </a:cubicBezTo>
                <a:cubicBezTo>
                  <a:pt x="512" y="1054"/>
                  <a:pt x="551" y="882"/>
                  <a:pt x="457" y="913"/>
                </a:cubicBezTo>
                <a:cubicBezTo>
                  <a:pt x="334" y="903"/>
                  <a:pt x="335" y="918"/>
                  <a:pt x="353" y="793"/>
                </a:cubicBezTo>
                <a:cubicBezTo>
                  <a:pt x="358" y="759"/>
                  <a:pt x="355" y="760"/>
                  <a:pt x="385" y="753"/>
                </a:cubicBezTo>
                <a:cubicBezTo>
                  <a:pt x="411" y="747"/>
                  <a:pt x="465" y="737"/>
                  <a:pt x="465" y="737"/>
                </a:cubicBezTo>
                <a:cubicBezTo>
                  <a:pt x="481" y="705"/>
                  <a:pt x="486" y="674"/>
                  <a:pt x="497" y="641"/>
                </a:cubicBezTo>
                <a:cubicBezTo>
                  <a:pt x="489" y="618"/>
                  <a:pt x="486" y="546"/>
                  <a:pt x="473" y="537"/>
                </a:cubicBezTo>
                <a:cubicBezTo>
                  <a:pt x="459" y="527"/>
                  <a:pt x="425" y="521"/>
                  <a:pt x="425" y="521"/>
                </a:cubicBezTo>
                <a:cubicBezTo>
                  <a:pt x="399" y="530"/>
                  <a:pt x="353" y="561"/>
                  <a:pt x="353" y="561"/>
                </a:cubicBezTo>
                <a:cubicBezTo>
                  <a:pt x="307" y="530"/>
                  <a:pt x="299" y="484"/>
                  <a:pt x="289" y="433"/>
                </a:cubicBezTo>
                <a:cubicBezTo>
                  <a:pt x="349" y="418"/>
                  <a:pt x="329" y="399"/>
                  <a:pt x="321" y="337"/>
                </a:cubicBezTo>
                <a:cubicBezTo>
                  <a:pt x="355" y="326"/>
                  <a:pt x="366" y="306"/>
                  <a:pt x="377" y="273"/>
                </a:cubicBezTo>
                <a:cubicBezTo>
                  <a:pt x="435" y="280"/>
                  <a:pt x="455" y="275"/>
                  <a:pt x="473" y="329"/>
                </a:cubicBezTo>
                <a:cubicBezTo>
                  <a:pt x="486" y="326"/>
                  <a:pt x="501" y="328"/>
                  <a:pt x="513" y="321"/>
                </a:cubicBezTo>
                <a:cubicBezTo>
                  <a:pt x="552" y="299"/>
                  <a:pt x="538" y="154"/>
                  <a:pt x="497" y="121"/>
                </a:cubicBezTo>
                <a:cubicBezTo>
                  <a:pt x="481" y="108"/>
                  <a:pt x="445" y="96"/>
                  <a:pt x="425" y="8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404762" y="3842032"/>
            <a:ext cx="854075" cy="1816100"/>
          </a:xfrm>
          <a:custGeom>
            <a:avLst/>
            <a:gdLst>
              <a:gd name="T0" fmla="*/ 2147483646 w 538"/>
              <a:gd name="T1" fmla="*/ 2147483646 h 1144"/>
              <a:gd name="T2" fmla="*/ 2147483646 w 538"/>
              <a:gd name="T3" fmla="*/ 2147483646 h 1144"/>
              <a:gd name="T4" fmla="*/ 2147483646 w 538"/>
              <a:gd name="T5" fmla="*/ 0 h 1144"/>
              <a:gd name="T6" fmla="*/ 2147483646 w 538"/>
              <a:gd name="T7" fmla="*/ 2147483646 h 1144"/>
              <a:gd name="T8" fmla="*/ 2147483646 w 538"/>
              <a:gd name="T9" fmla="*/ 2147483646 h 1144"/>
              <a:gd name="T10" fmla="*/ 2147483646 w 538"/>
              <a:gd name="T11" fmla="*/ 2147483646 h 1144"/>
              <a:gd name="T12" fmla="*/ 2147483646 w 538"/>
              <a:gd name="T13" fmla="*/ 2147483646 h 1144"/>
              <a:gd name="T14" fmla="*/ 2147483646 w 538"/>
              <a:gd name="T15" fmla="*/ 2147483646 h 1144"/>
              <a:gd name="T16" fmla="*/ 2147483646 w 538"/>
              <a:gd name="T17" fmla="*/ 2147483646 h 1144"/>
              <a:gd name="T18" fmla="*/ 2147483646 w 538"/>
              <a:gd name="T19" fmla="*/ 2147483646 h 1144"/>
              <a:gd name="T20" fmla="*/ 2147483646 w 538"/>
              <a:gd name="T21" fmla="*/ 2147483646 h 1144"/>
              <a:gd name="T22" fmla="*/ 2147483646 w 538"/>
              <a:gd name="T23" fmla="*/ 2147483646 h 1144"/>
              <a:gd name="T24" fmla="*/ 2147483646 w 538"/>
              <a:gd name="T25" fmla="*/ 2147483646 h 1144"/>
              <a:gd name="T26" fmla="*/ 2147483646 w 538"/>
              <a:gd name="T27" fmla="*/ 2147483646 h 1144"/>
              <a:gd name="T28" fmla="*/ 2147483646 w 538"/>
              <a:gd name="T29" fmla="*/ 2147483646 h 1144"/>
              <a:gd name="T30" fmla="*/ 2147483646 w 538"/>
              <a:gd name="T31" fmla="*/ 2147483646 h 1144"/>
              <a:gd name="T32" fmla="*/ 2147483646 w 538"/>
              <a:gd name="T33" fmla="*/ 2147483646 h 1144"/>
              <a:gd name="T34" fmla="*/ 2147483646 w 538"/>
              <a:gd name="T35" fmla="*/ 2147483646 h 1144"/>
              <a:gd name="T36" fmla="*/ 2147483646 w 538"/>
              <a:gd name="T37" fmla="*/ 2147483646 h 1144"/>
              <a:gd name="T38" fmla="*/ 2147483646 w 538"/>
              <a:gd name="T39" fmla="*/ 2147483646 h 1144"/>
              <a:gd name="T40" fmla="*/ 2147483646 w 538"/>
              <a:gd name="T41" fmla="*/ 2147483646 h 1144"/>
              <a:gd name="T42" fmla="*/ 2147483646 w 538"/>
              <a:gd name="T43" fmla="*/ 2147483646 h 1144"/>
              <a:gd name="T44" fmla="*/ 2147483646 w 538"/>
              <a:gd name="T45" fmla="*/ 2147483646 h 1144"/>
              <a:gd name="T46" fmla="*/ 2147483646 w 538"/>
              <a:gd name="T47" fmla="*/ 2147483646 h 1144"/>
              <a:gd name="T48" fmla="*/ 2147483646 w 538"/>
              <a:gd name="T49" fmla="*/ 2147483646 h 1144"/>
              <a:gd name="T50" fmla="*/ 2147483646 w 538"/>
              <a:gd name="T51" fmla="*/ 2147483646 h 1144"/>
              <a:gd name="T52" fmla="*/ 2147483646 w 538"/>
              <a:gd name="T53" fmla="*/ 2147483646 h 1144"/>
              <a:gd name="T54" fmla="*/ 2147483646 w 538"/>
              <a:gd name="T55" fmla="*/ 2147483646 h 1144"/>
              <a:gd name="T56" fmla="*/ 2147483646 w 538"/>
              <a:gd name="T57" fmla="*/ 2147483646 h 1144"/>
              <a:gd name="T58" fmla="*/ 2147483646 w 538"/>
              <a:gd name="T59" fmla="*/ 2147483646 h 1144"/>
              <a:gd name="T60" fmla="*/ 2147483646 w 538"/>
              <a:gd name="T61" fmla="*/ 2147483646 h 1144"/>
              <a:gd name="T62" fmla="*/ 2147483646 w 538"/>
              <a:gd name="T63" fmla="*/ 2147483646 h 1144"/>
              <a:gd name="T64" fmla="*/ 2147483646 w 538"/>
              <a:gd name="T65" fmla="*/ 2147483646 h 1144"/>
              <a:gd name="T66" fmla="*/ 2147483646 w 538"/>
              <a:gd name="T67" fmla="*/ 2147483646 h 1144"/>
              <a:gd name="T68" fmla="*/ 2147483646 w 538"/>
              <a:gd name="T69" fmla="*/ 2147483646 h 1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38"/>
              <a:gd name="T106" fmla="*/ 0 h 1144"/>
              <a:gd name="T107" fmla="*/ 538 w 538"/>
              <a:gd name="T108" fmla="*/ 1144 h 11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38" h="1144">
                <a:moveTo>
                  <a:pt x="522" y="208"/>
                </a:moveTo>
                <a:cubicBezTo>
                  <a:pt x="496" y="130"/>
                  <a:pt x="504" y="101"/>
                  <a:pt x="418" y="72"/>
                </a:cubicBezTo>
                <a:cubicBezTo>
                  <a:pt x="377" y="31"/>
                  <a:pt x="344" y="13"/>
                  <a:pt x="290" y="0"/>
                </a:cubicBezTo>
                <a:cubicBezTo>
                  <a:pt x="169" y="15"/>
                  <a:pt x="60" y="58"/>
                  <a:pt x="18" y="184"/>
                </a:cubicBezTo>
                <a:cubicBezTo>
                  <a:pt x="39" y="247"/>
                  <a:pt x="10" y="311"/>
                  <a:pt x="26" y="376"/>
                </a:cubicBezTo>
                <a:cubicBezTo>
                  <a:pt x="35" y="414"/>
                  <a:pt x="46" y="451"/>
                  <a:pt x="58" y="488"/>
                </a:cubicBezTo>
                <a:cubicBezTo>
                  <a:pt x="61" y="496"/>
                  <a:pt x="66" y="512"/>
                  <a:pt x="66" y="512"/>
                </a:cubicBezTo>
                <a:cubicBezTo>
                  <a:pt x="63" y="598"/>
                  <a:pt x="90" y="697"/>
                  <a:pt x="42" y="768"/>
                </a:cubicBezTo>
                <a:cubicBezTo>
                  <a:pt x="42" y="769"/>
                  <a:pt x="4" y="812"/>
                  <a:pt x="2" y="816"/>
                </a:cubicBezTo>
                <a:cubicBezTo>
                  <a:pt x="5" y="891"/>
                  <a:pt x="0" y="966"/>
                  <a:pt x="10" y="1040"/>
                </a:cubicBezTo>
                <a:cubicBezTo>
                  <a:pt x="11" y="1047"/>
                  <a:pt x="72" y="1083"/>
                  <a:pt x="82" y="1088"/>
                </a:cubicBezTo>
                <a:cubicBezTo>
                  <a:pt x="170" y="1132"/>
                  <a:pt x="166" y="1135"/>
                  <a:pt x="282" y="1144"/>
                </a:cubicBezTo>
                <a:cubicBezTo>
                  <a:pt x="316" y="1136"/>
                  <a:pt x="337" y="1108"/>
                  <a:pt x="370" y="1104"/>
                </a:cubicBezTo>
                <a:cubicBezTo>
                  <a:pt x="402" y="1100"/>
                  <a:pt x="434" y="1099"/>
                  <a:pt x="466" y="1096"/>
                </a:cubicBezTo>
                <a:cubicBezTo>
                  <a:pt x="471" y="1080"/>
                  <a:pt x="477" y="1064"/>
                  <a:pt x="482" y="1048"/>
                </a:cubicBezTo>
                <a:cubicBezTo>
                  <a:pt x="485" y="1040"/>
                  <a:pt x="490" y="1024"/>
                  <a:pt x="490" y="1024"/>
                </a:cubicBezTo>
                <a:cubicBezTo>
                  <a:pt x="482" y="909"/>
                  <a:pt x="505" y="904"/>
                  <a:pt x="410" y="888"/>
                </a:cubicBezTo>
                <a:cubicBezTo>
                  <a:pt x="394" y="892"/>
                  <a:pt x="315" y="914"/>
                  <a:pt x="378" y="872"/>
                </a:cubicBezTo>
                <a:cubicBezTo>
                  <a:pt x="384" y="853"/>
                  <a:pt x="397" y="827"/>
                  <a:pt x="378" y="808"/>
                </a:cubicBezTo>
                <a:cubicBezTo>
                  <a:pt x="372" y="802"/>
                  <a:pt x="362" y="813"/>
                  <a:pt x="354" y="816"/>
                </a:cubicBezTo>
                <a:cubicBezTo>
                  <a:pt x="339" y="811"/>
                  <a:pt x="314" y="808"/>
                  <a:pt x="314" y="784"/>
                </a:cubicBezTo>
                <a:cubicBezTo>
                  <a:pt x="314" y="767"/>
                  <a:pt x="313" y="739"/>
                  <a:pt x="330" y="736"/>
                </a:cubicBezTo>
                <a:cubicBezTo>
                  <a:pt x="397" y="725"/>
                  <a:pt x="362" y="730"/>
                  <a:pt x="434" y="720"/>
                </a:cubicBezTo>
                <a:cubicBezTo>
                  <a:pt x="501" y="675"/>
                  <a:pt x="491" y="563"/>
                  <a:pt x="426" y="520"/>
                </a:cubicBezTo>
                <a:cubicBezTo>
                  <a:pt x="407" y="523"/>
                  <a:pt x="388" y="524"/>
                  <a:pt x="370" y="528"/>
                </a:cubicBezTo>
                <a:cubicBezTo>
                  <a:pt x="354" y="532"/>
                  <a:pt x="322" y="544"/>
                  <a:pt x="322" y="544"/>
                </a:cubicBezTo>
                <a:cubicBezTo>
                  <a:pt x="308" y="524"/>
                  <a:pt x="267" y="486"/>
                  <a:pt x="322" y="504"/>
                </a:cubicBezTo>
                <a:cubicBezTo>
                  <a:pt x="348" y="487"/>
                  <a:pt x="375" y="479"/>
                  <a:pt x="338" y="432"/>
                </a:cubicBezTo>
                <a:cubicBezTo>
                  <a:pt x="328" y="419"/>
                  <a:pt x="306" y="421"/>
                  <a:pt x="290" y="416"/>
                </a:cubicBezTo>
                <a:cubicBezTo>
                  <a:pt x="281" y="413"/>
                  <a:pt x="274" y="405"/>
                  <a:pt x="266" y="400"/>
                </a:cubicBezTo>
                <a:cubicBezTo>
                  <a:pt x="255" y="367"/>
                  <a:pt x="256" y="355"/>
                  <a:pt x="290" y="344"/>
                </a:cubicBezTo>
                <a:cubicBezTo>
                  <a:pt x="309" y="349"/>
                  <a:pt x="344" y="362"/>
                  <a:pt x="362" y="344"/>
                </a:cubicBezTo>
                <a:cubicBezTo>
                  <a:pt x="405" y="301"/>
                  <a:pt x="349" y="284"/>
                  <a:pt x="410" y="264"/>
                </a:cubicBezTo>
                <a:cubicBezTo>
                  <a:pt x="445" y="276"/>
                  <a:pt x="471" y="300"/>
                  <a:pt x="506" y="312"/>
                </a:cubicBezTo>
                <a:cubicBezTo>
                  <a:pt x="538" y="264"/>
                  <a:pt x="522" y="261"/>
                  <a:pt x="522" y="20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277512" y="4045232"/>
            <a:ext cx="85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Active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Sites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2693312" y="4340507"/>
            <a:ext cx="628650" cy="1619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2718712" y="4362732"/>
            <a:ext cx="596900" cy="81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652537" y="4032532"/>
            <a:ext cx="103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Changes in Active Sites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>
            <a:off x="6042937" y="4337332"/>
            <a:ext cx="660400" cy="177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6068337" y="4350032"/>
            <a:ext cx="635000" cy="7747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396" name="Rectangle 28"/>
          <p:cNvSpPr>
            <a:spLocks noChangeArrowheads="1"/>
          </p:cNvSpPr>
          <p:nvPr/>
        </p:nvSpPr>
        <p:spPr bwMode="auto">
          <a:xfrm>
            <a:off x="381000" y="219075"/>
            <a:ext cx="837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Allosteric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Modulators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 these bind </a:t>
            </a: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away from active site but in doing so alter the shape of the active site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This can </a:t>
            </a:r>
            <a:r>
              <a:rPr lang="en-US" alt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increase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decrease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enzyme affinity for substrates. 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028149" y="5677182"/>
            <a:ext cx="91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Enzyme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334912" y="5664482"/>
            <a:ext cx="91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Enzyme</a:t>
            </a: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3569612" y="4897720"/>
            <a:ext cx="129540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AE165-0282-09DC-8039-391EBEE7DFD8}"/>
              </a:ext>
            </a:extLst>
          </p:cNvPr>
          <p:cNvSpPr txBox="1"/>
          <p:nvPr/>
        </p:nvSpPr>
        <p:spPr>
          <a:xfrm>
            <a:off x="1243349" y="6099457"/>
            <a:ext cx="66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  <a:latin typeface="Calibri" panose="020F0502020204030204" pitchFamily="34" charset="0"/>
              </a:rPr>
              <a:t>Allosteric inhibitors (like ‘end-product inhibition’) only inhibit, but allosteric modulators can turn enzyme activity </a:t>
            </a: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</a:rPr>
              <a:t>up</a:t>
            </a:r>
            <a:r>
              <a:rPr lang="en-US" dirty="0">
                <a:solidFill>
                  <a:srgbClr val="990000"/>
                </a:solidFill>
                <a:latin typeface="Calibri" panose="020F0502020204030204" pitchFamily="34" charset="0"/>
              </a:rPr>
              <a:t> or </a:t>
            </a: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</a:rPr>
              <a:t>down</a:t>
            </a:r>
            <a:r>
              <a:rPr lang="en-US" dirty="0">
                <a:solidFill>
                  <a:srgbClr val="990000"/>
                </a:solidFill>
                <a:latin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31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8" grpId="0" animBg="1"/>
      <p:bldP spid="7189" grpId="0"/>
      <p:bldP spid="7190" grpId="0" animBg="1"/>
      <p:bldP spid="7191" grpId="0" animBg="1"/>
      <p:bldP spid="7192" grpId="0"/>
      <p:bldP spid="7193" grpId="0" animBg="1"/>
      <p:bldP spid="7194" grpId="0" animBg="1"/>
      <p:bldP spid="18" grpId="0"/>
      <p:bldP spid="19" grpId="0"/>
      <p:bldP spid="2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5925" y="1924050"/>
            <a:ext cx="8335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1. Directly Related to the Amount of Enzyme Present. </a:t>
            </a:r>
            <a:b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If the substrate concentration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([substrate]) is kept constant, then the more enzyme that is present, the greater the rate of the reaction (i.e., the more product is produced). 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34950" y="141288"/>
            <a:ext cx="864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Enzyme and Substrate Concentration Affect Reaction Rate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rate of enzymatically catalyzed reactions assessed by measuring product synthesis (or substrate consumption).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35000" y="1436688"/>
            <a:ext cx="222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Reaction Rate is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5"/>
          <a:stretch>
            <a:fillRect/>
          </a:stretch>
        </p:blipFill>
        <p:spPr bwMode="auto">
          <a:xfrm>
            <a:off x="1479550" y="2938463"/>
            <a:ext cx="5794375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7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520700" y="501650"/>
            <a:ext cx="8058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Calibri" panose="020F0502020204030204" pitchFamily="34" charset="0"/>
              </a:rPr>
              <a:t>2. Related to the Amount of Substrate Present and can Reach a Maximum.</a:t>
            </a: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If the enzyme concentration ([enzyme]) is held constant, the reaction rate will increase as [substrate] increases but there is a limit to how fast a reaction can go.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820863"/>
            <a:ext cx="598805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18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0AAECF-BFA4-D49E-5CB3-A81DABB65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75" y="481154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Visualization of enzyme to substrate ratios, the reaction rate can increase up to a point where all enzymes are occupied (saturated)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B7074-508F-3E11-D503-009FDC47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68" y="1717535"/>
            <a:ext cx="6792265" cy="41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3"/>
          <p:cNvSpPr txBox="1">
            <a:spLocks noChangeArrowheads="1"/>
          </p:cNvSpPr>
          <p:nvPr/>
        </p:nvSpPr>
        <p:spPr bwMode="auto">
          <a:xfrm>
            <a:off x="1102170" y="129772"/>
            <a:ext cx="6933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Specificity: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Lock and Key or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Induced 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407E8-DA95-3637-F793-CFAF0A8E4F6D}"/>
              </a:ext>
            </a:extLst>
          </p:cNvPr>
          <p:cNvSpPr txBox="1"/>
          <p:nvPr/>
        </p:nvSpPr>
        <p:spPr>
          <a:xfrm>
            <a:off x="646883" y="865847"/>
            <a:ext cx="796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Lock-and-Key model</a:t>
            </a: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Earlier model, where enzyme active binding site thought to be exact match for substrates.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AB88E-69B6-E3E7-780D-DE7370325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39" y="4607631"/>
            <a:ext cx="6931753" cy="2085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C3AA0-C34E-2EC7-64E7-47EE3E3DC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21" y="1450622"/>
            <a:ext cx="7370703" cy="2085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79DD5F-6BB3-586B-FF79-FE620908B905}"/>
              </a:ext>
            </a:extLst>
          </p:cNvPr>
          <p:cNvSpPr txBox="1"/>
          <p:nvPr/>
        </p:nvSpPr>
        <p:spPr>
          <a:xfrm>
            <a:off x="587064" y="3689479"/>
            <a:ext cx="79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Induced-Fit model</a:t>
            </a:r>
          </a:p>
          <a:p>
            <a:pPr lvl="0" algn="just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recent model, where active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binding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of enzyme is not a rigid shape but changes as substrates approach in order to achieve an optimal fit for the reaction to occur.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7000" y="133350"/>
            <a:ext cx="8864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Naming of Enzymes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Most enzymes end with </a:t>
            </a:r>
            <a:r>
              <a:rPr lang="en-US" altLang="en-US" sz="2400" b="1" i="1" u="sng">
                <a:solidFill>
                  <a:srgbClr val="000000"/>
                </a:solidFill>
                <a:latin typeface="Calibri" panose="020F0502020204030204" pitchFamily="34" charset="0"/>
              </a:rPr>
              <a:t>ase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and typically their name indicates their function or the substrates they bind. Some important examples: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77963" y="1570038"/>
            <a:ext cx="71993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  <a:latin typeface="Calibri" panose="020F0502020204030204" pitchFamily="34" charset="0"/>
              </a:rPr>
              <a:t>kinase</a:t>
            </a:r>
            <a:r>
              <a:rPr lang="en-US" altLang="en-US" sz="2200" b="1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adds phosphates to molecules;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  <a:latin typeface="Calibri" panose="020F0502020204030204" pitchFamily="34" charset="0"/>
              </a:rPr>
              <a:t>phosphotase</a:t>
            </a:r>
            <a:r>
              <a:rPr lang="en-US" altLang="en-US" sz="2200" b="1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removes phosphates from molecules;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58913" y="2644775"/>
            <a:ext cx="67722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  <a:latin typeface="Calibri" panose="020F0502020204030204" pitchFamily="34" charset="0"/>
              </a:rPr>
              <a:t>dehydrogenase</a:t>
            </a:r>
            <a:r>
              <a:rPr lang="en-US" altLang="en-US" sz="2200" b="1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removes Hydrogens;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  <a:latin typeface="Calibri" panose="020F0502020204030204" pitchFamily="34" charset="0"/>
              </a:rPr>
              <a:t>hydrolase</a:t>
            </a:r>
            <a:r>
              <a:rPr lang="en-US" altLang="en-US" sz="2200" b="1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adds H</a:t>
            </a:r>
            <a:r>
              <a:rPr lang="en-US" altLang="en-US" sz="22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O;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458913" y="3733800"/>
            <a:ext cx="72961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  <a:latin typeface="Calibri" panose="020F0502020204030204" pitchFamily="34" charset="0"/>
              </a:rPr>
              <a:t>synthase</a:t>
            </a:r>
            <a:r>
              <a:rPr lang="en-US" altLang="en-US" sz="2200" b="1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dehydration synthesis reactions;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  <a:latin typeface="Calibri" panose="020F0502020204030204" pitchFamily="34" charset="0"/>
              </a:rPr>
              <a:t>carbonic</a:t>
            </a:r>
            <a:r>
              <a:rPr lang="en-US" altLang="en-US" sz="2200" b="1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 i="1">
                <a:solidFill>
                  <a:srgbClr val="0033CC"/>
                </a:solidFill>
                <a:latin typeface="Calibri" panose="020F0502020204030204" pitchFamily="34" charset="0"/>
              </a:rPr>
              <a:t>anhydrase</a:t>
            </a:r>
            <a:r>
              <a:rPr lang="en-US" altLang="en-US" sz="2200" b="1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removes H</a:t>
            </a:r>
            <a:r>
              <a:rPr lang="en-US" altLang="en-US" sz="22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O from carbonic acid;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58913" y="4846638"/>
            <a:ext cx="60007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CC3300"/>
                </a:solidFill>
                <a:latin typeface="Calibri" panose="020F0502020204030204" pitchFamily="34" charset="0"/>
              </a:rPr>
              <a:t>amylase</a:t>
            </a:r>
            <a:r>
              <a:rPr lang="en-US" altLang="en-US" sz="2200" b="1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digests starch;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CC3300"/>
                </a:solidFill>
                <a:latin typeface="Calibri" panose="020F0502020204030204" pitchFamily="34" charset="0"/>
              </a:rPr>
              <a:t>lipase</a:t>
            </a:r>
            <a:r>
              <a:rPr lang="en-US" altLang="en-US" sz="2200" b="1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digests lipids;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i="1">
                <a:solidFill>
                  <a:srgbClr val="CC3300"/>
                </a:solidFill>
                <a:latin typeface="Calibri" panose="020F0502020204030204" pitchFamily="34" charset="0"/>
              </a:rPr>
              <a:t>protease</a:t>
            </a:r>
            <a:r>
              <a:rPr lang="en-US" altLang="en-US" sz="2200" b="1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digests proteins. </a:t>
            </a:r>
          </a:p>
        </p:txBody>
      </p:sp>
    </p:spTree>
    <p:extLst>
      <p:ext uri="{BB962C8B-B14F-4D97-AF65-F5344CB8AC3E}">
        <p14:creationId xmlns:p14="http://schemas.microsoft.com/office/powerpoint/2010/main" val="34686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2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55738" y="1883458"/>
            <a:ext cx="669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Glucose + P</a:t>
            </a:r>
            <a:r>
              <a:rPr lang="en-US" altLang="en-US" sz="2400" b="1" i="1" baseline="-250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           	       	              Glucose 6-P. 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05213" y="1618346"/>
            <a:ext cx="207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Calibri" panose="020F0502020204030204" pitchFamily="34" charset="0"/>
              </a:rPr>
              <a:t>glucokinase</a:t>
            </a:r>
            <a:endParaRPr lang="en-US" altLang="en-US" sz="2800" b="1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42925" y="4979308"/>
            <a:ext cx="848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sz="2400" b="1" i="1" dirty="0">
                <a:solidFill>
                  <a:srgbClr val="000099"/>
                </a:solidFill>
                <a:latin typeface="Calibri" panose="020F0502020204030204" pitchFamily="34" charset="0"/>
              </a:rPr>
              <a:t>alcohol dehydrogenase</a:t>
            </a:r>
            <a:r>
              <a:rPr lang="en-US" altLang="en-US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removes H’s from ethanol (‘alcohol’) thereby reducing its toxic effects.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6113" y="4387079"/>
            <a:ext cx="7273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663300"/>
                </a:solidFill>
                <a:latin typeface="Calibri" panose="020F0502020204030204" pitchFamily="34" charset="0"/>
              </a:rPr>
              <a:t>The type and amount of enzymes in the body can vary.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455738" y="6028307"/>
            <a:ext cx="586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Q: Is everyone’s ability to “handle” alcohol the same?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93700" y="95250"/>
            <a:ext cx="8315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Enzyme Specificity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ability of an enzyme to catalyze only certain reactions. Some are </a:t>
            </a:r>
            <a:r>
              <a:rPr lang="en-US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very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specific, such as 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glucokinase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22652" y="3633525"/>
            <a:ext cx="3014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*Other enzymes have broader specificities,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 e.g. </a:t>
            </a:r>
            <a:r>
              <a:rPr lang="en-US" altLang="en-US" sz="1200" i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peptidases break all peptide bonds</a:t>
            </a:r>
            <a:r>
              <a:rPr lang="en-US" alt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2465388" y="981311"/>
            <a:ext cx="425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It catalyzes this reaction: 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3444875" y="2191433"/>
            <a:ext cx="2487613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19" y="2321376"/>
            <a:ext cx="3014161" cy="15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282575" y="127000"/>
            <a:ext cx="85788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Enzyme Activation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Some enzymes exists in an </a:t>
            </a: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inactive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state and need to be </a:t>
            </a: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activated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There are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categories of enzyme activation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4521200" y="2579784"/>
            <a:ext cx="111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530225" y="1671734"/>
            <a:ext cx="347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1) </a:t>
            </a:r>
            <a:r>
              <a:rPr lang="en-US" altLang="en-US" sz="24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Proteolytic Activation</a:t>
            </a: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120900" y="2305147"/>
            <a:ext cx="2341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Pepsinogen + HCl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(inactive)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730875" y="2295622"/>
            <a:ext cx="1122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Pepsin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(active)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90638" y="2289272"/>
            <a:ext cx="639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e.g.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55027" y="3076672"/>
            <a:ext cx="128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(shorter)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62848" y="3059209"/>
            <a:ext cx="117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(longer)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65766" y="4430540"/>
            <a:ext cx="60134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 dirty="0">
                <a:solidFill>
                  <a:srgbClr val="008000"/>
                </a:solidFill>
                <a:latin typeface="Calibri" panose="020F0502020204030204" pitchFamily="34" charset="0"/>
              </a:rPr>
              <a:t>Other Examples of </a:t>
            </a:r>
            <a:r>
              <a:rPr lang="en-US" altLang="en-US" sz="2400" b="1" u="sng" dirty="0">
                <a:solidFill>
                  <a:srgbClr val="008000"/>
                </a:solidFill>
                <a:latin typeface="Calibri" panose="020F0502020204030204" pitchFamily="34" charset="0"/>
              </a:rPr>
              <a:t>Proteolytic Activation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Fibrinogen - &gt; becomes…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Thrombinogen - &gt; becomes…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Angiotensinogen - &gt; becomes …</a:t>
            </a:r>
          </a:p>
        </p:txBody>
      </p:sp>
    </p:spTree>
    <p:extLst>
      <p:ext uri="{BB962C8B-B14F-4D97-AF65-F5344CB8AC3E}">
        <p14:creationId xmlns:p14="http://schemas.microsoft.com/office/powerpoint/2010/main" val="27818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7" grpId="0"/>
      <p:bldP spid="2071" grpId="0"/>
      <p:bldP spid="2072" grpId="0"/>
      <p:bldP spid="15" grpId="0"/>
      <p:bldP spid="16" grpId="0"/>
      <p:bldP spid="1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>
            <a:spLocks noChangeArrowheads="1"/>
          </p:cNvSpPr>
          <p:nvPr/>
        </p:nvSpPr>
        <p:spPr bwMode="auto">
          <a:xfrm>
            <a:off x="282575" y="127000"/>
            <a:ext cx="857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Enzyme Activation</a:t>
            </a:r>
          </a:p>
        </p:txBody>
      </p:sp>
      <p:sp>
        <p:nvSpPr>
          <p:cNvPr id="8195" name="Rectangle 21"/>
          <p:cNvSpPr>
            <a:spLocks noChangeArrowheads="1"/>
          </p:cNvSpPr>
          <p:nvPr/>
        </p:nvSpPr>
        <p:spPr bwMode="auto">
          <a:xfrm>
            <a:off x="282575" y="661988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2) </a:t>
            </a:r>
            <a:r>
              <a:rPr lang="en-US" altLang="en-US" sz="2400" b="1" u="sng">
                <a:solidFill>
                  <a:srgbClr val="0070C0"/>
                </a:solidFill>
                <a:latin typeface="Calibri" panose="020F0502020204030204" pitchFamily="34" charset="0"/>
              </a:rPr>
              <a:t>Co-factors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196" name="Rectangle 25"/>
          <p:cNvSpPr>
            <a:spLocks noChangeArrowheads="1"/>
          </p:cNvSpPr>
          <p:nvPr/>
        </p:nvSpPr>
        <p:spPr bwMode="auto">
          <a:xfrm>
            <a:off x="2139950" y="690563"/>
            <a:ext cx="6397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Inorganic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components required for substrate binding at the </a:t>
            </a:r>
            <a:r>
              <a:rPr lang="en-US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active site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8197" name="Rectangle 27"/>
          <p:cNvSpPr>
            <a:spLocks noChangeArrowheads="1"/>
          </p:cNvSpPr>
          <p:nvPr/>
        </p:nvSpPr>
        <p:spPr bwMode="auto">
          <a:xfrm>
            <a:off x="429680" y="1593488"/>
            <a:ext cx="85201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These are usually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ions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often metals like zinc and copper.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e.g., Zn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Cu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,Ca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Mg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enzymes that require them </a:t>
            </a: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will not work without them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Cofactors induce conformational (shape) changes to allow binding of the substrate. </a:t>
            </a:r>
          </a:p>
        </p:txBody>
      </p:sp>
      <p:pic>
        <p:nvPicPr>
          <p:cNvPr id="7197" name="Picture 29" descr="Image result for mineral depletion in soi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21" y="3919143"/>
            <a:ext cx="3720134" cy="268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60679"/>
              </p:ext>
            </p:extLst>
          </p:nvPr>
        </p:nvGraphicFramePr>
        <p:xfrm>
          <a:off x="623888" y="4205987"/>
          <a:ext cx="3948112" cy="198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6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Cofactor</a:t>
                      </a:r>
                      <a:endParaRPr lang="en-US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Example Enzymes</a:t>
                      </a:r>
                      <a:endParaRPr lang="en-US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7" marR="91457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Zn</a:t>
                      </a:r>
                      <a:r>
                        <a:rPr lang="en-US" sz="1800" b="1" baseline="30000" dirty="0">
                          <a:latin typeface="Calibri" panose="020F0502020204030204" pitchFamily="34" charset="0"/>
                        </a:rPr>
                        <a:t>2+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carbonic anhydrase</a:t>
                      </a:r>
                    </a:p>
                  </a:txBody>
                  <a:tcPr marL="91457" marR="91457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</a:rPr>
                        <a:t>Zn</a:t>
                      </a:r>
                      <a:r>
                        <a:rPr lang="en-US" sz="1800" b="1" baseline="30000" dirty="0">
                          <a:latin typeface="Calibri" panose="020F0502020204030204" pitchFamily="34" charset="0"/>
                        </a:rPr>
                        <a:t>2+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alcohol dehydrogenase</a:t>
                      </a:r>
                    </a:p>
                  </a:txBody>
                  <a:tcPr marL="91457" marR="91457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Cu</a:t>
                      </a:r>
                      <a:r>
                        <a:rPr lang="en-US" sz="1800" b="1" baseline="30000" dirty="0">
                          <a:latin typeface="Calibri" panose="020F0502020204030204" pitchFamily="34" charset="0"/>
                        </a:rPr>
                        <a:t>2+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cytochrome oxidase</a:t>
                      </a:r>
                    </a:p>
                  </a:txBody>
                  <a:tcPr marL="91457" marR="91457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US" sz="1800" b="1" baseline="30000" dirty="0"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800" b="1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US" sz="1800" b="1" dirty="0">
                          <a:latin typeface="Calibri" panose="020F0502020204030204" pitchFamily="34" charset="0"/>
                        </a:rPr>
                        <a:t>Mg</a:t>
                      </a:r>
                      <a:r>
                        <a:rPr lang="en-US" sz="1800" b="1" baseline="30000" dirty="0">
                          <a:latin typeface="Calibri" panose="020F0502020204030204" pitchFamily="34" charset="0"/>
                        </a:rPr>
                        <a:t>2+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pyruvate phosphokinase</a:t>
                      </a:r>
                    </a:p>
                  </a:txBody>
                  <a:tcPr marL="91457" marR="91457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2"/>
          <p:cNvSpPr>
            <a:spLocks noChangeArrowheads="1"/>
          </p:cNvSpPr>
          <p:nvPr/>
        </p:nvSpPr>
        <p:spPr bwMode="auto">
          <a:xfrm>
            <a:off x="322263" y="293688"/>
            <a:ext cx="2462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3) </a:t>
            </a:r>
            <a:r>
              <a:rPr lang="en-US" altLang="en-US" sz="2400" b="1" u="sng">
                <a:solidFill>
                  <a:srgbClr val="0070C0"/>
                </a:solidFill>
                <a:latin typeface="Calibri" panose="020F0502020204030204" pitchFamily="34" charset="0"/>
              </a:rPr>
              <a:t>Co-enzymes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9219" name="Rectangle 26"/>
          <p:cNvSpPr>
            <a:spLocks noChangeArrowheads="1"/>
          </p:cNvSpPr>
          <p:nvPr/>
        </p:nvSpPr>
        <p:spPr bwMode="auto">
          <a:xfrm>
            <a:off x="2351088" y="312738"/>
            <a:ext cx="6584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Small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organic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molecules to accept and transfer electrons (e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s) from different enzymatic reactions. 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01638" y="1188420"/>
            <a:ext cx="8074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99"/>
                </a:solidFill>
                <a:latin typeface="Calibri" panose="020F0502020204030204" pitchFamily="34" charset="0"/>
              </a:rPr>
              <a:t>Bind loosely to an enzyme at active site to help catalyze reactions. They are usually </a:t>
            </a:r>
            <a:r>
              <a:rPr lang="en-US" altLang="en-US" sz="2200" b="1" dirty="0">
                <a:solidFill>
                  <a:srgbClr val="000099"/>
                </a:solidFill>
                <a:latin typeface="Calibri" panose="020F0502020204030204" pitchFamily="34" charset="0"/>
              </a:rPr>
              <a:t>vitamins</a:t>
            </a:r>
            <a:r>
              <a:rPr lang="en-US" altLang="en-US" sz="2200" dirty="0">
                <a:solidFill>
                  <a:srgbClr val="000099"/>
                </a:solidFill>
                <a:latin typeface="Calibri" panose="020F0502020204030204" pitchFamily="34" charset="0"/>
              </a:rPr>
              <a:t>, vitamin derivatives, or from nucleotides.</a:t>
            </a:r>
          </a:p>
        </p:txBody>
      </p:sp>
      <p:pic>
        <p:nvPicPr>
          <p:cNvPr id="9222" name="Picture 3" descr="https://qph.fs.quoracdn.net/main-qimg-96e6cd28426fc0df357078e93a6005e3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7" y="2077475"/>
            <a:ext cx="60547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2141" y="5093149"/>
            <a:ext cx="8074025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Apoenzyme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– is an 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inactive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enzyme that requires a cofactor or coenzyme.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Holoenzyme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is a complete and catalytically active enzyme because it has its cofactor or coenzyme. </a:t>
            </a: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461681" y="1885848"/>
            <a:ext cx="5032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e.g.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, Co-enzyme NAD</a:t>
            </a:r>
            <a:r>
              <a:rPr lang="en-US" altLang="en-US" sz="180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+ 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shuttles e</a:t>
            </a:r>
            <a:r>
              <a:rPr lang="en-US" altLang="en-US" sz="180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-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 in glycolysis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41325" y="225425"/>
            <a:ext cx="8239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Factors that Effect Enzyme Activity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Once an enzyme is active, several factors can modulate (change) its activity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0225" y="1189698"/>
            <a:ext cx="7940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pH (Acidity/Alkalinity)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Enzymes function within certain pH ranges. Changes in pH alter 3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structure. Beyond a critical level (outside its optimal pH range), the enzyme is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denatured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47775" y="2839111"/>
            <a:ext cx="6341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  <a:latin typeface="Calibri" panose="020F0502020204030204" pitchFamily="34" charset="0"/>
              </a:rPr>
              <a:t>Compare enzymes of mouth, stomach and small intestine.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64795" y="4233020"/>
            <a:ext cx="2490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CC33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*Salivary amylase breaks down starch to maltose in the mouth, has an  optimum pH 6.7 to 7.0.</a:t>
            </a:r>
            <a:endParaRPr lang="en-US" altLang="en-US" sz="1800" dirty="0">
              <a:solidFill>
                <a:srgbClr val="CC3300"/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590D6-AE31-0D62-5E2A-80710E2A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03" y="3318596"/>
            <a:ext cx="4686849" cy="34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61950" y="111125"/>
            <a:ext cx="8410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Temperature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Enzymes function within certain and temperature ranges. Most human enzymes are optimal at ~ 37</a:t>
            </a:r>
            <a:r>
              <a:rPr lang="en-US" altLang="en-US" sz="2400" baseline="4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C. Again, beyond a critical level, enzymes are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denatured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43774" y="1898650"/>
            <a:ext cx="5809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Think of the effects of a fever on enzymes in the body.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98550-3F91-CE9D-3D6E-DCD65DE2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928" y="3769444"/>
            <a:ext cx="2582856" cy="1579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8F6D7-9EBA-A2F1-EE9D-5048E239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69" y="2506892"/>
            <a:ext cx="5489429" cy="41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1136</Words>
  <Application>Microsoft Office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22</cp:revision>
  <dcterms:created xsi:type="dcterms:W3CDTF">2024-01-25T06:14:34Z</dcterms:created>
  <dcterms:modified xsi:type="dcterms:W3CDTF">2025-08-09T19:11:41Z</dcterms:modified>
</cp:coreProperties>
</file>