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sldIdLst>
    <p:sldId id="334"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056BE8-5711-6520-46FD-8A516A3B3E64}" v="1340" dt="2025-04-30T18:01:06.753"/>
    <p1510:client id="{56659D52-0944-FE02-C979-03E0BDA457BF}" v="1" dt="2025-04-30T18:09:46.7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microsoft.com/office/2015/10/relationships/revisionInfo" Target="revisionInfo.xml"/><Relationship Id="rId5" Type="http://schemas.openxmlformats.org/officeDocument/2006/relationships/slideMaster" Target="slideMasters/slideMaster2.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3CB867-7D28-4D3E-B630-4B06BD61409E}" type="datetime1">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42CF83-7D21-40E8-BC28-429DCABD0DC3}" type="datetime1">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380203-BC72-4F95-B3A0-B290F4DF88AD}" type="datetime1">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DF019A-0E1F-491B-8920-1DE8063DE544}" type="datetime1">
              <a:rPr lang="en-US" smtClean="0"/>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A9D76A-0802-4E0F-BE07-B25D7DE4A741}" type="datetime1">
              <a:rPr lang="en-US" smtClean="0"/>
              <a:t>6/11/2025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CFD7DD-DD22-48C0-AF70-1792C739CE43}" type="datetime1">
              <a:rPr lang="en-US" smtClean="0"/>
              <a:t>6/11/2025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E9C460-7049-4B9F-84ED-C8C1EA215422}" type="datetime1">
              <a:rPr lang="en-US" smtClean="0"/>
              <a:t>6/11/2025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C912FF-65D4-4CAB-B537-038186C057E3}" type="datetime1">
              <a:rPr lang="en-US" smtClean="0"/>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65380CB-7E66-468C-8208-0233CCC77C08}" type="datetime1">
              <a:rPr lang="en-US" smtClean="0"/>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5E0BDC2-5B53-436B-A2BA-EC8D2230C141}" type="datetime1">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938D31-E44B-4056-9B9E-BDDEB9311E89}" type="datetime1">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6/11/2025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6/11/2025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6/11/2025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6/11/2025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6/11/2025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6/11/2025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2150DF5-17A9-4F02-8024-ECDBBD12504B}" type="datetime1">
              <a:rPr lang="en-US" smtClean="0"/>
              <a:t>6/11/2025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dmiramar.com/basicneeds" TargetMode="External"/><Relationship Id="rId2" Type="http://schemas.openxmlformats.org/officeDocument/2006/relationships/image" Target="../media/image1.png"/><Relationship Id="rId1" Type="http://schemas.openxmlformats.org/officeDocument/2006/relationships/slideLayout" Target="../slideLayouts/slideLayout18.xml"/><Relationship Id="rId5" Type="http://schemas.openxmlformats.org/officeDocument/2006/relationships/image" Target="../media/image3.sv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5000">
              <a:schemeClr val="accent3">
                <a:lumMod val="5000"/>
                <a:lumOff val="95000"/>
              </a:schemeClr>
            </a:gs>
            <a:gs pos="100000">
              <a:schemeClr val="bg2">
                <a:lumMod val="90000"/>
              </a:schemeClr>
            </a:gs>
            <a:gs pos="80000">
              <a:schemeClr val="bg2"/>
            </a:gs>
          </a:gsLst>
          <a:lin ang="18900000" scaled="1"/>
          <a:tileRect/>
        </a:gradFill>
        <a:effectLst/>
      </p:bgPr>
    </p:bg>
    <p:spTree>
      <p:nvGrpSpPr>
        <p:cNvPr id="1" name="">
          <a:extLst>
            <a:ext uri="{FF2B5EF4-FFF2-40B4-BE49-F238E27FC236}">
              <a16:creationId xmlns:a16="http://schemas.microsoft.com/office/drawing/2014/main" id="{660E9E51-530E-57C2-42E8-0F98971899A6}"/>
            </a:ext>
          </a:extLst>
        </p:cNvPr>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584C96D3-E1AC-4DB5-062D-375B27E09C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23E4B515-C1C6-A56F-D6CC-28D2B0B80A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72995C7C-4453-ED4D-BE43-BF4DEC7A6E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8495" y="2660473"/>
            <a:ext cx="4355594" cy="4038603"/>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972E8012-1E92-790B-7E23-DCA01FFE7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180882" y="1638085"/>
            <a:ext cx="6857572" cy="3581401"/>
          </a:xfrm>
          <a:prstGeom prst="rect">
            <a:avLst/>
          </a:prstGeom>
          <a:gradFill>
            <a:gsLst>
              <a:gs pos="0">
                <a:srgbClr val="000000">
                  <a:alpha val="59000"/>
                </a:srgbClr>
              </a:gs>
              <a:gs pos="69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A775E93E-F2DD-1857-67DD-3AE7E0379C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nvGrpSpPr>
          <p:cNvPr id="5" name="Group 4">
            <a:extLst>
              <a:ext uri="{FF2B5EF4-FFF2-40B4-BE49-F238E27FC236}">
                <a16:creationId xmlns:a16="http://schemas.microsoft.com/office/drawing/2014/main" id="{6B9C6532-AFCB-CE37-0E28-3BB5DB30AD99}"/>
              </a:ext>
            </a:extLst>
          </p:cNvPr>
          <p:cNvGrpSpPr/>
          <p:nvPr/>
        </p:nvGrpSpPr>
        <p:grpSpPr>
          <a:xfrm>
            <a:off x="4386784" y="4627776"/>
            <a:ext cx="7292846" cy="1677896"/>
            <a:chOff x="6594429" y="2832618"/>
            <a:chExt cx="6862621" cy="1677896"/>
          </a:xfrm>
        </p:grpSpPr>
        <p:sp>
          <p:nvSpPr>
            <p:cNvPr id="6" name="TextBox 5">
              <a:extLst>
                <a:ext uri="{FF2B5EF4-FFF2-40B4-BE49-F238E27FC236}">
                  <a16:creationId xmlns:a16="http://schemas.microsoft.com/office/drawing/2014/main" id="{DA55FE43-CD72-7818-6B8C-C282E7A2DAB0}"/>
                </a:ext>
              </a:extLst>
            </p:cNvPr>
            <p:cNvSpPr txBox="1"/>
            <p:nvPr/>
          </p:nvSpPr>
          <p:spPr>
            <a:xfrm>
              <a:off x="6594429" y="3355839"/>
              <a:ext cx="6384589" cy="1154675"/>
            </a:xfrm>
            <a:prstGeom prst="rect">
              <a:avLst/>
            </a:prstGeom>
          </p:spPr>
          <p:txBody>
            <a:bodyPr vert="horz" wrap="square" lIns="91440" tIns="45720" rIns="91440" bIns="45720" rtlCol="0" anchor="t">
              <a:spAutoFit/>
            </a:bodyPr>
            <a:lstStyle/>
            <a:p>
              <a:pPr marR="457200">
                <a:lnSpc>
                  <a:spcPct val="110000"/>
                </a:lnSpc>
                <a:defRPr/>
              </a:pPr>
              <a:r>
                <a:rPr lang="en-US" sz="1600" dirty="0">
                  <a:solidFill>
                    <a:srgbClr val="000000"/>
                  </a:solidFill>
                  <a:cs typeface="Arial"/>
                </a:rPr>
                <a:t>Meet with one of our basic needs counselors to discuss your household circumstances and learn about food, housing, and other basic needs resources on and off campus. Fill out the basic needs screener on our website.</a:t>
              </a:r>
            </a:p>
          </p:txBody>
        </p:sp>
        <p:sp>
          <p:nvSpPr>
            <p:cNvPr id="7" name="TextBox 6">
              <a:extLst>
                <a:ext uri="{FF2B5EF4-FFF2-40B4-BE49-F238E27FC236}">
                  <a16:creationId xmlns:a16="http://schemas.microsoft.com/office/drawing/2014/main" id="{E2104D57-94B0-1AA4-625E-71AB33603571}"/>
                </a:ext>
              </a:extLst>
            </p:cNvPr>
            <p:cNvSpPr txBox="1"/>
            <p:nvPr/>
          </p:nvSpPr>
          <p:spPr>
            <a:xfrm>
              <a:off x="6594429" y="2832618"/>
              <a:ext cx="6862621" cy="52322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0"/>
                </a:spcBef>
                <a:defRPr/>
              </a:pPr>
              <a:r>
                <a:rPr kumimoji="0" lang="en-US" sz="2800" b="0" i="0" u="none" strike="noStrike" kern="1200" cap="none" spc="0" normalizeH="0" baseline="0" noProof="0" dirty="0">
                  <a:ln>
                    <a:noFill/>
                  </a:ln>
                  <a:solidFill>
                    <a:srgbClr val="1E9097"/>
                  </a:solidFill>
                  <a:effectLst/>
                  <a:uLnTx/>
                  <a:uFillTx/>
                  <a:latin typeface="Optima"/>
                  <a:ea typeface="+mn-ea"/>
                  <a:cs typeface="+mn-cs"/>
                </a:rPr>
                <a:t>Basic Needs </a:t>
              </a:r>
              <a:r>
                <a:rPr lang="en-US" sz="2800" dirty="0">
                  <a:solidFill>
                    <a:srgbClr val="1E9097"/>
                  </a:solidFill>
                  <a:latin typeface="Optima"/>
                </a:rPr>
                <a:t>Counseling Appointments</a:t>
              </a:r>
              <a:endParaRPr lang="en-US" sz="2800" b="0" i="0" u="none" strike="noStrike" kern="1200" cap="none" spc="0" normalizeH="0" baseline="0" noProof="0" dirty="0">
                <a:ln>
                  <a:noFill/>
                </a:ln>
                <a:solidFill>
                  <a:srgbClr val="1E9097"/>
                </a:solidFill>
                <a:effectLst/>
                <a:uLnTx/>
                <a:uFillTx/>
                <a:latin typeface="Optima"/>
              </a:endParaRPr>
            </a:p>
          </p:txBody>
        </p:sp>
      </p:grpSp>
      <p:grpSp>
        <p:nvGrpSpPr>
          <p:cNvPr id="9" name="Group 8">
            <a:extLst>
              <a:ext uri="{FF2B5EF4-FFF2-40B4-BE49-F238E27FC236}">
                <a16:creationId xmlns:a16="http://schemas.microsoft.com/office/drawing/2014/main" id="{5C4EA18F-E05A-6904-0032-2C10B3EAA27E}"/>
              </a:ext>
            </a:extLst>
          </p:cNvPr>
          <p:cNvGrpSpPr/>
          <p:nvPr/>
        </p:nvGrpSpPr>
        <p:grpSpPr>
          <a:xfrm>
            <a:off x="4373415" y="1646370"/>
            <a:ext cx="5582214" cy="674632"/>
            <a:chOff x="459349" y="4845887"/>
            <a:chExt cx="4884174" cy="7257052"/>
          </a:xfrm>
        </p:grpSpPr>
        <p:sp>
          <p:nvSpPr>
            <p:cNvPr id="10" name="TextBox 9">
              <a:extLst>
                <a:ext uri="{FF2B5EF4-FFF2-40B4-BE49-F238E27FC236}">
                  <a16:creationId xmlns:a16="http://schemas.microsoft.com/office/drawing/2014/main" id="{A5DE63E9-DED3-DC74-CB1A-129B31DB1AC5}"/>
                </a:ext>
              </a:extLst>
            </p:cNvPr>
            <p:cNvSpPr txBox="1"/>
            <p:nvPr/>
          </p:nvSpPr>
          <p:spPr>
            <a:xfrm>
              <a:off x="459349" y="8422467"/>
              <a:ext cx="4634339" cy="3680472"/>
            </a:xfrm>
            <a:prstGeom prst="rect">
              <a:avLst/>
            </a:prstGeom>
          </p:spPr>
          <p:txBody>
            <a:bodyPr vert="horz" wrap="square" lIns="91440" tIns="45720" rIns="91440" bIns="45720" rtlCol="0" anchor="t">
              <a:spAutoFit/>
            </a:bodyPr>
            <a:lstStyle/>
            <a:p>
              <a:pPr marR="457200">
                <a:lnSpc>
                  <a:spcPct val="110000"/>
                </a:lnSpc>
                <a:defRPr/>
              </a:pPr>
              <a:endParaRPr lang="en-US" sz="1600" b="1" i="0" u="none" strike="noStrike" kern="1200" cap="none" spc="0" normalizeH="0" baseline="0" noProof="0" dirty="0">
                <a:ln>
                  <a:noFill/>
                </a:ln>
                <a:solidFill>
                  <a:srgbClr val="000000"/>
                </a:solidFill>
                <a:effectLst/>
                <a:uLnTx/>
                <a:uFillTx/>
                <a:latin typeface="Arial"/>
                <a:cs typeface="Arial"/>
              </a:endParaRPr>
            </a:p>
          </p:txBody>
        </p:sp>
        <p:sp>
          <p:nvSpPr>
            <p:cNvPr id="18" name="TextBox 17">
              <a:extLst>
                <a:ext uri="{FF2B5EF4-FFF2-40B4-BE49-F238E27FC236}">
                  <a16:creationId xmlns:a16="http://schemas.microsoft.com/office/drawing/2014/main" id="{B273234A-A50B-E486-DE57-3D94719ED35E}"/>
                </a:ext>
              </a:extLst>
            </p:cNvPr>
            <p:cNvSpPr txBox="1"/>
            <p:nvPr/>
          </p:nvSpPr>
          <p:spPr>
            <a:xfrm>
              <a:off x="459349" y="4845887"/>
              <a:ext cx="4884174" cy="52322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Bef>
                  <a:spcPct val="0"/>
                </a:spcBef>
                <a:defRPr/>
              </a:pPr>
              <a:r>
                <a:rPr lang="en-US" sz="2800" dirty="0">
                  <a:solidFill>
                    <a:srgbClr val="1E9097"/>
                  </a:solidFill>
                  <a:latin typeface="Optima"/>
                </a:rPr>
                <a:t>Jet</a:t>
              </a:r>
              <a:r>
                <a:rPr kumimoji="0" lang="en-US" sz="2800" b="0" i="0" u="none" strike="noStrike" kern="1200" cap="none" spc="0" normalizeH="0" baseline="0" noProof="0" dirty="0">
                  <a:ln>
                    <a:noFill/>
                  </a:ln>
                  <a:solidFill>
                    <a:srgbClr val="1E9097"/>
                  </a:solidFill>
                  <a:effectLst/>
                  <a:uLnTx/>
                  <a:uFillTx/>
                  <a:latin typeface="Optima"/>
                  <a:ea typeface="+mn-ea"/>
                  <a:cs typeface="+mn-cs"/>
                </a:rPr>
                <a:t> Fuel Food Security Programs</a:t>
              </a:r>
              <a:endParaRPr lang="en-US" dirty="0">
                <a:ea typeface="+mn-ea"/>
                <a:cs typeface="+mn-cs"/>
              </a:endParaRPr>
            </a:p>
          </p:txBody>
        </p:sp>
      </p:grpSp>
      <p:sp>
        <p:nvSpPr>
          <p:cNvPr id="3" name="Subtitle 2">
            <a:extLst>
              <a:ext uri="{FF2B5EF4-FFF2-40B4-BE49-F238E27FC236}">
                <a16:creationId xmlns:a16="http://schemas.microsoft.com/office/drawing/2014/main" id="{6840E6EE-8D99-83AB-B41B-4864DE4CB1C7}"/>
              </a:ext>
            </a:extLst>
          </p:cNvPr>
          <p:cNvSpPr txBox="1">
            <a:spLocks/>
          </p:cNvSpPr>
          <p:nvPr/>
        </p:nvSpPr>
        <p:spPr>
          <a:xfrm>
            <a:off x="282248" y="2605714"/>
            <a:ext cx="3468729" cy="1727648"/>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000" dirty="0">
                <a:solidFill>
                  <a:schemeClr val="bg1"/>
                </a:solidFill>
              </a:rPr>
              <a:t>At San Diego Miramar College, we recognize student success may be impacted by unmet basic needs, such as access to health food, hygiene supplies, and stable housing. Our Jet Fuel Resource Center supports Miramar students with services like 1:1 case management, the Jet Fuel Food Pantry, Flight Suit (free clothing), workshops, and more.</a:t>
            </a:r>
            <a:endParaRPr lang="en-US" sz="2000">
              <a:solidFill>
                <a:schemeClr val="bg1"/>
              </a:solidFill>
              <a:cs typeface="Arial"/>
            </a:endParaRPr>
          </a:p>
        </p:txBody>
      </p:sp>
      <p:pic>
        <p:nvPicPr>
          <p:cNvPr id="8" name="Picture 7" descr="A black and white logo&#10;&#10;AI-generated content may be incorrect.">
            <a:extLst>
              <a:ext uri="{FF2B5EF4-FFF2-40B4-BE49-F238E27FC236}">
                <a16:creationId xmlns:a16="http://schemas.microsoft.com/office/drawing/2014/main" id="{E9858D81-07FC-07AF-BB1A-F596FE1A5513}"/>
              </a:ext>
            </a:extLst>
          </p:cNvPr>
          <p:cNvPicPr>
            <a:picLocks noChangeAspect="1"/>
          </p:cNvPicPr>
          <p:nvPr/>
        </p:nvPicPr>
        <p:blipFill>
          <a:blip r:embed="rId2"/>
          <a:stretch>
            <a:fillRect/>
          </a:stretch>
        </p:blipFill>
        <p:spPr>
          <a:xfrm>
            <a:off x="912962" y="172529"/>
            <a:ext cx="2113472" cy="2142227"/>
          </a:xfrm>
          <a:prstGeom prst="rect">
            <a:avLst/>
          </a:prstGeom>
        </p:spPr>
      </p:pic>
      <p:sp>
        <p:nvSpPr>
          <p:cNvPr id="12" name="TextBox 11">
            <a:extLst>
              <a:ext uri="{FF2B5EF4-FFF2-40B4-BE49-F238E27FC236}">
                <a16:creationId xmlns:a16="http://schemas.microsoft.com/office/drawing/2014/main" id="{4A9D4769-8D7E-5E9B-9E95-2B76D6AF8CB7}"/>
              </a:ext>
            </a:extLst>
          </p:cNvPr>
          <p:cNvSpPr txBox="1"/>
          <p:nvPr/>
        </p:nvSpPr>
        <p:spPr>
          <a:xfrm>
            <a:off x="4378764" y="155283"/>
            <a:ext cx="4619162" cy="523220"/>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a:ln>
                  <a:noFill/>
                </a:ln>
                <a:solidFill>
                  <a:srgbClr val="1E9097"/>
                </a:solidFill>
                <a:effectLst/>
                <a:uLnTx/>
                <a:uFillTx/>
                <a:latin typeface="Optima"/>
                <a:ea typeface="+mn-ea"/>
                <a:cs typeface="+mn-cs"/>
              </a:rPr>
              <a:t>Basic Needs </a:t>
            </a:r>
            <a:r>
              <a:rPr lang="en-US" sz="2800" dirty="0">
                <a:solidFill>
                  <a:srgbClr val="1E9097"/>
                </a:solidFill>
                <a:latin typeface="Optima"/>
              </a:rPr>
              <a:t>Website</a:t>
            </a:r>
            <a:endParaRPr kumimoji="0" lang="en-US" sz="2800" b="0" i="0" u="none" strike="noStrike" kern="1200" cap="none" spc="0" normalizeH="0" baseline="0" noProof="0" dirty="0">
              <a:ln>
                <a:noFill/>
              </a:ln>
              <a:solidFill>
                <a:srgbClr val="1E9097"/>
              </a:solidFill>
              <a:effectLst/>
              <a:uLnTx/>
              <a:uFillTx/>
              <a:latin typeface="Optima"/>
              <a:ea typeface="+mn-ea"/>
              <a:cs typeface="+mn-cs"/>
            </a:endParaRPr>
          </a:p>
        </p:txBody>
      </p:sp>
      <p:sp>
        <p:nvSpPr>
          <p:cNvPr id="14" name="TextBox 13">
            <a:extLst>
              <a:ext uri="{FF2B5EF4-FFF2-40B4-BE49-F238E27FC236}">
                <a16:creationId xmlns:a16="http://schemas.microsoft.com/office/drawing/2014/main" id="{6BE69FC3-6AD9-A10A-E8EA-14005936E97F}"/>
              </a:ext>
            </a:extLst>
          </p:cNvPr>
          <p:cNvSpPr txBox="1"/>
          <p:nvPr/>
        </p:nvSpPr>
        <p:spPr>
          <a:xfrm>
            <a:off x="4378763" y="678504"/>
            <a:ext cx="6624425" cy="883832"/>
          </a:xfrm>
          <a:prstGeom prst="rect">
            <a:avLst/>
          </a:prstGeom>
        </p:spPr>
        <p:txBody>
          <a:bodyPr vert="horz" wrap="square" lIns="91440" tIns="45720" rIns="91440" bIns="45720" rtlCol="0" anchor="t">
            <a:spAutoFit/>
          </a:bodyPr>
          <a:lstStyle/>
          <a:p>
            <a:pPr marR="457200">
              <a:lnSpc>
                <a:spcPct val="110000"/>
              </a:lnSpc>
              <a:spcAft>
                <a:spcPts val="1200"/>
              </a:spcAft>
              <a:defRPr/>
            </a:pPr>
            <a:r>
              <a:rPr lang="en-US" sz="1600" dirty="0">
                <a:solidFill>
                  <a:srgbClr val="000000"/>
                </a:solidFill>
              </a:rPr>
              <a:t>Visit </a:t>
            </a:r>
            <a:r>
              <a:rPr lang="en-US" sz="1600" dirty="0">
                <a:solidFill>
                  <a:srgbClr val="000000"/>
                </a:solidFill>
                <a:hlinkClick r:id="rId3"/>
              </a:rPr>
              <a:t>www.sdmiramar.com/basicneeds</a:t>
            </a:r>
            <a:r>
              <a:rPr lang="en-US" sz="1600" dirty="0">
                <a:solidFill>
                  <a:srgbClr val="000000"/>
                </a:solidFill>
              </a:rPr>
              <a:t> to learn about food &amp; nutrition, personal care &amp; hygiene, technology, clothing, events &amp; workshops, and transportation resources.</a:t>
            </a:r>
            <a:endParaRPr lang="en-US" sz="1600" dirty="0">
              <a:cs typeface="Arial"/>
            </a:endParaRPr>
          </a:p>
        </p:txBody>
      </p:sp>
      <p:sp>
        <p:nvSpPr>
          <p:cNvPr id="15" name="TextBox 14">
            <a:extLst>
              <a:ext uri="{FF2B5EF4-FFF2-40B4-BE49-F238E27FC236}">
                <a16:creationId xmlns:a16="http://schemas.microsoft.com/office/drawing/2014/main" id="{344135B3-D29D-9216-BF3A-2DC3C1971DD8}"/>
              </a:ext>
            </a:extLst>
          </p:cNvPr>
          <p:cNvSpPr txBox="1"/>
          <p:nvPr/>
        </p:nvSpPr>
        <p:spPr>
          <a:xfrm>
            <a:off x="4381971" y="2075237"/>
            <a:ext cx="7355945" cy="2554545"/>
          </a:xfrm>
          <a:prstGeom prst="rect">
            <a:avLst/>
          </a:prstGeom>
        </p:spPr>
        <p:txBody>
          <a:bodyPr vert="horz" wrap="square" lIns="91440" tIns="45720" rIns="91440" bIns="45720" rtlCol="0" anchor="t">
            <a:spAutoFit/>
          </a:bodyPr>
          <a:lstStyle/>
          <a:p>
            <a:pPr>
              <a:defRPr/>
            </a:pPr>
            <a:r>
              <a:rPr lang="en-US" sz="1600" dirty="0">
                <a:solidFill>
                  <a:srgbClr val="000000"/>
                </a:solidFill>
              </a:rPr>
              <a:t>The </a:t>
            </a:r>
            <a:r>
              <a:rPr lang="en-US" sz="1600" b="1" dirty="0">
                <a:solidFill>
                  <a:srgbClr val="000000"/>
                </a:solidFill>
              </a:rPr>
              <a:t>Jet Fuel Food Pantry</a:t>
            </a:r>
            <a:r>
              <a:rPr lang="en-US" sz="1600" dirty="0">
                <a:solidFill>
                  <a:srgbClr val="000000"/>
                </a:solidFill>
              </a:rPr>
              <a:t> provides supplemental food to currently enrolled Miramar College students. The pantry is hours for the current semester are listed on our website.</a:t>
            </a:r>
            <a:endParaRPr lang="en-US" sz="1600" dirty="0">
              <a:cs typeface="Arial"/>
            </a:endParaRPr>
          </a:p>
          <a:p>
            <a:pPr marL="285750">
              <a:defRPr/>
            </a:pPr>
            <a:endParaRPr lang="en-US" sz="1600" dirty="0">
              <a:solidFill>
                <a:srgbClr val="000000"/>
              </a:solidFill>
              <a:cs typeface="Arial"/>
            </a:endParaRPr>
          </a:p>
          <a:p>
            <a:pPr>
              <a:defRPr/>
            </a:pPr>
            <a:r>
              <a:rPr lang="en-US" sz="1600" dirty="0">
                <a:solidFill>
                  <a:srgbClr val="000000"/>
                </a:solidFill>
              </a:rPr>
              <a:t>Our </a:t>
            </a:r>
            <a:r>
              <a:rPr lang="en-US" sz="1600" b="1" dirty="0">
                <a:solidFill>
                  <a:srgbClr val="000000"/>
                </a:solidFill>
              </a:rPr>
              <a:t>Really, Really FREE Farmers Market, </a:t>
            </a:r>
            <a:r>
              <a:rPr lang="en-US" sz="1600" dirty="0">
                <a:solidFill>
                  <a:srgbClr val="000000"/>
                </a:solidFill>
              </a:rPr>
              <a:t>held at 9:00 am on the 1st &amp; 3rd Wednesday of each month in front of K1, is open to students, staff, and community members.</a:t>
            </a:r>
            <a:endParaRPr lang="en-US" sz="1600" dirty="0">
              <a:solidFill>
                <a:srgbClr val="000000"/>
              </a:solidFill>
              <a:cs typeface="Arial"/>
            </a:endParaRPr>
          </a:p>
          <a:p>
            <a:pPr>
              <a:defRPr/>
            </a:pPr>
            <a:endParaRPr lang="en-US" sz="1600" b="1" dirty="0">
              <a:cs typeface="Arial"/>
            </a:endParaRPr>
          </a:p>
          <a:p>
            <a:pPr>
              <a:defRPr/>
            </a:pPr>
            <a:r>
              <a:rPr lang="en-US" sz="1600" b="1" dirty="0">
                <a:cs typeface="Arial"/>
              </a:rPr>
              <a:t>CalFresh </a:t>
            </a:r>
            <a:r>
              <a:rPr lang="en-US" sz="1600" dirty="0">
                <a:cs typeface="Arial"/>
              </a:rPr>
              <a:t>application assistance &amp; connection to </a:t>
            </a:r>
            <a:r>
              <a:rPr lang="en-US" sz="1600" b="1" dirty="0">
                <a:cs typeface="Arial"/>
              </a:rPr>
              <a:t>Community-Based Food Resources </a:t>
            </a:r>
            <a:r>
              <a:rPr lang="en-US" sz="1600" dirty="0">
                <a:cs typeface="Arial"/>
              </a:rPr>
              <a:t>is available.</a:t>
            </a:r>
          </a:p>
        </p:txBody>
      </p:sp>
      <p:sp>
        <p:nvSpPr>
          <p:cNvPr id="16" name="TextBox 15">
            <a:extLst>
              <a:ext uri="{FF2B5EF4-FFF2-40B4-BE49-F238E27FC236}">
                <a16:creationId xmlns:a16="http://schemas.microsoft.com/office/drawing/2014/main" id="{82B3B54D-12F9-F2B3-B6D7-D803F4D646F5}"/>
              </a:ext>
            </a:extLst>
          </p:cNvPr>
          <p:cNvSpPr txBox="1"/>
          <p:nvPr/>
        </p:nvSpPr>
        <p:spPr>
          <a:xfrm>
            <a:off x="5070086" y="6310476"/>
            <a:ext cx="4619162" cy="4616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a:lnSpc>
                <a:spcPct val="100000"/>
              </a:lnSpc>
              <a:spcBef>
                <a:spcPct val="0"/>
              </a:spcBef>
              <a:spcAft>
                <a:spcPts val="0"/>
              </a:spcAft>
              <a:buNone/>
              <a:tabLst/>
              <a:defRPr/>
            </a:pPr>
            <a:r>
              <a:rPr lang="en-US" sz="2400" b="1" dirty="0">
                <a:solidFill>
                  <a:srgbClr val="1E9097"/>
                </a:solidFill>
                <a:latin typeface="Optima"/>
              </a:rPr>
              <a:t>JetFuelMira@sdccd.edu</a:t>
            </a:r>
            <a:endParaRPr lang="en-US" sz="2400" b="1">
              <a:cs typeface="Arial"/>
            </a:endParaRPr>
          </a:p>
        </p:txBody>
      </p:sp>
      <p:pic>
        <p:nvPicPr>
          <p:cNvPr id="17" name="Graphic 16" descr="Envelope with solid fill">
            <a:extLst>
              <a:ext uri="{FF2B5EF4-FFF2-40B4-BE49-F238E27FC236}">
                <a16:creationId xmlns:a16="http://schemas.microsoft.com/office/drawing/2014/main" id="{68478129-730A-C517-E00B-2D57DC6AF52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412973" y="6295886"/>
            <a:ext cx="561010" cy="549967"/>
          </a:xfrm>
          <a:prstGeom prst="rect">
            <a:avLst/>
          </a:prstGeom>
        </p:spPr>
      </p:pic>
    </p:spTree>
    <p:extLst>
      <p:ext uri="{BB962C8B-B14F-4D97-AF65-F5344CB8AC3E}">
        <p14:creationId xmlns:p14="http://schemas.microsoft.com/office/powerpoint/2010/main" val="2947576666"/>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SDCCD">
      <a:dk1>
        <a:srgbClr val="000000"/>
      </a:dk1>
      <a:lt1>
        <a:srgbClr val="FFFFFF"/>
      </a:lt1>
      <a:dk2>
        <a:srgbClr val="7F7F7F"/>
      </a:dk2>
      <a:lt2>
        <a:srgbClr val="E7E6E6"/>
      </a:lt2>
      <a:accent1>
        <a:srgbClr val="1E9097"/>
      </a:accent1>
      <a:accent2>
        <a:srgbClr val="F9A701"/>
      </a:accent2>
      <a:accent3>
        <a:srgbClr val="A0D4EE"/>
      </a:accent3>
      <a:accent4>
        <a:srgbClr val="F47C29"/>
      </a:accent4>
      <a:accent5>
        <a:srgbClr val="9ACB46"/>
      </a:accent5>
      <a:accent6>
        <a:srgbClr val="5E3689"/>
      </a:accent6>
      <a:hlink>
        <a:srgbClr val="1E9097"/>
      </a:hlink>
      <a:folHlink>
        <a:srgbClr val="5E3689"/>
      </a:folHlink>
    </a:clrScheme>
    <a:fontScheme name="SDCCD">
      <a:majorFont>
        <a:latin typeface="Optima"/>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e29a396-008f-4753-b390-0ce3f65bde68">
      <Terms xmlns="http://schemas.microsoft.com/office/infopath/2007/PartnerControls"/>
    </lcf76f155ced4ddcb4097134ff3c332f>
    <TaxCatchAll xmlns="602b1098-cb23-4a71-bba7-dfae6fed032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2FC1184E769B49B966D87BE3665572" ma:contentTypeVersion="14" ma:contentTypeDescription="Create a new document." ma:contentTypeScope="" ma:versionID="9b64690c45939069d046c5ffd40ba563">
  <xsd:schema xmlns:xsd="http://www.w3.org/2001/XMLSchema" xmlns:xs="http://www.w3.org/2001/XMLSchema" xmlns:p="http://schemas.microsoft.com/office/2006/metadata/properties" xmlns:ns2="6e29a396-008f-4753-b390-0ce3f65bde68" xmlns:ns3="602b1098-cb23-4a71-bba7-dfae6fed0324" targetNamespace="http://schemas.microsoft.com/office/2006/metadata/properties" ma:root="true" ma:fieldsID="41ea97768de81fd434b7a5880d3f0557" ns2:_="" ns3:_="">
    <xsd:import namespace="6e29a396-008f-4753-b390-0ce3f65bde68"/>
    <xsd:import namespace="602b1098-cb23-4a71-bba7-dfae6fed032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29a396-008f-4753-b390-0ce3f65bd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623f574-7200-4a29-981e-196d7702f328"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2b1098-cb23-4a71-bba7-dfae6fed032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70c92df-f091-4d51-98b7-bd8127fc4778}" ma:internalName="TaxCatchAll" ma:showField="CatchAllData" ma:web="602b1098-cb23-4a71-bba7-dfae6fed0324">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EB63478-8DCB-4E79-8CD8-6F50877FB2A4}">
  <ds:schemaRefs>
    <ds:schemaRef ds:uri="http://schemas.microsoft.com/office/2006/metadata/properties"/>
    <ds:schemaRef ds:uri="http://schemas.microsoft.com/office/infopath/2007/PartnerControls"/>
    <ds:schemaRef ds:uri="6e29a396-008f-4753-b390-0ce3f65bde68"/>
    <ds:schemaRef ds:uri="602b1098-cb23-4a71-bba7-dfae6fed0324"/>
  </ds:schemaRefs>
</ds:datastoreItem>
</file>

<file path=customXml/itemProps2.xml><?xml version="1.0" encoding="utf-8"?>
<ds:datastoreItem xmlns:ds="http://schemas.openxmlformats.org/officeDocument/2006/customXml" ds:itemID="{DDC7B56C-4A1F-4A00-A2A2-D9E239EDD5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29a396-008f-4753-b390-0ce3f65bde68"/>
    <ds:schemaRef ds:uri="602b1098-cb23-4a71-bba7-dfae6fed03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7FB4F56-CF63-4BE3-941C-2DA89EA4868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Slides>
  <Notes>0</Notes>
  <HiddenSlides>0</HiddenSlides>
  <MMClips>0</MMClips>
  <ScaleCrop>false</ScaleCrop>
  <HeadingPairs>
    <vt:vector size="4" baseType="variant">
      <vt:variant>
        <vt:lpstr>Theme</vt:lpstr>
      </vt:variant>
      <vt:variant>
        <vt:i4>2</vt:i4>
      </vt:variant>
      <vt:variant>
        <vt:lpstr>Slide Titles</vt:lpstr>
      </vt:variant>
      <vt:variant>
        <vt:i4>1</vt:i4>
      </vt:variant>
    </vt:vector>
  </HeadingPairs>
  <TitlesOfParts>
    <vt:vector size="3" baseType="lpstr">
      <vt:lpstr>office theme</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148</cp:revision>
  <dcterms:created xsi:type="dcterms:W3CDTF">2025-04-30T17:35:48Z</dcterms:created>
  <dcterms:modified xsi:type="dcterms:W3CDTF">2025-06-11T17:12:13Z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0x010100CB2FC1184E769B49B966D87BE3665572</vt:lpwstr>
  </property>
  <property fmtid="{D5CDD505-2E9C-101B-9397-08002B2CF9AE}" pid="3" name="MediaServiceImageTags">
    <vt:lpwstr/>
  </property>
</Properties>
</file>